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1" r:id="rId16"/>
    <p:sldId id="270" r:id="rId17"/>
    <p:sldId id="271" r:id="rId18"/>
    <p:sldId id="272" r:id="rId19"/>
    <p:sldId id="273" r:id="rId20"/>
    <p:sldId id="292" r:id="rId21"/>
    <p:sldId id="274" r:id="rId22"/>
    <p:sldId id="275" r:id="rId23"/>
    <p:sldId id="276" r:id="rId24"/>
    <p:sldId id="277" r:id="rId25"/>
    <p:sldId id="278" r:id="rId26"/>
    <p:sldId id="280" r:id="rId27"/>
    <p:sldId id="281" r:id="rId28"/>
    <p:sldId id="282" r:id="rId29"/>
    <p:sldId id="283" r:id="rId30"/>
    <p:sldId id="284" r:id="rId31"/>
    <p:sldId id="285" r:id="rId32"/>
    <p:sldId id="286" r:id="rId33"/>
    <p:sldId id="293" r:id="rId34"/>
    <p:sldId id="287" r:id="rId35"/>
    <p:sldId id="288" r:id="rId36"/>
    <p:sldId id="289" r:id="rId37"/>
    <p:sldId id="290"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81107" autoAdjust="0"/>
  </p:normalViewPr>
  <p:slideViewPr>
    <p:cSldViewPr snapToGrid="0">
      <p:cViewPr>
        <p:scale>
          <a:sx n="50" d="100"/>
          <a:sy n="50" d="100"/>
        </p:scale>
        <p:origin x="12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6D8572-C12A-40FC-8C3A-6CA44CA1943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B58C5C22-BD0A-4FE1-A9E8-BC14C83AA9DB}">
      <dgm:prSet/>
      <dgm:spPr/>
      <dgm:t>
        <a:bodyPr/>
        <a:lstStyle/>
        <a:p>
          <a:r>
            <a:rPr lang="en-US" dirty="0"/>
            <a:t>Concurrency Control</a:t>
          </a:r>
        </a:p>
      </dgm:t>
    </dgm:pt>
    <dgm:pt modelId="{72612784-7484-4DEB-90CB-AEAB53AFB43C}" type="parTrans" cxnId="{D9A727F5-C62D-4B1E-BA36-B8837C84985A}">
      <dgm:prSet/>
      <dgm:spPr/>
      <dgm:t>
        <a:bodyPr/>
        <a:lstStyle/>
        <a:p>
          <a:endParaRPr lang="en-US"/>
        </a:p>
      </dgm:t>
    </dgm:pt>
    <dgm:pt modelId="{4A77B179-117B-49DE-9B09-C6C245DD07A9}" type="sibTrans" cxnId="{D9A727F5-C62D-4B1E-BA36-B8837C84985A}">
      <dgm:prSet/>
      <dgm:spPr/>
      <dgm:t>
        <a:bodyPr/>
        <a:lstStyle/>
        <a:p>
          <a:endParaRPr lang="en-US"/>
        </a:p>
      </dgm:t>
    </dgm:pt>
    <dgm:pt modelId="{BAC95C4E-4579-4D3C-94CE-199AF1E9A9DD}">
      <dgm:prSet/>
      <dgm:spPr/>
      <dgm:t>
        <a:bodyPr/>
        <a:lstStyle/>
        <a:p>
          <a:r>
            <a:rPr lang="en-IE" dirty="0"/>
            <a:t>Locking methods</a:t>
          </a:r>
          <a:endParaRPr lang="en-US" dirty="0"/>
        </a:p>
      </dgm:t>
    </dgm:pt>
    <dgm:pt modelId="{240D9089-CB73-42E6-95F5-60BBA5E3562A}" type="parTrans" cxnId="{FC0DD8F2-0500-4936-AB91-35959AAFC05C}">
      <dgm:prSet/>
      <dgm:spPr/>
      <dgm:t>
        <a:bodyPr/>
        <a:lstStyle/>
        <a:p>
          <a:endParaRPr lang="en-US"/>
        </a:p>
      </dgm:t>
    </dgm:pt>
    <dgm:pt modelId="{9AF00483-79E3-49FF-8335-DD35A8BF8400}" type="sibTrans" cxnId="{FC0DD8F2-0500-4936-AB91-35959AAFC05C}">
      <dgm:prSet/>
      <dgm:spPr/>
      <dgm:t>
        <a:bodyPr/>
        <a:lstStyle/>
        <a:p>
          <a:endParaRPr lang="en-US"/>
        </a:p>
      </dgm:t>
    </dgm:pt>
    <dgm:pt modelId="{D20B1D6D-FA35-418E-B66E-D798DA422624}">
      <dgm:prSet/>
      <dgm:spPr/>
      <dgm:t>
        <a:bodyPr/>
        <a:lstStyle/>
        <a:p>
          <a:r>
            <a:rPr lang="en-US" dirty="0"/>
            <a:t>Deadlock + </a:t>
          </a:r>
          <a:r>
            <a:rPr lang="en-US" dirty="0" err="1"/>
            <a:t>Livelocks</a:t>
          </a:r>
          <a:endParaRPr lang="en-US" dirty="0"/>
        </a:p>
      </dgm:t>
    </dgm:pt>
    <dgm:pt modelId="{8838CBAA-F90E-4CB4-8E1B-F07F7288BE6B}" type="parTrans" cxnId="{0DBEB956-4049-415D-BFAF-C1DD96BCDA94}">
      <dgm:prSet/>
      <dgm:spPr/>
      <dgm:t>
        <a:bodyPr/>
        <a:lstStyle/>
        <a:p>
          <a:endParaRPr lang="en-IE"/>
        </a:p>
      </dgm:t>
    </dgm:pt>
    <dgm:pt modelId="{F154BF33-01BE-4D03-AB11-F653369BC78C}" type="sibTrans" cxnId="{0DBEB956-4049-415D-BFAF-C1DD96BCDA94}">
      <dgm:prSet/>
      <dgm:spPr/>
      <dgm:t>
        <a:bodyPr/>
        <a:lstStyle/>
        <a:p>
          <a:endParaRPr lang="en-IE"/>
        </a:p>
      </dgm:t>
    </dgm:pt>
    <dgm:pt modelId="{6CAEAC51-6282-487B-ACE6-7F63C7D20283}">
      <dgm:prSet/>
      <dgm:spPr/>
      <dgm:t>
        <a:bodyPr/>
        <a:lstStyle/>
        <a:p>
          <a:r>
            <a:rPr lang="en-US" dirty="0"/>
            <a:t>Timestamping methods</a:t>
          </a:r>
        </a:p>
      </dgm:t>
    </dgm:pt>
    <dgm:pt modelId="{43D8C30A-3A5F-419A-9BB3-DBD4FA70F73A}" type="parTrans" cxnId="{897F68A9-FE52-446A-AFA5-170FD47F5F2C}">
      <dgm:prSet/>
      <dgm:spPr/>
      <dgm:t>
        <a:bodyPr/>
        <a:lstStyle/>
        <a:p>
          <a:endParaRPr lang="en-IE"/>
        </a:p>
      </dgm:t>
    </dgm:pt>
    <dgm:pt modelId="{53172C0F-07CC-4AD6-9128-B7309B32FD93}" type="sibTrans" cxnId="{897F68A9-FE52-446A-AFA5-170FD47F5F2C}">
      <dgm:prSet/>
      <dgm:spPr/>
      <dgm:t>
        <a:bodyPr/>
        <a:lstStyle/>
        <a:p>
          <a:endParaRPr lang="en-IE"/>
        </a:p>
      </dgm:t>
    </dgm:pt>
    <dgm:pt modelId="{5801FA27-FA17-4DE2-8091-666212A5E41B}">
      <dgm:prSet/>
      <dgm:spPr/>
      <dgm:t>
        <a:bodyPr/>
        <a:lstStyle/>
        <a:p>
          <a:r>
            <a:rPr lang="en-US" dirty="0"/>
            <a:t>Optimistic techniques</a:t>
          </a:r>
        </a:p>
      </dgm:t>
    </dgm:pt>
    <dgm:pt modelId="{68DF05B6-1EFF-4CD8-BF88-961637AB6315}" type="parTrans" cxnId="{8CBDB5D0-7112-4534-8CD3-37795F6EF60E}">
      <dgm:prSet/>
      <dgm:spPr/>
      <dgm:t>
        <a:bodyPr/>
        <a:lstStyle/>
        <a:p>
          <a:endParaRPr lang="en-IE"/>
        </a:p>
      </dgm:t>
    </dgm:pt>
    <dgm:pt modelId="{68D72C57-8285-4772-A24C-B4BB5C9685F2}" type="sibTrans" cxnId="{8CBDB5D0-7112-4534-8CD3-37795F6EF60E}">
      <dgm:prSet/>
      <dgm:spPr/>
      <dgm:t>
        <a:bodyPr/>
        <a:lstStyle/>
        <a:p>
          <a:endParaRPr lang="en-IE"/>
        </a:p>
      </dgm:t>
    </dgm:pt>
    <dgm:pt modelId="{BF39980D-02FD-43FA-A5BA-543B01344382}" type="pres">
      <dgm:prSet presAssocID="{356D8572-C12A-40FC-8C3A-6CA44CA19435}" presName="Name0" presStyleCnt="0">
        <dgm:presLayoutVars>
          <dgm:dir/>
          <dgm:animLvl val="lvl"/>
          <dgm:resizeHandles val="exact"/>
        </dgm:presLayoutVars>
      </dgm:prSet>
      <dgm:spPr/>
    </dgm:pt>
    <dgm:pt modelId="{D3BB0DB5-8730-488A-AA14-EDD303BFA8FE}" type="pres">
      <dgm:prSet presAssocID="{B58C5C22-BD0A-4FE1-A9E8-BC14C83AA9DB}" presName="composite" presStyleCnt="0"/>
      <dgm:spPr/>
    </dgm:pt>
    <dgm:pt modelId="{85BFD24A-A35F-4C5F-A812-F192C385FF12}" type="pres">
      <dgm:prSet presAssocID="{B58C5C22-BD0A-4FE1-A9E8-BC14C83AA9DB}" presName="parTx" presStyleLbl="alignNode1" presStyleIdx="0" presStyleCnt="1" custLinFactNeighborX="1715" custLinFactNeighborY="-94094">
        <dgm:presLayoutVars>
          <dgm:chMax val="0"/>
          <dgm:chPref val="0"/>
          <dgm:bulletEnabled val="1"/>
        </dgm:presLayoutVars>
      </dgm:prSet>
      <dgm:spPr/>
    </dgm:pt>
    <dgm:pt modelId="{12159F93-F49F-487B-873F-4D354FBA3510}" type="pres">
      <dgm:prSet presAssocID="{B58C5C22-BD0A-4FE1-A9E8-BC14C83AA9DB}" presName="desTx" presStyleLbl="alignAccFollowNode1" presStyleIdx="0" presStyleCnt="1">
        <dgm:presLayoutVars>
          <dgm:bulletEnabled val="1"/>
        </dgm:presLayoutVars>
      </dgm:prSet>
      <dgm:spPr/>
    </dgm:pt>
  </dgm:ptLst>
  <dgm:cxnLst>
    <dgm:cxn modelId="{2A781616-64B5-401B-BFDA-C9B5E38A564E}" type="presOf" srcId="{D20B1D6D-FA35-418E-B66E-D798DA422624}" destId="{12159F93-F49F-487B-873F-4D354FBA3510}" srcOrd="0" destOrd="1" presId="urn:microsoft.com/office/officeart/2005/8/layout/hList1"/>
    <dgm:cxn modelId="{28513F24-300B-4579-BCFA-B9E8CF3B2F62}" type="presOf" srcId="{5801FA27-FA17-4DE2-8091-666212A5E41B}" destId="{12159F93-F49F-487B-873F-4D354FBA3510}" srcOrd="0" destOrd="3" presId="urn:microsoft.com/office/officeart/2005/8/layout/hList1"/>
    <dgm:cxn modelId="{EC71FF73-18F7-4D0F-800C-1526FAA4BEE9}" type="presOf" srcId="{356D8572-C12A-40FC-8C3A-6CA44CA19435}" destId="{BF39980D-02FD-43FA-A5BA-543B01344382}" srcOrd="0" destOrd="0" presId="urn:microsoft.com/office/officeart/2005/8/layout/hList1"/>
    <dgm:cxn modelId="{0DBEB956-4049-415D-BFAF-C1DD96BCDA94}" srcId="{B58C5C22-BD0A-4FE1-A9E8-BC14C83AA9DB}" destId="{D20B1D6D-FA35-418E-B66E-D798DA422624}" srcOrd="1" destOrd="0" parTransId="{8838CBAA-F90E-4CB4-8E1B-F07F7288BE6B}" sibTransId="{F154BF33-01BE-4D03-AB11-F653369BC78C}"/>
    <dgm:cxn modelId="{4A14D378-141A-44BE-95AF-0B4ECBFFBDE7}" type="presOf" srcId="{6CAEAC51-6282-487B-ACE6-7F63C7D20283}" destId="{12159F93-F49F-487B-873F-4D354FBA3510}" srcOrd="0" destOrd="2" presId="urn:microsoft.com/office/officeart/2005/8/layout/hList1"/>
    <dgm:cxn modelId="{86B16D99-188E-4CA7-B079-B5834C9749CA}" type="presOf" srcId="{B58C5C22-BD0A-4FE1-A9E8-BC14C83AA9DB}" destId="{85BFD24A-A35F-4C5F-A812-F192C385FF12}" srcOrd="0" destOrd="0" presId="urn:microsoft.com/office/officeart/2005/8/layout/hList1"/>
    <dgm:cxn modelId="{06953FA0-AE01-4339-B697-05AD1CD77101}" type="presOf" srcId="{BAC95C4E-4579-4D3C-94CE-199AF1E9A9DD}" destId="{12159F93-F49F-487B-873F-4D354FBA3510}" srcOrd="0" destOrd="0" presId="urn:microsoft.com/office/officeart/2005/8/layout/hList1"/>
    <dgm:cxn modelId="{897F68A9-FE52-446A-AFA5-170FD47F5F2C}" srcId="{B58C5C22-BD0A-4FE1-A9E8-BC14C83AA9DB}" destId="{6CAEAC51-6282-487B-ACE6-7F63C7D20283}" srcOrd="2" destOrd="0" parTransId="{43D8C30A-3A5F-419A-9BB3-DBD4FA70F73A}" sibTransId="{53172C0F-07CC-4AD6-9128-B7309B32FD93}"/>
    <dgm:cxn modelId="{8CBDB5D0-7112-4534-8CD3-37795F6EF60E}" srcId="{B58C5C22-BD0A-4FE1-A9E8-BC14C83AA9DB}" destId="{5801FA27-FA17-4DE2-8091-666212A5E41B}" srcOrd="3" destOrd="0" parTransId="{68DF05B6-1EFF-4CD8-BF88-961637AB6315}" sibTransId="{68D72C57-8285-4772-A24C-B4BB5C9685F2}"/>
    <dgm:cxn modelId="{FC0DD8F2-0500-4936-AB91-35959AAFC05C}" srcId="{B58C5C22-BD0A-4FE1-A9E8-BC14C83AA9DB}" destId="{BAC95C4E-4579-4D3C-94CE-199AF1E9A9DD}" srcOrd="0" destOrd="0" parTransId="{240D9089-CB73-42E6-95F5-60BBA5E3562A}" sibTransId="{9AF00483-79E3-49FF-8335-DD35A8BF8400}"/>
    <dgm:cxn modelId="{D9A727F5-C62D-4B1E-BA36-B8837C84985A}" srcId="{356D8572-C12A-40FC-8C3A-6CA44CA19435}" destId="{B58C5C22-BD0A-4FE1-A9E8-BC14C83AA9DB}" srcOrd="0" destOrd="0" parTransId="{72612784-7484-4DEB-90CB-AEAB53AFB43C}" sibTransId="{4A77B179-117B-49DE-9B09-C6C245DD07A9}"/>
    <dgm:cxn modelId="{8DE7030A-E206-478E-AB1D-3E43D84A3CD2}" type="presParOf" srcId="{BF39980D-02FD-43FA-A5BA-543B01344382}" destId="{D3BB0DB5-8730-488A-AA14-EDD303BFA8FE}" srcOrd="0" destOrd="0" presId="urn:microsoft.com/office/officeart/2005/8/layout/hList1"/>
    <dgm:cxn modelId="{E1E56611-A8CF-4483-9822-3A47616E4EB6}" type="presParOf" srcId="{D3BB0DB5-8730-488A-AA14-EDD303BFA8FE}" destId="{85BFD24A-A35F-4C5F-A812-F192C385FF12}" srcOrd="0" destOrd="0" presId="urn:microsoft.com/office/officeart/2005/8/layout/hList1"/>
    <dgm:cxn modelId="{B46E1E7D-583A-49B4-9A3F-F4AAE819A5E3}" type="presParOf" srcId="{D3BB0DB5-8730-488A-AA14-EDD303BFA8FE}" destId="{12159F93-F49F-487B-873F-4D354FBA351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FD24A-A35F-4C5F-A812-F192C385FF12}">
      <dsp:nvSpPr>
        <dsp:cNvPr id="0" name=""/>
        <dsp:cNvSpPr/>
      </dsp:nvSpPr>
      <dsp:spPr>
        <a:xfrm>
          <a:off x="0" y="0"/>
          <a:ext cx="10291292" cy="979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Concurrency Control</a:t>
          </a:r>
        </a:p>
      </dsp:txBody>
      <dsp:txXfrm>
        <a:off x="0" y="0"/>
        <a:ext cx="10291292" cy="979200"/>
      </dsp:txXfrm>
    </dsp:sp>
    <dsp:sp modelId="{12159F93-F49F-487B-873F-4D354FBA3510}">
      <dsp:nvSpPr>
        <dsp:cNvPr id="0" name=""/>
        <dsp:cNvSpPr/>
      </dsp:nvSpPr>
      <dsp:spPr>
        <a:xfrm>
          <a:off x="0" y="996113"/>
          <a:ext cx="10291292" cy="26132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IE" sz="3400" kern="1200" dirty="0"/>
            <a:t>Locking methods</a:t>
          </a:r>
          <a:endParaRPr lang="en-US" sz="3400" kern="1200" dirty="0"/>
        </a:p>
        <a:p>
          <a:pPr marL="285750" lvl="1" indent="-285750" algn="l" defTabSz="1511300">
            <a:lnSpc>
              <a:spcPct val="90000"/>
            </a:lnSpc>
            <a:spcBef>
              <a:spcPct val="0"/>
            </a:spcBef>
            <a:spcAft>
              <a:spcPct val="15000"/>
            </a:spcAft>
            <a:buChar char="•"/>
          </a:pPr>
          <a:r>
            <a:rPr lang="en-US" sz="3400" kern="1200" dirty="0"/>
            <a:t>Deadlock + </a:t>
          </a:r>
          <a:r>
            <a:rPr lang="en-US" sz="3400" kern="1200" dirty="0" err="1"/>
            <a:t>Livelocks</a:t>
          </a:r>
          <a:endParaRPr lang="en-US" sz="3400" kern="1200" dirty="0"/>
        </a:p>
        <a:p>
          <a:pPr marL="285750" lvl="1" indent="-285750" algn="l" defTabSz="1511300">
            <a:lnSpc>
              <a:spcPct val="90000"/>
            </a:lnSpc>
            <a:spcBef>
              <a:spcPct val="0"/>
            </a:spcBef>
            <a:spcAft>
              <a:spcPct val="15000"/>
            </a:spcAft>
            <a:buChar char="•"/>
          </a:pPr>
          <a:r>
            <a:rPr lang="en-US" sz="3400" kern="1200" dirty="0"/>
            <a:t>Timestamping methods</a:t>
          </a:r>
        </a:p>
        <a:p>
          <a:pPr marL="285750" lvl="1" indent="-285750" algn="l" defTabSz="1511300">
            <a:lnSpc>
              <a:spcPct val="90000"/>
            </a:lnSpc>
            <a:spcBef>
              <a:spcPct val="0"/>
            </a:spcBef>
            <a:spcAft>
              <a:spcPct val="15000"/>
            </a:spcAft>
            <a:buChar char="•"/>
          </a:pPr>
          <a:r>
            <a:rPr lang="en-US" sz="3400" kern="1200" dirty="0"/>
            <a:t>Optimistic techniques</a:t>
          </a:r>
        </a:p>
      </dsp:txBody>
      <dsp:txXfrm>
        <a:off x="0" y="996113"/>
        <a:ext cx="10291292" cy="26132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FDDCD-E47F-4EE7-AF75-733E5F9C3904}" type="datetimeFigureOut">
              <a:rPr lang="en-IE" smtClean="0"/>
              <a:t>25/09/2023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252BC-642E-4F95-9903-EA008D2A963E}" type="slidenum">
              <a:rPr lang="en-IE" smtClean="0"/>
              <a:t>‹#›</a:t>
            </a:fld>
            <a:endParaRPr lang="en-IE"/>
          </a:p>
        </p:txBody>
      </p:sp>
    </p:spTree>
    <p:extLst>
      <p:ext uri="{BB962C8B-B14F-4D97-AF65-F5344CB8AC3E}">
        <p14:creationId xmlns:p14="http://schemas.microsoft.com/office/powerpoint/2010/main" val="7540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come first serve (like a real-world queue) is fair but often not optimal for making real world systems</a:t>
            </a:r>
          </a:p>
          <a:p>
            <a:endParaRPr lang="en-US" dirty="0"/>
          </a:p>
          <a:p>
            <a:r>
              <a:rPr lang="en-US" dirty="0"/>
              <a:t>Shortest job first – not fair but often more optimal in response time than first come first serve</a:t>
            </a:r>
          </a:p>
          <a:p>
            <a:endParaRPr lang="en-US" dirty="0"/>
          </a:p>
          <a:p>
            <a:r>
              <a:rPr lang="en-US" dirty="0"/>
              <a:t>Highest response ratio often best balance:</a:t>
            </a:r>
          </a:p>
          <a:p>
            <a:r>
              <a:rPr lang="en-US" dirty="0"/>
              <a:t>Response ratio = waiting time / service time</a:t>
            </a:r>
            <a:endParaRPr lang="en-IE" dirty="0"/>
          </a:p>
        </p:txBody>
      </p:sp>
      <p:sp>
        <p:nvSpPr>
          <p:cNvPr id="4" name="Slide Number Placeholder 3"/>
          <p:cNvSpPr>
            <a:spLocks noGrp="1"/>
          </p:cNvSpPr>
          <p:nvPr>
            <p:ph type="sldNum" sz="quarter" idx="5"/>
          </p:nvPr>
        </p:nvSpPr>
        <p:spPr/>
        <p:txBody>
          <a:bodyPr/>
          <a:lstStyle/>
          <a:p>
            <a:fld id="{61D252BC-642E-4F95-9903-EA008D2A963E}" type="slidenum">
              <a:rPr lang="en-IE" smtClean="0"/>
              <a:t>14</a:t>
            </a:fld>
            <a:endParaRPr lang="en-IE"/>
          </a:p>
        </p:txBody>
      </p:sp>
    </p:spTree>
    <p:extLst>
      <p:ext uri="{BB962C8B-B14F-4D97-AF65-F5344CB8AC3E}">
        <p14:creationId xmlns:p14="http://schemas.microsoft.com/office/powerpoint/2010/main" val="87430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1D252BC-642E-4F95-9903-EA008D2A963E}" type="slidenum">
              <a:rPr lang="en-IE" smtClean="0"/>
              <a:t>15</a:t>
            </a:fld>
            <a:endParaRPr lang="en-IE"/>
          </a:p>
        </p:txBody>
      </p:sp>
    </p:spTree>
    <p:extLst>
      <p:ext uri="{BB962C8B-B14F-4D97-AF65-F5344CB8AC3E}">
        <p14:creationId xmlns:p14="http://schemas.microsoft.com/office/powerpoint/2010/main" val="66180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Validation phase: </a:t>
            </a:r>
            <a:r>
              <a:rPr lang="en-US" sz="1200" dirty="0"/>
              <a:t>Read-only transactions check if reads were current. Without interference it is committed. With interference the transaction is aborted. Transactions with updates, determine whether current transaction leaves database in inconsistent state. If inconsistent, then abort.</a:t>
            </a:r>
          </a:p>
          <a:p>
            <a:endParaRPr lang="en-US" sz="1200" dirty="0"/>
          </a:p>
          <a:p>
            <a:endParaRPr lang="en-IE" dirty="0"/>
          </a:p>
        </p:txBody>
      </p:sp>
      <p:sp>
        <p:nvSpPr>
          <p:cNvPr id="4" name="Slide Number Placeholder 3"/>
          <p:cNvSpPr>
            <a:spLocks noGrp="1"/>
          </p:cNvSpPr>
          <p:nvPr>
            <p:ph type="sldNum" sz="quarter" idx="5"/>
          </p:nvPr>
        </p:nvSpPr>
        <p:spPr/>
        <p:txBody>
          <a:bodyPr/>
          <a:lstStyle/>
          <a:p>
            <a:fld id="{61D252BC-642E-4F95-9903-EA008D2A963E}" type="slidenum">
              <a:rPr lang="en-IE" smtClean="0"/>
              <a:t>33</a:t>
            </a:fld>
            <a:endParaRPr lang="en-IE"/>
          </a:p>
        </p:txBody>
      </p:sp>
    </p:spTree>
    <p:extLst>
      <p:ext uri="{BB962C8B-B14F-4D97-AF65-F5344CB8AC3E}">
        <p14:creationId xmlns:p14="http://schemas.microsoft.com/office/powerpoint/2010/main" val="385122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E072-5B6B-46E0-8B74-E783AEC33E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62D7F061-8243-4336-B81C-220C5A5A1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1BAB1DE1-F5C9-44C7-9BA5-9007372F2191}"/>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5" name="Footer Placeholder 4">
            <a:extLst>
              <a:ext uri="{FF2B5EF4-FFF2-40B4-BE49-F238E27FC236}">
                <a16:creationId xmlns:a16="http://schemas.microsoft.com/office/drawing/2014/main" id="{501D6D16-88C5-428D-9D62-77057C7BF04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96B07D3-C4BE-4CCA-B735-5D131C049D4D}"/>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41130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85E4-FCDF-4A99-96EF-6D76AB91BF90}"/>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8A7DB6F-DCB7-40BB-896F-AA12393B6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8640B4A-777F-42A3-A56A-49C6EF93D2E1}"/>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5" name="Footer Placeholder 4">
            <a:extLst>
              <a:ext uri="{FF2B5EF4-FFF2-40B4-BE49-F238E27FC236}">
                <a16:creationId xmlns:a16="http://schemas.microsoft.com/office/drawing/2014/main" id="{522923B1-A6A4-4966-81A6-1783ED65A6A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1E336D0-9457-42F9-80CE-8B61FD30F93B}"/>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22280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C47BD-698D-4961-B341-44FBCC992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028A423-F1E4-42BD-97A3-48CD92C9BB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8FBC793-F164-436B-9246-CDDBCD9FFA37}"/>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5" name="Footer Placeholder 4">
            <a:extLst>
              <a:ext uri="{FF2B5EF4-FFF2-40B4-BE49-F238E27FC236}">
                <a16:creationId xmlns:a16="http://schemas.microsoft.com/office/drawing/2014/main" id="{34FC5FB2-7927-4295-BED6-8A309C2FF6B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80D9893-F469-4183-B9EA-ACA2FF3DBBF1}"/>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400340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744B-8003-4EF1-B132-A7BBB8F1F08E}"/>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7086D01-3609-438A-AC2F-EE40AA2BB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6EAD0C4-6A93-4514-8EC0-60A80D139E39}"/>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5" name="Footer Placeholder 4">
            <a:extLst>
              <a:ext uri="{FF2B5EF4-FFF2-40B4-BE49-F238E27FC236}">
                <a16:creationId xmlns:a16="http://schemas.microsoft.com/office/drawing/2014/main" id="{415E7832-A5D2-4D74-BAA8-44D087AEDB3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CE4059E-3A13-4BA1-AD42-72584822B519}"/>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29831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A16A-2215-424A-8547-4D012E570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E007B062-5332-422C-A5B3-B0C32DCBA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A3AF88-0C7C-4DAE-AB5B-873689D8DD0E}"/>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5" name="Footer Placeholder 4">
            <a:extLst>
              <a:ext uri="{FF2B5EF4-FFF2-40B4-BE49-F238E27FC236}">
                <a16:creationId xmlns:a16="http://schemas.microsoft.com/office/drawing/2014/main" id="{80010903-311A-43DA-8083-822F6CF4CEF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5EF9FD1-562E-47B8-A643-7A395135B197}"/>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161229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B034-3712-4846-8DC5-939DF02B9EB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69F0350-5DB1-4CC5-A7CC-2A5CA7BC4D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5319E81A-C422-4669-8A49-54FB89747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3D0D2C1-B86E-41B9-8F63-57800E27D06F}"/>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6" name="Footer Placeholder 5">
            <a:extLst>
              <a:ext uri="{FF2B5EF4-FFF2-40B4-BE49-F238E27FC236}">
                <a16:creationId xmlns:a16="http://schemas.microsoft.com/office/drawing/2014/main" id="{57EC655E-50AC-4E00-AF91-E0F8E04287A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18519A0-A83A-4991-B4AE-9C801FD1844F}"/>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275951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66ED-E130-4853-8221-280DD322695F}"/>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BC18CAE-9DA4-4199-A64C-E2AA72391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13952-4002-4364-9BEB-2956EE94F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6952CB4A-A837-4675-9D5C-BE6626AF2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6AAC50-B097-4669-9425-AC3E2FB29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08E10510-5AC6-4E40-95A5-4E88C0BBF5B4}"/>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8" name="Footer Placeholder 7">
            <a:extLst>
              <a:ext uri="{FF2B5EF4-FFF2-40B4-BE49-F238E27FC236}">
                <a16:creationId xmlns:a16="http://schemas.microsoft.com/office/drawing/2014/main" id="{2DB6F5B9-47CA-46E0-B14E-7CF15F50C7AB}"/>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7ECAC67B-E043-4F32-963A-5262993AC8D7}"/>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312857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9651-B1C8-4080-8850-2B21B9B485C8}"/>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1D249F4-F060-4561-AB2F-E39ABD63107B}"/>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4" name="Footer Placeholder 3">
            <a:extLst>
              <a:ext uri="{FF2B5EF4-FFF2-40B4-BE49-F238E27FC236}">
                <a16:creationId xmlns:a16="http://schemas.microsoft.com/office/drawing/2014/main" id="{AC0D0706-16F3-4904-88E9-D6BCB42EB3CB}"/>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8E323F8C-4D96-4589-B35A-C18D65FCC33A}"/>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350765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2E71B-276A-47D7-9CC5-8851556D8FD0}"/>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3" name="Footer Placeholder 2">
            <a:extLst>
              <a:ext uri="{FF2B5EF4-FFF2-40B4-BE49-F238E27FC236}">
                <a16:creationId xmlns:a16="http://schemas.microsoft.com/office/drawing/2014/main" id="{0AD5EC41-5A75-42DC-B86B-2109E8AEF92B}"/>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092EDA3C-994B-4D0A-BBB1-945E0AD0047B}"/>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371011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9519-3F46-479F-B8B6-00F1FD049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9A7DA8D4-6A19-4EB5-9E36-C14545AD5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291AADD7-C9B0-49FC-B83B-795B4BCF2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A12D0-07E0-4AB7-B17B-5B7FE31CDE99}"/>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6" name="Footer Placeholder 5">
            <a:extLst>
              <a:ext uri="{FF2B5EF4-FFF2-40B4-BE49-F238E27FC236}">
                <a16:creationId xmlns:a16="http://schemas.microsoft.com/office/drawing/2014/main" id="{F0EAFF09-FCDB-45DE-AE9B-42C5123B2C2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A3010C3-46B3-4326-A980-0730E3F1E3E1}"/>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84194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8EBD-4187-4F03-BB34-41E466D14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7F42821-EB96-4D3E-89A8-07968CAF7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BF3C6966-62CA-40C2-B48A-AB3B52CB6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7207-1FE8-4407-8700-40CFD94785E3}"/>
              </a:ext>
            </a:extLst>
          </p:cNvPr>
          <p:cNvSpPr>
            <a:spLocks noGrp="1"/>
          </p:cNvSpPr>
          <p:nvPr>
            <p:ph type="dt" sz="half" idx="10"/>
          </p:nvPr>
        </p:nvSpPr>
        <p:spPr/>
        <p:txBody>
          <a:bodyPr/>
          <a:lstStyle/>
          <a:p>
            <a:fld id="{F83FD310-C2EF-448F-8667-8C7BB224038D}" type="datetimeFigureOut">
              <a:rPr lang="en-IE" smtClean="0"/>
              <a:t>25/09/2023</a:t>
            </a:fld>
            <a:endParaRPr lang="en-IE"/>
          </a:p>
        </p:txBody>
      </p:sp>
      <p:sp>
        <p:nvSpPr>
          <p:cNvPr id="6" name="Footer Placeholder 5">
            <a:extLst>
              <a:ext uri="{FF2B5EF4-FFF2-40B4-BE49-F238E27FC236}">
                <a16:creationId xmlns:a16="http://schemas.microsoft.com/office/drawing/2014/main" id="{DE0824CC-F57B-4A74-8D20-45702D14F29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61E3B68-1B5C-43E1-89D5-0124D947D0CF}"/>
              </a:ext>
            </a:extLst>
          </p:cNvPr>
          <p:cNvSpPr>
            <a:spLocks noGrp="1"/>
          </p:cNvSpPr>
          <p:nvPr>
            <p:ph type="sldNum" sz="quarter" idx="12"/>
          </p:nvPr>
        </p:nvSpPr>
        <p:spPr/>
        <p:txBody>
          <a:bodyPr/>
          <a:lstStyle/>
          <a:p>
            <a:fld id="{941B9549-29A6-4182-9EC9-0290F3E7291B}" type="slidenum">
              <a:rPr lang="en-IE" smtClean="0"/>
              <a:t>‹#›</a:t>
            </a:fld>
            <a:endParaRPr lang="en-IE"/>
          </a:p>
        </p:txBody>
      </p:sp>
    </p:spTree>
    <p:extLst>
      <p:ext uri="{BB962C8B-B14F-4D97-AF65-F5344CB8AC3E}">
        <p14:creationId xmlns:p14="http://schemas.microsoft.com/office/powerpoint/2010/main" val="294380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A1021-E753-46A2-89C6-85EF67592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2A0DB5B-9C13-4FC2-AB36-C74DC2CB1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D645F1C-8B10-4477-968C-246951762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FD310-C2EF-448F-8667-8C7BB224038D}" type="datetimeFigureOut">
              <a:rPr lang="en-IE" smtClean="0"/>
              <a:t>25/09/2023</a:t>
            </a:fld>
            <a:endParaRPr lang="en-IE"/>
          </a:p>
        </p:txBody>
      </p:sp>
      <p:sp>
        <p:nvSpPr>
          <p:cNvPr id="5" name="Footer Placeholder 4">
            <a:extLst>
              <a:ext uri="{FF2B5EF4-FFF2-40B4-BE49-F238E27FC236}">
                <a16:creationId xmlns:a16="http://schemas.microsoft.com/office/drawing/2014/main" id="{23E098BF-1BBE-4707-A9BD-38E6B962B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188E6577-EFBE-4C9D-B66B-52A5365A5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B9549-29A6-4182-9EC9-0290F3E7291B}" type="slidenum">
              <a:rPr lang="en-IE" smtClean="0"/>
              <a:t>‹#›</a:t>
            </a:fld>
            <a:endParaRPr lang="en-IE"/>
          </a:p>
        </p:txBody>
      </p:sp>
    </p:spTree>
    <p:extLst>
      <p:ext uri="{BB962C8B-B14F-4D97-AF65-F5344CB8AC3E}">
        <p14:creationId xmlns:p14="http://schemas.microsoft.com/office/powerpoint/2010/main" val="2810828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8C4AB-EB3E-41CE-9FCB-C0D25C1A7927}"/>
              </a:ext>
            </a:extLst>
          </p:cNvPr>
          <p:cNvSpPr>
            <a:spLocks noGrp="1"/>
          </p:cNvSpPr>
          <p:nvPr>
            <p:ph type="ctrTitle"/>
          </p:nvPr>
        </p:nvSpPr>
        <p:spPr>
          <a:xfrm>
            <a:off x="1366160" y="1660121"/>
            <a:ext cx="9623404" cy="3305493"/>
          </a:xfrm>
        </p:spPr>
        <p:txBody>
          <a:bodyPr>
            <a:normAutofit/>
          </a:bodyPr>
          <a:lstStyle/>
          <a:p>
            <a:pPr algn="l"/>
            <a:r>
              <a:rPr lang="en-US" sz="7500" dirty="0"/>
              <a:t>Concurrency Control</a:t>
            </a:r>
            <a:endParaRPr lang="en-IE" sz="7500" dirty="0"/>
          </a:p>
        </p:txBody>
      </p:sp>
      <p:sp>
        <p:nvSpPr>
          <p:cNvPr id="3" name="Subtitle 2">
            <a:extLst>
              <a:ext uri="{FF2B5EF4-FFF2-40B4-BE49-F238E27FC236}">
                <a16:creationId xmlns:a16="http://schemas.microsoft.com/office/drawing/2014/main" id="{F512EA95-4E41-4F74-8CB7-7AFAA68CF9FC}"/>
              </a:ext>
            </a:extLst>
          </p:cNvPr>
          <p:cNvSpPr>
            <a:spLocks noGrp="1"/>
          </p:cNvSpPr>
          <p:nvPr>
            <p:ph type="subTitle" idx="1"/>
          </p:nvPr>
        </p:nvSpPr>
        <p:spPr>
          <a:xfrm>
            <a:off x="1366159" y="4965614"/>
            <a:ext cx="9623404" cy="834454"/>
          </a:xfrm>
        </p:spPr>
        <p:txBody>
          <a:bodyPr>
            <a:normAutofit/>
          </a:bodyPr>
          <a:lstStyle/>
          <a:p>
            <a:pPr algn="l"/>
            <a:r>
              <a:rPr lang="en-US" dirty="0"/>
              <a:t>Advanced databases lecture 2</a:t>
            </a:r>
            <a:endParaRPr lang="en-IE" dirty="0"/>
          </a:p>
        </p:txBody>
      </p:sp>
    </p:spTree>
    <p:extLst>
      <p:ext uri="{BB962C8B-B14F-4D97-AF65-F5344CB8AC3E}">
        <p14:creationId xmlns:p14="http://schemas.microsoft.com/office/powerpoint/2010/main" val="224341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Two-Phase Locking (2PL)</a:t>
            </a:r>
            <a:endParaRPr lang="en-IE" dirty="0"/>
          </a:p>
        </p:txBody>
      </p:sp>
      <p:sp>
        <p:nvSpPr>
          <p:cNvPr id="3" name="Content Placeholder 2">
            <a:extLst>
              <a:ext uri="{FF2B5EF4-FFF2-40B4-BE49-F238E27FC236}">
                <a16:creationId xmlns:a16="http://schemas.microsoft.com/office/drawing/2014/main" id="{70817E13-6539-403E-B46C-F9C39920ED4D}"/>
              </a:ext>
            </a:extLst>
          </p:cNvPr>
          <p:cNvSpPr>
            <a:spLocks noGrp="1"/>
          </p:cNvSpPr>
          <p:nvPr>
            <p:ph idx="1"/>
          </p:nvPr>
        </p:nvSpPr>
        <p:spPr>
          <a:xfrm>
            <a:off x="1700463" y="2193202"/>
            <a:ext cx="10017418" cy="3610677"/>
          </a:xfrm>
        </p:spPr>
        <p:txBody>
          <a:bodyPr/>
          <a:lstStyle/>
          <a:p>
            <a:r>
              <a:rPr lang="en-US" sz="2800" dirty="0"/>
              <a:t> </a:t>
            </a:r>
            <a:r>
              <a:rPr lang="en-US" sz="3200" dirty="0"/>
              <a:t>If </a:t>
            </a:r>
            <a:r>
              <a:rPr lang="en-US" sz="3200" i="1" dirty="0"/>
              <a:t>every </a:t>
            </a:r>
            <a:r>
              <a:rPr lang="en-US" sz="3200" dirty="0"/>
              <a:t>transaction in a schedule follows 2PL, the schedule is </a:t>
            </a:r>
            <a:r>
              <a:rPr lang="en-US" sz="3200" b="1" dirty="0">
                <a:solidFill>
                  <a:srgbClr val="92D050"/>
                </a:solidFill>
              </a:rPr>
              <a:t>guaranteed</a:t>
            </a:r>
            <a:r>
              <a:rPr lang="en-US" sz="3200" dirty="0"/>
              <a:t> to be conflict serializable.</a:t>
            </a:r>
          </a:p>
          <a:p>
            <a:endParaRPr lang="en-IE" dirty="0"/>
          </a:p>
        </p:txBody>
      </p:sp>
    </p:spTree>
    <p:extLst>
      <p:ext uri="{BB962C8B-B14F-4D97-AF65-F5344CB8AC3E}">
        <p14:creationId xmlns:p14="http://schemas.microsoft.com/office/powerpoint/2010/main" val="2457681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2PL issue - Cascading Rollback</a:t>
            </a:r>
            <a:endParaRPr lang="en-IE" dirty="0"/>
          </a:p>
        </p:txBody>
      </p:sp>
      <p:pic>
        <p:nvPicPr>
          <p:cNvPr id="9" name="Picture 4" descr="DS3-Figure 19-14">
            <a:extLst>
              <a:ext uri="{FF2B5EF4-FFF2-40B4-BE49-F238E27FC236}">
                <a16:creationId xmlns:a16="http://schemas.microsoft.com/office/drawing/2014/main" id="{BFCD74CE-693D-4BA3-8804-C334D560A8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3418" y="1885732"/>
            <a:ext cx="7227598" cy="496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58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Cascading Rollback</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rmAutofit fontScale="92500" lnSpcReduction="20000"/>
          </a:bodyPr>
          <a:lstStyle/>
          <a:p>
            <a:pPr algn="just"/>
            <a:r>
              <a:rPr lang="en-US" sz="3200" dirty="0"/>
              <a:t>Transactions conform to 2PL. </a:t>
            </a:r>
          </a:p>
          <a:p>
            <a:pPr algn="just"/>
            <a:r>
              <a:rPr lang="en-US" sz="3200" dirty="0"/>
              <a:t>T</a:t>
            </a:r>
            <a:r>
              <a:rPr lang="en-US" sz="3200" baseline="-25000" dirty="0"/>
              <a:t>14</a:t>
            </a:r>
            <a:r>
              <a:rPr lang="en-US" sz="3200" dirty="0"/>
              <a:t> aborts. </a:t>
            </a:r>
          </a:p>
          <a:p>
            <a:pPr algn="just"/>
            <a:r>
              <a:rPr lang="en-US" sz="3200" dirty="0"/>
              <a:t>Since T</a:t>
            </a:r>
            <a:r>
              <a:rPr lang="en-US" sz="3200" baseline="-25000" dirty="0"/>
              <a:t>15</a:t>
            </a:r>
            <a:r>
              <a:rPr lang="en-US" sz="3200" dirty="0"/>
              <a:t> is dependent on T</a:t>
            </a:r>
            <a:r>
              <a:rPr lang="en-US" sz="3200" baseline="-25000" dirty="0"/>
              <a:t>14</a:t>
            </a:r>
            <a:r>
              <a:rPr lang="en-US" sz="3200" dirty="0"/>
              <a:t>, T</a:t>
            </a:r>
            <a:r>
              <a:rPr lang="en-US" sz="3200" baseline="-25000" dirty="0"/>
              <a:t>15</a:t>
            </a:r>
            <a:r>
              <a:rPr lang="en-US" sz="3200" dirty="0"/>
              <a:t> must also be rolled back. Since T</a:t>
            </a:r>
            <a:r>
              <a:rPr lang="en-US" sz="3200" baseline="-25000" dirty="0"/>
              <a:t>16</a:t>
            </a:r>
            <a:r>
              <a:rPr lang="en-US" sz="3200" dirty="0"/>
              <a:t> is dependent on T</a:t>
            </a:r>
            <a:r>
              <a:rPr lang="en-US" sz="3200" baseline="-25000" dirty="0"/>
              <a:t>15</a:t>
            </a:r>
            <a:r>
              <a:rPr lang="en-US" sz="3200" dirty="0"/>
              <a:t>, it too must be rolled back. </a:t>
            </a:r>
          </a:p>
          <a:p>
            <a:pPr algn="just"/>
            <a:r>
              <a:rPr lang="en-US" sz="3200" dirty="0"/>
              <a:t>This is called </a:t>
            </a:r>
            <a:r>
              <a:rPr lang="en-US" sz="3200" i="1" dirty="0"/>
              <a:t>cascading rollback</a:t>
            </a:r>
            <a:r>
              <a:rPr lang="en-US" sz="3200" dirty="0"/>
              <a:t>.</a:t>
            </a:r>
          </a:p>
          <a:p>
            <a:pPr algn="just"/>
            <a:r>
              <a:rPr lang="en-US" sz="3200" dirty="0"/>
              <a:t>To prevent this with 2PL, leave release of </a:t>
            </a:r>
            <a:r>
              <a:rPr lang="en-US" sz="3200" i="1" dirty="0"/>
              <a:t>all</a:t>
            </a:r>
            <a:r>
              <a:rPr lang="en-US" sz="3200" dirty="0"/>
              <a:t> locks </a:t>
            </a:r>
            <a:r>
              <a:rPr lang="en-US" sz="3200" b="1" dirty="0">
                <a:solidFill>
                  <a:srgbClr val="92D050"/>
                </a:solidFill>
              </a:rPr>
              <a:t>until end of transaction</a:t>
            </a:r>
            <a:r>
              <a:rPr lang="en-US" sz="3200" dirty="0"/>
              <a:t>. </a:t>
            </a:r>
          </a:p>
          <a:p>
            <a:pPr algn="just"/>
            <a:r>
              <a:rPr lang="en-US" sz="3200" dirty="0"/>
              <a:t>This is termed </a:t>
            </a:r>
            <a:r>
              <a:rPr lang="en-US" sz="3200" b="1" dirty="0">
                <a:solidFill>
                  <a:srgbClr val="FFC000"/>
                </a:solidFill>
              </a:rPr>
              <a:t>rigorous</a:t>
            </a:r>
            <a:r>
              <a:rPr lang="en-US" sz="3200" dirty="0"/>
              <a:t> </a:t>
            </a:r>
            <a:r>
              <a:rPr lang="en-US" sz="3200" b="1" dirty="0">
                <a:solidFill>
                  <a:srgbClr val="FFC000"/>
                </a:solidFill>
              </a:rPr>
              <a:t>2PL</a:t>
            </a:r>
            <a:r>
              <a:rPr lang="en-US" sz="3200" dirty="0"/>
              <a:t>.</a:t>
            </a:r>
          </a:p>
          <a:p>
            <a:pPr marL="0" indent="0">
              <a:buNone/>
            </a:pPr>
            <a:endParaRPr lang="en-IE" dirty="0"/>
          </a:p>
        </p:txBody>
      </p:sp>
    </p:spTree>
    <p:extLst>
      <p:ext uri="{BB962C8B-B14F-4D97-AF65-F5344CB8AC3E}">
        <p14:creationId xmlns:p14="http://schemas.microsoft.com/office/powerpoint/2010/main" val="42708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GB" dirty="0"/>
              <a:t>2 Phase Locking (2PL) issues</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rmAutofit/>
          </a:bodyPr>
          <a:lstStyle/>
          <a:p>
            <a:r>
              <a:rPr lang="en-GB" sz="3200" dirty="0"/>
              <a:t>Two problems can arise with 2PL:</a:t>
            </a:r>
          </a:p>
          <a:p>
            <a:endParaRPr lang="en-GB" sz="3200" dirty="0"/>
          </a:p>
          <a:p>
            <a:pPr lvl="1"/>
            <a:r>
              <a:rPr lang="en-GB" sz="3200" dirty="0" err="1"/>
              <a:t>Livelock</a:t>
            </a:r>
            <a:endParaRPr lang="en-GB" sz="3200" dirty="0"/>
          </a:p>
          <a:p>
            <a:pPr lvl="1"/>
            <a:endParaRPr lang="en-GB" sz="3200" dirty="0"/>
          </a:p>
          <a:p>
            <a:pPr lvl="1"/>
            <a:r>
              <a:rPr lang="en-GB" sz="3200" dirty="0"/>
              <a:t>Deadlock</a:t>
            </a:r>
          </a:p>
          <a:p>
            <a:pPr marL="0" indent="0">
              <a:buNone/>
            </a:pPr>
            <a:endParaRPr lang="en-IE" dirty="0"/>
          </a:p>
        </p:txBody>
      </p:sp>
    </p:spTree>
    <p:extLst>
      <p:ext uri="{BB962C8B-B14F-4D97-AF65-F5344CB8AC3E}">
        <p14:creationId xmlns:p14="http://schemas.microsoft.com/office/powerpoint/2010/main" val="110580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err="1"/>
              <a:t>Livelock</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Autofit/>
          </a:bodyPr>
          <a:lstStyle/>
          <a:p>
            <a:pPr algn="just"/>
            <a:r>
              <a:rPr lang="en-US" sz="3200" dirty="0" err="1"/>
              <a:t>Livelock</a:t>
            </a:r>
            <a:r>
              <a:rPr lang="en-US" sz="3200" dirty="0"/>
              <a:t> is a situation where the transaction is left in a </a:t>
            </a:r>
            <a:r>
              <a:rPr lang="en-US" sz="3200" b="1" dirty="0">
                <a:solidFill>
                  <a:srgbClr val="FFC000"/>
                </a:solidFill>
              </a:rPr>
              <a:t>wait state indefinitely</a:t>
            </a:r>
            <a:r>
              <a:rPr lang="en-US" sz="3200" dirty="0"/>
              <a:t>, unable to acquire new locks, although the DBMS itself is not in deadlock.</a:t>
            </a:r>
          </a:p>
          <a:p>
            <a:pPr algn="just"/>
            <a:r>
              <a:rPr lang="en-US" sz="3200" dirty="0"/>
              <a:t>This can happen if the waiting algorithm for transactions is </a:t>
            </a:r>
            <a:r>
              <a:rPr lang="en-US" sz="3200" b="1" dirty="0">
                <a:solidFill>
                  <a:srgbClr val="FF0000"/>
                </a:solidFill>
              </a:rPr>
              <a:t>unfair.</a:t>
            </a:r>
            <a:endParaRPr lang="en-US" sz="3200" dirty="0"/>
          </a:p>
          <a:p>
            <a:pPr algn="just"/>
            <a:r>
              <a:rPr lang="en-US" sz="3200" dirty="0"/>
              <a:t>To avoid </a:t>
            </a:r>
            <a:r>
              <a:rPr lang="en-US" sz="3200" dirty="0" err="1"/>
              <a:t>livelock</a:t>
            </a:r>
            <a:r>
              <a:rPr lang="en-US" sz="3200" dirty="0"/>
              <a:t> a priority system can be used, whereby the longer a transaction has to wait, the higher its priority for obtaining locks e.g. A </a:t>
            </a:r>
            <a:r>
              <a:rPr lang="en-US" sz="3200" b="1" i="1" dirty="0">
                <a:solidFill>
                  <a:srgbClr val="92D050"/>
                </a:solidFill>
              </a:rPr>
              <a:t>first-in-first-out</a:t>
            </a:r>
            <a:r>
              <a:rPr lang="en-US" sz="3200" b="1" dirty="0">
                <a:solidFill>
                  <a:srgbClr val="92D050"/>
                </a:solidFill>
              </a:rPr>
              <a:t> </a:t>
            </a:r>
            <a:r>
              <a:rPr lang="en-US" sz="3200" dirty="0"/>
              <a:t>queue.</a:t>
            </a:r>
          </a:p>
        </p:txBody>
      </p:sp>
    </p:spTree>
    <p:extLst>
      <p:ext uri="{BB962C8B-B14F-4D97-AF65-F5344CB8AC3E}">
        <p14:creationId xmlns:p14="http://schemas.microsoft.com/office/powerpoint/2010/main" val="13808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Deadlock</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Autofit/>
          </a:bodyPr>
          <a:lstStyle/>
          <a:p>
            <a:pPr marL="0" indent="0" algn="just">
              <a:buNone/>
            </a:pPr>
            <a:r>
              <a:rPr lang="en-US" sz="2600" dirty="0"/>
              <a:t>Conditions required for deadlock:</a:t>
            </a:r>
          </a:p>
          <a:p>
            <a:pPr algn="just"/>
            <a:r>
              <a:rPr lang="en-US" sz="2600" dirty="0"/>
              <a:t>Mutual exclusion: at least one resource must be held in a non-sharable mode.</a:t>
            </a:r>
          </a:p>
          <a:p>
            <a:pPr algn="just"/>
            <a:r>
              <a:rPr lang="en-US" sz="2600" dirty="0"/>
              <a:t>Hold and wait: a process must have at least one resource and be waiting for more.</a:t>
            </a:r>
          </a:p>
          <a:p>
            <a:pPr algn="just"/>
            <a:r>
              <a:rPr lang="en-US" sz="2600" dirty="0"/>
              <a:t>No Preemption: resource cannot be preempted. Resources not released until process does so voluntarily.</a:t>
            </a:r>
          </a:p>
          <a:p>
            <a:pPr algn="just"/>
            <a:r>
              <a:rPr lang="en-US" sz="2600" dirty="0"/>
              <a:t>Circular wait: there must exist a set of N waiting processes such that each P0 waits for P1, P1 waits for P2. . . And </a:t>
            </a:r>
            <a:r>
              <a:rPr lang="en-US" sz="2600" dirty="0" err="1"/>
              <a:t>Pn</a:t>
            </a:r>
            <a:r>
              <a:rPr lang="en-US" sz="2600" dirty="0"/>
              <a:t> waits for P0 . </a:t>
            </a:r>
          </a:p>
        </p:txBody>
      </p:sp>
    </p:spTree>
    <p:extLst>
      <p:ext uri="{BB962C8B-B14F-4D97-AF65-F5344CB8AC3E}">
        <p14:creationId xmlns:p14="http://schemas.microsoft.com/office/powerpoint/2010/main" val="112022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Deadlock</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Autofit/>
          </a:bodyPr>
          <a:lstStyle/>
          <a:p>
            <a:pPr algn="just"/>
            <a:r>
              <a:rPr lang="en-US" sz="3200" dirty="0"/>
              <a:t>When two (or more) transactions are each waiting for locks </a:t>
            </a:r>
            <a:r>
              <a:rPr lang="en-US" sz="3200" b="1" dirty="0">
                <a:solidFill>
                  <a:srgbClr val="FFC000"/>
                </a:solidFill>
              </a:rPr>
              <a:t>held by the other</a:t>
            </a:r>
            <a:r>
              <a:rPr lang="en-US" sz="3200" dirty="0"/>
              <a:t> to be released.</a:t>
            </a:r>
          </a:p>
          <a:p>
            <a:pPr algn="just"/>
            <a:endParaRPr lang="en-US" sz="3200" dirty="0"/>
          </a:p>
        </p:txBody>
      </p:sp>
      <p:pic>
        <p:nvPicPr>
          <p:cNvPr id="9" name="Picture 4" descr="DS3-Figure 19-15">
            <a:extLst>
              <a:ext uri="{FF2B5EF4-FFF2-40B4-BE49-F238E27FC236}">
                <a16:creationId xmlns:a16="http://schemas.microsoft.com/office/drawing/2014/main" id="{BD5935EF-D6B1-4D0C-B7B3-2259BE85C0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641" y="3539894"/>
            <a:ext cx="6677527" cy="329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607959BA-9991-49DA-8DC1-0F27F359F6BF}"/>
              </a:ext>
            </a:extLst>
          </p:cNvPr>
          <p:cNvSpPr txBox="1"/>
          <p:nvPr/>
        </p:nvSpPr>
        <p:spPr>
          <a:xfrm>
            <a:off x="5620103" y="5222150"/>
            <a:ext cx="1272891" cy="194401"/>
          </a:xfrm>
          <a:prstGeom prst="rect">
            <a:avLst/>
          </a:prstGeom>
          <a:solidFill>
            <a:srgbClr val="FFC000">
              <a:alpha val="49000"/>
            </a:srgbClr>
          </a:solidFill>
        </p:spPr>
        <p:txBody>
          <a:bodyPr wrap="square" rtlCol="0">
            <a:spAutoFit/>
          </a:bodyPr>
          <a:lstStyle/>
          <a:p>
            <a:endParaRPr lang="en-GB" sz="1400" dirty="0"/>
          </a:p>
        </p:txBody>
      </p:sp>
      <p:sp>
        <p:nvSpPr>
          <p:cNvPr id="13" name="TextBox 12">
            <a:extLst>
              <a:ext uri="{FF2B5EF4-FFF2-40B4-BE49-F238E27FC236}">
                <a16:creationId xmlns:a16="http://schemas.microsoft.com/office/drawing/2014/main" id="{64B128D7-7573-41AC-9397-1108AEB5614B}"/>
              </a:ext>
            </a:extLst>
          </p:cNvPr>
          <p:cNvSpPr txBox="1"/>
          <p:nvPr/>
        </p:nvSpPr>
        <p:spPr>
          <a:xfrm>
            <a:off x="8392297" y="5485584"/>
            <a:ext cx="1272891" cy="194401"/>
          </a:xfrm>
          <a:prstGeom prst="rect">
            <a:avLst/>
          </a:prstGeom>
          <a:solidFill>
            <a:srgbClr val="FFC000">
              <a:alpha val="49000"/>
            </a:srgbClr>
          </a:solidFill>
        </p:spPr>
        <p:txBody>
          <a:bodyPr wrap="square" rtlCol="0">
            <a:spAutoFit/>
          </a:bodyPr>
          <a:lstStyle/>
          <a:p>
            <a:endParaRPr lang="en-GB" sz="1400" dirty="0"/>
          </a:p>
        </p:txBody>
      </p:sp>
      <p:cxnSp>
        <p:nvCxnSpPr>
          <p:cNvPr id="15" name="Straight Arrow Connector 14">
            <a:extLst>
              <a:ext uri="{FF2B5EF4-FFF2-40B4-BE49-F238E27FC236}">
                <a16:creationId xmlns:a16="http://schemas.microsoft.com/office/drawing/2014/main" id="{82120B47-316B-4267-9950-D5282E174FF2}"/>
              </a:ext>
            </a:extLst>
          </p:cNvPr>
          <p:cNvCxnSpPr>
            <a:cxnSpLocks/>
          </p:cNvCxnSpPr>
          <p:nvPr/>
        </p:nvCxnSpPr>
        <p:spPr>
          <a:xfrm flipV="1">
            <a:off x="6808122" y="4676823"/>
            <a:ext cx="1584175" cy="64252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679549E-5150-4BF4-9183-8E7B4975DC92}"/>
              </a:ext>
            </a:extLst>
          </p:cNvPr>
          <p:cNvCxnSpPr>
            <a:cxnSpLocks/>
          </p:cNvCxnSpPr>
          <p:nvPr/>
        </p:nvCxnSpPr>
        <p:spPr>
          <a:xfrm flipH="1" flipV="1">
            <a:off x="6838754" y="4502664"/>
            <a:ext cx="1584176" cy="10801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29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Deadlock</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Autofit/>
          </a:bodyPr>
          <a:lstStyle/>
          <a:p>
            <a:pPr algn="just"/>
            <a:r>
              <a:rPr lang="en-US" sz="2800" dirty="0"/>
              <a:t>Only one way to break deadlock: </a:t>
            </a:r>
            <a:r>
              <a:rPr lang="en-US" sz="2800" b="1" dirty="0">
                <a:solidFill>
                  <a:srgbClr val="92D050"/>
                </a:solidFill>
              </a:rPr>
              <a:t>abort</a:t>
            </a:r>
            <a:r>
              <a:rPr lang="en-US" sz="2800" dirty="0"/>
              <a:t> one or more of the transactions.</a:t>
            </a:r>
          </a:p>
          <a:p>
            <a:pPr algn="just"/>
            <a:r>
              <a:rPr lang="en-US" sz="2800" dirty="0"/>
              <a:t>Deadlock should be </a:t>
            </a:r>
            <a:r>
              <a:rPr lang="en-US" sz="2800" b="1" dirty="0">
                <a:solidFill>
                  <a:srgbClr val="FFC000"/>
                </a:solidFill>
              </a:rPr>
              <a:t>transparent</a:t>
            </a:r>
            <a:r>
              <a:rPr lang="en-US" sz="2800" dirty="0"/>
              <a:t> to user, so DBMS should restart transaction(s).</a:t>
            </a:r>
          </a:p>
          <a:p>
            <a:pPr algn="just"/>
            <a:r>
              <a:rPr lang="en-US" sz="2800" dirty="0"/>
              <a:t>Three general techniques for handling deadlock: </a:t>
            </a:r>
          </a:p>
          <a:p>
            <a:pPr lvl="1" algn="just"/>
            <a:r>
              <a:rPr lang="en-US" sz="2600" dirty="0"/>
              <a:t>Timeouts.</a:t>
            </a:r>
          </a:p>
          <a:p>
            <a:pPr lvl="1" algn="just"/>
            <a:r>
              <a:rPr lang="en-US" sz="2600" dirty="0"/>
              <a:t>Deadlock prevention.</a:t>
            </a:r>
          </a:p>
          <a:p>
            <a:pPr lvl="1" algn="just"/>
            <a:r>
              <a:rPr lang="en-US" sz="2600" dirty="0"/>
              <a:t>Deadlock detection and recovery. </a:t>
            </a:r>
          </a:p>
          <a:p>
            <a:pPr algn="just"/>
            <a:endParaRPr lang="en-US" sz="3200" dirty="0"/>
          </a:p>
        </p:txBody>
      </p:sp>
    </p:spTree>
    <p:extLst>
      <p:ext uri="{BB962C8B-B14F-4D97-AF65-F5344CB8AC3E}">
        <p14:creationId xmlns:p14="http://schemas.microsoft.com/office/powerpoint/2010/main" val="2776566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Deadlock Solution - Timeouts</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Autofit/>
          </a:bodyPr>
          <a:lstStyle/>
          <a:p>
            <a:pPr algn="just"/>
            <a:r>
              <a:rPr lang="en-US" sz="3200" dirty="0">
                <a:cs typeface="Times New Roman" pitchFamily="18" charset="0"/>
              </a:rPr>
              <a:t>Transaction that requests lock will only wait for a </a:t>
            </a:r>
            <a:r>
              <a:rPr lang="en-US" sz="3200" b="1" dirty="0">
                <a:solidFill>
                  <a:srgbClr val="FFC000"/>
                </a:solidFill>
                <a:cs typeface="Times New Roman" pitchFamily="18" charset="0"/>
              </a:rPr>
              <a:t>system-defined period </a:t>
            </a:r>
            <a:r>
              <a:rPr lang="en-US" sz="3200" dirty="0">
                <a:cs typeface="Times New Roman" pitchFamily="18" charset="0"/>
              </a:rPr>
              <a:t>of time.</a:t>
            </a:r>
          </a:p>
          <a:p>
            <a:pPr algn="just"/>
            <a:r>
              <a:rPr lang="en-US" sz="3200" dirty="0">
                <a:cs typeface="Times New Roman" pitchFamily="18" charset="0"/>
              </a:rPr>
              <a:t>If lock has </a:t>
            </a:r>
            <a:r>
              <a:rPr lang="en-US" sz="3200" u="sng" dirty="0">
                <a:cs typeface="Times New Roman" pitchFamily="18" charset="0"/>
              </a:rPr>
              <a:t>not</a:t>
            </a:r>
            <a:r>
              <a:rPr lang="en-US" sz="3200" dirty="0">
                <a:cs typeface="Times New Roman" pitchFamily="18" charset="0"/>
              </a:rPr>
              <a:t> been granted within this period, lock request </a:t>
            </a:r>
            <a:r>
              <a:rPr lang="en-US" sz="3200" b="1" dirty="0">
                <a:solidFill>
                  <a:srgbClr val="FF0000"/>
                </a:solidFill>
                <a:cs typeface="Times New Roman" pitchFamily="18" charset="0"/>
              </a:rPr>
              <a:t>times out</a:t>
            </a:r>
            <a:r>
              <a:rPr lang="en-US" sz="3200" dirty="0">
                <a:cs typeface="Times New Roman" pitchFamily="18" charset="0"/>
              </a:rPr>
              <a:t>.</a:t>
            </a:r>
          </a:p>
          <a:p>
            <a:pPr algn="just"/>
            <a:r>
              <a:rPr lang="en-US" sz="3200" dirty="0">
                <a:cs typeface="Times New Roman" pitchFamily="18" charset="0"/>
              </a:rPr>
              <a:t>In this case, DBMS assumes transaction may be deadlocked, even though it may not be, and it </a:t>
            </a:r>
            <a:r>
              <a:rPr lang="en-US" sz="3200" b="1" dirty="0">
                <a:solidFill>
                  <a:srgbClr val="92D050"/>
                </a:solidFill>
                <a:cs typeface="Times New Roman" pitchFamily="18" charset="0"/>
              </a:rPr>
              <a:t>aborts and automatically restarts </a:t>
            </a:r>
            <a:r>
              <a:rPr lang="en-US" sz="3200" dirty="0">
                <a:cs typeface="Times New Roman" pitchFamily="18" charset="0"/>
              </a:rPr>
              <a:t>the transaction. </a:t>
            </a:r>
            <a:endParaRPr lang="en-US" sz="3200" dirty="0"/>
          </a:p>
        </p:txBody>
      </p:sp>
    </p:spTree>
    <p:extLst>
      <p:ext uri="{BB962C8B-B14F-4D97-AF65-F5344CB8AC3E}">
        <p14:creationId xmlns:p14="http://schemas.microsoft.com/office/powerpoint/2010/main" val="517664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Deadlock Solution – deadlock prevention</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Autofit/>
          </a:bodyPr>
          <a:lstStyle/>
          <a:p>
            <a:pPr algn="just"/>
            <a:r>
              <a:rPr lang="en-US" sz="3200" dirty="0"/>
              <a:t>DBMS looks ahead to see if transaction would cause deadlock and </a:t>
            </a:r>
            <a:r>
              <a:rPr lang="en-US" sz="3200" b="1" dirty="0">
                <a:solidFill>
                  <a:srgbClr val="92D050"/>
                </a:solidFill>
              </a:rPr>
              <a:t>never allows deadlock </a:t>
            </a:r>
            <a:r>
              <a:rPr lang="en-US" sz="3200" dirty="0"/>
              <a:t>to occur. </a:t>
            </a:r>
          </a:p>
          <a:p>
            <a:pPr algn="just"/>
            <a:r>
              <a:rPr lang="en-US" sz="3200" dirty="0"/>
              <a:t>Could schedule transactions using transaction timestamps, for example:</a:t>
            </a:r>
          </a:p>
          <a:p>
            <a:pPr marL="350837" lvl="1" indent="0" algn="just">
              <a:buNone/>
            </a:pPr>
            <a:r>
              <a:rPr lang="en-US" sz="3200" u="sng" dirty="0"/>
              <a:t>Wait-Die</a:t>
            </a:r>
            <a:r>
              <a:rPr lang="en-US" sz="3200" dirty="0"/>
              <a:t> - only an </a:t>
            </a:r>
            <a:r>
              <a:rPr lang="en-US" sz="3200" b="1" dirty="0">
                <a:solidFill>
                  <a:srgbClr val="FF0000"/>
                </a:solidFill>
              </a:rPr>
              <a:t>older transaction can wait </a:t>
            </a:r>
            <a:r>
              <a:rPr lang="en-US" sz="3200" dirty="0"/>
              <a:t>for younger one, otherwise transaction is aborted (</a:t>
            </a:r>
            <a:r>
              <a:rPr lang="en-US" sz="3200" i="1" dirty="0"/>
              <a:t>dies</a:t>
            </a:r>
            <a:r>
              <a:rPr lang="en-US" sz="3200" dirty="0"/>
              <a:t>) and restarted with same timestamp…</a:t>
            </a:r>
          </a:p>
        </p:txBody>
      </p:sp>
    </p:spTree>
    <p:extLst>
      <p:ext uri="{BB962C8B-B14F-4D97-AF65-F5344CB8AC3E}">
        <p14:creationId xmlns:p14="http://schemas.microsoft.com/office/powerpoint/2010/main" val="208095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996-BB89-4B81-A3C9-50229884780F}"/>
              </a:ext>
            </a:extLst>
          </p:cNvPr>
          <p:cNvSpPr>
            <a:spLocks noGrp="1"/>
          </p:cNvSpPr>
          <p:nvPr>
            <p:ph type="title"/>
          </p:nvPr>
        </p:nvSpPr>
        <p:spPr>
          <a:xfrm>
            <a:off x="344623" y="320675"/>
            <a:ext cx="11407487" cy="1325563"/>
          </a:xfrm>
        </p:spPr>
        <p:txBody>
          <a:bodyPr>
            <a:normAutofit/>
          </a:bodyPr>
          <a:lstStyle/>
          <a:p>
            <a:r>
              <a:rPr lang="en-US" sz="5400"/>
              <a:t>Content</a:t>
            </a:r>
            <a:endParaRPr lang="en-IE" sz="5400"/>
          </a:p>
        </p:txBody>
      </p:sp>
      <p:sp>
        <p:nvSpPr>
          <p:cNvPr id="9" name="Rectangle 8">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F2DA416-3520-4DB8-B052-3947BE33BA4E}"/>
              </a:ext>
            </a:extLst>
          </p:cNvPr>
          <p:cNvGraphicFramePr>
            <a:graphicFrameLocks noGrp="1"/>
          </p:cNvGraphicFramePr>
          <p:nvPr>
            <p:ph idx="1"/>
            <p:extLst>
              <p:ext uri="{D42A27DB-BD31-4B8C-83A1-F6EECF244321}">
                <p14:modId xmlns:p14="http://schemas.microsoft.com/office/powerpoint/2010/main" val="2662014347"/>
              </p:ext>
            </p:extLst>
          </p:nvPr>
        </p:nvGraphicFramePr>
        <p:xfrm>
          <a:off x="344625" y="2550695"/>
          <a:ext cx="10291292" cy="3626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795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Deadlock Solution – deadlock prevention</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Autofit/>
          </a:bodyPr>
          <a:lstStyle/>
          <a:p>
            <a:pPr marL="0" indent="0" algn="just">
              <a:buNone/>
            </a:pPr>
            <a:r>
              <a:rPr lang="en-US" sz="3200" dirty="0"/>
              <a:t>Break </a:t>
            </a:r>
            <a:r>
              <a:rPr lang="en-US" sz="3200" b="1" dirty="0"/>
              <a:t>Hold-and-wait </a:t>
            </a:r>
            <a:r>
              <a:rPr lang="en-US" sz="3200" dirty="0"/>
              <a:t>condition:</a:t>
            </a:r>
          </a:p>
          <a:p>
            <a:pPr algn="just"/>
            <a:r>
              <a:rPr lang="en-US" sz="3200" b="1" dirty="0"/>
              <a:t>Conservative 2PL</a:t>
            </a:r>
            <a:r>
              <a:rPr lang="en-US" sz="3200" dirty="0"/>
              <a:t>: Require processes to request all resources at once – can lead to starvation</a:t>
            </a:r>
          </a:p>
          <a:p>
            <a:pPr algn="just"/>
            <a:r>
              <a:rPr lang="en-US" sz="3200" dirty="0"/>
              <a:t>Or release existing resources before requesting more – in a database this could result in cascading rollback. </a:t>
            </a:r>
          </a:p>
          <a:p>
            <a:pPr marL="0" indent="0" algn="just">
              <a:buNone/>
            </a:pPr>
            <a:endParaRPr lang="en-US" sz="3200" dirty="0"/>
          </a:p>
        </p:txBody>
      </p:sp>
    </p:spTree>
    <p:extLst>
      <p:ext uri="{BB962C8B-B14F-4D97-AF65-F5344CB8AC3E}">
        <p14:creationId xmlns:p14="http://schemas.microsoft.com/office/powerpoint/2010/main" val="2037057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fontScale="90000"/>
          </a:bodyPr>
          <a:lstStyle/>
          <a:p>
            <a:r>
              <a:rPr lang="en-US" dirty="0"/>
              <a:t>Deadlock Solution – detection and recovery</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Autofit/>
          </a:bodyPr>
          <a:lstStyle/>
          <a:p>
            <a:pPr algn="just">
              <a:lnSpc>
                <a:spcPct val="90000"/>
              </a:lnSpc>
              <a:spcBef>
                <a:spcPts val="600"/>
              </a:spcBef>
            </a:pPr>
            <a:r>
              <a:rPr lang="en-US" sz="2600" dirty="0"/>
              <a:t>DBMS allows deadlock to occur but uses special algorithms to </a:t>
            </a:r>
            <a:r>
              <a:rPr lang="en-US" sz="2600" b="1" dirty="0">
                <a:solidFill>
                  <a:srgbClr val="92D050"/>
                </a:solidFill>
              </a:rPr>
              <a:t>detect it and break</a:t>
            </a:r>
            <a:r>
              <a:rPr lang="en-US" sz="2600" dirty="0"/>
              <a:t>/resolve it.</a:t>
            </a:r>
          </a:p>
          <a:p>
            <a:pPr algn="just">
              <a:lnSpc>
                <a:spcPct val="90000"/>
              </a:lnSpc>
              <a:spcBef>
                <a:spcPts val="600"/>
              </a:spcBef>
            </a:pPr>
            <a:r>
              <a:rPr lang="en-US" sz="2600" dirty="0"/>
              <a:t>Algorithms assume deadlock is </a:t>
            </a:r>
            <a:r>
              <a:rPr lang="en-US" sz="2600" b="1" dirty="0">
                <a:solidFill>
                  <a:srgbClr val="00B0F0"/>
                </a:solidFill>
              </a:rPr>
              <a:t>rare</a:t>
            </a:r>
            <a:r>
              <a:rPr lang="en-US" sz="2600" dirty="0"/>
              <a:t> and checks execute at regular intervals to see if it present</a:t>
            </a:r>
          </a:p>
          <a:p>
            <a:pPr algn="just">
              <a:lnSpc>
                <a:spcPct val="90000"/>
              </a:lnSpc>
              <a:spcBef>
                <a:spcPts val="600"/>
              </a:spcBef>
            </a:pPr>
            <a:r>
              <a:rPr lang="en-US" sz="2600" dirty="0"/>
              <a:t>Choice of time interval is important and can be dynamically modified:</a:t>
            </a:r>
          </a:p>
          <a:p>
            <a:pPr lvl="1" algn="just">
              <a:lnSpc>
                <a:spcPct val="90000"/>
              </a:lnSpc>
              <a:spcBef>
                <a:spcPts val="600"/>
              </a:spcBef>
            </a:pPr>
            <a:r>
              <a:rPr lang="en-US" sz="2600" u="sng" dirty="0"/>
              <a:t>Too small</a:t>
            </a:r>
            <a:r>
              <a:rPr lang="en-US" sz="2600" dirty="0"/>
              <a:t> then execution of algorithm may be a </a:t>
            </a:r>
            <a:r>
              <a:rPr lang="en-US" sz="2600" b="1" dirty="0">
                <a:solidFill>
                  <a:srgbClr val="FF0000"/>
                </a:solidFill>
              </a:rPr>
              <a:t>considerable processing overhead</a:t>
            </a:r>
          </a:p>
          <a:p>
            <a:pPr lvl="1" algn="just">
              <a:lnSpc>
                <a:spcPct val="90000"/>
              </a:lnSpc>
              <a:spcBef>
                <a:spcPts val="600"/>
              </a:spcBef>
            </a:pPr>
            <a:r>
              <a:rPr lang="en-US" sz="2600" u="sng" dirty="0"/>
              <a:t>Too large</a:t>
            </a:r>
            <a:r>
              <a:rPr lang="en-US" sz="2600" dirty="0"/>
              <a:t> then deadlock may exist </a:t>
            </a:r>
            <a:r>
              <a:rPr lang="en-US" sz="2600" b="1" dirty="0">
                <a:solidFill>
                  <a:srgbClr val="FFC000"/>
                </a:solidFill>
              </a:rPr>
              <a:t>undetected</a:t>
            </a:r>
            <a:r>
              <a:rPr lang="en-US" sz="2600" dirty="0"/>
              <a:t> for prolonged periods of time</a:t>
            </a:r>
          </a:p>
        </p:txBody>
      </p:sp>
    </p:spTree>
    <p:extLst>
      <p:ext uri="{BB962C8B-B14F-4D97-AF65-F5344CB8AC3E}">
        <p14:creationId xmlns:p14="http://schemas.microsoft.com/office/powerpoint/2010/main" val="1205813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fontScale="90000"/>
          </a:bodyPr>
          <a:lstStyle/>
          <a:p>
            <a:r>
              <a:rPr lang="en-US" dirty="0"/>
              <a:t>Deadlock Solution – detection and recovery</a:t>
            </a:r>
            <a:endParaRPr lang="en-IE" dirty="0"/>
          </a:p>
        </p:txBody>
      </p:sp>
      <p:sp>
        <p:nvSpPr>
          <p:cNvPr id="3" name="Content Placeholder 2">
            <a:extLst>
              <a:ext uri="{FF2B5EF4-FFF2-40B4-BE49-F238E27FC236}">
                <a16:creationId xmlns:a16="http://schemas.microsoft.com/office/drawing/2014/main" id="{F668124D-9471-46FA-9C2A-B7AB3BA58DBE}"/>
              </a:ext>
            </a:extLst>
          </p:cNvPr>
          <p:cNvSpPr>
            <a:spLocks noGrp="1"/>
          </p:cNvSpPr>
          <p:nvPr>
            <p:ph idx="1"/>
          </p:nvPr>
        </p:nvSpPr>
        <p:spPr>
          <a:xfrm>
            <a:off x="1739637" y="2193202"/>
            <a:ext cx="9729537" cy="3610677"/>
          </a:xfrm>
        </p:spPr>
        <p:txBody>
          <a:bodyPr>
            <a:noAutofit/>
          </a:bodyPr>
          <a:lstStyle/>
          <a:p>
            <a:pPr algn="just">
              <a:lnSpc>
                <a:spcPct val="90000"/>
              </a:lnSpc>
            </a:pPr>
            <a:r>
              <a:rPr lang="en-US" sz="3200" dirty="0"/>
              <a:t>Algorithms will usually construct a wait-for graph (WFG) at </a:t>
            </a:r>
            <a:r>
              <a:rPr lang="en-US" sz="3200" b="1" dirty="0">
                <a:solidFill>
                  <a:srgbClr val="00B0F0"/>
                </a:solidFill>
              </a:rPr>
              <a:t>regular intervals</a:t>
            </a:r>
            <a:r>
              <a:rPr lang="en-US" sz="3200" dirty="0"/>
              <a:t>, showing transaction dependencies.</a:t>
            </a:r>
          </a:p>
          <a:p>
            <a:pPr algn="just">
              <a:lnSpc>
                <a:spcPct val="90000"/>
              </a:lnSpc>
            </a:pPr>
            <a:r>
              <a:rPr lang="en-US" sz="3200" dirty="0"/>
              <a:t>Wait-for graph (WFG) is constructed as follows:</a:t>
            </a:r>
          </a:p>
          <a:p>
            <a:pPr marL="711200" lvl="1" indent="-360363" algn="just" defTabSz="623888">
              <a:lnSpc>
                <a:spcPct val="90000"/>
              </a:lnSpc>
              <a:tabLst>
                <a:tab pos="711200" algn="l"/>
              </a:tabLst>
            </a:pPr>
            <a:r>
              <a:rPr lang="en-US" sz="3200" dirty="0"/>
              <a:t>	Create a node for each transaction.</a:t>
            </a:r>
          </a:p>
          <a:p>
            <a:pPr marL="711200" lvl="1" indent="-360363" algn="just" defTabSz="623888">
              <a:lnSpc>
                <a:spcPct val="90000"/>
              </a:lnSpc>
              <a:tabLst>
                <a:tab pos="711200" algn="l"/>
              </a:tabLst>
            </a:pPr>
            <a:r>
              <a:rPr lang="en-US" sz="3200" dirty="0"/>
              <a:t>	Create edge </a:t>
            </a:r>
            <a:r>
              <a:rPr lang="en-US" sz="3200" dirty="0" err="1"/>
              <a:t>T</a:t>
            </a:r>
            <a:r>
              <a:rPr lang="en-US" sz="3200" baseline="-25000" dirty="0" err="1"/>
              <a:t>i</a:t>
            </a:r>
            <a:r>
              <a:rPr lang="en-US" sz="3200" dirty="0"/>
              <a:t> -&gt; </a:t>
            </a:r>
            <a:r>
              <a:rPr lang="en-US" sz="3200" dirty="0" err="1"/>
              <a:t>T</a:t>
            </a:r>
            <a:r>
              <a:rPr lang="en-US" sz="3200" baseline="-25000" dirty="0" err="1"/>
              <a:t>j</a:t>
            </a:r>
            <a:r>
              <a:rPr lang="en-US" sz="3200" dirty="0"/>
              <a:t>, if </a:t>
            </a:r>
            <a:r>
              <a:rPr lang="en-US" sz="3200" dirty="0" err="1"/>
              <a:t>T</a:t>
            </a:r>
            <a:r>
              <a:rPr lang="en-US" sz="3200" baseline="-25000" dirty="0" err="1"/>
              <a:t>i</a:t>
            </a:r>
            <a:r>
              <a:rPr lang="en-US" sz="3200" dirty="0"/>
              <a:t> waiting to lock item locked by </a:t>
            </a:r>
            <a:r>
              <a:rPr lang="en-US" sz="3200" dirty="0" err="1"/>
              <a:t>T</a:t>
            </a:r>
            <a:r>
              <a:rPr lang="en-US" sz="3200" baseline="-25000" dirty="0" err="1"/>
              <a:t>j</a:t>
            </a:r>
            <a:r>
              <a:rPr lang="en-US" sz="3200" dirty="0"/>
              <a:t>.</a:t>
            </a:r>
          </a:p>
          <a:p>
            <a:pPr algn="just">
              <a:lnSpc>
                <a:spcPct val="90000"/>
              </a:lnSpc>
            </a:pPr>
            <a:r>
              <a:rPr lang="en-US" sz="3200" dirty="0"/>
              <a:t>Deadlock exists </a:t>
            </a:r>
            <a:r>
              <a:rPr lang="en-US" sz="3200" b="1" dirty="0">
                <a:solidFill>
                  <a:srgbClr val="9ECC2A"/>
                </a:solidFill>
              </a:rPr>
              <a:t>if and only if the WFG contains cycle</a:t>
            </a:r>
            <a:r>
              <a:rPr lang="en-US" sz="3200" dirty="0"/>
              <a:t>.</a:t>
            </a:r>
          </a:p>
        </p:txBody>
      </p:sp>
    </p:spTree>
    <p:extLst>
      <p:ext uri="{BB962C8B-B14F-4D97-AF65-F5344CB8AC3E}">
        <p14:creationId xmlns:p14="http://schemas.microsoft.com/office/powerpoint/2010/main" val="2542723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fontScale="90000"/>
          </a:bodyPr>
          <a:lstStyle/>
          <a:p>
            <a:r>
              <a:rPr lang="en-US"/>
              <a:t>Deadlock Solution – detection and recovery</a:t>
            </a:r>
            <a:endParaRPr lang="en-IE" dirty="0"/>
          </a:p>
        </p:txBody>
      </p:sp>
      <p:pic>
        <p:nvPicPr>
          <p:cNvPr id="9" name="Content Placeholder 8">
            <a:extLst>
              <a:ext uri="{FF2B5EF4-FFF2-40B4-BE49-F238E27FC236}">
                <a16:creationId xmlns:a16="http://schemas.microsoft.com/office/drawing/2014/main" id="{D85D6754-514A-4329-B395-CED8B832306F}"/>
              </a:ext>
            </a:extLst>
          </p:cNvPr>
          <p:cNvPicPr>
            <a:picLocks noGrp="1" noChangeAspect="1"/>
          </p:cNvPicPr>
          <p:nvPr>
            <p:ph idx="1"/>
          </p:nvPr>
        </p:nvPicPr>
        <p:blipFill>
          <a:blip r:embed="rId2"/>
          <a:stretch>
            <a:fillRect/>
          </a:stretch>
        </p:blipFill>
        <p:spPr>
          <a:xfrm>
            <a:off x="5402889" y="2238232"/>
            <a:ext cx="6638925" cy="3371850"/>
          </a:xfrm>
          <a:prstGeom prst="rect">
            <a:avLst/>
          </a:prstGeom>
        </p:spPr>
      </p:pic>
      <p:sp>
        <p:nvSpPr>
          <p:cNvPr id="4" name="TextBox 3">
            <a:extLst>
              <a:ext uri="{FF2B5EF4-FFF2-40B4-BE49-F238E27FC236}">
                <a16:creationId xmlns:a16="http://schemas.microsoft.com/office/drawing/2014/main" id="{B70840F1-D51B-4048-8F12-2D4D56294372}"/>
              </a:ext>
            </a:extLst>
          </p:cNvPr>
          <p:cNvSpPr txBox="1"/>
          <p:nvPr/>
        </p:nvSpPr>
        <p:spPr>
          <a:xfrm>
            <a:off x="1202281" y="2400813"/>
            <a:ext cx="3658477" cy="584775"/>
          </a:xfrm>
          <a:prstGeom prst="rect">
            <a:avLst/>
          </a:prstGeom>
          <a:noFill/>
        </p:spPr>
        <p:txBody>
          <a:bodyPr wrap="square" rtlCol="0">
            <a:spAutoFit/>
          </a:bodyPr>
          <a:lstStyle/>
          <a:p>
            <a:r>
              <a:rPr lang="en-US" sz="3200" dirty="0"/>
              <a:t>Construct graph:</a:t>
            </a:r>
            <a:endParaRPr lang="en-IE" sz="3200" dirty="0"/>
          </a:p>
        </p:txBody>
      </p:sp>
      <p:sp>
        <p:nvSpPr>
          <p:cNvPr id="3" name="Oval 2">
            <a:extLst>
              <a:ext uri="{FF2B5EF4-FFF2-40B4-BE49-F238E27FC236}">
                <a16:creationId xmlns:a16="http://schemas.microsoft.com/office/drawing/2014/main" id="{D442AB07-0005-4558-AD33-D78FAE1F9B04}"/>
              </a:ext>
            </a:extLst>
          </p:cNvPr>
          <p:cNvSpPr/>
          <p:nvPr/>
        </p:nvSpPr>
        <p:spPr>
          <a:xfrm>
            <a:off x="1202281" y="3429000"/>
            <a:ext cx="1062454" cy="106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T17</a:t>
            </a:r>
            <a:endParaRPr lang="en-IE" dirty="0"/>
          </a:p>
        </p:txBody>
      </p:sp>
      <p:sp>
        <p:nvSpPr>
          <p:cNvPr id="11" name="Oval 10">
            <a:extLst>
              <a:ext uri="{FF2B5EF4-FFF2-40B4-BE49-F238E27FC236}">
                <a16:creationId xmlns:a16="http://schemas.microsoft.com/office/drawing/2014/main" id="{EF0E6549-EA41-41F7-9243-D45A3A2E4B91}"/>
              </a:ext>
            </a:extLst>
          </p:cNvPr>
          <p:cNvSpPr/>
          <p:nvPr/>
        </p:nvSpPr>
        <p:spPr>
          <a:xfrm>
            <a:off x="3746249" y="3371823"/>
            <a:ext cx="1062454" cy="106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T18</a:t>
            </a:r>
            <a:endParaRPr lang="en-IE" dirty="0"/>
          </a:p>
        </p:txBody>
      </p:sp>
      <p:cxnSp>
        <p:nvCxnSpPr>
          <p:cNvPr id="6" name="Straight Arrow Connector 5">
            <a:extLst>
              <a:ext uri="{FF2B5EF4-FFF2-40B4-BE49-F238E27FC236}">
                <a16:creationId xmlns:a16="http://schemas.microsoft.com/office/drawing/2014/main" id="{5A20F253-087F-47AF-BBCA-918F505284BE}"/>
              </a:ext>
            </a:extLst>
          </p:cNvPr>
          <p:cNvCxnSpPr>
            <a:stCxn id="3" idx="7"/>
            <a:endCxn id="11" idx="1"/>
          </p:cNvCxnSpPr>
          <p:nvPr/>
        </p:nvCxnSpPr>
        <p:spPr>
          <a:xfrm flipV="1">
            <a:off x="2109142" y="3527915"/>
            <a:ext cx="1792700" cy="57177"/>
          </a:xfrm>
          <a:prstGeom prst="straightConnector1">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BCD36CAA-BAB6-4F8E-8971-F5F2BC4EC235}"/>
              </a:ext>
            </a:extLst>
          </p:cNvPr>
          <p:cNvCxnSpPr>
            <a:cxnSpLocks/>
            <a:endCxn id="3" idx="4"/>
          </p:cNvCxnSpPr>
          <p:nvPr/>
        </p:nvCxnSpPr>
        <p:spPr>
          <a:xfrm flipH="1">
            <a:off x="1733508" y="4395187"/>
            <a:ext cx="2445088" cy="99674"/>
          </a:xfrm>
          <a:prstGeom prst="straightConnector1">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06065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fontScale="90000"/>
          </a:bodyPr>
          <a:lstStyle/>
          <a:p>
            <a:r>
              <a:rPr lang="en-US"/>
              <a:t>Deadlock Solution – detection and recovery</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rmAutofit/>
          </a:bodyPr>
          <a:lstStyle/>
          <a:p>
            <a:pPr marL="0" indent="0">
              <a:buNone/>
            </a:pPr>
            <a:r>
              <a:rPr lang="en-US" sz="3200" dirty="0"/>
              <a:t>Issues:</a:t>
            </a:r>
          </a:p>
          <a:p>
            <a:r>
              <a:rPr lang="en-US" sz="3200" dirty="0"/>
              <a:t>Choice of deadlock victim.</a:t>
            </a:r>
          </a:p>
          <a:p>
            <a:r>
              <a:rPr lang="en-US" sz="3200" dirty="0"/>
              <a:t>How far to roll back a transaction.</a:t>
            </a:r>
          </a:p>
          <a:p>
            <a:r>
              <a:rPr lang="en-US" sz="3200" dirty="0"/>
              <a:t>Avoiding Starvation.</a:t>
            </a:r>
          </a:p>
        </p:txBody>
      </p:sp>
    </p:spTree>
    <p:extLst>
      <p:ext uri="{BB962C8B-B14F-4D97-AF65-F5344CB8AC3E}">
        <p14:creationId xmlns:p14="http://schemas.microsoft.com/office/powerpoint/2010/main" val="1370065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Detection and recovery issues- Starvation</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pPr algn="just"/>
            <a:r>
              <a:rPr lang="en-US" sz="3200" dirty="0"/>
              <a:t>Starvation can occur when the same transaction is </a:t>
            </a:r>
            <a:r>
              <a:rPr lang="en-US" sz="3200" b="1" dirty="0">
                <a:solidFill>
                  <a:srgbClr val="00B0F0"/>
                </a:solidFill>
              </a:rPr>
              <a:t>always chosen as the victim </a:t>
            </a:r>
            <a:r>
              <a:rPr lang="en-US" sz="3200" dirty="0"/>
              <a:t>and thus it can never complete. </a:t>
            </a:r>
          </a:p>
          <a:p>
            <a:pPr algn="just"/>
            <a:r>
              <a:rPr lang="en-US" sz="3200" dirty="0"/>
              <a:t>Starvation is very similar to </a:t>
            </a:r>
            <a:r>
              <a:rPr lang="en-US" sz="3200" dirty="0" err="1"/>
              <a:t>livelock</a:t>
            </a:r>
            <a:r>
              <a:rPr lang="en-US" sz="3200" dirty="0"/>
              <a:t>. </a:t>
            </a:r>
          </a:p>
          <a:p>
            <a:pPr algn="just"/>
            <a:r>
              <a:rPr lang="en-US" sz="3200" dirty="0"/>
              <a:t>Starvation can be avoided by the DBMS </a:t>
            </a:r>
            <a:r>
              <a:rPr lang="en-US" sz="3200" b="1" dirty="0">
                <a:solidFill>
                  <a:srgbClr val="92D050"/>
                </a:solidFill>
              </a:rPr>
              <a:t>maintaining a count</a:t>
            </a:r>
            <a:r>
              <a:rPr lang="en-US" sz="3200" b="1" dirty="0"/>
              <a:t> </a:t>
            </a:r>
            <a:r>
              <a:rPr lang="en-US" sz="3200" dirty="0"/>
              <a:t>of the number of times a transaction has been selected as the victim.</a:t>
            </a:r>
          </a:p>
          <a:p>
            <a:pPr algn="just"/>
            <a:r>
              <a:rPr lang="en-US" sz="3200" dirty="0"/>
              <a:t>When the count reaches a defined upper limit, a </a:t>
            </a:r>
            <a:r>
              <a:rPr lang="en-US" sz="3200" b="1" dirty="0">
                <a:solidFill>
                  <a:srgbClr val="FF0000"/>
                </a:solidFill>
              </a:rPr>
              <a:t>different criterion </a:t>
            </a:r>
            <a:r>
              <a:rPr lang="en-US" sz="3200" dirty="0"/>
              <a:t>is used to choose a victim.</a:t>
            </a:r>
          </a:p>
          <a:p>
            <a:pPr marL="0" indent="0">
              <a:buNone/>
            </a:pPr>
            <a:endParaRPr lang="en-US" sz="3200" dirty="0"/>
          </a:p>
        </p:txBody>
      </p:sp>
    </p:spTree>
    <p:extLst>
      <p:ext uri="{BB962C8B-B14F-4D97-AF65-F5344CB8AC3E}">
        <p14:creationId xmlns:p14="http://schemas.microsoft.com/office/powerpoint/2010/main" val="617673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Timestamping</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pPr marL="0" indent="0">
              <a:buNone/>
            </a:pPr>
            <a:r>
              <a:rPr lang="en-US" sz="3200" b="1" dirty="0"/>
              <a:t>Timestamp</a:t>
            </a:r>
            <a:r>
              <a:rPr lang="en-US" sz="3200" dirty="0"/>
              <a:t>: A unique identifier created by DBMS that indicates relative </a:t>
            </a:r>
            <a:r>
              <a:rPr lang="en-US" sz="3200" b="1" dirty="0">
                <a:solidFill>
                  <a:srgbClr val="92D050"/>
                </a:solidFill>
              </a:rPr>
              <a:t>starting time </a:t>
            </a:r>
            <a:r>
              <a:rPr lang="en-US" sz="3200" dirty="0"/>
              <a:t>of a transaction. </a:t>
            </a:r>
          </a:p>
          <a:p>
            <a:r>
              <a:rPr lang="en-US" sz="2800" dirty="0"/>
              <a:t>Can be generated by using system clock at time transaction started, or by incrementing a </a:t>
            </a:r>
            <a:r>
              <a:rPr lang="en-US" sz="2800" b="1" dirty="0">
                <a:solidFill>
                  <a:srgbClr val="00B0F0"/>
                </a:solidFill>
              </a:rPr>
              <a:t>logical counter</a:t>
            </a:r>
            <a:r>
              <a:rPr lang="en-US" sz="2800" b="1" dirty="0"/>
              <a:t> </a:t>
            </a:r>
            <a:r>
              <a:rPr lang="en-US" sz="2800" dirty="0"/>
              <a:t>every time a new transaction starts. </a:t>
            </a:r>
          </a:p>
          <a:p>
            <a:pPr marL="0" indent="0">
              <a:buNone/>
            </a:pPr>
            <a:endParaRPr lang="en-US" sz="3200" b="1" dirty="0"/>
          </a:p>
        </p:txBody>
      </p:sp>
    </p:spTree>
    <p:extLst>
      <p:ext uri="{BB962C8B-B14F-4D97-AF65-F5344CB8AC3E}">
        <p14:creationId xmlns:p14="http://schemas.microsoft.com/office/powerpoint/2010/main" val="3529652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Timestamping</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r>
              <a:rPr lang="en-US" sz="3200" dirty="0"/>
              <a:t>Transactions ordered globally so that older transactions, transactions with </a:t>
            </a:r>
            <a:r>
              <a:rPr lang="en-US" sz="3200" i="1" dirty="0"/>
              <a:t>smaller </a:t>
            </a:r>
            <a:r>
              <a:rPr lang="en-US" sz="3200" dirty="0"/>
              <a:t>timestamps, get priority in the event of conflict.</a:t>
            </a:r>
          </a:p>
          <a:p>
            <a:pPr algn="just"/>
            <a:r>
              <a:rPr lang="en-US" sz="3200" dirty="0"/>
              <a:t>Conflict is resolved by rolling back and restarting transaction.</a:t>
            </a:r>
          </a:p>
          <a:p>
            <a:pPr algn="just"/>
            <a:r>
              <a:rPr lang="en-US" sz="3200" dirty="0"/>
              <a:t>No locks so no deadlock. </a:t>
            </a:r>
          </a:p>
          <a:p>
            <a:endParaRPr lang="en-US" sz="3200" dirty="0"/>
          </a:p>
          <a:p>
            <a:pPr marL="0" indent="0">
              <a:buNone/>
            </a:pPr>
            <a:endParaRPr lang="en-US" sz="3200" b="1" dirty="0"/>
          </a:p>
        </p:txBody>
      </p:sp>
    </p:spTree>
    <p:extLst>
      <p:ext uri="{BB962C8B-B14F-4D97-AF65-F5344CB8AC3E}">
        <p14:creationId xmlns:p14="http://schemas.microsoft.com/office/powerpoint/2010/main" val="145898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Timestamping</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pPr algn="just">
              <a:lnSpc>
                <a:spcPct val="120000"/>
              </a:lnSpc>
            </a:pPr>
            <a:r>
              <a:rPr lang="en-US" dirty="0"/>
              <a:t>If a transaction wants to read/write, that will proceed only if </a:t>
            </a:r>
            <a:r>
              <a:rPr lang="en-US" b="1" i="1" dirty="0">
                <a:solidFill>
                  <a:srgbClr val="92D050"/>
                </a:solidFill>
              </a:rPr>
              <a:t>last update on that data item</a:t>
            </a:r>
            <a:r>
              <a:rPr lang="en-US" b="1" dirty="0">
                <a:solidFill>
                  <a:srgbClr val="92D050"/>
                </a:solidFill>
              </a:rPr>
              <a:t> </a:t>
            </a:r>
            <a:r>
              <a:rPr lang="en-US" dirty="0"/>
              <a:t>was carried out by an older transaction.</a:t>
            </a:r>
          </a:p>
          <a:p>
            <a:pPr algn="just">
              <a:lnSpc>
                <a:spcPct val="120000"/>
              </a:lnSpc>
            </a:pPr>
            <a:r>
              <a:rPr lang="en-US" dirty="0"/>
              <a:t>Otherwise, a transaction requesting read/write is restarted and given a new timestamp.</a:t>
            </a:r>
          </a:p>
          <a:p>
            <a:pPr algn="just">
              <a:lnSpc>
                <a:spcPct val="120000"/>
              </a:lnSpc>
            </a:pPr>
            <a:r>
              <a:rPr lang="en-US" dirty="0"/>
              <a:t>Also we can have timestamps for data items:</a:t>
            </a:r>
          </a:p>
          <a:p>
            <a:pPr lvl="1" algn="just">
              <a:lnSpc>
                <a:spcPct val="120000"/>
              </a:lnSpc>
            </a:pPr>
            <a:r>
              <a:rPr lang="en-US" sz="2800" u="sng" dirty="0"/>
              <a:t>read-timestamp</a:t>
            </a:r>
            <a:r>
              <a:rPr lang="en-US" sz="2800" dirty="0"/>
              <a:t> - timestamp of last transaction to read item;</a:t>
            </a:r>
          </a:p>
          <a:p>
            <a:pPr lvl="1" algn="just">
              <a:lnSpc>
                <a:spcPct val="120000"/>
              </a:lnSpc>
            </a:pPr>
            <a:r>
              <a:rPr lang="en-US" sz="2800" u="sng" dirty="0"/>
              <a:t>write-timestamp</a:t>
            </a:r>
            <a:r>
              <a:rPr lang="en-US" sz="2800" dirty="0"/>
              <a:t> - timestamp of last transaction to write item.</a:t>
            </a:r>
          </a:p>
        </p:txBody>
      </p:sp>
    </p:spTree>
    <p:extLst>
      <p:ext uri="{BB962C8B-B14F-4D97-AF65-F5344CB8AC3E}">
        <p14:creationId xmlns:p14="http://schemas.microsoft.com/office/powerpoint/2010/main" val="2149824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Basic Timestamping – Read(x)</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pPr algn="just"/>
            <a:r>
              <a:rPr lang="en-US" sz="3200" dirty="0"/>
              <a:t>Consider a transaction T with timestamp </a:t>
            </a:r>
            <a:r>
              <a:rPr lang="en-US" sz="3200" dirty="0" err="1"/>
              <a:t>ts</a:t>
            </a:r>
            <a:r>
              <a:rPr lang="en-US" sz="3200" dirty="0"/>
              <a:t>(T).</a:t>
            </a:r>
          </a:p>
          <a:p>
            <a:pPr algn="just"/>
            <a:r>
              <a:rPr lang="en-US" sz="3200" u="sng" dirty="0" err="1"/>
              <a:t>ts</a:t>
            </a:r>
            <a:r>
              <a:rPr lang="en-US" sz="3200" u="sng" dirty="0"/>
              <a:t>(T) &lt; </a:t>
            </a:r>
            <a:r>
              <a:rPr lang="en-US" sz="3200" u="sng" dirty="0" err="1"/>
              <a:t>write_timestamp</a:t>
            </a:r>
            <a:r>
              <a:rPr lang="en-US" sz="3200" u="sng" dirty="0"/>
              <a:t>(x)</a:t>
            </a:r>
            <a:endParaRPr lang="en-US" sz="3200" dirty="0"/>
          </a:p>
          <a:p>
            <a:pPr lvl="1" algn="just"/>
            <a:r>
              <a:rPr lang="en-US" sz="2800" dirty="0"/>
              <a:t>x already updated by younger (later) transaction.</a:t>
            </a:r>
          </a:p>
          <a:p>
            <a:pPr lvl="1" algn="just"/>
            <a:r>
              <a:rPr lang="en-US" sz="2800" dirty="0"/>
              <a:t>Transaction must be aborted and restarted with a new timestamp….possible data inconsistency</a:t>
            </a:r>
          </a:p>
          <a:p>
            <a:pPr algn="just"/>
            <a:r>
              <a:rPr lang="en-US" sz="3200" dirty="0"/>
              <a:t>Otherwise, </a:t>
            </a:r>
            <a:r>
              <a:rPr lang="en-US" sz="3200" dirty="0" err="1"/>
              <a:t>ts</a:t>
            </a:r>
            <a:r>
              <a:rPr lang="en-US" sz="3200" dirty="0"/>
              <a:t>(T) &gt;= </a:t>
            </a:r>
            <a:r>
              <a:rPr lang="en-US" sz="3200" dirty="0" err="1"/>
              <a:t>write_timestamp</a:t>
            </a:r>
            <a:r>
              <a:rPr lang="en-US" sz="3200" dirty="0"/>
              <a:t>(x), operation is accepted and executed.</a:t>
            </a:r>
          </a:p>
        </p:txBody>
      </p:sp>
    </p:spTree>
    <p:extLst>
      <p:ext uri="{BB962C8B-B14F-4D97-AF65-F5344CB8AC3E}">
        <p14:creationId xmlns:p14="http://schemas.microsoft.com/office/powerpoint/2010/main" val="233899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6A65F-ADC4-4536-BBA5-4097EF986CE7}"/>
              </a:ext>
            </a:extLst>
          </p:cNvPr>
          <p:cNvSpPr>
            <a:spLocks noGrp="1"/>
          </p:cNvSpPr>
          <p:nvPr>
            <p:ph type="title"/>
          </p:nvPr>
        </p:nvSpPr>
        <p:spPr>
          <a:xfrm>
            <a:off x="1523984" y="1054121"/>
            <a:ext cx="9465131" cy="1184111"/>
          </a:xfrm>
        </p:spPr>
        <p:txBody>
          <a:bodyPr>
            <a:normAutofit/>
          </a:bodyPr>
          <a:lstStyle/>
          <a:p>
            <a:r>
              <a:rPr lang="en-US" dirty="0"/>
              <a:t>Locking</a:t>
            </a:r>
            <a:endParaRPr lang="en-IE" dirty="0"/>
          </a:p>
        </p:txBody>
      </p:sp>
      <p:sp>
        <p:nvSpPr>
          <p:cNvPr id="3" name="Content Placeholder 2">
            <a:extLst>
              <a:ext uri="{FF2B5EF4-FFF2-40B4-BE49-F238E27FC236}">
                <a16:creationId xmlns:a16="http://schemas.microsoft.com/office/drawing/2014/main" id="{897CD330-FCDB-4F62-A44A-17A447C02755}"/>
              </a:ext>
            </a:extLst>
          </p:cNvPr>
          <p:cNvSpPr>
            <a:spLocks noGrp="1"/>
          </p:cNvSpPr>
          <p:nvPr>
            <p:ph idx="1"/>
          </p:nvPr>
        </p:nvSpPr>
        <p:spPr>
          <a:xfrm>
            <a:off x="1524000" y="2399099"/>
            <a:ext cx="9465564" cy="3400969"/>
          </a:xfrm>
        </p:spPr>
        <p:txBody>
          <a:bodyPr>
            <a:normAutofit lnSpcReduction="10000"/>
          </a:bodyPr>
          <a:lstStyle/>
          <a:p>
            <a:pPr algn="just"/>
            <a:r>
              <a:rPr lang="en-US" sz="3200" dirty="0"/>
              <a:t>A </a:t>
            </a:r>
            <a:r>
              <a:rPr lang="en-US" sz="3200" b="1" dirty="0"/>
              <a:t>lock</a:t>
            </a:r>
            <a:r>
              <a:rPr lang="en-US" sz="3200" dirty="0"/>
              <a:t> is a variable associated with data items  </a:t>
            </a:r>
            <a:r>
              <a:rPr lang="en-US" sz="3200" b="1" dirty="0">
                <a:solidFill>
                  <a:srgbClr val="92D050"/>
                </a:solidFill>
              </a:rPr>
              <a:t>describing the status </a:t>
            </a:r>
            <a:r>
              <a:rPr lang="en-US" sz="3200" dirty="0"/>
              <a:t>of the item with respect to operations that can be performed on it.</a:t>
            </a:r>
          </a:p>
          <a:p>
            <a:pPr algn="just"/>
            <a:r>
              <a:rPr lang="en-US" sz="3200" b="1" dirty="0"/>
              <a:t>Locking</a:t>
            </a:r>
            <a:r>
              <a:rPr lang="en-US" sz="3200" dirty="0"/>
              <a:t> is a procedure used to </a:t>
            </a:r>
            <a:r>
              <a:rPr lang="en-US" sz="3200" b="1" dirty="0">
                <a:solidFill>
                  <a:srgbClr val="FFC000"/>
                </a:solidFill>
              </a:rPr>
              <a:t>control concurrent</a:t>
            </a:r>
            <a:r>
              <a:rPr lang="en-US" sz="3200" dirty="0"/>
              <a:t> access to data. </a:t>
            </a:r>
          </a:p>
          <a:p>
            <a:pPr algn="just"/>
            <a:r>
              <a:rPr lang="en-US" sz="3200" dirty="0"/>
              <a:t>When a transaction is attempting to access a data item in the database, a </a:t>
            </a:r>
            <a:r>
              <a:rPr lang="en-US" sz="3200" b="1" dirty="0">
                <a:solidFill>
                  <a:schemeClr val="tx2"/>
                </a:solidFill>
              </a:rPr>
              <a:t>lock may deny </a:t>
            </a:r>
            <a:r>
              <a:rPr lang="en-US" sz="3200" dirty="0"/>
              <a:t>it access</a:t>
            </a:r>
            <a:endParaRPr lang="en-IE" sz="3200" dirty="0"/>
          </a:p>
          <a:p>
            <a:pPr algn="just"/>
            <a:endParaRPr lang="en-US" sz="2400" dirty="0"/>
          </a:p>
        </p:txBody>
      </p:sp>
    </p:spTree>
    <p:extLst>
      <p:ext uri="{BB962C8B-B14F-4D97-AF65-F5344CB8AC3E}">
        <p14:creationId xmlns:p14="http://schemas.microsoft.com/office/powerpoint/2010/main" val="3936954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Basic Timestamping – Write(x)</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pPr algn="just"/>
            <a:r>
              <a:rPr lang="en-US" sz="3200" u="sng" dirty="0" err="1"/>
              <a:t>ts</a:t>
            </a:r>
            <a:r>
              <a:rPr lang="en-US" sz="3200" u="sng" dirty="0"/>
              <a:t>(T) &lt; </a:t>
            </a:r>
            <a:r>
              <a:rPr lang="en-US" sz="3200" u="sng" dirty="0" err="1"/>
              <a:t>read_timestamp</a:t>
            </a:r>
            <a:r>
              <a:rPr lang="en-US" sz="3200" u="sng" dirty="0"/>
              <a:t>(x)</a:t>
            </a:r>
          </a:p>
          <a:p>
            <a:pPr lvl="1" algn="just"/>
            <a:r>
              <a:rPr lang="en-US" sz="2800" dirty="0"/>
              <a:t>x already read by younger transaction.</a:t>
            </a:r>
          </a:p>
          <a:p>
            <a:pPr lvl="1" algn="just"/>
            <a:r>
              <a:rPr lang="en-US" sz="2800" dirty="0"/>
              <a:t>Roll back transaction and restart it using a later timestamp.</a:t>
            </a:r>
            <a:endParaRPr lang="en-US" sz="2800" u="sng" dirty="0"/>
          </a:p>
          <a:p>
            <a:pPr algn="just"/>
            <a:r>
              <a:rPr lang="en-US" sz="3200" u="sng" dirty="0" err="1"/>
              <a:t>ts</a:t>
            </a:r>
            <a:r>
              <a:rPr lang="en-US" sz="3200" u="sng" dirty="0"/>
              <a:t>(T) &lt; </a:t>
            </a:r>
            <a:r>
              <a:rPr lang="en-US" sz="3200" u="sng" dirty="0" err="1"/>
              <a:t>write_timestamp</a:t>
            </a:r>
            <a:r>
              <a:rPr lang="en-US" sz="3200" u="sng" dirty="0"/>
              <a:t>(x)</a:t>
            </a:r>
            <a:endParaRPr lang="en-US" sz="3200" dirty="0"/>
          </a:p>
          <a:p>
            <a:pPr lvl="1" algn="just"/>
            <a:r>
              <a:rPr lang="en-US" sz="2800" dirty="0"/>
              <a:t>x already written by younger transaction.</a:t>
            </a:r>
          </a:p>
          <a:p>
            <a:pPr lvl="1" algn="just"/>
            <a:r>
              <a:rPr lang="en-US" sz="2800" dirty="0"/>
              <a:t>Write can safely be ignored - </a:t>
            </a:r>
            <a:r>
              <a:rPr lang="en-US" sz="2800" b="1" i="1" dirty="0">
                <a:solidFill>
                  <a:srgbClr val="92D050"/>
                </a:solidFill>
              </a:rPr>
              <a:t>ignore obsolete write</a:t>
            </a:r>
            <a:r>
              <a:rPr lang="en-US" sz="2800" b="1" dirty="0">
                <a:solidFill>
                  <a:srgbClr val="92D050"/>
                </a:solidFill>
              </a:rPr>
              <a:t> rule</a:t>
            </a:r>
            <a:r>
              <a:rPr lang="en-US" sz="2800" b="1" dirty="0"/>
              <a:t>.</a:t>
            </a:r>
            <a:endParaRPr lang="en-US" sz="2800" dirty="0"/>
          </a:p>
          <a:p>
            <a:pPr algn="just"/>
            <a:r>
              <a:rPr lang="en-US" sz="3200" dirty="0"/>
              <a:t>Otherwise, operation is accepted and executed. </a:t>
            </a:r>
          </a:p>
        </p:txBody>
      </p:sp>
    </p:spTree>
    <p:extLst>
      <p:ext uri="{BB962C8B-B14F-4D97-AF65-F5344CB8AC3E}">
        <p14:creationId xmlns:p14="http://schemas.microsoft.com/office/powerpoint/2010/main" val="1938611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Basic Timestamping Order - Example</a:t>
            </a:r>
          </a:p>
        </p:txBody>
      </p:sp>
      <p:pic>
        <p:nvPicPr>
          <p:cNvPr id="9" name="Picture 4" descr="DS3-Figure 19-17">
            <a:extLst>
              <a:ext uri="{FF2B5EF4-FFF2-40B4-BE49-F238E27FC236}">
                <a16:creationId xmlns:a16="http://schemas.microsoft.com/office/drawing/2014/main" id="{5E0DEA14-E6DD-405B-B526-2F3FE92A7B5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519853" y="909591"/>
            <a:ext cx="7453404" cy="55714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357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Optimistic Techniques</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pPr algn="just">
              <a:lnSpc>
                <a:spcPct val="90000"/>
              </a:lnSpc>
            </a:pPr>
            <a:r>
              <a:rPr lang="en-US" sz="3000" dirty="0"/>
              <a:t>Based on assumption that conflict is rare, it is more efficient to let transactions </a:t>
            </a:r>
            <a:r>
              <a:rPr lang="en-US" sz="3000" b="1" dirty="0">
                <a:solidFill>
                  <a:srgbClr val="92D050"/>
                </a:solidFill>
              </a:rPr>
              <a:t>proceed without delays</a:t>
            </a:r>
            <a:r>
              <a:rPr lang="en-US" sz="3000" dirty="0">
                <a:solidFill>
                  <a:srgbClr val="92D050"/>
                </a:solidFill>
              </a:rPr>
              <a:t> </a:t>
            </a:r>
            <a:r>
              <a:rPr lang="en-US" sz="3000" dirty="0"/>
              <a:t>to ensure serializability.</a:t>
            </a:r>
          </a:p>
          <a:p>
            <a:pPr algn="just">
              <a:lnSpc>
                <a:spcPct val="90000"/>
              </a:lnSpc>
            </a:pPr>
            <a:r>
              <a:rPr lang="en-US" sz="3000" dirty="0"/>
              <a:t>At </a:t>
            </a:r>
            <a:r>
              <a:rPr lang="en-US" sz="3000" b="1" dirty="0">
                <a:solidFill>
                  <a:srgbClr val="FF0000"/>
                </a:solidFill>
              </a:rPr>
              <a:t>commit</a:t>
            </a:r>
            <a:r>
              <a:rPr lang="en-US" sz="3000" dirty="0"/>
              <a:t>, a check is made to determine whether conflict has occurred.</a:t>
            </a:r>
          </a:p>
          <a:p>
            <a:pPr algn="just">
              <a:lnSpc>
                <a:spcPct val="90000"/>
              </a:lnSpc>
            </a:pPr>
            <a:r>
              <a:rPr lang="en-US" sz="3000" dirty="0"/>
              <a:t>If there is a conflict, a transaction must be </a:t>
            </a:r>
            <a:r>
              <a:rPr lang="en-US" sz="3000" b="1" dirty="0">
                <a:solidFill>
                  <a:srgbClr val="FFC000"/>
                </a:solidFill>
              </a:rPr>
              <a:t>rolled back and restarted.</a:t>
            </a:r>
            <a:endParaRPr lang="en-US" sz="3000" dirty="0"/>
          </a:p>
          <a:p>
            <a:pPr algn="just">
              <a:lnSpc>
                <a:spcPct val="90000"/>
              </a:lnSpc>
            </a:pPr>
            <a:r>
              <a:rPr lang="en-US" sz="3000" dirty="0"/>
              <a:t>Potentially allows </a:t>
            </a:r>
            <a:r>
              <a:rPr lang="en-US" sz="3000" b="1" dirty="0">
                <a:solidFill>
                  <a:srgbClr val="00B0F0"/>
                </a:solidFill>
              </a:rPr>
              <a:t>greater concurrency </a:t>
            </a:r>
            <a:r>
              <a:rPr lang="en-US" sz="3000" dirty="0"/>
              <a:t>than traditional protocols.</a:t>
            </a:r>
          </a:p>
        </p:txBody>
      </p:sp>
    </p:spTree>
    <p:extLst>
      <p:ext uri="{BB962C8B-B14F-4D97-AF65-F5344CB8AC3E}">
        <p14:creationId xmlns:p14="http://schemas.microsoft.com/office/powerpoint/2010/main" val="2406581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Optimistic Techniques</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pPr marL="0" indent="0" algn="just">
              <a:lnSpc>
                <a:spcPct val="90000"/>
              </a:lnSpc>
              <a:buNone/>
            </a:pPr>
            <a:r>
              <a:rPr lang="en-US" sz="3000" dirty="0"/>
              <a:t>3 phases:</a:t>
            </a:r>
          </a:p>
          <a:p>
            <a:pPr marL="514350" indent="-514350" algn="just">
              <a:lnSpc>
                <a:spcPct val="90000"/>
              </a:lnSpc>
              <a:buFont typeface="+mj-lt"/>
              <a:buAutoNum type="arabicPeriod"/>
            </a:pPr>
            <a:r>
              <a:rPr lang="en-US" sz="3000" b="1" dirty="0"/>
              <a:t>Read Phase: </a:t>
            </a:r>
            <a:r>
              <a:rPr lang="en-US" sz="3000" dirty="0"/>
              <a:t>from start of transaction until before commit. The transaction reads the value of all items it needs from the database and stores them locally. Updates applied locally first.</a:t>
            </a:r>
          </a:p>
          <a:p>
            <a:pPr marL="514350" indent="-514350" algn="just">
              <a:lnSpc>
                <a:spcPct val="90000"/>
              </a:lnSpc>
              <a:buFont typeface="+mj-lt"/>
              <a:buAutoNum type="arabicPeriod"/>
            </a:pPr>
            <a:r>
              <a:rPr lang="en-US" sz="3000" b="1" dirty="0"/>
              <a:t>Validation Phase: </a:t>
            </a:r>
            <a:r>
              <a:rPr lang="en-US" sz="3000" dirty="0"/>
              <a:t>Checks are performed to ensure serializability are not violated. </a:t>
            </a:r>
          </a:p>
          <a:p>
            <a:pPr marL="514350" indent="-514350" algn="just">
              <a:lnSpc>
                <a:spcPct val="90000"/>
              </a:lnSpc>
              <a:buFont typeface="+mj-lt"/>
              <a:buAutoNum type="arabicPeriod"/>
            </a:pPr>
            <a:r>
              <a:rPr lang="en-US" sz="3000" b="1" dirty="0"/>
              <a:t>Write Phase: </a:t>
            </a:r>
            <a:r>
              <a:rPr lang="en-US" sz="3000" dirty="0"/>
              <a:t>after validation (success) the updates are made to a local copy of the database.</a:t>
            </a:r>
            <a:endParaRPr lang="en-US" sz="3000" b="1" dirty="0"/>
          </a:p>
        </p:txBody>
      </p:sp>
    </p:spTree>
    <p:extLst>
      <p:ext uri="{BB962C8B-B14F-4D97-AF65-F5344CB8AC3E}">
        <p14:creationId xmlns:p14="http://schemas.microsoft.com/office/powerpoint/2010/main" val="4274121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Granularity of Data Items</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pPr algn="just"/>
            <a:r>
              <a:rPr lang="en-US" sz="3200" b="1" dirty="0">
                <a:solidFill>
                  <a:srgbClr val="00B0F0"/>
                </a:solidFill>
              </a:rPr>
              <a:t>Size of data </a:t>
            </a:r>
            <a:r>
              <a:rPr lang="en-US" sz="3200" dirty="0"/>
              <a:t>items chosen as unit of protection by concurrency control protocol.</a:t>
            </a:r>
          </a:p>
          <a:p>
            <a:pPr algn="just"/>
            <a:r>
              <a:rPr lang="en-US" sz="3200" dirty="0"/>
              <a:t>Ranging from </a:t>
            </a:r>
            <a:r>
              <a:rPr lang="en-US" sz="3200" b="1" dirty="0">
                <a:solidFill>
                  <a:srgbClr val="FF0000"/>
                </a:solidFill>
              </a:rPr>
              <a:t>coarse</a:t>
            </a:r>
            <a:r>
              <a:rPr lang="en-US" sz="3200" b="1" dirty="0"/>
              <a:t> </a:t>
            </a:r>
            <a:r>
              <a:rPr lang="en-US" sz="3200" dirty="0"/>
              <a:t>to</a:t>
            </a:r>
            <a:r>
              <a:rPr lang="en-US" sz="3200" b="1" dirty="0"/>
              <a:t> </a:t>
            </a:r>
            <a:r>
              <a:rPr lang="en-US" sz="3200" b="1" dirty="0">
                <a:solidFill>
                  <a:srgbClr val="92D050"/>
                </a:solidFill>
              </a:rPr>
              <a:t>fine</a:t>
            </a:r>
            <a:r>
              <a:rPr lang="en-US" sz="3200" dirty="0"/>
              <a:t>:</a:t>
            </a:r>
          </a:p>
          <a:p>
            <a:pPr lvl="1" algn="just"/>
            <a:r>
              <a:rPr lang="en-US" sz="2800" dirty="0"/>
              <a:t>	The entire database.</a:t>
            </a:r>
          </a:p>
          <a:p>
            <a:pPr lvl="1" algn="just"/>
            <a:r>
              <a:rPr lang="en-US" sz="2800" dirty="0"/>
              <a:t>	A file.</a:t>
            </a:r>
          </a:p>
          <a:p>
            <a:pPr lvl="1" algn="just"/>
            <a:r>
              <a:rPr lang="en-US" sz="2800" dirty="0"/>
              <a:t>	A page (or area or database spaced).</a:t>
            </a:r>
          </a:p>
          <a:p>
            <a:pPr lvl="1" algn="just"/>
            <a:r>
              <a:rPr lang="en-US" sz="2800" dirty="0"/>
              <a:t>	A record.</a:t>
            </a:r>
          </a:p>
          <a:p>
            <a:pPr lvl="1" algn="just"/>
            <a:r>
              <a:rPr lang="en-US" sz="2800" dirty="0"/>
              <a:t>	A field value of a record.</a:t>
            </a:r>
          </a:p>
        </p:txBody>
      </p:sp>
    </p:spTree>
    <p:extLst>
      <p:ext uri="{BB962C8B-B14F-4D97-AF65-F5344CB8AC3E}">
        <p14:creationId xmlns:p14="http://schemas.microsoft.com/office/powerpoint/2010/main" val="4152115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Hierarchy of Granularity</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pPr algn="just"/>
            <a:r>
              <a:rPr lang="en-US" sz="3200" dirty="0"/>
              <a:t>Could represent granularity of locks in a hierarchical structure.</a:t>
            </a:r>
          </a:p>
          <a:p>
            <a:pPr algn="just"/>
            <a:r>
              <a:rPr lang="en-US" sz="3200" dirty="0"/>
              <a:t>Root node represents entire database…Level 0, Level 1s represent files, etc.</a:t>
            </a:r>
          </a:p>
          <a:p>
            <a:pPr algn="just"/>
            <a:r>
              <a:rPr lang="en-US" sz="3200" dirty="0"/>
              <a:t>When node is locked, </a:t>
            </a:r>
            <a:r>
              <a:rPr lang="en-US" sz="3200" b="1" dirty="0">
                <a:solidFill>
                  <a:srgbClr val="00B0F0"/>
                </a:solidFill>
              </a:rPr>
              <a:t>all its descendants </a:t>
            </a:r>
            <a:r>
              <a:rPr lang="en-US" sz="3200" dirty="0"/>
              <a:t>are also locked. </a:t>
            </a:r>
          </a:p>
          <a:p>
            <a:pPr algn="just"/>
            <a:r>
              <a:rPr lang="en-US" sz="3200" dirty="0"/>
              <a:t>DBMS should check </a:t>
            </a:r>
            <a:r>
              <a:rPr lang="en-US" sz="3200" b="1" dirty="0">
                <a:solidFill>
                  <a:srgbClr val="FFC000"/>
                </a:solidFill>
              </a:rPr>
              <a:t>hierarchical</a:t>
            </a:r>
            <a:r>
              <a:rPr lang="en-US" sz="3200" dirty="0"/>
              <a:t> path before granting lock. </a:t>
            </a:r>
          </a:p>
        </p:txBody>
      </p:sp>
    </p:spTree>
    <p:extLst>
      <p:ext uri="{BB962C8B-B14F-4D97-AF65-F5344CB8AC3E}">
        <p14:creationId xmlns:p14="http://schemas.microsoft.com/office/powerpoint/2010/main" val="1095933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Levels of Locking</a:t>
            </a:r>
          </a:p>
        </p:txBody>
      </p:sp>
      <p:pic>
        <p:nvPicPr>
          <p:cNvPr id="9" name="Picture 4" descr="DS3-Figure 19-19">
            <a:extLst>
              <a:ext uri="{FF2B5EF4-FFF2-40B4-BE49-F238E27FC236}">
                <a16:creationId xmlns:a16="http://schemas.microsoft.com/office/drawing/2014/main" id="{2AA2CE7E-6B28-4EAF-A6C2-9A0D7DF42D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30663" y="643466"/>
            <a:ext cx="4274005" cy="55687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528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Summary</a:t>
            </a:r>
            <a:endParaRPr lang="en-IE" dirty="0"/>
          </a:p>
        </p:txBody>
      </p:sp>
      <p:sp>
        <p:nvSpPr>
          <p:cNvPr id="5" name="Content Placeholder 4">
            <a:extLst>
              <a:ext uri="{FF2B5EF4-FFF2-40B4-BE49-F238E27FC236}">
                <a16:creationId xmlns:a16="http://schemas.microsoft.com/office/drawing/2014/main" id="{144CCEB6-3CA2-48EC-8598-23FF5544DDC4}"/>
              </a:ext>
            </a:extLst>
          </p:cNvPr>
          <p:cNvSpPr>
            <a:spLocks noGrp="1"/>
          </p:cNvSpPr>
          <p:nvPr>
            <p:ph idx="1"/>
          </p:nvPr>
        </p:nvSpPr>
        <p:spPr>
          <a:xfrm>
            <a:off x="1523984" y="2058987"/>
            <a:ext cx="10515600" cy="3744892"/>
          </a:xfrm>
        </p:spPr>
        <p:txBody>
          <a:bodyPr>
            <a:noAutofit/>
          </a:bodyPr>
          <a:lstStyle/>
          <a:p>
            <a:r>
              <a:rPr lang="en-GB" sz="3200" dirty="0"/>
              <a:t>Locking Methods</a:t>
            </a:r>
          </a:p>
          <a:p>
            <a:r>
              <a:rPr lang="en-GB" sz="3200" dirty="0" err="1"/>
              <a:t>Livelock</a:t>
            </a:r>
            <a:r>
              <a:rPr lang="en-GB" sz="3200" dirty="0"/>
              <a:t>/Starvation/Deadlock</a:t>
            </a:r>
          </a:p>
          <a:p>
            <a:r>
              <a:rPr lang="en-GB" sz="3200" dirty="0"/>
              <a:t>Timestamping</a:t>
            </a:r>
          </a:p>
          <a:p>
            <a:r>
              <a:rPr lang="en-GB" sz="3200" dirty="0"/>
              <a:t>Optimistic Techniques</a:t>
            </a:r>
          </a:p>
          <a:p>
            <a:endParaRPr lang="en-GB" sz="3200" dirty="0"/>
          </a:p>
          <a:p>
            <a:pPr marL="0" indent="0">
              <a:buNone/>
            </a:pPr>
            <a:r>
              <a:rPr lang="en-GB" sz="3200" dirty="0"/>
              <a:t>Finish with solution(s) to dining Philosophers</a:t>
            </a:r>
          </a:p>
        </p:txBody>
      </p:sp>
    </p:spTree>
    <p:extLst>
      <p:ext uri="{BB962C8B-B14F-4D97-AF65-F5344CB8AC3E}">
        <p14:creationId xmlns:p14="http://schemas.microsoft.com/office/powerpoint/2010/main" val="784414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98A554-8860-48B5-B94F-46FA536F621B}"/>
              </a:ext>
            </a:extLst>
          </p:cNvPr>
          <p:cNvSpPr/>
          <p:nvPr/>
        </p:nvSpPr>
        <p:spPr>
          <a:xfrm>
            <a:off x="3827648" y="1386039"/>
            <a:ext cx="866273" cy="9047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endParaRPr lang="en-IE" dirty="0"/>
          </a:p>
        </p:txBody>
      </p:sp>
      <p:sp>
        <p:nvSpPr>
          <p:cNvPr id="5" name="Oval 4">
            <a:extLst>
              <a:ext uri="{FF2B5EF4-FFF2-40B4-BE49-F238E27FC236}">
                <a16:creationId xmlns:a16="http://schemas.microsoft.com/office/drawing/2014/main" id="{FD0FA0C2-F7C1-4EC5-B075-DD25783BC94E}"/>
              </a:ext>
            </a:extLst>
          </p:cNvPr>
          <p:cNvSpPr/>
          <p:nvPr/>
        </p:nvSpPr>
        <p:spPr>
          <a:xfrm>
            <a:off x="4026570" y="3320716"/>
            <a:ext cx="866273" cy="9047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endParaRPr lang="en-IE" dirty="0"/>
          </a:p>
        </p:txBody>
      </p:sp>
      <p:sp>
        <p:nvSpPr>
          <p:cNvPr id="6" name="Oval 5">
            <a:extLst>
              <a:ext uri="{FF2B5EF4-FFF2-40B4-BE49-F238E27FC236}">
                <a16:creationId xmlns:a16="http://schemas.microsoft.com/office/drawing/2014/main" id="{BC627784-D0BA-43ED-9614-64860722B488}"/>
              </a:ext>
            </a:extLst>
          </p:cNvPr>
          <p:cNvSpPr/>
          <p:nvPr/>
        </p:nvSpPr>
        <p:spPr>
          <a:xfrm>
            <a:off x="7200499" y="2333324"/>
            <a:ext cx="866273" cy="9047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endParaRPr lang="en-IE" dirty="0"/>
          </a:p>
        </p:txBody>
      </p:sp>
      <p:sp>
        <p:nvSpPr>
          <p:cNvPr id="7" name="Oval 6">
            <a:extLst>
              <a:ext uri="{FF2B5EF4-FFF2-40B4-BE49-F238E27FC236}">
                <a16:creationId xmlns:a16="http://schemas.microsoft.com/office/drawing/2014/main" id="{4747BCE9-D6BC-4500-9776-260B9D106996}"/>
              </a:ext>
            </a:extLst>
          </p:cNvPr>
          <p:cNvSpPr/>
          <p:nvPr/>
        </p:nvSpPr>
        <p:spPr>
          <a:xfrm>
            <a:off x="6073745" y="4052237"/>
            <a:ext cx="866273" cy="9047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endParaRPr lang="en-IE" dirty="0"/>
          </a:p>
        </p:txBody>
      </p:sp>
      <p:sp>
        <p:nvSpPr>
          <p:cNvPr id="9" name="Oval 8">
            <a:extLst>
              <a:ext uri="{FF2B5EF4-FFF2-40B4-BE49-F238E27FC236}">
                <a16:creationId xmlns:a16="http://schemas.microsoft.com/office/drawing/2014/main" id="{B693CD1E-8D43-4188-9350-C2266DC503EE}"/>
              </a:ext>
            </a:extLst>
          </p:cNvPr>
          <p:cNvSpPr/>
          <p:nvPr/>
        </p:nvSpPr>
        <p:spPr>
          <a:xfrm>
            <a:off x="6452135" y="661338"/>
            <a:ext cx="866273" cy="9047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endParaRPr lang="en-IE" dirty="0"/>
          </a:p>
        </p:txBody>
      </p:sp>
      <p:sp>
        <p:nvSpPr>
          <p:cNvPr id="10" name="Oval 9">
            <a:extLst>
              <a:ext uri="{FF2B5EF4-FFF2-40B4-BE49-F238E27FC236}">
                <a16:creationId xmlns:a16="http://schemas.microsoft.com/office/drawing/2014/main" id="{B2A6F7E5-63B1-4F94-BE80-AC4DF72B1A6C}"/>
              </a:ext>
            </a:extLst>
          </p:cNvPr>
          <p:cNvSpPr/>
          <p:nvPr/>
        </p:nvSpPr>
        <p:spPr>
          <a:xfrm>
            <a:off x="4928135" y="1490312"/>
            <a:ext cx="2156059" cy="22827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cxnSp>
        <p:nvCxnSpPr>
          <p:cNvPr id="12" name="Straight Connector 11">
            <a:extLst>
              <a:ext uri="{FF2B5EF4-FFF2-40B4-BE49-F238E27FC236}">
                <a16:creationId xmlns:a16="http://schemas.microsoft.com/office/drawing/2014/main" id="{AE5732DF-DA2E-492D-90D3-5E7FBECC39A1}"/>
              </a:ext>
            </a:extLst>
          </p:cNvPr>
          <p:cNvCxnSpPr/>
          <p:nvPr/>
        </p:nvCxnSpPr>
        <p:spPr>
          <a:xfrm>
            <a:off x="3939740" y="2982227"/>
            <a:ext cx="642087"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CBEB7B74-B42A-443E-8AF4-C6FAA8032A74}"/>
              </a:ext>
            </a:extLst>
          </p:cNvPr>
          <p:cNvCxnSpPr/>
          <p:nvPr/>
        </p:nvCxnSpPr>
        <p:spPr>
          <a:xfrm>
            <a:off x="5364077" y="1095674"/>
            <a:ext cx="642087"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669306E3-D25A-4D07-BD50-B896BF28D086}"/>
              </a:ext>
            </a:extLst>
          </p:cNvPr>
          <p:cNvCxnSpPr/>
          <p:nvPr/>
        </p:nvCxnSpPr>
        <p:spPr>
          <a:xfrm>
            <a:off x="7145756" y="4109187"/>
            <a:ext cx="642087"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6A4AA9A0-1396-4976-9CE7-E4A1AA3C5589}"/>
              </a:ext>
            </a:extLst>
          </p:cNvPr>
          <p:cNvCxnSpPr/>
          <p:nvPr/>
        </p:nvCxnSpPr>
        <p:spPr>
          <a:xfrm>
            <a:off x="7084194" y="1838426"/>
            <a:ext cx="642087"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D5A06FEA-05E8-42FE-8913-068EC66271E3}"/>
              </a:ext>
            </a:extLst>
          </p:cNvPr>
          <p:cNvCxnSpPr/>
          <p:nvPr/>
        </p:nvCxnSpPr>
        <p:spPr>
          <a:xfrm>
            <a:off x="5364076" y="4052237"/>
            <a:ext cx="642087" cy="0"/>
          </a:xfrm>
          <a:prstGeom prst="line">
            <a:avLst/>
          </a:prstGeom>
          <a:ln w="762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8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Locking Rules </a:t>
            </a:r>
            <a:endParaRPr lang="en-IE" dirty="0"/>
          </a:p>
        </p:txBody>
      </p:sp>
      <p:sp>
        <p:nvSpPr>
          <p:cNvPr id="3" name="Content Placeholder 2">
            <a:extLst>
              <a:ext uri="{FF2B5EF4-FFF2-40B4-BE49-F238E27FC236}">
                <a16:creationId xmlns:a16="http://schemas.microsoft.com/office/drawing/2014/main" id="{E6322647-39FD-45AA-8EBD-D8F2A6E27F59}"/>
              </a:ext>
            </a:extLst>
          </p:cNvPr>
          <p:cNvSpPr>
            <a:spLocks noGrp="1"/>
          </p:cNvSpPr>
          <p:nvPr>
            <p:ph idx="1"/>
          </p:nvPr>
        </p:nvSpPr>
        <p:spPr>
          <a:xfrm>
            <a:off x="1524000" y="2399099"/>
            <a:ext cx="9465564" cy="3400969"/>
          </a:xfrm>
        </p:spPr>
        <p:txBody>
          <a:bodyPr>
            <a:normAutofit fontScale="92500" lnSpcReduction="20000"/>
          </a:bodyPr>
          <a:lstStyle/>
          <a:p>
            <a:pPr marL="360000" algn="just">
              <a:spcBef>
                <a:spcPts val="1200"/>
              </a:spcBef>
            </a:pPr>
            <a:r>
              <a:rPr lang="en-US" sz="3200" dirty="0"/>
              <a:t>If a transaction has </a:t>
            </a:r>
            <a:r>
              <a:rPr lang="en-US" sz="3200" b="1" dirty="0">
                <a:solidFill>
                  <a:srgbClr val="FFC000"/>
                </a:solidFill>
              </a:rPr>
              <a:t>shared lock </a:t>
            </a:r>
            <a:r>
              <a:rPr lang="en-US" sz="3200" dirty="0"/>
              <a:t>on an item, can read but not update item.</a:t>
            </a:r>
          </a:p>
          <a:p>
            <a:pPr marL="360000" algn="just">
              <a:lnSpc>
                <a:spcPct val="90000"/>
              </a:lnSpc>
              <a:spcBef>
                <a:spcPts val="1200"/>
              </a:spcBef>
            </a:pPr>
            <a:r>
              <a:rPr lang="en-US" sz="3200" dirty="0"/>
              <a:t>If transaction has </a:t>
            </a:r>
            <a:r>
              <a:rPr lang="en-US" sz="3200" b="1" dirty="0">
                <a:solidFill>
                  <a:srgbClr val="92D050"/>
                </a:solidFill>
              </a:rPr>
              <a:t>exclusive lock </a:t>
            </a:r>
            <a:r>
              <a:rPr lang="en-US" sz="3200" dirty="0"/>
              <a:t>on item, can both read and update item.</a:t>
            </a:r>
          </a:p>
          <a:p>
            <a:pPr marL="360000" algn="just">
              <a:lnSpc>
                <a:spcPct val="90000"/>
              </a:lnSpc>
              <a:spcBef>
                <a:spcPts val="1200"/>
              </a:spcBef>
            </a:pPr>
            <a:r>
              <a:rPr lang="en-US" sz="3200" dirty="0"/>
              <a:t>Reads cannot conflict, so </a:t>
            </a:r>
            <a:r>
              <a:rPr lang="en-US" sz="3200" b="1" dirty="0">
                <a:solidFill>
                  <a:srgbClr val="FF0000"/>
                </a:solidFill>
              </a:rPr>
              <a:t>more than one </a:t>
            </a:r>
            <a:r>
              <a:rPr lang="en-US" sz="3200" dirty="0"/>
              <a:t>transaction can hold shared locks simultaneously on same item.</a:t>
            </a:r>
          </a:p>
          <a:p>
            <a:pPr marL="360000" algn="just">
              <a:lnSpc>
                <a:spcPct val="90000"/>
              </a:lnSpc>
              <a:spcBef>
                <a:spcPts val="1200"/>
              </a:spcBef>
            </a:pPr>
            <a:r>
              <a:rPr lang="en-US" sz="3200" dirty="0"/>
              <a:t>Exclusive lock gives transaction </a:t>
            </a:r>
            <a:r>
              <a:rPr lang="en-US" sz="3200" b="1" dirty="0">
                <a:solidFill>
                  <a:srgbClr val="00B0F0"/>
                </a:solidFill>
              </a:rPr>
              <a:t>exclusive</a:t>
            </a:r>
            <a:r>
              <a:rPr lang="en-US" sz="3200" dirty="0"/>
              <a:t> access to that item.</a:t>
            </a:r>
          </a:p>
          <a:p>
            <a:pPr marL="0" indent="0">
              <a:buNone/>
            </a:pPr>
            <a:endParaRPr lang="en-IE" sz="2400" dirty="0"/>
          </a:p>
        </p:txBody>
      </p:sp>
    </p:spTree>
    <p:extLst>
      <p:ext uri="{BB962C8B-B14F-4D97-AF65-F5344CB8AC3E}">
        <p14:creationId xmlns:p14="http://schemas.microsoft.com/office/powerpoint/2010/main" val="178815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Locking Rules </a:t>
            </a:r>
            <a:endParaRPr lang="en-IE" dirty="0"/>
          </a:p>
        </p:txBody>
      </p:sp>
      <p:sp>
        <p:nvSpPr>
          <p:cNvPr id="3" name="Content Placeholder 2">
            <a:extLst>
              <a:ext uri="{FF2B5EF4-FFF2-40B4-BE49-F238E27FC236}">
                <a16:creationId xmlns:a16="http://schemas.microsoft.com/office/drawing/2014/main" id="{E6322647-39FD-45AA-8EBD-D8F2A6E27F59}"/>
              </a:ext>
            </a:extLst>
          </p:cNvPr>
          <p:cNvSpPr>
            <a:spLocks noGrp="1"/>
          </p:cNvSpPr>
          <p:nvPr>
            <p:ph idx="1"/>
          </p:nvPr>
        </p:nvSpPr>
        <p:spPr>
          <a:xfrm>
            <a:off x="1524000" y="2399099"/>
            <a:ext cx="9465564" cy="3400969"/>
          </a:xfrm>
        </p:spPr>
        <p:txBody>
          <a:bodyPr>
            <a:normAutofit lnSpcReduction="10000"/>
          </a:bodyPr>
          <a:lstStyle/>
          <a:p>
            <a:pPr algn="just"/>
            <a:r>
              <a:rPr lang="en-US" sz="3200" dirty="0"/>
              <a:t>Some systems allow transaction to </a:t>
            </a:r>
            <a:r>
              <a:rPr lang="en-US" sz="3200" b="1" dirty="0">
                <a:solidFill>
                  <a:srgbClr val="92D050"/>
                </a:solidFill>
              </a:rPr>
              <a:t>upgrade</a:t>
            </a:r>
            <a:r>
              <a:rPr lang="en-US" sz="3200" dirty="0"/>
              <a:t> read lock to an exclusive lock, or </a:t>
            </a:r>
            <a:r>
              <a:rPr lang="en-US" sz="3200" b="1" dirty="0">
                <a:solidFill>
                  <a:srgbClr val="FF0000"/>
                </a:solidFill>
              </a:rPr>
              <a:t>downgrade</a:t>
            </a:r>
            <a:r>
              <a:rPr lang="en-US" sz="3200" dirty="0"/>
              <a:t> exclusive lock to a shared lock.</a:t>
            </a:r>
          </a:p>
          <a:p>
            <a:pPr algn="just"/>
            <a:r>
              <a:rPr lang="en-US" sz="3200" dirty="0"/>
              <a:t>Use of locks in transactions </a:t>
            </a:r>
            <a:r>
              <a:rPr lang="en-US" sz="3200" u="sng" dirty="0"/>
              <a:t>does not guarantee </a:t>
            </a:r>
            <a:r>
              <a:rPr lang="en-US" sz="3200" dirty="0"/>
              <a:t>serializability of schedules by themselves.</a:t>
            </a:r>
          </a:p>
          <a:p>
            <a:pPr algn="just"/>
            <a:r>
              <a:rPr lang="en-US" sz="3200" dirty="0"/>
              <a:t>Problem is that transactions </a:t>
            </a:r>
            <a:r>
              <a:rPr lang="en-US" sz="3200" b="1" dirty="0">
                <a:solidFill>
                  <a:srgbClr val="FFC000"/>
                </a:solidFill>
              </a:rPr>
              <a:t>release locks too soon</a:t>
            </a:r>
            <a:r>
              <a:rPr lang="en-US" sz="3200" dirty="0"/>
              <a:t>, resulting in loss of total isolation and atomicity.</a:t>
            </a:r>
          </a:p>
          <a:p>
            <a:pPr marL="0" indent="0">
              <a:buNone/>
            </a:pPr>
            <a:endParaRPr lang="en-IE" sz="2400" dirty="0"/>
          </a:p>
        </p:txBody>
      </p:sp>
    </p:spTree>
    <p:extLst>
      <p:ext uri="{BB962C8B-B14F-4D97-AF65-F5344CB8AC3E}">
        <p14:creationId xmlns:p14="http://schemas.microsoft.com/office/powerpoint/2010/main" val="46772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a:bodyPr>
          <a:lstStyle/>
          <a:p>
            <a:r>
              <a:rPr lang="en-US" dirty="0"/>
              <a:t>Two-Phase Locking (2PL)</a:t>
            </a:r>
            <a:endParaRPr lang="en-IE" dirty="0"/>
          </a:p>
        </p:txBody>
      </p:sp>
      <p:sp>
        <p:nvSpPr>
          <p:cNvPr id="3" name="Content Placeholder 2">
            <a:extLst>
              <a:ext uri="{FF2B5EF4-FFF2-40B4-BE49-F238E27FC236}">
                <a16:creationId xmlns:a16="http://schemas.microsoft.com/office/drawing/2014/main" id="{E6322647-39FD-45AA-8EBD-D8F2A6E27F59}"/>
              </a:ext>
            </a:extLst>
          </p:cNvPr>
          <p:cNvSpPr>
            <a:spLocks noGrp="1"/>
          </p:cNvSpPr>
          <p:nvPr>
            <p:ph idx="1"/>
          </p:nvPr>
        </p:nvSpPr>
        <p:spPr>
          <a:xfrm>
            <a:off x="1524000" y="2399099"/>
            <a:ext cx="9465564" cy="3400969"/>
          </a:xfrm>
        </p:spPr>
        <p:txBody>
          <a:bodyPr>
            <a:normAutofit fontScale="62500" lnSpcReduction="20000"/>
          </a:bodyPr>
          <a:lstStyle/>
          <a:p>
            <a:pPr algn="just" defTabSz="182563"/>
            <a:r>
              <a:rPr lang="en-US" sz="4200" dirty="0"/>
              <a:t>To guarantee serializability, need an additional protocol </a:t>
            </a:r>
            <a:r>
              <a:rPr lang="en-US" sz="4200" b="1" dirty="0">
                <a:solidFill>
                  <a:schemeClr val="tx2">
                    <a:lumMod val="60000"/>
                    <a:lumOff val="40000"/>
                  </a:schemeClr>
                </a:solidFill>
              </a:rPr>
              <a:t>concerning the positioning </a:t>
            </a:r>
            <a:r>
              <a:rPr lang="en-US" sz="4200" dirty="0"/>
              <a:t>of lock and unlock operations in every transaction.</a:t>
            </a:r>
          </a:p>
          <a:p>
            <a:pPr algn="just" defTabSz="182563"/>
            <a:endParaRPr lang="en-US" sz="4200" dirty="0"/>
          </a:p>
          <a:p>
            <a:pPr marL="0" indent="0" algn="just" defTabSz="182563">
              <a:buNone/>
            </a:pPr>
            <a:r>
              <a:rPr lang="en-US" sz="4200" u="sng" dirty="0"/>
              <a:t>2PL</a:t>
            </a:r>
            <a:r>
              <a:rPr lang="en-US" sz="4200" dirty="0"/>
              <a:t>: Transaction follows 2PL protocol if all </a:t>
            </a:r>
            <a:r>
              <a:rPr lang="en-US" sz="4200" b="1" dirty="0">
                <a:solidFill>
                  <a:srgbClr val="00B0F0"/>
                </a:solidFill>
              </a:rPr>
              <a:t>locking</a:t>
            </a:r>
            <a:r>
              <a:rPr lang="en-US" sz="4200" dirty="0"/>
              <a:t> operations </a:t>
            </a:r>
            <a:r>
              <a:rPr lang="en-US" sz="4200" b="1" dirty="0">
                <a:solidFill>
                  <a:srgbClr val="FFC000"/>
                </a:solidFill>
              </a:rPr>
              <a:t>precede first unlock </a:t>
            </a:r>
            <a:r>
              <a:rPr lang="en-US" sz="4200" dirty="0"/>
              <a:t>operation in the transaction. </a:t>
            </a:r>
          </a:p>
          <a:p>
            <a:pPr algn="just"/>
            <a:endParaRPr lang="en-US" sz="4200" dirty="0"/>
          </a:p>
          <a:p>
            <a:pPr algn="just"/>
            <a:r>
              <a:rPr lang="en-US" sz="4200" dirty="0"/>
              <a:t>Two phases for transaction:</a:t>
            </a:r>
          </a:p>
          <a:p>
            <a:pPr lvl="1" algn="just"/>
            <a:r>
              <a:rPr lang="en-US" sz="3800" b="1" dirty="0">
                <a:solidFill>
                  <a:srgbClr val="92D050"/>
                </a:solidFill>
              </a:rPr>
              <a:t>Growing phase </a:t>
            </a:r>
            <a:r>
              <a:rPr lang="en-US" sz="3800" dirty="0"/>
              <a:t>- acquires all locks but cannot release any locks.</a:t>
            </a:r>
          </a:p>
          <a:p>
            <a:pPr lvl="1" algn="just"/>
            <a:r>
              <a:rPr lang="en-US" sz="3800" b="1" dirty="0">
                <a:solidFill>
                  <a:srgbClr val="FF0000"/>
                </a:solidFill>
              </a:rPr>
              <a:t>Shrinking phase </a:t>
            </a:r>
            <a:r>
              <a:rPr lang="en-US" sz="3800" dirty="0"/>
              <a:t>- releases locks but cannot acquire any new locks. </a:t>
            </a:r>
          </a:p>
          <a:p>
            <a:pPr marL="0" indent="0">
              <a:buNone/>
            </a:pPr>
            <a:endParaRPr lang="en-IE" sz="2400" dirty="0"/>
          </a:p>
        </p:txBody>
      </p:sp>
    </p:spTree>
    <p:extLst>
      <p:ext uri="{BB962C8B-B14F-4D97-AF65-F5344CB8AC3E}">
        <p14:creationId xmlns:p14="http://schemas.microsoft.com/office/powerpoint/2010/main" val="97275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fontScale="90000"/>
          </a:bodyPr>
          <a:lstStyle/>
          <a:p>
            <a:r>
              <a:rPr lang="en-US" dirty="0"/>
              <a:t>Preventing Lost Update Problem using 2PL</a:t>
            </a:r>
            <a:endParaRPr lang="en-IE" dirty="0"/>
          </a:p>
        </p:txBody>
      </p:sp>
      <p:pic>
        <p:nvPicPr>
          <p:cNvPr id="9" name="Picture 4" descr="DS3-Figure 19-11">
            <a:extLst>
              <a:ext uri="{FF2B5EF4-FFF2-40B4-BE49-F238E27FC236}">
                <a16:creationId xmlns:a16="http://schemas.microsoft.com/office/drawing/2014/main" id="{A0E815A2-A818-4107-BE49-12B505F2B04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35311" y="2398713"/>
            <a:ext cx="7843641"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7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fontScale="90000"/>
          </a:bodyPr>
          <a:lstStyle/>
          <a:p>
            <a:r>
              <a:rPr lang="en-US" dirty="0"/>
              <a:t>Preventing Uncommitted Dependency Problem using 2PL</a:t>
            </a:r>
            <a:endParaRPr lang="en-IE" dirty="0"/>
          </a:p>
        </p:txBody>
      </p:sp>
      <p:pic>
        <p:nvPicPr>
          <p:cNvPr id="11" name="Picture 4" descr="DS3-Figure 19-12">
            <a:extLst>
              <a:ext uri="{FF2B5EF4-FFF2-40B4-BE49-F238E27FC236}">
                <a16:creationId xmlns:a16="http://schemas.microsoft.com/office/drawing/2014/main" id="{E8D8EC25-C1E1-47F4-872D-23693486584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09612" y="2220206"/>
            <a:ext cx="7772775" cy="35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42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746D0-5E0C-44D0-B096-39B815D2BA9B}"/>
              </a:ext>
            </a:extLst>
          </p:cNvPr>
          <p:cNvSpPr>
            <a:spLocks noGrp="1"/>
          </p:cNvSpPr>
          <p:nvPr>
            <p:ph type="title"/>
          </p:nvPr>
        </p:nvSpPr>
        <p:spPr>
          <a:xfrm>
            <a:off x="1523984" y="1054121"/>
            <a:ext cx="9465131" cy="1184111"/>
          </a:xfrm>
        </p:spPr>
        <p:txBody>
          <a:bodyPr>
            <a:normAutofit fontScale="90000"/>
          </a:bodyPr>
          <a:lstStyle/>
          <a:p>
            <a:r>
              <a:rPr lang="en-US" dirty="0"/>
              <a:t>Preventing Inconsistent Analysis Problem using 2PL</a:t>
            </a:r>
            <a:endParaRPr lang="en-IE" dirty="0"/>
          </a:p>
        </p:txBody>
      </p:sp>
      <p:pic>
        <p:nvPicPr>
          <p:cNvPr id="13" name="Picture 4" descr="DS3-Figure 19-13">
            <a:extLst>
              <a:ext uri="{FF2B5EF4-FFF2-40B4-BE49-F238E27FC236}">
                <a16:creationId xmlns:a16="http://schemas.microsoft.com/office/drawing/2014/main" id="{559D97A9-0D82-4B46-A11D-82A25538B80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20960" y="2193202"/>
            <a:ext cx="674977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856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1718</Words>
  <Application>Microsoft Office PowerPoint</Application>
  <PresentationFormat>Widescreen</PresentationFormat>
  <Paragraphs>179</Paragraphs>
  <Slides>38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Concurrency Control</vt:lpstr>
      <vt:lpstr>Content</vt:lpstr>
      <vt:lpstr>Locking</vt:lpstr>
      <vt:lpstr>Locking Rules </vt:lpstr>
      <vt:lpstr>Locking Rules </vt:lpstr>
      <vt:lpstr>Two-Phase Locking (2PL)</vt:lpstr>
      <vt:lpstr>Preventing Lost Update Problem using 2PL</vt:lpstr>
      <vt:lpstr>Preventing Uncommitted Dependency Problem using 2PL</vt:lpstr>
      <vt:lpstr>Preventing Inconsistent Analysis Problem using 2PL</vt:lpstr>
      <vt:lpstr>Two-Phase Locking (2PL)</vt:lpstr>
      <vt:lpstr>2PL issue - Cascading Rollback</vt:lpstr>
      <vt:lpstr>Cascading Rollback</vt:lpstr>
      <vt:lpstr>2 Phase Locking (2PL) issues</vt:lpstr>
      <vt:lpstr>Livelock</vt:lpstr>
      <vt:lpstr>Deadlock</vt:lpstr>
      <vt:lpstr>Deadlock</vt:lpstr>
      <vt:lpstr>Deadlock</vt:lpstr>
      <vt:lpstr>Deadlock Solution - Timeouts</vt:lpstr>
      <vt:lpstr>Deadlock Solution – deadlock prevention</vt:lpstr>
      <vt:lpstr>Deadlock Solution – deadlock prevention</vt:lpstr>
      <vt:lpstr>Deadlock Solution – detection and recovery</vt:lpstr>
      <vt:lpstr>Deadlock Solution – detection and recovery</vt:lpstr>
      <vt:lpstr>Deadlock Solution – detection and recovery</vt:lpstr>
      <vt:lpstr>Deadlock Solution – detection and recovery</vt:lpstr>
      <vt:lpstr>Detection and recovery issues- Starvation</vt:lpstr>
      <vt:lpstr>Timestamping</vt:lpstr>
      <vt:lpstr>Timestamping</vt:lpstr>
      <vt:lpstr>Timestamping</vt:lpstr>
      <vt:lpstr>Basic Timestamping – Read(x)</vt:lpstr>
      <vt:lpstr>Basic Timestamping – Write(x)</vt:lpstr>
      <vt:lpstr>Basic Timestamping Order - Example</vt:lpstr>
      <vt:lpstr>Optimistic Techniques</vt:lpstr>
      <vt:lpstr>Optimistic Techniques</vt:lpstr>
      <vt:lpstr>Granularity of Data Items</vt:lpstr>
      <vt:lpstr>Hierarchy of Granularity</vt:lpstr>
      <vt:lpstr>Levels of Locking</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and concurrency</dc:title>
  <dc:creator>William Clifford</dc:creator>
  <cp:lastModifiedBy>William Clifford</cp:lastModifiedBy>
  <cp:revision>26</cp:revision>
  <dcterms:created xsi:type="dcterms:W3CDTF">2021-09-24T18:47:24Z</dcterms:created>
  <dcterms:modified xsi:type="dcterms:W3CDTF">2023-09-25T11:16:11Z</dcterms:modified>
</cp:coreProperties>
</file>