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4BCEE1E-0A44-42E8-92E8-0475B0533FBF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Dimensional Modelling Stage of Kimballs" id="{EFCED012-624F-481A-8A89-0E171CE1D73B}">
          <p14:sldIdLst>
            <p14:sldId id="266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549" autoAdjust="0"/>
    <p:restoredTop sz="92443" autoAdjust="0"/>
  </p:normalViewPr>
  <p:slideViewPr>
    <p:cSldViewPr snapToGrid="0">
      <p:cViewPr varScale="1">
        <p:scale>
          <a:sx n="105" d="100"/>
          <a:sy n="105" d="100"/>
        </p:scale>
        <p:origin x="14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6D8572-C12A-40FC-8C3A-6CA44CA19435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58C5C22-BD0A-4FE1-A9E8-BC14C83AA9DB}">
      <dgm:prSet/>
      <dgm:spPr/>
      <dgm:t>
        <a:bodyPr/>
        <a:lstStyle/>
        <a:p>
          <a:r>
            <a:rPr lang="en-US" dirty="0"/>
            <a:t>Dimensionality Modelling</a:t>
          </a:r>
        </a:p>
      </dgm:t>
    </dgm:pt>
    <dgm:pt modelId="{72612784-7484-4DEB-90CB-AEAB53AFB43C}" type="parTrans" cxnId="{D9A727F5-C62D-4B1E-BA36-B8837C84985A}">
      <dgm:prSet/>
      <dgm:spPr/>
      <dgm:t>
        <a:bodyPr/>
        <a:lstStyle/>
        <a:p>
          <a:endParaRPr lang="en-US"/>
        </a:p>
      </dgm:t>
    </dgm:pt>
    <dgm:pt modelId="{4A77B179-117B-49DE-9B09-C6C245DD07A9}" type="sibTrans" cxnId="{D9A727F5-C62D-4B1E-BA36-B8837C84985A}">
      <dgm:prSet/>
      <dgm:spPr/>
      <dgm:t>
        <a:bodyPr/>
        <a:lstStyle/>
        <a:p>
          <a:endParaRPr lang="en-US"/>
        </a:p>
      </dgm:t>
    </dgm:pt>
    <dgm:pt modelId="{BAC95C4E-4579-4D3C-94CE-199AF1E9A9DD}">
      <dgm:prSet/>
      <dgm:spPr/>
      <dgm:t>
        <a:bodyPr/>
        <a:lstStyle/>
        <a:p>
          <a:r>
            <a:rPr lang="en-US" dirty="0"/>
            <a:t>Definitions</a:t>
          </a:r>
        </a:p>
      </dgm:t>
    </dgm:pt>
    <dgm:pt modelId="{240D9089-CB73-42E6-95F5-60BBA5E3562A}" type="parTrans" cxnId="{FC0DD8F2-0500-4936-AB91-35959AAFC05C}">
      <dgm:prSet/>
      <dgm:spPr/>
      <dgm:t>
        <a:bodyPr/>
        <a:lstStyle/>
        <a:p>
          <a:endParaRPr lang="en-US"/>
        </a:p>
      </dgm:t>
    </dgm:pt>
    <dgm:pt modelId="{9AF00483-79E3-49FF-8335-DD35A8BF8400}" type="sibTrans" cxnId="{FC0DD8F2-0500-4936-AB91-35959AAFC05C}">
      <dgm:prSet/>
      <dgm:spPr/>
      <dgm:t>
        <a:bodyPr/>
        <a:lstStyle/>
        <a:p>
          <a:endParaRPr lang="en-US"/>
        </a:p>
      </dgm:t>
    </dgm:pt>
    <dgm:pt modelId="{5524A4E6-607F-4FC3-A7EB-887EC159DA6A}">
      <dgm:prSet/>
      <dgm:spPr/>
      <dgm:t>
        <a:bodyPr/>
        <a:lstStyle/>
        <a:p>
          <a:endParaRPr lang="en-US" dirty="0"/>
        </a:p>
      </dgm:t>
    </dgm:pt>
    <dgm:pt modelId="{656CEFC4-876C-41AC-9338-E9AF87160369}" type="parTrans" cxnId="{EDC7BB5C-27B7-41D4-A63C-3D969677FFF2}">
      <dgm:prSet/>
      <dgm:spPr/>
      <dgm:t>
        <a:bodyPr/>
        <a:lstStyle/>
        <a:p>
          <a:endParaRPr lang="en-IE"/>
        </a:p>
      </dgm:t>
    </dgm:pt>
    <dgm:pt modelId="{0D7BB9C3-6CE0-40E6-992F-EC6895A7901E}" type="sibTrans" cxnId="{EDC7BB5C-27B7-41D4-A63C-3D969677FFF2}">
      <dgm:prSet/>
      <dgm:spPr/>
      <dgm:t>
        <a:bodyPr/>
        <a:lstStyle/>
        <a:p>
          <a:endParaRPr lang="en-IE"/>
        </a:p>
      </dgm:t>
    </dgm:pt>
    <dgm:pt modelId="{49F1A4D9-FEC0-4D85-8499-307F64475A58}">
      <dgm:prSet/>
      <dgm:spPr/>
      <dgm:t>
        <a:bodyPr/>
        <a:lstStyle/>
        <a:p>
          <a:r>
            <a:rPr lang="en-US" dirty="0"/>
            <a:t>Schemas</a:t>
          </a:r>
        </a:p>
      </dgm:t>
    </dgm:pt>
    <dgm:pt modelId="{F04F759E-665A-4984-8753-E80B7B4D6BBC}" type="parTrans" cxnId="{CB669317-775F-494E-86CB-CFE7C9778859}">
      <dgm:prSet/>
      <dgm:spPr/>
      <dgm:t>
        <a:bodyPr/>
        <a:lstStyle/>
        <a:p>
          <a:endParaRPr lang="en-IE"/>
        </a:p>
      </dgm:t>
    </dgm:pt>
    <dgm:pt modelId="{39A454E9-321C-47C8-8C56-9617CA440347}" type="sibTrans" cxnId="{CB669317-775F-494E-86CB-CFE7C9778859}">
      <dgm:prSet/>
      <dgm:spPr/>
      <dgm:t>
        <a:bodyPr/>
        <a:lstStyle/>
        <a:p>
          <a:endParaRPr lang="en-IE"/>
        </a:p>
      </dgm:t>
    </dgm:pt>
    <dgm:pt modelId="{6FB58552-B02E-44CD-8894-747FFAF08B2F}">
      <dgm:prSet/>
      <dgm:spPr/>
      <dgm:t>
        <a:bodyPr/>
        <a:lstStyle/>
        <a:p>
          <a:r>
            <a:rPr lang="en-US" dirty="0"/>
            <a:t>Dimensional Model vs Entity Relationship</a:t>
          </a:r>
        </a:p>
      </dgm:t>
    </dgm:pt>
    <dgm:pt modelId="{646862E7-EB09-442F-8D3C-150E0A6E0C79}" type="parTrans" cxnId="{57FE688F-8AE4-435E-A82B-FCA070AF7B18}">
      <dgm:prSet/>
      <dgm:spPr/>
      <dgm:t>
        <a:bodyPr/>
        <a:lstStyle/>
        <a:p>
          <a:endParaRPr lang="en-IE"/>
        </a:p>
      </dgm:t>
    </dgm:pt>
    <dgm:pt modelId="{38A2669E-0E99-4791-80E5-44446F704062}" type="sibTrans" cxnId="{57FE688F-8AE4-435E-A82B-FCA070AF7B18}">
      <dgm:prSet/>
      <dgm:spPr/>
      <dgm:t>
        <a:bodyPr/>
        <a:lstStyle/>
        <a:p>
          <a:endParaRPr lang="en-IE"/>
        </a:p>
      </dgm:t>
    </dgm:pt>
    <dgm:pt modelId="{16203C0E-2B65-4642-9196-DEDA813171D9}">
      <dgm:prSet/>
      <dgm:spPr/>
      <dgm:t>
        <a:bodyPr/>
        <a:lstStyle/>
        <a:p>
          <a:r>
            <a:rPr lang="en-US" dirty="0"/>
            <a:t>Dimensional Modeling Stage of Kimball’s Business Dimensional Lifecycle</a:t>
          </a:r>
        </a:p>
      </dgm:t>
    </dgm:pt>
    <dgm:pt modelId="{AD40AB1E-8E86-4157-8B8F-3DE1691197AE}" type="parTrans" cxnId="{2D73B19F-B518-4E50-A5F8-3185BB3A6808}">
      <dgm:prSet/>
      <dgm:spPr/>
      <dgm:t>
        <a:bodyPr/>
        <a:lstStyle/>
        <a:p>
          <a:endParaRPr lang="en-IE"/>
        </a:p>
      </dgm:t>
    </dgm:pt>
    <dgm:pt modelId="{1123F74E-5A3E-4CB0-B773-D746C531B11B}" type="sibTrans" cxnId="{2D73B19F-B518-4E50-A5F8-3185BB3A6808}">
      <dgm:prSet/>
      <dgm:spPr/>
      <dgm:t>
        <a:bodyPr/>
        <a:lstStyle/>
        <a:p>
          <a:endParaRPr lang="en-IE"/>
        </a:p>
      </dgm:t>
    </dgm:pt>
    <dgm:pt modelId="{BF39980D-02FD-43FA-A5BA-543B01344382}" type="pres">
      <dgm:prSet presAssocID="{356D8572-C12A-40FC-8C3A-6CA44CA19435}" presName="Name0" presStyleCnt="0">
        <dgm:presLayoutVars>
          <dgm:dir/>
          <dgm:animLvl val="lvl"/>
          <dgm:resizeHandles val="exact"/>
        </dgm:presLayoutVars>
      </dgm:prSet>
      <dgm:spPr/>
    </dgm:pt>
    <dgm:pt modelId="{D3BB0DB5-8730-488A-AA14-EDD303BFA8FE}" type="pres">
      <dgm:prSet presAssocID="{B58C5C22-BD0A-4FE1-A9E8-BC14C83AA9DB}" presName="composite" presStyleCnt="0"/>
      <dgm:spPr/>
    </dgm:pt>
    <dgm:pt modelId="{85BFD24A-A35F-4C5F-A812-F192C385FF12}" type="pres">
      <dgm:prSet presAssocID="{B58C5C22-BD0A-4FE1-A9E8-BC14C83AA9DB}" presName="parTx" presStyleLbl="alignNode1" presStyleIdx="0" presStyleCnt="1" custLinFactNeighborX="1715" custLinFactNeighborY="-94094">
        <dgm:presLayoutVars>
          <dgm:chMax val="0"/>
          <dgm:chPref val="0"/>
          <dgm:bulletEnabled val="1"/>
        </dgm:presLayoutVars>
      </dgm:prSet>
      <dgm:spPr/>
    </dgm:pt>
    <dgm:pt modelId="{12159F93-F49F-487B-873F-4D354FBA3510}" type="pres">
      <dgm:prSet presAssocID="{B58C5C22-BD0A-4FE1-A9E8-BC14C83AA9DB}" presName="desTx" presStyleLbl="alignAccFollowNode1" presStyleIdx="0" presStyleCnt="1" custLinFactNeighborX="0">
        <dgm:presLayoutVars>
          <dgm:bulletEnabled val="1"/>
        </dgm:presLayoutVars>
      </dgm:prSet>
      <dgm:spPr/>
    </dgm:pt>
  </dgm:ptLst>
  <dgm:cxnLst>
    <dgm:cxn modelId="{CB669317-775F-494E-86CB-CFE7C9778859}" srcId="{B58C5C22-BD0A-4FE1-A9E8-BC14C83AA9DB}" destId="{49F1A4D9-FEC0-4D85-8499-307F64475A58}" srcOrd="1" destOrd="0" parTransId="{F04F759E-665A-4984-8753-E80B7B4D6BBC}" sibTransId="{39A454E9-321C-47C8-8C56-9617CA440347}"/>
    <dgm:cxn modelId="{EDC7BB5C-27B7-41D4-A63C-3D969677FFF2}" srcId="{B58C5C22-BD0A-4FE1-A9E8-BC14C83AA9DB}" destId="{5524A4E6-607F-4FC3-A7EB-887EC159DA6A}" srcOrd="4" destOrd="0" parTransId="{656CEFC4-876C-41AC-9338-E9AF87160369}" sibTransId="{0D7BB9C3-6CE0-40E6-992F-EC6895A7901E}"/>
    <dgm:cxn modelId="{EC71FF73-18F7-4D0F-800C-1526FAA4BEE9}" type="presOf" srcId="{356D8572-C12A-40FC-8C3A-6CA44CA19435}" destId="{BF39980D-02FD-43FA-A5BA-543B01344382}" srcOrd="0" destOrd="0" presId="urn:microsoft.com/office/officeart/2005/8/layout/hList1"/>
    <dgm:cxn modelId="{9022E45A-DB1F-4922-9539-3023B64BAC65}" type="presOf" srcId="{5524A4E6-607F-4FC3-A7EB-887EC159DA6A}" destId="{12159F93-F49F-487B-873F-4D354FBA3510}" srcOrd="0" destOrd="4" presId="urn:microsoft.com/office/officeart/2005/8/layout/hList1"/>
    <dgm:cxn modelId="{C8B9B47C-AACC-40E2-9D19-7F6709C8C39C}" type="presOf" srcId="{49F1A4D9-FEC0-4D85-8499-307F64475A58}" destId="{12159F93-F49F-487B-873F-4D354FBA3510}" srcOrd="0" destOrd="1" presId="urn:microsoft.com/office/officeart/2005/8/layout/hList1"/>
    <dgm:cxn modelId="{57FE688F-8AE4-435E-A82B-FCA070AF7B18}" srcId="{B58C5C22-BD0A-4FE1-A9E8-BC14C83AA9DB}" destId="{6FB58552-B02E-44CD-8894-747FFAF08B2F}" srcOrd="2" destOrd="0" parTransId="{646862E7-EB09-442F-8D3C-150E0A6E0C79}" sibTransId="{38A2669E-0E99-4791-80E5-44446F704062}"/>
    <dgm:cxn modelId="{86B16D99-188E-4CA7-B079-B5834C9749CA}" type="presOf" srcId="{B58C5C22-BD0A-4FE1-A9E8-BC14C83AA9DB}" destId="{85BFD24A-A35F-4C5F-A812-F192C385FF12}" srcOrd="0" destOrd="0" presId="urn:microsoft.com/office/officeart/2005/8/layout/hList1"/>
    <dgm:cxn modelId="{2D73B19F-B518-4E50-A5F8-3185BB3A6808}" srcId="{B58C5C22-BD0A-4FE1-A9E8-BC14C83AA9DB}" destId="{16203C0E-2B65-4642-9196-DEDA813171D9}" srcOrd="3" destOrd="0" parTransId="{AD40AB1E-8E86-4157-8B8F-3DE1691197AE}" sibTransId="{1123F74E-5A3E-4CB0-B773-D746C531B11B}"/>
    <dgm:cxn modelId="{06953FA0-AE01-4339-B697-05AD1CD77101}" type="presOf" srcId="{BAC95C4E-4579-4D3C-94CE-199AF1E9A9DD}" destId="{12159F93-F49F-487B-873F-4D354FBA3510}" srcOrd="0" destOrd="0" presId="urn:microsoft.com/office/officeart/2005/8/layout/hList1"/>
    <dgm:cxn modelId="{59223EA5-B47B-446F-A982-666C9DD887A9}" type="presOf" srcId="{16203C0E-2B65-4642-9196-DEDA813171D9}" destId="{12159F93-F49F-487B-873F-4D354FBA3510}" srcOrd="0" destOrd="3" presId="urn:microsoft.com/office/officeart/2005/8/layout/hList1"/>
    <dgm:cxn modelId="{91F8A2A5-80A5-438A-B8A7-5FC60F6743F2}" type="presOf" srcId="{6FB58552-B02E-44CD-8894-747FFAF08B2F}" destId="{12159F93-F49F-487B-873F-4D354FBA3510}" srcOrd="0" destOrd="2" presId="urn:microsoft.com/office/officeart/2005/8/layout/hList1"/>
    <dgm:cxn modelId="{FC0DD8F2-0500-4936-AB91-35959AAFC05C}" srcId="{B58C5C22-BD0A-4FE1-A9E8-BC14C83AA9DB}" destId="{BAC95C4E-4579-4D3C-94CE-199AF1E9A9DD}" srcOrd="0" destOrd="0" parTransId="{240D9089-CB73-42E6-95F5-60BBA5E3562A}" sibTransId="{9AF00483-79E3-49FF-8335-DD35A8BF8400}"/>
    <dgm:cxn modelId="{D9A727F5-C62D-4B1E-BA36-B8837C84985A}" srcId="{356D8572-C12A-40FC-8C3A-6CA44CA19435}" destId="{B58C5C22-BD0A-4FE1-A9E8-BC14C83AA9DB}" srcOrd="0" destOrd="0" parTransId="{72612784-7484-4DEB-90CB-AEAB53AFB43C}" sibTransId="{4A77B179-117B-49DE-9B09-C6C245DD07A9}"/>
    <dgm:cxn modelId="{8DE7030A-E206-478E-AB1D-3E43D84A3CD2}" type="presParOf" srcId="{BF39980D-02FD-43FA-A5BA-543B01344382}" destId="{D3BB0DB5-8730-488A-AA14-EDD303BFA8FE}" srcOrd="0" destOrd="0" presId="urn:microsoft.com/office/officeart/2005/8/layout/hList1"/>
    <dgm:cxn modelId="{E1E56611-A8CF-4483-9822-3A47616E4EB6}" type="presParOf" srcId="{D3BB0DB5-8730-488A-AA14-EDD303BFA8FE}" destId="{85BFD24A-A35F-4C5F-A812-F192C385FF12}" srcOrd="0" destOrd="0" presId="urn:microsoft.com/office/officeart/2005/8/layout/hList1"/>
    <dgm:cxn modelId="{B46E1E7D-583A-49B4-9A3F-F4AAE819A5E3}" type="presParOf" srcId="{D3BB0DB5-8730-488A-AA14-EDD303BFA8FE}" destId="{12159F93-F49F-487B-873F-4D354FBA351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BFD24A-A35F-4C5F-A812-F192C385FF12}">
      <dsp:nvSpPr>
        <dsp:cNvPr id="0" name=""/>
        <dsp:cNvSpPr/>
      </dsp:nvSpPr>
      <dsp:spPr>
        <a:xfrm>
          <a:off x="0" y="0"/>
          <a:ext cx="10291292" cy="748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Dimensionality Modelling</a:t>
          </a:r>
        </a:p>
      </dsp:txBody>
      <dsp:txXfrm>
        <a:off x="0" y="0"/>
        <a:ext cx="10291292" cy="748800"/>
      </dsp:txXfrm>
    </dsp:sp>
    <dsp:sp modelId="{12159F93-F49F-487B-873F-4D354FBA3510}">
      <dsp:nvSpPr>
        <dsp:cNvPr id="0" name=""/>
        <dsp:cNvSpPr/>
      </dsp:nvSpPr>
      <dsp:spPr>
        <a:xfrm>
          <a:off x="0" y="974244"/>
          <a:ext cx="10291292" cy="242658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Definitions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Schemas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Dimensional Model vs Entity Relationship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Dimensional Modeling Stage of Kimball’s Business Dimensional Lifecycle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600" kern="1200" dirty="0"/>
        </a:p>
      </dsp:txBody>
      <dsp:txXfrm>
        <a:off x="0" y="974244"/>
        <a:ext cx="10291292" cy="24265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FDDCD-E47F-4EE7-AF75-733E5F9C3904}" type="datetimeFigureOut">
              <a:rPr lang="en-IE" smtClean="0"/>
              <a:t>23/10/2023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D252BC-642E-4F95-9903-EA008D2A963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5403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Composite key for fact table is made up of the combination of simple primary keys from the other tables. 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D252BC-642E-4F95-9903-EA008D2A963E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194920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green highlight shows the entities related to sales and will allow us to build our own </a:t>
            </a:r>
            <a:r>
              <a:rPr lang="en-US" dirty="0" err="1"/>
              <a:t>datamart</a:t>
            </a:r>
            <a:r>
              <a:rPr lang="en-US" dirty="0"/>
              <a:t> based on the data requirements of the property sales business process. 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D252BC-642E-4F95-9903-EA008D2A963E}" type="slidenum">
              <a:rPr lang="en-IE" smtClean="0"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223657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green highlight shows the entities related to sales and will allow us to build our own </a:t>
            </a:r>
            <a:r>
              <a:rPr lang="en-US" dirty="0" err="1"/>
              <a:t>datamart</a:t>
            </a:r>
            <a:r>
              <a:rPr lang="en-US" dirty="0"/>
              <a:t> based on the data requirements of the property sales business process. 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D252BC-642E-4F95-9903-EA008D2A963E}" type="slidenum">
              <a:rPr lang="en-IE" smtClean="0"/>
              <a:t>14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54337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Grain: if the property sales record individual sales, then the client dimension records each individual client that bought that property. 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D252BC-642E-4F95-9903-EA008D2A963E}" type="slidenum">
              <a:rPr lang="en-IE" smtClean="0"/>
              <a:t>15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367624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Conformed dimensions allow for drill across queries: different fact tables can be used to analyze their joined data in the same query. 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D252BC-642E-4F95-9903-EA008D2A963E}" type="slidenum">
              <a:rPr lang="en-IE" smtClean="0"/>
              <a:t>16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389137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D252BC-642E-4F95-9903-EA008D2A963E}" type="slidenum">
              <a:rPr lang="en-IE" smtClean="0"/>
              <a:t>17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678301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D252BC-642E-4F95-9903-EA008D2A963E}" type="slidenum">
              <a:rPr lang="en-IE" smtClean="0"/>
              <a:t>18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143480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D252BC-642E-4F95-9903-EA008D2A963E}" type="slidenum">
              <a:rPr lang="en-IE" smtClean="0"/>
              <a:t>19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478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D252BC-642E-4F95-9903-EA008D2A963E}" type="slidenum">
              <a:rPr lang="en-IE" smtClean="0"/>
              <a:t>20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475556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D252BC-642E-4F95-9903-EA008D2A963E}" type="slidenum">
              <a:rPr lang="en-IE" smtClean="0"/>
              <a:t>21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707215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D252BC-642E-4F95-9903-EA008D2A963E}" type="slidenum">
              <a:rPr lang="en-IE" smtClean="0"/>
              <a:t>22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56314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D252BC-642E-4F95-9903-EA008D2A963E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293999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D252BC-642E-4F95-9903-EA008D2A963E}" type="slidenum">
              <a:rPr lang="en-IE" smtClean="0"/>
              <a:t>23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947215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D252BC-642E-4F95-9903-EA008D2A963E}" type="slidenum">
              <a:rPr lang="en-IE" smtClean="0"/>
              <a:t>24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262656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D252BC-642E-4F95-9903-EA008D2A963E}" type="slidenum">
              <a:rPr lang="en-IE" smtClean="0"/>
              <a:t>25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931627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D252BC-642E-4F95-9903-EA008D2A963E}" type="slidenum">
              <a:rPr lang="en-IE" smtClean="0"/>
              <a:t>26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87007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D252BC-642E-4F95-9903-EA008D2A963E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78936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D252BC-642E-4F95-9903-EA008D2A963E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40615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D252BC-642E-4F95-9903-EA008D2A963E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97695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D252BC-642E-4F95-9903-EA008D2A963E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88469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 normally used for OLTP</a:t>
            </a:r>
          </a:p>
          <a:p>
            <a:r>
              <a:rPr lang="en-US" dirty="0"/>
              <a:t>DM normally used for Data Warehouse/Mart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D252BC-642E-4F95-9903-EA008D2A963E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031290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D252BC-642E-4F95-9903-EA008D2A963E}" type="slidenum">
              <a:rPr lang="en-IE" smtClean="0"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7616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D252BC-642E-4F95-9903-EA008D2A963E}" type="slidenum">
              <a:rPr lang="en-IE" smtClean="0"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34610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2E072-5B6B-46E0-8B74-E783AEC33E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D7F061-8243-4336-B81C-220C5A5A14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B1DE1-F5C9-44C7-9BA5-9007372F2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D310-C2EF-448F-8667-8C7BB224038D}" type="datetimeFigureOut">
              <a:rPr lang="en-IE" smtClean="0"/>
              <a:t>23/10/2023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D6D16-88C5-428D-9D62-77057C7BF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B07D3-C4BE-4CCA-B735-5D131C049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B9549-29A6-4182-9EC9-0290F3E7291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1309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E85E4-FCDF-4A99-96EF-6D76AB91B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A7DB6F-DCB7-40BB-896F-AA12393B6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40B4A-777F-42A3-A56A-49C6EF93D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D310-C2EF-448F-8667-8C7BB224038D}" type="datetimeFigureOut">
              <a:rPr lang="en-IE" smtClean="0"/>
              <a:t>23/10/2023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923B1-A6A4-4966-81A6-1783ED65A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336D0-9457-42F9-80CE-8B61FD30F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B9549-29A6-4182-9EC9-0290F3E7291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2805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CC47BD-698D-4961-B341-44FBCC9926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28A423-F1E4-42BD-97A3-48CD92C9BB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BC793-F164-436B-9246-CDDBCD9F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D310-C2EF-448F-8667-8C7BB224038D}" type="datetimeFigureOut">
              <a:rPr lang="en-IE" smtClean="0"/>
              <a:t>23/10/2023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C5FB2-7927-4295-BED6-8A309C2FF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D9893-F469-4183-B9EA-ACA2FF3DB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B9549-29A6-4182-9EC9-0290F3E7291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0340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9744B-8003-4EF1-B132-A7BBB8F1F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86D01-3609-438A-AC2F-EE40AA2BB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AD0C4-6A93-4514-8EC0-60A80D139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D310-C2EF-448F-8667-8C7BB224038D}" type="datetimeFigureOut">
              <a:rPr lang="en-IE" smtClean="0"/>
              <a:t>23/10/2023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E7832-A5D2-4D74-BAA8-44D087AED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4059E-3A13-4BA1-AD42-72584822B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B9549-29A6-4182-9EC9-0290F3E7291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8310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8A16A-2215-424A-8547-4D012E57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07B062-5332-422C-A5B3-B0C32DCBA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3AF88-0C7C-4DAE-AB5B-873689D8D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D310-C2EF-448F-8667-8C7BB224038D}" type="datetimeFigureOut">
              <a:rPr lang="en-IE" smtClean="0"/>
              <a:t>23/10/2023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10903-311A-43DA-8083-822F6CF4C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F9FD1-562E-47B8-A643-7A395135B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B9549-29A6-4182-9EC9-0290F3E7291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12298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FB034-3712-4846-8DC5-939DF02B9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F0350-5DB1-4CC5-A7CC-2A5CA7BC4D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19E81A-C422-4669-8A49-54FB89747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0D2C1-B86E-41B9-8F63-57800E27D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D310-C2EF-448F-8667-8C7BB224038D}" type="datetimeFigureOut">
              <a:rPr lang="en-IE" smtClean="0"/>
              <a:t>23/10/2023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C655E-50AC-4E00-AF91-E0F8E0428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519A0-A83A-4991-B4AE-9C801FD18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B9549-29A6-4182-9EC9-0290F3E7291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59513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A66ED-E130-4853-8221-280DD3226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18CAE-9DA4-4199-A64C-E2AA72391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F13952-4002-4364-9BEB-2956EE94F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52CB4A-A837-4675-9D5C-BE6626AF29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6AAC50-B097-4669-9425-AC3E2FB29B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E10510-5AC6-4E40-95A5-4E88C0BBF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D310-C2EF-448F-8667-8C7BB224038D}" type="datetimeFigureOut">
              <a:rPr lang="en-IE" smtClean="0"/>
              <a:t>23/10/2023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B6F5B9-47CA-46E0-B14E-7CF15F50C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CAC67B-E043-4F32-963A-5262993AC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B9549-29A6-4182-9EC9-0290F3E7291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2857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D9651-B1C8-4080-8850-2B21B9B48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D249F4-F060-4561-AB2F-E39ABD631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D310-C2EF-448F-8667-8C7BB224038D}" type="datetimeFigureOut">
              <a:rPr lang="en-IE" smtClean="0"/>
              <a:t>23/10/2023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0D0706-16F3-4904-88E9-D6BCB42EB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323F8C-4D96-4589-B35A-C18D65FC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B9549-29A6-4182-9EC9-0290F3E7291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07653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82E71B-276A-47D7-9CC5-8851556D8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D310-C2EF-448F-8667-8C7BB224038D}" type="datetimeFigureOut">
              <a:rPr lang="en-IE" smtClean="0"/>
              <a:t>23/10/2023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D5EC41-5A75-42DC-B86B-2109E8AEF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EDA3C-994B-4D0A-BBB1-945E0AD00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B9549-29A6-4182-9EC9-0290F3E7291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10116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E9519-3F46-479F-B8B6-00F1FD04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DA8D4-6A19-4EB5-9E36-C14545AD5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1AADD7-C9B0-49FC-B83B-795B4BCF2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0A12D0-07E0-4AB7-B17B-5B7FE31CD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D310-C2EF-448F-8667-8C7BB224038D}" type="datetimeFigureOut">
              <a:rPr lang="en-IE" smtClean="0"/>
              <a:t>23/10/2023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AFF09-FCDB-45DE-AE9B-42C5123B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3010C3-46B3-4326-A980-0730E3F1E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B9549-29A6-4182-9EC9-0290F3E7291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41946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38EBD-4187-4F03-BB34-41E466D14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F42821-EB96-4D3E-89A8-07968CAF7D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3C6966-62CA-40C2-B48A-AB3B52CB6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07207-1FE8-4407-8700-40CFD9478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D310-C2EF-448F-8667-8C7BB224038D}" type="datetimeFigureOut">
              <a:rPr lang="en-IE" smtClean="0"/>
              <a:t>23/10/2023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824CC-F57B-4A74-8D20-45702D14F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E3B68-1B5C-43E1-89D5-0124D947D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B9549-29A6-4182-9EC9-0290F3E7291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43808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8A1021-E753-46A2-89C6-85EF67592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0DB5B-9C13-4FC2-AB36-C74DC2CB1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45F1C-8B10-4477-968C-2469517623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FD310-C2EF-448F-8667-8C7BB224038D}" type="datetimeFigureOut">
              <a:rPr lang="en-IE" smtClean="0"/>
              <a:t>23/10/2023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098BF-1BBE-4707-A9BD-38E6B962BA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E6577-EFBE-4C9D-B66B-52A5365A5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B9549-29A6-4182-9EC9-0290F3E7291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10828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20855C-9FA4-417A-BE67-63C022F81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E6A49B-1B06-403E-8CC5-ACB38A6BD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8C4AB-EB3E-41CE-9FCB-C0D25C1A7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6160" y="1660121"/>
            <a:ext cx="9623404" cy="3305493"/>
          </a:xfrm>
        </p:spPr>
        <p:txBody>
          <a:bodyPr>
            <a:normAutofit/>
          </a:bodyPr>
          <a:lstStyle/>
          <a:p>
            <a:pPr algn="l"/>
            <a:r>
              <a:rPr lang="en-US" sz="7500" dirty="0"/>
              <a:t>Dimensionality Modelling</a:t>
            </a:r>
            <a:endParaRPr lang="en-IE" sz="7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2EA95-4E41-4F74-8CB7-7AFAA68CF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6159" y="4965614"/>
            <a:ext cx="9623404" cy="834454"/>
          </a:xfrm>
        </p:spPr>
        <p:txBody>
          <a:bodyPr>
            <a:normAutofit/>
          </a:bodyPr>
          <a:lstStyle/>
          <a:p>
            <a:pPr algn="l"/>
            <a:r>
              <a:rPr lang="en-US"/>
              <a:t>Advanced databases 16/10/23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43413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CDB30C-1F82-41E6-A067-831D6E891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DA86DD-F997-4F66-A87C-5B58AB6D1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41B827-437E-40A3-A732-669230D6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22647-39FD-45AA-8EBD-D8F2A6E27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9" y="2402910"/>
            <a:ext cx="4572001" cy="340096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Entity Relationship</a:t>
            </a:r>
          </a:p>
          <a:p>
            <a:pPr algn="just"/>
            <a:r>
              <a:rPr lang="en-US" sz="2400" dirty="0"/>
              <a:t>A single ER model normally decomposes to multiple DMs.</a:t>
            </a:r>
            <a:endParaRPr lang="en-IE" sz="2400" dirty="0"/>
          </a:p>
          <a:p>
            <a:pPr algn="just"/>
            <a:r>
              <a:rPr lang="en-IE" sz="2400" dirty="0"/>
              <a:t>Used for identifying relations among entities to remove redundancy.</a:t>
            </a: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D746D0-5E0C-44D0-B096-39B815D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054121"/>
            <a:ext cx="9465115" cy="1184111"/>
          </a:xfrm>
        </p:spPr>
        <p:txBody>
          <a:bodyPr>
            <a:normAutofit/>
          </a:bodyPr>
          <a:lstStyle/>
          <a:p>
            <a:r>
              <a:rPr lang="en-US" dirty="0"/>
              <a:t>Comparing DM and ER models</a:t>
            </a:r>
            <a:endParaRPr lang="en-IE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3ABBBD4-65BD-4ACE-A185-F230EBCE876A}"/>
              </a:ext>
            </a:extLst>
          </p:cNvPr>
          <p:cNvSpPr txBox="1">
            <a:spLocks/>
          </p:cNvSpPr>
          <p:nvPr/>
        </p:nvSpPr>
        <p:spPr>
          <a:xfrm>
            <a:off x="6417114" y="2402910"/>
            <a:ext cx="4572001" cy="3400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400" dirty="0"/>
              <a:t>Dimensional Model</a:t>
            </a:r>
          </a:p>
          <a:p>
            <a:pPr algn="just"/>
            <a:r>
              <a:rPr lang="en-US" sz="2400" dirty="0"/>
              <a:t>Multiple DMs are associated through ‘shared’ dimension tables.</a:t>
            </a:r>
          </a:p>
          <a:p>
            <a:pPr algn="just"/>
            <a:r>
              <a:rPr lang="en-US" sz="2400" dirty="0"/>
              <a:t>Attraction is the high performance of ad-hoc user queries.</a:t>
            </a:r>
          </a:p>
          <a:p>
            <a:pPr algn="just"/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1803871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CDB30C-1F82-41E6-A067-831D6E891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DA86DD-F997-4F66-A87C-5B58AB6D1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41B827-437E-40A3-A732-669230D6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22647-39FD-45AA-8EBD-D8F2A6E27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9" y="2402910"/>
            <a:ext cx="9465115" cy="340096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/>
              <a:t>This stage can result in the creation of a DM for a data mart or to </a:t>
            </a:r>
            <a:r>
              <a:rPr lang="en-US" sz="2400" dirty="0" err="1"/>
              <a:t>dimensionalise</a:t>
            </a:r>
            <a:r>
              <a:rPr lang="en-US" sz="2400" dirty="0"/>
              <a:t> a schema for an OLTP.</a:t>
            </a:r>
          </a:p>
          <a:p>
            <a:pPr algn="just"/>
            <a:r>
              <a:rPr lang="en-US" sz="2400" dirty="0"/>
              <a:t>Starts by defining high-level dimensional model, which progressively gains detail and is achieved in a two-phased approach: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Creation of a high-level DM – this has 4 steps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400" dirty="0"/>
          </a:p>
          <a:p>
            <a:pPr marL="457200" indent="-457200" algn="just">
              <a:buFont typeface="+mj-lt"/>
              <a:buAutoNum type="arabicPeriod"/>
            </a:pPr>
            <a:endParaRPr lang="en-US" sz="2400" dirty="0"/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Adding details to the model through identification of dimensional attributes for the model.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D746D0-5E0C-44D0-B096-39B815D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054121"/>
            <a:ext cx="9465115" cy="1184111"/>
          </a:xfrm>
        </p:spPr>
        <p:txBody>
          <a:bodyPr>
            <a:normAutofit fontScale="90000"/>
          </a:bodyPr>
          <a:lstStyle/>
          <a:p>
            <a:r>
              <a:rPr lang="en-US" dirty="0"/>
              <a:t>Dimensional Modeling Stage of Kimball’s Business Dimensional Lifecycle</a:t>
            </a:r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3BD1D9-0E04-4731-A86D-538F829A7E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489" y="4211556"/>
            <a:ext cx="7979021" cy="82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48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CDB30C-1F82-41E6-A067-831D6E891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DA86DD-F997-4F66-A87C-5B58AB6D1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41B827-437E-40A3-A732-669230D6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22647-39FD-45AA-8EBD-D8F2A6E27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9" y="2402910"/>
            <a:ext cx="9465115" cy="3400969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The process refers to the </a:t>
            </a:r>
            <a:r>
              <a:rPr lang="en-US" sz="3200" b="1" dirty="0"/>
              <a:t>subject matter</a:t>
            </a:r>
            <a:r>
              <a:rPr lang="en-US" sz="3200" dirty="0"/>
              <a:t> of a particular data mart.</a:t>
            </a:r>
          </a:p>
          <a:p>
            <a:pPr algn="just"/>
            <a:r>
              <a:rPr lang="en-US" sz="3200" dirty="0"/>
              <a:t>The first data mart built should be:</a:t>
            </a:r>
          </a:p>
          <a:p>
            <a:pPr lvl="1" algn="just"/>
            <a:r>
              <a:rPr lang="en-US" sz="2800" dirty="0"/>
              <a:t>one most likely to be delivered on time</a:t>
            </a:r>
          </a:p>
          <a:p>
            <a:pPr lvl="1" algn="just"/>
            <a:r>
              <a:rPr lang="en-US" sz="2800" dirty="0"/>
              <a:t>within budget</a:t>
            </a:r>
          </a:p>
          <a:p>
            <a:pPr lvl="1" algn="just"/>
            <a:r>
              <a:rPr lang="en-US" sz="2800" dirty="0"/>
              <a:t>Answer the most commercially important questions.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D746D0-5E0C-44D0-B096-39B815D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060028"/>
            <a:ext cx="9465115" cy="1184111"/>
          </a:xfrm>
        </p:spPr>
        <p:txBody>
          <a:bodyPr>
            <a:normAutofit/>
          </a:bodyPr>
          <a:lstStyle/>
          <a:p>
            <a:r>
              <a:rPr lang="en-US" dirty="0"/>
              <a:t>Phase 1 – Step 1: Select Business Process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22130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CDB30C-1F82-41E6-A067-831D6E891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DA86DD-F997-4F66-A87C-5B58AB6D1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41B827-437E-40A3-A732-669230D6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D746D0-5E0C-44D0-B096-39B815D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060028"/>
            <a:ext cx="9465115" cy="1184111"/>
          </a:xfrm>
        </p:spPr>
        <p:txBody>
          <a:bodyPr>
            <a:normAutofit fontScale="90000"/>
          </a:bodyPr>
          <a:lstStyle/>
          <a:p>
            <a:r>
              <a:rPr lang="en-US" dirty="0"/>
              <a:t>ER model of extended version of </a:t>
            </a:r>
            <a:r>
              <a:rPr lang="en-US" dirty="0" err="1"/>
              <a:t>DreamHome</a:t>
            </a:r>
            <a:r>
              <a:rPr lang="en-US" dirty="0"/>
              <a:t> example</a:t>
            </a:r>
            <a:endParaRPr lang="en-IE" dirty="0"/>
          </a:p>
        </p:txBody>
      </p:sp>
      <p:pic>
        <p:nvPicPr>
          <p:cNvPr id="9" name="Picture 6" descr="D:\Database System 3e_tiff\Ch31-tif\DS3-Figure 31-03.tif">
            <a:extLst>
              <a:ext uri="{FF2B5EF4-FFF2-40B4-BE49-F238E27FC236}">
                <a16:creationId xmlns:a16="http://schemas.microsoft.com/office/drawing/2014/main" id="{0787BE13-9E3A-4C5C-B26C-12CD292C4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9400" y="2053308"/>
            <a:ext cx="6553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5846EFB-2477-4E47-B285-AF90ACF87387}"/>
              </a:ext>
            </a:extLst>
          </p:cNvPr>
          <p:cNvSpPr txBox="1"/>
          <p:nvPr/>
        </p:nvSpPr>
        <p:spPr>
          <a:xfrm>
            <a:off x="2728392" y="4102324"/>
            <a:ext cx="4968552" cy="864096"/>
          </a:xfrm>
          <a:prstGeom prst="rect">
            <a:avLst/>
          </a:prstGeom>
          <a:solidFill>
            <a:srgbClr val="92D050">
              <a:alpha val="58000"/>
            </a:srgb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24F04B-8BBB-4F3B-A9F8-EF207807045E}"/>
              </a:ext>
            </a:extLst>
          </p:cNvPr>
          <p:cNvSpPr txBox="1"/>
          <p:nvPr/>
        </p:nvSpPr>
        <p:spPr>
          <a:xfrm>
            <a:off x="2728392" y="5125716"/>
            <a:ext cx="3372187" cy="864096"/>
          </a:xfrm>
          <a:prstGeom prst="rect">
            <a:avLst/>
          </a:prstGeom>
          <a:solidFill>
            <a:srgbClr val="92D050">
              <a:alpha val="58000"/>
            </a:srgb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642E0E-00C7-4D0C-85C1-EA31C8E5AE46}"/>
              </a:ext>
            </a:extLst>
          </p:cNvPr>
          <p:cNvSpPr txBox="1"/>
          <p:nvPr/>
        </p:nvSpPr>
        <p:spPr>
          <a:xfrm>
            <a:off x="2728393" y="6156767"/>
            <a:ext cx="6764072" cy="864096"/>
          </a:xfrm>
          <a:prstGeom prst="rect">
            <a:avLst/>
          </a:prstGeom>
          <a:solidFill>
            <a:srgbClr val="92D050">
              <a:alpha val="58000"/>
            </a:srgb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F3FB67-73D2-4F75-AD14-8B594442367B}"/>
              </a:ext>
            </a:extLst>
          </p:cNvPr>
          <p:cNvSpPr txBox="1"/>
          <p:nvPr/>
        </p:nvSpPr>
        <p:spPr>
          <a:xfrm>
            <a:off x="7764273" y="5125716"/>
            <a:ext cx="1728192" cy="864096"/>
          </a:xfrm>
          <a:prstGeom prst="rect">
            <a:avLst/>
          </a:prstGeom>
          <a:solidFill>
            <a:srgbClr val="92D050">
              <a:alpha val="58000"/>
            </a:srgb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472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CDB30C-1F82-41E6-A067-831D6E891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DA86DD-F997-4F66-A87C-5B58AB6D1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41B827-437E-40A3-A732-669230D6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D746D0-5E0C-44D0-B096-39B815D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060028"/>
            <a:ext cx="9465115" cy="1184111"/>
          </a:xfrm>
        </p:spPr>
        <p:txBody>
          <a:bodyPr>
            <a:normAutofit fontScale="90000"/>
          </a:bodyPr>
          <a:lstStyle/>
          <a:p>
            <a:r>
              <a:rPr lang="en-US" dirty="0"/>
              <a:t>ER model of property </a:t>
            </a:r>
            <a:r>
              <a:rPr lang="en-US" b="1" dirty="0"/>
              <a:t>Sales Business </a:t>
            </a:r>
            <a:r>
              <a:rPr lang="en-US" dirty="0"/>
              <a:t>process of </a:t>
            </a:r>
            <a:r>
              <a:rPr lang="en-US" dirty="0" err="1"/>
              <a:t>DreamHome</a:t>
            </a:r>
            <a:r>
              <a:rPr lang="en-US" dirty="0"/>
              <a:t> example</a:t>
            </a:r>
            <a:endParaRPr lang="en-IE" dirty="0"/>
          </a:p>
        </p:txBody>
      </p:sp>
      <p:pic>
        <p:nvPicPr>
          <p:cNvPr id="17" name="Picture 6" descr="D:\Database System 3e_tiff\Ch31-tif\DS3-Figure 31-04.tif">
            <a:extLst>
              <a:ext uri="{FF2B5EF4-FFF2-40B4-BE49-F238E27FC236}">
                <a16:creationId xmlns:a16="http://schemas.microsoft.com/office/drawing/2014/main" id="{96A9FF2F-ACDA-45A7-BE65-16267BA63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37056" y="2417903"/>
            <a:ext cx="7239000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13503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CDB30C-1F82-41E6-A067-831D6E891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DA86DD-F997-4F66-A87C-5B58AB6D1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41B827-437E-40A3-A732-669230D6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22647-39FD-45AA-8EBD-D8F2A6E27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9" y="2402910"/>
            <a:ext cx="9465115" cy="340096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3200" dirty="0"/>
              <a:t>Decide what each record of the fact table will represent.</a:t>
            </a:r>
          </a:p>
          <a:p>
            <a:pPr algn="just"/>
            <a:r>
              <a:rPr lang="en-US" sz="3200" dirty="0"/>
              <a:t>Identity dimensions of the fact table. </a:t>
            </a:r>
          </a:p>
          <a:p>
            <a:pPr algn="just"/>
            <a:r>
              <a:rPr lang="en-US" sz="3200" dirty="0"/>
              <a:t>The </a:t>
            </a:r>
            <a:r>
              <a:rPr lang="en-US" sz="3200" u="sng" dirty="0"/>
              <a:t>grain</a:t>
            </a:r>
            <a:r>
              <a:rPr lang="en-US" sz="3200" dirty="0"/>
              <a:t> decision for the fact table determines the grain of each dimension table.</a:t>
            </a:r>
          </a:p>
          <a:p>
            <a:pPr algn="just"/>
            <a:r>
              <a:rPr lang="en-US" sz="3200" dirty="0"/>
              <a:t>Include time as a core dimension, which is </a:t>
            </a:r>
            <a:r>
              <a:rPr lang="en-US" sz="3200" b="1" dirty="0"/>
              <a:t>always </a:t>
            </a:r>
            <a:r>
              <a:rPr lang="en-US" sz="3200" dirty="0"/>
              <a:t>present in star schemas.</a:t>
            </a:r>
            <a:endParaRPr lang="en-US" sz="2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D746D0-5E0C-44D0-B096-39B815D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060028"/>
            <a:ext cx="9465115" cy="1184111"/>
          </a:xfrm>
        </p:spPr>
        <p:txBody>
          <a:bodyPr>
            <a:normAutofit/>
          </a:bodyPr>
          <a:lstStyle/>
          <a:p>
            <a:r>
              <a:rPr lang="en-US" dirty="0"/>
              <a:t>Phase 1 – Step 2: Declare Grain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06932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CDB30C-1F82-41E6-A067-831D6E891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DA86DD-F997-4F66-A87C-5B58AB6D1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41B827-437E-40A3-A732-669230D6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22647-39FD-45AA-8EBD-D8F2A6E27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9" y="2402910"/>
            <a:ext cx="9465115" cy="340096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3200" dirty="0"/>
              <a:t>Dimensions set the context for asking questions about the facts in the fact table.</a:t>
            </a:r>
          </a:p>
          <a:p>
            <a:pPr algn="just"/>
            <a:r>
              <a:rPr lang="en-US" sz="3200" dirty="0"/>
              <a:t>If a dimension occurs in two data marts, the must be </a:t>
            </a:r>
            <a:r>
              <a:rPr lang="en-US" sz="3200" b="1" dirty="0"/>
              <a:t>exactly the same dimension, </a:t>
            </a:r>
            <a:r>
              <a:rPr lang="en-US" sz="3200" dirty="0"/>
              <a:t>or one is a subset of the other. </a:t>
            </a:r>
          </a:p>
          <a:p>
            <a:pPr algn="just"/>
            <a:r>
              <a:rPr lang="en-US" sz="3200" dirty="0"/>
              <a:t>A dimension used in more than one data mart is referred to as being a </a:t>
            </a:r>
            <a:r>
              <a:rPr lang="en-US" sz="3200" b="1" dirty="0"/>
              <a:t>conformed dimension</a:t>
            </a:r>
            <a:r>
              <a:rPr lang="en-US" sz="3200" dirty="0"/>
              <a:t>.</a:t>
            </a:r>
            <a:endParaRPr lang="en-US" sz="2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D746D0-5E0C-44D0-B096-39B815D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060028"/>
            <a:ext cx="9465115" cy="1184111"/>
          </a:xfrm>
        </p:spPr>
        <p:txBody>
          <a:bodyPr>
            <a:normAutofit/>
          </a:bodyPr>
          <a:lstStyle/>
          <a:p>
            <a:r>
              <a:rPr lang="en-US" dirty="0"/>
              <a:t>Phase 1 – Step 3: Choose Dimensions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63657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CDB30C-1F82-41E6-A067-831D6E891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DA86DD-F997-4F66-A87C-5B58AB6D1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41B827-437E-40A3-A732-669230D6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D746D0-5E0C-44D0-B096-39B815D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060028"/>
            <a:ext cx="9465115" cy="1184111"/>
          </a:xfrm>
        </p:spPr>
        <p:txBody>
          <a:bodyPr>
            <a:normAutofit fontScale="90000"/>
          </a:bodyPr>
          <a:lstStyle/>
          <a:p>
            <a:r>
              <a:rPr lang="en-US" dirty="0"/>
              <a:t>Star schemas for property sales and property advertising</a:t>
            </a:r>
            <a:endParaRPr lang="en-IE" dirty="0"/>
          </a:p>
        </p:txBody>
      </p:sp>
      <p:pic>
        <p:nvPicPr>
          <p:cNvPr id="11" name="Picture 6" descr="D:\Database System 3e_tiff\Ch31-tif\DS3-Figure 31-05.tif">
            <a:extLst>
              <a:ext uri="{FF2B5EF4-FFF2-40B4-BE49-F238E27FC236}">
                <a16:creationId xmlns:a16="http://schemas.microsoft.com/office/drawing/2014/main" id="{FE16C4F6-3BFD-467A-AE7D-CFCC099D6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71695" y="1866286"/>
            <a:ext cx="5829300" cy="515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A2873F5-CFA1-4A63-BC31-8D4F8269C312}"/>
              </a:ext>
            </a:extLst>
          </p:cNvPr>
          <p:cNvSpPr txBox="1"/>
          <p:nvPr/>
        </p:nvSpPr>
        <p:spPr>
          <a:xfrm>
            <a:off x="6603943" y="1889508"/>
            <a:ext cx="1368152" cy="4801314"/>
          </a:xfrm>
          <a:prstGeom prst="rect">
            <a:avLst/>
          </a:prstGeom>
          <a:solidFill>
            <a:srgbClr val="92D050">
              <a:alpha val="58000"/>
            </a:srgbClr>
          </a:solidFill>
        </p:spPr>
        <p:txBody>
          <a:bodyPr wrap="square" rtlCol="0">
            <a:sp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7545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CDB30C-1F82-41E6-A067-831D6E891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DA86DD-F997-4F66-A87C-5B58AB6D1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41B827-437E-40A3-A732-669230D6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22647-39FD-45AA-8EBD-D8F2A6E27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9" y="2402910"/>
            <a:ext cx="9465115" cy="3400969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800" dirty="0"/>
              <a:t>The grain of the fact table determines which facts can be used in the data mart</a:t>
            </a:r>
          </a:p>
          <a:p>
            <a:pPr algn="just"/>
            <a:r>
              <a:rPr lang="en-US" dirty="0"/>
              <a:t>Facts should be numeric and additive.</a:t>
            </a:r>
          </a:p>
          <a:p>
            <a:pPr algn="just"/>
            <a:r>
              <a:rPr lang="en-US" sz="2800" dirty="0"/>
              <a:t>Non-Usab</a:t>
            </a:r>
            <a:r>
              <a:rPr lang="en-US" dirty="0"/>
              <a:t>le facts include:</a:t>
            </a:r>
          </a:p>
          <a:p>
            <a:pPr lvl="1" algn="just"/>
            <a:r>
              <a:rPr lang="en-US" dirty="0"/>
              <a:t>Non-numeric facts</a:t>
            </a:r>
          </a:p>
          <a:p>
            <a:pPr lvl="1" algn="just"/>
            <a:r>
              <a:rPr lang="en-US" dirty="0"/>
              <a:t>Non-additive facts</a:t>
            </a:r>
          </a:p>
          <a:p>
            <a:pPr lvl="1" algn="just"/>
            <a:r>
              <a:rPr lang="en-US" dirty="0"/>
              <a:t>Facts at different granularity from other facts in the table</a:t>
            </a:r>
          </a:p>
          <a:p>
            <a:pPr algn="just"/>
            <a:r>
              <a:rPr lang="en-US" dirty="0"/>
              <a:t>Once facts are selected each should be re-examined to determine if there are opportunities to use pre-calculations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D746D0-5E0C-44D0-B096-39B815D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060028"/>
            <a:ext cx="9465115" cy="1184111"/>
          </a:xfrm>
        </p:spPr>
        <p:txBody>
          <a:bodyPr>
            <a:normAutofit/>
          </a:bodyPr>
          <a:lstStyle/>
          <a:p>
            <a:r>
              <a:rPr lang="en-US" dirty="0"/>
              <a:t>Phase 1 – Step 4: Identify Facts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7505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D746D0-5E0C-44D0-B096-39B815D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Phase 1 – Step 4: Identify Facts –bad facts table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ADEB1C7-838E-4860-8105-94A3399B15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412" y="643466"/>
            <a:ext cx="6456508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506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A996-BB89-4B81-A3C9-502298847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623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/>
              <a:t>Content</a:t>
            </a:r>
            <a:endParaRPr lang="en-IE" sz="5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19922F-AD68-4E94-85E8-0AA44A1B1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F2DA416-3520-4DB8-B052-3947BE33BA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3376922"/>
              </p:ext>
            </p:extLst>
          </p:nvPr>
        </p:nvGraphicFramePr>
        <p:xfrm>
          <a:off x="344625" y="2550695"/>
          <a:ext cx="10291292" cy="3626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97956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D746D0-5E0C-44D0-B096-39B815D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Phase 1 – Step 4: Identify Facts – corrected facts table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4F6B762D-EA51-4745-AD78-45F275C000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026" y="643466"/>
            <a:ext cx="6475279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701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CDB30C-1F82-41E6-A067-831D6E891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DA86DD-F997-4F66-A87C-5B58AB6D1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41B827-437E-40A3-A732-669230D6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22647-39FD-45AA-8EBD-D8F2A6E27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9" y="2402910"/>
            <a:ext cx="9465115" cy="3400969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This involves adding attributes to dimension tables.</a:t>
            </a:r>
          </a:p>
          <a:p>
            <a:pPr algn="just"/>
            <a:r>
              <a:rPr lang="en-US" sz="2800" dirty="0"/>
              <a:t>They are identified by the business requirements analysis to </a:t>
            </a:r>
            <a:r>
              <a:rPr lang="en-IE" sz="2800" dirty="0"/>
              <a:t>analyse</a:t>
            </a:r>
            <a:r>
              <a:rPr lang="en-US" sz="2800" dirty="0"/>
              <a:t> the given business process. </a:t>
            </a:r>
          </a:p>
          <a:p>
            <a:pPr algn="just"/>
            <a:r>
              <a:rPr lang="en-US" dirty="0"/>
              <a:t>Text descriptions are added to the tables and should be intuitive and understandable to users.</a:t>
            </a:r>
          </a:p>
          <a:p>
            <a:pPr algn="just"/>
            <a:r>
              <a:rPr lang="en-US" dirty="0"/>
              <a:t>Usefulness of data mart will be determined by the scope and nature of these attributes.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D746D0-5E0C-44D0-B096-39B815D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060028"/>
            <a:ext cx="9465115" cy="1184111"/>
          </a:xfrm>
        </p:spPr>
        <p:txBody>
          <a:bodyPr>
            <a:normAutofit fontScale="90000"/>
          </a:bodyPr>
          <a:lstStyle/>
          <a:p>
            <a:r>
              <a:rPr lang="en-US" dirty="0"/>
              <a:t>Phase 2: Identify all dimension attributes for DM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03953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CDB30C-1F82-41E6-A067-831D6E891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DA86DD-F997-4F66-A87C-5B58AB6D1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41B827-437E-40A3-A732-669230D6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22647-39FD-45AA-8EBD-D8F2A6E27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9" y="2402910"/>
            <a:ext cx="9465115" cy="3400969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b="1" u="sng" dirty="0"/>
              <a:t>Choosing a duration of a database:</a:t>
            </a:r>
          </a:p>
          <a:p>
            <a:pPr algn="just"/>
            <a:r>
              <a:rPr lang="en-US" dirty="0"/>
              <a:t>How far back the database goes.</a:t>
            </a:r>
          </a:p>
          <a:p>
            <a:pPr algn="just"/>
            <a:r>
              <a:rPr lang="en-US" dirty="0"/>
              <a:t>Some enterprises want information a year or two earlier for comparison (sales).</a:t>
            </a:r>
          </a:p>
          <a:p>
            <a:pPr algn="just"/>
            <a:r>
              <a:rPr lang="en-US" dirty="0"/>
              <a:t>Others legally require documents extending back 5 or more years (insurance).</a:t>
            </a:r>
          </a:p>
          <a:p>
            <a:pPr algn="just"/>
            <a:r>
              <a:rPr lang="en-US" dirty="0"/>
              <a:t>Older data typically has problems with reading and interpretation.</a:t>
            </a:r>
          </a:p>
          <a:p>
            <a:pPr algn="just"/>
            <a:r>
              <a:rPr lang="en-US" b="1" dirty="0"/>
              <a:t>Slowly changing dimension </a:t>
            </a:r>
            <a:r>
              <a:rPr lang="en-US" dirty="0"/>
              <a:t>problem: important for old versions important dimensions be used and not the current ones.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D746D0-5E0C-44D0-B096-39B815D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060028"/>
            <a:ext cx="9465115" cy="1184111"/>
          </a:xfrm>
        </p:spPr>
        <p:txBody>
          <a:bodyPr>
            <a:normAutofit fontScale="90000"/>
          </a:bodyPr>
          <a:lstStyle/>
          <a:p>
            <a:r>
              <a:rPr lang="en-US" dirty="0"/>
              <a:t>Issues while developing dimensional models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73533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CDB30C-1F82-41E6-A067-831D6E891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DA86DD-F997-4F66-A87C-5B58AB6D1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41B827-437E-40A3-A732-669230D6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22647-39FD-45AA-8EBD-D8F2A6E27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9" y="2402910"/>
            <a:ext cx="4572001" cy="3400969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Example: the proper description of the old client and old branch must be used with old transaction history.</a:t>
            </a:r>
          </a:p>
          <a:p>
            <a:pPr algn="just"/>
            <a:r>
              <a:rPr lang="en-US" dirty="0"/>
              <a:t>Data warehouse must assign a key to these dimensions to distinguish multiple snapshots of clients and branches over time. </a:t>
            </a:r>
          </a:p>
          <a:p>
            <a:pPr marL="914400" lvl="1" indent="-457200" algn="just"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D746D0-5E0C-44D0-B096-39B815D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060028"/>
            <a:ext cx="9465115" cy="1184111"/>
          </a:xfrm>
        </p:spPr>
        <p:txBody>
          <a:bodyPr>
            <a:normAutofit/>
          </a:bodyPr>
          <a:lstStyle/>
          <a:p>
            <a:r>
              <a:rPr lang="en-US" dirty="0"/>
              <a:t>Slowly Changing dimension Problem</a:t>
            </a:r>
            <a:endParaRPr lang="en-IE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AD5712A-5B88-4732-9438-BE9AEB54B2E0}"/>
              </a:ext>
            </a:extLst>
          </p:cNvPr>
          <p:cNvSpPr txBox="1">
            <a:spLocks/>
          </p:cNvSpPr>
          <p:nvPr/>
        </p:nvSpPr>
        <p:spPr>
          <a:xfrm>
            <a:off x="6697217" y="2397003"/>
            <a:ext cx="4572001" cy="34009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3 Types of slowly changing dimension: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Changed dimension attribute overwritten.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Changed dimension causes new dimension record to be created.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Old attribute changed to an alternate attribute so both old and new values of attribute are simultaneously available.</a:t>
            </a:r>
          </a:p>
          <a:p>
            <a:pPr marL="914400" lvl="1" indent="-457200" algn="just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3687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CDB30C-1F82-41E6-A067-831D6E891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DA86DD-F997-4F66-A87C-5B58AB6D1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41B827-437E-40A3-A732-669230D6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22647-39FD-45AA-8EBD-D8F2A6E27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9" y="2402910"/>
            <a:ext cx="9465115" cy="3400969"/>
          </a:xfrm>
        </p:spPr>
        <p:txBody>
          <a:bodyPr>
            <a:normAutofit/>
          </a:bodyPr>
          <a:lstStyle/>
          <a:p>
            <a:pPr lvl="1" algn="just"/>
            <a:r>
              <a:rPr lang="en-US" sz="3200" dirty="0"/>
              <a:t>Produces a data mart that supports the requirements of a particular business process.</a:t>
            </a:r>
          </a:p>
          <a:p>
            <a:pPr lvl="1" algn="just"/>
            <a:r>
              <a:rPr lang="en-US" sz="3200" dirty="0"/>
              <a:t>Allows easy integration with other related data marts to form an enterprise-wide data warehouse.</a:t>
            </a:r>
          </a:p>
          <a:p>
            <a:pPr lvl="1" algn="just"/>
            <a:r>
              <a:rPr lang="en-US" sz="3200" dirty="0"/>
              <a:t>A dimensional model containing more than one fact table sharing more than one conformed dimension tables is referred to as a </a:t>
            </a:r>
            <a:r>
              <a:rPr lang="en-US" sz="3200" b="1" dirty="0"/>
              <a:t>fact constellation.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D746D0-5E0C-44D0-B096-39B815D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060028"/>
            <a:ext cx="9465115" cy="1184111"/>
          </a:xfrm>
        </p:spPr>
        <p:txBody>
          <a:bodyPr>
            <a:normAutofit/>
          </a:bodyPr>
          <a:lstStyle/>
          <a:p>
            <a:r>
              <a:rPr lang="en-US" dirty="0"/>
              <a:t>Kimball’s Business Dimensional Lifecycle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33275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D746D0-5E0C-44D0-B096-39B815D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0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Dimensional model (fact constellation) for DreamHome data warehouse</a:t>
            </a:r>
          </a:p>
        </p:txBody>
      </p:sp>
      <p:pic>
        <p:nvPicPr>
          <p:cNvPr id="9" name="Picture 6" descr="D:\Database System 3e_tiff\Ch31-tif\DS3-Figure 31-08.tif">
            <a:extLst>
              <a:ext uri="{FF2B5EF4-FFF2-40B4-BE49-F238E27FC236}">
                <a16:creationId xmlns:a16="http://schemas.microsoft.com/office/drawing/2014/main" id="{518D6DB2-DCFF-464D-8993-82113746B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075489" y="2365285"/>
            <a:ext cx="4039750" cy="3938756"/>
          </a:xfrm>
          <a:prstGeom prst="rect">
            <a:avLst/>
          </a:prstGeom>
          <a:noFill/>
        </p:spPr>
      </p:pic>
      <p:pic>
        <p:nvPicPr>
          <p:cNvPr id="5" name="Picture 4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A78B7C86-38B5-4EF5-924D-957F1F9ACB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505" y="3249149"/>
            <a:ext cx="5828261" cy="217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223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CDB30C-1F82-41E6-A067-831D6E891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DA86DD-F997-4F66-A87C-5B58AB6D1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41B827-437E-40A3-A732-669230D6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D746D0-5E0C-44D0-B096-39B815D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060028"/>
            <a:ext cx="9465115" cy="1184111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  <a:endParaRPr lang="en-IE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55EC6D2-AF83-43B7-841F-11116A065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9" y="2402910"/>
            <a:ext cx="9465115" cy="3400969"/>
          </a:xfrm>
        </p:spPr>
        <p:txBody>
          <a:bodyPr>
            <a:normAutofit/>
          </a:bodyPr>
          <a:lstStyle/>
          <a:p>
            <a:pPr lvl="0" algn="just"/>
            <a:r>
              <a:rPr lang="en-US" sz="3200" dirty="0"/>
              <a:t>Definitions</a:t>
            </a:r>
          </a:p>
          <a:p>
            <a:pPr lvl="0" algn="just"/>
            <a:r>
              <a:rPr lang="en-US" sz="3200" dirty="0"/>
              <a:t>Schemas</a:t>
            </a:r>
          </a:p>
          <a:p>
            <a:pPr lvl="0" algn="just"/>
            <a:r>
              <a:rPr lang="en-US" sz="3200" dirty="0"/>
              <a:t>Dimensional Model vs Entity Relationship</a:t>
            </a:r>
          </a:p>
          <a:p>
            <a:pPr lvl="0" algn="just"/>
            <a:r>
              <a:rPr lang="en-US" sz="3200" dirty="0"/>
              <a:t>Dimensional Modeling Stage of Kimball’s Business Dimensional Lifecycle</a:t>
            </a:r>
          </a:p>
          <a:p>
            <a:pPr lvl="1" algn="just"/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365360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CDB30C-1F82-41E6-A067-831D6E891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DA86DD-F997-4F66-A87C-5B58AB6D1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41B827-437E-40A3-A732-669230D6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06A65F-ADC4-4536-BBA5-4097EF986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84" y="1054121"/>
            <a:ext cx="9465131" cy="1184111"/>
          </a:xfrm>
        </p:spPr>
        <p:txBody>
          <a:bodyPr>
            <a:normAutofit/>
          </a:bodyPr>
          <a:lstStyle/>
          <a:p>
            <a:r>
              <a:rPr lang="en-US" dirty="0"/>
              <a:t>Definitions – Dimensional Models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CD330-FCDB-4F62-A44A-17A447C02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399099"/>
            <a:ext cx="9465564" cy="3400969"/>
          </a:xfrm>
        </p:spPr>
        <p:txBody>
          <a:bodyPr>
            <a:normAutofit/>
          </a:bodyPr>
          <a:lstStyle/>
          <a:p>
            <a:pPr algn="just"/>
            <a:r>
              <a:rPr lang="en-US" sz="3200" b="1" dirty="0"/>
              <a:t>Dimensionality Modelling (DM): </a:t>
            </a:r>
            <a:r>
              <a:rPr lang="en-US" sz="3200" dirty="0"/>
              <a:t>a logical design technique to present data in a standard, intuitive form to allow </a:t>
            </a:r>
            <a:r>
              <a:rPr lang="en-US" sz="3200" b="1" dirty="0"/>
              <a:t>high-performance access.</a:t>
            </a:r>
          </a:p>
          <a:p>
            <a:pPr algn="just"/>
            <a:r>
              <a:rPr lang="en-IE" sz="3200" dirty="0"/>
              <a:t>A DM forms a ‘star-like’ structure, called a star schema or star join.</a:t>
            </a:r>
          </a:p>
        </p:txBody>
      </p:sp>
    </p:spTree>
    <p:extLst>
      <p:ext uri="{BB962C8B-B14F-4D97-AF65-F5344CB8AC3E}">
        <p14:creationId xmlns:p14="http://schemas.microsoft.com/office/powerpoint/2010/main" val="3936954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CDB30C-1F82-41E6-A067-831D6E891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DA86DD-F997-4F66-A87C-5B58AB6D1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41B827-437E-40A3-A732-669230D6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D746D0-5E0C-44D0-B096-39B815D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84" y="1054121"/>
            <a:ext cx="9465131" cy="1184111"/>
          </a:xfrm>
        </p:spPr>
        <p:txBody>
          <a:bodyPr>
            <a:normAutofit/>
          </a:bodyPr>
          <a:lstStyle/>
          <a:p>
            <a:r>
              <a:rPr lang="en-US" dirty="0"/>
              <a:t>Definitions - Keys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22647-39FD-45AA-8EBD-D8F2A6E27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399099"/>
            <a:ext cx="5775158" cy="3400969"/>
          </a:xfrm>
        </p:spPr>
        <p:txBody>
          <a:bodyPr>
            <a:normAutofit/>
          </a:bodyPr>
          <a:lstStyle/>
          <a:p>
            <a:pPr algn="just"/>
            <a:r>
              <a:rPr lang="en-IE" sz="2400" dirty="0"/>
              <a:t>A DM is composed of one table with </a:t>
            </a:r>
            <a:r>
              <a:rPr lang="en-IE" sz="2400" b="1" dirty="0"/>
              <a:t>composite primary keys</a:t>
            </a:r>
            <a:r>
              <a:rPr lang="en-IE" sz="2400" dirty="0"/>
              <a:t>, called a fact table, and a set of smaller tables called </a:t>
            </a:r>
            <a:r>
              <a:rPr lang="en-IE" sz="2400" b="1" dirty="0"/>
              <a:t>dimension tables</a:t>
            </a:r>
            <a:r>
              <a:rPr lang="en-IE" sz="2400" dirty="0"/>
              <a:t>. </a:t>
            </a:r>
            <a:endParaRPr lang="en-US" sz="2400" b="1" dirty="0"/>
          </a:p>
          <a:p>
            <a:pPr algn="just"/>
            <a:r>
              <a:rPr lang="en-US" sz="2400" b="1" dirty="0"/>
              <a:t>Simple (non-composite) primary key: </a:t>
            </a:r>
            <a:r>
              <a:rPr lang="en-US" sz="2400" dirty="0"/>
              <a:t>Each dimension table has one of these that corresponds to </a:t>
            </a:r>
            <a:r>
              <a:rPr lang="en-US" sz="2400" u="sng" dirty="0"/>
              <a:t>one</a:t>
            </a:r>
            <a:r>
              <a:rPr lang="en-US" sz="2400" dirty="0"/>
              <a:t> component from the composite key in the fact table. </a:t>
            </a:r>
          </a:p>
        </p:txBody>
      </p:sp>
      <p:pic>
        <p:nvPicPr>
          <p:cNvPr id="9" name="Picture 6" descr="D:\Database System 3e_tiff\Ch31-tif\DS3-Figure 31-01.tif">
            <a:extLst>
              <a:ext uri="{FF2B5EF4-FFF2-40B4-BE49-F238E27FC236}">
                <a16:creationId xmlns:a16="http://schemas.microsoft.com/office/drawing/2014/main" id="{22B588BC-F54F-48AB-BF30-9C98EA6D2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97535" y="676195"/>
            <a:ext cx="4495781" cy="453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88150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CDB30C-1F82-41E6-A067-831D6E891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DA86DD-F997-4F66-A87C-5B58AB6D1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41B827-437E-40A3-A732-669230D6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D746D0-5E0C-44D0-B096-39B815D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84" y="1054121"/>
            <a:ext cx="9465131" cy="1184111"/>
          </a:xfrm>
        </p:spPr>
        <p:txBody>
          <a:bodyPr>
            <a:normAutofit/>
          </a:bodyPr>
          <a:lstStyle/>
          <a:p>
            <a:r>
              <a:rPr lang="en-US" dirty="0"/>
              <a:t>Definitions - Keys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22647-39FD-45AA-8EBD-D8F2A6E27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399099"/>
            <a:ext cx="5775158" cy="3400969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/>
              <a:t>Natural keys </a:t>
            </a:r>
            <a:r>
              <a:rPr lang="en-US" sz="2400" dirty="0"/>
              <a:t> are replaced with </a:t>
            </a:r>
            <a:r>
              <a:rPr lang="en-US" sz="2400" b="1" dirty="0"/>
              <a:t>surrogate keys. </a:t>
            </a:r>
            <a:r>
              <a:rPr lang="en-US" sz="2400" dirty="0"/>
              <a:t>Meaning that all dimension and fact table joins are done using the surrogate keys instead.</a:t>
            </a:r>
          </a:p>
          <a:p>
            <a:pPr algn="just"/>
            <a:r>
              <a:rPr lang="en-US" sz="2400" dirty="0"/>
              <a:t>This is so the warehouse can independently decide how to store data instead of using the OLTP indexes. </a:t>
            </a:r>
            <a:endParaRPr lang="en-IE" sz="2400" dirty="0"/>
          </a:p>
        </p:txBody>
      </p:sp>
      <p:pic>
        <p:nvPicPr>
          <p:cNvPr id="9" name="Picture 6" descr="D:\Database System 3e_tiff\Ch31-tif\DS3-Figure 31-01.tif">
            <a:extLst>
              <a:ext uri="{FF2B5EF4-FFF2-40B4-BE49-F238E27FC236}">
                <a16:creationId xmlns:a16="http://schemas.microsoft.com/office/drawing/2014/main" id="{22B588BC-F54F-48AB-BF30-9C98EA6D2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39648" y="799073"/>
            <a:ext cx="4752352" cy="4790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59701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CDB30C-1F82-41E6-A067-831D6E891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DA86DD-F997-4F66-A87C-5B58AB6D1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41B827-437E-40A3-A732-669230D6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D746D0-5E0C-44D0-B096-39B815D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84" y="1054121"/>
            <a:ext cx="9465131" cy="1184111"/>
          </a:xfrm>
        </p:spPr>
        <p:txBody>
          <a:bodyPr>
            <a:normAutofit/>
          </a:bodyPr>
          <a:lstStyle/>
          <a:p>
            <a:r>
              <a:rPr lang="en-US" dirty="0"/>
              <a:t>Definitions - Facts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22647-39FD-45AA-8EBD-D8F2A6E27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399099"/>
            <a:ext cx="5775158" cy="3400969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2400" b="1" dirty="0"/>
              <a:t>Star schema’s </a:t>
            </a:r>
            <a:r>
              <a:rPr lang="en-US" sz="2400" dirty="0"/>
              <a:t>are logical structures containing fact tables in the center, surrounded by denormalized dimension tables.</a:t>
            </a:r>
          </a:p>
          <a:p>
            <a:pPr algn="just"/>
            <a:r>
              <a:rPr lang="en-US" sz="2400" dirty="0"/>
              <a:t>Facts are generated by events occurring in the past. </a:t>
            </a:r>
          </a:p>
          <a:p>
            <a:pPr algn="just"/>
            <a:r>
              <a:rPr lang="en-US" sz="2400" dirty="0"/>
              <a:t>Most data is contained in the fact table</a:t>
            </a:r>
            <a:r>
              <a:rPr lang="en-IE" sz="2400" dirty="0"/>
              <a:t>.</a:t>
            </a:r>
          </a:p>
          <a:p>
            <a:pPr algn="just"/>
            <a:r>
              <a:rPr lang="en-IE" sz="2400" dirty="0"/>
              <a:t>Once inserted the facts should be read-only.</a:t>
            </a:r>
          </a:p>
          <a:p>
            <a:pPr algn="just"/>
            <a:r>
              <a:rPr lang="en-IE" sz="2400" dirty="0"/>
              <a:t>Useful fact tables are usually numerical, or additive. </a:t>
            </a:r>
            <a:endParaRPr lang="en-US" sz="2400" dirty="0"/>
          </a:p>
          <a:p>
            <a:pPr algn="just"/>
            <a:endParaRPr lang="en-IE" sz="2400" dirty="0"/>
          </a:p>
        </p:txBody>
      </p:sp>
      <p:pic>
        <p:nvPicPr>
          <p:cNvPr id="9" name="Picture 6" descr="D:\Database System 3e_tiff\Ch31-tif\DS3-Figure 31-01.tif">
            <a:extLst>
              <a:ext uri="{FF2B5EF4-FFF2-40B4-BE49-F238E27FC236}">
                <a16:creationId xmlns:a16="http://schemas.microsoft.com/office/drawing/2014/main" id="{22B588BC-F54F-48AB-BF30-9C98EA6D2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99158" y="961368"/>
            <a:ext cx="4800600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7431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CDB30C-1F82-41E6-A067-831D6E891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DA86DD-F997-4F66-A87C-5B58AB6D1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41B827-437E-40A3-A732-669230D6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22647-39FD-45AA-8EBD-D8F2A6E27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399099"/>
            <a:ext cx="5775158" cy="3400969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Dimension tables usually contain descriptive textual information.</a:t>
            </a:r>
          </a:p>
          <a:p>
            <a:pPr algn="just"/>
            <a:r>
              <a:rPr lang="en-US" sz="2400" dirty="0"/>
              <a:t>Dimension attributes are used as constraints in data warehouse queries.</a:t>
            </a:r>
          </a:p>
          <a:p>
            <a:pPr algn="just"/>
            <a:r>
              <a:rPr lang="en-US" sz="2400" dirty="0"/>
              <a:t>Star schemas can be used to speed up query performance by </a:t>
            </a:r>
            <a:r>
              <a:rPr lang="en-US" sz="2400" dirty="0" err="1"/>
              <a:t>denormalizing</a:t>
            </a:r>
            <a:r>
              <a:rPr lang="en-US" sz="2400" dirty="0"/>
              <a:t> reference information into a single dimension table. </a:t>
            </a:r>
          </a:p>
          <a:p>
            <a:pPr algn="just"/>
            <a:endParaRPr lang="en-IE" sz="2400" dirty="0"/>
          </a:p>
        </p:txBody>
      </p:sp>
      <p:pic>
        <p:nvPicPr>
          <p:cNvPr id="9" name="Picture 6" descr="D:\Database System 3e_tiff\Ch31-tif\DS3-Figure 31-01.tif">
            <a:extLst>
              <a:ext uri="{FF2B5EF4-FFF2-40B4-BE49-F238E27FC236}">
                <a16:creationId xmlns:a16="http://schemas.microsoft.com/office/drawing/2014/main" id="{22B588BC-F54F-48AB-BF30-9C98EA6D2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99158" y="961368"/>
            <a:ext cx="4800600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D746D0-5E0C-44D0-B096-39B815D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84" y="1054121"/>
            <a:ext cx="9465131" cy="1184111"/>
          </a:xfrm>
        </p:spPr>
        <p:txBody>
          <a:bodyPr>
            <a:normAutofit fontScale="90000"/>
          </a:bodyPr>
          <a:lstStyle/>
          <a:p>
            <a:r>
              <a:rPr lang="en-US" dirty="0"/>
              <a:t>Definitions</a:t>
            </a:r>
            <a:br>
              <a:rPr lang="en-US" dirty="0"/>
            </a:br>
            <a:r>
              <a:rPr lang="en-US" dirty="0"/>
              <a:t> – Dimension tables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5406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CDB30C-1F82-41E6-A067-831D6E891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DA86DD-F997-4F66-A87C-5B58AB6D1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41B827-437E-40A3-A732-669230D6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22647-39FD-45AA-8EBD-D8F2A6E27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399099"/>
            <a:ext cx="5775158" cy="3400969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/>
              <a:t>Snowflake schema: </a:t>
            </a:r>
            <a:r>
              <a:rPr lang="en-US" sz="2400" dirty="0"/>
              <a:t>a variant of star schema that has a fact table at the center, surrounded by normalized dimension tables.</a:t>
            </a:r>
          </a:p>
          <a:p>
            <a:pPr algn="just"/>
            <a:r>
              <a:rPr lang="en-US" sz="2400" b="1" dirty="0" err="1"/>
              <a:t>Starflake</a:t>
            </a:r>
            <a:r>
              <a:rPr lang="en-US" sz="2400" b="1" dirty="0"/>
              <a:t> schema: </a:t>
            </a:r>
            <a:r>
              <a:rPr lang="en-US" sz="2400" dirty="0"/>
              <a:t>a hybrid structure that contains a mixture of star and snowflake dimension tables. </a:t>
            </a:r>
            <a:endParaRPr lang="en-IE" sz="24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D746D0-5E0C-44D0-B096-39B815D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84" y="1054121"/>
            <a:ext cx="9465131" cy="1184111"/>
          </a:xfrm>
        </p:spPr>
        <p:txBody>
          <a:bodyPr>
            <a:normAutofit/>
          </a:bodyPr>
          <a:lstStyle/>
          <a:p>
            <a:r>
              <a:rPr lang="en-US" dirty="0"/>
              <a:t>Snowflake schema</a:t>
            </a:r>
            <a:endParaRPr lang="en-IE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F8EE8DE-4049-4C2F-B27D-66D2CDE936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723" y="2323844"/>
            <a:ext cx="4153113" cy="332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270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CDB30C-1F82-41E6-A067-831D6E891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DA86DD-F997-4F66-A87C-5B58AB6D1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41B827-437E-40A3-A732-669230D6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22647-39FD-45AA-8EBD-D8F2A6E27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9" y="2399099"/>
            <a:ext cx="10138611" cy="3400969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sz="2400" dirty="0"/>
              <a:t>Star, Snowflake, and </a:t>
            </a:r>
            <a:r>
              <a:rPr lang="en-US" sz="2400" dirty="0" err="1"/>
              <a:t>starflake</a:t>
            </a:r>
            <a:r>
              <a:rPr lang="en-US" sz="2400" dirty="0"/>
              <a:t> representations have the following advantages:</a:t>
            </a:r>
          </a:p>
          <a:p>
            <a:pPr algn="just"/>
            <a:r>
              <a:rPr lang="en-IE" sz="2400" dirty="0"/>
              <a:t>Efficiency</a:t>
            </a:r>
            <a:endParaRPr lang="en-IE" sz="2000" dirty="0"/>
          </a:p>
          <a:p>
            <a:pPr algn="just"/>
            <a:r>
              <a:rPr lang="en-IE" sz="2400" dirty="0"/>
              <a:t>Handling of changing requirements</a:t>
            </a:r>
          </a:p>
          <a:p>
            <a:pPr lvl="1" algn="just"/>
            <a:r>
              <a:rPr lang="en-IE" sz="2000" dirty="0"/>
              <a:t>All dimensions are equivalent to access to the fact table</a:t>
            </a:r>
          </a:p>
          <a:p>
            <a:pPr algn="just"/>
            <a:r>
              <a:rPr lang="en-IE" sz="2400" dirty="0"/>
              <a:t>Extensibility</a:t>
            </a:r>
          </a:p>
          <a:p>
            <a:pPr lvl="1" algn="just"/>
            <a:r>
              <a:rPr lang="en-IE" sz="2000" dirty="0"/>
              <a:t>Adding new facts</a:t>
            </a:r>
          </a:p>
          <a:p>
            <a:pPr lvl="1" algn="just"/>
            <a:r>
              <a:rPr lang="en-IE" sz="2000" dirty="0"/>
              <a:t>Adding dimensions</a:t>
            </a:r>
          </a:p>
          <a:p>
            <a:pPr lvl="1" algn="just"/>
            <a:r>
              <a:rPr lang="en-IE" sz="2000" dirty="0"/>
              <a:t>Added dimensional attributes </a:t>
            </a:r>
          </a:p>
          <a:p>
            <a:pPr lvl="1" algn="just"/>
            <a:r>
              <a:rPr lang="en-IE" sz="2000" dirty="0"/>
              <a:t>Breaking down to lower levels of granularity</a:t>
            </a:r>
          </a:p>
          <a:p>
            <a:pPr algn="just"/>
            <a:r>
              <a:rPr lang="en-IE" sz="2400" dirty="0"/>
              <a:t>Ability to model business situations</a:t>
            </a:r>
          </a:p>
          <a:p>
            <a:pPr algn="just"/>
            <a:r>
              <a:rPr lang="en-IE" sz="2400" dirty="0"/>
              <a:t>Predictable query processing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D746D0-5E0C-44D0-B096-39B815D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054121"/>
            <a:ext cx="9465115" cy="1184111"/>
          </a:xfrm>
        </p:spPr>
        <p:txBody>
          <a:bodyPr>
            <a:normAutofit/>
          </a:bodyPr>
          <a:lstStyle/>
          <a:p>
            <a:r>
              <a:rPr lang="en-US" dirty="0"/>
              <a:t>Dimensional Modelling Advantages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59636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2513</TotalTime>
  <Words>1250</Words>
  <Application>Microsoft Office PowerPoint</Application>
  <PresentationFormat>Widescreen</PresentationFormat>
  <Paragraphs>158</Paragraphs>
  <Slides>26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Dimensionality Modelling</vt:lpstr>
      <vt:lpstr>Content</vt:lpstr>
      <vt:lpstr>Definitions – Dimensional Models</vt:lpstr>
      <vt:lpstr>Definitions - Keys</vt:lpstr>
      <vt:lpstr>Definitions - Keys</vt:lpstr>
      <vt:lpstr>Definitions - Facts</vt:lpstr>
      <vt:lpstr>Definitions  – Dimension tables</vt:lpstr>
      <vt:lpstr>Snowflake schema</vt:lpstr>
      <vt:lpstr>Dimensional Modelling Advantages</vt:lpstr>
      <vt:lpstr>Comparing DM and ER models</vt:lpstr>
      <vt:lpstr>Dimensional Modeling Stage of Kimball’s Business Dimensional Lifecycle</vt:lpstr>
      <vt:lpstr>Phase 1 – Step 1: Select Business Process</vt:lpstr>
      <vt:lpstr>ER model of extended version of DreamHome example</vt:lpstr>
      <vt:lpstr>ER model of property Sales Business process of DreamHome example</vt:lpstr>
      <vt:lpstr>Phase 1 – Step 2: Declare Grain</vt:lpstr>
      <vt:lpstr>Phase 1 – Step 3: Choose Dimensions</vt:lpstr>
      <vt:lpstr>Star schemas for property sales and property advertising</vt:lpstr>
      <vt:lpstr>Phase 1 – Step 4: Identify Facts</vt:lpstr>
      <vt:lpstr>Phase 1 – Step 4: Identify Facts –bad facts table</vt:lpstr>
      <vt:lpstr>Phase 1 – Step 4: Identify Facts – corrected facts table</vt:lpstr>
      <vt:lpstr>Phase 2: Identify all dimension attributes for DM</vt:lpstr>
      <vt:lpstr>Issues while developing dimensional models</vt:lpstr>
      <vt:lpstr>Slowly Changing dimension Problem</vt:lpstr>
      <vt:lpstr>Kimball’s Business Dimensional Lifecycle</vt:lpstr>
      <vt:lpstr>Dimensional model (fact constellation) for DreamHome data warehouse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Transaction management and concurrency</dc:title>
  <dc:creator>William Clifford</dc:creator>
  <cp:lastModifiedBy>Eoin Fitzsimons</cp:lastModifiedBy>
  <cp:revision>35</cp:revision>
  <dcterms:created xsi:type="dcterms:W3CDTF">2021-09-24T18:47:24Z</dcterms:created>
  <dcterms:modified xsi:type="dcterms:W3CDTF">2023-10-23T13:57:30Z</dcterms:modified>
</cp:coreProperties>
</file>