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0"/>
  </p:notesMasterIdLst>
  <p:sldIdLst>
    <p:sldId id="256" r:id="rId2"/>
    <p:sldId id="342" r:id="rId3"/>
    <p:sldId id="343" r:id="rId4"/>
    <p:sldId id="344" r:id="rId5"/>
    <p:sldId id="345" r:id="rId6"/>
    <p:sldId id="346" r:id="rId7"/>
    <p:sldId id="348" r:id="rId8"/>
    <p:sldId id="349" r:id="rId9"/>
    <p:sldId id="350" r:id="rId10"/>
    <p:sldId id="351" r:id="rId11"/>
    <p:sldId id="352" r:id="rId12"/>
    <p:sldId id="353" r:id="rId13"/>
    <p:sldId id="261" r:id="rId14"/>
    <p:sldId id="262" r:id="rId15"/>
    <p:sldId id="264" r:id="rId16"/>
    <p:sldId id="265" r:id="rId17"/>
    <p:sldId id="266" r:id="rId18"/>
    <p:sldId id="267" r:id="rId19"/>
    <p:sldId id="354" r:id="rId20"/>
    <p:sldId id="355" r:id="rId21"/>
    <p:sldId id="356" r:id="rId22"/>
    <p:sldId id="357" r:id="rId23"/>
    <p:sldId id="358" r:id="rId24"/>
    <p:sldId id="359" r:id="rId25"/>
    <p:sldId id="366" r:id="rId26"/>
    <p:sldId id="360" r:id="rId27"/>
    <p:sldId id="361" r:id="rId28"/>
    <p:sldId id="362" r:id="rId29"/>
    <p:sldId id="363" r:id="rId30"/>
    <p:sldId id="364" r:id="rId31"/>
    <p:sldId id="365" r:id="rId32"/>
    <p:sldId id="367" r:id="rId33"/>
    <p:sldId id="368" r:id="rId34"/>
    <p:sldId id="369" r:id="rId35"/>
    <p:sldId id="370" r:id="rId36"/>
    <p:sldId id="372" r:id="rId37"/>
    <p:sldId id="373" r:id="rId38"/>
    <p:sldId id="3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CD935-C586-443C-850A-C3533FB3D9D0}" v="14" dt="2023-12-04T14:47:10.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24" autoAdjust="0"/>
  </p:normalViewPr>
  <p:slideViewPr>
    <p:cSldViewPr snapToGrid="0">
      <p:cViewPr varScale="1">
        <p:scale>
          <a:sx n="108" d="100"/>
          <a:sy n="108" d="100"/>
        </p:scale>
        <p:origin x="6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0A793-83E6-41D4-B725-4AC612842612}" type="datetimeFigureOut">
              <a:rPr lang="en-IE" smtClean="0"/>
              <a:t>04/12/2023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0B843-89AB-4744-A132-630234C25F24}" type="slidenum">
              <a:rPr lang="en-IE" smtClean="0"/>
              <a:t>‹#›</a:t>
            </a:fld>
            <a:endParaRPr lang="en-IE"/>
          </a:p>
        </p:txBody>
      </p:sp>
    </p:spTree>
    <p:extLst>
      <p:ext uri="{BB962C8B-B14F-4D97-AF65-F5344CB8AC3E}">
        <p14:creationId xmlns:p14="http://schemas.microsoft.com/office/powerpoint/2010/main" val="390923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a:t>
            </a:fld>
            <a:endParaRPr lang="en-IE"/>
          </a:p>
        </p:txBody>
      </p:sp>
    </p:spTree>
    <p:extLst>
      <p:ext uri="{BB962C8B-B14F-4D97-AF65-F5344CB8AC3E}">
        <p14:creationId xmlns:p14="http://schemas.microsoft.com/office/powerpoint/2010/main" val="2317092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DAC weakness: unauthorized users can trick authorized users into providing sensitive data. Given an unauthorized user (assistant), they can create a relation to capture new client details and give access privileges to a higher up (manager) without their knowledge.  The assistant can then alter application programs that the manager uses to include hidden instructions to copy sensitive data from the client relation, into a new relation created by the assistant. </a:t>
            </a:r>
          </a:p>
          <a:p>
            <a:endParaRPr lang="en-US" dirty="0"/>
          </a:p>
          <a:p>
            <a:r>
              <a:rPr lang="en-US" dirty="0"/>
              <a:t>MAC: can contain multiple classes: top secret (TS), secret (S), confidential (C), unclassified (U). </a:t>
            </a:r>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10</a:t>
            </a:fld>
            <a:endParaRPr lang="en-IE"/>
          </a:p>
        </p:txBody>
      </p:sp>
    </p:spTree>
    <p:extLst>
      <p:ext uri="{BB962C8B-B14F-4D97-AF65-F5344CB8AC3E}">
        <p14:creationId xmlns:p14="http://schemas.microsoft.com/office/powerpoint/2010/main" val="348065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11</a:t>
            </a:fld>
            <a:endParaRPr lang="en-IE"/>
          </a:p>
        </p:txBody>
      </p:sp>
    </p:spTree>
    <p:extLst>
      <p:ext uri="{BB962C8B-B14F-4D97-AF65-F5344CB8AC3E}">
        <p14:creationId xmlns:p14="http://schemas.microsoft.com/office/powerpoint/2010/main" val="208700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12</a:t>
            </a:fld>
            <a:endParaRPr lang="en-IE"/>
          </a:p>
        </p:txBody>
      </p:sp>
    </p:spTree>
    <p:extLst>
      <p:ext uri="{BB962C8B-B14F-4D97-AF65-F5344CB8AC3E}">
        <p14:creationId xmlns:p14="http://schemas.microsoft.com/office/powerpoint/2010/main" val="117391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AutoNum type="arabicPeriod"/>
            </a:pPr>
            <a:r>
              <a:rPr lang="en-US" b="0" i="0" dirty="0">
                <a:solidFill>
                  <a:srgbClr val="3D3B49"/>
                </a:solidFill>
                <a:effectLst/>
                <a:latin typeface="Noto serif" panose="02020600060500020200" pitchFamily="18" charset="0"/>
              </a:rPr>
              <a:t>One of the replicas is designated the </a:t>
            </a:r>
            <a:r>
              <a:rPr lang="en-US" b="0" i="1" dirty="0">
                <a:solidFill>
                  <a:srgbClr val="3D3B49"/>
                </a:solidFill>
                <a:effectLst/>
                <a:latin typeface="inherit"/>
              </a:rPr>
              <a:t>leader</a:t>
            </a:r>
            <a:r>
              <a:rPr lang="en-US" b="0" i="0" dirty="0">
                <a:solidFill>
                  <a:srgbClr val="3D3B49"/>
                </a:solidFill>
                <a:effectLst/>
                <a:latin typeface="Noto serif" panose="02020600060500020200" pitchFamily="18" charset="0"/>
              </a:rPr>
              <a:t> (also known as </a:t>
            </a:r>
            <a:r>
              <a:rPr lang="en-US" b="0" i="1" dirty="0">
                <a:solidFill>
                  <a:srgbClr val="3D3B49"/>
                </a:solidFill>
                <a:effectLst/>
                <a:latin typeface="inherit"/>
              </a:rPr>
              <a:t>master</a:t>
            </a:r>
            <a:r>
              <a:rPr lang="en-US" b="0" i="0" dirty="0">
                <a:solidFill>
                  <a:srgbClr val="3D3B49"/>
                </a:solidFill>
                <a:effectLst/>
                <a:latin typeface="Noto serif" panose="02020600060500020200" pitchFamily="18" charset="0"/>
              </a:rPr>
              <a:t> or </a:t>
            </a:r>
            <a:r>
              <a:rPr lang="en-US" b="0" i="1" dirty="0">
                <a:solidFill>
                  <a:srgbClr val="3D3B49"/>
                </a:solidFill>
                <a:effectLst/>
                <a:latin typeface="inherit"/>
              </a:rPr>
              <a:t>primary</a:t>
            </a:r>
            <a:r>
              <a:rPr lang="en-US" b="0" i="0" dirty="0">
                <a:solidFill>
                  <a:srgbClr val="3D3B49"/>
                </a:solidFill>
                <a:effectLst/>
                <a:latin typeface="Noto serif" panose="02020600060500020200" pitchFamily="18" charset="0"/>
              </a:rPr>
              <a:t>). When clients want to write to the database, they must send their requests to the leader, which first writes the new data to its local storage.</a:t>
            </a:r>
          </a:p>
          <a:p>
            <a:pPr algn="l" fontAlgn="base">
              <a:buFont typeface="+mj-lt"/>
              <a:buAutoNum type="arabicPeriod"/>
            </a:pPr>
            <a:r>
              <a:rPr lang="en-US" b="0" i="0" dirty="0">
                <a:solidFill>
                  <a:srgbClr val="3D3B49"/>
                </a:solidFill>
                <a:effectLst/>
                <a:latin typeface="Noto serif" panose="02020600060500020200" pitchFamily="18" charset="0"/>
              </a:rPr>
              <a:t>The other replicas are known as </a:t>
            </a:r>
            <a:r>
              <a:rPr lang="en-US" b="0" i="1" dirty="0">
                <a:solidFill>
                  <a:srgbClr val="3D3B49"/>
                </a:solidFill>
                <a:effectLst/>
                <a:latin typeface="inherit"/>
              </a:rPr>
              <a:t>followers</a:t>
            </a:r>
            <a:r>
              <a:rPr lang="en-US" b="0" i="0" dirty="0">
                <a:solidFill>
                  <a:srgbClr val="3D3B49"/>
                </a:solidFill>
                <a:effectLst/>
                <a:latin typeface="Noto serif" panose="02020600060500020200" pitchFamily="18" charset="0"/>
              </a:rPr>
              <a:t> (</a:t>
            </a:r>
            <a:r>
              <a:rPr lang="en-US" b="0" i="1" dirty="0">
                <a:solidFill>
                  <a:srgbClr val="3D3B49"/>
                </a:solidFill>
                <a:effectLst/>
                <a:latin typeface="inherit"/>
              </a:rPr>
              <a:t>read replicas</a:t>
            </a:r>
            <a:r>
              <a:rPr lang="en-US" b="0" i="0" dirty="0">
                <a:solidFill>
                  <a:srgbClr val="3D3B49"/>
                </a:solidFill>
                <a:effectLst/>
                <a:latin typeface="Noto serif" panose="02020600060500020200" pitchFamily="18" charset="0"/>
              </a:rPr>
              <a:t>, </a:t>
            </a:r>
            <a:r>
              <a:rPr lang="en-US" b="0" i="1" dirty="0">
                <a:solidFill>
                  <a:srgbClr val="3D3B49"/>
                </a:solidFill>
                <a:effectLst/>
                <a:latin typeface="inherit"/>
              </a:rPr>
              <a:t>slaves</a:t>
            </a:r>
            <a:r>
              <a:rPr lang="en-US" b="0" i="0" dirty="0">
                <a:solidFill>
                  <a:srgbClr val="3D3B49"/>
                </a:solidFill>
                <a:effectLst/>
                <a:latin typeface="Noto serif" panose="02020600060500020200" pitchFamily="18" charset="0"/>
              </a:rPr>
              <a:t>, </a:t>
            </a:r>
            <a:r>
              <a:rPr lang="en-US" b="0" i="1" dirty="0">
                <a:solidFill>
                  <a:srgbClr val="3D3B49"/>
                </a:solidFill>
                <a:effectLst/>
                <a:latin typeface="inherit"/>
              </a:rPr>
              <a:t>secondaries</a:t>
            </a:r>
            <a:r>
              <a:rPr lang="en-US" b="0" i="0" dirty="0">
                <a:solidFill>
                  <a:srgbClr val="3D3B49"/>
                </a:solidFill>
                <a:effectLst/>
                <a:latin typeface="Noto serif" panose="02020600060500020200" pitchFamily="18" charset="0"/>
              </a:rPr>
              <a:t>, or </a:t>
            </a:r>
            <a:r>
              <a:rPr lang="en-US" b="0" i="1" dirty="0">
                <a:solidFill>
                  <a:srgbClr val="3D3B49"/>
                </a:solidFill>
                <a:effectLst/>
                <a:latin typeface="inherit"/>
              </a:rPr>
              <a:t>hot standbys</a:t>
            </a:r>
            <a:r>
              <a:rPr lang="en-US" b="0" i="0" dirty="0">
                <a:solidFill>
                  <a:srgbClr val="3D3B49"/>
                </a:solidFill>
                <a:effectLst/>
                <a:latin typeface="Noto serif" panose="02020600060500020200" pitchFamily="18" charset="0"/>
              </a:rPr>
              <a:t>). Whenever the leader writes new data to its local storage, it also sends the data change to all of its followers as part of a </a:t>
            </a:r>
            <a:r>
              <a:rPr lang="en-US" b="0" i="1" dirty="0">
                <a:solidFill>
                  <a:srgbClr val="3D3B49"/>
                </a:solidFill>
                <a:effectLst/>
                <a:latin typeface="inherit"/>
              </a:rPr>
              <a:t>replication log</a:t>
            </a:r>
            <a:r>
              <a:rPr lang="en-US" b="0" i="0" dirty="0">
                <a:solidFill>
                  <a:srgbClr val="3D3B49"/>
                </a:solidFill>
                <a:effectLst/>
                <a:latin typeface="Noto serif" panose="02020600060500020200" pitchFamily="18" charset="0"/>
              </a:rPr>
              <a:t> or </a:t>
            </a:r>
            <a:r>
              <a:rPr lang="en-US" b="0" i="1" dirty="0">
                <a:solidFill>
                  <a:srgbClr val="3D3B49"/>
                </a:solidFill>
                <a:effectLst/>
                <a:latin typeface="inherit"/>
              </a:rPr>
              <a:t>change stream</a:t>
            </a:r>
            <a:r>
              <a:rPr lang="en-US" b="0" i="0" dirty="0">
                <a:solidFill>
                  <a:srgbClr val="3D3B49"/>
                </a:solidFill>
                <a:effectLst/>
                <a:latin typeface="Noto serif" panose="02020600060500020200" pitchFamily="18" charset="0"/>
              </a:rPr>
              <a:t>. Each follower takes the log from the leader and updates its local copy of the database accordingly, by applying all writes in the same order as they were processed on the leader.</a:t>
            </a:r>
          </a:p>
          <a:p>
            <a:pPr algn="l" fontAlgn="base">
              <a:buFont typeface="+mj-lt"/>
              <a:buAutoNum type="arabicPeriod"/>
            </a:pPr>
            <a:r>
              <a:rPr lang="en-US" b="0" i="0" dirty="0">
                <a:solidFill>
                  <a:srgbClr val="3D3B49"/>
                </a:solidFill>
                <a:effectLst/>
                <a:latin typeface="Noto serif" panose="02020600060500020200" pitchFamily="18" charset="0"/>
              </a:rPr>
              <a:t>When a client wants to read from the database, it can query either the leader or any of the followers. However, writes are only accepted on the leader (the followers are read-only from the client’s point of view).</a:t>
            </a:r>
          </a:p>
          <a:p>
            <a:endParaRPr lang="en-IE" dirty="0"/>
          </a:p>
        </p:txBody>
      </p:sp>
      <p:sp>
        <p:nvSpPr>
          <p:cNvPr id="4" name="Slide Number Placeholder 3"/>
          <p:cNvSpPr>
            <a:spLocks noGrp="1"/>
          </p:cNvSpPr>
          <p:nvPr>
            <p:ph type="sldNum" sz="quarter" idx="5"/>
          </p:nvPr>
        </p:nvSpPr>
        <p:spPr/>
        <p:txBody>
          <a:bodyPr/>
          <a:lstStyle/>
          <a:p>
            <a:fld id="{9BCD86ED-29B5-4752-88A4-12FE4C0178DF}" type="slidenum">
              <a:rPr lang="en-IE" smtClean="0"/>
              <a:t>13</a:t>
            </a:fld>
            <a:endParaRPr lang="en-IE"/>
          </a:p>
        </p:txBody>
      </p:sp>
    </p:spTree>
    <p:extLst>
      <p:ext uri="{BB962C8B-B14F-4D97-AF65-F5344CB8AC3E}">
        <p14:creationId xmlns:p14="http://schemas.microsoft.com/office/powerpoint/2010/main" val="1925641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BCD86ED-29B5-4752-88A4-12FE4C0178DF}" type="slidenum">
              <a:rPr lang="en-IE" smtClean="0"/>
              <a:t>14</a:t>
            </a:fld>
            <a:endParaRPr lang="en-IE"/>
          </a:p>
        </p:txBody>
      </p:sp>
    </p:spTree>
    <p:extLst>
      <p:ext uri="{BB962C8B-B14F-4D97-AF65-F5344CB8AC3E}">
        <p14:creationId xmlns:p14="http://schemas.microsoft.com/office/powerpoint/2010/main" val="646113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BCD86ED-29B5-4752-88A4-12FE4C0178DF}" type="slidenum">
              <a:rPr lang="en-IE" smtClean="0"/>
              <a:t>15</a:t>
            </a:fld>
            <a:endParaRPr lang="en-IE"/>
          </a:p>
        </p:txBody>
      </p:sp>
    </p:spTree>
    <p:extLst>
      <p:ext uri="{BB962C8B-B14F-4D97-AF65-F5344CB8AC3E}">
        <p14:creationId xmlns:p14="http://schemas.microsoft.com/office/powerpoint/2010/main" val="246869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Third party tools can be used to take snapshot (</a:t>
            </a:r>
            <a:r>
              <a:rPr lang="en-US" dirty="0" err="1"/>
              <a:t>innobackupex</a:t>
            </a:r>
            <a:r>
              <a:rPr lang="en-US" dirty="0"/>
              <a:t> MySQL).</a:t>
            </a:r>
          </a:p>
          <a:p>
            <a:r>
              <a:rPr lang="en-US" dirty="0"/>
              <a:t>3) Snapshot is associated with exact position in time in leader's replication log. MySQL calls this </a:t>
            </a:r>
            <a:r>
              <a:rPr lang="en-US" dirty="0" err="1"/>
              <a:t>binlog</a:t>
            </a:r>
            <a:r>
              <a:rPr lang="en-US" dirty="0"/>
              <a:t> coordinates.</a:t>
            </a:r>
          </a:p>
          <a:p>
            <a:r>
              <a:rPr lang="en-IE" dirty="0"/>
              <a:t>4) After this step the follower can continue to process changes from the leader as they happen. </a:t>
            </a:r>
          </a:p>
        </p:txBody>
      </p:sp>
      <p:sp>
        <p:nvSpPr>
          <p:cNvPr id="4" name="Slide Number Placeholder 3"/>
          <p:cNvSpPr>
            <a:spLocks noGrp="1"/>
          </p:cNvSpPr>
          <p:nvPr>
            <p:ph type="sldNum" sz="quarter" idx="5"/>
          </p:nvPr>
        </p:nvSpPr>
        <p:spPr/>
        <p:txBody>
          <a:bodyPr/>
          <a:lstStyle/>
          <a:p>
            <a:fld id="{9BCD86ED-29B5-4752-88A4-12FE4C0178DF}" type="slidenum">
              <a:rPr lang="en-IE" smtClean="0"/>
              <a:t>16</a:t>
            </a:fld>
            <a:endParaRPr lang="en-IE"/>
          </a:p>
        </p:txBody>
      </p:sp>
    </p:spTree>
    <p:extLst>
      <p:ext uri="{BB962C8B-B14F-4D97-AF65-F5344CB8AC3E}">
        <p14:creationId xmlns:p14="http://schemas.microsoft.com/office/powerpoint/2010/main" val="3943804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BCD86ED-29B5-4752-88A4-12FE4C0178DF}" type="slidenum">
              <a:rPr lang="en-IE" smtClean="0"/>
              <a:t>17</a:t>
            </a:fld>
            <a:endParaRPr lang="en-IE"/>
          </a:p>
        </p:txBody>
      </p:sp>
    </p:spTree>
    <p:extLst>
      <p:ext uri="{BB962C8B-B14F-4D97-AF65-F5344CB8AC3E}">
        <p14:creationId xmlns:p14="http://schemas.microsoft.com/office/powerpoint/2010/main" val="3053611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BCD86ED-29B5-4752-88A4-12FE4C0178DF}" type="slidenum">
              <a:rPr lang="en-IE" smtClean="0"/>
              <a:t>18</a:t>
            </a:fld>
            <a:endParaRPr lang="en-IE"/>
          </a:p>
        </p:txBody>
      </p:sp>
    </p:spTree>
    <p:extLst>
      <p:ext uri="{BB962C8B-B14F-4D97-AF65-F5344CB8AC3E}">
        <p14:creationId xmlns:p14="http://schemas.microsoft.com/office/powerpoint/2010/main" val="419685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19</a:t>
            </a:fld>
            <a:endParaRPr lang="en-IE"/>
          </a:p>
        </p:txBody>
      </p:sp>
    </p:spTree>
    <p:extLst>
      <p:ext uri="{BB962C8B-B14F-4D97-AF65-F5344CB8AC3E}">
        <p14:creationId xmlns:p14="http://schemas.microsoft.com/office/powerpoint/2010/main" val="275052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a:t>
            </a:fld>
            <a:endParaRPr lang="en-IE"/>
          </a:p>
        </p:txBody>
      </p:sp>
    </p:spTree>
    <p:extLst>
      <p:ext uri="{BB962C8B-B14F-4D97-AF65-F5344CB8AC3E}">
        <p14:creationId xmlns:p14="http://schemas.microsoft.com/office/powerpoint/2010/main" val="383389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20</a:t>
            </a:fld>
            <a:endParaRPr lang="en-IE"/>
          </a:p>
        </p:txBody>
      </p:sp>
    </p:spTree>
    <p:extLst>
      <p:ext uri="{BB962C8B-B14F-4D97-AF65-F5344CB8AC3E}">
        <p14:creationId xmlns:p14="http://schemas.microsoft.com/office/powerpoint/2010/main" val="651293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21</a:t>
            </a:fld>
            <a:endParaRPr lang="en-IE"/>
          </a:p>
        </p:txBody>
      </p:sp>
    </p:spTree>
    <p:extLst>
      <p:ext uri="{BB962C8B-B14F-4D97-AF65-F5344CB8AC3E}">
        <p14:creationId xmlns:p14="http://schemas.microsoft.com/office/powerpoint/2010/main" val="435961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more configurations. In the textbook 6 are listed.</a:t>
            </a:r>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22</a:t>
            </a:fld>
            <a:endParaRPr lang="en-IE"/>
          </a:p>
        </p:txBody>
      </p:sp>
    </p:spTree>
    <p:extLst>
      <p:ext uri="{BB962C8B-B14F-4D97-AF65-F5344CB8AC3E}">
        <p14:creationId xmlns:p14="http://schemas.microsoft.com/office/powerpoint/2010/main" val="4013916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23</a:t>
            </a:fld>
            <a:endParaRPr lang="en-IE"/>
          </a:p>
        </p:txBody>
      </p:sp>
    </p:spTree>
    <p:extLst>
      <p:ext uri="{BB962C8B-B14F-4D97-AF65-F5344CB8AC3E}">
        <p14:creationId xmlns:p14="http://schemas.microsoft.com/office/powerpoint/2010/main" val="1925085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others used like:</a:t>
            </a:r>
          </a:p>
          <a:p>
            <a:r>
              <a:rPr lang="en-US" dirty="0"/>
              <a:t>Kerberos</a:t>
            </a:r>
          </a:p>
          <a:p>
            <a:r>
              <a:rPr lang="en-US" dirty="0"/>
              <a:t>Secure sockets layer and secure HTTP</a:t>
            </a:r>
          </a:p>
          <a:p>
            <a:r>
              <a:rPr lang="en-US" dirty="0"/>
              <a:t>Secure electronic transactions and transaction technology</a:t>
            </a:r>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24</a:t>
            </a:fld>
            <a:endParaRPr lang="en-IE"/>
          </a:p>
        </p:txBody>
      </p:sp>
    </p:spTree>
    <p:extLst>
      <p:ext uri="{BB962C8B-B14F-4D97-AF65-F5344CB8AC3E}">
        <p14:creationId xmlns:p14="http://schemas.microsoft.com/office/powerpoint/2010/main" val="2004442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26</a:t>
            </a:fld>
            <a:endParaRPr lang="en-IE"/>
          </a:p>
        </p:txBody>
      </p:sp>
    </p:spTree>
    <p:extLst>
      <p:ext uri="{BB962C8B-B14F-4D97-AF65-F5344CB8AC3E}">
        <p14:creationId xmlns:p14="http://schemas.microsoft.com/office/powerpoint/2010/main" val="336739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27</a:t>
            </a:fld>
            <a:endParaRPr lang="en-IE"/>
          </a:p>
        </p:txBody>
      </p:sp>
    </p:spTree>
    <p:extLst>
      <p:ext uri="{BB962C8B-B14F-4D97-AF65-F5344CB8AC3E}">
        <p14:creationId xmlns:p14="http://schemas.microsoft.com/office/powerpoint/2010/main" val="3293983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28</a:t>
            </a:fld>
            <a:endParaRPr lang="en-IE"/>
          </a:p>
        </p:txBody>
      </p:sp>
    </p:spTree>
    <p:extLst>
      <p:ext uri="{BB962C8B-B14F-4D97-AF65-F5344CB8AC3E}">
        <p14:creationId xmlns:p14="http://schemas.microsoft.com/office/powerpoint/2010/main" val="2620739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29</a:t>
            </a:fld>
            <a:endParaRPr lang="en-IE"/>
          </a:p>
        </p:txBody>
      </p:sp>
    </p:spTree>
    <p:extLst>
      <p:ext uri="{BB962C8B-B14F-4D97-AF65-F5344CB8AC3E}">
        <p14:creationId xmlns:p14="http://schemas.microsoft.com/office/powerpoint/2010/main" val="343341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30</a:t>
            </a:fld>
            <a:endParaRPr lang="en-IE"/>
          </a:p>
        </p:txBody>
      </p:sp>
    </p:spTree>
    <p:extLst>
      <p:ext uri="{BB962C8B-B14F-4D97-AF65-F5344CB8AC3E}">
        <p14:creationId xmlns:p14="http://schemas.microsoft.com/office/powerpoint/2010/main" val="93974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a:t>
            </a:fld>
            <a:endParaRPr lang="en-IE"/>
          </a:p>
        </p:txBody>
      </p:sp>
    </p:spTree>
    <p:extLst>
      <p:ext uri="{BB962C8B-B14F-4D97-AF65-F5344CB8AC3E}">
        <p14:creationId xmlns:p14="http://schemas.microsoft.com/office/powerpoint/2010/main" val="181952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31</a:t>
            </a:fld>
            <a:endParaRPr lang="en-IE"/>
          </a:p>
        </p:txBody>
      </p:sp>
    </p:spTree>
    <p:extLst>
      <p:ext uri="{BB962C8B-B14F-4D97-AF65-F5344CB8AC3E}">
        <p14:creationId xmlns:p14="http://schemas.microsoft.com/office/powerpoint/2010/main" val="2406388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36</a:t>
            </a:fld>
            <a:endParaRPr lang="en-IE"/>
          </a:p>
        </p:txBody>
      </p:sp>
    </p:spTree>
    <p:extLst>
      <p:ext uri="{BB962C8B-B14F-4D97-AF65-F5344CB8AC3E}">
        <p14:creationId xmlns:p14="http://schemas.microsoft.com/office/powerpoint/2010/main" val="3752697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37</a:t>
            </a:fld>
            <a:endParaRPr lang="en-IE"/>
          </a:p>
        </p:txBody>
      </p:sp>
    </p:spTree>
    <p:extLst>
      <p:ext uri="{BB962C8B-B14F-4D97-AF65-F5344CB8AC3E}">
        <p14:creationId xmlns:p14="http://schemas.microsoft.com/office/powerpoint/2010/main" val="3292272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38</a:t>
            </a:fld>
            <a:endParaRPr lang="en-IE"/>
          </a:p>
        </p:txBody>
      </p:sp>
    </p:spTree>
    <p:extLst>
      <p:ext uri="{BB962C8B-B14F-4D97-AF65-F5344CB8AC3E}">
        <p14:creationId xmlns:p14="http://schemas.microsoft.com/office/powerpoint/2010/main" val="248269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4</a:t>
            </a:fld>
            <a:endParaRPr lang="en-IE"/>
          </a:p>
        </p:txBody>
      </p:sp>
    </p:spTree>
    <p:extLst>
      <p:ext uri="{BB962C8B-B14F-4D97-AF65-F5344CB8AC3E}">
        <p14:creationId xmlns:p14="http://schemas.microsoft.com/office/powerpoint/2010/main" val="695913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5</a:t>
            </a:fld>
            <a:endParaRPr lang="en-IE"/>
          </a:p>
        </p:txBody>
      </p:sp>
    </p:spTree>
    <p:extLst>
      <p:ext uri="{BB962C8B-B14F-4D97-AF65-F5344CB8AC3E}">
        <p14:creationId xmlns:p14="http://schemas.microsoft.com/office/powerpoint/2010/main" val="103279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6</a:t>
            </a:fld>
            <a:endParaRPr lang="en-IE"/>
          </a:p>
        </p:txBody>
      </p:sp>
    </p:spTree>
    <p:extLst>
      <p:ext uri="{BB962C8B-B14F-4D97-AF65-F5344CB8AC3E}">
        <p14:creationId xmlns:p14="http://schemas.microsoft.com/office/powerpoint/2010/main" val="5229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7</a:t>
            </a:fld>
            <a:endParaRPr lang="en-IE"/>
          </a:p>
        </p:txBody>
      </p:sp>
    </p:spTree>
    <p:extLst>
      <p:ext uri="{BB962C8B-B14F-4D97-AF65-F5344CB8AC3E}">
        <p14:creationId xmlns:p14="http://schemas.microsoft.com/office/powerpoint/2010/main" val="378025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8</a:t>
            </a:fld>
            <a:endParaRPr lang="en-IE"/>
          </a:p>
        </p:txBody>
      </p:sp>
    </p:spTree>
    <p:extLst>
      <p:ext uri="{BB962C8B-B14F-4D97-AF65-F5344CB8AC3E}">
        <p14:creationId xmlns:p14="http://schemas.microsoft.com/office/powerpoint/2010/main" val="152410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9</a:t>
            </a:fld>
            <a:endParaRPr lang="en-IE"/>
          </a:p>
        </p:txBody>
      </p:sp>
    </p:spTree>
    <p:extLst>
      <p:ext uri="{BB962C8B-B14F-4D97-AF65-F5344CB8AC3E}">
        <p14:creationId xmlns:p14="http://schemas.microsoft.com/office/powerpoint/2010/main" val="122926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D82C-89F0-67C0-7747-F39ED5562741}"/>
              </a:ext>
            </a:extLst>
          </p:cNvPr>
          <p:cNvSpPr>
            <a:spLocks noGrp="1"/>
          </p:cNvSpPr>
          <p:nvPr>
            <p:ph type="ctrTitle"/>
          </p:nvPr>
        </p:nvSpPr>
        <p:spPr>
          <a:xfrm>
            <a:off x="1524000" y="1122363"/>
            <a:ext cx="8845485" cy="2387600"/>
          </a:xfrm>
        </p:spPr>
        <p:txBody>
          <a:bodyPr anchor="b"/>
          <a:lstStyle>
            <a:lvl1pPr algn="ctr">
              <a:defRPr sz="6000"/>
            </a:lvl1pPr>
          </a:lstStyle>
          <a:p>
            <a:r>
              <a:rPr lang="en-US"/>
              <a:t>Click to edit Master title style</a:t>
            </a:r>
            <a:endParaRPr lang="en-IE" dirty="0"/>
          </a:p>
        </p:txBody>
      </p:sp>
      <p:sp>
        <p:nvSpPr>
          <p:cNvPr id="3" name="Subtitle 2">
            <a:extLst>
              <a:ext uri="{FF2B5EF4-FFF2-40B4-BE49-F238E27FC236}">
                <a16:creationId xmlns:a16="http://schemas.microsoft.com/office/drawing/2014/main" id="{247759E9-F091-9380-3E9A-D3A3CBC39EFF}"/>
              </a:ext>
            </a:extLst>
          </p:cNvPr>
          <p:cNvSpPr>
            <a:spLocks noGrp="1"/>
          </p:cNvSpPr>
          <p:nvPr>
            <p:ph type="subTitle" idx="1"/>
          </p:nvPr>
        </p:nvSpPr>
        <p:spPr>
          <a:xfrm>
            <a:off x="1524000" y="3602038"/>
            <a:ext cx="884548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4FDBB5A7-F67E-6765-BD2B-F8B72DB29418}"/>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5" name="Footer Placeholder 4">
            <a:extLst>
              <a:ext uri="{FF2B5EF4-FFF2-40B4-BE49-F238E27FC236}">
                <a16:creationId xmlns:a16="http://schemas.microsoft.com/office/drawing/2014/main" id="{3E78421E-A111-8CE9-66A1-A6F49F6D1B8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2029336-FC2B-0976-D6A0-B8FFF633270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19409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6C74-C98A-36F4-0318-C7A2AEF1D1DF}"/>
              </a:ext>
            </a:extLst>
          </p:cNvPr>
          <p:cNvSpPr>
            <a:spLocks noGrp="1"/>
          </p:cNvSpPr>
          <p:nvPr>
            <p:ph type="title"/>
          </p:nvPr>
        </p:nvSpPr>
        <p:spPr>
          <a:xfrm>
            <a:off x="838200" y="365125"/>
            <a:ext cx="9540711" cy="1325563"/>
          </a:xfrm>
        </p:spPr>
        <p:txBody>
          <a:bodyPr/>
          <a:lstStyle/>
          <a:p>
            <a:r>
              <a:rPr lang="en-US"/>
              <a:t>Click to edit Master title style</a:t>
            </a:r>
            <a:endParaRPr lang="en-IE" dirty="0"/>
          </a:p>
        </p:txBody>
      </p:sp>
      <p:sp>
        <p:nvSpPr>
          <p:cNvPr id="3" name="Vertical Text Placeholder 2">
            <a:extLst>
              <a:ext uri="{FF2B5EF4-FFF2-40B4-BE49-F238E27FC236}">
                <a16:creationId xmlns:a16="http://schemas.microsoft.com/office/drawing/2014/main" id="{5BA0A831-1496-4C05-FB0A-61BA4C2C92C0}"/>
              </a:ext>
            </a:extLst>
          </p:cNvPr>
          <p:cNvSpPr>
            <a:spLocks noGrp="1"/>
          </p:cNvSpPr>
          <p:nvPr>
            <p:ph type="body" orient="vert" idx="1"/>
          </p:nvPr>
        </p:nvSpPr>
        <p:spPr>
          <a:xfrm>
            <a:off x="838200" y="1825625"/>
            <a:ext cx="9540711"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Date Placeholder 3">
            <a:extLst>
              <a:ext uri="{FF2B5EF4-FFF2-40B4-BE49-F238E27FC236}">
                <a16:creationId xmlns:a16="http://schemas.microsoft.com/office/drawing/2014/main" id="{DB39AC64-FD19-31F2-2581-5DDC25D245D0}"/>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5" name="Footer Placeholder 4">
            <a:extLst>
              <a:ext uri="{FF2B5EF4-FFF2-40B4-BE49-F238E27FC236}">
                <a16:creationId xmlns:a16="http://schemas.microsoft.com/office/drawing/2014/main" id="{20B4E735-8839-1F6D-FE94-C9F75034197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9A5BB0D-38E3-36E2-FF94-F7362B0E4B5E}"/>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11129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6BEE5-CB18-97A3-B321-65C3FD5FF439}"/>
              </a:ext>
            </a:extLst>
          </p:cNvPr>
          <p:cNvSpPr>
            <a:spLocks noGrp="1"/>
          </p:cNvSpPr>
          <p:nvPr>
            <p:ph type="title" orient="vert"/>
          </p:nvPr>
        </p:nvSpPr>
        <p:spPr>
          <a:xfrm>
            <a:off x="8724900" y="365125"/>
            <a:ext cx="1672865" cy="5811838"/>
          </a:xfrm>
        </p:spPr>
        <p:txBody>
          <a:bodyPr vert="eaVert"/>
          <a:lstStyle/>
          <a:p>
            <a:r>
              <a:rPr lang="en-US"/>
              <a:t>Click to edit Master title style</a:t>
            </a:r>
            <a:endParaRPr lang="en-IE" dirty="0"/>
          </a:p>
        </p:txBody>
      </p:sp>
      <p:sp>
        <p:nvSpPr>
          <p:cNvPr id="3" name="Vertical Text Placeholder 2">
            <a:extLst>
              <a:ext uri="{FF2B5EF4-FFF2-40B4-BE49-F238E27FC236}">
                <a16:creationId xmlns:a16="http://schemas.microsoft.com/office/drawing/2014/main" id="{8BBEC967-8A06-F1F9-C576-7B4769D6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21D6B57-BD5A-872F-C39B-232783A5219D}"/>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5" name="Footer Placeholder 4">
            <a:extLst>
              <a:ext uri="{FF2B5EF4-FFF2-40B4-BE49-F238E27FC236}">
                <a16:creationId xmlns:a16="http://schemas.microsoft.com/office/drawing/2014/main" id="{E00211C2-DBC9-EB09-F46B-E5CC9C22531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555E8D6-908B-6E44-F83C-3829EF5F1EC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81008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CFAE-854A-10C8-930E-7CAEA13788BD}"/>
              </a:ext>
            </a:extLst>
          </p:cNvPr>
          <p:cNvSpPr>
            <a:spLocks noGrp="1"/>
          </p:cNvSpPr>
          <p:nvPr>
            <p:ph type="title"/>
          </p:nvPr>
        </p:nvSpPr>
        <p:spPr>
          <a:xfrm>
            <a:off x="838201" y="365125"/>
            <a:ext cx="9525000" cy="1325563"/>
          </a:xfrm>
        </p:spPr>
        <p:txBody>
          <a:bodyPr/>
          <a:lstStyle/>
          <a:p>
            <a:r>
              <a:rPr lang="en-US"/>
              <a:t>Click to edit Master title style</a:t>
            </a:r>
            <a:endParaRPr lang="en-IE" dirty="0"/>
          </a:p>
        </p:txBody>
      </p:sp>
      <p:sp>
        <p:nvSpPr>
          <p:cNvPr id="3" name="Content Placeholder 2">
            <a:extLst>
              <a:ext uri="{FF2B5EF4-FFF2-40B4-BE49-F238E27FC236}">
                <a16:creationId xmlns:a16="http://schemas.microsoft.com/office/drawing/2014/main" id="{3D687964-1622-1177-5F69-D3708451ED13}"/>
              </a:ext>
            </a:extLst>
          </p:cNvPr>
          <p:cNvSpPr>
            <a:spLocks noGrp="1"/>
          </p:cNvSpPr>
          <p:nvPr>
            <p:ph idx="1"/>
          </p:nvPr>
        </p:nvSpPr>
        <p:spPr>
          <a:xfrm>
            <a:off x="838201" y="1825625"/>
            <a:ext cx="95250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Date Placeholder 3">
            <a:extLst>
              <a:ext uri="{FF2B5EF4-FFF2-40B4-BE49-F238E27FC236}">
                <a16:creationId xmlns:a16="http://schemas.microsoft.com/office/drawing/2014/main" id="{F9442F73-6A0B-5530-E5BB-311E8AFE31AA}"/>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5" name="Footer Placeholder 4">
            <a:extLst>
              <a:ext uri="{FF2B5EF4-FFF2-40B4-BE49-F238E27FC236}">
                <a16:creationId xmlns:a16="http://schemas.microsoft.com/office/drawing/2014/main" id="{20B0E329-4E15-7A6E-9B08-435E688289A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BE55F9-4CBD-123E-ADEF-EE731CC8BAF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0346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C68E-EF40-742C-F180-73A898BED2CC}"/>
              </a:ext>
            </a:extLst>
          </p:cNvPr>
          <p:cNvSpPr>
            <a:spLocks noGrp="1"/>
          </p:cNvSpPr>
          <p:nvPr>
            <p:ph type="title"/>
          </p:nvPr>
        </p:nvSpPr>
        <p:spPr>
          <a:xfrm>
            <a:off x="831850" y="1709738"/>
            <a:ext cx="9547061" cy="2852737"/>
          </a:xfrm>
        </p:spPr>
        <p:txBody>
          <a:bodyPr anchor="b"/>
          <a:lstStyle>
            <a:lvl1pPr>
              <a:defRPr sz="6000"/>
            </a:lvl1pPr>
          </a:lstStyle>
          <a:p>
            <a:r>
              <a:rPr lang="en-US"/>
              <a:t>Click to edit Master title style</a:t>
            </a:r>
            <a:endParaRPr lang="en-IE" dirty="0"/>
          </a:p>
        </p:txBody>
      </p:sp>
      <p:sp>
        <p:nvSpPr>
          <p:cNvPr id="3" name="Text Placeholder 2">
            <a:extLst>
              <a:ext uri="{FF2B5EF4-FFF2-40B4-BE49-F238E27FC236}">
                <a16:creationId xmlns:a16="http://schemas.microsoft.com/office/drawing/2014/main" id="{37820432-3C80-FC02-FC65-8A8BDABA8492}"/>
              </a:ext>
            </a:extLst>
          </p:cNvPr>
          <p:cNvSpPr>
            <a:spLocks noGrp="1"/>
          </p:cNvSpPr>
          <p:nvPr>
            <p:ph type="body" idx="1"/>
          </p:nvPr>
        </p:nvSpPr>
        <p:spPr>
          <a:xfrm>
            <a:off x="831850" y="4589463"/>
            <a:ext cx="954706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B736B-2626-0907-1E71-289DD301D2E7}"/>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5" name="Footer Placeholder 4">
            <a:extLst>
              <a:ext uri="{FF2B5EF4-FFF2-40B4-BE49-F238E27FC236}">
                <a16:creationId xmlns:a16="http://schemas.microsoft.com/office/drawing/2014/main" id="{D2FCD97F-93FC-22F5-BD1B-75C416CC587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AB621E9-25CB-2C59-4FE6-51E0D936E63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73333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7C5-5FEF-AA46-E355-FCD1DBAEA001}"/>
              </a:ext>
            </a:extLst>
          </p:cNvPr>
          <p:cNvSpPr>
            <a:spLocks noGrp="1"/>
          </p:cNvSpPr>
          <p:nvPr>
            <p:ph type="title"/>
          </p:nvPr>
        </p:nvSpPr>
        <p:spPr>
          <a:xfrm>
            <a:off x="838200" y="365125"/>
            <a:ext cx="8350624" cy="1325563"/>
          </a:xfrm>
        </p:spPr>
        <p:txBody>
          <a:bodyPr/>
          <a:lstStyle/>
          <a:p>
            <a:r>
              <a:rPr lang="en-US"/>
              <a:t>Click to edit Master title style</a:t>
            </a:r>
            <a:endParaRPr lang="en-IE" dirty="0"/>
          </a:p>
        </p:txBody>
      </p:sp>
      <p:sp>
        <p:nvSpPr>
          <p:cNvPr id="3" name="Content Placeholder 2">
            <a:extLst>
              <a:ext uri="{FF2B5EF4-FFF2-40B4-BE49-F238E27FC236}">
                <a16:creationId xmlns:a16="http://schemas.microsoft.com/office/drawing/2014/main" id="{2CA59256-4C33-0ADE-49C0-BF594ED65A87}"/>
              </a:ext>
            </a:extLst>
          </p:cNvPr>
          <p:cNvSpPr>
            <a:spLocks noGrp="1"/>
          </p:cNvSpPr>
          <p:nvPr>
            <p:ph sz="half" idx="1"/>
          </p:nvPr>
        </p:nvSpPr>
        <p:spPr>
          <a:xfrm>
            <a:off x="838200" y="1825625"/>
            <a:ext cx="41148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A629E9A-1BD7-4DF4-DBE8-65235A688D0D}"/>
              </a:ext>
            </a:extLst>
          </p:cNvPr>
          <p:cNvSpPr>
            <a:spLocks noGrp="1"/>
          </p:cNvSpPr>
          <p:nvPr>
            <p:ph sz="half" idx="2"/>
          </p:nvPr>
        </p:nvSpPr>
        <p:spPr>
          <a:xfrm>
            <a:off x="5013512" y="1825625"/>
            <a:ext cx="41148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5" name="Date Placeholder 4">
            <a:extLst>
              <a:ext uri="{FF2B5EF4-FFF2-40B4-BE49-F238E27FC236}">
                <a16:creationId xmlns:a16="http://schemas.microsoft.com/office/drawing/2014/main" id="{A204DFA4-D643-A438-98DF-57F5F4070D94}"/>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6" name="Footer Placeholder 5">
            <a:extLst>
              <a:ext uri="{FF2B5EF4-FFF2-40B4-BE49-F238E27FC236}">
                <a16:creationId xmlns:a16="http://schemas.microsoft.com/office/drawing/2014/main" id="{58476F9E-06C7-27CC-3818-308F21BEEE3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D12CA7F-5BAC-B535-A6E7-438A76380CD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19081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A137-499B-E722-1372-40D42DD8FB3A}"/>
              </a:ext>
            </a:extLst>
          </p:cNvPr>
          <p:cNvSpPr>
            <a:spLocks noGrp="1"/>
          </p:cNvSpPr>
          <p:nvPr>
            <p:ph type="title"/>
          </p:nvPr>
        </p:nvSpPr>
        <p:spPr>
          <a:xfrm>
            <a:off x="839788" y="365126"/>
            <a:ext cx="8348065" cy="1265866"/>
          </a:xfrm>
        </p:spPr>
        <p:txBody>
          <a:bodyPr/>
          <a:lstStyle/>
          <a:p>
            <a:r>
              <a:rPr lang="en-US"/>
              <a:t>Click to edit Master title style</a:t>
            </a:r>
            <a:endParaRPr lang="en-IE" dirty="0"/>
          </a:p>
        </p:txBody>
      </p:sp>
      <p:sp>
        <p:nvSpPr>
          <p:cNvPr id="3" name="Text Placeholder 2">
            <a:extLst>
              <a:ext uri="{FF2B5EF4-FFF2-40B4-BE49-F238E27FC236}">
                <a16:creationId xmlns:a16="http://schemas.microsoft.com/office/drawing/2014/main" id="{72405A5A-1C09-A3F5-0B13-5BF39E6FD211}"/>
              </a:ext>
            </a:extLst>
          </p:cNvPr>
          <p:cNvSpPr>
            <a:spLocks noGrp="1"/>
          </p:cNvSpPr>
          <p:nvPr>
            <p:ph type="body" idx="1"/>
          </p:nvPr>
        </p:nvSpPr>
        <p:spPr>
          <a:xfrm>
            <a:off x="839788" y="1681163"/>
            <a:ext cx="4094635" cy="7868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1D49C-67C4-EADC-C5A4-263510B6F283}"/>
              </a:ext>
            </a:extLst>
          </p:cNvPr>
          <p:cNvSpPr>
            <a:spLocks noGrp="1"/>
          </p:cNvSpPr>
          <p:nvPr>
            <p:ph sz="half" idx="2"/>
          </p:nvPr>
        </p:nvSpPr>
        <p:spPr>
          <a:xfrm>
            <a:off x="839788" y="2505075"/>
            <a:ext cx="4094635" cy="35186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188EB82-6497-E6E4-1AB2-B380170DA0CB}"/>
              </a:ext>
            </a:extLst>
          </p:cNvPr>
          <p:cNvSpPr>
            <a:spLocks noGrp="1"/>
          </p:cNvSpPr>
          <p:nvPr>
            <p:ph type="body" sz="quarter" idx="3"/>
          </p:nvPr>
        </p:nvSpPr>
        <p:spPr>
          <a:xfrm>
            <a:off x="5073053" y="1681163"/>
            <a:ext cx="4114800" cy="7868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EC952-917A-5D06-B51C-A220BEF04C0D}"/>
              </a:ext>
            </a:extLst>
          </p:cNvPr>
          <p:cNvSpPr>
            <a:spLocks noGrp="1"/>
          </p:cNvSpPr>
          <p:nvPr>
            <p:ph sz="quarter" idx="4"/>
          </p:nvPr>
        </p:nvSpPr>
        <p:spPr>
          <a:xfrm>
            <a:off x="5073053" y="2505075"/>
            <a:ext cx="4114800" cy="35186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7" name="Date Placeholder 6">
            <a:extLst>
              <a:ext uri="{FF2B5EF4-FFF2-40B4-BE49-F238E27FC236}">
                <a16:creationId xmlns:a16="http://schemas.microsoft.com/office/drawing/2014/main" id="{F947121D-1BCC-B2BB-7E3A-F841913E585F}"/>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8" name="Footer Placeholder 7">
            <a:extLst>
              <a:ext uri="{FF2B5EF4-FFF2-40B4-BE49-F238E27FC236}">
                <a16:creationId xmlns:a16="http://schemas.microsoft.com/office/drawing/2014/main" id="{988A61F9-F466-4C1A-AD14-4EE154DA3A22}"/>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E602E2E2-222D-EC27-8A81-BE6BDD68D35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55266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2F8E-FC89-7A4E-04FE-34638C621BE2}"/>
              </a:ext>
            </a:extLst>
          </p:cNvPr>
          <p:cNvSpPr>
            <a:spLocks noGrp="1"/>
          </p:cNvSpPr>
          <p:nvPr>
            <p:ph type="title"/>
          </p:nvPr>
        </p:nvSpPr>
        <p:spPr>
          <a:xfrm>
            <a:off x="838200" y="365125"/>
            <a:ext cx="9531285" cy="1325563"/>
          </a:xfrm>
        </p:spPr>
        <p:txBody>
          <a:bodyPr/>
          <a:lstStyle/>
          <a:p>
            <a:r>
              <a:rPr lang="en-US"/>
              <a:t>Click to edit Master title style</a:t>
            </a:r>
            <a:endParaRPr lang="en-IE" dirty="0"/>
          </a:p>
        </p:txBody>
      </p:sp>
      <p:sp>
        <p:nvSpPr>
          <p:cNvPr id="3" name="Date Placeholder 2">
            <a:extLst>
              <a:ext uri="{FF2B5EF4-FFF2-40B4-BE49-F238E27FC236}">
                <a16:creationId xmlns:a16="http://schemas.microsoft.com/office/drawing/2014/main" id="{97F9C31F-6A38-6F9D-31C8-F273F06F3FFC}"/>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4" name="Footer Placeholder 3">
            <a:extLst>
              <a:ext uri="{FF2B5EF4-FFF2-40B4-BE49-F238E27FC236}">
                <a16:creationId xmlns:a16="http://schemas.microsoft.com/office/drawing/2014/main" id="{BBC66D99-F5F3-5C93-47D2-9A19570BD7D2}"/>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508485B-04F1-C58C-8F7D-8672D67F5CA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04226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19063-C728-43D7-9113-7C4CA11BD480}"/>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3" name="Footer Placeholder 2">
            <a:extLst>
              <a:ext uri="{FF2B5EF4-FFF2-40B4-BE49-F238E27FC236}">
                <a16:creationId xmlns:a16="http://schemas.microsoft.com/office/drawing/2014/main" id="{D4A3CEAC-6E14-EC74-7EE0-83B3DEA1F89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A5ED5F7-A496-40E5-99E9-2E94EDD7964F}"/>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34386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9908-994D-08D7-4E86-CBCED5C11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423AF81-4727-D98E-1AF4-EC290B3EFC0E}"/>
              </a:ext>
            </a:extLst>
          </p:cNvPr>
          <p:cNvSpPr>
            <a:spLocks noGrp="1"/>
          </p:cNvSpPr>
          <p:nvPr>
            <p:ph idx="1"/>
          </p:nvPr>
        </p:nvSpPr>
        <p:spPr>
          <a:xfrm>
            <a:off x="5183188" y="987425"/>
            <a:ext cx="519572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Text Placeholder 3">
            <a:extLst>
              <a:ext uri="{FF2B5EF4-FFF2-40B4-BE49-F238E27FC236}">
                <a16:creationId xmlns:a16="http://schemas.microsoft.com/office/drawing/2014/main" id="{F2ED4CC4-66F1-9AE6-3FA0-9CCACEDD3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3D01-3ECF-0B34-7BFD-D59D0CCC71EF}"/>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6" name="Footer Placeholder 5">
            <a:extLst>
              <a:ext uri="{FF2B5EF4-FFF2-40B4-BE49-F238E27FC236}">
                <a16:creationId xmlns:a16="http://schemas.microsoft.com/office/drawing/2014/main" id="{E7514C22-D0DE-B7BA-422E-5C16A39D075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A0F9D11-35BE-C5CD-CEB7-6D6AD5CA2F4F}"/>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64230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A32F-2705-8384-9E59-630848A37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DC054D85-75E2-95AC-9641-1C7F3D8B85AD}"/>
              </a:ext>
            </a:extLst>
          </p:cNvPr>
          <p:cNvSpPr>
            <a:spLocks noGrp="1"/>
          </p:cNvSpPr>
          <p:nvPr>
            <p:ph type="pic" idx="1"/>
          </p:nvPr>
        </p:nvSpPr>
        <p:spPr>
          <a:xfrm>
            <a:off x="5183188" y="987425"/>
            <a:ext cx="519572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E"/>
          </a:p>
        </p:txBody>
      </p:sp>
      <p:sp>
        <p:nvSpPr>
          <p:cNvPr id="4" name="Text Placeholder 3">
            <a:extLst>
              <a:ext uri="{FF2B5EF4-FFF2-40B4-BE49-F238E27FC236}">
                <a16:creationId xmlns:a16="http://schemas.microsoft.com/office/drawing/2014/main" id="{C136F347-1F7C-9EFA-81EE-C52FF3BDA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01EF5-0C9C-3A1A-37C1-331C6C14932B}"/>
              </a:ext>
            </a:extLst>
          </p:cNvPr>
          <p:cNvSpPr>
            <a:spLocks noGrp="1"/>
          </p:cNvSpPr>
          <p:nvPr>
            <p:ph type="dt" sz="half" idx="10"/>
          </p:nvPr>
        </p:nvSpPr>
        <p:spPr/>
        <p:txBody>
          <a:bodyPr/>
          <a:lstStyle/>
          <a:p>
            <a:fld id="{B7A3526D-28D8-440B-B245-10AFD32C2662}" type="datetimeFigureOut">
              <a:rPr lang="en-IE" smtClean="0"/>
              <a:t>04/12/2023</a:t>
            </a:fld>
            <a:endParaRPr lang="en-IE"/>
          </a:p>
        </p:txBody>
      </p:sp>
      <p:sp>
        <p:nvSpPr>
          <p:cNvPr id="6" name="Footer Placeholder 5">
            <a:extLst>
              <a:ext uri="{FF2B5EF4-FFF2-40B4-BE49-F238E27FC236}">
                <a16:creationId xmlns:a16="http://schemas.microsoft.com/office/drawing/2014/main" id="{0770C0B2-92EC-82DF-A017-4D5FB8D3E56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F533D90-C456-FED5-1761-ADCF4F2F44E4}"/>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15998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F0F235-CADC-6715-6F92-18D1D3284AB3}"/>
              </a:ext>
            </a:extLst>
          </p:cNvPr>
          <p:cNvSpPr/>
          <p:nvPr/>
        </p:nvSpPr>
        <p:spPr>
          <a:xfrm>
            <a:off x="10425113" y="0"/>
            <a:ext cx="1423987" cy="3429000"/>
          </a:xfrm>
          <a:custGeom>
            <a:avLst/>
            <a:gdLst>
              <a:gd name="connsiteX0" fmla="*/ 0 w 1423987"/>
              <a:gd name="connsiteY0" fmla="*/ 0 h 3429000"/>
              <a:gd name="connsiteX1" fmla="*/ 1423987 w 1423987"/>
              <a:gd name="connsiteY1" fmla="*/ 0 h 3429000"/>
              <a:gd name="connsiteX2" fmla="*/ 1423987 w 1423987"/>
              <a:gd name="connsiteY2" fmla="*/ 3429000 h 3429000"/>
              <a:gd name="connsiteX3" fmla="*/ 0 w 1423987"/>
              <a:gd name="connsiteY3" fmla="*/ 3429000 h 3429000"/>
              <a:gd name="connsiteX4" fmla="*/ 0 w 1423987"/>
              <a:gd name="connsiteY4"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987" h="3429000">
                <a:moveTo>
                  <a:pt x="0" y="0"/>
                </a:moveTo>
                <a:lnTo>
                  <a:pt x="1423987" y="0"/>
                </a:lnTo>
                <a:lnTo>
                  <a:pt x="1423987" y="3429000"/>
                </a:lnTo>
                <a:lnTo>
                  <a:pt x="709612" y="2719388"/>
                </a:lnTo>
                <a:cubicBezTo>
                  <a:pt x="696913" y="2736850"/>
                  <a:pt x="236537" y="3192463"/>
                  <a:pt x="0" y="3429000"/>
                </a:cubicBezTo>
                <a:lnTo>
                  <a:pt x="0" y="0"/>
                </a:lnTo>
                <a:close/>
              </a:path>
            </a:pathLst>
          </a:custGeom>
          <a:solidFill>
            <a:srgbClr val="241A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 name="Title Placeholder 1">
            <a:extLst>
              <a:ext uri="{FF2B5EF4-FFF2-40B4-BE49-F238E27FC236}">
                <a16:creationId xmlns:a16="http://schemas.microsoft.com/office/drawing/2014/main" id="{D50A8185-1319-40FA-8F59-5BB0E1B4239D}"/>
              </a:ext>
            </a:extLst>
          </p:cNvPr>
          <p:cNvSpPr>
            <a:spLocks noGrp="1"/>
          </p:cNvSpPr>
          <p:nvPr>
            <p:ph type="title"/>
          </p:nvPr>
        </p:nvSpPr>
        <p:spPr>
          <a:xfrm>
            <a:off x="838201" y="365125"/>
            <a:ext cx="9516762" cy="1325563"/>
          </a:xfrm>
          <a:prstGeom prst="rect">
            <a:avLst/>
          </a:prstGeom>
        </p:spPr>
        <p:txBody>
          <a:bodyPr vert="horz" lIns="91440" tIns="45720" rIns="91440" bIns="45720" rtlCol="0" anchor="ctr">
            <a:normAutofit/>
          </a:bodyPr>
          <a:lstStyle/>
          <a:p>
            <a:r>
              <a:rPr lang="en-US"/>
              <a:t>Click to edit Master title style</a:t>
            </a:r>
            <a:endParaRPr lang="en-IE" dirty="0"/>
          </a:p>
        </p:txBody>
      </p:sp>
      <p:sp>
        <p:nvSpPr>
          <p:cNvPr id="3" name="Text Placeholder 2">
            <a:extLst>
              <a:ext uri="{FF2B5EF4-FFF2-40B4-BE49-F238E27FC236}">
                <a16:creationId xmlns:a16="http://schemas.microsoft.com/office/drawing/2014/main" id="{9EBA3A80-6358-A8DC-C413-E8148BCF7C54}"/>
              </a:ext>
            </a:extLst>
          </p:cNvPr>
          <p:cNvSpPr>
            <a:spLocks noGrp="1"/>
          </p:cNvSpPr>
          <p:nvPr>
            <p:ph type="body" idx="1"/>
          </p:nvPr>
        </p:nvSpPr>
        <p:spPr>
          <a:xfrm>
            <a:off x="838201" y="1825625"/>
            <a:ext cx="95167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Date Placeholder 3">
            <a:extLst>
              <a:ext uri="{FF2B5EF4-FFF2-40B4-BE49-F238E27FC236}">
                <a16:creationId xmlns:a16="http://schemas.microsoft.com/office/drawing/2014/main" id="{161E59EC-EFEC-C491-FFE9-9274844F2B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3526D-28D8-440B-B245-10AFD32C2662}" type="datetimeFigureOut">
              <a:rPr lang="en-IE" smtClean="0"/>
              <a:t>04/12/2023</a:t>
            </a:fld>
            <a:endParaRPr lang="en-IE"/>
          </a:p>
        </p:txBody>
      </p:sp>
      <p:sp>
        <p:nvSpPr>
          <p:cNvPr id="5" name="Footer Placeholder 4">
            <a:extLst>
              <a:ext uri="{FF2B5EF4-FFF2-40B4-BE49-F238E27FC236}">
                <a16:creationId xmlns:a16="http://schemas.microsoft.com/office/drawing/2014/main" id="{D4028A40-81C5-0F20-7D53-56AE2DDC5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E1F8358B-7F8F-0E8A-4772-BAD44422E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20AF-78DE-4DF5-B4E8-95438411F22F}" type="slidenum">
              <a:rPr lang="en-IE" smtClean="0"/>
              <a:t>‹#›</a:t>
            </a:fld>
            <a:endParaRPr lang="en-IE"/>
          </a:p>
        </p:txBody>
      </p:sp>
      <p:pic>
        <p:nvPicPr>
          <p:cNvPr id="8" name="Picture 7" descr="A black background with white text&#10;&#10;Description automatically generated">
            <a:extLst>
              <a:ext uri="{FF2B5EF4-FFF2-40B4-BE49-F238E27FC236}">
                <a16:creationId xmlns:a16="http://schemas.microsoft.com/office/drawing/2014/main" id="{544AF292-80F3-DBCA-EF16-93B941D9110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49753" y="76200"/>
            <a:ext cx="1387322" cy="828675"/>
          </a:xfrm>
          <a:prstGeom prst="rect">
            <a:avLst/>
          </a:prstGeom>
        </p:spPr>
      </p:pic>
      <p:sp>
        <p:nvSpPr>
          <p:cNvPr id="7" name="Rectangle 6">
            <a:extLst>
              <a:ext uri="{FF2B5EF4-FFF2-40B4-BE49-F238E27FC236}">
                <a16:creationId xmlns:a16="http://schemas.microsoft.com/office/drawing/2014/main" id="{8BF686B2-46C8-E752-1615-2FD90A01A1C2}"/>
              </a:ext>
            </a:extLst>
          </p:cNvPr>
          <p:cNvSpPr/>
          <p:nvPr/>
        </p:nvSpPr>
        <p:spPr>
          <a:xfrm>
            <a:off x="0" y="6721475"/>
            <a:ext cx="12202297" cy="163341"/>
          </a:xfrm>
          <a:prstGeom prst="rect">
            <a:avLst/>
          </a:prstGeom>
          <a:gradFill flip="none" rotWithShape="1">
            <a:gsLst>
              <a:gs pos="0">
                <a:srgbClr val="241A56">
                  <a:shade val="30000"/>
                  <a:satMod val="115000"/>
                </a:srgbClr>
              </a:gs>
              <a:gs pos="50000">
                <a:srgbClr val="241A56">
                  <a:shade val="67500"/>
                  <a:satMod val="115000"/>
                </a:srgbClr>
              </a:gs>
              <a:gs pos="100000">
                <a:srgbClr val="241A56">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a:extLst>
              <a:ext uri="{FF2B5EF4-FFF2-40B4-BE49-F238E27FC236}">
                <a16:creationId xmlns:a16="http://schemas.microsoft.com/office/drawing/2014/main" id="{36356917-791E-2A0D-C735-C0B00F236E20}"/>
              </a:ext>
            </a:extLst>
          </p:cNvPr>
          <p:cNvSpPr/>
          <p:nvPr/>
        </p:nvSpPr>
        <p:spPr>
          <a:xfrm rot="5400000">
            <a:off x="-3385258" y="3385258"/>
            <a:ext cx="6884816" cy="114300"/>
          </a:xfrm>
          <a:prstGeom prst="rect">
            <a:avLst/>
          </a:prstGeom>
          <a:gradFill flip="none" rotWithShape="1">
            <a:gsLst>
              <a:gs pos="0">
                <a:srgbClr val="241A56">
                  <a:shade val="30000"/>
                  <a:satMod val="115000"/>
                </a:srgbClr>
              </a:gs>
              <a:gs pos="50000">
                <a:srgbClr val="241A56">
                  <a:shade val="67500"/>
                  <a:satMod val="115000"/>
                </a:srgbClr>
              </a:gs>
              <a:gs pos="100000">
                <a:srgbClr val="241A56">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6242173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rgbClr val="241A56"/>
          </a:solidFill>
          <a:latin typeface="Rockwell" panose="020606030202050204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41A56"/>
          </a:solidFill>
          <a:latin typeface="Quire Sans" panose="020B0502040400020003" pitchFamily="34" charset="0"/>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41A56"/>
          </a:solidFill>
          <a:latin typeface="Quire Sans" panose="020B0502040400020003" pitchFamily="34" charset="0"/>
          <a:ea typeface="+mn-ea"/>
          <a:cs typeface="Quire Sans" panose="020B05020404000200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41A56"/>
          </a:solidFill>
          <a:latin typeface="Quire Sans" panose="020B0502040400020003" pitchFamily="34" charset="0"/>
          <a:ea typeface="+mn-ea"/>
          <a:cs typeface="Quire Sans" panose="020B05020404000200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41A56"/>
          </a:solidFill>
          <a:latin typeface="Quire Sans" panose="020B0502040400020003" pitchFamily="34" charset="0"/>
          <a:ea typeface="+mn-ea"/>
          <a:cs typeface="Quire Sans" panose="020B05020404000200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41A56"/>
          </a:solidFill>
          <a:latin typeface="Quire Sans" panose="020B0502040400020003" pitchFamily="34" charset="0"/>
          <a:ea typeface="+mn-ea"/>
          <a:cs typeface="Quire Sans" panose="020B05020404000200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netflixtechblog.com/the-netflix-simian-army-16e57fbab11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8106-C503-423A-A9CE-576EA363EFDB}"/>
              </a:ext>
            </a:extLst>
          </p:cNvPr>
          <p:cNvSpPr>
            <a:spLocks noGrp="1"/>
          </p:cNvSpPr>
          <p:nvPr>
            <p:ph type="ctrTitle"/>
          </p:nvPr>
        </p:nvSpPr>
        <p:spPr>
          <a:xfrm>
            <a:off x="639192" y="0"/>
            <a:ext cx="8214511" cy="2387600"/>
          </a:xfrm>
        </p:spPr>
        <p:txBody>
          <a:bodyPr/>
          <a:lstStyle/>
          <a:p>
            <a:pPr algn="l"/>
            <a:r>
              <a:rPr lang="en-IE" b="0" i="0" dirty="0">
                <a:solidFill>
                  <a:srgbClr val="201F1E"/>
                </a:solidFill>
                <a:effectLst/>
                <a:latin typeface="Segoe UI" panose="020B0502040204020203" pitchFamily="34" charset="0"/>
              </a:rPr>
              <a:t>Advanced Databases</a:t>
            </a:r>
            <a:endParaRPr lang="en-IE" dirty="0"/>
          </a:p>
        </p:txBody>
      </p:sp>
      <p:sp>
        <p:nvSpPr>
          <p:cNvPr id="3" name="Subtitle 2">
            <a:extLst>
              <a:ext uri="{FF2B5EF4-FFF2-40B4-BE49-F238E27FC236}">
                <a16:creationId xmlns:a16="http://schemas.microsoft.com/office/drawing/2014/main" id="{83918E3B-4BAF-4A04-8962-90435DE3464C}"/>
              </a:ext>
            </a:extLst>
          </p:cNvPr>
          <p:cNvSpPr>
            <a:spLocks noGrp="1"/>
          </p:cNvSpPr>
          <p:nvPr>
            <p:ph type="subTitle" idx="1"/>
          </p:nvPr>
        </p:nvSpPr>
        <p:spPr>
          <a:xfrm>
            <a:off x="675897" y="2425199"/>
            <a:ext cx="8177806" cy="1655762"/>
          </a:xfrm>
        </p:spPr>
        <p:txBody>
          <a:bodyPr>
            <a:normAutofit fontScale="92500" lnSpcReduction="10000"/>
          </a:bodyPr>
          <a:lstStyle/>
          <a:p>
            <a:pPr algn="l"/>
            <a:r>
              <a:rPr lang="en-IE" sz="3000" dirty="0"/>
              <a:t>Security</a:t>
            </a:r>
          </a:p>
          <a:p>
            <a:pPr algn="l"/>
            <a:r>
              <a:rPr lang="en-IE" dirty="0"/>
              <a:t>William Clifford</a:t>
            </a:r>
          </a:p>
          <a:p>
            <a:pPr algn="l"/>
            <a:r>
              <a:rPr lang="en-IE" dirty="0"/>
              <a:t>William.clifford@ncirl.ie</a:t>
            </a:r>
          </a:p>
          <a:p>
            <a:pPr algn="l"/>
            <a:r>
              <a:rPr lang="en-IE" dirty="0"/>
              <a:t>27/11/23</a:t>
            </a:r>
          </a:p>
        </p:txBody>
      </p:sp>
    </p:spTree>
    <p:extLst>
      <p:ext uri="{BB962C8B-B14F-4D97-AF65-F5344CB8AC3E}">
        <p14:creationId xmlns:p14="http://schemas.microsoft.com/office/powerpoint/2010/main" val="29796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r>
              <a:rPr lang="en-US" dirty="0"/>
              <a:t>Countermeasures - Computer Based Controls</a:t>
            </a:r>
            <a:endParaRPr lang="en-IE" dirty="0"/>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838200" y="1825625"/>
            <a:ext cx="5257800" cy="4351338"/>
          </a:xfrm>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pPr marL="0" indent="0" algn="just">
              <a:buNone/>
            </a:pPr>
            <a:r>
              <a:rPr lang="en-US" b="1" u="sng" dirty="0"/>
              <a:t>Access Controls:</a:t>
            </a:r>
          </a:p>
          <a:p>
            <a:pPr algn="just"/>
            <a:r>
              <a:rPr lang="en-IE" dirty="0"/>
              <a:t>Typically provide access controls for a database system based on granting and revoking of privileges.</a:t>
            </a:r>
          </a:p>
          <a:p>
            <a:pPr algn="just"/>
            <a:r>
              <a:rPr lang="en-IE" b="1" dirty="0"/>
              <a:t>Privileges </a:t>
            </a:r>
            <a:r>
              <a:rPr lang="en-IE" dirty="0"/>
              <a:t>allow users to create/access (read/write/modify) some database object (relation, view, or index) or run certain DBMS utilities.</a:t>
            </a:r>
          </a:p>
          <a:p>
            <a:pPr algn="just"/>
            <a:r>
              <a:rPr lang="en-IE" dirty="0"/>
              <a:t>Privileges are often granted to a user so they can accomplish their work. </a:t>
            </a:r>
          </a:p>
        </p:txBody>
      </p:sp>
      <p:sp>
        <p:nvSpPr>
          <p:cNvPr id="4" name="Content Placeholder 9">
            <a:extLst>
              <a:ext uri="{FF2B5EF4-FFF2-40B4-BE49-F238E27FC236}">
                <a16:creationId xmlns:a16="http://schemas.microsoft.com/office/drawing/2014/main" id="{97E65673-D1B9-44F6-B6A9-842678AA7D46}"/>
              </a:ext>
            </a:extLst>
          </p:cNvPr>
          <p:cNvSpPr txBox="1">
            <a:spLocks/>
          </p:cNvSpPr>
          <p:nvPr/>
        </p:nvSpPr>
        <p:spPr>
          <a:xfrm>
            <a:off x="6428874" y="1825626"/>
            <a:ext cx="5257800" cy="192822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Font typeface="Arial" panose="020B0604020202020204" pitchFamily="34" charset="0"/>
              <a:buNone/>
            </a:pPr>
            <a:r>
              <a:rPr lang="en-US" dirty="0"/>
              <a:t>Discretionary Access Control (DAC):</a:t>
            </a:r>
          </a:p>
          <a:p>
            <a:pPr algn="just"/>
            <a:r>
              <a:rPr lang="en-US" dirty="0"/>
              <a:t>Users use GRANT and REVOKE commands for privilege allocation.</a:t>
            </a:r>
          </a:p>
          <a:p>
            <a:pPr algn="just"/>
            <a:endParaRPr lang="en-IE" dirty="0"/>
          </a:p>
        </p:txBody>
      </p:sp>
      <p:sp>
        <p:nvSpPr>
          <p:cNvPr id="5" name="Content Placeholder 9">
            <a:extLst>
              <a:ext uri="{FF2B5EF4-FFF2-40B4-BE49-F238E27FC236}">
                <a16:creationId xmlns:a16="http://schemas.microsoft.com/office/drawing/2014/main" id="{195095AD-06C4-4A3D-BA40-F93713DE505D}"/>
              </a:ext>
            </a:extLst>
          </p:cNvPr>
          <p:cNvSpPr txBox="1">
            <a:spLocks/>
          </p:cNvSpPr>
          <p:nvPr/>
        </p:nvSpPr>
        <p:spPr>
          <a:xfrm>
            <a:off x="6428874" y="3888792"/>
            <a:ext cx="5257800" cy="228817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Font typeface="Arial" panose="020B0604020202020204" pitchFamily="34" charset="0"/>
              <a:buNone/>
            </a:pPr>
            <a:r>
              <a:rPr lang="en-US" dirty="0"/>
              <a:t>Mandatory Access Control (MAC): </a:t>
            </a:r>
          </a:p>
          <a:p>
            <a:pPr algn="just"/>
            <a:r>
              <a:rPr lang="en-US" dirty="0"/>
              <a:t>System wide policies that cannot be changed by users.</a:t>
            </a:r>
          </a:p>
          <a:p>
            <a:pPr algn="just"/>
            <a:r>
              <a:rPr lang="en-US" dirty="0"/>
              <a:t>Each object has a security class, and each user has a clearance. </a:t>
            </a:r>
          </a:p>
          <a:p>
            <a:pPr algn="just"/>
            <a:endParaRPr lang="en-IE" dirty="0"/>
          </a:p>
        </p:txBody>
      </p:sp>
    </p:spTree>
    <p:extLst>
      <p:ext uri="{BB962C8B-B14F-4D97-AF65-F5344CB8AC3E}">
        <p14:creationId xmlns:p14="http://schemas.microsoft.com/office/powerpoint/2010/main" val="317116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r>
              <a:rPr lang="en-US" dirty="0"/>
              <a:t>Countermeasures - Computer Based Controls</a:t>
            </a:r>
            <a:endParaRPr lang="en-IE" dirty="0"/>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838200" y="1825625"/>
            <a:ext cx="5257800" cy="43513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lgn="just">
              <a:buNone/>
            </a:pPr>
            <a:r>
              <a:rPr lang="en-US" b="1" u="sng" dirty="0"/>
              <a:t>Views:</a:t>
            </a:r>
          </a:p>
          <a:p>
            <a:pPr algn="just"/>
            <a:r>
              <a:rPr lang="en-US" dirty="0"/>
              <a:t>The dynamic result of one or more relational operations operating on the base relations to produce another relation – bit wordy let's try a simpler definition:</a:t>
            </a:r>
          </a:p>
          <a:p>
            <a:pPr lvl="1" algn="just"/>
            <a:r>
              <a:rPr lang="en-US" dirty="0"/>
              <a:t>A view is a </a:t>
            </a:r>
            <a:r>
              <a:rPr lang="en-US" b="1" dirty="0"/>
              <a:t>virtual relation </a:t>
            </a:r>
            <a:r>
              <a:rPr lang="en-US" dirty="0"/>
              <a:t>that does not exists in the database, but is produced upon request by a user, at time of request.</a:t>
            </a:r>
            <a:endParaRPr lang="en-US" b="1" dirty="0"/>
          </a:p>
        </p:txBody>
      </p:sp>
      <p:sp>
        <p:nvSpPr>
          <p:cNvPr id="4" name="Content Placeholder 9">
            <a:extLst>
              <a:ext uri="{FF2B5EF4-FFF2-40B4-BE49-F238E27FC236}">
                <a16:creationId xmlns:a16="http://schemas.microsoft.com/office/drawing/2014/main" id="{97E65673-D1B9-44F6-B6A9-842678AA7D46}"/>
              </a:ext>
            </a:extLst>
          </p:cNvPr>
          <p:cNvSpPr txBox="1">
            <a:spLocks/>
          </p:cNvSpPr>
          <p:nvPr/>
        </p:nvSpPr>
        <p:spPr>
          <a:xfrm>
            <a:off x="6428874" y="1825625"/>
            <a:ext cx="5257800" cy="43513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US" dirty="0"/>
              <a:t>It can hide parts of the database from certain users. </a:t>
            </a:r>
          </a:p>
          <a:p>
            <a:pPr algn="just"/>
            <a:r>
              <a:rPr lang="en-US" dirty="0"/>
              <a:t>Can be defined over several relations  with users being granted privilege to use it.</a:t>
            </a:r>
          </a:p>
          <a:p>
            <a:pPr algn="just"/>
            <a:r>
              <a:rPr lang="en-US" dirty="0"/>
              <a:t>Users can only query and modify data they can see and not the entire database table. </a:t>
            </a:r>
          </a:p>
          <a:p>
            <a:pPr algn="just"/>
            <a:endParaRPr lang="en-IE" dirty="0"/>
          </a:p>
        </p:txBody>
      </p:sp>
    </p:spTree>
    <p:extLst>
      <p:ext uri="{BB962C8B-B14F-4D97-AF65-F5344CB8AC3E}">
        <p14:creationId xmlns:p14="http://schemas.microsoft.com/office/powerpoint/2010/main" val="16409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r>
              <a:rPr lang="en-US" dirty="0"/>
              <a:t>Countermeasures - Computer Based Controls</a:t>
            </a:r>
            <a:endParaRPr lang="en-IE" dirty="0"/>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838200" y="1825625"/>
            <a:ext cx="5257800" cy="43513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lgn="just">
              <a:buNone/>
            </a:pPr>
            <a:r>
              <a:rPr lang="en-US" b="1" u="sng" dirty="0"/>
              <a:t>Backup:</a:t>
            </a:r>
          </a:p>
          <a:p>
            <a:pPr marL="0" indent="0" algn="just">
              <a:buNone/>
            </a:pPr>
            <a:r>
              <a:rPr lang="en-US" dirty="0"/>
              <a:t>Process of periodically taking a copy of the database log file and possibly programs, to offline storage media.</a:t>
            </a:r>
          </a:p>
        </p:txBody>
      </p:sp>
      <p:sp>
        <p:nvSpPr>
          <p:cNvPr id="4" name="Content Placeholder 9">
            <a:extLst>
              <a:ext uri="{FF2B5EF4-FFF2-40B4-BE49-F238E27FC236}">
                <a16:creationId xmlns:a16="http://schemas.microsoft.com/office/drawing/2014/main" id="{97E65673-D1B9-44F6-B6A9-842678AA7D46}"/>
              </a:ext>
            </a:extLst>
          </p:cNvPr>
          <p:cNvSpPr txBox="1">
            <a:spLocks/>
          </p:cNvSpPr>
          <p:nvPr/>
        </p:nvSpPr>
        <p:spPr>
          <a:xfrm>
            <a:off x="6428874" y="1825625"/>
            <a:ext cx="5257800" cy="4351337"/>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b="1" u="sng" dirty="0"/>
              <a:t>Journaling:</a:t>
            </a:r>
          </a:p>
          <a:p>
            <a:pPr marL="0" indent="0" algn="just">
              <a:buNone/>
            </a:pPr>
            <a:r>
              <a:rPr lang="en-US" dirty="0"/>
              <a:t>Process of keeping and maintaining a log file (or journal) of all changes made to a database to enable effective recovery in the event of failure.  </a:t>
            </a:r>
          </a:p>
          <a:p>
            <a:pPr marL="0" indent="0" algn="just">
              <a:buNone/>
            </a:pPr>
            <a:endParaRPr lang="en-IE" b="1" u="sng" dirty="0"/>
          </a:p>
        </p:txBody>
      </p:sp>
    </p:spTree>
    <p:extLst>
      <p:ext uri="{BB962C8B-B14F-4D97-AF65-F5344CB8AC3E}">
        <p14:creationId xmlns:p14="http://schemas.microsoft.com/office/powerpoint/2010/main" val="110517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E08A-7697-4FAB-9A50-8DAB5734602B}"/>
              </a:ext>
            </a:extLst>
          </p:cNvPr>
          <p:cNvSpPr>
            <a:spLocks noGrp="1"/>
          </p:cNvSpPr>
          <p:nvPr>
            <p:ph type="title"/>
          </p:nvPr>
        </p:nvSpPr>
        <p:spPr/>
        <p:txBody>
          <a:bodyPr/>
          <a:lstStyle/>
          <a:p>
            <a:r>
              <a:rPr lang="en-IE" dirty="0"/>
              <a:t>Leaders and Followers</a:t>
            </a:r>
          </a:p>
        </p:txBody>
      </p:sp>
      <p:sp>
        <p:nvSpPr>
          <p:cNvPr id="4" name="Content Placeholder 3">
            <a:extLst>
              <a:ext uri="{FF2B5EF4-FFF2-40B4-BE49-F238E27FC236}">
                <a16:creationId xmlns:a16="http://schemas.microsoft.com/office/drawing/2014/main" id="{159F40E9-ED06-4E5C-AC15-76A6324C3EA3}"/>
              </a:ext>
            </a:extLst>
          </p:cNvPr>
          <p:cNvSpPr>
            <a:spLocks noGrp="1"/>
          </p:cNvSpPr>
          <p:nvPr>
            <p:ph idx="1"/>
          </p:nvPr>
        </p:nvSpPr>
        <p:spPr>
          <a:xfrm>
            <a:off x="469231" y="1334668"/>
            <a:ext cx="10515600" cy="4351338"/>
          </a:xfrm>
        </p:spPr>
        <p:txBody>
          <a:bodyPr/>
          <a:lstStyle/>
          <a:p>
            <a:pPr algn="just"/>
            <a:r>
              <a:rPr lang="en-US" b="1" dirty="0"/>
              <a:t>Replica: </a:t>
            </a:r>
            <a:r>
              <a:rPr lang="en-US" dirty="0"/>
              <a:t>each node that stores a copy of a database.</a:t>
            </a:r>
          </a:p>
          <a:p>
            <a:pPr algn="just"/>
            <a:r>
              <a:rPr lang="en-US" u="sng" dirty="0"/>
              <a:t>Problem:</a:t>
            </a:r>
            <a:r>
              <a:rPr lang="en-US" dirty="0"/>
              <a:t> Given multiple replicas how can we ensure data ends on all replicas?</a:t>
            </a:r>
          </a:p>
          <a:p>
            <a:pPr algn="just"/>
            <a:r>
              <a:rPr lang="en-US" u="sng" dirty="0"/>
              <a:t>One possible solution:</a:t>
            </a:r>
            <a:r>
              <a:rPr lang="en-US" dirty="0"/>
              <a:t> </a:t>
            </a:r>
            <a:r>
              <a:rPr lang="en-US" b="1" dirty="0"/>
              <a:t>Leader-based replication </a:t>
            </a:r>
            <a:r>
              <a:rPr lang="en-US" dirty="0"/>
              <a:t>(active/passive or master/slave replication).</a:t>
            </a:r>
            <a:endParaRPr lang="en-IE" b="1" u="sng" dirty="0"/>
          </a:p>
        </p:txBody>
      </p:sp>
      <p:pic>
        <p:nvPicPr>
          <p:cNvPr id="5" name="Picture 4" descr="Diagram&#10;&#10;Description automatically generated">
            <a:extLst>
              <a:ext uri="{FF2B5EF4-FFF2-40B4-BE49-F238E27FC236}">
                <a16:creationId xmlns:a16="http://schemas.microsoft.com/office/drawing/2014/main" id="{6D56DDA1-F7E0-476A-97AC-AE11A1F0E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450" y="3686590"/>
            <a:ext cx="9675099" cy="3171410"/>
          </a:xfrm>
          <a:prstGeom prst="rect">
            <a:avLst/>
          </a:prstGeom>
        </p:spPr>
      </p:pic>
    </p:spTree>
    <p:extLst>
      <p:ext uri="{BB962C8B-B14F-4D97-AF65-F5344CB8AC3E}">
        <p14:creationId xmlns:p14="http://schemas.microsoft.com/office/powerpoint/2010/main" val="1346505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E08A-7697-4FAB-9A50-8DAB5734602B}"/>
              </a:ext>
            </a:extLst>
          </p:cNvPr>
          <p:cNvSpPr>
            <a:spLocks noGrp="1"/>
          </p:cNvSpPr>
          <p:nvPr>
            <p:ph type="title"/>
          </p:nvPr>
        </p:nvSpPr>
        <p:spPr/>
        <p:txBody>
          <a:bodyPr/>
          <a:lstStyle/>
          <a:p>
            <a:r>
              <a:rPr lang="en-IE" dirty="0"/>
              <a:t>Synchronous vs Asynchronous Replication</a:t>
            </a:r>
          </a:p>
        </p:txBody>
      </p:sp>
      <p:sp>
        <p:nvSpPr>
          <p:cNvPr id="4" name="Content Placeholder 3">
            <a:extLst>
              <a:ext uri="{FF2B5EF4-FFF2-40B4-BE49-F238E27FC236}">
                <a16:creationId xmlns:a16="http://schemas.microsoft.com/office/drawing/2014/main" id="{159F40E9-ED06-4E5C-AC15-76A6324C3EA3}"/>
              </a:ext>
            </a:extLst>
          </p:cNvPr>
          <p:cNvSpPr>
            <a:spLocks noGrp="1"/>
          </p:cNvSpPr>
          <p:nvPr>
            <p:ph idx="1"/>
          </p:nvPr>
        </p:nvSpPr>
        <p:spPr>
          <a:xfrm>
            <a:off x="520031" y="1520935"/>
            <a:ext cx="5575969" cy="5150798"/>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just"/>
            <a:r>
              <a:rPr lang="en-US" b="1" dirty="0"/>
              <a:t>Synchronous</a:t>
            </a:r>
            <a:r>
              <a:rPr lang="en-US" dirty="0"/>
              <a:t> databases ensure leaders are forced to wait until followers are complete before continuing processing writes.</a:t>
            </a:r>
          </a:p>
          <a:p>
            <a:pPr marL="0" indent="0" algn="just">
              <a:buNone/>
            </a:pPr>
            <a:r>
              <a:rPr lang="en-US" u="sng" dirty="0"/>
              <a:t>Advantage:</a:t>
            </a:r>
          </a:p>
          <a:p>
            <a:pPr algn="just"/>
            <a:r>
              <a:rPr lang="en-US" dirty="0"/>
              <a:t>Followers guaranteed up-to-date copy of data.</a:t>
            </a:r>
          </a:p>
          <a:p>
            <a:pPr marL="0" indent="0" algn="just">
              <a:buNone/>
            </a:pPr>
            <a:r>
              <a:rPr lang="en-US" u="sng" dirty="0"/>
              <a:t>Disadvantage</a:t>
            </a:r>
            <a:r>
              <a:rPr lang="en-US" dirty="0"/>
              <a:t>:</a:t>
            </a:r>
          </a:p>
          <a:p>
            <a:pPr algn="just"/>
            <a:r>
              <a:rPr lang="en-US" dirty="0"/>
              <a:t>Synchronous followers not responding, writes cannot be processed by leader.</a:t>
            </a:r>
          </a:p>
        </p:txBody>
      </p:sp>
      <p:sp>
        <p:nvSpPr>
          <p:cNvPr id="6" name="Content Placeholder 3">
            <a:extLst>
              <a:ext uri="{FF2B5EF4-FFF2-40B4-BE49-F238E27FC236}">
                <a16:creationId xmlns:a16="http://schemas.microsoft.com/office/drawing/2014/main" id="{92AAB50D-77C0-4192-A6B1-38833A6E6C6A}"/>
              </a:ext>
            </a:extLst>
          </p:cNvPr>
          <p:cNvSpPr txBox="1">
            <a:spLocks/>
          </p:cNvSpPr>
          <p:nvPr/>
        </p:nvSpPr>
        <p:spPr>
          <a:xfrm>
            <a:off x="6163733" y="1520934"/>
            <a:ext cx="5575969" cy="5150798"/>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t>Asynchronous </a:t>
            </a:r>
            <a:r>
              <a:rPr lang="en-US" dirty="0"/>
              <a:t>databases allow the leader to proceed processing queries without confirmation from followers.</a:t>
            </a:r>
            <a:endParaRPr lang="en-IE" dirty="0"/>
          </a:p>
          <a:p>
            <a:pPr marL="0" indent="0" algn="just">
              <a:buNone/>
            </a:pPr>
            <a:r>
              <a:rPr lang="en-US" u="sng" dirty="0"/>
              <a:t>Advantage</a:t>
            </a:r>
            <a:r>
              <a:rPr lang="en-US" dirty="0"/>
              <a:t>:</a:t>
            </a:r>
          </a:p>
          <a:p>
            <a:pPr algn="just"/>
            <a:r>
              <a:rPr lang="en-US" dirty="0"/>
              <a:t>No waiting for leader for followers to complete replication.</a:t>
            </a:r>
          </a:p>
          <a:p>
            <a:pPr marL="0" indent="0" algn="just">
              <a:buNone/>
            </a:pPr>
            <a:r>
              <a:rPr lang="en-US" u="sng" dirty="0"/>
              <a:t>Disadvantage</a:t>
            </a:r>
            <a:r>
              <a:rPr lang="en-US" dirty="0"/>
              <a:t>:</a:t>
            </a:r>
          </a:p>
          <a:p>
            <a:pPr algn="just"/>
            <a:r>
              <a:rPr lang="en-US" dirty="0"/>
              <a:t>If the leader fails, there is no guarantee of a node with the most up-to-date copy of data.</a:t>
            </a:r>
          </a:p>
        </p:txBody>
      </p:sp>
    </p:spTree>
    <p:extLst>
      <p:ext uri="{BB962C8B-B14F-4D97-AF65-F5344CB8AC3E}">
        <p14:creationId xmlns:p14="http://schemas.microsoft.com/office/powerpoint/2010/main" val="164066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E08A-7697-4FAB-9A50-8DAB5734602B}"/>
              </a:ext>
            </a:extLst>
          </p:cNvPr>
          <p:cNvSpPr>
            <a:spLocks noGrp="1"/>
          </p:cNvSpPr>
          <p:nvPr>
            <p:ph type="title"/>
          </p:nvPr>
        </p:nvSpPr>
        <p:spPr>
          <a:xfrm>
            <a:off x="1137034" y="609597"/>
            <a:ext cx="9392421" cy="1330841"/>
          </a:xfrm>
        </p:spPr>
        <p:txBody>
          <a:bodyPr>
            <a:normAutofit/>
          </a:bodyPr>
          <a:lstStyle/>
          <a:p>
            <a:r>
              <a:rPr lang="en-US" dirty="0"/>
              <a:t>Semi-synchronous Replication</a:t>
            </a:r>
            <a:endParaRPr lang="en-IE" dirty="0"/>
          </a:p>
        </p:txBody>
      </p:sp>
      <p:sp>
        <p:nvSpPr>
          <p:cNvPr id="4" name="Content Placeholder 3">
            <a:extLst>
              <a:ext uri="{FF2B5EF4-FFF2-40B4-BE49-F238E27FC236}">
                <a16:creationId xmlns:a16="http://schemas.microsoft.com/office/drawing/2014/main" id="{159F40E9-ED06-4E5C-AC15-76A6324C3EA3}"/>
              </a:ext>
            </a:extLst>
          </p:cNvPr>
          <p:cNvSpPr>
            <a:spLocks noGrp="1"/>
          </p:cNvSpPr>
          <p:nvPr>
            <p:ph idx="1"/>
          </p:nvPr>
        </p:nvSpPr>
        <p:spPr>
          <a:xfrm>
            <a:off x="153359" y="2198362"/>
            <a:ext cx="4958966" cy="3917773"/>
          </a:xfrm>
        </p:spPr>
        <p:style>
          <a:lnRef idx="3">
            <a:schemeClr val="lt1"/>
          </a:lnRef>
          <a:fillRef idx="1">
            <a:schemeClr val="accent3"/>
          </a:fillRef>
          <a:effectRef idx="1">
            <a:schemeClr val="accent3"/>
          </a:effectRef>
          <a:fontRef idx="minor">
            <a:schemeClr val="lt1"/>
          </a:fontRef>
        </p:style>
        <p:txBody>
          <a:bodyPr>
            <a:normAutofit/>
          </a:bodyPr>
          <a:lstStyle/>
          <a:p>
            <a:r>
              <a:rPr lang="en-US" sz="2000" dirty="0"/>
              <a:t>Usually if a database enables synchronous replication, it means a single follower is synchronous, while others are asynchronous. </a:t>
            </a:r>
          </a:p>
          <a:p>
            <a:r>
              <a:rPr lang="en-US" sz="2000" dirty="0"/>
              <a:t>If the synchronous follower becomes unavailable or slow, one of the asynchronous followers are made synchronous.</a:t>
            </a:r>
          </a:p>
          <a:p>
            <a:r>
              <a:rPr lang="en-US" sz="2000" dirty="0"/>
              <a:t>Overall, this is also referred to as semi-synchronous.</a:t>
            </a:r>
          </a:p>
        </p:txBody>
      </p:sp>
      <p:pic>
        <p:nvPicPr>
          <p:cNvPr id="3" name="Content Placeholder 4" descr="Diagram&#10;&#10;Description automatically generated">
            <a:extLst>
              <a:ext uri="{FF2B5EF4-FFF2-40B4-BE49-F238E27FC236}">
                <a16:creationId xmlns:a16="http://schemas.microsoft.com/office/drawing/2014/main" id="{D4DD54CC-272D-B030-EB87-648CD73B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245" y="2930385"/>
            <a:ext cx="7075424" cy="2564840"/>
          </a:xfrm>
          <a:prstGeom prst="rect">
            <a:avLst/>
          </a:prstGeom>
        </p:spPr>
      </p:pic>
    </p:spTree>
    <p:extLst>
      <p:ext uri="{BB962C8B-B14F-4D97-AF65-F5344CB8AC3E}">
        <p14:creationId xmlns:p14="http://schemas.microsoft.com/office/powerpoint/2010/main" val="132049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E08A-7697-4FAB-9A50-8DAB5734602B}"/>
              </a:ext>
            </a:extLst>
          </p:cNvPr>
          <p:cNvSpPr>
            <a:spLocks noGrp="1"/>
          </p:cNvSpPr>
          <p:nvPr>
            <p:ph type="title"/>
          </p:nvPr>
        </p:nvSpPr>
        <p:spPr/>
        <p:txBody>
          <a:bodyPr/>
          <a:lstStyle/>
          <a:p>
            <a:r>
              <a:rPr lang="en-US" dirty="0"/>
              <a:t>Setting Up New Followers</a:t>
            </a:r>
            <a:endParaRPr lang="en-IE" dirty="0"/>
          </a:p>
        </p:txBody>
      </p:sp>
      <p:sp>
        <p:nvSpPr>
          <p:cNvPr id="4" name="Content Placeholder 3">
            <a:extLst>
              <a:ext uri="{FF2B5EF4-FFF2-40B4-BE49-F238E27FC236}">
                <a16:creationId xmlns:a16="http://schemas.microsoft.com/office/drawing/2014/main" id="{159F40E9-ED06-4E5C-AC15-76A6324C3EA3}"/>
              </a:ext>
            </a:extLst>
          </p:cNvPr>
          <p:cNvSpPr>
            <a:spLocks noGrp="1"/>
          </p:cNvSpPr>
          <p:nvPr>
            <p:ph idx="1"/>
          </p:nvPr>
        </p:nvSpPr>
        <p:spPr>
          <a:xfrm>
            <a:off x="679115" y="1342077"/>
            <a:ext cx="11512885" cy="5150798"/>
          </a:xfrm>
        </p:spPr>
        <p:style>
          <a:lnRef idx="3">
            <a:schemeClr val="lt1"/>
          </a:lnRef>
          <a:fillRef idx="1">
            <a:schemeClr val="accent6"/>
          </a:fillRef>
          <a:effectRef idx="1">
            <a:schemeClr val="accent6"/>
          </a:effectRef>
          <a:fontRef idx="minor">
            <a:schemeClr val="lt1"/>
          </a:fontRef>
        </p:style>
        <p:txBody>
          <a:bodyPr>
            <a:normAutofit lnSpcReduction="10000"/>
          </a:bodyPr>
          <a:lstStyle/>
          <a:p>
            <a:pPr algn="just"/>
            <a:r>
              <a:rPr lang="en-US" dirty="0"/>
              <a:t>Copying data from one node to another is</a:t>
            </a:r>
          </a:p>
          <a:p>
            <a:pPr marL="0" indent="0" algn="just">
              <a:buNone/>
            </a:pPr>
            <a:r>
              <a:rPr lang="en-US" dirty="0"/>
              <a:t>insufficient.</a:t>
            </a:r>
          </a:p>
          <a:p>
            <a:pPr algn="just"/>
            <a:r>
              <a:rPr lang="en-US" dirty="0"/>
              <a:t> Data is always in flux, standard copies would</a:t>
            </a:r>
          </a:p>
          <a:p>
            <a:pPr marL="0" indent="0" algn="just">
              <a:buNone/>
            </a:pPr>
            <a:r>
              <a:rPr lang="en-US" dirty="0"/>
              <a:t>read different parts of the database at different</a:t>
            </a:r>
          </a:p>
          <a:p>
            <a:pPr marL="0" indent="0" algn="just">
              <a:buNone/>
            </a:pPr>
            <a:r>
              <a:rPr lang="en-US" dirty="0"/>
              <a:t>points in time.</a:t>
            </a:r>
          </a:p>
          <a:p>
            <a:pPr marL="0" indent="0" algn="just">
              <a:buNone/>
            </a:pPr>
            <a:r>
              <a:rPr lang="en-US" u="sng" dirty="0"/>
              <a:t>It can be done as follows:</a:t>
            </a:r>
          </a:p>
          <a:p>
            <a:pPr marL="514350" indent="-514350" algn="just">
              <a:buFont typeface="+mj-lt"/>
              <a:buAutoNum type="arabicPeriod"/>
            </a:pPr>
            <a:r>
              <a:rPr lang="en-US" dirty="0"/>
              <a:t>Take consistent snapshots of leader database at some point in time.</a:t>
            </a:r>
          </a:p>
          <a:p>
            <a:pPr marL="514350" indent="-514350" algn="just">
              <a:buFont typeface="+mj-lt"/>
              <a:buAutoNum type="arabicPeriod"/>
            </a:pPr>
            <a:r>
              <a:rPr lang="en-US" dirty="0"/>
              <a:t>Copy snapshot to follower node.</a:t>
            </a:r>
          </a:p>
          <a:p>
            <a:pPr marL="514350" indent="-514350" algn="just">
              <a:buFont typeface="+mj-lt"/>
              <a:buAutoNum type="arabicPeriod"/>
            </a:pPr>
            <a:r>
              <a:rPr lang="en-US" dirty="0"/>
              <a:t>Follower connects to leader and requests all data changes since snapshot.</a:t>
            </a:r>
          </a:p>
          <a:p>
            <a:pPr marL="514350" indent="-514350" algn="just">
              <a:buFont typeface="+mj-lt"/>
              <a:buAutoNum type="arabicPeriod"/>
            </a:pPr>
            <a:r>
              <a:rPr lang="en-US" dirty="0"/>
              <a:t>When follower processes backlog, it is said to caught up. </a:t>
            </a:r>
          </a:p>
        </p:txBody>
      </p:sp>
      <p:pic>
        <p:nvPicPr>
          <p:cNvPr id="11" name="Picture 10" descr="A picture containing text, person&#10;&#10;Description automatically generated">
            <a:extLst>
              <a:ext uri="{FF2B5EF4-FFF2-40B4-BE49-F238E27FC236}">
                <a16:creationId xmlns:a16="http://schemas.microsoft.com/office/drawing/2014/main" id="{EB93FE7F-91FF-4512-BEC3-034FDB393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071" y="1342077"/>
            <a:ext cx="4514929" cy="2763286"/>
          </a:xfrm>
          <a:prstGeom prst="rect">
            <a:avLst/>
          </a:prstGeom>
        </p:spPr>
      </p:pic>
    </p:spTree>
    <p:extLst>
      <p:ext uri="{BB962C8B-B14F-4D97-AF65-F5344CB8AC3E}">
        <p14:creationId xmlns:p14="http://schemas.microsoft.com/office/powerpoint/2010/main" val="315578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E08A-7697-4FAB-9A50-8DAB5734602B}"/>
              </a:ext>
            </a:extLst>
          </p:cNvPr>
          <p:cNvSpPr>
            <a:spLocks noGrp="1"/>
          </p:cNvSpPr>
          <p:nvPr>
            <p:ph type="title"/>
          </p:nvPr>
        </p:nvSpPr>
        <p:spPr/>
        <p:txBody>
          <a:bodyPr/>
          <a:lstStyle/>
          <a:p>
            <a:r>
              <a:rPr lang="en-US" dirty="0"/>
              <a:t>Handling Node Outages</a:t>
            </a:r>
            <a:endParaRPr lang="en-IE" dirty="0"/>
          </a:p>
        </p:txBody>
      </p:sp>
      <p:sp>
        <p:nvSpPr>
          <p:cNvPr id="4" name="Content Placeholder 3">
            <a:extLst>
              <a:ext uri="{FF2B5EF4-FFF2-40B4-BE49-F238E27FC236}">
                <a16:creationId xmlns:a16="http://schemas.microsoft.com/office/drawing/2014/main" id="{159F40E9-ED06-4E5C-AC15-76A6324C3EA3}"/>
              </a:ext>
            </a:extLst>
          </p:cNvPr>
          <p:cNvSpPr>
            <a:spLocks noGrp="1"/>
          </p:cNvSpPr>
          <p:nvPr>
            <p:ph idx="1"/>
          </p:nvPr>
        </p:nvSpPr>
        <p:spPr>
          <a:xfrm>
            <a:off x="679115" y="1374162"/>
            <a:ext cx="5416885" cy="1200329"/>
          </a:xfrm>
        </p:spPr>
        <p:style>
          <a:lnRef idx="3">
            <a:schemeClr val="lt1"/>
          </a:lnRef>
          <a:fillRef idx="1">
            <a:schemeClr val="accent6"/>
          </a:fillRef>
          <a:effectRef idx="1">
            <a:schemeClr val="accent6"/>
          </a:effectRef>
          <a:fontRef idx="minor">
            <a:schemeClr val="lt1"/>
          </a:fontRef>
        </p:style>
        <p:txBody>
          <a:bodyPr>
            <a:normAutofit fontScale="85000" lnSpcReduction="20000"/>
          </a:bodyPr>
          <a:lstStyle/>
          <a:p>
            <a:pPr marL="0" indent="0" algn="just">
              <a:buNone/>
            </a:pPr>
            <a:r>
              <a:rPr lang="en-US" dirty="0"/>
              <a:t>Any node can fail at any time. Goal is to keep system running despite nodes failing and make impact as small as possible.</a:t>
            </a:r>
          </a:p>
          <a:p>
            <a:pPr marL="0" indent="0" algn="just">
              <a:buNone/>
            </a:pPr>
            <a:endParaRPr lang="en-US" dirty="0"/>
          </a:p>
        </p:txBody>
      </p:sp>
      <p:sp>
        <p:nvSpPr>
          <p:cNvPr id="6" name="TextBox 5">
            <a:extLst>
              <a:ext uri="{FF2B5EF4-FFF2-40B4-BE49-F238E27FC236}">
                <a16:creationId xmlns:a16="http://schemas.microsoft.com/office/drawing/2014/main" id="{487CCFED-8F8A-4A3D-BA24-228F03AB623A}"/>
              </a:ext>
            </a:extLst>
          </p:cNvPr>
          <p:cNvSpPr txBox="1"/>
          <p:nvPr/>
        </p:nvSpPr>
        <p:spPr>
          <a:xfrm>
            <a:off x="6255085" y="1358119"/>
            <a:ext cx="5648157" cy="120032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b="1" dirty="0"/>
              <a:t>Follower Failure (Catch-up recovery):</a:t>
            </a:r>
          </a:p>
          <a:p>
            <a:pPr algn="just"/>
            <a:r>
              <a:rPr lang="en-US" dirty="0"/>
              <a:t>Follower local disk keeps a log of data changes from leaders. If the follower node fails, they can recover by querying the leader of subsequent changes.</a:t>
            </a:r>
            <a:endParaRPr lang="en-IE" dirty="0"/>
          </a:p>
        </p:txBody>
      </p:sp>
      <p:sp>
        <p:nvSpPr>
          <p:cNvPr id="8" name="TextBox 7">
            <a:extLst>
              <a:ext uri="{FF2B5EF4-FFF2-40B4-BE49-F238E27FC236}">
                <a16:creationId xmlns:a16="http://schemas.microsoft.com/office/drawing/2014/main" id="{F2B4AC58-0B0E-421A-B2D7-65A8C84296DA}"/>
              </a:ext>
            </a:extLst>
          </p:cNvPr>
          <p:cNvSpPr txBox="1"/>
          <p:nvPr/>
        </p:nvSpPr>
        <p:spPr>
          <a:xfrm>
            <a:off x="679115" y="2699725"/>
            <a:ext cx="11224127" cy="409342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sz="2000" b="1" dirty="0"/>
              <a:t>Leader Failure (Failover):</a:t>
            </a:r>
          </a:p>
          <a:p>
            <a:pPr algn="just"/>
            <a:r>
              <a:rPr lang="en-US" sz="2000" dirty="0"/>
              <a:t>One follower needs to be promoted as the new leader, clients need to reconfigure to send writes to new leader, and other followers need to start consuming changes from the new leader. </a:t>
            </a:r>
          </a:p>
          <a:p>
            <a:pPr algn="just"/>
            <a:endParaRPr lang="en-US" sz="2000" dirty="0"/>
          </a:p>
          <a:p>
            <a:pPr algn="just"/>
            <a:r>
              <a:rPr lang="en-US" sz="2000" dirty="0"/>
              <a:t>Usually done manually but an automatic process has the following steps:</a:t>
            </a:r>
          </a:p>
          <a:p>
            <a:pPr marL="342900" indent="-342900" algn="just">
              <a:buFont typeface="+mj-lt"/>
              <a:buAutoNum type="arabicPeriod"/>
            </a:pPr>
            <a:r>
              <a:rPr lang="en-US" sz="2000" b="1" dirty="0"/>
              <a:t>Determine if leader has failed:</a:t>
            </a:r>
            <a:r>
              <a:rPr lang="en-US" sz="2000" dirty="0"/>
              <a:t> If a node does not respond for some period, it is assumed dead (say 30 seconds).</a:t>
            </a:r>
          </a:p>
          <a:p>
            <a:pPr marL="342900" indent="-342900" algn="just">
              <a:buFont typeface="+mj-lt"/>
              <a:buAutoNum type="arabicPeriod"/>
            </a:pPr>
            <a:r>
              <a:rPr lang="en-US" sz="2000" b="1" dirty="0"/>
              <a:t>Choosing a new leader: </a:t>
            </a:r>
            <a:r>
              <a:rPr lang="en-US" sz="2000" dirty="0"/>
              <a:t>election process (where remaining replicas decide through majority vote). Or a new leader is appointed by an election controller. Best candidates usually have the most up-to-date data changes. </a:t>
            </a:r>
          </a:p>
          <a:p>
            <a:pPr marL="342900" indent="-342900" algn="just">
              <a:buFont typeface="+mj-lt"/>
              <a:buAutoNum type="arabicPeriod"/>
            </a:pPr>
            <a:r>
              <a:rPr lang="en-US" sz="2000" b="1" dirty="0"/>
              <a:t>Reconfiguring the system: </a:t>
            </a:r>
            <a:r>
              <a:rPr lang="en-US" sz="2000" dirty="0"/>
              <a:t>clients now send their write requests to the new leader (request routing). If the old leader comes back, it may still believe it is the leader. System must ensure old leader becomes a follower.</a:t>
            </a:r>
            <a:endParaRPr lang="en-US" sz="2000" b="1" dirty="0"/>
          </a:p>
        </p:txBody>
      </p:sp>
    </p:spTree>
    <p:extLst>
      <p:ext uri="{BB962C8B-B14F-4D97-AF65-F5344CB8AC3E}">
        <p14:creationId xmlns:p14="http://schemas.microsoft.com/office/powerpoint/2010/main" val="8078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E08A-7697-4FAB-9A50-8DAB5734602B}"/>
              </a:ext>
            </a:extLst>
          </p:cNvPr>
          <p:cNvSpPr>
            <a:spLocks noGrp="1"/>
          </p:cNvSpPr>
          <p:nvPr>
            <p:ph type="title"/>
          </p:nvPr>
        </p:nvSpPr>
        <p:spPr/>
        <p:txBody>
          <a:bodyPr/>
          <a:lstStyle/>
          <a:p>
            <a:r>
              <a:rPr lang="en-US" dirty="0"/>
              <a:t>Problems with failover</a:t>
            </a:r>
            <a:endParaRPr lang="en-IE" dirty="0"/>
          </a:p>
        </p:txBody>
      </p:sp>
      <p:sp>
        <p:nvSpPr>
          <p:cNvPr id="5" name="Content Placeholder 4">
            <a:extLst>
              <a:ext uri="{FF2B5EF4-FFF2-40B4-BE49-F238E27FC236}">
                <a16:creationId xmlns:a16="http://schemas.microsoft.com/office/drawing/2014/main" id="{BF6730B6-5C88-4CBE-B785-562EB94A1753}"/>
              </a:ext>
            </a:extLst>
          </p:cNvPr>
          <p:cNvSpPr>
            <a:spLocks noGrp="1"/>
          </p:cNvSpPr>
          <p:nvPr>
            <p:ph idx="1"/>
          </p:nvPr>
        </p:nvSpPr>
        <p:spPr/>
        <p:style>
          <a:lnRef idx="3">
            <a:schemeClr val="lt1"/>
          </a:lnRef>
          <a:fillRef idx="1">
            <a:schemeClr val="accent6"/>
          </a:fillRef>
          <a:effectRef idx="1">
            <a:schemeClr val="accent6"/>
          </a:effectRef>
          <a:fontRef idx="minor">
            <a:schemeClr val="lt1"/>
          </a:fontRef>
        </p:style>
        <p:txBody>
          <a:bodyPr/>
          <a:lstStyle/>
          <a:p>
            <a:pPr algn="just"/>
            <a:r>
              <a:rPr lang="en-US" dirty="0"/>
              <a:t>Asynchronous replication: new leaders may not receive all writes from old leader. Old leader may have conflicting writes if it rejoins so usually this data is discarded. </a:t>
            </a:r>
          </a:p>
          <a:p>
            <a:pPr algn="just"/>
            <a:r>
              <a:rPr lang="en-US" dirty="0"/>
              <a:t>Discarding writes can be dangerous if the system encodes important shared information (already using some primary keys).</a:t>
            </a:r>
          </a:p>
          <a:p>
            <a:pPr algn="just"/>
            <a:r>
              <a:rPr lang="en-US" b="1" dirty="0"/>
              <a:t>Multi-Leader replication</a:t>
            </a:r>
            <a:r>
              <a:rPr lang="en-US" dirty="0"/>
              <a:t>: Sometimes two nodes think they are the leader, and both accept writes. Data can be lost or corrupted.</a:t>
            </a:r>
          </a:p>
          <a:p>
            <a:pPr algn="just"/>
            <a:r>
              <a:rPr lang="en-US" dirty="0"/>
              <a:t>Determining the right timeout size. </a:t>
            </a:r>
            <a:endParaRPr lang="en-IE" dirty="0"/>
          </a:p>
        </p:txBody>
      </p:sp>
    </p:spTree>
    <p:extLst>
      <p:ext uri="{BB962C8B-B14F-4D97-AF65-F5344CB8AC3E}">
        <p14:creationId xmlns:p14="http://schemas.microsoft.com/office/powerpoint/2010/main" val="1269246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a:xfrm>
            <a:off x="1137034" y="609597"/>
            <a:ext cx="9392421" cy="1330841"/>
          </a:xfrm>
        </p:spPr>
        <p:txBody>
          <a:bodyPr>
            <a:normAutofit/>
          </a:bodyPr>
          <a:lstStyle/>
          <a:p>
            <a:r>
              <a:rPr lang="en-US" dirty="0"/>
              <a:t>Countermeasures - Computer Based Controls</a:t>
            </a:r>
            <a:endParaRPr lang="en-IE" dirty="0"/>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1137034" y="2198362"/>
            <a:ext cx="4958966" cy="3917773"/>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700" b="1" u="sng"/>
              <a:t>Encryption:</a:t>
            </a:r>
          </a:p>
          <a:p>
            <a:r>
              <a:rPr lang="en-US" sz="1700"/>
              <a:t>The encoding of data by a special algorithm that renders the </a:t>
            </a:r>
            <a:r>
              <a:rPr lang="en-US" sz="1700" b="1"/>
              <a:t>data unreadable </a:t>
            </a:r>
            <a:r>
              <a:rPr lang="en-US" sz="1700"/>
              <a:t>by any program without the decryption key, </a:t>
            </a:r>
          </a:p>
          <a:p>
            <a:r>
              <a:rPr lang="en-US" sz="1700"/>
              <a:t>Caesar cipher: One of the easiest and most famous example of encryption. </a:t>
            </a:r>
          </a:p>
          <a:p>
            <a:pPr lvl="1"/>
            <a:r>
              <a:rPr lang="en-US" sz="1700"/>
              <a:t>Take the alphabet and shift the offset of each letter up by some set amount. </a:t>
            </a:r>
          </a:p>
          <a:p>
            <a:pPr lvl="1"/>
            <a:r>
              <a:rPr lang="en-US" sz="1700"/>
              <a:t>While encrypting the message use this alphabet shift to replace each letter in the message. </a:t>
            </a:r>
          </a:p>
          <a:p>
            <a:pPr lvl="1"/>
            <a:r>
              <a:rPr lang="en-US" sz="1700"/>
              <a:t>A colleague can decipher the message with a known shift of letters.</a:t>
            </a:r>
          </a:p>
        </p:txBody>
      </p:sp>
      <p:pic>
        <p:nvPicPr>
          <p:cNvPr id="3" name="Picture 2" descr="Diagram&#10;&#10;Description automatically generated">
            <a:extLst>
              <a:ext uri="{FF2B5EF4-FFF2-40B4-BE49-F238E27FC236}">
                <a16:creationId xmlns:a16="http://schemas.microsoft.com/office/drawing/2014/main" id="{EC45BF8A-FE95-46DC-A06F-5424F1E40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367" y="3054383"/>
            <a:ext cx="4788505" cy="2016976"/>
          </a:xfrm>
          <a:prstGeom prst="rect">
            <a:avLst/>
          </a:prstGeom>
        </p:spPr>
      </p:pic>
    </p:spTree>
    <p:extLst>
      <p:ext uri="{BB962C8B-B14F-4D97-AF65-F5344CB8AC3E}">
        <p14:creationId xmlns:p14="http://schemas.microsoft.com/office/powerpoint/2010/main" val="50372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F875-AA70-4CDA-80A6-C9EA177A4DEE}"/>
              </a:ext>
            </a:extLst>
          </p:cNvPr>
          <p:cNvSpPr>
            <a:spLocks noGrp="1"/>
          </p:cNvSpPr>
          <p:nvPr>
            <p:ph type="title"/>
          </p:nvPr>
        </p:nvSpPr>
        <p:spPr/>
        <p:txBody>
          <a:bodyPr/>
          <a:lstStyle/>
          <a:p>
            <a:r>
              <a:rPr lang="en-US" dirty="0"/>
              <a:t>Overview</a:t>
            </a:r>
            <a:endParaRPr lang="en-IE" dirty="0"/>
          </a:p>
        </p:txBody>
      </p:sp>
      <p:sp>
        <p:nvSpPr>
          <p:cNvPr id="3" name="Content Placeholder 2">
            <a:extLst>
              <a:ext uri="{FF2B5EF4-FFF2-40B4-BE49-F238E27FC236}">
                <a16:creationId xmlns:a16="http://schemas.microsoft.com/office/drawing/2014/main" id="{A178993D-6534-47EF-BF6D-7B4312B4ED75}"/>
              </a:ext>
            </a:extLst>
          </p:cNvPr>
          <p:cNvSpPr>
            <a:spLocks noGrp="1"/>
          </p:cNvSpPr>
          <p:nvPr>
            <p:ph idx="1"/>
          </p:nvPr>
        </p:nvSpPr>
        <p:spPr/>
        <p:txBody>
          <a:bodyPr>
            <a:normAutofit/>
          </a:bodyPr>
          <a:lstStyle/>
          <a:p>
            <a:pPr algn="just">
              <a:lnSpc>
                <a:spcPct val="100000"/>
              </a:lnSpc>
            </a:pPr>
            <a:r>
              <a:rPr lang="en-US" dirty="0"/>
              <a:t>Specifically, we will talk about making data secure.</a:t>
            </a:r>
          </a:p>
          <a:p>
            <a:pPr algn="just">
              <a:lnSpc>
                <a:spcPct val="100000"/>
              </a:lnSpc>
            </a:pPr>
            <a:r>
              <a:rPr lang="en-US" dirty="0"/>
              <a:t>Why is it a concern? </a:t>
            </a:r>
          </a:p>
          <a:p>
            <a:pPr algn="just">
              <a:lnSpc>
                <a:spcPct val="100000"/>
              </a:lnSpc>
            </a:pPr>
            <a:r>
              <a:rPr lang="en-US" dirty="0"/>
              <a:t>List the threats to a database.</a:t>
            </a:r>
          </a:p>
          <a:p>
            <a:pPr algn="just">
              <a:lnSpc>
                <a:spcPct val="100000"/>
              </a:lnSpc>
            </a:pPr>
            <a:r>
              <a:rPr lang="en-US" dirty="0"/>
              <a:t>How to protect data using </a:t>
            </a:r>
            <a:r>
              <a:rPr lang="en-US" b="1" dirty="0"/>
              <a:t>computer-based controls.</a:t>
            </a:r>
          </a:p>
          <a:p>
            <a:pPr algn="just">
              <a:lnSpc>
                <a:spcPct val="100000"/>
              </a:lnSpc>
            </a:pPr>
            <a:r>
              <a:rPr lang="en-US" dirty="0"/>
              <a:t>How to secure </a:t>
            </a:r>
            <a:r>
              <a:rPr lang="en-US" b="1" dirty="0"/>
              <a:t>DBMS on the web.</a:t>
            </a:r>
          </a:p>
          <a:p>
            <a:pPr algn="just">
              <a:lnSpc>
                <a:spcPct val="100000"/>
              </a:lnSpc>
            </a:pPr>
            <a:r>
              <a:rPr lang="en-US" dirty="0"/>
              <a:t>Purpose and main stages of </a:t>
            </a:r>
            <a:r>
              <a:rPr lang="en-US" b="1" dirty="0"/>
              <a:t>risk analysis.</a:t>
            </a:r>
          </a:p>
          <a:p>
            <a:pPr algn="just">
              <a:lnSpc>
                <a:spcPct val="100000"/>
              </a:lnSpc>
            </a:pPr>
            <a:r>
              <a:rPr lang="en-US" dirty="0"/>
              <a:t>Purpose of </a:t>
            </a:r>
            <a:r>
              <a:rPr lang="en-US" b="1" dirty="0"/>
              <a:t>data protection </a:t>
            </a:r>
            <a:r>
              <a:rPr lang="en-US" dirty="0"/>
              <a:t>and </a:t>
            </a:r>
            <a:r>
              <a:rPr lang="en-US" b="1" dirty="0"/>
              <a:t>privacy laws.</a:t>
            </a:r>
          </a:p>
          <a:p>
            <a:pPr algn="just">
              <a:lnSpc>
                <a:spcPct val="100000"/>
              </a:lnSpc>
            </a:pPr>
            <a:endParaRPr lang="en-US" dirty="0"/>
          </a:p>
          <a:p>
            <a:pPr marL="0" indent="0" algn="just">
              <a:lnSpc>
                <a:spcPct val="150000"/>
              </a:lnSpc>
              <a:buNone/>
            </a:pPr>
            <a:endParaRPr lang="en-US" sz="2800" dirty="0"/>
          </a:p>
          <a:p>
            <a:pPr algn="just">
              <a:lnSpc>
                <a:spcPct val="150000"/>
              </a:lnSpc>
            </a:pPr>
            <a:endParaRPr lang="en-US" dirty="0"/>
          </a:p>
          <a:p>
            <a:pPr algn="just"/>
            <a:endParaRPr lang="en-IE" sz="2800" dirty="0"/>
          </a:p>
          <a:p>
            <a:endParaRPr lang="en-IE" dirty="0"/>
          </a:p>
        </p:txBody>
      </p:sp>
    </p:spTree>
    <p:extLst>
      <p:ext uri="{BB962C8B-B14F-4D97-AF65-F5344CB8AC3E}">
        <p14:creationId xmlns:p14="http://schemas.microsoft.com/office/powerpoint/2010/main" val="243190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r>
              <a:rPr lang="en-US" dirty="0"/>
              <a:t>Countermeasures - Computer Based Controls</a:t>
            </a:r>
            <a:endParaRPr lang="en-IE" dirty="0"/>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838200" y="1825625"/>
            <a:ext cx="5257800" cy="4351338"/>
          </a:xfrm>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marL="0" indent="0" algn="just">
              <a:buNone/>
            </a:pPr>
            <a:r>
              <a:rPr lang="en-US" b="1" u="sng" dirty="0"/>
              <a:t>RAID (Redundant Array of Independent Disks):</a:t>
            </a:r>
          </a:p>
          <a:p>
            <a:pPr algn="just"/>
            <a:r>
              <a:rPr lang="en-US" dirty="0"/>
              <a:t>Hardware for DBMS’s should be fault-tolerant (the DBMS should continue to operate even if one of the hardware components fail).</a:t>
            </a:r>
          </a:p>
          <a:p>
            <a:pPr algn="just"/>
            <a:r>
              <a:rPr lang="en-US" dirty="0"/>
              <a:t>Redundant components can be added into a working system to withstand one or more component failures. </a:t>
            </a:r>
          </a:p>
        </p:txBody>
      </p:sp>
      <p:sp>
        <p:nvSpPr>
          <p:cNvPr id="4" name="Content Placeholder 9">
            <a:extLst>
              <a:ext uri="{FF2B5EF4-FFF2-40B4-BE49-F238E27FC236}">
                <a16:creationId xmlns:a16="http://schemas.microsoft.com/office/drawing/2014/main" id="{97E65673-D1B9-44F6-B6A9-842678AA7D46}"/>
              </a:ext>
            </a:extLst>
          </p:cNvPr>
          <p:cNvSpPr txBox="1">
            <a:spLocks/>
          </p:cNvSpPr>
          <p:nvPr/>
        </p:nvSpPr>
        <p:spPr>
          <a:xfrm>
            <a:off x="6428874" y="1825626"/>
            <a:ext cx="5257800" cy="23292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dirty="0"/>
              <a:t>Main components to be considered for this are:</a:t>
            </a:r>
          </a:p>
          <a:p>
            <a:pPr algn="just"/>
            <a:r>
              <a:rPr lang="en-IE" dirty="0"/>
              <a:t>Disk drives</a:t>
            </a:r>
          </a:p>
          <a:p>
            <a:pPr algn="just"/>
            <a:r>
              <a:rPr lang="en-IE" dirty="0"/>
              <a:t>Disk controllers</a:t>
            </a:r>
          </a:p>
          <a:p>
            <a:pPr algn="just"/>
            <a:r>
              <a:rPr lang="en-IE" dirty="0"/>
              <a:t>CPU</a:t>
            </a:r>
          </a:p>
          <a:p>
            <a:pPr algn="just"/>
            <a:r>
              <a:rPr lang="en-IE" dirty="0"/>
              <a:t>Power supplies</a:t>
            </a:r>
          </a:p>
          <a:p>
            <a:pPr algn="just"/>
            <a:r>
              <a:rPr lang="en-IE" dirty="0"/>
              <a:t>Cooling fans</a:t>
            </a:r>
          </a:p>
          <a:p>
            <a:pPr marL="0" indent="0" algn="just">
              <a:buNone/>
            </a:pPr>
            <a:endParaRPr lang="en-IE" dirty="0"/>
          </a:p>
        </p:txBody>
      </p:sp>
      <p:sp>
        <p:nvSpPr>
          <p:cNvPr id="5" name="Content Placeholder 9">
            <a:extLst>
              <a:ext uri="{FF2B5EF4-FFF2-40B4-BE49-F238E27FC236}">
                <a16:creationId xmlns:a16="http://schemas.microsoft.com/office/drawing/2014/main" id="{9770B0D6-FEB7-429D-BA45-A1FAD6DD2EFD}"/>
              </a:ext>
            </a:extLst>
          </p:cNvPr>
          <p:cNvSpPr txBox="1">
            <a:spLocks/>
          </p:cNvSpPr>
          <p:nvPr/>
        </p:nvSpPr>
        <p:spPr>
          <a:xfrm>
            <a:off x="6428874" y="4289843"/>
            <a:ext cx="5257800" cy="1887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dirty="0"/>
              <a:t>Disk drives are the most vulnerable components, with shortest times between failure (mean failure time 10-50 years). </a:t>
            </a:r>
          </a:p>
          <a:p>
            <a:pPr marL="0" indent="0" algn="just">
              <a:buNone/>
            </a:pPr>
            <a:endParaRPr lang="en-IE" dirty="0"/>
          </a:p>
        </p:txBody>
      </p:sp>
    </p:spTree>
    <p:extLst>
      <p:ext uri="{BB962C8B-B14F-4D97-AF65-F5344CB8AC3E}">
        <p14:creationId xmlns:p14="http://schemas.microsoft.com/office/powerpoint/2010/main" val="5957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b="1" u="sng" dirty="0"/>
              <a:t>RAID (Redundant Array of Independent Disks):</a:t>
            </a:r>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838200" y="1825625"/>
            <a:ext cx="5257800" cy="4351338"/>
          </a:xfrm>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algn="just"/>
            <a:r>
              <a:rPr lang="en-US" dirty="0"/>
              <a:t>Solutions to disk failure include RAID technology.</a:t>
            </a:r>
          </a:p>
          <a:p>
            <a:pPr algn="just"/>
            <a:r>
              <a:rPr lang="en-US" dirty="0"/>
              <a:t>A large disk array comprising an arrangement of several independent disks organized to improve reliability and increase performance. </a:t>
            </a:r>
          </a:p>
          <a:p>
            <a:pPr algn="just"/>
            <a:r>
              <a:rPr lang="en-US" dirty="0"/>
              <a:t>Performance increase happens with striping because several I/O commands can be serviced at any one time.</a:t>
            </a:r>
          </a:p>
        </p:txBody>
      </p:sp>
      <p:sp>
        <p:nvSpPr>
          <p:cNvPr id="6" name="Content Placeholder 9">
            <a:extLst>
              <a:ext uri="{FF2B5EF4-FFF2-40B4-BE49-F238E27FC236}">
                <a16:creationId xmlns:a16="http://schemas.microsoft.com/office/drawing/2014/main" id="{B7BF9F41-F790-4A08-90FF-1F20A78EAF81}"/>
              </a:ext>
            </a:extLst>
          </p:cNvPr>
          <p:cNvSpPr txBox="1">
            <a:spLocks/>
          </p:cNvSpPr>
          <p:nvPr/>
        </p:nvSpPr>
        <p:spPr>
          <a:xfrm>
            <a:off x="6509084" y="1825625"/>
            <a:ext cx="5257800" cy="43513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US" dirty="0"/>
              <a:t>Reliability is improved by storing redundant information across the disks using a parity scheme or error-correcting scheme.</a:t>
            </a:r>
          </a:p>
          <a:p>
            <a:pPr algn="just"/>
            <a:r>
              <a:rPr lang="en-US" b="1" dirty="0"/>
              <a:t>Parity scheme: </a:t>
            </a:r>
            <a:r>
              <a:rPr lang="en-US" dirty="0"/>
              <a:t>each byte has a parity bit associated with it that records whether the number of bits in the byte that are set to 1 is odd or even. If a single bit is corrupted the parity will not match. </a:t>
            </a:r>
          </a:p>
          <a:p>
            <a:pPr algn="just"/>
            <a:r>
              <a:rPr lang="en-US" dirty="0"/>
              <a:t>An error-correcting scheme can be  used to fix the corrupted bit. </a:t>
            </a:r>
            <a:endParaRPr lang="en-US" b="1" dirty="0"/>
          </a:p>
        </p:txBody>
      </p:sp>
    </p:spTree>
    <p:extLst>
      <p:ext uri="{BB962C8B-B14F-4D97-AF65-F5344CB8AC3E}">
        <p14:creationId xmlns:p14="http://schemas.microsoft.com/office/powerpoint/2010/main" val="298424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a:xfrm>
            <a:off x="964760" y="804328"/>
            <a:ext cx="6091312" cy="1205821"/>
          </a:xfrm>
        </p:spPr>
        <p:txBody>
          <a:bodyPr>
            <a:normAutofit fontScale="90000"/>
          </a:bodyPr>
          <a:lstStyle/>
          <a:p>
            <a:pPr marL="0" indent="0">
              <a:buNone/>
            </a:pPr>
            <a:r>
              <a:rPr lang="en-US" sz="2800" b="1" u="sng">
                <a:solidFill>
                  <a:srgbClr val="FEFFFF"/>
                </a:solidFill>
              </a:rPr>
              <a:t>RAID (Redundant Array of Independent Disks) levels of RAID configurations:</a:t>
            </a:r>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1282189" y="2494450"/>
            <a:ext cx="5773883" cy="356315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200" b="1" u="sng"/>
              <a:t>RAID 0:</a:t>
            </a:r>
            <a:r>
              <a:rPr lang="en-US" sz="2200"/>
              <a:t> Nonredundant:</a:t>
            </a:r>
          </a:p>
          <a:p>
            <a:pPr lvl="1"/>
            <a:r>
              <a:rPr lang="en-US" sz="2200"/>
              <a:t>Uses no redundant data and has best write performance.</a:t>
            </a:r>
          </a:p>
          <a:p>
            <a:pPr lvl="1"/>
            <a:r>
              <a:rPr lang="en-US" sz="2200"/>
              <a:t>Data striping is performed at level of blocks.</a:t>
            </a:r>
          </a:p>
          <a:p>
            <a:r>
              <a:rPr lang="en-US" sz="2200" b="1" u="sng"/>
              <a:t>RAID 1:</a:t>
            </a:r>
            <a:r>
              <a:rPr lang="en-US" sz="2200"/>
              <a:t> Mirrored:</a:t>
            </a:r>
          </a:p>
          <a:p>
            <a:pPr lvl="1"/>
            <a:r>
              <a:rPr lang="en-US" sz="2200"/>
              <a:t>Two identical copies of data across different disks. </a:t>
            </a:r>
          </a:p>
          <a:p>
            <a:pPr lvl="1"/>
            <a:r>
              <a:rPr lang="en-US" sz="2200"/>
              <a:t>Maintains consistency during disk failure, writes may not be simultaneous. </a:t>
            </a:r>
            <a:endParaRPr lang="en-US" sz="2200" b="1" u="sng"/>
          </a:p>
        </p:txBody>
      </p:sp>
      <p:pic>
        <p:nvPicPr>
          <p:cNvPr id="3" name="Picture 2" descr="Chart, scatter chart&#10;&#10;Description automatically generated">
            <a:extLst>
              <a:ext uri="{FF2B5EF4-FFF2-40B4-BE49-F238E27FC236}">
                <a16:creationId xmlns:a16="http://schemas.microsoft.com/office/drawing/2014/main" id="{98A93F2D-94BA-4AEA-A164-E2FA8CC90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543" y="633852"/>
            <a:ext cx="2645732" cy="2706632"/>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C4725296-976E-49C8-B815-B0F07B9A4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193" y="3511296"/>
            <a:ext cx="2633383" cy="2757470"/>
          </a:xfrm>
          <a:prstGeom prst="rect">
            <a:avLst/>
          </a:prstGeom>
        </p:spPr>
      </p:pic>
    </p:spTree>
    <p:extLst>
      <p:ext uri="{BB962C8B-B14F-4D97-AF65-F5344CB8AC3E}">
        <p14:creationId xmlns:p14="http://schemas.microsoft.com/office/powerpoint/2010/main" val="48027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DBMSs and Web Security</a:t>
            </a:r>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838199" y="1825625"/>
            <a:ext cx="5257801" cy="43513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just"/>
            <a:r>
              <a:rPr lang="en-US" dirty="0"/>
              <a:t>Internet communication often relies on TCP/IP and HTTP as the underlying protocol.</a:t>
            </a:r>
          </a:p>
          <a:p>
            <a:pPr algn="just"/>
            <a:r>
              <a:rPr lang="en-US" dirty="0"/>
              <a:t>These were not designed with security in mind (people can often view packets sent over a network freely using packet sniffing software).</a:t>
            </a:r>
          </a:p>
        </p:txBody>
      </p:sp>
      <p:sp>
        <p:nvSpPr>
          <p:cNvPr id="5" name="Content Placeholder 9">
            <a:extLst>
              <a:ext uri="{FF2B5EF4-FFF2-40B4-BE49-F238E27FC236}">
                <a16:creationId xmlns:a16="http://schemas.microsoft.com/office/drawing/2014/main" id="{08EB45EE-58E7-4A59-8BD8-7154B4624BF0}"/>
              </a:ext>
            </a:extLst>
          </p:cNvPr>
          <p:cNvSpPr txBox="1">
            <a:spLocks/>
          </p:cNvSpPr>
          <p:nvPr/>
        </p:nvSpPr>
        <p:spPr>
          <a:xfrm>
            <a:off x="6404810" y="1825625"/>
            <a:ext cx="5257801" cy="435133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US" dirty="0"/>
              <a:t>While transmitting and receiving information over the internet it should be ensure that:</a:t>
            </a:r>
          </a:p>
          <a:p>
            <a:pPr lvl="1" algn="just"/>
            <a:r>
              <a:rPr lang="en-US" dirty="0"/>
              <a:t>It is inaccessible to anyone but the sender and receiver (privacy).</a:t>
            </a:r>
          </a:p>
          <a:p>
            <a:pPr lvl="1" algn="just"/>
            <a:r>
              <a:rPr lang="en-US" dirty="0"/>
              <a:t>It has not changed during transmission (integrity).</a:t>
            </a:r>
          </a:p>
          <a:p>
            <a:pPr lvl="1" algn="just"/>
            <a:r>
              <a:rPr lang="en-US" dirty="0"/>
              <a:t>The receiver is sure it came from the sender (authenticity).</a:t>
            </a:r>
          </a:p>
          <a:p>
            <a:pPr lvl="1" algn="just"/>
            <a:r>
              <a:rPr lang="en-US" dirty="0"/>
              <a:t>The sender is sure the receiver is genuine (non-fabrication).</a:t>
            </a:r>
          </a:p>
          <a:p>
            <a:pPr lvl="1" algn="just"/>
            <a:r>
              <a:rPr lang="en-US" dirty="0"/>
              <a:t>Sender cannot deny they sent it (nonrepudiation).</a:t>
            </a:r>
          </a:p>
          <a:p>
            <a:pPr lvl="1" algn="just"/>
            <a:endParaRPr lang="en-US" dirty="0"/>
          </a:p>
        </p:txBody>
      </p:sp>
    </p:spTree>
    <p:extLst>
      <p:ext uri="{BB962C8B-B14F-4D97-AF65-F5344CB8AC3E}">
        <p14:creationId xmlns:p14="http://schemas.microsoft.com/office/powerpoint/2010/main" val="208294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DBMSs and Web Security - Measures</a:t>
            </a:r>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838199" y="1825624"/>
            <a:ext cx="5257801" cy="2200943"/>
          </a:xfrm>
        </p:spPr>
        <p:style>
          <a:lnRef idx="3">
            <a:schemeClr val="lt1"/>
          </a:lnRef>
          <a:fillRef idx="1">
            <a:schemeClr val="accent1"/>
          </a:fillRef>
          <a:effectRef idx="1">
            <a:schemeClr val="accent1"/>
          </a:effectRef>
          <a:fontRef idx="minor">
            <a:schemeClr val="lt1"/>
          </a:fontRef>
        </p:style>
        <p:txBody>
          <a:bodyPr>
            <a:normAutofit fontScale="77500" lnSpcReduction="20000"/>
          </a:bodyPr>
          <a:lstStyle/>
          <a:p>
            <a:pPr marL="0" indent="0" algn="just">
              <a:buNone/>
            </a:pPr>
            <a:r>
              <a:rPr lang="en-US" b="1" u="sng" dirty="0"/>
              <a:t>Proxy Server:</a:t>
            </a:r>
          </a:p>
          <a:p>
            <a:pPr algn="just"/>
            <a:r>
              <a:rPr lang="en-US" dirty="0"/>
              <a:t>Sits between web browser and server</a:t>
            </a:r>
          </a:p>
          <a:p>
            <a:pPr algn="just"/>
            <a:r>
              <a:rPr lang="en-US" dirty="0"/>
              <a:t>Improves performance by serving requests on proxy if information still in cache.</a:t>
            </a:r>
          </a:p>
          <a:p>
            <a:pPr algn="just"/>
            <a:r>
              <a:rPr lang="en-US" dirty="0"/>
              <a:t>Filters requests such that selected websites cannot be used.</a:t>
            </a:r>
          </a:p>
        </p:txBody>
      </p:sp>
      <p:sp>
        <p:nvSpPr>
          <p:cNvPr id="5" name="Content Placeholder 9">
            <a:extLst>
              <a:ext uri="{FF2B5EF4-FFF2-40B4-BE49-F238E27FC236}">
                <a16:creationId xmlns:a16="http://schemas.microsoft.com/office/drawing/2014/main" id="{08EB45EE-58E7-4A59-8BD8-7154B4624BF0}"/>
              </a:ext>
            </a:extLst>
          </p:cNvPr>
          <p:cNvSpPr txBox="1">
            <a:spLocks/>
          </p:cNvSpPr>
          <p:nvPr/>
        </p:nvSpPr>
        <p:spPr>
          <a:xfrm>
            <a:off x="6404810" y="1825624"/>
            <a:ext cx="5257801" cy="453682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b="1" u="sng" dirty="0"/>
              <a:t>Digital Certificates:</a:t>
            </a:r>
          </a:p>
          <a:p>
            <a:pPr algn="just"/>
            <a:r>
              <a:rPr lang="en-US" dirty="0"/>
              <a:t>An attachment to an electronic message used for security purposes. It verifies that a user sending a message is who they say they are.</a:t>
            </a:r>
          </a:p>
          <a:p>
            <a:pPr algn="just"/>
            <a:r>
              <a:rPr lang="en-US" dirty="0"/>
              <a:t>It also provides the receiver the key to encode a reply.</a:t>
            </a:r>
          </a:p>
          <a:p>
            <a:pPr algn="just"/>
            <a:r>
              <a:rPr lang="en-US" dirty="0"/>
              <a:t>An individual wishing to send an encoded message applied to a certificate authority- CA (</a:t>
            </a:r>
            <a:r>
              <a:rPr lang="en-US" dirty="0" err="1"/>
              <a:t>verisign</a:t>
            </a:r>
            <a:r>
              <a:rPr lang="en-US" dirty="0"/>
              <a:t>/</a:t>
            </a:r>
            <a:r>
              <a:rPr lang="en-US" dirty="0" err="1"/>
              <a:t>geoTrust</a:t>
            </a:r>
            <a:r>
              <a:rPr lang="en-US" dirty="0"/>
              <a:t> </a:t>
            </a:r>
            <a:r>
              <a:rPr lang="en-US" dirty="0" err="1"/>
              <a:t>etc</a:t>
            </a:r>
            <a:r>
              <a:rPr lang="en-US" dirty="0"/>
              <a:t>).</a:t>
            </a:r>
          </a:p>
          <a:p>
            <a:pPr algn="just"/>
            <a:r>
              <a:rPr lang="en-US" dirty="0"/>
              <a:t>The CA provides an encrypted digital certificate containing the applicant's public key. </a:t>
            </a:r>
          </a:p>
          <a:p>
            <a:pPr algn="just"/>
            <a:r>
              <a:rPr lang="en-US" dirty="0"/>
              <a:t>The CA vouches for the authenticity of the sender and receiver and provides keys for them to exchange messages securely.</a:t>
            </a:r>
          </a:p>
        </p:txBody>
      </p:sp>
      <p:sp>
        <p:nvSpPr>
          <p:cNvPr id="6" name="Content Placeholder 9">
            <a:extLst>
              <a:ext uri="{FF2B5EF4-FFF2-40B4-BE49-F238E27FC236}">
                <a16:creationId xmlns:a16="http://schemas.microsoft.com/office/drawing/2014/main" id="{604F7C34-6376-49B5-927B-3073BC606CDA}"/>
              </a:ext>
            </a:extLst>
          </p:cNvPr>
          <p:cNvSpPr txBox="1">
            <a:spLocks/>
          </p:cNvSpPr>
          <p:nvPr/>
        </p:nvSpPr>
        <p:spPr>
          <a:xfrm>
            <a:off x="838199" y="4161503"/>
            <a:ext cx="5257801" cy="220094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Font typeface="Arial" panose="020B0604020202020204" pitchFamily="34" charset="0"/>
              <a:buNone/>
            </a:pPr>
            <a:r>
              <a:rPr lang="en-US" b="1" u="sng" dirty="0"/>
              <a:t>Firewalls:</a:t>
            </a:r>
          </a:p>
          <a:p>
            <a:pPr algn="just"/>
            <a:r>
              <a:rPr lang="en-US" dirty="0"/>
              <a:t>Prevents unauthorized access to or from a private network.</a:t>
            </a:r>
          </a:p>
          <a:p>
            <a:pPr algn="just"/>
            <a:r>
              <a:rPr lang="en-US" dirty="0"/>
              <a:t>It examines messages entering or leaving a network and blocks those that do not meet specified security criteria.</a:t>
            </a:r>
          </a:p>
        </p:txBody>
      </p:sp>
    </p:spTree>
    <p:extLst>
      <p:ext uri="{BB962C8B-B14F-4D97-AF65-F5344CB8AC3E}">
        <p14:creationId xmlns:p14="http://schemas.microsoft.com/office/powerpoint/2010/main" val="167761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IE" dirty="0"/>
              <a:t>Reliability Case Study –</a:t>
            </a:r>
            <a:r>
              <a:rPr lang="en-IE" dirty="0">
                <a:hlinkClick r:id="rId2"/>
              </a:rPr>
              <a:t>Netflix Simian Army</a:t>
            </a:r>
            <a:endParaRPr lang="en-IE" dirty="0"/>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838200" y="1825625"/>
            <a:ext cx="6573253" cy="4351338"/>
          </a:xfrm>
        </p:spPr>
        <p:txBody>
          <a:bodyPr>
            <a:normAutofit fontScale="85000" lnSpcReduction="20000"/>
          </a:bodyPr>
          <a:lstStyle/>
          <a:p>
            <a:pPr algn="just"/>
            <a:r>
              <a:rPr lang="en-IE" dirty="0"/>
              <a:t>No single component can guarantee 100% uptime so Netflix designed a cloud architecture where individual components can fail without affecting the entire system.</a:t>
            </a:r>
          </a:p>
          <a:p>
            <a:pPr algn="just"/>
            <a:r>
              <a:rPr lang="en-IE" b="1" dirty="0"/>
              <a:t>Chaos Monkey: </a:t>
            </a:r>
            <a:r>
              <a:rPr lang="en-IE" dirty="0"/>
              <a:t>A tool to randomly disable production instances to ensure they can survive this common failure. </a:t>
            </a:r>
          </a:p>
          <a:p>
            <a:pPr algn="just"/>
            <a:r>
              <a:rPr lang="en-IE" dirty="0"/>
              <a:t>Running this program in the middle of the day in a busy environment with standby engineers they can learn lessons about weaknesses in the system, so failures during down-time are less noticeable. </a:t>
            </a:r>
          </a:p>
          <a:p>
            <a:pPr algn="just"/>
            <a:r>
              <a:rPr lang="en-IE" dirty="0"/>
              <a:t>Other examples include Latency, Conformity, and Doctor Monkey.</a:t>
            </a:r>
          </a:p>
          <a:p>
            <a:endParaRPr lang="en-IE" dirty="0"/>
          </a:p>
        </p:txBody>
      </p:sp>
      <p:pic>
        <p:nvPicPr>
          <p:cNvPr id="5" name="Picture 4" descr="A group of people in garment&#10;&#10;Description automatically generated with low confidence">
            <a:extLst>
              <a:ext uri="{FF2B5EF4-FFF2-40B4-BE49-F238E27FC236}">
                <a16:creationId xmlns:a16="http://schemas.microsoft.com/office/drawing/2014/main" id="{5ACA76E5-2B6B-493D-82B1-5E3D4393F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528" y="1825625"/>
            <a:ext cx="4026126" cy="4178154"/>
          </a:xfrm>
          <a:prstGeom prst="rect">
            <a:avLst/>
          </a:prstGeom>
        </p:spPr>
      </p:pic>
    </p:spTree>
    <p:extLst>
      <p:ext uri="{BB962C8B-B14F-4D97-AF65-F5344CB8AC3E}">
        <p14:creationId xmlns:p14="http://schemas.microsoft.com/office/powerpoint/2010/main" val="2002370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Countermeasures – Non-Computer-Based-Controls</a:t>
            </a:r>
          </a:p>
        </p:txBody>
      </p:sp>
      <p:sp>
        <p:nvSpPr>
          <p:cNvPr id="3" name="Content Placeholder 2">
            <a:extLst>
              <a:ext uri="{FF2B5EF4-FFF2-40B4-BE49-F238E27FC236}">
                <a16:creationId xmlns:a16="http://schemas.microsoft.com/office/drawing/2014/main" id="{A34569F1-4A7D-41C6-A7A6-B9CB42409F73}"/>
              </a:ext>
            </a:extLst>
          </p:cNvPr>
          <p:cNvSpPr>
            <a:spLocks noGrp="1"/>
          </p:cNvSpPr>
          <p:nvPr>
            <p:ph idx="1"/>
          </p:nvPr>
        </p:nvSpPr>
        <p:spPr/>
        <p:txBody>
          <a:bodyPr/>
          <a:lstStyle/>
          <a:p>
            <a:r>
              <a:rPr lang="en-US" dirty="0"/>
              <a:t>Concerned with matters such as policies, agreements, and other administrative controls. These include:</a:t>
            </a:r>
          </a:p>
          <a:p>
            <a:pPr lvl="1"/>
            <a:r>
              <a:rPr lang="en-US" dirty="0"/>
              <a:t>Security policy and contingency plan</a:t>
            </a:r>
          </a:p>
          <a:p>
            <a:pPr lvl="1"/>
            <a:r>
              <a:rPr lang="en-US" dirty="0"/>
              <a:t>Personnel control</a:t>
            </a:r>
          </a:p>
          <a:p>
            <a:pPr lvl="1"/>
            <a:r>
              <a:rPr lang="en-US" dirty="0"/>
              <a:t>Securing positioning of equipment</a:t>
            </a:r>
          </a:p>
          <a:p>
            <a:pPr lvl="1"/>
            <a:r>
              <a:rPr lang="en-US" dirty="0"/>
              <a:t>Escrow agreements</a:t>
            </a:r>
          </a:p>
          <a:p>
            <a:pPr lvl="1"/>
            <a:r>
              <a:rPr lang="en-US" dirty="0"/>
              <a:t>Maintenance agreements</a:t>
            </a:r>
          </a:p>
          <a:p>
            <a:pPr lvl="1"/>
            <a:r>
              <a:rPr lang="en-US" dirty="0"/>
              <a:t>Physical access control</a:t>
            </a:r>
            <a:endParaRPr lang="en-IE" dirty="0"/>
          </a:p>
        </p:txBody>
      </p:sp>
    </p:spTree>
    <p:extLst>
      <p:ext uri="{BB962C8B-B14F-4D97-AF65-F5344CB8AC3E}">
        <p14:creationId xmlns:p14="http://schemas.microsoft.com/office/powerpoint/2010/main" val="656582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Countermeasures – Non-Computer-Based-Controls</a:t>
            </a:r>
          </a:p>
        </p:txBody>
      </p:sp>
      <p:sp>
        <p:nvSpPr>
          <p:cNvPr id="3" name="Content Placeholder 2">
            <a:extLst>
              <a:ext uri="{FF2B5EF4-FFF2-40B4-BE49-F238E27FC236}">
                <a16:creationId xmlns:a16="http://schemas.microsoft.com/office/drawing/2014/main" id="{A34569F1-4A7D-41C6-A7A6-B9CB42409F73}"/>
              </a:ext>
            </a:extLst>
          </p:cNvPr>
          <p:cNvSpPr>
            <a:spLocks noGrp="1"/>
          </p:cNvSpPr>
          <p:nvPr>
            <p:ph idx="1"/>
          </p:nvPr>
        </p:nvSpPr>
        <p:spPr>
          <a:xfrm>
            <a:off x="838199" y="1811770"/>
            <a:ext cx="10515599" cy="4351338"/>
          </a:xfrm>
        </p:spPr>
        <p:style>
          <a:lnRef idx="3">
            <a:schemeClr val="lt1"/>
          </a:lnRef>
          <a:fillRef idx="1">
            <a:schemeClr val="accent6"/>
          </a:fillRef>
          <a:effectRef idx="1">
            <a:schemeClr val="accent6"/>
          </a:effectRef>
          <a:fontRef idx="minor">
            <a:schemeClr val="lt1"/>
          </a:fontRef>
        </p:style>
        <p:txBody>
          <a:bodyPr>
            <a:normAutofit/>
          </a:bodyPr>
          <a:lstStyle/>
          <a:p>
            <a:r>
              <a:rPr lang="en-US" dirty="0"/>
              <a:t>Security policy and contingency plan:</a:t>
            </a:r>
          </a:p>
          <a:p>
            <a:pPr lvl="1"/>
            <a:r>
              <a:rPr lang="en-US" b="1" dirty="0"/>
              <a:t>Security policy </a:t>
            </a:r>
            <a:r>
              <a:rPr lang="en-US" dirty="0"/>
              <a:t>addresses how an organization is to maintain a secure system:</a:t>
            </a:r>
          </a:p>
          <a:p>
            <a:pPr lvl="2"/>
            <a:r>
              <a:rPr lang="en-US" dirty="0"/>
              <a:t>Agreed encryption methods</a:t>
            </a:r>
          </a:p>
          <a:p>
            <a:pPr lvl="2"/>
            <a:r>
              <a:rPr lang="en-US" dirty="0"/>
              <a:t>Digital certificates</a:t>
            </a:r>
          </a:p>
          <a:p>
            <a:pPr lvl="2"/>
            <a:r>
              <a:rPr lang="en-US" dirty="0"/>
              <a:t>Authentication/authorization </a:t>
            </a:r>
          </a:p>
          <a:p>
            <a:pPr lvl="2"/>
            <a:r>
              <a:rPr lang="en-US" dirty="0"/>
              <a:t>All the stuff already discussed</a:t>
            </a:r>
          </a:p>
          <a:p>
            <a:pPr lvl="1"/>
            <a:r>
              <a:rPr lang="en-US" b="1" dirty="0"/>
              <a:t>Contingency plan </a:t>
            </a:r>
            <a:r>
              <a:rPr lang="en-US" dirty="0"/>
              <a:t>addresses how an organization will react and continue to operate in an emergency situation.</a:t>
            </a:r>
          </a:p>
          <a:p>
            <a:pPr lvl="1"/>
            <a:r>
              <a:rPr lang="en-US" b="1" dirty="0"/>
              <a:t>Both</a:t>
            </a:r>
            <a:r>
              <a:rPr lang="en-US" dirty="0"/>
              <a:t> are required</a:t>
            </a:r>
          </a:p>
        </p:txBody>
      </p:sp>
    </p:spTree>
    <p:extLst>
      <p:ext uri="{BB962C8B-B14F-4D97-AF65-F5344CB8AC3E}">
        <p14:creationId xmlns:p14="http://schemas.microsoft.com/office/powerpoint/2010/main" val="481163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Countermeasures – Non-Computer-Based-Controls</a:t>
            </a:r>
          </a:p>
        </p:txBody>
      </p:sp>
      <p:sp>
        <p:nvSpPr>
          <p:cNvPr id="4" name="Content Placeholder 2">
            <a:extLst>
              <a:ext uri="{FF2B5EF4-FFF2-40B4-BE49-F238E27FC236}">
                <a16:creationId xmlns:a16="http://schemas.microsoft.com/office/drawing/2014/main" id="{3B82D47C-AC99-4487-A7A3-A6C55F7A5F3B}"/>
              </a:ext>
            </a:extLst>
          </p:cNvPr>
          <p:cNvSpPr txBox="1">
            <a:spLocks/>
          </p:cNvSpPr>
          <p:nvPr/>
        </p:nvSpPr>
        <p:spPr>
          <a:xfrm>
            <a:off x="838200" y="1896042"/>
            <a:ext cx="5257800" cy="4472674"/>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dirty="0">
                <a:solidFill>
                  <a:schemeClr val="tx1"/>
                </a:solidFill>
              </a:rPr>
              <a:t>Security policy should address:</a:t>
            </a:r>
          </a:p>
          <a:p>
            <a:pPr algn="just"/>
            <a:r>
              <a:rPr lang="en-US" dirty="0">
                <a:solidFill>
                  <a:schemeClr val="tx1"/>
                </a:solidFill>
              </a:rPr>
              <a:t>Area of business it covers</a:t>
            </a:r>
          </a:p>
          <a:p>
            <a:pPr algn="just"/>
            <a:r>
              <a:rPr lang="en-US" dirty="0">
                <a:solidFill>
                  <a:schemeClr val="tx1"/>
                </a:solidFill>
              </a:rPr>
              <a:t>Responsibility and obligations of employees</a:t>
            </a:r>
          </a:p>
          <a:p>
            <a:pPr algn="just"/>
            <a:r>
              <a:rPr lang="en-US" dirty="0">
                <a:solidFill>
                  <a:schemeClr val="tx1"/>
                </a:solidFill>
              </a:rPr>
              <a:t>Disciplinary action in case of </a:t>
            </a:r>
            <a:r>
              <a:rPr lang="en-US" b="1" dirty="0">
                <a:solidFill>
                  <a:schemeClr val="tx1"/>
                </a:solidFill>
              </a:rPr>
              <a:t>breaches</a:t>
            </a:r>
          </a:p>
          <a:p>
            <a:pPr algn="just"/>
            <a:r>
              <a:rPr lang="en-US" b="1" dirty="0">
                <a:solidFill>
                  <a:schemeClr val="tx1"/>
                </a:solidFill>
              </a:rPr>
              <a:t>Procedures</a:t>
            </a:r>
            <a:r>
              <a:rPr lang="en-US" dirty="0">
                <a:solidFill>
                  <a:schemeClr val="tx1"/>
                </a:solidFill>
              </a:rPr>
              <a:t> to be followed</a:t>
            </a:r>
            <a:endParaRPr lang="en-US" b="1" dirty="0">
              <a:solidFill>
                <a:schemeClr val="tx1"/>
              </a:solidFill>
            </a:endParaRPr>
          </a:p>
        </p:txBody>
      </p:sp>
      <p:sp>
        <p:nvSpPr>
          <p:cNvPr id="5" name="Content Placeholder 2">
            <a:extLst>
              <a:ext uri="{FF2B5EF4-FFF2-40B4-BE49-F238E27FC236}">
                <a16:creationId xmlns:a16="http://schemas.microsoft.com/office/drawing/2014/main" id="{484A2D50-EDEA-419B-8989-28D8052F1732}"/>
              </a:ext>
            </a:extLst>
          </p:cNvPr>
          <p:cNvSpPr txBox="1">
            <a:spLocks/>
          </p:cNvSpPr>
          <p:nvPr/>
        </p:nvSpPr>
        <p:spPr>
          <a:xfrm>
            <a:off x="6493615" y="1896042"/>
            <a:ext cx="5257800" cy="4472674"/>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dirty="0">
                <a:solidFill>
                  <a:schemeClr val="tx1"/>
                </a:solidFill>
              </a:rPr>
              <a:t>Contingency plan should address:</a:t>
            </a:r>
          </a:p>
          <a:p>
            <a:pPr algn="just"/>
            <a:r>
              <a:rPr lang="en-US" dirty="0">
                <a:solidFill>
                  <a:schemeClr val="tx1"/>
                </a:solidFill>
              </a:rPr>
              <a:t>Establish response necessary to deal with unusual events</a:t>
            </a:r>
          </a:p>
          <a:p>
            <a:pPr algn="just"/>
            <a:r>
              <a:rPr lang="en-US" dirty="0">
                <a:solidFill>
                  <a:schemeClr val="tx1"/>
                </a:solidFill>
              </a:rPr>
              <a:t>Plan should include:</a:t>
            </a:r>
          </a:p>
          <a:p>
            <a:pPr lvl="1" algn="just"/>
            <a:r>
              <a:rPr lang="en-US" dirty="0">
                <a:solidFill>
                  <a:schemeClr val="tx1"/>
                </a:solidFill>
              </a:rPr>
              <a:t>Key personnel and </a:t>
            </a:r>
            <a:r>
              <a:rPr lang="en-US" b="1" dirty="0">
                <a:solidFill>
                  <a:schemeClr val="tx1"/>
                </a:solidFill>
              </a:rPr>
              <a:t>how to contact</a:t>
            </a:r>
          </a:p>
          <a:p>
            <a:pPr lvl="1" algn="just"/>
            <a:r>
              <a:rPr lang="en-US" dirty="0">
                <a:solidFill>
                  <a:schemeClr val="tx1"/>
                </a:solidFill>
              </a:rPr>
              <a:t>Who </a:t>
            </a:r>
            <a:r>
              <a:rPr lang="en-US" b="1" dirty="0">
                <a:solidFill>
                  <a:schemeClr val="tx1"/>
                </a:solidFill>
              </a:rPr>
              <a:t>decides </a:t>
            </a:r>
            <a:r>
              <a:rPr lang="en-US" dirty="0">
                <a:solidFill>
                  <a:schemeClr val="tx1"/>
                </a:solidFill>
              </a:rPr>
              <a:t>contingency exists</a:t>
            </a:r>
          </a:p>
          <a:p>
            <a:pPr lvl="1" algn="just"/>
            <a:r>
              <a:rPr lang="en-US" b="1" dirty="0">
                <a:solidFill>
                  <a:schemeClr val="tx1"/>
                </a:solidFill>
              </a:rPr>
              <a:t>Technical</a:t>
            </a:r>
            <a:r>
              <a:rPr lang="en-US" dirty="0">
                <a:solidFill>
                  <a:schemeClr val="tx1"/>
                </a:solidFill>
              </a:rPr>
              <a:t> requirement of transferring operations to another site</a:t>
            </a:r>
          </a:p>
          <a:p>
            <a:pPr lvl="1" algn="just"/>
            <a:r>
              <a:rPr lang="en-US" b="1" dirty="0">
                <a:solidFill>
                  <a:schemeClr val="tx1"/>
                </a:solidFill>
              </a:rPr>
              <a:t>Operational</a:t>
            </a:r>
            <a:r>
              <a:rPr lang="en-US" dirty="0">
                <a:solidFill>
                  <a:schemeClr val="tx1"/>
                </a:solidFill>
              </a:rPr>
              <a:t> requirement of transferring operations to another site</a:t>
            </a:r>
          </a:p>
          <a:p>
            <a:pPr lvl="1" algn="just"/>
            <a:r>
              <a:rPr lang="en-US" dirty="0">
                <a:solidFill>
                  <a:schemeClr val="tx1"/>
                </a:solidFill>
              </a:rPr>
              <a:t>Important </a:t>
            </a:r>
            <a:r>
              <a:rPr lang="en-US" b="1" dirty="0">
                <a:solidFill>
                  <a:schemeClr val="tx1"/>
                </a:solidFill>
              </a:rPr>
              <a:t>external contacts</a:t>
            </a:r>
          </a:p>
          <a:p>
            <a:pPr lvl="1" algn="just"/>
            <a:r>
              <a:rPr lang="en-US" dirty="0">
                <a:solidFill>
                  <a:schemeClr val="tx1"/>
                </a:solidFill>
              </a:rPr>
              <a:t>Whether insurance exists to cover situation</a:t>
            </a:r>
          </a:p>
          <a:p>
            <a:pPr algn="just"/>
            <a:r>
              <a:rPr lang="en-US" dirty="0">
                <a:solidFill>
                  <a:schemeClr val="tx1"/>
                </a:solidFill>
              </a:rPr>
              <a:t>Should be periodically reviewed</a:t>
            </a: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924237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Countermeasures – Non-Computer-Based-Controls</a:t>
            </a:r>
          </a:p>
        </p:txBody>
      </p:sp>
      <p:sp>
        <p:nvSpPr>
          <p:cNvPr id="4" name="Content Placeholder 2">
            <a:extLst>
              <a:ext uri="{FF2B5EF4-FFF2-40B4-BE49-F238E27FC236}">
                <a16:creationId xmlns:a16="http://schemas.microsoft.com/office/drawing/2014/main" id="{3B82D47C-AC99-4487-A7A3-A6C55F7A5F3B}"/>
              </a:ext>
            </a:extLst>
          </p:cNvPr>
          <p:cNvSpPr txBox="1">
            <a:spLocks/>
          </p:cNvSpPr>
          <p:nvPr/>
        </p:nvSpPr>
        <p:spPr>
          <a:xfrm>
            <a:off x="838200" y="1896042"/>
            <a:ext cx="5257800" cy="4472674"/>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dirty="0">
                <a:solidFill>
                  <a:schemeClr val="tx1"/>
                </a:solidFill>
              </a:rPr>
              <a:t>Legal Personnel Controls</a:t>
            </a:r>
          </a:p>
          <a:p>
            <a:pPr algn="just"/>
            <a:r>
              <a:rPr lang="en-US" dirty="0">
                <a:solidFill>
                  <a:schemeClr val="tx1"/>
                </a:solidFill>
              </a:rPr>
              <a:t>Threats often involve internal staff</a:t>
            </a:r>
          </a:p>
          <a:p>
            <a:pPr algn="just"/>
            <a:r>
              <a:rPr lang="en-US" dirty="0">
                <a:solidFill>
                  <a:schemeClr val="tx1"/>
                </a:solidFill>
              </a:rPr>
              <a:t>Adequate control mechanisms are required to minimize the risk of all staff accessing protected data.</a:t>
            </a:r>
          </a:p>
        </p:txBody>
      </p:sp>
      <p:sp>
        <p:nvSpPr>
          <p:cNvPr id="5" name="Content Placeholder 2">
            <a:extLst>
              <a:ext uri="{FF2B5EF4-FFF2-40B4-BE49-F238E27FC236}">
                <a16:creationId xmlns:a16="http://schemas.microsoft.com/office/drawing/2014/main" id="{484A2D50-EDEA-419B-8989-28D8052F1732}"/>
              </a:ext>
            </a:extLst>
          </p:cNvPr>
          <p:cNvSpPr txBox="1">
            <a:spLocks/>
          </p:cNvSpPr>
          <p:nvPr/>
        </p:nvSpPr>
        <p:spPr>
          <a:xfrm>
            <a:off x="6493615" y="1896042"/>
            <a:ext cx="5257800" cy="4472674"/>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dirty="0">
                <a:solidFill>
                  <a:schemeClr val="tx1"/>
                </a:solidFill>
              </a:rPr>
              <a:t>Securing Positioning and Storage:</a:t>
            </a:r>
          </a:p>
          <a:p>
            <a:pPr algn="just"/>
            <a:r>
              <a:rPr lang="en-US" dirty="0">
                <a:solidFill>
                  <a:schemeClr val="tx1"/>
                </a:solidFill>
              </a:rPr>
              <a:t>Using </a:t>
            </a:r>
            <a:r>
              <a:rPr lang="en-US" b="1" dirty="0">
                <a:solidFill>
                  <a:schemeClr val="tx1"/>
                </a:solidFill>
              </a:rPr>
              <a:t>locked rooms</a:t>
            </a:r>
          </a:p>
          <a:p>
            <a:pPr algn="just"/>
            <a:r>
              <a:rPr lang="en-US" dirty="0">
                <a:solidFill>
                  <a:schemeClr val="tx1"/>
                </a:solidFill>
              </a:rPr>
              <a:t>Restricted access to hardware</a:t>
            </a:r>
          </a:p>
          <a:p>
            <a:pPr algn="just"/>
            <a:r>
              <a:rPr lang="en-US" dirty="0">
                <a:solidFill>
                  <a:schemeClr val="tx1"/>
                </a:solidFill>
              </a:rPr>
              <a:t>Alarms</a:t>
            </a:r>
          </a:p>
          <a:p>
            <a:pPr algn="just"/>
            <a:r>
              <a:rPr lang="en-US" dirty="0">
                <a:solidFill>
                  <a:schemeClr val="tx1"/>
                </a:solidFill>
              </a:rPr>
              <a:t>Secure storage area for backups/documentation</a:t>
            </a: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1325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F875-AA70-4CDA-80A6-C9EA177A4DEE}"/>
              </a:ext>
            </a:extLst>
          </p:cNvPr>
          <p:cNvSpPr>
            <a:spLocks noGrp="1"/>
          </p:cNvSpPr>
          <p:nvPr>
            <p:ph type="title"/>
          </p:nvPr>
        </p:nvSpPr>
        <p:spPr/>
        <p:txBody>
          <a:bodyPr/>
          <a:lstStyle/>
          <a:p>
            <a:r>
              <a:rPr lang="en-US" dirty="0"/>
              <a:t>Why is data a concern?</a:t>
            </a:r>
            <a:endParaRPr lang="en-IE" dirty="0"/>
          </a:p>
        </p:txBody>
      </p:sp>
      <p:sp>
        <p:nvSpPr>
          <p:cNvPr id="3" name="Content Placeholder 2">
            <a:extLst>
              <a:ext uri="{FF2B5EF4-FFF2-40B4-BE49-F238E27FC236}">
                <a16:creationId xmlns:a16="http://schemas.microsoft.com/office/drawing/2014/main" id="{A178993D-6534-47EF-BF6D-7B4312B4ED75}"/>
              </a:ext>
            </a:extLst>
          </p:cNvPr>
          <p:cNvSpPr>
            <a:spLocks noGrp="1"/>
          </p:cNvSpPr>
          <p:nvPr>
            <p:ph idx="1"/>
          </p:nvPr>
        </p:nvSpPr>
        <p:spPr>
          <a:xfrm>
            <a:off x="838200" y="1825625"/>
            <a:ext cx="5257800" cy="4351338"/>
          </a:xfrm>
        </p:spPr>
        <p:style>
          <a:lnRef idx="1">
            <a:schemeClr val="accent6"/>
          </a:lnRef>
          <a:fillRef idx="2">
            <a:schemeClr val="accent6"/>
          </a:fillRef>
          <a:effectRef idx="1">
            <a:schemeClr val="accent6"/>
          </a:effectRef>
          <a:fontRef idx="minor">
            <a:schemeClr val="dk1"/>
          </a:fontRef>
        </p:style>
        <p:txBody>
          <a:bodyPr>
            <a:normAutofit/>
          </a:bodyPr>
          <a:lstStyle/>
          <a:p>
            <a:pPr algn="just">
              <a:lnSpc>
                <a:spcPct val="100000"/>
              </a:lnSpc>
            </a:pPr>
            <a:r>
              <a:rPr lang="en-US" dirty="0"/>
              <a:t>Data is a </a:t>
            </a:r>
            <a:r>
              <a:rPr lang="en-US" b="1" dirty="0"/>
              <a:t>valuable resource</a:t>
            </a:r>
          </a:p>
          <a:p>
            <a:pPr algn="just">
              <a:lnSpc>
                <a:spcPct val="100000"/>
              </a:lnSpc>
            </a:pPr>
            <a:r>
              <a:rPr lang="en-US" dirty="0"/>
              <a:t>It should be controlled/managed like any other resource</a:t>
            </a:r>
          </a:p>
          <a:p>
            <a:pPr algn="just">
              <a:lnSpc>
                <a:spcPct val="100000"/>
              </a:lnSpc>
            </a:pPr>
            <a:r>
              <a:rPr lang="en-US" dirty="0"/>
              <a:t>Some or all corporate data may have strategic importance:</a:t>
            </a:r>
          </a:p>
          <a:p>
            <a:pPr lvl="1" algn="just">
              <a:lnSpc>
                <a:spcPct val="100000"/>
              </a:lnSpc>
            </a:pPr>
            <a:r>
              <a:rPr lang="en-US" dirty="0"/>
              <a:t>Customer information</a:t>
            </a:r>
          </a:p>
          <a:p>
            <a:pPr lvl="1" algn="just">
              <a:lnSpc>
                <a:spcPct val="100000"/>
              </a:lnSpc>
            </a:pPr>
            <a:r>
              <a:rPr lang="en-US" dirty="0"/>
              <a:t>Product information</a:t>
            </a:r>
          </a:p>
          <a:p>
            <a:pPr lvl="1" algn="just">
              <a:lnSpc>
                <a:spcPct val="100000"/>
              </a:lnSpc>
            </a:pPr>
            <a:r>
              <a:rPr lang="en-US" dirty="0"/>
              <a:t>Analytics</a:t>
            </a:r>
          </a:p>
          <a:p>
            <a:pPr marL="0" indent="0" algn="just">
              <a:lnSpc>
                <a:spcPct val="150000"/>
              </a:lnSpc>
              <a:buNone/>
            </a:pPr>
            <a:endParaRPr lang="en-US" sz="2800" dirty="0"/>
          </a:p>
          <a:p>
            <a:pPr algn="just">
              <a:lnSpc>
                <a:spcPct val="150000"/>
              </a:lnSpc>
            </a:pPr>
            <a:endParaRPr lang="en-US" dirty="0"/>
          </a:p>
          <a:p>
            <a:pPr algn="just"/>
            <a:endParaRPr lang="en-IE" sz="2800" dirty="0"/>
          </a:p>
          <a:p>
            <a:endParaRPr lang="en-IE" dirty="0"/>
          </a:p>
        </p:txBody>
      </p:sp>
      <p:sp>
        <p:nvSpPr>
          <p:cNvPr id="4" name="Content Placeholder 2">
            <a:extLst>
              <a:ext uri="{FF2B5EF4-FFF2-40B4-BE49-F238E27FC236}">
                <a16:creationId xmlns:a16="http://schemas.microsoft.com/office/drawing/2014/main" id="{793D69AE-F92B-40AA-B466-33417A771852}"/>
              </a:ext>
            </a:extLst>
          </p:cNvPr>
          <p:cNvSpPr txBox="1">
            <a:spLocks/>
          </p:cNvSpPr>
          <p:nvPr/>
        </p:nvSpPr>
        <p:spPr>
          <a:xfrm>
            <a:off x="6332621" y="1825625"/>
            <a:ext cx="5257800" cy="435133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Security is used to protect databases against both </a:t>
            </a:r>
            <a:r>
              <a:rPr lang="en-US" b="1" dirty="0"/>
              <a:t>intentional and accidental threats.</a:t>
            </a:r>
          </a:p>
          <a:p>
            <a:pPr algn="just">
              <a:lnSpc>
                <a:spcPct val="100000"/>
              </a:lnSpc>
            </a:pPr>
            <a:r>
              <a:rPr lang="en-US" b="1" dirty="0"/>
              <a:t>Breaches </a:t>
            </a:r>
            <a:r>
              <a:rPr lang="en-US" dirty="0"/>
              <a:t>may affect other components:</a:t>
            </a:r>
          </a:p>
          <a:p>
            <a:pPr lvl="1" algn="just">
              <a:lnSpc>
                <a:spcPct val="100000"/>
              </a:lnSpc>
            </a:pPr>
            <a:r>
              <a:rPr lang="en-US" b="1" dirty="0"/>
              <a:t>Hardware</a:t>
            </a:r>
          </a:p>
          <a:p>
            <a:pPr lvl="1" algn="just">
              <a:lnSpc>
                <a:spcPct val="100000"/>
              </a:lnSpc>
            </a:pPr>
            <a:r>
              <a:rPr lang="en-US" b="1" dirty="0"/>
              <a:t>Software</a:t>
            </a:r>
          </a:p>
          <a:p>
            <a:pPr lvl="1" algn="just">
              <a:lnSpc>
                <a:spcPct val="100000"/>
              </a:lnSpc>
            </a:pPr>
            <a:r>
              <a:rPr lang="en-US" b="1" dirty="0"/>
              <a:t>People</a:t>
            </a:r>
          </a:p>
          <a:p>
            <a:pPr lvl="1" algn="just">
              <a:lnSpc>
                <a:spcPct val="100000"/>
              </a:lnSpc>
            </a:pPr>
            <a:endParaRPr lang="en-US" dirty="0"/>
          </a:p>
          <a:p>
            <a:pPr marL="0" indent="0" algn="just">
              <a:lnSpc>
                <a:spcPct val="150000"/>
              </a:lnSpc>
              <a:buFont typeface="Arial" panose="020B0604020202020204" pitchFamily="34" charset="0"/>
              <a:buNone/>
            </a:pPr>
            <a:endParaRPr lang="en-US" dirty="0"/>
          </a:p>
          <a:p>
            <a:pPr algn="just">
              <a:lnSpc>
                <a:spcPct val="150000"/>
              </a:lnSpc>
            </a:pPr>
            <a:endParaRPr lang="en-US" dirty="0"/>
          </a:p>
          <a:p>
            <a:pPr algn="just"/>
            <a:endParaRPr lang="en-IE" dirty="0"/>
          </a:p>
          <a:p>
            <a:endParaRPr lang="en-IE" dirty="0"/>
          </a:p>
        </p:txBody>
      </p:sp>
    </p:spTree>
    <p:extLst>
      <p:ext uri="{BB962C8B-B14F-4D97-AF65-F5344CB8AC3E}">
        <p14:creationId xmlns:p14="http://schemas.microsoft.com/office/powerpoint/2010/main" val="2195274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Countermeasures – Non-Computer-Based-Controls</a:t>
            </a:r>
          </a:p>
        </p:txBody>
      </p:sp>
      <p:sp>
        <p:nvSpPr>
          <p:cNvPr id="4" name="Content Placeholder 2">
            <a:extLst>
              <a:ext uri="{FF2B5EF4-FFF2-40B4-BE49-F238E27FC236}">
                <a16:creationId xmlns:a16="http://schemas.microsoft.com/office/drawing/2014/main" id="{3B82D47C-AC99-4487-A7A3-A6C55F7A5F3B}"/>
              </a:ext>
            </a:extLst>
          </p:cNvPr>
          <p:cNvSpPr txBox="1">
            <a:spLocks/>
          </p:cNvSpPr>
          <p:nvPr/>
        </p:nvSpPr>
        <p:spPr>
          <a:xfrm>
            <a:off x="838200" y="1896042"/>
            <a:ext cx="10515600" cy="4472674"/>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n-US" dirty="0">
                <a:solidFill>
                  <a:schemeClr val="tx1"/>
                </a:solidFill>
              </a:rPr>
              <a:t>Escrow agreements:</a:t>
            </a:r>
          </a:p>
          <a:p>
            <a:pPr algn="just"/>
            <a:r>
              <a:rPr lang="en-US" dirty="0">
                <a:solidFill>
                  <a:schemeClr val="tx1"/>
                </a:solidFill>
              </a:rPr>
              <a:t>Legal contracts concerning software between developers and clients.</a:t>
            </a:r>
          </a:p>
          <a:p>
            <a:pPr algn="just"/>
            <a:r>
              <a:rPr lang="en-US" b="1" dirty="0">
                <a:solidFill>
                  <a:schemeClr val="tx1"/>
                </a:solidFill>
              </a:rPr>
              <a:t>Third party holds</a:t>
            </a:r>
            <a:r>
              <a:rPr lang="en-US" dirty="0">
                <a:solidFill>
                  <a:schemeClr val="tx1"/>
                </a:solidFill>
              </a:rPr>
              <a:t> source code for client application.</a:t>
            </a:r>
          </a:p>
          <a:p>
            <a:pPr algn="just"/>
            <a:r>
              <a:rPr lang="en-US" dirty="0">
                <a:solidFill>
                  <a:schemeClr val="tx1"/>
                </a:solidFill>
              </a:rPr>
              <a:t>Client can acquire source code if developer goes out of business (ensures client can still maintain systems).</a:t>
            </a:r>
          </a:p>
        </p:txBody>
      </p:sp>
    </p:spTree>
    <p:extLst>
      <p:ext uri="{BB962C8B-B14F-4D97-AF65-F5344CB8AC3E}">
        <p14:creationId xmlns:p14="http://schemas.microsoft.com/office/powerpoint/2010/main" val="4011696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pPr marL="0" indent="0" algn="just">
              <a:buNone/>
            </a:pPr>
            <a:r>
              <a:rPr lang="en-US" u="sng" dirty="0"/>
              <a:t>Main stages of Risk Analysis</a:t>
            </a:r>
          </a:p>
        </p:txBody>
      </p:sp>
      <p:sp>
        <p:nvSpPr>
          <p:cNvPr id="4" name="Content Placeholder 2">
            <a:extLst>
              <a:ext uri="{FF2B5EF4-FFF2-40B4-BE49-F238E27FC236}">
                <a16:creationId xmlns:a16="http://schemas.microsoft.com/office/drawing/2014/main" id="{3B82D47C-AC99-4487-A7A3-A6C55F7A5F3B}"/>
              </a:ext>
            </a:extLst>
          </p:cNvPr>
          <p:cNvSpPr txBox="1">
            <a:spLocks/>
          </p:cNvSpPr>
          <p:nvPr/>
        </p:nvSpPr>
        <p:spPr>
          <a:xfrm>
            <a:off x="854242" y="1896042"/>
            <a:ext cx="10515600" cy="4472674"/>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US" dirty="0">
                <a:solidFill>
                  <a:schemeClr val="tx1"/>
                </a:solidFill>
              </a:rPr>
              <a:t>Establish a </a:t>
            </a:r>
            <a:r>
              <a:rPr lang="en-US" b="1" dirty="0">
                <a:solidFill>
                  <a:schemeClr val="tx1"/>
                </a:solidFill>
              </a:rPr>
              <a:t>security team.</a:t>
            </a:r>
          </a:p>
          <a:p>
            <a:pPr algn="just"/>
            <a:r>
              <a:rPr lang="en-US" dirty="0">
                <a:solidFill>
                  <a:schemeClr val="tx1"/>
                </a:solidFill>
              </a:rPr>
              <a:t>Define scope of analysis and obtain system details.</a:t>
            </a:r>
          </a:p>
          <a:p>
            <a:pPr algn="just"/>
            <a:r>
              <a:rPr lang="en-US" dirty="0">
                <a:solidFill>
                  <a:schemeClr val="tx1"/>
                </a:solidFill>
              </a:rPr>
              <a:t>Identify existing </a:t>
            </a:r>
            <a:r>
              <a:rPr lang="en-US" b="1" dirty="0">
                <a:solidFill>
                  <a:schemeClr val="tx1"/>
                </a:solidFill>
              </a:rPr>
              <a:t>countermeasures</a:t>
            </a:r>
            <a:r>
              <a:rPr lang="en-US" dirty="0">
                <a:solidFill>
                  <a:schemeClr val="tx1"/>
                </a:solidFill>
              </a:rPr>
              <a:t>.</a:t>
            </a:r>
          </a:p>
          <a:p>
            <a:pPr algn="just"/>
            <a:r>
              <a:rPr lang="en-US" dirty="0">
                <a:solidFill>
                  <a:schemeClr val="tx1"/>
                </a:solidFill>
              </a:rPr>
              <a:t>Identify and evaluate all system assets.</a:t>
            </a:r>
          </a:p>
          <a:p>
            <a:pPr algn="just"/>
            <a:r>
              <a:rPr lang="en-US" dirty="0">
                <a:solidFill>
                  <a:schemeClr val="tx1"/>
                </a:solidFill>
              </a:rPr>
              <a:t>Identify and assess all </a:t>
            </a:r>
            <a:r>
              <a:rPr lang="en-US" b="1" dirty="0">
                <a:solidFill>
                  <a:schemeClr val="tx1"/>
                </a:solidFill>
              </a:rPr>
              <a:t>threats and risks.</a:t>
            </a:r>
          </a:p>
          <a:p>
            <a:pPr algn="just"/>
            <a:r>
              <a:rPr lang="en-US" dirty="0">
                <a:solidFill>
                  <a:schemeClr val="tx1"/>
                </a:solidFill>
              </a:rPr>
              <a:t>Select countermeasures, undertake a cost/benefit analysis, compare with existing countermeasures.</a:t>
            </a:r>
          </a:p>
          <a:p>
            <a:pPr algn="just"/>
            <a:r>
              <a:rPr lang="en-US" dirty="0">
                <a:solidFill>
                  <a:schemeClr val="tx1"/>
                </a:solidFill>
              </a:rPr>
              <a:t>Make recommendations.</a:t>
            </a:r>
          </a:p>
          <a:p>
            <a:pPr algn="just"/>
            <a:r>
              <a:rPr lang="en-US" b="1" dirty="0">
                <a:solidFill>
                  <a:schemeClr val="tx1"/>
                </a:solidFill>
              </a:rPr>
              <a:t>Test</a:t>
            </a:r>
            <a:r>
              <a:rPr lang="en-US" dirty="0">
                <a:solidFill>
                  <a:schemeClr val="tx1"/>
                </a:solidFill>
              </a:rPr>
              <a:t> security systems.</a:t>
            </a:r>
          </a:p>
        </p:txBody>
      </p:sp>
    </p:spTree>
    <p:extLst>
      <p:ext uri="{BB962C8B-B14F-4D97-AF65-F5344CB8AC3E}">
        <p14:creationId xmlns:p14="http://schemas.microsoft.com/office/powerpoint/2010/main" val="912417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IE" dirty="0"/>
              <a:t>Data Protection and Privacy Laws</a:t>
            </a:r>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838200" y="1825625"/>
            <a:ext cx="5257800" cy="4351338"/>
          </a:xfrm>
        </p:spPr>
        <p:style>
          <a:lnRef idx="3">
            <a:schemeClr val="lt1"/>
          </a:lnRef>
          <a:fillRef idx="1">
            <a:schemeClr val="accent1"/>
          </a:fillRef>
          <a:effectRef idx="1">
            <a:schemeClr val="accent1"/>
          </a:effectRef>
          <a:fontRef idx="minor">
            <a:schemeClr val="lt1"/>
          </a:fontRef>
        </p:style>
        <p:txBody>
          <a:bodyPr>
            <a:normAutofit lnSpcReduction="10000"/>
          </a:bodyPr>
          <a:lstStyle/>
          <a:p>
            <a:pPr algn="just"/>
            <a:r>
              <a:rPr lang="en-IE" b="1" dirty="0"/>
              <a:t>Privacy</a:t>
            </a:r>
            <a:r>
              <a:rPr lang="en-IE" dirty="0"/>
              <a:t>: right of an individual not to have personal information collected, stored, and disclosed either wilfully or indiscriminately.</a:t>
            </a:r>
          </a:p>
          <a:p>
            <a:pPr algn="just"/>
            <a:r>
              <a:rPr lang="en-IE" b="1" dirty="0"/>
              <a:t>Data protection: </a:t>
            </a:r>
            <a:r>
              <a:rPr lang="en-IE" dirty="0"/>
              <a:t>protection of personal data from unlawful acquisition, storage, and disclosure, and provision of the safeguards to avoid the destruction or corruption of legitimate data. </a:t>
            </a:r>
            <a:endParaRPr lang="en-IE" b="1" dirty="0"/>
          </a:p>
          <a:p>
            <a:pPr algn="just"/>
            <a:endParaRPr lang="en-IE" dirty="0"/>
          </a:p>
          <a:p>
            <a:pPr algn="just"/>
            <a:endParaRPr lang="en-IE" dirty="0"/>
          </a:p>
          <a:p>
            <a:endParaRPr lang="en-IE" dirty="0"/>
          </a:p>
        </p:txBody>
      </p:sp>
      <p:sp>
        <p:nvSpPr>
          <p:cNvPr id="6" name="Content Placeholder 2">
            <a:extLst>
              <a:ext uri="{FF2B5EF4-FFF2-40B4-BE49-F238E27FC236}">
                <a16:creationId xmlns:a16="http://schemas.microsoft.com/office/drawing/2014/main" id="{C077A189-CA4F-4C21-BD04-2723B3F64D94}"/>
              </a:ext>
            </a:extLst>
          </p:cNvPr>
          <p:cNvSpPr txBox="1">
            <a:spLocks/>
          </p:cNvSpPr>
          <p:nvPr/>
        </p:nvSpPr>
        <p:spPr>
          <a:xfrm>
            <a:off x="6418943" y="1825625"/>
            <a:ext cx="5257800" cy="435133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IE" b="1" dirty="0"/>
              <a:t>Privacy Law: </a:t>
            </a:r>
            <a:r>
              <a:rPr lang="en-IE" dirty="0"/>
              <a:t>concerns personal data rights of individuals with respect to personal data.</a:t>
            </a:r>
          </a:p>
          <a:p>
            <a:pPr algn="just"/>
            <a:r>
              <a:rPr lang="en-IE" dirty="0"/>
              <a:t>Legislation attempts to protect individuals from abuse, and enable organisation to carry out lawful activities/duties.</a:t>
            </a:r>
            <a:r>
              <a:rPr lang="en-IE" b="1" dirty="0"/>
              <a:t> </a:t>
            </a:r>
          </a:p>
          <a:p>
            <a:pPr algn="just"/>
            <a:endParaRPr lang="en-IE" dirty="0"/>
          </a:p>
          <a:p>
            <a:pPr algn="just"/>
            <a:endParaRPr lang="en-IE" dirty="0"/>
          </a:p>
          <a:p>
            <a:endParaRPr lang="en-IE" dirty="0"/>
          </a:p>
        </p:txBody>
      </p:sp>
    </p:spTree>
    <p:extLst>
      <p:ext uri="{BB962C8B-B14F-4D97-AF65-F5344CB8AC3E}">
        <p14:creationId xmlns:p14="http://schemas.microsoft.com/office/powerpoint/2010/main" val="3805899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a:xfrm>
            <a:off x="964760" y="804328"/>
            <a:ext cx="6091312" cy="1205821"/>
          </a:xfrm>
        </p:spPr>
        <p:txBody>
          <a:bodyPr>
            <a:normAutofit/>
          </a:bodyPr>
          <a:lstStyle/>
          <a:p>
            <a:r>
              <a:rPr lang="en-IE" sz="4000">
                <a:solidFill>
                  <a:srgbClr val="FEFFFF"/>
                </a:solidFill>
              </a:rPr>
              <a:t>Data Protection and Privacy Laws</a:t>
            </a:r>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1282189" y="2494450"/>
            <a:ext cx="5773883" cy="3563159"/>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0" indent="0">
              <a:buNone/>
            </a:pPr>
            <a:r>
              <a:rPr lang="en-IE" sz="2400"/>
              <a:t>Important legal acts relating to data protection include:</a:t>
            </a:r>
          </a:p>
          <a:p>
            <a:r>
              <a:rPr lang="en-IE" sz="2400"/>
              <a:t>EU data protection directive</a:t>
            </a:r>
          </a:p>
          <a:p>
            <a:r>
              <a:rPr lang="en-IE" sz="2400"/>
              <a:t>US Patriot Act</a:t>
            </a:r>
          </a:p>
          <a:p>
            <a:r>
              <a:rPr lang="en-IE" sz="2400"/>
              <a:t>General Data Protection Regulations (GDPR)</a:t>
            </a:r>
          </a:p>
          <a:p>
            <a:endParaRPr lang="en-IE" sz="2400"/>
          </a:p>
          <a:p>
            <a:endParaRPr lang="en-IE" sz="2400"/>
          </a:p>
        </p:txBody>
      </p:sp>
      <p:pic>
        <p:nvPicPr>
          <p:cNvPr id="5" name="Picture 4" descr="A blue background with yellow stars&#10;&#10;Description automatically generated with low confidence">
            <a:extLst>
              <a:ext uri="{FF2B5EF4-FFF2-40B4-BE49-F238E27FC236}">
                <a16:creationId xmlns:a16="http://schemas.microsoft.com/office/drawing/2014/main" id="{66794805-3AAD-4C79-A0E2-17E932BD1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706" y="872699"/>
            <a:ext cx="3343407" cy="2228938"/>
          </a:xfrm>
          <a:prstGeom prst="rect">
            <a:avLst/>
          </a:prstGeom>
        </p:spPr>
      </p:pic>
      <p:pic>
        <p:nvPicPr>
          <p:cNvPr id="8" name="Picture 7" descr="A picture containing ceramic ware, porcelain&#10;&#10;Description automatically generated">
            <a:extLst>
              <a:ext uri="{FF2B5EF4-FFF2-40B4-BE49-F238E27FC236}">
                <a16:creationId xmlns:a16="http://schemas.microsoft.com/office/drawing/2014/main" id="{3AFFEDE2-B9BD-4954-BEAE-7B70EB248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150" y="3511296"/>
            <a:ext cx="2757470" cy="2757470"/>
          </a:xfrm>
          <a:prstGeom prst="rect">
            <a:avLst/>
          </a:prstGeom>
        </p:spPr>
      </p:pic>
    </p:spTree>
    <p:extLst>
      <p:ext uri="{BB962C8B-B14F-4D97-AF65-F5344CB8AC3E}">
        <p14:creationId xmlns:p14="http://schemas.microsoft.com/office/powerpoint/2010/main" val="2324339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IE" dirty="0"/>
              <a:t>Data Protection and Privacy Laws</a:t>
            </a:r>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838200" y="1825625"/>
            <a:ext cx="3926305" cy="4351338"/>
          </a:xfrm>
        </p:spPr>
        <p:style>
          <a:lnRef idx="3">
            <a:schemeClr val="lt1"/>
          </a:lnRef>
          <a:fillRef idx="1">
            <a:schemeClr val="accent1"/>
          </a:fillRef>
          <a:effectRef idx="1">
            <a:schemeClr val="accent1"/>
          </a:effectRef>
          <a:fontRef idx="minor">
            <a:schemeClr val="lt1"/>
          </a:fontRef>
        </p:style>
        <p:txBody>
          <a:bodyPr>
            <a:normAutofit/>
          </a:bodyPr>
          <a:lstStyle/>
          <a:p>
            <a:pPr algn="just"/>
            <a:r>
              <a:rPr lang="en-IE" b="1" dirty="0"/>
              <a:t>EU Data Protection Directive:</a:t>
            </a:r>
          </a:p>
          <a:p>
            <a:pPr lvl="1" algn="just"/>
            <a:r>
              <a:rPr lang="en-IE" dirty="0"/>
              <a:t>Protection of individuals with regard to processing of personal data and on free movement of such data.</a:t>
            </a:r>
          </a:p>
          <a:p>
            <a:pPr lvl="1" algn="just"/>
            <a:r>
              <a:rPr lang="en-IE" dirty="0"/>
              <a:t>Enacted in 1995</a:t>
            </a:r>
          </a:p>
          <a:p>
            <a:pPr lvl="1" algn="just"/>
            <a:r>
              <a:rPr lang="en-IE" dirty="0"/>
              <a:t>EU privacy and human rights law</a:t>
            </a:r>
          </a:p>
          <a:p>
            <a:pPr lvl="1" algn="just"/>
            <a:endParaRPr lang="en-IE" dirty="0"/>
          </a:p>
          <a:p>
            <a:pPr algn="just"/>
            <a:endParaRPr lang="en-IE" dirty="0"/>
          </a:p>
          <a:p>
            <a:pPr algn="just"/>
            <a:endParaRPr lang="en-IE" dirty="0"/>
          </a:p>
          <a:p>
            <a:endParaRPr lang="en-IE" dirty="0"/>
          </a:p>
        </p:txBody>
      </p:sp>
      <p:sp>
        <p:nvSpPr>
          <p:cNvPr id="5" name="Content Placeholder 2">
            <a:extLst>
              <a:ext uri="{FF2B5EF4-FFF2-40B4-BE49-F238E27FC236}">
                <a16:creationId xmlns:a16="http://schemas.microsoft.com/office/drawing/2014/main" id="{F2D1990B-785D-4E1F-9F18-092FB22B8E45}"/>
              </a:ext>
            </a:extLst>
          </p:cNvPr>
          <p:cNvSpPr txBox="1">
            <a:spLocks/>
          </p:cNvSpPr>
          <p:nvPr/>
        </p:nvSpPr>
        <p:spPr>
          <a:xfrm>
            <a:off x="5069305" y="1825625"/>
            <a:ext cx="6577263" cy="435133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IE" dirty="0"/>
              <a:t>Seven principles governing the protection of personal data:</a:t>
            </a:r>
          </a:p>
          <a:p>
            <a:pPr marL="914400" lvl="1" indent="-457200" algn="just">
              <a:buFont typeface="+mj-lt"/>
              <a:buAutoNum type="arabicPeriod"/>
            </a:pPr>
            <a:r>
              <a:rPr lang="en-IE" dirty="0"/>
              <a:t>Notice: data subjects should be given notice when data is being collected.</a:t>
            </a:r>
          </a:p>
          <a:p>
            <a:pPr marL="914400" lvl="1" indent="-457200" algn="just">
              <a:buFont typeface="+mj-lt"/>
              <a:buAutoNum type="arabicPeriod"/>
            </a:pPr>
            <a:r>
              <a:rPr lang="en-IE" dirty="0"/>
              <a:t>Purpose: data should be used for stated purpose and nothing else.</a:t>
            </a:r>
          </a:p>
          <a:p>
            <a:pPr marL="914400" lvl="1" indent="-457200" algn="just">
              <a:buFont typeface="+mj-lt"/>
              <a:buAutoNum type="arabicPeriod"/>
            </a:pPr>
            <a:r>
              <a:rPr lang="en-IE" dirty="0"/>
              <a:t>Consent</a:t>
            </a:r>
          </a:p>
          <a:p>
            <a:pPr marL="914400" lvl="1" indent="-457200" algn="just">
              <a:buFont typeface="+mj-lt"/>
              <a:buAutoNum type="arabicPeriod"/>
            </a:pPr>
            <a:r>
              <a:rPr lang="en-IE" dirty="0"/>
              <a:t>Security: should be kept secure from potential abuse.</a:t>
            </a:r>
          </a:p>
          <a:p>
            <a:pPr marL="914400" lvl="1" indent="-457200" algn="just">
              <a:buFont typeface="+mj-lt"/>
              <a:buAutoNum type="arabicPeriod"/>
            </a:pPr>
            <a:r>
              <a:rPr lang="en-IE" dirty="0"/>
              <a:t>Disclosure: data subjects should be informed who is collecting their data.</a:t>
            </a:r>
          </a:p>
          <a:p>
            <a:pPr marL="914400" lvl="1" indent="-457200" algn="just">
              <a:buFont typeface="+mj-lt"/>
              <a:buAutoNum type="arabicPeriod"/>
            </a:pPr>
            <a:r>
              <a:rPr lang="en-IE" dirty="0"/>
              <a:t>Access: data subjects should be allowed access to their data.</a:t>
            </a:r>
          </a:p>
          <a:p>
            <a:pPr marL="914400" lvl="1" indent="-457200" algn="just">
              <a:buFont typeface="+mj-lt"/>
              <a:buAutoNum type="arabicPeriod"/>
            </a:pPr>
            <a:r>
              <a:rPr lang="en-IE" dirty="0"/>
              <a:t>Accountability: subject should be able to hold collectors accountable for breach of above.</a:t>
            </a:r>
          </a:p>
          <a:p>
            <a:pPr lvl="1" algn="just"/>
            <a:endParaRPr lang="en-IE" dirty="0"/>
          </a:p>
          <a:p>
            <a:pPr algn="just"/>
            <a:endParaRPr lang="en-IE" dirty="0"/>
          </a:p>
          <a:p>
            <a:pPr algn="just"/>
            <a:endParaRPr lang="en-IE" dirty="0"/>
          </a:p>
          <a:p>
            <a:endParaRPr lang="en-IE" dirty="0"/>
          </a:p>
        </p:txBody>
      </p:sp>
    </p:spTree>
    <p:extLst>
      <p:ext uri="{BB962C8B-B14F-4D97-AF65-F5344CB8AC3E}">
        <p14:creationId xmlns:p14="http://schemas.microsoft.com/office/powerpoint/2010/main" val="96473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IE" dirty="0"/>
              <a:t>Data Protection and Privacy Laws</a:t>
            </a:r>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838200" y="1825625"/>
            <a:ext cx="3926305" cy="4351338"/>
          </a:xfrm>
        </p:spPr>
        <p:style>
          <a:lnRef idx="3">
            <a:schemeClr val="lt1"/>
          </a:lnRef>
          <a:fillRef idx="1">
            <a:schemeClr val="accent1"/>
          </a:fillRef>
          <a:effectRef idx="1">
            <a:schemeClr val="accent1"/>
          </a:effectRef>
          <a:fontRef idx="minor">
            <a:schemeClr val="lt1"/>
          </a:fontRef>
        </p:style>
        <p:txBody>
          <a:bodyPr>
            <a:normAutofit fontScale="92500" lnSpcReduction="10000"/>
          </a:bodyPr>
          <a:lstStyle/>
          <a:p>
            <a:pPr algn="just"/>
            <a:r>
              <a:rPr lang="en-GB" sz="2800" dirty="0"/>
              <a:t>General Data Protection Regulations (</a:t>
            </a:r>
            <a:r>
              <a:rPr lang="en-GB" sz="2800" b="1" dirty="0"/>
              <a:t>GDPR</a:t>
            </a:r>
            <a:r>
              <a:rPr lang="en-GB" sz="2800" dirty="0"/>
              <a:t>) :</a:t>
            </a:r>
            <a:endParaRPr lang="en-IE" b="1" dirty="0"/>
          </a:p>
          <a:p>
            <a:pPr lvl="1" algn="just"/>
            <a:r>
              <a:rPr lang="en-IE" dirty="0"/>
              <a:t>Introduced in EU May 2018</a:t>
            </a:r>
          </a:p>
          <a:p>
            <a:pPr lvl="1" algn="just"/>
            <a:r>
              <a:rPr lang="en-IE" dirty="0"/>
              <a:t>Superseded EU data protection Directive</a:t>
            </a:r>
          </a:p>
          <a:p>
            <a:pPr lvl="1" algn="just"/>
            <a:r>
              <a:rPr lang="en-IE" dirty="0"/>
              <a:t>Applies to enterprises/individuals</a:t>
            </a:r>
          </a:p>
          <a:p>
            <a:pPr lvl="1" algn="just"/>
            <a:r>
              <a:rPr lang="en-IE" dirty="0"/>
              <a:t>Contains provisions and requirements related to processing of personal data</a:t>
            </a:r>
          </a:p>
          <a:p>
            <a:pPr lvl="1" algn="just"/>
            <a:r>
              <a:rPr lang="en-IE" dirty="0"/>
              <a:t>Prohibitive penalties for breaches</a:t>
            </a:r>
          </a:p>
          <a:p>
            <a:pPr lvl="1" algn="just"/>
            <a:endParaRPr lang="en-IE" dirty="0"/>
          </a:p>
          <a:p>
            <a:pPr algn="just"/>
            <a:endParaRPr lang="en-IE" dirty="0"/>
          </a:p>
          <a:p>
            <a:pPr algn="just"/>
            <a:endParaRPr lang="en-IE" dirty="0"/>
          </a:p>
          <a:p>
            <a:endParaRPr lang="en-IE" dirty="0"/>
          </a:p>
        </p:txBody>
      </p:sp>
      <p:sp>
        <p:nvSpPr>
          <p:cNvPr id="5" name="Content Placeholder 2">
            <a:extLst>
              <a:ext uri="{FF2B5EF4-FFF2-40B4-BE49-F238E27FC236}">
                <a16:creationId xmlns:a16="http://schemas.microsoft.com/office/drawing/2014/main" id="{F2D1990B-785D-4E1F-9F18-092FB22B8E45}"/>
              </a:ext>
            </a:extLst>
          </p:cNvPr>
          <p:cNvSpPr txBox="1">
            <a:spLocks/>
          </p:cNvSpPr>
          <p:nvPr/>
        </p:nvSpPr>
        <p:spPr>
          <a:xfrm>
            <a:off x="5069305" y="1825625"/>
            <a:ext cx="6577263" cy="435133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IE" dirty="0"/>
              <a:t>Seven Data Privacy Principles:</a:t>
            </a:r>
          </a:p>
          <a:p>
            <a:pPr marL="914400" lvl="1" indent="-457200" algn="just">
              <a:buFont typeface="+mj-lt"/>
              <a:buAutoNum type="arabicPeriod"/>
            </a:pPr>
            <a:r>
              <a:rPr lang="en-IE" dirty="0"/>
              <a:t>Lawful, fair, and transparent</a:t>
            </a:r>
          </a:p>
          <a:p>
            <a:pPr marL="914400" lvl="1" indent="-457200" algn="just">
              <a:buFont typeface="+mj-lt"/>
              <a:buAutoNum type="arabicPeriod"/>
            </a:pPr>
            <a:r>
              <a:rPr lang="en-IE" dirty="0"/>
              <a:t>Purpose limitation</a:t>
            </a:r>
          </a:p>
          <a:p>
            <a:pPr marL="914400" lvl="1" indent="-457200" algn="just">
              <a:buFont typeface="+mj-lt"/>
              <a:buAutoNum type="arabicPeriod"/>
            </a:pPr>
            <a:r>
              <a:rPr lang="en-IE" dirty="0"/>
              <a:t>Data Minimisation</a:t>
            </a:r>
          </a:p>
          <a:p>
            <a:pPr marL="914400" lvl="1" indent="-457200" algn="just">
              <a:buFont typeface="+mj-lt"/>
              <a:buAutoNum type="arabicPeriod"/>
            </a:pPr>
            <a:r>
              <a:rPr lang="en-IE" dirty="0"/>
              <a:t>Accuracy</a:t>
            </a:r>
          </a:p>
          <a:p>
            <a:pPr marL="914400" lvl="1" indent="-457200" algn="just">
              <a:buFont typeface="+mj-lt"/>
              <a:buAutoNum type="arabicPeriod"/>
            </a:pPr>
            <a:r>
              <a:rPr lang="en-IE" dirty="0"/>
              <a:t>Storage Limitation</a:t>
            </a:r>
          </a:p>
          <a:p>
            <a:pPr marL="914400" lvl="1" indent="-457200" algn="just">
              <a:buFont typeface="+mj-lt"/>
              <a:buAutoNum type="arabicPeriod"/>
            </a:pPr>
            <a:r>
              <a:rPr lang="en-IE" dirty="0"/>
              <a:t>Integrity and Confidentiality</a:t>
            </a:r>
          </a:p>
          <a:p>
            <a:pPr marL="914400" lvl="1" indent="-457200" algn="just">
              <a:buFont typeface="+mj-lt"/>
              <a:buAutoNum type="arabicPeriod"/>
            </a:pPr>
            <a:r>
              <a:rPr lang="en-IE" dirty="0"/>
              <a:t>Accountability</a:t>
            </a:r>
          </a:p>
          <a:p>
            <a:pPr algn="just"/>
            <a:endParaRPr lang="en-IE" dirty="0"/>
          </a:p>
          <a:p>
            <a:pPr algn="just"/>
            <a:endParaRPr lang="en-IE" dirty="0"/>
          </a:p>
          <a:p>
            <a:endParaRPr lang="en-IE" dirty="0"/>
          </a:p>
        </p:txBody>
      </p:sp>
    </p:spTree>
    <p:extLst>
      <p:ext uri="{BB962C8B-B14F-4D97-AF65-F5344CB8AC3E}">
        <p14:creationId xmlns:p14="http://schemas.microsoft.com/office/powerpoint/2010/main" val="3666715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IE" dirty="0"/>
              <a:t>Data Protection and Privacy Laws</a:t>
            </a:r>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pPr algn="just"/>
            <a:r>
              <a:rPr lang="en-US" sz="2800" dirty="0"/>
              <a:t>US Patriot Act:</a:t>
            </a:r>
          </a:p>
          <a:p>
            <a:pPr lvl="1" algn="just"/>
            <a:r>
              <a:rPr lang="en-US" dirty="0"/>
              <a:t>Enacted in October 2001 following 9/11 attacks</a:t>
            </a:r>
          </a:p>
          <a:p>
            <a:pPr lvl="1" algn="just"/>
            <a:r>
              <a:rPr lang="en-US" dirty="0"/>
              <a:t>Aimed at protection from challenges posed by global terrorist networks.</a:t>
            </a:r>
          </a:p>
          <a:p>
            <a:pPr lvl="1" algn="just"/>
            <a:r>
              <a:rPr lang="en-US" dirty="0"/>
              <a:t>Brought the law up to data with current technology:</a:t>
            </a:r>
          </a:p>
          <a:p>
            <a:pPr lvl="2" algn="just"/>
            <a:r>
              <a:rPr lang="en-US" dirty="0"/>
              <a:t>E911 calls</a:t>
            </a:r>
          </a:p>
          <a:p>
            <a:pPr lvl="2" algn="just"/>
            <a:r>
              <a:rPr lang="en-US" dirty="0"/>
              <a:t>Mobile tracking and wire-tapping</a:t>
            </a:r>
          </a:p>
          <a:p>
            <a:pPr lvl="2" algn="just"/>
            <a:r>
              <a:rPr lang="en-US" dirty="0"/>
              <a:t>Circumstantial evidence</a:t>
            </a:r>
          </a:p>
          <a:p>
            <a:pPr lvl="2" algn="just"/>
            <a:r>
              <a:rPr lang="en-US" dirty="0"/>
              <a:t>Inter-agency cooperation to tackle terrorism</a:t>
            </a:r>
            <a:endParaRPr lang="en-IE" dirty="0"/>
          </a:p>
          <a:p>
            <a:pPr algn="just"/>
            <a:endParaRPr lang="en-IE" dirty="0"/>
          </a:p>
          <a:p>
            <a:pPr algn="just"/>
            <a:endParaRPr lang="en-IE" dirty="0"/>
          </a:p>
          <a:p>
            <a:endParaRPr lang="en-IE" dirty="0"/>
          </a:p>
        </p:txBody>
      </p:sp>
    </p:spTree>
    <p:extLst>
      <p:ext uri="{BB962C8B-B14F-4D97-AF65-F5344CB8AC3E}">
        <p14:creationId xmlns:p14="http://schemas.microsoft.com/office/powerpoint/2010/main" val="3610720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IE" dirty="0"/>
              <a:t>Data Protection and Privacy Laws</a:t>
            </a:r>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just"/>
            <a:r>
              <a:rPr lang="en-US" sz="2800" dirty="0"/>
              <a:t>Ethics in Research NCI</a:t>
            </a:r>
          </a:p>
          <a:p>
            <a:pPr algn="just"/>
            <a:endParaRPr lang="en-IE" dirty="0"/>
          </a:p>
          <a:p>
            <a:pPr algn="just"/>
            <a:endParaRPr lang="en-IE" dirty="0"/>
          </a:p>
          <a:p>
            <a:pPr algn="just"/>
            <a:endParaRPr lang="en-IE" dirty="0"/>
          </a:p>
          <a:p>
            <a:endParaRPr lang="en-IE" dirty="0"/>
          </a:p>
        </p:txBody>
      </p:sp>
      <p:pic>
        <p:nvPicPr>
          <p:cNvPr id="4" name="Picture 3">
            <a:extLst>
              <a:ext uri="{FF2B5EF4-FFF2-40B4-BE49-F238E27FC236}">
                <a16:creationId xmlns:a16="http://schemas.microsoft.com/office/drawing/2014/main" id="{36239E78-47EB-44E9-9F8D-F096FEC2C890}"/>
              </a:ext>
            </a:extLst>
          </p:cNvPr>
          <p:cNvPicPr>
            <a:picLocks noChangeAspect="1"/>
          </p:cNvPicPr>
          <p:nvPr/>
        </p:nvPicPr>
        <p:blipFill>
          <a:blip r:embed="rId3"/>
          <a:stretch>
            <a:fillRect/>
          </a:stretch>
        </p:blipFill>
        <p:spPr>
          <a:xfrm>
            <a:off x="1861610" y="2773089"/>
            <a:ext cx="7901136" cy="2816578"/>
          </a:xfrm>
          <a:prstGeom prst="rect">
            <a:avLst/>
          </a:prstGeom>
        </p:spPr>
      </p:pic>
    </p:spTree>
    <p:extLst>
      <p:ext uri="{BB962C8B-B14F-4D97-AF65-F5344CB8AC3E}">
        <p14:creationId xmlns:p14="http://schemas.microsoft.com/office/powerpoint/2010/main" val="1529457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IE" dirty="0"/>
              <a:t>Summary</a:t>
            </a:r>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pPr algn="just"/>
            <a:r>
              <a:rPr lang="en-US" sz="2800" dirty="0"/>
              <a:t>Database security</a:t>
            </a:r>
          </a:p>
          <a:p>
            <a:pPr algn="just"/>
            <a:r>
              <a:rPr lang="en-US" dirty="0"/>
              <a:t>Threats</a:t>
            </a:r>
          </a:p>
          <a:p>
            <a:pPr algn="just"/>
            <a:r>
              <a:rPr lang="en-US" sz="2800" dirty="0"/>
              <a:t>Computer-Based Countermeasures </a:t>
            </a:r>
          </a:p>
          <a:p>
            <a:pPr algn="just"/>
            <a:r>
              <a:rPr lang="en-US" dirty="0"/>
              <a:t>Non-computer-based countermeasures</a:t>
            </a:r>
          </a:p>
          <a:p>
            <a:pPr algn="just"/>
            <a:r>
              <a:rPr lang="en-US" dirty="0"/>
              <a:t>Risk Analysis</a:t>
            </a:r>
          </a:p>
          <a:p>
            <a:pPr algn="just"/>
            <a:r>
              <a:rPr lang="en-US" sz="2800" dirty="0"/>
              <a:t>Data Pr</a:t>
            </a:r>
            <a:r>
              <a:rPr lang="en-US" dirty="0"/>
              <a:t>otection</a:t>
            </a:r>
            <a:endParaRPr lang="en-US" sz="2800" dirty="0"/>
          </a:p>
          <a:p>
            <a:pPr algn="just"/>
            <a:endParaRPr lang="en-IE" dirty="0"/>
          </a:p>
          <a:p>
            <a:pPr algn="just"/>
            <a:endParaRPr lang="en-IE" dirty="0"/>
          </a:p>
          <a:p>
            <a:pPr algn="just"/>
            <a:endParaRPr lang="en-IE" dirty="0"/>
          </a:p>
          <a:p>
            <a:endParaRPr lang="en-IE" dirty="0"/>
          </a:p>
        </p:txBody>
      </p:sp>
    </p:spTree>
    <p:extLst>
      <p:ext uri="{BB962C8B-B14F-4D97-AF65-F5344CB8AC3E}">
        <p14:creationId xmlns:p14="http://schemas.microsoft.com/office/powerpoint/2010/main" val="267655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F875-AA70-4CDA-80A6-C9EA177A4DEE}"/>
              </a:ext>
            </a:extLst>
          </p:cNvPr>
          <p:cNvSpPr>
            <a:spLocks noGrp="1"/>
          </p:cNvSpPr>
          <p:nvPr>
            <p:ph type="title"/>
          </p:nvPr>
        </p:nvSpPr>
        <p:spPr/>
        <p:txBody>
          <a:bodyPr/>
          <a:lstStyle/>
          <a:p>
            <a:r>
              <a:rPr lang="en-US" dirty="0"/>
              <a:t>Why is data a concern?</a:t>
            </a:r>
            <a:endParaRPr lang="en-IE" dirty="0"/>
          </a:p>
        </p:txBody>
      </p:sp>
      <p:sp>
        <p:nvSpPr>
          <p:cNvPr id="3" name="Content Placeholder 2">
            <a:extLst>
              <a:ext uri="{FF2B5EF4-FFF2-40B4-BE49-F238E27FC236}">
                <a16:creationId xmlns:a16="http://schemas.microsoft.com/office/drawing/2014/main" id="{A178993D-6534-47EF-BF6D-7B4312B4ED75}"/>
              </a:ext>
            </a:extLst>
          </p:cNvPr>
          <p:cNvSpPr>
            <a:spLocks noGrp="1"/>
          </p:cNvSpPr>
          <p:nvPr>
            <p:ph idx="1"/>
          </p:nvPr>
        </p:nvSpPr>
        <p:spPr>
          <a:xfrm>
            <a:off x="838200" y="1825625"/>
            <a:ext cx="5257800" cy="4351338"/>
          </a:xfrm>
        </p:spPr>
        <p:style>
          <a:lnRef idx="1">
            <a:schemeClr val="accent6"/>
          </a:lnRef>
          <a:fillRef idx="2">
            <a:schemeClr val="accent6"/>
          </a:fillRef>
          <a:effectRef idx="1">
            <a:schemeClr val="accent6"/>
          </a:effectRef>
          <a:fontRef idx="minor">
            <a:schemeClr val="dk1"/>
          </a:fontRef>
        </p:style>
        <p:txBody>
          <a:bodyPr>
            <a:normAutofit/>
          </a:bodyPr>
          <a:lstStyle/>
          <a:p>
            <a:pPr algn="just">
              <a:lnSpc>
                <a:spcPct val="100000"/>
              </a:lnSpc>
            </a:pPr>
            <a:r>
              <a:rPr lang="en-US" dirty="0"/>
              <a:t>Database security is often considered in relation to:</a:t>
            </a:r>
          </a:p>
          <a:p>
            <a:pPr lvl="1" algn="just">
              <a:lnSpc>
                <a:spcPct val="100000"/>
              </a:lnSpc>
            </a:pPr>
            <a:r>
              <a:rPr lang="en-US" dirty="0"/>
              <a:t>Theft and fraud</a:t>
            </a:r>
          </a:p>
          <a:p>
            <a:pPr lvl="1" algn="just">
              <a:lnSpc>
                <a:spcPct val="100000"/>
              </a:lnSpc>
            </a:pPr>
            <a:r>
              <a:rPr lang="en-US" dirty="0"/>
              <a:t>Loss of </a:t>
            </a:r>
            <a:r>
              <a:rPr lang="en-US" b="1" dirty="0"/>
              <a:t>confidentiality</a:t>
            </a:r>
          </a:p>
          <a:p>
            <a:pPr lvl="1" algn="just">
              <a:lnSpc>
                <a:spcPct val="100000"/>
              </a:lnSpc>
            </a:pPr>
            <a:r>
              <a:rPr lang="en-US" dirty="0"/>
              <a:t>Loss of </a:t>
            </a:r>
            <a:r>
              <a:rPr lang="en-US" b="1" dirty="0"/>
              <a:t>privacy</a:t>
            </a:r>
          </a:p>
          <a:p>
            <a:pPr lvl="1" algn="just">
              <a:lnSpc>
                <a:spcPct val="100000"/>
              </a:lnSpc>
            </a:pPr>
            <a:r>
              <a:rPr lang="en-US" dirty="0"/>
              <a:t>Loss of </a:t>
            </a:r>
            <a:r>
              <a:rPr lang="en-US" b="1" dirty="0"/>
              <a:t>integrity</a:t>
            </a:r>
          </a:p>
          <a:p>
            <a:pPr lvl="1" algn="just">
              <a:lnSpc>
                <a:spcPct val="100000"/>
              </a:lnSpc>
            </a:pPr>
            <a:r>
              <a:rPr lang="en-US" dirty="0"/>
              <a:t>Loss of </a:t>
            </a:r>
            <a:r>
              <a:rPr lang="en-US" b="1" dirty="0"/>
              <a:t>availability</a:t>
            </a:r>
          </a:p>
          <a:p>
            <a:pPr marL="0" indent="0" algn="just">
              <a:lnSpc>
                <a:spcPct val="150000"/>
              </a:lnSpc>
              <a:buNone/>
            </a:pPr>
            <a:endParaRPr lang="en-US" sz="2800" dirty="0"/>
          </a:p>
          <a:p>
            <a:pPr algn="just">
              <a:lnSpc>
                <a:spcPct val="150000"/>
              </a:lnSpc>
            </a:pPr>
            <a:endParaRPr lang="en-US" dirty="0"/>
          </a:p>
          <a:p>
            <a:pPr algn="just"/>
            <a:endParaRPr lang="en-IE" sz="2800" dirty="0"/>
          </a:p>
          <a:p>
            <a:endParaRPr lang="en-IE" dirty="0"/>
          </a:p>
        </p:txBody>
      </p:sp>
      <p:sp>
        <p:nvSpPr>
          <p:cNvPr id="4" name="Content Placeholder 2">
            <a:extLst>
              <a:ext uri="{FF2B5EF4-FFF2-40B4-BE49-F238E27FC236}">
                <a16:creationId xmlns:a16="http://schemas.microsoft.com/office/drawing/2014/main" id="{793D69AE-F92B-40AA-B466-33417A771852}"/>
              </a:ext>
            </a:extLst>
          </p:cNvPr>
          <p:cNvSpPr txBox="1">
            <a:spLocks/>
          </p:cNvSpPr>
          <p:nvPr/>
        </p:nvSpPr>
        <p:spPr>
          <a:xfrm>
            <a:off x="6332621" y="1825625"/>
            <a:ext cx="5257800" cy="435133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Aims to </a:t>
            </a:r>
            <a:r>
              <a:rPr lang="en-US" b="1" dirty="0"/>
              <a:t>minimize the losses </a:t>
            </a:r>
            <a:r>
              <a:rPr lang="en-US" dirty="0"/>
              <a:t>caused by </a:t>
            </a:r>
            <a:r>
              <a:rPr lang="en-US" b="1" dirty="0"/>
              <a:t>anticipated events </a:t>
            </a:r>
            <a:r>
              <a:rPr lang="en-US" dirty="0"/>
              <a:t>in a </a:t>
            </a:r>
            <a:r>
              <a:rPr lang="en-US" b="1" dirty="0"/>
              <a:t>cost-effective </a:t>
            </a:r>
            <a:r>
              <a:rPr lang="en-US" dirty="0"/>
              <a:t>manner </a:t>
            </a:r>
            <a:r>
              <a:rPr lang="en-US" b="1" dirty="0"/>
              <a:t>without unduly constraining the users.</a:t>
            </a:r>
          </a:p>
          <a:p>
            <a:pPr lvl="1" algn="just">
              <a:lnSpc>
                <a:spcPct val="100000"/>
              </a:lnSpc>
            </a:pPr>
            <a:endParaRPr lang="en-US" dirty="0"/>
          </a:p>
          <a:p>
            <a:pPr marL="0" indent="0" algn="just">
              <a:lnSpc>
                <a:spcPct val="150000"/>
              </a:lnSpc>
              <a:buFont typeface="Arial" panose="020B0604020202020204" pitchFamily="34" charset="0"/>
              <a:buNone/>
            </a:pPr>
            <a:endParaRPr lang="en-US" dirty="0"/>
          </a:p>
          <a:p>
            <a:pPr algn="just">
              <a:lnSpc>
                <a:spcPct val="150000"/>
              </a:lnSpc>
            </a:pPr>
            <a:endParaRPr lang="en-US" dirty="0"/>
          </a:p>
          <a:p>
            <a:pPr algn="just"/>
            <a:endParaRPr lang="en-IE" dirty="0"/>
          </a:p>
          <a:p>
            <a:endParaRPr lang="en-IE" dirty="0"/>
          </a:p>
        </p:txBody>
      </p:sp>
    </p:spTree>
    <p:extLst>
      <p:ext uri="{BB962C8B-B14F-4D97-AF65-F5344CB8AC3E}">
        <p14:creationId xmlns:p14="http://schemas.microsoft.com/office/powerpoint/2010/main" val="254889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F875-AA70-4CDA-80A6-C9EA177A4DEE}"/>
              </a:ext>
            </a:extLst>
          </p:cNvPr>
          <p:cNvSpPr>
            <a:spLocks noGrp="1"/>
          </p:cNvSpPr>
          <p:nvPr>
            <p:ph type="title"/>
          </p:nvPr>
        </p:nvSpPr>
        <p:spPr/>
        <p:txBody>
          <a:bodyPr/>
          <a:lstStyle/>
          <a:p>
            <a:r>
              <a:rPr lang="en-US" dirty="0"/>
              <a:t>Threats</a:t>
            </a:r>
            <a:endParaRPr lang="en-IE" dirty="0"/>
          </a:p>
        </p:txBody>
      </p:sp>
      <p:sp>
        <p:nvSpPr>
          <p:cNvPr id="3" name="Content Placeholder 2">
            <a:extLst>
              <a:ext uri="{FF2B5EF4-FFF2-40B4-BE49-F238E27FC236}">
                <a16:creationId xmlns:a16="http://schemas.microsoft.com/office/drawing/2014/main" id="{A178993D-6534-47EF-BF6D-7B4312B4ED75}"/>
              </a:ext>
            </a:extLst>
          </p:cNvPr>
          <p:cNvSpPr>
            <a:spLocks noGrp="1"/>
          </p:cNvSpPr>
          <p:nvPr>
            <p:ph idx="1"/>
          </p:nvPr>
        </p:nvSpPr>
        <p:spPr>
          <a:xfrm>
            <a:off x="838199" y="1825625"/>
            <a:ext cx="10752221" cy="949659"/>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just">
              <a:lnSpc>
                <a:spcPct val="100000"/>
              </a:lnSpc>
            </a:pPr>
            <a:r>
              <a:rPr lang="en-US" dirty="0"/>
              <a:t>Any situation or event, intentional or accidental, that may adversely affect a system and consequently an organization.</a:t>
            </a:r>
          </a:p>
          <a:p>
            <a:pPr marL="0" indent="0" algn="just">
              <a:lnSpc>
                <a:spcPct val="150000"/>
              </a:lnSpc>
              <a:buNone/>
            </a:pPr>
            <a:endParaRPr lang="en-US" sz="2800" dirty="0"/>
          </a:p>
          <a:p>
            <a:pPr algn="just">
              <a:lnSpc>
                <a:spcPct val="150000"/>
              </a:lnSpc>
            </a:pPr>
            <a:endParaRPr lang="en-US" dirty="0"/>
          </a:p>
          <a:p>
            <a:pPr algn="just"/>
            <a:endParaRPr lang="en-IE" sz="2800" dirty="0"/>
          </a:p>
          <a:p>
            <a:endParaRPr lang="en-IE" dirty="0"/>
          </a:p>
        </p:txBody>
      </p:sp>
      <p:sp>
        <p:nvSpPr>
          <p:cNvPr id="4" name="Content Placeholder 2">
            <a:extLst>
              <a:ext uri="{FF2B5EF4-FFF2-40B4-BE49-F238E27FC236}">
                <a16:creationId xmlns:a16="http://schemas.microsoft.com/office/drawing/2014/main" id="{793D69AE-F92B-40AA-B466-33417A771852}"/>
              </a:ext>
            </a:extLst>
          </p:cNvPr>
          <p:cNvSpPr txBox="1">
            <a:spLocks/>
          </p:cNvSpPr>
          <p:nvPr/>
        </p:nvSpPr>
        <p:spPr>
          <a:xfrm>
            <a:off x="3805989" y="2910221"/>
            <a:ext cx="2707106" cy="326674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dirty="0"/>
              <a:t>Intangible threats:</a:t>
            </a:r>
          </a:p>
          <a:p>
            <a:pPr algn="just">
              <a:lnSpc>
                <a:spcPct val="100000"/>
              </a:lnSpc>
            </a:pPr>
            <a:r>
              <a:rPr lang="en-US" dirty="0"/>
              <a:t>Reputation</a:t>
            </a:r>
          </a:p>
          <a:p>
            <a:pPr algn="just">
              <a:lnSpc>
                <a:spcPct val="100000"/>
              </a:lnSpc>
            </a:pPr>
            <a:r>
              <a:rPr lang="en-US" dirty="0"/>
              <a:t>Client confidence</a:t>
            </a:r>
          </a:p>
          <a:p>
            <a:pPr marL="0" indent="0" algn="just">
              <a:lnSpc>
                <a:spcPct val="150000"/>
              </a:lnSpc>
              <a:buFont typeface="Arial" panose="020B0604020202020204" pitchFamily="34" charset="0"/>
              <a:buNone/>
            </a:pPr>
            <a:endParaRPr lang="en-US" dirty="0"/>
          </a:p>
          <a:p>
            <a:pPr algn="just">
              <a:lnSpc>
                <a:spcPct val="150000"/>
              </a:lnSpc>
            </a:pPr>
            <a:endParaRPr lang="en-US" dirty="0"/>
          </a:p>
          <a:p>
            <a:pPr algn="just"/>
            <a:endParaRPr lang="en-IE" dirty="0"/>
          </a:p>
          <a:p>
            <a:endParaRPr lang="en-IE" dirty="0"/>
          </a:p>
        </p:txBody>
      </p:sp>
      <p:sp>
        <p:nvSpPr>
          <p:cNvPr id="5" name="Content Placeholder 2">
            <a:extLst>
              <a:ext uri="{FF2B5EF4-FFF2-40B4-BE49-F238E27FC236}">
                <a16:creationId xmlns:a16="http://schemas.microsoft.com/office/drawing/2014/main" id="{43212A3A-4183-4944-9D22-E259C275E2F3}"/>
              </a:ext>
            </a:extLst>
          </p:cNvPr>
          <p:cNvSpPr txBox="1">
            <a:spLocks/>
          </p:cNvSpPr>
          <p:nvPr/>
        </p:nvSpPr>
        <p:spPr>
          <a:xfrm>
            <a:off x="838199" y="2910221"/>
            <a:ext cx="2707106" cy="326674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dirty="0"/>
              <a:t>Tangible threats:</a:t>
            </a:r>
          </a:p>
          <a:p>
            <a:pPr algn="just">
              <a:lnSpc>
                <a:spcPct val="100000"/>
              </a:lnSpc>
            </a:pPr>
            <a:r>
              <a:rPr lang="en-US" dirty="0"/>
              <a:t>Hardware</a:t>
            </a:r>
          </a:p>
          <a:p>
            <a:pPr algn="just">
              <a:lnSpc>
                <a:spcPct val="100000"/>
              </a:lnSpc>
            </a:pPr>
            <a:r>
              <a:rPr lang="en-US" dirty="0"/>
              <a:t>Software </a:t>
            </a:r>
          </a:p>
          <a:p>
            <a:pPr algn="just">
              <a:lnSpc>
                <a:spcPct val="100000"/>
              </a:lnSpc>
            </a:pPr>
            <a:r>
              <a:rPr lang="en-US" dirty="0"/>
              <a:t>Data </a:t>
            </a:r>
          </a:p>
          <a:p>
            <a:pPr algn="just">
              <a:lnSpc>
                <a:spcPct val="150000"/>
              </a:lnSpc>
            </a:pPr>
            <a:endParaRPr lang="en-US" dirty="0"/>
          </a:p>
          <a:p>
            <a:pPr algn="just"/>
            <a:endParaRPr lang="en-IE" dirty="0"/>
          </a:p>
          <a:p>
            <a:endParaRPr lang="en-IE" dirty="0"/>
          </a:p>
        </p:txBody>
      </p:sp>
      <p:sp>
        <p:nvSpPr>
          <p:cNvPr id="6" name="Content Placeholder 2">
            <a:extLst>
              <a:ext uri="{FF2B5EF4-FFF2-40B4-BE49-F238E27FC236}">
                <a16:creationId xmlns:a16="http://schemas.microsoft.com/office/drawing/2014/main" id="{AADB91E2-C35B-4593-85C2-A3BED4D0042D}"/>
              </a:ext>
            </a:extLst>
          </p:cNvPr>
          <p:cNvSpPr txBox="1">
            <a:spLocks/>
          </p:cNvSpPr>
          <p:nvPr/>
        </p:nvSpPr>
        <p:spPr>
          <a:xfrm>
            <a:off x="6682538" y="2910221"/>
            <a:ext cx="4907881" cy="3266742"/>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dirty="0"/>
              <a:t>To mitigate against threats, we:</a:t>
            </a:r>
          </a:p>
          <a:p>
            <a:pPr algn="just">
              <a:lnSpc>
                <a:spcPct val="100000"/>
              </a:lnSpc>
            </a:pPr>
            <a:r>
              <a:rPr lang="en-US" dirty="0"/>
              <a:t>Identify weaknesses</a:t>
            </a:r>
          </a:p>
          <a:p>
            <a:pPr algn="just">
              <a:lnSpc>
                <a:spcPct val="100000"/>
              </a:lnSpc>
            </a:pPr>
            <a:r>
              <a:rPr lang="en-US" dirty="0"/>
              <a:t>Test system security</a:t>
            </a:r>
          </a:p>
          <a:p>
            <a:pPr algn="just">
              <a:lnSpc>
                <a:spcPct val="100000"/>
              </a:lnSpc>
            </a:pPr>
            <a:r>
              <a:rPr lang="en-US" dirty="0"/>
              <a:t>Monitor access</a:t>
            </a:r>
          </a:p>
          <a:p>
            <a:pPr algn="just">
              <a:lnSpc>
                <a:spcPct val="100000"/>
              </a:lnSpc>
            </a:pPr>
            <a:r>
              <a:rPr lang="en-US" dirty="0"/>
              <a:t>Respond to failures effectively</a:t>
            </a:r>
          </a:p>
          <a:p>
            <a:pPr marL="0" indent="0" algn="just">
              <a:lnSpc>
                <a:spcPct val="100000"/>
              </a:lnSpc>
              <a:buNone/>
            </a:pPr>
            <a:endParaRPr lang="en-US" dirty="0"/>
          </a:p>
          <a:p>
            <a:pPr marL="0" indent="0" algn="just">
              <a:lnSpc>
                <a:spcPct val="150000"/>
              </a:lnSpc>
              <a:buFont typeface="Arial" panose="020B0604020202020204" pitchFamily="34" charset="0"/>
              <a:buNone/>
            </a:pPr>
            <a:endParaRPr lang="en-US" dirty="0"/>
          </a:p>
          <a:p>
            <a:pPr algn="just">
              <a:lnSpc>
                <a:spcPct val="150000"/>
              </a:lnSpc>
            </a:pPr>
            <a:endParaRPr lang="en-US" dirty="0"/>
          </a:p>
          <a:p>
            <a:pPr algn="just"/>
            <a:endParaRPr lang="en-IE" dirty="0"/>
          </a:p>
          <a:p>
            <a:endParaRPr lang="en-IE" dirty="0"/>
          </a:p>
        </p:txBody>
      </p:sp>
    </p:spTree>
    <p:extLst>
      <p:ext uri="{BB962C8B-B14F-4D97-AF65-F5344CB8AC3E}">
        <p14:creationId xmlns:p14="http://schemas.microsoft.com/office/powerpoint/2010/main" val="11490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F875-AA70-4CDA-80A6-C9EA177A4DE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Summary of Threats</a:t>
            </a:r>
          </a:p>
        </p:txBody>
      </p:sp>
      <p:pic>
        <p:nvPicPr>
          <p:cNvPr id="9" name="Picture 1029" descr="DS3-Figure 18-01">
            <a:extLst>
              <a:ext uri="{FF2B5EF4-FFF2-40B4-BE49-F238E27FC236}">
                <a16:creationId xmlns:a16="http://schemas.microsoft.com/office/drawing/2014/main" id="{3584D7A7-A7FF-43D2-8323-FDE43FE6C361}"/>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847815" y="131246"/>
            <a:ext cx="6706010" cy="653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5">
            <a:extLst>
              <a:ext uri="{FF2B5EF4-FFF2-40B4-BE49-F238E27FC236}">
                <a16:creationId xmlns:a16="http://schemas.microsoft.com/office/drawing/2014/main" id="{78B11990-B939-485A-A2B1-17819D2249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11728" y="0"/>
            <a:ext cx="9568543" cy="68642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255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p:txBody>
          <a:bodyPr/>
          <a:lstStyle/>
          <a:p>
            <a:r>
              <a:rPr lang="en-US" dirty="0"/>
              <a:t>Countermeasures - Computer Based Controls</a:t>
            </a:r>
            <a:endParaRPr lang="en-IE" dirty="0"/>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pPr algn="just"/>
            <a:r>
              <a:rPr lang="en-US" dirty="0"/>
              <a:t>Can include physical control and administrative procedures.</a:t>
            </a:r>
          </a:p>
          <a:p>
            <a:pPr algn="just"/>
            <a:r>
              <a:rPr lang="en-US" dirty="0"/>
              <a:t>Despite these controls the security can only be as good as the operating system it is running on. </a:t>
            </a:r>
          </a:p>
          <a:p>
            <a:pPr algn="just"/>
            <a:r>
              <a:rPr lang="en-US" dirty="0"/>
              <a:t>The following countermeasures can be considered:</a:t>
            </a:r>
          </a:p>
          <a:p>
            <a:pPr lvl="1" algn="just"/>
            <a:r>
              <a:rPr lang="en-US" dirty="0"/>
              <a:t>Authorization and Authentication</a:t>
            </a:r>
          </a:p>
          <a:p>
            <a:pPr lvl="1" algn="just"/>
            <a:r>
              <a:rPr lang="en-US" dirty="0"/>
              <a:t>Access control</a:t>
            </a:r>
          </a:p>
          <a:p>
            <a:pPr lvl="1" algn="just"/>
            <a:r>
              <a:rPr lang="en-US" dirty="0"/>
              <a:t>Views</a:t>
            </a:r>
          </a:p>
          <a:p>
            <a:pPr lvl="1" algn="just"/>
            <a:r>
              <a:rPr lang="en-US" dirty="0"/>
              <a:t>Backup and recovery</a:t>
            </a:r>
          </a:p>
          <a:p>
            <a:pPr lvl="1" algn="just"/>
            <a:r>
              <a:rPr lang="en-US" dirty="0"/>
              <a:t>Encryption</a:t>
            </a:r>
          </a:p>
          <a:p>
            <a:pPr lvl="1" algn="just"/>
            <a:r>
              <a:rPr lang="en-US" dirty="0"/>
              <a:t>RAID technology</a:t>
            </a:r>
            <a:endParaRPr lang="en-IE" dirty="0"/>
          </a:p>
        </p:txBody>
      </p:sp>
    </p:spTree>
    <p:extLst>
      <p:ext uri="{BB962C8B-B14F-4D97-AF65-F5344CB8AC3E}">
        <p14:creationId xmlns:p14="http://schemas.microsoft.com/office/powerpoint/2010/main" val="340774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E832E2-6E46-4410-B53D-BE61BEA28B78}"/>
              </a:ext>
            </a:extLst>
          </p:cNvPr>
          <p:cNvSpPr>
            <a:spLocks noGrp="1"/>
          </p:cNvSpPr>
          <p:nvPr>
            <p:ph type="title"/>
          </p:nvPr>
        </p:nvSpPr>
        <p:spPr>
          <a:xfrm>
            <a:off x="648929" y="629266"/>
            <a:ext cx="3505495" cy="1622321"/>
          </a:xfrm>
        </p:spPr>
        <p:txBody>
          <a:bodyPr>
            <a:normAutofit/>
          </a:bodyPr>
          <a:lstStyle/>
          <a:p>
            <a:r>
              <a:rPr lang="en-US" sz="3400"/>
              <a:t>Countermeasures - Computer Based Controls</a:t>
            </a:r>
            <a:endParaRPr lang="en-IE" sz="3400"/>
          </a:p>
        </p:txBody>
      </p:sp>
      <p:sp>
        <p:nvSpPr>
          <p:cNvPr id="10" name="Content Placeholder 9">
            <a:extLst>
              <a:ext uri="{FF2B5EF4-FFF2-40B4-BE49-F238E27FC236}">
                <a16:creationId xmlns:a16="http://schemas.microsoft.com/office/drawing/2014/main" id="{56DA3CF2-3130-4480-B811-C48A6B58CAAD}"/>
              </a:ext>
            </a:extLst>
          </p:cNvPr>
          <p:cNvSpPr>
            <a:spLocks noGrp="1"/>
          </p:cNvSpPr>
          <p:nvPr>
            <p:ph idx="1"/>
          </p:nvPr>
        </p:nvSpPr>
        <p:spPr>
          <a:xfrm>
            <a:off x="648931" y="2438400"/>
            <a:ext cx="3505494" cy="3785419"/>
          </a:xfrm>
        </p:spPr>
        <p:style>
          <a:lnRef idx="3">
            <a:schemeClr val="lt1"/>
          </a:lnRef>
          <a:fillRef idx="1">
            <a:schemeClr val="accent1"/>
          </a:fillRef>
          <a:effectRef idx="1">
            <a:schemeClr val="accent1"/>
          </a:effectRef>
          <a:fontRef idx="minor">
            <a:schemeClr val="lt1"/>
          </a:fontRef>
        </p:style>
        <p:txBody>
          <a:bodyPr>
            <a:normAutofit/>
          </a:bodyPr>
          <a:lstStyle/>
          <a:p>
            <a:r>
              <a:rPr lang="en-US" sz="2000" b="1" u="sng" dirty="0"/>
              <a:t>Authorization</a:t>
            </a:r>
            <a:r>
              <a:rPr lang="en-US" sz="2000" dirty="0"/>
              <a:t>: granting of rights or privileges, which enables a subject to legitimately have access to a system or a system’s objects (database table, view).</a:t>
            </a:r>
          </a:p>
          <a:p>
            <a:r>
              <a:rPr lang="en-US" sz="2000" b="1" u="sng" dirty="0"/>
              <a:t>Authentication</a:t>
            </a:r>
            <a:r>
              <a:rPr lang="en-US" sz="2000" dirty="0"/>
              <a:t>: a mechanism that determines whether a user is who they claim to be.</a:t>
            </a:r>
          </a:p>
          <a:p>
            <a:pPr lvl="1"/>
            <a:r>
              <a:rPr lang="en-US" sz="2000" dirty="0"/>
              <a:t>Password protection</a:t>
            </a:r>
          </a:p>
          <a:p>
            <a:pPr lvl="1"/>
            <a:r>
              <a:rPr lang="en-US" sz="2000" dirty="0"/>
              <a:t>2 factor authentication</a:t>
            </a:r>
          </a:p>
          <a:p>
            <a:pPr lvl="1"/>
            <a:endParaRPr lang="en-IE" sz="2000" dirty="0"/>
          </a:p>
        </p:txBody>
      </p:sp>
      <p:pic>
        <p:nvPicPr>
          <p:cNvPr id="3" name="Picture 2" descr="Graphical user interface, text, application&#10;&#10;Description automatically generated">
            <a:extLst>
              <a:ext uri="{FF2B5EF4-FFF2-40B4-BE49-F238E27FC236}">
                <a16:creationId xmlns:a16="http://schemas.microsoft.com/office/drawing/2014/main" id="{D946BA03-AD19-4BA9-ADAC-B95B963F9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862" y="2103125"/>
            <a:ext cx="6019331" cy="2648504"/>
          </a:xfrm>
          <a:prstGeom prst="rect">
            <a:avLst/>
          </a:prstGeom>
          <a:effectLst/>
        </p:spPr>
      </p:pic>
    </p:spTree>
    <p:extLst>
      <p:ext uri="{BB962C8B-B14F-4D97-AF65-F5344CB8AC3E}">
        <p14:creationId xmlns:p14="http://schemas.microsoft.com/office/powerpoint/2010/main" val="3697066154"/>
      </p:ext>
    </p:extLst>
  </p:cSld>
  <p:clrMapOvr>
    <a:masterClrMapping/>
  </p:clrMapOvr>
</p:sld>
</file>

<file path=ppt/theme/theme1.xml><?xml version="1.0" encoding="utf-8"?>
<a:theme xmlns:a="http://schemas.openxmlformats.org/drawingml/2006/main" name="NCI">
  <a:themeElements>
    <a:clrScheme name="NCI">
      <a:dk1>
        <a:srgbClr val="241A56"/>
      </a:dk1>
      <a:lt1>
        <a:srgbClr val="FFFFFF"/>
      </a:lt1>
      <a:dk2>
        <a:srgbClr val="150F33"/>
      </a:dk2>
      <a:lt2>
        <a:srgbClr val="CAAB39"/>
      </a:lt2>
      <a:accent1>
        <a:srgbClr val="150F33"/>
      </a:accent1>
      <a:accent2>
        <a:srgbClr val="392987"/>
      </a:accent2>
      <a:accent3>
        <a:srgbClr val="4834AA"/>
      </a:accent3>
      <a:accent4>
        <a:srgbClr val="CAAB39"/>
      </a:accent4>
      <a:accent5>
        <a:srgbClr val="D7C06B"/>
      </a:accent5>
      <a:accent6>
        <a:srgbClr val="E2D296"/>
      </a:accent6>
      <a:hlink>
        <a:srgbClr val="0070C0"/>
      </a:hlink>
      <a:folHlink>
        <a:srgbClr val="00B050"/>
      </a:folHlink>
    </a:clrScheme>
    <a:fontScheme name="RockQuire">
      <a:majorFont>
        <a:latin typeface="Rockwell"/>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I" id="{95A9EB8F-A34E-43E6-AF3E-DEEDA20A96B1}" vid="{E1CDD2A1-99D1-4916-A05F-0B5B337552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Template>
  <TotalTime>1767</TotalTime>
  <Words>3032</Words>
  <Application>Microsoft Office PowerPoint</Application>
  <PresentationFormat>Widescreen</PresentationFormat>
  <Paragraphs>385</Paragraphs>
  <Slides>38</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inherit</vt:lpstr>
      <vt:lpstr>Noto serif</vt:lpstr>
      <vt:lpstr>Quire Sans</vt:lpstr>
      <vt:lpstr>Rockwell</vt:lpstr>
      <vt:lpstr>Segoe UI</vt:lpstr>
      <vt:lpstr>NCI</vt:lpstr>
      <vt:lpstr>Advanced Databases</vt:lpstr>
      <vt:lpstr>Overview</vt:lpstr>
      <vt:lpstr>Why is data a concern?</vt:lpstr>
      <vt:lpstr>Why is data a concern?</vt:lpstr>
      <vt:lpstr>Threats</vt:lpstr>
      <vt:lpstr>Summary of Threats</vt:lpstr>
      <vt:lpstr>PowerPoint Presentation</vt:lpstr>
      <vt:lpstr>Countermeasures - Computer Based Controls</vt:lpstr>
      <vt:lpstr>Countermeasures - Computer Based Controls</vt:lpstr>
      <vt:lpstr>Countermeasures - Computer Based Controls</vt:lpstr>
      <vt:lpstr>Countermeasures - Computer Based Controls</vt:lpstr>
      <vt:lpstr>Countermeasures - Computer Based Controls</vt:lpstr>
      <vt:lpstr>Leaders and Followers</vt:lpstr>
      <vt:lpstr>Synchronous vs Asynchronous Replication</vt:lpstr>
      <vt:lpstr>Semi-synchronous Replication</vt:lpstr>
      <vt:lpstr>Setting Up New Followers</vt:lpstr>
      <vt:lpstr>Handling Node Outages</vt:lpstr>
      <vt:lpstr>Problems with failover</vt:lpstr>
      <vt:lpstr>Countermeasures - Computer Based Controls</vt:lpstr>
      <vt:lpstr>Countermeasures - Computer Based Controls</vt:lpstr>
      <vt:lpstr>RAID (Redundant Array of Independent Disks):</vt:lpstr>
      <vt:lpstr>RAID (Redundant Array of Independent Disks) levels of RAID configurations:</vt:lpstr>
      <vt:lpstr>DBMSs and Web Security</vt:lpstr>
      <vt:lpstr>DBMSs and Web Security - Measures</vt:lpstr>
      <vt:lpstr>Reliability Case Study –Netflix Simian Army</vt:lpstr>
      <vt:lpstr>Countermeasures – Non-Computer-Based-Controls</vt:lpstr>
      <vt:lpstr>Countermeasures – Non-Computer-Based-Controls</vt:lpstr>
      <vt:lpstr>Countermeasures – Non-Computer-Based-Controls</vt:lpstr>
      <vt:lpstr>Countermeasures – Non-Computer-Based-Controls</vt:lpstr>
      <vt:lpstr>Countermeasures – Non-Computer-Based-Controls</vt:lpstr>
      <vt:lpstr>Main stages of Risk Analysis</vt:lpstr>
      <vt:lpstr>Data Protection and Privacy Laws</vt:lpstr>
      <vt:lpstr>Data Protection and Privacy Laws</vt:lpstr>
      <vt:lpstr>Data Protection and Privacy Laws</vt:lpstr>
      <vt:lpstr>Data Protection and Privacy Laws</vt:lpstr>
      <vt:lpstr>Data Protection and Privacy Laws</vt:lpstr>
      <vt:lpstr>Data Protection and Privacy Laws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Module that you would like to Teach</dc:title>
  <dc:creator>William Clifford</dc:creator>
  <cp:lastModifiedBy>Eoin Fitzsimons</cp:lastModifiedBy>
  <cp:revision>52</cp:revision>
  <dcterms:created xsi:type="dcterms:W3CDTF">2021-06-19T18:27:58Z</dcterms:created>
  <dcterms:modified xsi:type="dcterms:W3CDTF">2023-12-04T14:47:22Z</dcterms:modified>
</cp:coreProperties>
</file>