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49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099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099" y="271462"/>
                </a:lnTo>
                <a:lnTo>
                  <a:pt x="138099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6" y="0"/>
                </a:lnTo>
                <a:lnTo>
                  <a:pt x="141286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37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37" y="138112"/>
                </a:lnTo>
                <a:lnTo>
                  <a:pt x="273037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635000"/>
            <a:ext cx="81534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200" y="1778000"/>
            <a:ext cx="7757159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5052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16087" y="1690687"/>
              <a:ext cx="7428230" cy="2533650"/>
            </a:xfrm>
            <a:custGeom>
              <a:avLst/>
              <a:gdLst/>
              <a:ahLst/>
              <a:cxnLst/>
              <a:rect l="l" t="t" r="r" b="b"/>
              <a:pathLst>
                <a:path w="7428230" h="2533650">
                  <a:moveTo>
                    <a:pt x="0" y="0"/>
                  </a:moveTo>
                  <a:lnTo>
                    <a:pt x="7427911" y="0"/>
                  </a:lnTo>
                  <a:lnTo>
                    <a:pt x="7427911" y="2533650"/>
                  </a:lnTo>
                  <a:lnTo>
                    <a:pt x="0" y="253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087" y="3592512"/>
              <a:ext cx="568325" cy="631825"/>
            </a:xfrm>
            <a:custGeom>
              <a:avLst/>
              <a:gdLst/>
              <a:ahLst/>
              <a:cxnLst/>
              <a:rect l="l" t="t" r="r" b="b"/>
              <a:pathLst>
                <a:path w="568325" h="631825">
                  <a:moveTo>
                    <a:pt x="0" y="631825"/>
                  </a:moveTo>
                  <a:lnTo>
                    <a:pt x="568325" y="631825"/>
                  </a:lnTo>
                  <a:lnTo>
                    <a:pt x="568325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6087" y="1066799"/>
              <a:ext cx="1151255" cy="1257300"/>
            </a:xfrm>
            <a:custGeom>
              <a:avLst/>
              <a:gdLst/>
              <a:ahLst/>
              <a:cxnLst/>
              <a:rect l="l" t="t" r="r" b="b"/>
              <a:pathLst>
                <a:path w="1151255" h="1257300">
                  <a:moveTo>
                    <a:pt x="565150" y="623887"/>
                  </a:moveTo>
                  <a:lnTo>
                    <a:pt x="0" y="623887"/>
                  </a:lnTo>
                  <a:lnTo>
                    <a:pt x="0" y="1257300"/>
                  </a:lnTo>
                  <a:lnTo>
                    <a:pt x="565150" y="1257300"/>
                  </a:lnTo>
                  <a:lnTo>
                    <a:pt x="565150" y="623887"/>
                  </a:lnTo>
                  <a:close/>
                </a:path>
                <a:path w="1151255" h="1257300">
                  <a:moveTo>
                    <a:pt x="1150937" y="0"/>
                  </a:moveTo>
                  <a:lnTo>
                    <a:pt x="565150" y="0"/>
                  </a:lnTo>
                  <a:lnTo>
                    <a:pt x="565150" y="623887"/>
                  </a:lnTo>
                  <a:lnTo>
                    <a:pt x="1150937" y="623887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1412" y="3592512"/>
              <a:ext cx="584200" cy="631825"/>
            </a:xfrm>
            <a:custGeom>
              <a:avLst/>
              <a:gdLst/>
              <a:ahLst/>
              <a:cxnLst/>
              <a:rect l="l" t="t" r="r" b="b"/>
              <a:pathLst>
                <a:path w="584200" h="631825">
                  <a:moveTo>
                    <a:pt x="0" y="631825"/>
                  </a:moveTo>
                  <a:lnTo>
                    <a:pt x="584200" y="631825"/>
                  </a:lnTo>
                  <a:lnTo>
                    <a:pt x="584200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1237" y="1690687"/>
              <a:ext cx="586105" cy="643255"/>
            </a:xfrm>
            <a:custGeom>
              <a:avLst/>
              <a:gdLst/>
              <a:ahLst/>
              <a:cxnLst/>
              <a:rect l="l" t="t" r="r" b="b"/>
              <a:pathLst>
                <a:path w="586105" h="643255">
                  <a:moveTo>
                    <a:pt x="0" y="0"/>
                  </a:moveTo>
                  <a:lnTo>
                    <a:pt x="585787" y="0"/>
                  </a:lnTo>
                  <a:lnTo>
                    <a:pt x="585787" y="642937"/>
                  </a:lnTo>
                  <a:lnTo>
                    <a:pt x="0" y="642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1412" y="2324099"/>
              <a:ext cx="574675" cy="624205"/>
            </a:xfrm>
            <a:custGeom>
              <a:avLst/>
              <a:gdLst/>
              <a:ahLst/>
              <a:cxnLst/>
              <a:rect l="l" t="t" r="r" b="b"/>
              <a:pathLst>
                <a:path w="574675" h="624205">
                  <a:moveTo>
                    <a:pt x="0" y="623887"/>
                  </a:moveTo>
                  <a:lnTo>
                    <a:pt x="574675" y="623887"/>
                  </a:lnTo>
                  <a:lnTo>
                    <a:pt x="574675" y="0"/>
                  </a:lnTo>
                  <a:lnTo>
                    <a:pt x="0" y="0"/>
                  </a:lnTo>
                  <a:lnTo>
                    <a:pt x="0" y="62388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324099"/>
              <a:ext cx="582930" cy="633730"/>
            </a:xfrm>
            <a:custGeom>
              <a:avLst/>
              <a:gdLst/>
              <a:ahLst/>
              <a:cxnLst/>
              <a:rect l="l" t="t" r="r" b="b"/>
              <a:pathLst>
                <a:path w="582930" h="633730">
                  <a:moveTo>
                    <a:pt x="0" y="0"/>
                  </a:moveTo>
                  <a:lnTo>
                    <a:pt x="582611" y="0"/>
                  </a:lnTo>
                  <a:lnTo>
                    <a:pt x="582611" y="633412"/>
                  </a:lnTo>
                  <a:lnTo>
                    <a:pt x="0" y="63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6087" y="2324099"/>
              <a:ext cx="574675" cy="633730"/>
            </a:xfrm>
            <a:custGeom>
              <a:avLst/>
              <a:gdLst/>
              <a:ahLst/>
              <a:cxnLst/>
              <a:rect l="l" t="t" r="r" b="b"/>
              <a:pathLst>
                <a:path w="574675" h="633730">
                  <a:moveTo>
                    <a:pt x="0" y="0"/>
                  </a:moveTo>
                  <a:lnTo>
                    <a:pt x="574675" y="0"/>
                  </a:lnTo>
                  <a:lnTo>
                    <a:pt x="574675" y="633412"/>
                  </a:lnTo>
                  <a:lnTo>
                    <a:pt x="0" y="63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3087" y="2947987"/>
              <a:ext cx="568325" cy="644525"/>
            </a:xfrm>
            <a:custGeom>
              <a:avLst/>
              <a:gdLst/>
              <a:ahLst/>
              <a:cxnLst/>
              <a:rect l="l" t="t" r="r" b="b"/>
              <a:pathLst>
                <a:path w="568325" h="644525">
                  <a:moveTo>
                    <a:pt x="0" y="644525"/>
                  </a:moveTo>
                  <a:lnTo>
                    <a:pt x="568325" y="644525"/>
                  </a:lnTo>
                  <a:lnTo>
                    <a:pt x="568325" y="0"/>
                  </a:lnTo>
                  <a:lnTo>
                    <a:pt x="0" y="0"/>
                  </a:lnTo>
                  <a:lnTo>
                    <a:pt x="0" y="64452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412" y="2947987"/>
              <a:ext cx="584200" cy="644525"/>
            </a:xfrm>
            <a:custGeom>
              <a:avLst/>
              <a:gdLst/>
              <a:ahLst/>
              <a:cxnLst/>
              <a:rect l="l" t="t" r="r" b="b"/>
              <a:pathLst>
                <a:path w="584200" h="644525">
                  <a:moveTo>
                    <a:pt x="0" y="0"/>
                  </a:moveTo>
                  <a:lnTo>
                    <a:pt x="584200" y="0"/>
                  </a:lnTo>
                  <a:lnTo>
                    <a:pt x="584200" y="644525"/>
                  </a:lnTo>
                  <a:lnTo>
                    <a:pt x="0" y="644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8300" y="2603500"/>
            <a:ext cx="412940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5680" algn="l"/>
              </a:tabLst>
            </a:pPr>
            <a:r>
              <a:rPr sz="3800" spc="-10" dirty="0">
                <a:solidFill>
                  <a:srgbClr val="FFFFFF"/>
                </a:solidFill>
              </a:rPr>
              <a:t>Operating</a:t>
            </a:r>
            <a:r>
              <a:rPr sz="3800" dirty="0">
                <a:solidFill>
                  <a:srgbClr val="FFFFFF"/>
                </a:solidFill>
              </a:rPr>
              <a:t>	</a:t>
            </a:r>
            <a:r>
              <a:rPr sz="3800" spc="-10" dirty="0">
                <a:solidFill>
                  <a:srgbClr val="FFFFFF"/>
                </a:solidFill>
              </a:rPr>
              <a:t>Systems</a:t>
            </a:r>
            <a:endParaRPr sz="3800"/>
          </a:p>
        </p:txBody>
      </p:sp>
      <p:sp>
        <p:nvSpPr>
          <p:cNvPr id="15" name="object 15"/>
          <p:cNvSpPr txBox="1"/>
          <p:nvPr/>
        </p:nvSpPr>
        <p:spPr>
          <a:xfrm>
            <a:off x="1714500" y="4209186"/>
            <a:ext cx="6236335" cy="13689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27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7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00CC"/>
                </a:solidFill>
                <a:latin typeface="Arial"/>
                <a:cs typeface="Arial"/>
              </a:rPr>
              <a:t>Manager</a:t>
            </a:r>
            <a:r>
              <a:rPr sz="27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00CC"/>
                </a:solidFill>
                <a:latin typeface="Arial"/>
                <a:cs typeface="Arial"/>
              </a:rPr>
              <a:t>/</a:t>
            </a:r>
            <a:r>
              <a:rPr sz="27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7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00CC"/>
                </a:solidFill>
                <a:latin typeface="Arial"/>
                <a:cs typeface="Arial"/>
              </a:rPr>
              <a:t>Management</a:t>
            </a:r>
            <a:r>
              <a:rPr sz="2700" b="1" spc="-10" dirty="0">
                <a:solidFill>
                  <a:srgbClr val="0000CC"/>
                </a:solidFill>
                <a:latin typeface="Arial"/>
                <a:cs typeface="Arial"/>
              </a:rPr>
              <a:t> Layer</a:t>
            </a:r>
            <a:endParaRPr sz="2700" dirty="0">
              <a:latin typeface="Arial"/>
              <a:cs typeface="Arial"/>
            </a:endParaRPr>
          </a:p>
          <a:p>
            <a:pPr marL="996315" algn="ctr">
              <a:lnSpc>
                <a:spcPct val="100000"/>
              </a:lnSpc>
              <a:spcBef>
                <a:spcPts val="560"/>
              </a:spcBef>
            </a:pPr>
            <a:r>
              <a:rPr sz="2700" b="1" dirty="0">
                <a:solidFill>
                  <a:srgbClr val="0000CC"/>
                </a:solidFill>
                <a:latin typeface="Arial"/>
                <a:cs typeface="Arial"/>
              </a:rPr>
              <a:t>Part </a:t>
            </a:r>
            <a:r>
              <a:rPr sz="2700" b="1" spc="-50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209" y="419100"/>
            <a:ext cx="60432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6.2</a:t>
            </a:r>
            <a:r>
              <a:rPr sz="3100" spc="-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</a:t>
            </a:r>
            <a:r>
              <a:rPr sz="3100" dirty="0"/>
              <a:t>Organising </a:t>
            </a:r>
            <a:r>
              <a:rPr sz="3100" spc="-10" dirty="0"/>
              <a:t>Files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95300" y="1460500"/>
            <a:ext cx="6436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Solutions</a:t>
            </a:r>
            <a:r>
              <a:rPr sz="22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organising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Files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and/or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Directories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" y="23050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260600"/>
            <a:ext cx="2571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1.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Simple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555239"/>
            <a:ext cx="201295" cy="10795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2590800"/>
            <a:ext cx="6983730" cy="1092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List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entries,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</a:pPr>
            <a:r>
              <a:rPr sz="2000" b="1" dirty="0">
                <a:latin typeface="Arial"/>
                <a:cs typeface="Arial"/>
              </a:rPr>
              <a:t>Sequential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serving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key </a:t>
            </a:r>
            <a:r>
              <a:rPr sz="2000" b="1" spc="-10" dirty="0">
                <a:latin typeface="Arial"/>
                <a:cs typeface="Arial"/>
              </a:rPr>
              <a:t>Disadvantages: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37503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3639820"/>
            <a:ext cx="6896100" cy="952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"/>
                <a:cs typeface="Arial"/>
              </a:rPr>
              <a:t>Provides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 help 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organising the files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e.g.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folders/directories)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60"/>
              </a:spcBef>
            </a:pPr>
            <a:r>
              <a:rPr sz="1800" dirty="0">
                <a:latin typeface="Arial"/>
                <a:cs typeface="Arial"/>
              </a:rPr>
              <a:t>Forces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careful 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use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same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 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 </a:t>
            </a:r>
            <a:r>
              <a:rPr sz="1800" spc="-10" dirty="0">
                <a:latin typeface="Arial"/>
                <a:cs typeface="Arial"/>
              </a:rPr>
              <a:t>different 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700" y="40678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39" y="419100"/>
            <a:ext cx="60432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6.2</a:t>
            </a:r>
            <a:r>
              <a:rPr sz="3100" spc="-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</a:t>
            </a:r>
            <a:r>
              <a:rPr sz="3100" dirty="0"/>
              <a:t>Organising </a:t>
            </a:r>
            <a:r>
              <a:rPr sz="3100" spc="-10" dirty="0"/>
              <a:t>Files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95300" y="1460500"/>
            <a:ext cx="6436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Solutions</a:t>
            </a:r>
            <a:r>
              <a:rPr sz="22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organising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Files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and/or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Directories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" y="23050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CC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260600"/>
            <a:ext cx="2908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2.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0000CC"/>
                </a:solidFill>
                <a:latin typeface="Arial"/>
                <a:cs typeface="Arial"/>
              </a:rPr>
              <a:t>Two-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555239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2590800"/>
            <a:ext cx="613791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master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directory </a:t>
            </a:r>
            <a:r>
              <a:rPr sz="2000" b="1" dirty="0">
                <a:latin typeface="Arial"/>
                <a:cs typeface="Arial"/>
              </a:rPr>
              <a:t>Master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contains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33947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3352800"/>
            <a:ext cx="495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Provides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access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 </a:t>
            </a:r>
            <a:r>
              <a:rPr sz="1800" spc="-10" dirty="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500" y="3583940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3619500"/>
            <a:ext cx="6645909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simple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user </a:t>
            </a:r>
            <a:r>
              <a:rPr sz="2000" b="1" spc="-10" dirty="0">
                <a:latin typeface="Arial"/>
                <a:cs typeface="Arial"/>
              </a:rPr>
              <a:t>Disadvantage: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9700" y="44234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2600" y="4381500"/>
            <a:ext cx="536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Still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help 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structuring collections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571500"/>
            <a:ext cx="60432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6.2</a:t>
            </a:r>
            <a:r>
              <a:rPr sz="3100" spc="-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</a:t>
            </a:r>
            <a:r>
              <a:rPr sz="3100" dirty="0"/>
              <a:t>Organising </a:t>
            </a:r>
            <a:r>
              <a:rPr sz="3100" spc="-10" dirty="0"/>
              <a:t>Files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71500" y="1257300"/>
            <a:ext cx="6436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Solutions</a:t>
            </a:r>
            <a:r>
              <a:rPr sz="22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organising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Files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and/or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Directories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1708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1663700"/>
            <a:ext cx="48088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3.</a:t>
            </a:r>
            <a:r>
              <a:rPr sz="22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Hierarchical</a:t>
            </a:r>
            <a:r>
              <a:rPr sz="22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Tree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like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1958339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700" y="1993900"/>
            <a:ext cx="6900545" cy="10287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Master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directories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underneath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56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subdirectories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as </a:t>
            </a:r>
            <a:r>
              <a:rPr sz="2000" b="1" spc="-10" dirty="0">
                <a:latin typeface="Arial"/>
                <a:cs typeface="Arial"/>
              </a:rPr>
              <a:t>entries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169" y="3378565"/>
            <a:ext cx="4156280" cy="31065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3900" y="34544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900" y="3441700"/>
            <a:ext cx="4768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divided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two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levels: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100" y="38392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0" y="3754120"/>
            <a:ext cx="2908935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Master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MFD)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 </a:t>
            </a:r>
            <a:r>
              <a:rPr sz="1800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1100" y="41567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571500"/>
            <a:ext cx="60432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6.2</a:t>
            </a:r>
            <a:r>
              <a:rPr sz="3100" spc="-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</a:t>
            </a:r>
            <a:r>
              <a:rPr sz="3100" dirty="0"/>
              <a:t>Organising </a:t>
            </a:r>
            <a:r>
              <a:rPr sz="3100" spc="-10" dirty="0"/>
              <a:t>Files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19100" y="1536700"/>
            <a:ext cx="2463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Tree</a:t>
            </a:r>
            <a:r>
              <a:rPr sz="220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like</a:t>
            </a:r>
            <a:r>
              <a:rPr sz="22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9875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930400"/>
            <a:ext cx="36588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Master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Directory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(MFD)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250439"/>
            <a:ext cx="201295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2273300"/>
            <a:ext cx="7082790" cy="16637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Contains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directories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disk</a:t>
            </a:r>
            <a:endParaRPr sz="2000">
              <a:latin typeface="Arial"/>
              <a:cs typeface="Arial"/>
            </a:endParaRPr>
          </a:p>
          <a:p>
            <a:pPr marL="12700" marR="116839">
              <a:lnSpc>
                <a:spcPts val="2300"/>
              </a:lnSpc>
              <a:spcBef>
                <a:spcPts val="56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own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a </a:t>
            </a:r>
            <a:r>
              <a:rPr sz="2000" b="1" dirty="0">
                <a:latin typeface="Arial"/>
                <a:cs typeface="Arial"/>
              </a:rPr>
              <a:t>unique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associated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=&gt;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MFD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contains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system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a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(UFD).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33401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533400"/>
            <a:ext cx="60432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6.2</a:t>
            </a:r>
            <a:r>
              <a:rPr sz="3100" spc="-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</a:t>
            </a:r>
            <a:r>
              <a:rPr sz="3100" dirty="0"/>
              <a:t>Organising </a:t>
            </a:r>
            <a:r>
              <a:rPr sz="3100" spc="-10" dirty="0"/>
              <a:t>Files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19100" y="1231900"/>
            <a:ext cx="19202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Tree</a:t>
            </a:r>
            <a:r>
              <a:rPr sz="2200" b="1" spc="-1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6827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625600"/>
            <a:ext cx="33483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User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Directory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(UFD)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941576"/>
            <a:ext cx="184150" cy="660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1976120"/>
            <a:ext cx="7241540" cy="9271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b="1" dirty="0">
                <a:latin typeface="Arial"/>
                <a:cs typeface="Arial"/>
              </a:rPr>
              <a:t>Contains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locations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user’s</a:t>
            </a:r>
            <a:r>
              <a:rPr sz="1800" b="1" spc="-10" dirty="0">
                <a:latin typeface="Arial"/>
                <a:cs typeface="Arial"/>
              </a:rPr>
              <a:t> files.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459"/>
              </a:spcBef>
            </a:pPr>
            <a:r>
              <a:rPr sz="1800" b="1" dirty="0">
                <a:latin typeface="Arial"/>
                <a:cs typeface="Arial"/>
              </a:rPr>
              <a:t>Full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regarded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concatenated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name.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29540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2872739"/>
            <a:ext cx="6961505" cy="13208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Different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name.</a:t>
            </a:r>
            <a:endParaRPr sz="1600">
              <a:latin typeface="Arial"/>
              <a:cs typeface="Arial"/>
            </a:endParaRPr>
          </a:p>
          <a:p>
            <a:pPr marL="12700" marR="258445">
              <a:lnSpc>
                <a:spcPts val="1800"/>
              </a:lnSpc>
              <a:spcBef>
                <a:spcPts val="440"/>
              </a:spcBef>
            </a:pPr>
            <a:r>
              <a:rPr sz="1600" dirty="0">
                <a:latin typeface="Arial"/>
                <a:cs typeface="Arial"/>
              </a:rPr>
              <a:t>E.g.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(USER1)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his/her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own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MYFILE.TXT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referring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 </a:t>
            </a:r>
            <a:r>
              <a:rPr sz="1600" spc="-10" dirty="0">
                <a:latin typeface="Arial"/>
                <a:cs typeface="Arial"/>
              </a:rPr>
              <a:t>such.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800"/>
              </a:lnSpc>
              <a:spcBef>
                <a:spcPts val="400"/>
              </a:spcBef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manager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assumes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 userid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 front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name 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map 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exact </a:t>
            </a:r>
            <a:r>
              <a:rPr sz="1600" dirty="0">
                <a:latin typeface="Arial"/>
                <a:cs typeface="Arial"/>
              </a:rPr>
              <a:t>physical </a:t>
            </a:r>
            <a:r>
              <a:rPr sz="1600" spc="-10" dirty="0">
                <a:latin typeface="Arial"/>
                <a:cs typeface="Arial"/>
              </a:rPr>
              <a:t>location.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32334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37414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" y="42735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4229100"/>
            <a:ext cx="43249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Information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UFD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would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300" y="4532376"/>
            <a:ext cx="184150" cy="1955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7300" y="4554220"/>
            <a:ext cx="5843905" cy="1968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physical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location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type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e.g.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character,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binary,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executable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library</a:t>
            </a:r>
            <a:r>
              <a:rPr sz="1600" spc="-20" dirty="0">
                <a:latin typeface="Arial"/>
                <a:cs typeface="Arial"/>
              </a:rPr>
              <a:t> etc)</a:t>
            </a:r>
            <a:endParaRPr sz="1600">
              <a:latin typeface="Arial"/>
              <a:cs typeface="Arial"/>
            </a:endParaRPr>
          </a:p>
          <a:p>
            <a:pPr marL="12700" marR="1320165">
              <a:lnSpc>
                <a:spcPts val="2600"/>
              </a:lnSpc>
              <a:spcBef>
                <a:spcPts val="60"/>
              </a:spcBef>
            </a:pP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operate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file </a:t>
            </a:r>
            <a:r>
              <a:rPr sz="1800" b="1" dirty="0">
                <a:latin typeface="Arial"/>
                <a:cs typeface="Arial"/>
              </a:rPr>
              <a:t>Access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control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information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e.g.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only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171065" algn="l"/>
              </a:tabLst>
            </a:pPr>
            <a:r>
              <a:rPr sz="1800" b="1" dirty="0">
                <a:latin typeface="Arial"/>
                <a:cs typeface="Arial"/>
              </a:rPr>
              <a:t>Admin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information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600" dirty="0">
                <a:latin typeface="Arial"/>
                <a:cs typeface="Arial"/>
              </a:rPr>
              <a:t>(e.g.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time 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update,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copy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taken)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495300"/>
            <a:ext cx="60432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6.2</a:t>
            </a:r>
            <a:r>
              <a:rPr sz="3100" spc="-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</a:t>
            </a:r>
            <a:r>
              <a:rPr sz="3100" dirty="0"/>
              <a:t>Organising </a:t>
            </a:r>
            <a:r>
              <a:rPr sz="3100" spc="-10" dirty="0"/>
              <a:t>Files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19100" y="1231900"/>
            <a:ext cx="209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Tree</a:t>
            </a:r>
            <a:r>
              <a:rPr sz="2400" b="1" spc="-1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708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651000"/>
            <a:ext cx="46215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May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more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than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two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levels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deep.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100" y="2292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2247900"/>
            <a:ext cx="2091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Disadvantages: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2542539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2578100"/>
            <a:ext cx="7167245" cy="10287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length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56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required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order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follow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path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through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various</a:t>
            </a:r>
            <a:r>
              <a:rPr sz="2000" b="1" spc="-10" dirty="0">
                <a:latin typeface="Arial"/>
                <a:cs typeface="Arial"/>
              </a:rPr>
              <a:t> directories.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100" y="40449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4000500"/>
            <a:ext cx="7717155" cy="1625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77851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Improve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things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bit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with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concept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‘</a:t>
            </a:r>
            <a:r>
              <a:rPr sz="2200" b="1" i="1" spc="-10" dirty="0">
                <a:solidFill>
                  <a:srgbClr val="0000CC"/>
                </a:solidFill>
                <a:latin typeface="Arial"/>
                <a:cs typeface="Arial"/>
              </a:rPr>
              <a:t>current directory’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57200" marR="30480" indent="-381000">
              <a:lnSpc>
                <a:spcPts val="2300"/>
              </a:lnSpc>
              <a:spcBef>
                <a:spcPts val="440"/>
              </a:spcBef>
              <a:tabLst>
                <a:tab pos="456565" algn="l"/>
              </a:tabLst>
            </a:pPr>
            <a:r>
              <a:rPr sz="2400" spc="-75" baseline="6944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6944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Assume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individual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refer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current</a:t>
            </a:r>
            <a:r>
              <a:rPr sz="2000" b="1" spc="-10" dirty="0">
                <a:latin typeface="Arial"/>
                <a:cs typeface="Arial"/>
              </a:rPr>
              <a:t> directory. </a:t>
            </a:r>
            <a:r>
              <a:rPr sz="2000" b="1" spc="-20" dirty="0">
                <a:latin typeface="Arial"/>
                <a:cs typeface="Arial"/>
              </a:rPr>
              <a:t>To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change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current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specify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full</a:t>
            </a:r>
            <a:r>
              <a:rPr sz="2000" b="1" spc="-20" dirty="0">
                <a:latin typeface="Arial"/>
                <a:cs typeface="Arial"/>
              </a:rPr>
              <a:t> path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85800"/>
            <a:ext cx="239776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/>
              <a:t>6.2</a:t>
            </a:r>
            <a:r>
              <a:rPr sz="2400" spc="-5" dirty="0"/>
              <a:t> </a:t>
            </a:r>
            <a:r>
              <a:rPr sz="2400" dirty="0"/>
              <a:t>File</a:t>
            </a:r>
            <a:r>
              <a:rPr sz="2400" spc="-5" dirty="0"/>
              <a:t> </a:t>
            </a:r>
            <a:r>
              <a:rPr sz="2400" spc="-10" dirty="0"/>
              <a:t>Manager: </a:t>
            </a:r>
            <a:r>
              <a:rPr sz="2400" dirty="0"/>
              <a:t>Organising</a:t>
            </a:r>
            <a:r>
              <a:rPr sz="2400" spc="-5" dirty="0"/>
              <a:t> </a:t>
            </a:r>
            <a:r>
              <a:rPr sz="2400" spc="-10" dirty="0"/>
              <a:t>Files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100" y="1733550"/>
            <a:ext cx="1187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689100"/>
            <a:ext cx="3443604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Hierarchical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0000CC"/>
                </a:solidFill>
                <a:latin typeface="Arial"/>
                <a:cs typeface="Arial"/>
              </a:rPr>
              <a:t>Tree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" y="2237739"/>
            <a:ext cx="1663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6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" y="2707639"/>
            <a:ext cx="1663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6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2209800"/>
            <a:ext cx="3616325" cy="9423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</a:pPr>
            <a:r>
              <a:rPr sz="1600" b="1" dirty="0">
                <a:latin typeface="Arial"/>
                <a:cs typeface="Arial"/>
              </a:rPr>
              <a:t>Master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File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Directory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(MFD)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with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user </a:t>
            </a:r>
            <a:r>
              <a:rPr sz="1600" b="1" dirty="0">
                <a:latin typeface="Arial"/>
                <a:cs typeface="Arial"/>
              </a:rPr>
              <a:t>directories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underneath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  <a:p>
            <a:pPr marL="12700" marR="105410">
              <a:lnSpc>
                <a:spcPts val="1600"/>
              </a:lnSpc>
              <a:spcBef>
                <a:spcPts val="380"/>
              </a:spcBef>
            </a:pPr>
            <a:r>
              <a:rPr sz="1600" b="1" dirty="0">
                <a:latin typeface="Arial"/>
                <a:cs typeface="Arial"/>
              </a:rPr>
              <a:t>Each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directory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(UFD)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may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have </a:t>
            </a:r>
            <a:r>
              <a:rPr sz="1600" b="1" dirty="0">
                <a:latin typeface="Arial"/>
                <a:cs typeface="Arial"/>
              </a:rPr>
              <a:t>subdirectories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files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-10" dirty="0">
                <a:latin typeface="Arial"/>
                <a:cs typeface="Arial"/>
              </a:rPr>
              <a:t> entries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" y="3194050"/>
            <a:ext cx="1187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3149600"/>
            <a:ext cx="378587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Files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can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located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following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path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from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root,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master,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directory</a:t>
            </a:r>
            <a:r>
              <a:rPr sz="1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down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various</a:t>
            </a:r>
            <a:r>
              <a:rPr sz="18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branches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00" y="4015740"/>
            <a:ext cx="1663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6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3987800"/>
            <a:ext cx="3085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This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pathname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" y="4324350"/>
            <a:ext cx="1187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953" y="458095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" y="4279900"/>
            <a:ext cx="400177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Can</a:t>
            </a:r>
            <a:r>
              <a:rPr sz="1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have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several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files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with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00CC"/>
                </a:solidFill>
                <a:latin typeface="Arial"/>
                <a:cs typeface="Arial"/>
              </a:rPr>
              <a:t>same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1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name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as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long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as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they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have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uniqu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path</a:t>
            </a: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 names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00" y="5146040"/>
            <a:ext cx="1663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6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993" y="5107940"/>
            <a:ext cx="2832735" cy="5588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80"/>
              </a:spcBef>
            </a:pPr>
            <a:r>
              <a:rPr sz="1600" b="1" spc="-10" dirty="0">
                <a:latin typeface="Arial"/>
                <a:cs typeface="Arial"/>
              </a:rPr>
              <a:t>Pathname: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Word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Unit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ABC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200" y="0"/>
            <a:ext cx="4622800" cy="6858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962900" y="6489700"/>
            <a:ext cx="1062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Arial"/>
                <a:cs typeface="Arial"/>
              </a:rPr>
              <a:t>Stallings Fig</a:t>
            </a:r>
            <a:r>
              <a:rPr sz="1000" b="1" i="1" spc="-5" dirty="0">
                <a:latin typeface="Arial"/>
                <a:cs typeface="Arial"/>
              </a:rPr>
              <a:t> </a:t>
            </a:r>
            <a:r>
              <a:rPr sz="1000" b="1" i="1" spc="-20" dirty="0">
                <a:latin typeface="Arial"/>
                <a:cs typeface="Arial"/>
              </a:rPr>
              <a:t>12.5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" y="1536700"/>
            <a:ext cx="4725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File’s</a:t>
            </a:r>
            <a:r>
              <a:rPr sz="2200" b="1" spc="-1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Access.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Sharing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Security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100" y="19494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905000"/>
            <a:ext cx="6873240" cy="1021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45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multi-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user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system,</a:t>
            </a:r>
            <a:r>
              <a:rPr sz="2200" b="1" i="1" u="sng" spc="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File</a:t>
            </a:r>
            <a:r>
              <a:rPr sz="2200" b="1" i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sharing</a:t>
            </a:r>
            <a:r>
              <a:rPr sz="2200" b="1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implies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accessible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users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than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owner.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Two</a:t>
            </a:r>
            <a:r>
              <a:rPr sz="2200" b="1" spc="-1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issues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100" y="26098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872739"/>
            <a:ext cx="201295" cy="660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2895600"/>
            <a:ext cx="4514850" cy="685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Arial"/>
                <a:cs typeface="Arial"/>
              </a:rPr>
              <a:t>Access </a:t>
            </a:r>
            <a:r>
              <a:rPr sz="2000" b="1" spc="-10" dirty="0">
                <a:latin typeface="Arial"/>
                <a:cs typeface="Arial"/>
              </a:rPr>
              <a:t>rights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latin typeface="Arial"/>
                <a:cs typeface="Arial"/>
              </a:rPr>
              <a:t>Management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simultaneous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39560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3911600"/>
            <a:ext cx="58635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When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shared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need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specify: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4193540"/>
            <a:ext cx="201295" cy="6858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0" y="4229100"/>
            <a:ext cx="5206365" cy="685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i="1" dirty="0">
                <a:latin typeface="Arial"/>
                <a:cs typeface="Arial"/>
              </a:rPr>
              <a:t>which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users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allowed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b="1" i="1" dirty="0">
                <a:latin typeface="Arial"/>
                <a:cs typeface="Arial"/>
              </a:rPr>
              <a:t>what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kind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of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access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permitted.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" y="53276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5283200"/>
            <a:ext cx="7835900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9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Manager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allows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owner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specify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what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kind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access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permitted.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This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achieved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using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protection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mask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associated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with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each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0500" y="571500"/>
            <a:ext cx="87210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6.2</a:t>
            </a:r>
            <a:r>
              <a:rPr sz="3100" spc="5" dirty="0"/>
              <a:t> </a:t>
            </a:r>
            <a:r>
              <a:rPr sz="3100" dirty="0"/>
              <a:t>How</a:t>
            </a:r>
            <a:r>
              <a:rPr sz="3100" spc="5" dirty="0"/>
              <a:t> </a:t>
            </a:r>
            <a:r>
              <a:rPr sz="3100" dirty="0"/>
              <a:t>are</a:t>
            </a:r>
            <a:r>
              <a:rPr sz="3100" spc="5" dirty="0"/>
              <a:t> </a:t>
            </a:r>
            <a:r>
              <a:rPr sz="3100" dirty="0"/>
              <a:t>File</a:t>
            </a:r>
            <a:r>
              <a:rPr sz="3100" spc="5" dirty="0"/>
              <a:t> </a:t>
            </a:r>
            <a:r>
              <a:rPr sz="3100" dirty="0"/>
              <a:t>Manager’s</a:t>
            </a:r>
            <a:r>
              <a:rPr sz="3100" spc="5" dirty="0"/>
              <a:t> </a:t>
            </a:r>
            <a:r>
              <a:rPr sz="3100" dirty="0"/>
              <a:t>Objectives</a:t>
            </a:r>
            <a:r>
              <a:rPr sz="3100" spc="-170" dirty="0"/>
              <a:t> </a:t>
            </a:r>
            <a:r>
              <a:rPr sz="3100" spc="-10" dirty="0"/>
              <a:t>Achieved?</a:t>
            </a:r>
            <a:endParaRPr sz="3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" y="495300"/>
            <a:ext cx="54673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6.3</a:t>
            </a:r>
            <a:r>
              <a:rPr sz="3100" spc="-1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File’s</a:t>
            </a:r>
            <a:r>
              <a:rPr sz="3100" spc="-175" dirty="0"/>
              <a:t> </a:t>
            </a:r>
            <a:r>
              <a:rPr sz="3100" spc="-10" dirty="0"/>
              <a:t>Access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19100" y="1155700"/>
            <a:ext cx="2566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Sharing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524000"/>
            <a:ext cx="128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473200"/>
            <a:ext cx="5431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User</a:t>
            </a:r>
            <a:r>
              <a:rPr sz="2000" b="1" i="1" u="sng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classes</a:t>
            </a:r>
            <a:r>
              <a:rPr sz="2000" b="1" i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defined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within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Manager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751076"/>
            <a:ext cx="184150" cy="9017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1785620"/>
            <a:ext cx="3314700" cy="9017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1041400" algn="l"/>
              </a:tabLst>
            </a:pPr>
            <a:r>
              <a:rPr sz="1800" b="1" spc="-10" dirty="0">
                <a:latin typeface="Arial"/>
                <a:cs typeface="Arial"/>
              </a:rPr>
              <a:t>Owner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(O)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latin typeface="Arial"/>
                <a:cs typeface="Arial"/>
              </a:rPr>
              <a:t>Group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members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G)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latin typeface="Arial"/>
                <a:cs typeface="Arial"/>
              </a:rPr>
              <a:t>Others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rest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world)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2743200"/>
            <a:ext cx="128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2692400"/>
            <a:ext cx="6885305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Types</a:t>
            </a:r>
            <a:r>
              <a:rPr sz="2000" b="1" i="1" u="sng" spc="-3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of</a:t>
            </a:r>
            <a:r>
              <a:rPr sz="2000" b="1" i="1" u="sng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access</a:t>
            </a:r>
            <a:r>
              <a:rPr sz="2000" b="1" i="1" u="sng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privileges</a:t>
            </a:r>
            <a:r>
              <a:rPr sz="2000" b="1" i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that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associated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with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400" spc="-75" baseline="6944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6944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spc="-20" dirty="0">
                <a:latin typeface="Arial"/>
                <a:cs typeface="Arial"/>
              </a:rPr>
              <a:t>None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34201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400" y="3322320"/>
            <a:ext cx="6645909" cy="6604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existence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allowed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 the user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37376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300" y="4020820"/>
            <a:ext cx="1841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7300" y="4013200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Read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3500" y="43599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400" y="4305300"/>
            <a:ext cx="676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purpose(e.g.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copying,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300" y="4617720"/>
            <a:ext cx="1841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7300" y="4597400"/>
            <a:ext cx="108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Write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3500" y="49441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6400" y="4902200"/>
            <a:ext cx="544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modify,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delete,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file’s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300" y="5214620"/>
            <a:ext cx="1841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7300" y="5194300"/>
            <a:ext cx="133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Execute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3500" y="55410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6400" y="5486400"/>
            <a:ext cx="6125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 load and execute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program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cannot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" y="495300"/>
            <a:ext cx="54673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/>
              <a:t>6.3</a:t>
            </a:r>
            <a:r>
              <a:rPr sz="3100" spc="-15" dirty="0"/>
              <a:t> </a:t>
            </a:r>
            <a:r>
              <a:rPr sz="3100" dirty="0"/>
              <a:t>File</a:t>
            </a:r>
            <a:r>
              <a:rPr sz="3100" spc="-5" dirty="0"/>
              <a:t> </a:t>
            </a:r>
            <a:r>
              <a:rPr sz="3100" dirty="0"/>
              <a:t>Manager:</a:t>
            </a:r>
            <a:r>
              <a:rPr sz="3100" spc="-10" dirty="0"/>
              <a:t> File’s</a:t>
            </a:r>
            <a:r>
              <a:rPr sz="3100" spc="-175" dirty="0"/>
              <a:t> </a:t>
            </a:r>
            <a:r>
              <a:rPr sz="3100" spc="-10" dirty="0"/>
              <a:t>Access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419100" y="1536700"/>
            <a:ext cx="2566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Sharing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930400"/>
            <a:ext cx="128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892300"/>
            <a:ext cx="957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Owners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157476"/>
            <a:ext cx="184150" cy="660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2179320"/>
            <a:ext cx="6833870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Has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rights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previously</a:t>
            </a:r>
            <a:r>
              <a:rPr sz="1800" b="1" spc="-10" dirty="0">
                <a:latin typeface="Arial"/>
                <a:cs typeface="Arial"/>
              </a:rPr>
              <a:t> listed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b="1" dirty="0">
                <a:latin typeface="Arial"/>
                <a:cs typeface="Arial"/>
              </a:rPr>
              <a:t>May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grant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rights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others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following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classes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users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29159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2834639"/>
            <a:ext cx="15506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5760">
              <a:lnSpc>
                <a:spcPct val="114599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Specific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user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groups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Arial"/>
                <a:cs typeface="Arial"/>
              </a:rPr>
              <a:t>All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public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31953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34620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" y="4102100"/>
            <a:ext cx="128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4051300"/>
            <a:ext cx="7846059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9"/>
              </a:spcBef>
              <a:tabLst>
                <a:tab pos="1607185" algn="l"/>
                <a:tab pos="2688590" algn="l"/>
                <a:tab pos="3587115" algn="l"/>
              </a:tabLst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r>
              <a:rPr sz="2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When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new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created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it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might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assigned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mask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follows: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O:RWE,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G:RW,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W:R.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100" y="4737100"/>
            <a:ext cx="128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200" y="4699000"/>
            <a:ext cx="1677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It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means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that: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300" y="4964176"/>
            <a:ext cx="184150" cy="99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7300" y="4986020"/>
            <a:ext cx="6682105" cy="10033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Arial"/>
                <a:cs typeface="Arial"/>
              </a:rPr>
              <a:t>Owner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privileges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10" dirty="0">
                <a:latin typeface="Arial"/>
                <a:cs typeface="Arial"/>
              </a:rPr>
              <a:t> anything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Users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same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group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owner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read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0" dirty="0">
                <a:latin typeface="Arial"/>
                <a:cs typeface="Arial"/>
              </a:rPr>
              <a:t> write </a:t>
            </a:r>
            <a:r>
              <a:rPr sz="1800" b="1" dirty="0">
                <a:latin typeface="Arial"/>
                <a:cs typeface="Arial"/>
              </a:rPr>
              <a:t>Others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10" dirty="0">
                <a:latin typeface="Arial"/>
                <a:cs typeface="Arial"/>
              </a:rPr>
              <a:t> Read.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Topics</a:t>
            </a:r>
            <a:r>
              <a:rPr spc="-60" dirty="0"/>
              <a:t> </a:t>
            </a:r>
            <a:r>
              <a:rPr dirty="0"/>
              <a:t>covered</a:t>
            </a:r>
            <a:r>
              <a:rPr spc="-4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" y="1428750"/>
            <a:ext cx="13906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325880"/>
            <a:ext cx="7943850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objectives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Management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Layer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(File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Manager)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How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each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those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objectives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achieved</a:t>
            </a:r>
            <a:endParaRPr sz="2200">
              <a:latin typeface="Arial"/>
              <a:cs typeface="Arial"/>
            </a:endParaRPr>
          </a:p>
          <a:p>
            <a:pPr marL="12700" marR="222885">
              <a:lnSpc>
                <a:spcPct val="1174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Various</a:t>
            </a:r>
            <a:r>
              <a:rPr sz="22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options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organisation</a:t>
            </a:r>
            <a:r>
              <a:rPr sz="22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secondary</a:t>
            </a:r>
            <a:r>
              <a:rPr sz="22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storage </a:t>
            </a:r>
            <a:r>
              <a:rPr sz="2200" b="1" dirty="0">
                <a:solidFill>
                  <a:srgbClr val="7F7F7F"/>
                </a:solidFill>
                <a:latin typeface="Arial"/>
                <a:cs typeface="Arial"/>
              </a:rPr>
              <a:t>Unix</a:t>
            </a:r>
            <a:r>
              <a:rPr sz="22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7F7F7F"/>
                </a:solidFill>
                <a:latin typeface="Arial"/>
                <a:cs typeface="Arial"/>
              </a:rPr>
              <a:t>File</a:t>
            </a:r>
            <a:r>
              <a:rPr sz="22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7F7F7F"/>
                </a:solidFill>
                <a:latin typeface="Arial"/>
                <a:cs typeface="Arial"/>
              </a:rPr>
              <a:t>Management</a:t>
            </a:r>
            <a:r>
              <a:rPr sz="22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7F7F7F"/>
                </a:solidFill>
                <a:latin typeface="Arial"/>
                <a:cs typeface="Arial"/>
              </a:rPr>
              <a:t>System</a:t>
            </a:r>
            <a:r>
              <a:rPr sz="22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7F7F7F"/>
                </a:solidFill>
                <a:latin typeface="Arial"/>
                <a:cs typeface="Arial"/>
              </a:rPr>
              <a:t>(Part</a:t>
            </a:r>
            <a:r>
              <a:rPr sz="22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7F7F7F"/>
                </a:solidFill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72179" y="3425243"/>
            <a:ext cx="5671820" cy="3339465"/>
            <a:chOff x="3472179" y="3425243"/>
            <a:chExt cx="5671820" cy="33394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4366" y="3425243"/>
              <a:ext cx="5092596" cy="32438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72179" y="6218859"/>
              <a:ext cx="5671820" cy="447040"/>
            </a:xfrm>
            <a:custGeom>
              <a:avLst/>
              <a:gdLst/>
              <a:ahLst/>
              <a:cxnLst/>
              <a:rect l="l" t="t" r="r" b="b"/>
              <a:pathLst>
                <a:path w="5671820" h="447040">
                  <a:moveTo>
                    <a:pt x="0" y="0"/>
                  </a:moveTo>
                  <a:lnTo>
                    <a:pt x="5671820" y="0"/>
                  </a:lnTo>
                  <a:lnTo>
                    <a:pt x="5671820" y="446656"/>
                  </a:lnTo>
                  <a:lnTo>
                    <a:pt x="0" y="446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3504" y="6203360"/>
              <a:ext cx="2053589" cy="31115"/>
            </a:xfrm>
            <a:custGeom>
              <a:avLst/>
              <a:gdLst/>
              <a:ahLst/>
              <a:cxnLst/>
              <a:rect l="l" t="t" r="r" b="b"/>
              <a:pathLst>
                <a:path w="2053590" h="31114">
                  <a:moveTo>
                    <a:pt x="0" y="0"/>
                  </a:moveTo>
                  <a:lnTo>
                    <a:pt x="0" y="30998"/>
                  </a:lnTo>
                  <a:lnTo>
                    <a:pt x="2053590" y="30998"/>
                  </a:lnTo>
                  <a:lnTo>
                    <a:pt x="2053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8026" y="5085242"/>
              <a:ext cx="960255" cy="229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8269" y="4648644"/>
              <a:ext cx="1284207" cy="2820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225" y="4276667"/>
              <a:ext cx="1306737" cy="2781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4275" y="3943535"/>
              <a:ext cx="1540957" cy="2031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7759" y="6218859"/>
              <a:ext cx="5280660" cy="0"/>
            </a:xfrm>
            <a:custGeom>
              <a:avLst/>
              <a:gdLst/>
              <a:ahLst/>
              <a:cxnLst/>
              <a:rect l="l" t="t" r="r" b="b"/>
              <a:pathLst>
                <a:path w="5280659">
                  <a:moveTo>
                    <a:pt x="0" y="0"/>
                  </a:moveTo>
                  <a:lnTo>
                    <a:pt x="5280660" y="0"/>
                  </a:lnTo>
                </a:path>
              </a:pathLst>
            </a:custGeom>
            <a:ln w="7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4741" y="3525215"/>
              <a:ext cx="963444" cy="1914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19898" y="6203156"/>
              <a:ext cx="1172210" cy="554990"/>
            </a:xfrm>
            <a:custGeom>
              <a:avLst/>
              <a:gdLst/>
              <a:ahLst/>
              <a:cxnLst/>
              <a:rect l="l" t="t" r="r" b="b"/>
              <a:pathLst>
                <a:path w="1172209" h="554990">
                  <a:moveTo>
                    <a:pt x="0" y="0"/>
                  </a:moveTo>
                  <a:lnTo>
                    <a:pt x="1171649" y="0"/>
                  </a:lnTo>
                  <a:lnTo>
                    <a:pt x="1171649" y="554830"/>
                  </a:lnTo>
                  <a:lnTo>
                    <a:pt x="0" y="5548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6248" y="5427323"/>
            <a:ext cx="1159510" cy="1131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40"/>
              </a:spcBef>
            </a:pPr>
            <a:r>
              <a:rPr sz="1100" spc="-155" dirty="0">
                <a:latin typeface="Arial Black"/>
                <a:cs typeface="Arial Black"/>
              </a:rPr>
              <a:t>Memory</a:t>
            </a:r>
            <a:r>
              <a:rPr sz="1100" spc="-4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Mgt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Arial Black"/>
              <a:cs typeface="Arial Black"/>
            </a:endParaRPr>
          </a:p>
          <a:p>
            <a:pPr marL="407670" marR="308610" indent="1905">
              <a:lnSpc>
                <a:spcPct val="102600"/>
              </a:lnSpc>
            </a:pPr>
            <a:r>
              <a:rPr sz="950" spc="-85" dirty="0">
                <a:latin typeface="Arial Black"/>
                <a:cs typeface="Arial Black"/>
              </a:rPr>
              <a:t>System </a:t>
            </a:r>
            <a:r>
              <a:rPr sz="950" spc="-125" dirty="0">
                <a:latin typeface="Arial Black"/>
                <a:cs typeface="Arial Black"/>
              </a:rPr>
              <a:t>Nucleus</a:t>
            </a:r>
            <a:endParaRPr sz="950">
              <a:latin typeface="Arial Black"/>
              <a:cs typeface="Arial Black"/>
            </a:endParaRPr>
          </a:p>
          <a:p>
            <a:pPr marL="189865">
              <a:lnSpc>
                <a:spcPct val="100000"/>
              </a:lnSpc>
              <a:spcBef>
                <a:spcPts val="1250"/>
              </a:spcBef>
            </a:pPr>
            <a:r>
              <a:rPr sz="1200" b="1" spc="-10" dirty="0">
                <a:latin typeface="Arial"/>
                <a:cs typeface="Arial"/>
              </a:rPr>
              <a:t>Hardware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838200"/>
            <a:ext cx="1449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4287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384300"/>
            <a:ext cx="5568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Files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stored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on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secondary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storage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7907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861" y="1778000"/>
            <a:ext cx="4528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e.g.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hard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CD,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diskette,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DVD,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21780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2069338"/>
            <a:ext cx="6179185" cy="7886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These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storage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devices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divided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into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blocks</a:t>
            </a:r>
            <a:endParaRPr sz="2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456565" algn="l"/>
              </a:tabLst>
            </a:pPr>
            <a:r>
              <a:rPr sz="2400" spc="-75" baseline="10416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10416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Size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512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4096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100" y="2927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2882900"/>
            <a:ext cx="771715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Operating</a:t>
            </a:r>
            <a:r>
              <a:rPr sz="22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System’s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Manager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allocates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appropriate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number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blocks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each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order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store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838200"/>
            <a:ext cx="1449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4287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384300"/>
            <a:ext cx="769429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Numerous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ways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organising</a:t>
            </a:r>
            <a:r>
              <a:rPr sz="2200" b="1" u="sng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blocks</a:t>
            </a:r>
            <a:r>
              <a:rPr sz="22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within</a:t>
            </a:r>
            <a:r>
              <a:rPr sz="2200" b="1" u="sng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a</a:t>
            </a:r>
            <a:r>
              <a:rPr sz="22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file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Four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them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considered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here: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009139"/>
            <a:ext cx="201295" cy="10922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2070100"/>
            <a:ext cx="2297430" cy="1066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95275" algn="l"/>
              </a:tabLst>
            </a:pPr>
            <a:r>
              <a:rPr sz="2000" b="1" dirty="0">
                <a:latin typeface="Arial"/>
                <a:cs typeface="Arial"/>
              </a:rPr>
              <a:t>Contiguous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294640" indent="-2825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95275" algn="l"/>
              </a:tabLst>
            </a:pP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linkage</a:t>
            </a:r>
            <a:endParaRPr sz="2000">
              <a:latin typeface="Arial"/>
              <a:cs typeface="Arial"/>
            </a:endParaRPr>
          </a:p>
          <a:p>
            <a:pPr marL="294640" indent="-28257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95275" algn="l"/>
              </a:tabLst>
            </a:pPr>
            <a:r>
              <a:rPr sz="2000" b="1" dirty="0">
                <a:latin typeface="Arial"/>
                <a:cs typeface="Arial"/>
              </a:rPr>
              <a:t>Index </a:t>
            </a:r>
            <a:r>
              <a:rPr sz="2000" b="1" spc="-10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3613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3568700"/>
            <a:ext cx="6441440" cy="10414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304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OS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may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combination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these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different circumstances</a:t>
            </a:r>
            <a:endParaRPr sz="2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280"/>
              </a:spcBef>
              <a:tabLst>
                <a:tab pos="456565" algn="l"/>
              </a:tabLst>
            </a:pPr>
            <a:r>
              <a:rPr sz="2400" spc="-75" baseline="6944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6944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e.g.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different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media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–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DVD,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CD,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hard</a:t>
            </a:r>
            <a:r>
              <a:rPr sz="2000" b="1" spc="-10" dirty="0">
                <a:latin typeface="Arial"/>
                <a:cs typeface="Arial"/>
              </a:rPr>
              <a:t> disk.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" y="753225"/>
            <a:ext cx="2602230" cy="9918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1.</a:t>
            </a:r>
            <a:r>
              <a:rPr sz="2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Contiguous</a:t>
            </a:r>
            <a:r>
              <a:rPr sz="2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" y="17970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752600"/>
            <a:ext cx="1919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How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it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works?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" y="2034539"/>
            <a:ext cx="201295" cy="13335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2108200"/>
            <a:ext cx="7750809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single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allocated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creation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stored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contiguous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section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disk</a:t>
            </a:r>
            <a:endParaRPr sz="2000">
              <a:latin typeface="Arial"/>
              <a:cs typeface="Arial"/>
            </a:endParaRPr>
          </a:p>
          <a:p>
            <a:pPr marL="12700" marR="1335405">
              <a:lnSpc>
                <a:spcPct val="1042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=&gt;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occupies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linear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sequence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blocks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(UFD)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holds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file: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900" y="34582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3385820"/>
            <a:ext cx="1906270" cy="9144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</a:pPr>
            <a:r>
              <a:rPr sz="1800" dirty="0">
                <a:latin typeface="Arial"/>
                <a:cs typeface="Arial"/>
              </a:rPr>
              <a:t>start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900" y="37503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40424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0818" y="3935294"/>
            <a:ext cx="3473438" cy="199953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03252" y="4056990"/>
            <a:ext cx="43815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spc="-10" dirty="0">
                <a:latin typeface="Times New Roman"/>
                <a:cs typeface="Times New Roman"/>
              </a:rPr>
              <a:t>Track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9091" y="3531490"/>
            <a:ext cx="119062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250" b="1" dirty="0">
                <a:latin typeface="Times New Roman"/>
                <a:cs typeface="Times New Roman"/>
              </a:rPr>
              <a:t>Sector</a:t>
            </a:r>
            <a:r>
              <a:rPr sz="1250" b="1" spc="-4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consisting </a:t>
            </a:r>
            <a:r>
              <a:rPr sz="1250" b="1" dirty="0">
                <a:latin typeface="Times New Roman"/>
                <a:cs typeface="Times New Roman"/>
              </a:rPr>
              <a:t>of</a:t>
            </a:r>
            <a:r>
              <a:rPr sz="1250" b="1" spc="-2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block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of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spc="-20" dirty="0">
                <a:latin typeface="Times New Roman"/>
                <a:cs typeface="Times New Roman"/>
              </a:rPr>
              <a:t>data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1493" y="3689140"/>
            <a:ext cx="109029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dirty="0">
                <a:latin typeface="Times New Roman"/>
                <a:cs typeface="Times New Roman"/>
              </a:rPr>
              <a:t>Data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from</a:t>
            </a:r>
            <a:r>
              <a:rPr sz="1250" b="1" spc="-2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spc="-20" dirty="0">
                <a:latin typeface="Times New Roman"/>
                <a:cs typeface="Times New Roman"/>
              </a:rPr>
              <a:t>file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900" y="4705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600" y="4596638"/>
            <a:ext cx="4546600" cy="13728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Free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  <a:p>
            <a:pPr marL="457200" marR="30480" indent="-381000">
              <a:lnSpc>
                <a:spcPts val="2300"/>
              </a:lnSpc>
              <a:spcBef>
                <a:spcPts val="620"/>
              </a:spcBef>
              <a:tabLst>
                <a:tab pos="456565" algn="l"/>
              </a:tabLst>
            </a:pPr>
            <a:r>
              <a:rPr sz="2400" spc="-75" baseline="10416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10416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consecutive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blocks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forms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a </a:t>
            </a:r>
            <a:r>
              <a:rPr sz="2000" b="1" dirty="0">
                <a:latin typeface="Arial"/>
                <a:cs typeface="Arial"/>
              </a:rPr>
              <a:t>separate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 </a:t>
            </a:r>
            <a:r>
              <a:rPr sz="2000" b="1" spc="-1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" y="460755"/>
            <a:ext cx="889635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dirty="0"/>
              <a:t>6.4</a:t>
            </a:r>
            <a:r>
              <a:rPr sz="3050" spc="-10" dirty="0"/>
              <a:t> </a:t>
            </a:r>
            <a:r>
              <a:rPr sz="3050" dirty="0"/>
              <a:t>Organisation</a:t>
            </a:r>
            <a:r>
              <a:rPr sz="3050" spc="5" dirty="0"/>
              <a:t> </a:t>
            </a:r>
            <a:r>
              <a:rPr sz="3050" dirty="0"/>
              <a:t>of</a:t>
            </a:r>
            <a:r>
              <a:rPr sz="3050" spc="-5" dirty="0"/>
              <a:t> </a:t>
            </a:r>
            <a:r>
              <a:rPr sz="3050" dirty="0"/>
              <a:t>Files</a:t>
            </a:r>
            <a:r>
              <a:rPr sz="3050" spc="5" dirty="0"/>
              <a:t> </a:t>
            </a:r>
            <a:r>
              <a:rPr sz="3050" dirty="0"/>
              <a:t>on the</a:t>
            </a:r>
            <a:r>
              <a:rPr sz="3050" spc="5" dirty="0"/>
              <a:t> </a:t>
            </a:r>
            <a:r>
              <a:rPr sz="3050" dirty="0"/>
              <a:t>Secondary </a:t>
            </a:r>
            <a:r>
              <a:rPr sz="3050" spc="-10" dirty="0"/>
              <a:t>Storage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266700" y="1231900"/>
            <a:ext cx="2602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1.</a:t>
            </a:r>
            <a:r>
              <a:rPr sz="2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Contiguous</a:t>
            </a:r>
            <a:r>
              <a:rPr sz="2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1633220"/>
            <a:ext cx="1841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00" y="1595119"/>
            <a:ext cx="3722370" cy="609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Arial"/>
                <a:cs typeface="Arial"/>
              </a:rPr>
              <a:t>External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fragmentation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occur</a:t>
            </a:r>
            <a:endParaRPr sz="1800">
              <a:latin typeface="Arial"/>
              <a:cs typeface="Arial"/>
            </a:endParaRPr>
          </a:p>
          <a:p>
            <a:pPr marL="356235" indent="-267970">
              <a:lnSpc>
                <a:spcPct val="100000"/>
              </a:lnSpc>
              <a:spcBef>
                <a:spcPts val="140"/>
              </a:spcBef>
              <a:buFont typeface="Segoe UI Symbol"/>
              <a:buChar char="➔"/>
              <a:tabLst>
                <a:tab pos="356870" algn="l"/>
              </a:tabLst>
            </a:pPr>
            <a:r>
              <a:rPr sz="1800" b="1" dirty="0">
                <a:latin typeface="Arial"/>
                <a:cs typeface="Arial"/>
              </a:rPr>
              <a:t>compaction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60" y="2434804"/>
            <a:ext cx="5597939" cy="34317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7329" y="2780638"/>
            <a:ext cx="2620516" cy="3144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227137"/>
            <a:ext cx="2557462" cy="141825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0500" y="5791200"/>
            <a:ext cx="2328545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dirty="0">
                <a:solidFill>
                  <a:srgbClr val="003366"/>
                </a:solidFill>
                <a:latin typeface="Times New Roman"/>
                <a:cs typeface="Times New Roman"/>
              </a:rPr>
              <a:t>Contiguous</a:t>
            </a:r>
            <a:r>
              <a:rPr sz="1600" b="1" spc="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File</a:t>
            </a:r>
            <a:r>
              <a:rPr sz="1600" b="1" spc="-8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Allocation</a:t>
            </a:r>
            <a:endParaRPr sz="1600">
              <a:latin typeface="Times New Roman"/>
              <a:cs typeface="Times New Roman"/>
            </a:endParaRPr>
          </a:p>
          <a:p>
            <a:pPr marL="57150">
              <a:lnSpc>
                <a:spcPts val="1670"/>
              </a:lnSpc>
            </a:pP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(Stallings</a:t>
            </a:r>
            <a:r>
              <a:rPr sz="1400" i="1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Fig</a:t>
            </a:r>
            <a:r>
              <a:rPr sz="1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12.7)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5700" y="6108700"/>
            <a:ext cx="40855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860"/>
              </a:lnSpc>
              <a:spcBef>
                <a:spcPts val="100"/>
              </a:spcBef>
            </a:pPr>
            <a:r>
              <a:rPr sz="1600" b="1" dirty="0">
                <a:solidFill>
                  <a:srgbClr val="003366"/>
                </a:solidFill>
                <a:latin typeface="Times New Roman"/>
                <a:cs typeface="Times New Roman"/>
              </a:rPr>
              <a:t>Contiguous</a:t>
            </a:r>
            <a:r>
              <a:rPr sz="1600" b="1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File</a:t>
            </a:r>
            <a:r>
              <a:rPr sz="1600" b="1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3366"/>
                </a:solidFill>
                <a:latin typeface="Times New Roman"/>
                <a:cs typeface="Times New Roman"/>
              </a:rPr>
              <a:t>Allocation (After</a:t>
            </a:r>
            <a:r>
              <a:rPr sz="1600" b="1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Compaction)</a:t>
            </a:r>
            <a:endParaRPr sz="1600">
              <a:latin typeface="Times New Roman"/>
              <a:cs typeface="Times New Roman"/>
            </a:endParaRPr>
          </a:p>
          <a:p>
            <a:pPr marL="57785" algn="ctr">
              <a:lnSpc>
                <a:spcPts val="1620"/>
              </a:lnSpc>
            </a:pP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(Stallings</a:t>
            </a:r>
            <a:r>
              <a:rPr sz="1400" i="1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Fig</a:t>
            </a:r>
            <a:r>
              <a:rPr sz="1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12.8)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00" y="753225"/>
            <a:ext cx="2602230" cy="9918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1.</a:t>
            </a:r>
            <a:r>
              <a:rPr sz="2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Contiguous</a:t>
            </a:r>
            <a:r>
              <a:rPr sz="2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835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78000"/>
            <a:ext cx="1609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Advantages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098039"/>
            <a:ext cx="201295" cy="14224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2120900"/>
            <a:ext cx="7195184" cy="14351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Simple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implement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Fast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Write</a:t>
            </a:r>
            <a:r>
              <a:rPr sz="2000" b="1" spc="-10" dirty="0">
                <a:latin typeface="Arial"/>
                <a:cs typeface="Arial"/>
              </a:rPr>
              <a:t> operations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</a:pPr>
            <a:r>
              <a:rPr sz="2000" b="1" dirty="0">
                <a:latin typeface="Arial"/>
                <a:cs typeface="Arial"/>
              </a:rPr>
              <a:t>Damage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results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loss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only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block </a:t>
            </a:r>
            <a:r>
              <a:rPr sz="2000" b="1" dirty="0">
                <a:latin typeface="Arial"/>
                <a:cs typeface="Arial"/>
              </a:rPr>
              <a:t>Allows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linear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sequential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same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ease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36385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3594100"/>
            <a:ext cx="1997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Disadvantages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46482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52959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3975100"/>
            <a:ext cx="7886700" cy="22098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93700" marR="173355" indent="-381000">
              <a:lnSpc>
                <a:spcPts val="2300"/>
              </a:lnSpc>
              <a:spcBef>
                <a:spcPts val="259"/>
              </a:spcBef>
              <a:tabLst>
                <a:tab pos="393065" algn="l"/>
              </a:tabLst>
            </a:pPr>
            <a:r>
              <a:rPr sz="2400" spc="-75" baseline="6944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6944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Fragmentation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space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occur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=&gt;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compaction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is </a:t>
            </a:r>
            <a:r>
              <a:rPr sz="2000" b="1" spc="-10" dirty="0"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393700" marR="300355">
              <a:lnSpc>
                <a:spcPts val="23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Compaction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requires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exclusive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system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 </a:t>
            </a:r>
            <a:r>
              <a:rPr sz="2000" b="1" dirty="0">
                <a:latin typeface="Arial"/>
                <a:cs typeface="Arial"/>
              </a:rPr>
              <a:t>extended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time.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consuming</a:t>
            </a:r>
            <a:r>
              <a:rPr sz="2000" b="1" spc="-10" dirty="0">
                <a:latin typeface="Arial"/>
                <a:cs typeface="Arial"/>
              </a:rPr>
              <a:t> process!</a:t>
            </a:r>
            <a:endParaRPr sz="2000">
              <a:latin typeface="Arial"/>
              <a:cs typeface="Arial"/>
            </a:endParaRPr>
          </a:p>
          <a:p>
            <a:pPr marL="393700" marR="5080">
              <a:lnSpc>
                <a:spcPts val="23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allow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simple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expansion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files.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How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10" dirty="0">
                <a:latin typeface="Arial"/>
                <a:cs typeface="Arial"/>
              </a:rPr>
              <a:t> allocate </a:t>
            </a:r>
            <a:r>
              <a:rPr sz="2000" b="1" dirty="0">
                <a:latin typeface="Arial"/>
                <a:cs typeface="Arial"/>
              </a:rPr>
              <a:t>space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start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don’t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know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going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grow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00" y="753225"/>
            <a:ext cx="2138680" cy="9918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2.</a:t>
            </a:r>
            <a:r>
              <a:rPr sz="2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Block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 linkage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7970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52600"/>
            <a:ext cx="1919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How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it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works?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034539"/>
            <a:ext cx="201295" cy="10160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2108200"/>
            <a:ext cx="713994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Sectors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belonging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linked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scattered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anywhere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disk </a:t>
            </a:r>
            <a:r>
              <a:rPr sz="2000" b="1" dirty="0">
                <a:latin typeface="Arial"/>
                <a:cs typeface="Arial"/>
              </a:rPr>
              <a:t>UFD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holds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3128010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3042920"/>
            <a:ext cx="190627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start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34201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36957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3670300"/>
            <a:ext cx="7407909" cy="863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bytes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space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next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file.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continues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until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block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special </a:t>
            </a:r>
            <a:r>
              <a:rPr sz="2000" b="1" spc="-10" dirty="0">
                <a:latin typeface="Arial"/>
                <a:cs typeface="Arial"/>
              </a:rPr>
              <a:t>end-of-</a:t>
            </a:r>
            <a:r>
              <a:rPr sz="2000" b="1" dirty="0">
                <a:latin typeface="Arial"/>
                <a:cs typeface="Arial"/>
              </a:rPr>
              <a:t>file (EOF) </a:t>
            </a:r>
            <a:r>
              <a:rPr sz="2000" b="1" spc="-10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" y="5010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000" y="4965700"/>
            <a:ext cx="1485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Free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100" y="5260340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1100" y="5321300"/>
            <a:ext cx="3554095" cy="1003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 </a:t>
            </a:r>
            <a:r>
              <a:rPr sz="2000" b="1" spc="-10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459"/>
              </a:spcBef>
            </a:pP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become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are </a:t>
            </a:r>
            <a:r>
              <a:rPr sz="2000" b="1" dirty="0">
                <a:latin typeface="Arial"/>
                <a:cs typeface="Arial"/>
              </a:rPr>
              <a:t>added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either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283" y="4647670"/>
            <a:ext cx="3191902" cy="1696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 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00" y="1384300"/>
            <a:ext cx="21380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2.</a:t>
            </a:r>
            <a:r>
              <a:rPr sz="2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Block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 linkage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250" y="5651500"/>
            <a:ext cx="14135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ts val="1860"/>
              </a:lnSpc>
              <a:spcBef>
                <a:spcPts val="100"/>
              </a:spcBef>
            </a:pPr>
            <a:r>
              <a:rPr sz="1600" b="1" dirty="0">
                <a:solidFill>
                  <a:srgbClr val="003366"/>
                </a:solidFill>
                <a:latin typeface="Times New Roman"/>
                <a:cs typeface="Times New Roman"/>
              </a:rPr>
              <a:t>Block</a:t>
            </a:r>
            <a:r>
              <a:rPr sz="16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 linkage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</a:pP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(Stallings</a:t>
            </a:r>
            <a:r>
              <a:rPr sz="1400" i="1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Fig</a:t>
            </a:r>
            <a:r>
              <a:rPr sz="1400" i="1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12.9)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2062943"/>
            <a:ext cx="4050029" cy="3739515"/>
            <a:chOff x="304800" y="2062943"/>
            <a:chExt cx="4050029" cy="37395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062943"/>
              <a:ext cx="2902346" cy="34741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04753" y="4994320"/>
              <a:ext cx="1739264" cy="796925"/>
            </a:xfrm>
            <a:custGeom>
              <a:avLst/>
              <a:gdLst/>
              <a:ahLst/>
              <a:cxnLst/>
              <a:rect l="l" t="t" r="r" b="b"/>
              <a:pathLst>
                <a:path w="1739264" h="796925">
                  <a:moveTo>
                    <a:pt x="1738645" y="796879"/>
                  </a:moveTo>
                  <a:lnTo>
                    <a:pt x="10101" y="4630"/>
                  </a:lnTo>
                  <a:lnTo>
                    <a:pt x="0" y="0"/>
                  </a:lnTo>
                </a:path>
              </a:pathLst>
            </a:custGeom>
            <a:ln w="222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4600" y="4947606"/>
              <a:ext cx="159385" cy="129539"/>
            </a:xfrm>
            <a:custGeom>
              <a:avLst/>
              <a:gdLst/>
              <a:ahLst/>
              <a:cxnLst/>
              <a:rect l="l" t="t" r="r" b="b"/>
              <a:pathLst>
                <a:path w="159385" h="129539">
                  <a:moveTo>
                    <a:pt x="159127" y="0"/>
                  </a:moveTo>
                  <a:lnTo>
                    <a:pt x="0" y="5393"/>
                  </a:lnTo>
                  <a:lnTo>
                    <a:pt x="99791" y="129458"/>
                  </a:lnTo>
                  <a:lnTo>
                    <a:pt x="86306" y="44950"/>
                  </a:lnTo>
                  <a:lnTo>
                    <a:pt x="15912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655502" y="2652668"/>
            <a:ext cx="2118995" cy="1318260"/>
            <a:chOff x="4655502" y="2652668"/>
            <a:chExt cx="2118995" cy="1318260"/>
          </a:xfrm>
        </p:grpSpPr>
        <p:sp>
          <p:nvSpPr>
            <p:cNvPr id="10" name="object 10"/>
            <p:cNvSpPr/>
            <p:nvPr/>
          </p:nvSpPr>
          <p:spPr>
            <a:xfrm>
              <a:off x="4663440" y="2660605"/>
              <a:ext cx="2103120" cy="325755"/>
            </a:xfrm>
            <a:custGeom>
              <a:avLst/>
              <a:gdLst/>
              <a:ahLst/>
              <a:cxnLst/>
              <a:rect l="l" t="t" r="r" b="b"/>
              <a:pathLst>
                <a:path w="2103120" h="325755">
                  <a:moveTo>
                    <a:pt x="0" y="0"/>
                  </a:moveTo>
                  <a:lnTo>
                    <a:pt x="2103120" y="0"/>
                  </a:lnTo>
                  <a:lnTo>
                    <a:pt x="2103120" y="325447"/>
                  </a:lnTo>
                  <a:lnTo>
                    <a:pt x="0" y="32544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63440" y="2986053"/>
              <a:ext cx="2103120" cy="976630"/>
            </a:xfrm>
            <a:custGeom>
              <a:avLst/>
              <a:gdLst/>
              <a:ahLst/>
              <a:cxnLst/>
              <a:rect l="l" t="t" r="r" b="b"/>
              <a:pathLst>
                <a:path w="2103120" h="976629">
                  <a:moveTo>
                    <a:pt x="0" y="0"/>
                  </a:moveTo>
                  <a:lnTo>
                    <a:pt x="2103120" y="0"/>
                  </a:lnTo>
                  <a:lnTo>
                    <a:pt x="2103120" y="976345"/>
                  </a:lnTo>
                  <a:lnTo>
                    <a:pt x="0" y="976345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34100" y="3032760"/>
            <a:ext cx="2349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marR="5080" indent="-5080">
              <a:lnSpc>
                <a:spcPct val="125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. . </a:t>
            </a:r>
            <a:r>
              <a:rPr sz="1400" b="1" spc="-50" dirty="0">
                <a:latin typeface="Times New Roman"/>
                <a:cs typeface="Times New Roman"/>
              </a:rPr>
              <a:t>. 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0600" y="3032760"/>
            <a:ext cx="462280" cy="6807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latin typeface="Times New Roman"/>
                <a:cs typeface="Times New Roman"/>
              </a:rPr>
              <a:t>. . </a:t>
            </a:r>
            <a:r>
              <a:rPr sz="1400" b="1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440"/>
              </a:lnSpc>
              <a:spcBef>
                <a:spcPts val="420"/>
              </a:spcBef>
            </a:pPr>
            <a:r>
              <a:rPr sz="1400" b="1" dirty="0">
                <a:latin typeface="Times New Roman"/>
                <a:cs typeface="Times New Roman"/>
              </a:rPr>
              <a:t>File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sz="1200" b="1" dirty="0">
                <a:latin typeface="Times New Roman"/>
                <a:cs typeface="Times New Roman"/>
              </a:rPr>
              <a:t>. . </a:t>
            </a:r>
            <a:r>
              <a:rPr sz="1200" b="1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3600" y="3505200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. . </a:t>
            </a:r>
            <a:r>
              <a:rPr sz="1200" b="1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0100" y="2298700"/>
            <a:ext cx="1931670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File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Allocation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1054100" algn="l"/>
              </a:tabLst>
            </a:pPr>
            <a:r>
              <a:rPr sz="1400" b="1" dirty="0">
                <a:latin typeface="Times New Roman"/>
                <a:cs typeface="Times New Roman"/>
              </a:rPr>
              <a:t>File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Name</a:t>
            </a:r>
            <a:r>
              <a:rPr sz="1400" b="1" dirty="0">
                <a:latin typeface="Times New Roman"/>
                <a:cs typeface="Times New Roman"/>
              </a:rPr>
              <a:t>	Start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Block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7700" y="5715000"/>
            <a:ext cx="51498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EOF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60"/>
              </a:lnSpc>
            </a:pP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Value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6.3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Secondary</a:t>
            </a:r>
            <a:r>
              <a:rPr spc="-10" dirty="0"/>
              <a:t> 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00" y="1384300"/>
            <a:ext cx="21386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2.</a:t>
            </a:r>
            <a:r>
              <a:rPr sz="2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Block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 linkage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835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78000"/>
            <a:ext cx="1609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Advantages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098039"/>
            <a:ext cx="201295" cy="17780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2120900"/>
            <a:ext cx="7153909" cy="17907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Reasonably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simple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implement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Files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grow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shrink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10" dirty="0">
                <a:latin typeface="Arial"/>
                <a:cs typeface="Arial"/>
              </a:rPr>
              <a:t> problems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60"/>
              </a:spcBef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declare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first</a:t>
            </a:r>
            <a:r>
              <a:rPr sz="2000" b="1" spc="-10" dirty="0">
                <a:latin typeface="Arial"/>
                <a:cs typeface="Arial"/>
              </a:rPr>
              <a:t> created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fragmentation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=&gt;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compact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Small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overhead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next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3994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3949700"/>
            <a:ext cx="1997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Disadvantages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4244340"/>
            <a:ext cx="201295" cy="14351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0" y="4279900"/>
            <a:ext cx="617982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415">
              <a:lnSpc>
                <a:spcPct val="1167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Large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 </a:t>
            </a:r>
            <a:r>
              <a:rPr sz="2000" b="1" dirty="0">
                <a:latin typeface="Arial"/>
                <a:cs typeface="Arial"/>
              </a:rPr>
              <a:t>Deletion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requires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large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accesses </a:t>
            </a:r>
            <a:r>
              <a:rPr sz="2000" b="1" dirty="0">
                <a:latin typeface="Arial"/>
                <a:cs typeface="Arial"/>
              </a:rPr>
              <a:t>Only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sequential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possible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Arial"/>
                <a:cs typeface="Arial"/>
              </a:rPr>
              <a:t>Damage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means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next</a:t>
            </a:r>
            <a:r>
              <a:rPr sz="2000" b="1" spc="-10" dirty="0">
                <a:latin typeface="Arial"/>
                <a:cs typeface="Arial"/>
              </a:rPr>
              <a:t> block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6.3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Secondary</a:t>
            </a:r>
            <a:r>
              <a:rPr spc="-10" dirty="0"/>
              <a:t> 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" y="1155700"/>
            <a:ext cx="2060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3.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Index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Blocks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" y="16065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549400"/>
            <a:ext cx="1919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How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it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works?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1869439"/>
            <a:ext cx="201295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1892300"/>
            <a:ext cx="7434580" cy="1371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allocated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created.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56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contains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pointers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contains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00" y="2847339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" y="3289300"/>
            <a:ext cx="287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UFD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holds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36995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200" y="3601720"/>
            <a:ext cx="2389505" cy="6604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index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40170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" y="5086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000" y="5041900"/>
            <a:ext cx="1485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Free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100" y="5336540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1100" y="5397500"/>
            <a:ext cx="7322820" cy="1003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459"/>
              </a:spcBef>
            </a:pPr>
            <a:r>
              <a:rPr sz="2000" b="1" dirty="0">
                <a:latin typeface="Arial"/>
                <a:cs typeface="Arial"/>
              </a:rPr>
              <a:t>Pointers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become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added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end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06501" y="3699007"/>
            <a:ext cx="1285875" cy="1409700"/>
            <a:chOff x="4306501" y="3699007"/>
            <a:chExt cx="1285875" cy="1409700"/>
          </a:xfrm>
        </p:grpSpPr>
        <p:sp>
          <p:nvSpPr>
            <p:cNvPr id="18" name="object 18"/>
            <p:cNvSpPr/>
            <p:nvPr/>
          </p:nvSpPr>
          <p:spPr>
            <a:xfrm>
              <a:off x="4309357" y="3914608"/>
              <a:ext cx="512445" cy="1021080"/>
            </a:xfrm>
            <a:custGeom>
              <a:avLst/>
              <a:gdLst/>
              <a:ahLst/>
              <a:cxnLst/>
              <a:rect l="l" t="t" r="r" b="b"/>
              <a:pathLst>
                <a:path w="512445" h="1021079">
                  <a:moveTo>
                    <a:pt x="0" y="0"/>
                  </a:moveTo>
                  <a:lnTo>
                    <a:pt x="0" y="1020657"/>
                  </a:lnTo>
                  <a:lnTo>
                    <a:pt x="512015" y="1020657"/>
                  </a:lnTo>
                  <a:lnTo>
                    <a:pt x="512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9358" y="3914607"/>
              <a:ext cx="512445" cy="1021080"/>
            </a:xfrm>
            <a:custGeom>
              <a:avLst/>
              <a:gdLst/>
              <a:ahLst/>
              <a:cxnLst/>
              <a:rect l="l" t="t" r="r" b="b"/>
              <a:pathLst>
                <a:path w="512445" h="1021079">
                  <a:moveTo>
                    <a:pt x="0" y="0"/>
                  </a:moveTo>
                  <a:lnTo>
                    <a:pt x="0" y="1020657"/>
                  </a:lnTo>
                  <a:lnTo>
                    <a:pt x="512014" y="1020657"/>
                  </a:lnTo>
                  <a:lnTo>
                    <a:pt x="512014" y="0"/>
                  </a:lnTo>
                  <a:lnTo>
                    <a:pt x="0" y="0"/>
                  </a:lnTo>
                  <a:close/>
                </a:path>
              </a:pathLst>
            </a:custGeom>
            <a:ln w="5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9358" y="4084611"/>
              <a:ext cx="512445" cy="680720"/>
            </a:xfrm>
            <a:custGeom>
              <a:avLst/>
              <a:gdLst/>
              <a:ahLst/>
              <a:cxnLst/>
              <a:rect l="l" t="t" r="r" b="b"/>
              <a:pathLst>
                <a:path w="512445" h="680720">
                  <a:moveTo>
                    <a:pt x="0" y="0"/>
                  </a:moveTo>
                  <a:lnTo>
                    <a:pt x="512014" y="0"/>
                  </a:lnTo>
                </a:path>
                <a:path w="512445" h="680720">
                  <a:moveTo>
                    <a:pt x="0" y="170162"/>
                  </a:moveTo>
                  <a:lnTo>
                    <a:pt x="512014" y="170162"/>
                  </a:lnTo>
                </a:path>
                <a:path w="512445" h="680720">
                  <a:moveTo>
                    <a:pt x="0" y="340325"/>
                  </a:moveTo>
                  <a:lnTo>
                    <a:pt x="512014" y="340325"/>
                  </a:lnTo>
                </a:path>
                <a:path w="512445" h="680720">
                  <a:moveTo>
                    <a:pt x="0" y="510328"/>
                  </a:moveTo>
                  <a:lnTo>
                    <a:pt x="512014" y="510328"/>
                  </a:lnTo>
                </a:path>
                <a:path w="512445" h="680720">
                  <a:moveTo>
                    <a:pt x="0" y="680491"/>
                  </a:moveTo>
                  <a:lnTo>
                    <a:pt x="512014" y="680491"/>
                  </a:lnTo>
                </a:path>
              </a:pathLst>
            </a:custGeom>
            <a:ln w="5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3388" y="3701864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744"/>
                  </a:lnTo>
                  <a:lnTo>
                    <a:pt x="256007" y="297744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ln w="5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4810" y="3816530"/>
              <a:ext cx="556260" cy="187960"/>
            </a:xfrm>
            <a:custGeom>
              <a:avLst/>
              <a:gdLst/>
              <a:ahLst/>
              <a:cxnLst/>
              <a:rect l="l" t="t" r="r" b="b"/>
              <a:pathLst>
                <a:path w="556260" h="187960">
                  <a:moveTo>
                    <a:pt x="486715" y="29656"/>
                  </a:moveTo>
                  <a:lnTo>
                    <a:pt x="0" y="178932"/>
                  </a:lnTo>
                  <a:lnTo>
                    <a:pt x="2560" y="187385"/>
                  </a:lnTo>
                  <a:lnTo>
                    <a:pt x="489320" y="38143"/>
                  </a:lnTo>
                  <a:lnTo>
                    <a:pt x="486715" y="29656"/>
                  </a:lnTo>
                  <a:close/>
                </a:path>
                <a:path w="556260" h="187960">
                  <a:moveTo>
                    <a:pt x="540610" y="27589"/>
                  </a:moveTo>
                  <a:lnTo>
                    <a:pt x="493454" y="27589"/>
                  </a:lnTo>
                  <a:lnTo>
                    <a:pt x="496175" y="36041"/>
                  </a:lnTo>
                  <a:lnTo>
                    <a:pt x="489320" y="38143"/>
                  </a:lnTo>
                  <a:lnTo>
                    <a:pt x="498415" y="67777"/>
                  </a:lnTo>
                  <a:lnTo>
                    <a:pt x="540610" y="27589"/>
                  </a:lnTo>
                  <a:close/>
                </a:path>
                <a:path w="556260" h="187960">
                  <a:moveTo>
                    <a:pt x="493454" y="27589"/>
                  </a:moveTo>
                  <a:lnTo>
                    <a:pt x="486715" y="29656"/>
                  </a:lnTo>
                  <a:lnTo>
                    <a:pt x="489320" y="38143"/>
                  </a:lnTo>
                  <a:lnTo>
                    <a:pt x="496175" y="36041"/>
                  </a:lnTo>
                  <a:lnTo>
                    <a:pt x="493454" y="27589"/>
                  </a:lnTo>
                  <a:close/>
                </a:path>
                <a:path w="556260" h="187960">
                  <a:moveTo>
                    <a:pt x="477613" y="0"/>
                  </a:moveTo>
                  <a:lnTo>
                    <a:pt x="486715" y="29656"/>
                  </a:lnTo>
                  <a:lnTo>
                    <a:pt x="493454" y="27589"/>
                  </a:lnTo>
                  <a:lnTo>
                    <a:pt x="540610" y="27589"/>
                  </a:lnTo>
                  <a:lnTo>
                    <a:pt x="556016" y="12917"/>
                  </a:lnTo>
                  <a:lnTo>
                    <a:pt x="477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4810" y="3816529"/>
              <a:ext cx="556260" cy="187960"/>
            </a:xfrm>
            <a:custGeom>
              <a:avLst/>
              <a:gdLst/>
              <a:ahLst/>
              <a:cxnLst/>
              <a:rect l="l" t="t" r="r" b="b"/>
              <a:pathLst>
                <a:path w="556260" h="187960">
                  <a:moveTo>
                    <a:pt x="0" y="178933"/>
                  </a:moveTo>
                  <a:lnTo>
                    <a:pt x="493454" y="27589"/>
                  </a:lnTo>
                  <a:lnTo>
                    <a:pt x="496174" y="36041"/>
                  </a:lnTo>
                  <a:lnTo>
                    <a:pt x="2560" y="187386"/>
                  </a:lnTo>
                  <a:lnTo>
                    <a:pt x="0" y="178933"/>
                  </a:lnTo>
                  <a:close/>
                </a:path>
                <a:path w="556260" h="187960">
                  <a:moveTo>
                    <a:pt x="477613" y="0"/>
                  </a:moveTo>
                  <a:lnTo>
                    <a:pt x="556016" y="12917"/>
                  </a:lnTo>
                  <a:lnTo>
                    <a:pt x="498414" y="67778"/>
                  </a:lnTo>
                  <a:lnTo>
                    <a:pt x="4776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8811" y="4261951"/>
              <a:ext cx="469900" cy="71120"/>
            </a:xfrm>
            <a:custGeom>
              <a:avLst/>
              <a:gdLst/>
              <a:ahLst/>
              <a:cxnLst/>
              <a:rect l="l" t="t" r="r" b="b"/>
              <a:pathLst>
                <a:path w="469900" h="71120">
                  <a:moveTo>
                    <a:pt x="398251" y="0"/>
                  </a:moveTo>
                  <a:lnTo>
                    <a:pt x="398251" y="70807"/>
                  </a:lnTo>
                  <a:lnTo>
                    <a:pt x="460330" y="39870"/>
                  </a:lnTo>
                  <a:lnTo>
                    <a:pt x="405291" y="39870"/>
                  </a:lnTo>
                  <a:lnTo>
                    <a:pt x="405291" y="30938"/>
                  </a:lnTo>
                  <a:lnTo>
                    <a:pt x="460332" y="30938"/>
                  </a:lnTo>
                  <a:lnTo>
                    <a:pt x="398251" y="0"/>
                  </a:lnTo>
                  <a:close/>
                </a:path>
                <a:path w="469900" h="71120">
                  <a:moveTo>
                    <a:pt x="398251" y="30938"/>
                  </a:moveTo>
                  <a:lnTo>
                    <a:pt x="0" y="30938"/>
                  </a:lnTo>
                  <a:lnTo>
                    <a:pt x="0" y="39870"/>
                  </a:lnTo>
                  <a:lnTo>
                    <a:pt x="398251" y="39870"/>
                  </a:lnTo>
                  <a:lnTo>
                    <a:pt x="398251" y="30938"/>
                  </a:lnTo>
                  <a:close/>
                </a:path>
                <a:path w="469900" h="71120">
                  <a:moveTo>
                    <a:pt x="460332" y="30938"/>
                  </a:moveTo>
                  <a:lnTo>
                    <a:pt x="405291" y="30938"/>
                  </a:lnTo>
                  <a:lnTo>
                    <a:pt x="405291" y="39870"/>
                  </a:lnTo>
                  <a:lnTo>
                    <a:pt x="460330" y="39870"/>
                  </a:lnTo>
                  <a:lnTo>
                    <a:pt x="469292" y="35403"/>
                  </a:lnTo>
                  <a:lnTo>
                    <a:pt x="460332" y="30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78812" y="4261950"/>
              <a:ext cx="469900" cy="71120"/>
            </a:xfrm>
            <a:custGeom>
              <a:avLst/>
              <a:gdLst/>
              <a:ahLst/>
              <a:cxnLst/>
              <a:rect l="l" t="t" r="r" b="b"/>
              <a:pathLst>
                <a:path w="469900" h="71120">
                  <a:moveTo>
                    <a:pt x="0" y="30938"/>
                  </a:moveTo>
                  <a:lnTo>
                    <a:pt x="405291" y="30938"/>
                  </a:lnTo>
                  <a:lnTo>
                    <a:pt x="405291" y="39869"/>
                  </a:lnTo>
                  <a:lnTo>
                    <a:pt x="0" y="39869"/>
                  </a:lnTo>
                  <a:lnTo>
                    <a:pt x="0" y="30938"/>
                  </a:lnTo>
                  <a:close/>
                </a:path>
                <a:path w="469900" h="71120">
                  <a:moveTo>
                    <a:pt x="398251" y="0"/>
                  </a:moveTo>
                  <a:lnTo>
                    <a:pt x="469293" y="35404"/>
                  </a:lnTo>
                  <a:lnTo>
                    <a:pt x="398251" y="70808"/>
                  </a:lnTo>
                  <a:lnTo>
                    <a:pt x="39825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3388" y="4807683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585"/>
                  </a:lnTo>
                  <a:lnTo>
                    <a:pt x="256007" y="297585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ln w="5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35450" y="4845799"/>
              <a:ext cx="598170" cy="114935"/>
            </a:xfrm>
            <a:custGeom>
              <a:avLst/>
              <a:gdLst/>
              <a:ahLst/>
              <a:cxnLst/>
              <a:rect l="l" t="t" r="r" b="b"/>
              <a:pathLst>
                <a:path w="598170" h="114935">
                  <a:moveTo>
                    <a:pt x="526982" y="83829"/>
                  </a:moveTo>
                  <a:lnTo>
                    <a:pt x="522575" y="114504"/>
                  </a:lnTo>
                  <a:lnTo>
                    <a:pt x="597937" y="89466"/>
                  </a:lnTo>
                  <a:lnTo>
                    <a:pt x="591249" y="84842"/>
                  </a:lnTo>
                  <a:lnTo>
                    <a:pt x="534095" y="84842"/>
                  </a:lnTo>
                  <a:lnTo>
                    <a:pt x="526982" y="83829"/>
                  </a:lnTo>
                  <a:close/>
                </a:path>
                <a:path w="598170" h="114935">
                  <a:moveTo>
                    <a:pt x="528239" y="75076"/>
                  </a:moveTo>
                  <a:lnTo>
                    <a:pt x="526982" y="83829"/>
                  </a:lnTo>
                  <a:lnTo>
                    <a:pt x="534095" y="84842"/>
                  </a:lnTo>
                  <a:lnTo>
                    <a:pt x="535216" y="76070"/>
                  </a:lnTo>
                  <a:lnTo>
                    <a:pt x="528239" y="75076"/>
                  </a:lnTo>
                  <a:close/>
                </a:path>
                <a:path w="598170" h="114935">
                  <a:moveTo>
                    <a:pt x="532655" y="44334"/>
                  </a:moveTo>
                  <a:lnTo>
                    <a:pt x="528239" y="75076"/>
                  </a:lnTo>
                  <a:lnTo>
                    <a:pt x="535216" y="76070"/>
                  </a:lnTo>
                  <a:lnTo>
                    <a:pt x="534095" y="84842"/>
                  </a:lnTo>
                  <a:lnTo>
                    <a:pt x="591249" y="84842"/>
                  </a:lnTo>
                  <a:lnTo>
                    <a:pt x="532655" y="44334"/>
                  </a:lnTo>
                  <a:close/>
                </a:path>
                <a:path w="598170" h="114935">
                  <a:moveTo>
                    <a:pt x="1280" y="0"/>
                  </a:moveTo>
                  <a:lnTo>
                    <a:pt x="0" y="8770"/>
                  </a:lnTo>
                  <a:lnTo>
                    <a:pt x="526982" y="83829"/>
                  </a:lnTo>
                  <a:lnTo>
                    <a:pt x="528239" y="750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35450" y="4845798"/>
              <a:ext cx="598170" cy="114935"/>
            </a:xfrm>
            <a:custGeom>
              <a:avLst/>
              <a:gdLst/>
              <a:ahLst/>
              <a:cxnLst/>
              <a:rect l="l" t="t" r="r" b="b"/>
              <a:pathLst>
                <a:path w="598170" h="114935">
                  <a:moveTo>
                    <a:pt x="1280" y="0"/>
                  </a:moveTo>
                  <a:lnTo>
                    <a:pt x="535215" y="76070"/>
                  </a:lnTo>
                  <a:lnTo>
                    <a:pt x="534095" y="84842"/>
                  </a:lnTo>
                  <a:lnTo>
                    <a:pt x="0" y="8771"/>
                  </a:lnTo>
                  <a:lnTo>
                    <a:pt x="1280" y="0"/>
                  </a:lnTo>
                  <a:close/>
                </a:path>
                <a:path w="598170" h="114935">
                  <a:moveTo>
                    <a:pt x="532655" y="44334"/>
                  </a:moveTo>
                  <a:lnTo>
                    <a:pt x="597937" y="89466"/>
                  </a:lnTo>
                  <a:lnTo>
                    <a:pt x="522575" y="114504"/>
                  </a:lnTo>
                  <a:lnTo>
                    <a:pt x="532655" y="443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09357" y="3914608"/>
              <a:ext cx="512445" cy="1021080"/>
            </a:xfrm>
            <a:custGeom>
              <a:avLst/>
              <a:gdLst/>
              <a:ahLst/>
              <a:cxnLst/>
              <a:rect l="l" t="t" r="r" b="b"/>
              <a:pathLst>
                <a:path w="512445" h="1021079">
                  <a:moveTo>
                    <a:pt x="0" y="0"/>
                  </a:moveTo>
                  <a:lnTo>
                    <a:pt x="0" y="1020657"/>
                  </a:lnTo>
                  <a:lnTo>
                    <a:pt x="512015" y="1020657"/>
                  </a:lnTo>
                  <a:lnTo>
                    <a:pt x="512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09358" y="3914607"/>
              <a:ext cx="512445" cy="1021080"/>
            </a:xfrm>
            <a:custGeom>
              <a:avLst/>
              <a:gdLst/>
              <a:ahLst/>
              <a:cxnLst/>
              <a:rect l="l" t="t" r="r" b="b"/>
              <a:pathLst>
                <a:path w="512445" h="1021079">
                  <a:moveTo>
                    <a:pt x="0" y="0"/>
                  </a:moveTo>
                  <a:lnTo>
                    <a:pt x="0" y="1020657"/>
                  </a:lnTo>
                  <a:lnTo>
                    <a:pt x="512014" y="1020657"/>
                  </a:lnTo>
                  <a:lnTo>
                    <a:pt x="512014" y="0"/>
                  </a:lnTo>
                  <a:lnTo>
                    <a:pt x="0" y="0"/>
                  </a:lnTo>
                  <a:close/>
                </a:path>
              </a:pathLst>
            </a:custGeom>
            <a:ln w="5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09358" y="4084611"/>
              <a:ext cx="512445" cy="680720"/>
            </a:xfrm>
            <a:custGeom>
              <a:avLst/>
              <a:gdLst/>
              <a:ahLst/>
              <a:cxnLst/>
              <a:rect l="l" t="t" r="r" b="b"/>
              <a:pathLst>
                <a:path w="512445" h="680720">
                  <a:moveTo>
                    <a:pt x="0" y="0"/>
                  </a:moveTo>
                  <a:lnTo>
                    <a:pt x="512014" y="0"/>
                  </a:lnTo>
                </a:path>
                <a:path w="512445" h="680720">
                  <a:moveTo>
                    <a:pt x="0" y="170162"/>
                  </a:moveTo>
                  <a:lnTo>
                    <a:pt x="512014" y="170162"/>
                  </a:lnTo>
                </a:path>
                <a:path w="512445" h="680720">
                  <a:moveTo>
                    <a:pt x="0" y="340325"/>
                  </a:moveTo>
                  <a:lnTo>
                    <a:pt x="512014" y="340325"/>
                  </a:lnTo>
                </a:path>
                <a:path w="512445" h="680720">
                  <a:moveTo>
                    <a:pt x="0" y="510328"/>
                  </a:moveTo>
                  <a:lnTo>
                    <a:pt x="512014" y="510328"/>
                  </a:lnTo>
                </a:path>
                <a:path w="512445" h="680720">
                  <a:moveTo>
                    <a:pt x="0" y="680491"/>
                  </a:moveTo>
                  <a:lnTo>
                    <a:pt x="512014" y="680491"/>
                  </a:lnTo>
                </a:path>
              </a:pathLst>
            </a:custGeom>
            <a:ln w="5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3388" y="3701864"/>
              <a:ext cx="256540" cy="1403985"/>
            </a:xfrm>
            <a:custGeom>
              <a:avLst/>
              <a:gdLst/>
              <a:ahLst/>
              <a:cxnLst/>
              <a:rect l="l" t="t" r="r" b="b"/>
              <a:pathLst>
                <a:path w="256539" h="1403985">
                  <a:moveTo>
                    <a:pt x="0" y="0"/>
                  </a:moveTo>
                  <a:lnTo>
                    <a:pt x="0" y="297744"/>
                  </a:lnTo>
                  <a:lnTo>
                    <a:pt x="256007" y="297744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  <a:path w="256539" h="1403985">
                  <a:moveTo>
                    <a:pt x="0" y="510328"/>
                  </a:moveTo>
                  <a:lnTo>
                    <a:pt x="0" y="808073"/>
                  </a:lnTo>
                  <a:lnTo>
                    <a:pt x="256007" y="808073"/>
                  </a:lnTo>
                  <a:lnTo>
                    <a:pt x="256007" y="510328"/>
                  </a:lnTo>
                  <a:lnTo>
                    <a:pt x="0" y="510328"/>
                  </a:lnTo>
                  <a:close/>
                </a:path>
                <a:path w="256539" h="1403985">
                  <a:moveTo>
                    <a:pt x="0" y="510328"/>
                  </a:moveTo>
                  <a:lnTo>
                    <a:pt x="0" y="808073"/>
                  </a:lnTo>
                  <a:lnTo>
                    <a:pt x="256007" y="808073"/>
                  </a:lnTo>
                  <a:lnTo>
                    <a:pt x="256007" y="510328"/>
                  </a:lnTo>
                  <a:lnTo>
                    <a:pt x="0" y="510328"/>
                  </a:lnTo>
                  <a:close/>
                </a:path>
                <a:path w="256539" h="1403985">
                  <a:moveTo>
                    <a:pt x="0" y="1105818"/>
                  </a:moveTo>
                  <a:lnTo>
                    <a:pt x="0" y="1403403"/>
                  </a:lnTo>
                  <a:lnTo>
                    <a:pt x="256007" y="1403403"/>
                  </a:lnTo>
                  <a:lnTo>
                    <a:pt x="256007" y="1105818"/>
                  </a:lnTo>
                  <a:lnTo>
                    <a:pt x="0" y="1105818"/>
                  </a:lnTo>
                  <a:close/>
                </a:path>
              </a:pathLst>
            </a:custGeom>
            <a:ln w="5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4810" y="3816530"/>
              <a:ext cx="556260" cy="187960"/>
            </a:xfrm>
            <a:custGeom>
              <a:avLst/>
              <a:gdLst/>
              <a:ahLst/>
              <a:cxnLst/>
              <a:rect l="l" t="t" r="r" b="b"/>
              <a:pathLst>
                <a:path w="556260" h="187960">
                  <a:moveTo>
                    <a:pt x="486715" y="29656"/>
                  </a:moveTo>
                  <a:lnTo>
                    <a:pt x="0" y="178932"/>
                  </a:lnTo>
                  <a:lnTo>
                    <a:pt x="2560" y="187385"/>
                  </a:lnTo>
                  <a:lnTo>
                    <a:pt x="489320" y="38143"/>
                  </a:lnTo>
                  <a:lnTo>
                    <a:pt x="486715" y="29656"/>
                  </a:lnTo>
                  <a:close/>
                </a:path>
                <a:path w="556260" h="187960">
                  <a:moveTo>
                    <a:pt x="540610" y="27589"/>
                  </a:moveTo>
                  <a:lnTo>
                    <a:pt x="493454" y="27589"/>
                  </a:lnTo>
                  <a:lnTo>
                    <a:pt x="496175" y="36041"/>
                  </a:lnTo>
                  <a:lnTo>
                    <a:pt x="489320" y="38143"/>
                  </a:lnTo>
                  <a:lnTo>
                    <a:pt x="498415" y="67777"/>
                  </a:lnTo>
                  <a:lnTo>
                    <a:pt x="540610" y="27589"/>
                  </a:lnTo>
                  <a:close/>
                </a:path>
                <a:path w="556260" h="187960">
                  <a:moveTo>
                    <a:pt x="493454" y="27589"/>
                  </a:moveTo>
                  <a:lnTo>
                    <a:pt x="486715" y="29656"/>
                  </a:lnTo>
                  <a:lnTo>
                    <a:pt x="489320" y="38143"/>
                  </a:lnTo>
                  <a:lnTo>
                    <a:pt x="496175" y="36041"/>
                  </a:lnTo>
                  <a:lnTo>
                    <a:pt x="493454" y="27589"/>
                  </a:lnTo>
                  <a:close/>
                </a:path>
                <a:path w="556260" h="187960">
                  <a:moveTo>
                    <a:pt x="477613" y="0"/>
                  </a:moveTo>
                  <a:lnTo>
                    <a:pt x="486715" y="29656"/>
                  </a:lnTo>
                  <a:lnTo>
                    <a:pt x="493454" y="27589"/>
                  </a:lnTo>
                  <a:lnTo>
                    <a:pt x="540610" y="27589"/>
                  </a:lnTo>
                  <a:lnTo>
                    <a:pt x="556016" y="12917"/>
                  </a:lnTo>
                  <a:lnTo>
                    <a:pt x="477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4810" y="3816529"/>
              <a:ext cx="556260" cy="187960"/>
            </a:xfrm>
            <a:custGeom>
              <a:avLst/>
              <a:gdLst/>
              <a:ahLst/>
              <a:cxnLst/>
              <a:rect l="l" t="t" r="r" b="b"/>
              <a:pathLst>
                <a:path w="556260" h="187960">
                  <a:moveTo>
                    <a:pt x="0" y="178933"/>
                  </a:moveTo>
                  <a:lnTo>
                    <a:pt x="493454" y="27589"/>
                  </a:lnTo>
                  <a:lnTo>
                    <a:pt x="496174" y="36041"/>
                  </a:lnTo>
                  <a:lnTo>
                    <a:pt x="2560" y="187386"/>
                  </a:lnTo>
                  <a:lnTo>
                    <a:pt x="0" y="178933"/>
                  </a:lnTo>
                  <a:close/>
                </a:path>
                <a:path w="556260" h="187960">
                  <a:moveTo>
                    <a:pt x="477613" y="0"/>
                  </a:moveTo>
                  <a:lnTo>
                    <a:pt x="556016" y="12917"/>
                  </a:lnTo>
                  <a:lnTo>
                    <a:pt x="498414" y="67778"/>
                  </a:lnTo>
                  <a:lnTo>
                    <a:pt x="4776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78811" y="4261951"/>
              <a:ext cx="469900" cy="71120"/>
            </a:xfrm>
            <a:custGeom>
              <a:avLst/>
              <a:gdLst/>
              <a:ahLst/>
              <a:cxnLst/>
              <a:rect l="l" t="t" r="r" b="b"/>
              <a:pathLst>
                <a:path w="469900" h="71120">
                  <a:moveTo>
                    <a:pt x="398251" y="0"/>
                  </a:moveTo>
                  <a:lnTo>
                    <a:pt x="398251" y="70807"/>
                  </a:lnTo>
                  <a:lnTo>
                    <a:pt x="460330" y="39870"/>
                  </a:lnTo>
                  <a:lnTo>
                    <a:pt x="405291" y="39870"/>
                  </a:lnTo>
                  <a:lnTo>
                    <a:pt x="405291" y="30938"/>
                  </a:lnTo>
                  <a:lnTo>
                    <a:pt x="460332" y="30938"/>
                  </a:lnTo>
                  <a:lnTo>
                    <a:pt x="398251" y="0"/>
                  </a:lnTo>
                  <a:close/>
                </a:path>
                <a:path w="469900" h="71120">
                  <a:moveTo>
                    <a:pt x="398251" y="30938"/>
                  </a:moveTo>
                  <a:lnTo>
                    <a:pt x="0" y="30938"/>
                  </a:lnTo>
                  <a:lnTo>
                    <a:pt x="0" y="39870"/>
                  </a:lnTo>
                  <a:lnTo>
                    <a:pt x="398251" y="39870"/>
                  </a:lnTo>
                  <a:lnTo>
                    <a:pt x="398251" y="30938"/>
                  </a:lnTo>
                  <a:close/>
                </a:path>
                <a:path w="469900" h="71120">
                  <a:moveTo>
                    <a:pt x="460332" y="30938"/>
                  </a:moveTo>
                  <a:lnTo>
                    <a:pt x="405291" y="30938"/>
                  </a:lnTo>
                  <a:lnTo>
                    <a:pt x="405291" y="39870"/>
                  </a:lnTo>
                  <a:lnTo>
                    <a:pt x="460330" y="39870"/>
                  </a:lnTo>
                  <a:lnTo>
                    <a:pt x="469292" y="35403"/>
                  </a:lnTo>
                  <a:lnTo>
                    <a:pt x="460332" y="30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78812" y="4261950"/>
              <a:ext cx="469900" cy="71120"/>
            </a:xfrm>
            <a:custGeom>
              <a:avLst/>
              <a:gdLst/>
              <a:ahLst/>
              <a:cxnLst/>
              <a:rect l="l" t="t" r="r" b="b"/>
              <a:pathLst>
                <a:path w="469900" h="71120">
                  <a:moveTo>
                    <a:pt x="0" y="30938"/>
                  </a:moveTo>
                  <a:lnTo>
                    <a:pt x="405291" y="30938"/>
                  </a:lnTo>
                  <a:lnTo>
                    <a:pt x="405291" y="39869"/>
                  </a:lnTo>
                  <a:lnTo>
                    <a:pt x="0" y="39869"/>
                  </a:lnTo>
                  <a:lnTo>
                    <a:pt x="0" y="30938"/>
                  </a:lnTo>
                  <a:close/>
                </a:path>
                <a:path w="469900" h="71120">
                  <a:moveTo>
                    <a:pt x="398251" y="0"/>
                  </a:moveTo>
                  <a:lnTo>
                    <a:pt x="469293" y="35404"/>
                  </a:lnTo>
                  <a:lnTo>
                    <a:pt x="398251" y="70808"/>
                  </a:lnTo>
                  <a:lnTo>
                    <a:pt x="39825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5450" y="4845799"/>
              <a:ext cx="598170" cy="114935"/>
            </a:xfrm>
            <a:custGeom>
              <a:avLst/>
              <a:gdLst/>
              <a:ahLst/>
              <a:cxnLst/>
              <a:rect l="l" t="t" r="r" b="b"/>
              <a:pathLst>
                <a:path w="598170" h="114935">
                  <a:moveTo>
                    <a:pt x="526982" y="83829"/>
                  </a:moveTo>
                  <a:lnTo>
                    <a:pt x="522575" y="114504"/>
                  </a:lnTo>
                  <a:lnTo>
                    <a:pt x="597937" y="89466"/>
                  </a:lnTo>
                  <a:lnTo>
                    <a:pt x="591249" y="84842"/>
                  </a:lnTo>
                  <a:lnTo>
                    <a:pt x="534095" y="84842"/>
                  </a:lnTo>
                  <a:lnTo>
                    <a:pt x="526982" y="83829"/>
                  </a:lnTo>
                  <a:close/>
                </a:path>
                <a:path w="598170" h="114935">
                  <a:moveTo>
                    <a:pt x="528239" y="75076"/>
                  </a:moveTo>
                  <a:lnTo>
                    <a:pt x="526982" y="83829"/>
                  </a:lnTo>
                  <a:lnTo>
                    <a:pt x="534095" y="84842"/>
                  </a:lnTo>
                  <a:lnTo>
                    <a:pt x="535216" y="76070"/>
                  </a:lnTo>
                  <a:lnTo>
                    <a:pt x="528239" y="75076"/>
                  </a:lnTo>
                  <a:close/>
                </a:path>
                <a:path w="598170" h="114935">
                  <a:moveTo>
                    <a:pt x="532655" y="44334"/>
                  </a:moveTo>
                  <a:lnTo>
                    <a:pt x="528239" y="75076"/>
                  </a:lnTo>
                  <a:lnTo>
                    <a:pt x="535216" y="76070"/>
                  </a:lnTo>
                  <a:lnTo>
                    <a:pt x="534095" y="84842"/>
                  </a:lnTo>
                  <a:lnTo>
                    <a:pt x="591249" y="84842"/>
                  </a:lnTo>
                  <a:lnTo>
                    <a:pt x="532655" y="44334"/>
                  </a:lnTo>
                  <a:close/>
                </a:path>
                <a:path w="598170" h="114935">
                  <a:moveTo>
                    <a:pt x="1280" y="0"/>
                  </a:moveTo>
                  <a:lnTo>
                    <a:pt x="0" y="8770"/>
                  </a:lnTo>
                  <a:lnTo>
                    <a:pt x="526982" y="83829"/>
                  </a:lnTo>
                  <a:lnTo>
                    <a:pt x="528239" y="750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35450" y="4845798"/>
              <a:ext cx="598170" cy="114935"/>
            </a:xfrm>
            <a:custGeom>
              <a:avLst/>
              <a:gdLst/>
              <a:ahLst/>
              <a:cxnLst/>
              <a:rect l="l" t="t" r="r" b="b"/>
              <a:pathLst>
                <a:path w="598170" h="114935">
                  <a:moveTo>
                    <a:pt x="1280" y="0"/>
                  </a:moveTo>
                  <a:lnTo>
                    <a:pt x="535215" y="76070"/>
                  </a:lnTo>
                  <a:lnTo>
                    <a:pt x="534095" y="84842"/>
                  </a:lnTo>
                  <a:lnTo>
                    <a:pt x="0" y="8771"/>
                  </a:lnTo>
                  <a:lnTo>
                    <a:pt x="1280" y="0"/>
                  </a:lnTo>
                  <a:close/>
                </a:path>
                <a:path w="598170" h="114935">
                  <a:moveTo>
                    <a:pt x="532655" y="44334"/>
                  </a:moveTo>
                  <a:lnTo>
                    <a:pt x="597937" y="89466"/>
                  </a:lnTo>
                  <a:lnTo>
                    <a:pt x="522575" y="114504"/>
                  </a:lnTo>
                  <a:lnTo>
                    <a:pt x="532655" y="443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09357" y="3914608"/>
              <a:ext cx="512445" cy="1021080"/>
            </a:xfrm>
            <a:custGeom>
              <a:avLst/>
              <a:gdLst/>
              <a:ahLst/>
              <a:cxnLst/>
              <a:rect l="l" t="t" r="r" b="b"/>
              <a:pathLst>
                <a:path w="512445" h="1021079">
                  <a:moveTo>
                    <a:pt x="0" y="0"/>
                  </a:moveTo>
                  <a:lnTo>
                    <a:pt x="0" y="1020657"/>
                  </a:lnTo>
                  <a:lnTo>
                    <a:pt x="512015" y="1020657"/>
                  </a:lnTo>
                  <a:lnTo>
                    <a:pt x="512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09358" y="3914607"/>
              <a:ext cx="512445" cy="1021080"/>
            </a:xfrm>
            <a:custGeom>
              <a:avLst/>
              <a:gdLst/>
              <a:ahLst/>
              <a:cxnLst/>
              <a:rect l="l" t="t" r="r" b="b"/>
              <a:pathLst>
                <a:path w="512445" h="1021079">
                  <a:moveTo>
                    <a:pt x="0" y="0"/>
                  </a:moveTo>
                  <a:lnTo>
                    <a:pt x="0" y="1020657"/>
                  </a:lnTo>
                  <a:lnTo>
                    <a:pt x="512014" y="1020657"/>
                  </a:lnTo>
                  <a:lnTo>
                    <a:pt x="512014" y="0"/>
                  </a:lnTo>
                  <a:lnTo>
                    <a:pt x="0" y="0"/>
                  </a:lnTo>
                  <a:close/>
                </a:path>
              </a:pathLst>
            </a:custGeom>
            <a:ln w="5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09358" y="4084611"/>
              <a:ext cx="512445" cy="680720"/>
            </a:xfrm>
            <a:custGeom>
              <a:avLst/>
              <a:gdLst/>
              <a:ahLst/>
              <a:cxnLst/>
              <a:rect l="l" t="t" r="r" b="b"/>
              <a:pathLst>
                <a:path w="512445" h="680720">
                  <a:moveTo>
                    <a:pt x="0" y="0"/>
                  </a:moveTo>
                  <a:lnTo>
                    <a:pt x="512014" y="0"/>
                  </a:lnTo>
                </a:path>
                <a:path w="512445" h="680720">
                  <a:moveTo>
                    <a:pt x="0" y="170162"/>
                  </a:moveTo>
                  <a:lnTo>
                    <a:pt x="512014" y="170162"/>
                  </a:lnTo>
                </a:path>
                <a:path w="512445" h="680720">
                  <a:moveTo>
                    <a:pt x="0" y="340325"/>
                  </a:moveTo>
                  <a:lnTo>
                    <a:pt x="512014" y="340325"/>
                  </a:lnTo>
                </a:path>
                <a:path w="512445" h="680720">
                  <a:moveTo>
                    <a:pt x="0" y="510328"/>
                  </a:moveTo>
                  <a:lnTo>
                    <a:pt x="512014" y="510328"/>
                  </a:lnTo>
                </a:path>
                <a:path w="512445" h="680720">
                  <a:moveTo>
                    <a:pt x="0" y="680491"/>
                  </a:moveTo>
                  <a:lnTo>
                    <a:pt x="512014" y="680491"/>
                  </a:lnTo>
                </a:path>
              </a:pathLst>
            </a:custGeom>
            <a:ln w="5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4141" y="3996096"/>
            <a:ext cx="2990307" cy="1406918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4305618" y="4989227"/>
            <a:ext cx="744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Index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Block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30530" y="3699007"/>
            <a:ext cx="262255" cy="1409700"/>
            <a:chOff x="5330530" y="3699007"/>
            <a:chExt cx="262255" cy="1409700"/>
          </a:xfrm>
        </p:grpSpPr>
        <p:sp>
          <p:nvSpPr>
            <p:cNvPr id="45" name="object 45"/>
            <p:cNvSpPr/>
            <p:nvPr/>
          </p:nvSpPr>
          <p:spPr>
            <a:xfrm>
              <a:off x="5333387" y="3701865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745"/>
                  </a:lnTo>
                  <a:lnTo>
                    <a:pt x="256007" y="297745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33388" y="3701864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744"/>
                  </a:lnTo>
                  <a:lnTo>
                    <a:pt x="256007" y="297744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ln w="5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33387" y="4212193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745"/>
                  </a:lnTo>
                  <a:lnTo>
                    <a:pt x="256007" y="297745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33388" y="4212193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744"/>
                  </a:lnTo>
                  <a:lnTo>
                    <a:pt x="256007" y="297744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ln w="5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33387" y="4807684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585"/>
                  </a:lnTo>
                  <a:lnTo>
                    <a:pt x="256007" y="297585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33388" y="4807683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0" y="0"/>
                  </a:moveTo>
                  <a:lnTo>
                    <a:pt x="0" y="297585"/>
                  </a:lnTo>
                  <a:lnTo>
                    <a:pt x="256007" y="297585"/>
                  </a:lnTo>
                  <a:lnTo>
                    <a:pt x="256007" y="0"/>
                  </a:lnTo>
                  <a:lnTo>
                    <a:pt x="0" y="0"/>
                  </a:lnTo>
                  <a:close/>
                </a:path>
              </a:pathLst>
            </a:custGeom>
            <a:ln w="5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373169" y="4563103"/>
            <a:ext cx="2044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.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.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6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73169" y="4011948"/>
            <a:ext cx="2044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.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.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6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733534" y="3815251"/>
            <a:ext cx="601345" cy="1146810"/>
            <a:chOff x="4733534" y="3815251"/>
            <a:chExt cx="601345" cy="1146810"/>
          </a:xfrm>
        </p:grpSpPr>
        <p:sp>
          <p:nvSpPr>
            <p:cNvPr id="54" name="object 54"/>
            <p:cNvSpPr/>
            <p:nvPr/>
          </p:nvSpPr>
          <p:spPr>
            <a:xfrm>
              <a:off x="4734810" y="3816530"/>
              <a:ext cx="556260" cy="187960"/>
            </a:xfrm>
            <a:custGeom>
              <a:avLst/>
              <a:gdLst/>
              <a:ahLst/>
              <a:cxnLst/>
              <a:rect l="l" t="t" r="r" b="b"/>
              <a:pathLst>
                <a:path w="556260" h="187960">
                  <a:moveTo>
                    <a:pt x="486715" y="29656"/>
                  </a:moveTo>
                  <a:lnTo>
                    <a:pt x="0" y="178932"/>
                  </a:lnTo>
                  <a:lnTo>
                    <a:pt x="2560" y="187385"/>
                  </a:lnTo>
                  <a:lnTo>
                    <a:pt x="489320" y="38143"/>
                  </a:lnTo>
                  <a:lnTo>
                    <a:pt x="486715" y="29656"/>
                  </a:lnTo>
                  <a:close/>
                </a:path>
                <a:path w="556260" h="187960">
                  <a:moveTo>
                    <a:pt x="540610" y="27589"/>
                  </a:moveTo>
                  <a:lnTo>
                    <a:pt x="493454" y="27589"/>
                  </a:lnTo>
                  <a:lnTo>
                    <a:pt x="496175" y="36041"/>
                  </a:lnTo>
                  <a:lnTo>
                    <a:pt x="489320" y="38143"/>
                  </a:lnTo>
                  <a:lnTo>
                    <a:pt x="498415" y="67777"/>
                  </a:lnTo>
                  <a:lnTo>
                    <a:pt x="540610" y="27589"/>
                  </a:lnTo>
                  <a:close/>
                </a:path>
                <a:path w="556260" h="187960">
                  <a:moveTo>
                    <a:pt x="493454" y="27589"/>
                  </a:moveTo>
                  <a:lnTo>
                    <a:pt x="486715" y="29656"/>
                  </a:lnTo>
                  <a:lnTo>
                    <a:pt x="489320" y="38143"/>
                  </a:lnTo>
                  <a:lnTo>
                    <a:pt x="496175" y="36041"/>
                  </a:lnTo>
                  <a:lnTo>
                    <a:pt x="493454" y="27589"/>
                  </a:lnTo>
                  <a:close/>
                </a:path>
                <a:path w="556260" h="187960">
                  <a:moveTo>
                    <a:pt x="477613" y="0"/>
                  </a:moveTo>
                  <a:lnTo>
                    <a:pt x="486715" y="29656"/>
                  </a:lnTo>
                  <a:lnTo>
                    <a:pt x="493454" y="27589"/>
                  </a:lnTo>
                  <a:lnTo>
                    <a:pt x="540610" y="27589"/>
                  </a:lnTo>
                  <a:lnTo>
                    <a:pt x="556016" y="12917"/>
                  </a:lnTo>
                  <a:lnTo>
                    <a:pt x="477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34810" y="3816528"/>
              <a:ext cx="556260" cy="187960"/>
            </a:xfrm>
            <a:custGeom>
              <a:avLst/>
              <a:gdLst/>
              <a:ahLst/>
              <a:cxnLst/>
              <a:rect l="l" t="t" r="r" b="b"/>
              <a:pathLst>
                <a:path w="556260" h="187960">
                  <a:moveTo>
                    <a:pt x="0" y="178933"/>
                  </a:moveTo>
                  <a:lnTo>
                    <a:pt x="493454" y="27589"/>
                  </a:lnTo>
                  <a:lnTo>
                    <a:pt x="496174" y="36041"/>
                  </a:lnTo>
                  <a:lnTo>
                    <a:pt x="2560" y="187386"/>
                  </a:lnTo>
                  <a:lnTo>
                    <a:pt x="0" y="178933"/>
                  </a:lnTo>
                  <a:close/>
                </a:path>
                <a:path w="556260" h="187960">
                  <a:moveTo>
                    <a:pt x="477613" y="0"/>
                  </a:moveTo>
                  <a:lnTo>
                    <a:pt x="556016" y="12917"/>
                  </a:lnTo>
                  <a:lnTo>
                    <a:pt x="498414" y="67778"/>
                  </a:lnTo>
                  <a:lnTo>
                    <a:pt x="47761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78811" y="4261950"/>
              <a:ext cx="469900" cy="71120"/>
            </a:xfrm>
            <a:custGeom>
              <a:avLst/>
              <a:gdLst/>
              <a:ahLst/>
              <a:cxnLst/>
              <a:rect l="l" t="t" r="r" b="b"/>
              <a:pathLst>
                <a:path w="469900" h="71120">
                  <a:moveTo>
                    <a:pt x="398251" y="0"/>
                  </a:moveTo>
                  <a:lnTo>
                    <a:pt x="398251" y="70807"/>
                  </a:lnTo>
                  <a:lnTo>
                    <a:pt x="460330" y="39870"/>
                  </a:lnTo>
                  <a:lnTo>
                    <a:pt x="405291" y="39870"/>
                  </a:lnTo>
                  <a:lnTo>
                    <a:pt x="405291" y="30938"/>
                  </a:lnTo>
                  <a:lnTo>
                    <a:pt x="460332" y="30938"/>
                  </a:lnTo>
                  <a:lnTo>
                    <a:pt x="398251" y="0"/>
                  </a:lnTo>
                  <a:close/>
                </a:path>
                <a:path w="469900" h="71120">
                  <a:moveTo>
                    <a:pt x="398251" y="30938"/>
                  </a:moveTo>
                  <a:lnTo>
                    <a:pt x="0" y="30938"/>
                  </a:lnTo>
                  <a:lnTo>
                    <a:pt x="0" y="39870"/>
                  </a:lnTo>
                  <a:lnTo>
                    <a:pt x="398251" y="39870"/>
                  </a:lnTo>
                  <a:lnTo>
                    <a:pt x="398251" y="30938"/>
                  </a:lnTo>
                  <a:close/>
                </a:path>
                <a:path w="469900" h="71120">
                  <a:moveTo>
                    <a:pt x="460332" y="30938"/>
                  </a:moveTo>
                  <a:lnTo>
                    <a:pt x="405291" y="30938"/>
                  </a:lnTo>
                  <a:lnTo>
                    <a:pt x="405291" y="39870"/>
                  </a:lnTo>
                  <a:lnTo>
                    <a:pt x="460330" y="39870"/>
                  </a:lnTo>
                  <a:lnTo>
                    <a:pt x="469292" y="35403"/>
                  </a:lnTo>
                  <a:lnTo>
                    <a:pt x="460332" y="30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78812" y="4261950"/>
              <a:ext cx="469900" cy="71120"/>
            </a:xfrm>
            <a:custGeom>
              <a:avLst/>
              <a:gdLst/>
              <a:ahLst/>
              <a:cxnLst/>
              <a:rect l="l" t="t" r="r" b="b"/>
              <a:pathLst>
                <a:path w="469900" h="71120">
                  <a:moveTo>
                    <a:pt x="0" y="30938"/>
                  </a:moveTo>
                  <a:lnTo>
                    <a:pt x="405291" y="30938"/>
                  </a:lnTo>
                  <a:lnTo>
                    <a:pt x="405291" y="39869"/>
                  </a:lnTo>
                  <a:lnTo>
                    <a:pt x="0" y="39869"/>
                  </a:lnTo>
                  <a:lnTo>
                    <a:pt x="0" y="30938"/>
                  </a:lnTo>
                  <a:close/>
                </a:path>
                <a:path w="469900" h="71120">
                  <a:moveTo>
                    <a:pt x="398251" y="0"/>
                  </a:moveTo>
                  <a:lnTo>
                    <a:pt x="469293" y="35404"/>
                  </a:lnTo>
                  <a:lnTo>
                    <a:pt x="398251" y="70808"/>
                  </a:lnTo>
                  <a:lnTo>
                    <a:pt x="39825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5450" y="4845799"/>
              <a:ext cx="598170" cy="114935"/>
            </a:xfrm>
            <a:custGeom>
              <a:avLst/>
              <a:gdLst/>
              <a:ahLst/>
              <a:cxnLst/>
              <a:rect l="l" t="t" r="r" b="b"/>
              <a:pathLst>
                <a:path w="598170" h="114935">
                  <a:moveTo>
                    <a:pt x="526982" y="83829"/>
                  </a:moveTo>
                  <a:lnTo>
                    <a:pt x="522575" y="114504"/>
                  </a:lnTo>
                  <a:lnTo>
                    <a:pt x="597937" y="89466"/>
                  </a:lnTo>
                  <a:lnTo>
                    <a:pt x="591249" y="84842"/>
                  </a:lnTo>
                  <a:lnTo>
                    <a:pt x="534095" y="84842"/>
                  </a:lnTo>
                  <a:lnTo>
                    <a:pt x="526982" y="83829"/>
                  </a:lnTo>
                  <a:close/>
                </a:path>
                <a:path w="598170" h="114935">
                  <a:moveTo>
                    <a:pt x="528239" y="75076"/>
                  </a:moveTo>
                  <a:lnTo>
                    <a:pt x="526982" y="83829"/>
                  </a:lnTo>
                  <a:lnTo>
                    <a:pt x="534095" y="84842"/>
                  </a:lnTo>
                  <a:lnTo>
                    <a:pt x="535216" y="76070"/>
                  </a:lnTo>
                  <a:lnTo>
                    <a:pt x="528239" y="75076"/>
                  </a:lnTo>
                  <a:close/>
                </a:path>
                <a:path w="598170" h="114935">
                  <a:moveTo>
                    <a:pt x="532655" y="44334"/>
                  </a:moveTo>
                  <a:lnTo>
                    <a:pt x="528239" y="75076"/>
                  </a:lnTo>
                  <a:lnTo>
                    <a:pt x="535216" y="76070"/>
                  </a:lnTo>
                  <a:lnTo>
                    <a:pt x="534095" y="84842"/>
                  </a:lnTo>
                  <a:lnTo>
                    <a:pt x="591249" y="84842"/>
                  </a:lnTo>
                  <a:lnTo>
                    <a:pt x="532655" y="44334"/>
                  </a:lnTo>
                  <a:close/>
                </a:path>
                <a:path w="598170" h="114935">
                  <a:moveTo>
                    <a:pt x="1280" y="0"/>
                  </a:moveTo>
                  <a:lnTo>
                    <a:pt x="0" y="8770"/>
                  </a:lnTo>
                  <a:lnTo>
                    <a:pt x="526982" y="83829"/>
                  </a:lnTo>
                  <a:lnTo>
                    <a:pt x="528239" y="750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5450" y="4845798"/>
              <a:ext cx="598170" cy="114935"/>
            </a:xfrm>
            <a:custGeom>
              <a:avLst/>
              <a:gdLst/>
              <a:ahLst/>
              <a:cxnLst/>
              <a:rect l="l" t="t" r="r" b="b"/>
              <a:pathLst>
                <a:path w="598170" h="114935">
                  <a:moveTo>
                    <a:pt x="1280" y="0"/>
                  </a:moveTo>
                  <a:lnTo>
                    <a:pt x="535215" y="76070"/>
                  </a:lnTo>
                  <a:lnTo>
                    <a:pt x="534095" y="84842"/>
                  </a:lnTo>
                  <a:lnTo>
                    <a:pt x="0" y="8771"/>
                  </a:lnTo>
                  <a:lnTo>
                    <a:pt x="1280" y="0"/>
                  </a:lnTo>
                  <a:close/>
                </a:path>
                <a:path w="598170" h="114935">
                  <a:moveTo>
                    <a:pt x="532655" y="44334"/>
                  </a:moveTo>
                  <a:lnTo>
                    <a:pt x="597937" y="89466"/>
                  </a:lnTo>
                  <a:lnTo>
                    <a:pt x="522575" y="114504"/>
                  </a:lnTo>
                  <a:lnTo>
                    <a:pt x="532655" y="443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989158" y="3458242"/>
            <a:ext cx="8318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Block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6.3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Secondary</a:t>
            </a:r>
            <a:r>
              <a:rPr spc="-10" dirty="0"/>
              <a:t> 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" y="1155700"/>
            <a:ext cx="2060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3.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Index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Blocks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774" y="1721764"/>
            <a:ext cx="6685403" cy="4088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0700" y="5943600"/>
            <a:ext cx="228346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dirty="0">
                <a:solidFill>
                  <a:srgbClr val="003366"/>
                </a:solidFill>
                <a:latin typeface="Times New Roman"/>
                <a:cs typeface="Times New Roman"/>
              </a:rPr>
              <a:t>Indexed</a:t>
            </a:r>
            <a:r>
              <a:rPr sz="1600" b="1" spc="-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3366"/>
                </a:solidFill>
                <a:latin typeface="Times New Roman"/>
                <a:cs typeface="Times New Roman"/>
              </a:rPr>
              <a:t>Blocks</a:t>
            </a:r>
            <a:r>
              <a:rPr sz="1600" b="1" spc="-9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Allocation</a:t>
            </a:r>
            <a:endParaRPr sz="1600">
              <a:latin typeface="Times New Roman"/>
              <a:cs typeface="Times New Roman"/>
            </a:endParaRPr>
          </a:p>
          <a:p>
            <a:pPr marL="57150">
              <a:lnSpc>
                <a:spcPts val="1670"/>
              </a:lnSpc>
            </a:pP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(Stallings</a:t>
            </a:r>
            <a:r>
              <a:rPr sz="1400" i="1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3366"/>
                </a:solidFill>
                <a:latin typeface="Times New Roman"/>
                <a:cs typeface="Times New Roman"/>
              </a:rPr>
              <a:t>Fig</a:t>
            </a:r>
            <a:r>
              <a:rPr sz="1400" i="1" spc="-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3366"/>
                </a:solidFill>
                <a:latin typeface="Times New Roman"/>
                <a:cs typeface="Times New Roman"/>
              </a:rPr>
              <a:t>12.11</a:t>
            </a:r>
            <a:r>
              <a:rPr sz="1400" i="1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400" i="1" spc="-50" dirty="0">
                <a:solidFill>
                  <a:srgbClr val="003366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6.1</a:t>
            </a:r>
            <a:r>
              <a:rPr spc="-15" dirty="0"/>
              <a:t> </a:t>
            </a:r>
            <a:r>
              <a:rPr dirty="0"/>
              <a:t>Objectives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File</a:t>
            </a:r>
            <a:r>
              <a:rPr spc="-5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00" y="17335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689100"/>
            <a:ext cx="777240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Storage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maintenance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information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on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secondary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storage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(e.g.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hard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disks,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floppy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disk,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etc)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313939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2374900"/>
            <a:ext cx="4457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Note: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primary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storage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memory 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provides </a:t>
            </a:r>
            <a:r>
              <a:rPr sz="2000" b="1" spc="-10" dirty="0">
                <a:latin typeface="Arial"/>
                <a:cs typeface="Arial"/>
              </a:rPr>
              <a:t>long-</a:t>
            </a:r>
            <a:r>
              <a:rPr sz="2000" b="1" dirty="0">
                <a:latin typeface="Arial"/>
                <a:cs typeface="Arial"/>
              </a:rPr>
              <a:t>term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storage!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" y="3562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800" y="3453638"/>
            <a:ext cx="6847840" cy="1080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Sharing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457200" marR="30480" indent="-381000">
              <a:lnSpc>
                <a:spcPts val="2300"/>
              </a:lnSpc>
              <a:spcBef>
                <a:spcPts val="620"/>
              </a:spcBef>
              <a:tabLst>
                <a:tab pos="456565" algn="l"/>
              </a:tabLst>
            </a:pPr>
            <a:r>
              <a:rPr sz="2400" spc="-75" baseline="10416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10416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organises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allows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way </a:t>
            </a:r>
            <a:r>
              <a:rPr sz="2000" b="1" dirty="0">
                <a:latin typeface="Arial"/>
                <a:cs typeface="Arial"/>
              </a:rPr>
              <a:t>convenient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(e.g.</a:t>
            </a:r>
            <a:r>
              <a:rPr sz="2000" b="1" spc="-10" dirty="0">
                <a:latin typeface="Arial"/>
                <a:cs typeface="Arial"/>
              </a:rPr>
              <a:t> file)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100" y="4867909"/>
            <a:ext cx="139065" cy="12065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4907279"/>
            <a:ext cx="746315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Provide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I/O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support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variety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storage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device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types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Provide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I/O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support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multiple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users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Minimise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eliminate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risk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lost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destroyed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00" y="753225"/>
            <a:ext cx="2060575" cy="9918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3.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Index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Blocks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835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78000"/>
            <a:ext cx="1609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Advantages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8321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2171700"/>
            <a:ext cx="7916545" cy="12700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260"/>
              </a:spcBef>
              <a:tabLst>
                <a:tab pos="393065" algn="l"/>
              </a:tabLst>
            </a:pPr>
            <a:r>
              <a:rPr sz="2400" spc="-75" baseline="6944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6944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randomly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specifying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offset </a:t>
            </a:r>
            <a:r>
              <a:rPr sz="2000" b="1" dirty="0">
                <a:latin typeface="Arial"/>
                <a:cs typeface="Arial"/>
              </a:rPr>
              <a:t>in index </a:t>
            </a:r>
            <a:r>
              <a:rPr sz="2000" b="1" spc="-10" dirty="0"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marL="393700" marR="647065">
              <a:lnSpc>
                <a:spcPts val="2300"/>
              </a:lnSpc>
              <a:spcBef>
                <a:spcPts val="500"/>
              </a:spcBef>
            </a:pPr>
            <a:r>
              <a:rPr sz="2000" b="1" spc="-10" dirty="0">
                <a:latin typeface="Arial"/>
                <a:cs typeface="Arial"/>
              </a:rPr>
              <a:t>Direct-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 data is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efficient.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 'i'th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entry in </a:t>
            </a:r>
            <a:r>
              <a:rPr sz="2000" b="1" spc="-2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'i'th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" y="35115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3402838"/>
            <a:ext cx="7636509" cy="1080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Disadvantages</a:t>
            </a:r>
            <a:endParaRPr sz="2200">
              <a:latin typeface="Arial"/>
              <a:cs typeface="Arial"/>
            </a:endParaRPr>
          </a:p>
          <a:p>
            <a:pPr marL="457200" marR="30480" indent="-381000">
              <a:lnSpc>
                <a:spcPts val="2300"/>
              </a:lnSpc>
              <a:spcBef>
                <a:spcPts val="620"/>
              </a:spcBef>
              <a:tabLst>
                <a:tab pos="456565" algn="l"/>
              </a:tabLst>
            </a:pPr>
            <a:r>
              <a:rPr sz="2400" spc="-75" baseline="10416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10416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entire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allocated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hold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pointers. </a:t>
            </a:r>
            <a:r>
              <a:rPr sz="2000" b="1" dirty="0">
                <a:latin typeface="Arial"/>
                <a:cs typeface="Arial"/>
              </a:rPr>
              <a:t>Overhead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10" dirty="0">
                <a:latin typeface="Arial"/>
                <a:cs typeface="Arial"/>
              </a:rPr>
              <a:t> 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45504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400" y="4495800"/>
            <a:ext cx="3875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dis-proportionately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large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 </a:t>
            </a:r>
            <a:r>
              <a:rPr sz="1800" spc="-1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48514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0" y="4826000"/>
            <a:ext cx="7519034" cy="9779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9"/>
              </a:spcBef>
            </a:pPr>
            <a:r>
              <a:rPr sz="2000" b="1" dirty="0">
                <a:latin typeface="Arial"/>
                <a:cs typeface="Arial"/>
              </a:rPr>
              <a:t>Addition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deletion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middle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requires </a:t>
            </a:r>
            <a:r>
              <a:rPr sz="2000" b="1" dirty="0">
                <a:latin typeface="Arial"/>
                <a:cs typeface="Arial"/>
              </a:rPr>
              <a:t>rearrangement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pointers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latin typeface="Arial"/>
                <a:cs typeface="Arial"/>
              </a:rPr>
              <a:t>Damage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results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severe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loss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300" y="54864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68300"/>
            <a:ext cx="772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6.4</a:t>
            </a:r>
            <a:r>
              <a:rPr spc="-5" dirty="0"/>
              <a:t> </a:t>
            </a:r>
            <a:r>
              <a:rPr dirty="0"/>
              <a:t>Organisation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Files</a:t>
            </a:r>
            <a:r>
              <a:rPr spc="-1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Secondary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00" y="753225"/>
            <a:ext cx="3302000" cy="9918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solidFill>
                  <a:srgbClr val="993300"/>
                </a:solidFill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Free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Space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8351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46075">
              <a:lnSpc>
                <a:spcPts val="2600"/>
              </a:lnSpc>
              <a:spcBef>
                <a:spcPts val="219"/>
              </a:spcBef>
            </a:pPr>
            <a:r>
              <a:rPr dirty="0"/>
              <a:t>Regard</a:t>
            </a:r>
            <a:r>
              <a:rPr spc="-15" dirty="0"/>
              <a:t> </a:t>
            </a:r>
            <a:r>
              <a:rPr dirty="0"/>
              <a:t>free</a:t>
            </a:r>
            <a:r>
              <a:rPr spc="-5" dirty="0"/>
              <a:t> </a:t>
            </a:r>
            <a:r>
              <a:rPr dirty="0"/>
              <a:t>space</a:t>
            </a:r>
            <a:r>
              <a:rPr spc="-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file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its</a:t>
            </a:r>
            <a:r>
              <a:rPr spc="-5" dirty="0"/>
              <a:t> </a:t>
            </a:r>
            <a:r>
              <a:rPr dirty="0"/>
              <a:t>own</a:t>
            </a:r>
            <a:r>
              <a:rPr spc="-10" dirty="0"/>
              <a:t> </a:t>
            </a:r>
            <a:r>
              <a:rPr dirty="0"/>
              <a:t>right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handle</a:t>
            </a:r>
            <a:r>
              <a:rPr spc="-5" dirty="0"/>
              <a:t> </a:t>
            </a:r>
            <a:r>
              <a:rPr spc="-25" dirty="0"/>
              <a:t>it </a:t>
            </a:r>
            <a:r>
              <a:rPr dirty="0"/>
              <a:t>under</a:t>
            </a:r>
            <a:r>
              <a:rPr spc="-20" dirty="0"/>
              <a:t> </a:t>
            </a:r>
            <a:r>
              <a:rPr dirty="0"/>
              <a:t>one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3</a:t>
            </a:r>
            <a:r>
              <a:rPr spc="-10" dirty="0"/>
              <a:t> </a:t>
            </a:r>
            <a:r>
              <a:rPr dirty="0"/>
              <a:t>methods</a:t>
            </a:r>
            <a:r>
              <a:rPr spc="-5" dirty="0"/>
              <a:t> </a:t>
            </a:r>
            <a:r>
              <a:rPr spc="-10" dirty="0"/>
              <a:t>above.</a:t>
            </a:r>
          </a:p>
          <a:p>
            <a:pPr marL="12700" marR="5080">
              <a:lnSpc>
                <a:spcPts val="2600"/>
              </a:lnSpc>
              <a:spcBef>
                <a:spcPts val="600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simplest</a:t>
            </a:r>
            <a:r>
              <a:rPr spc="-10" dirty="0"/>
              <a:t> </a:t>
            </a:r>
            <a:r>
              <a:rPr dirty="0"/>
              <a:t>method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have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u="sng" dirty="0">
                <a:uFill>
                  <a:solidFill>
                    <a:srgbClr val="0000CC"/>
                  </a:solidFill>
                </a:uFill>
              </a:rPr>
              <a:t>bit</a:t>
            </a:r>
            <a:r>
              <a:rPr u="sng" spc="-10" dirty="0">
                <a:uFill>
                  <a:solidFill>
                    <a:srgbClr val="0000CC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CC"/>
                  </a:solidFill>
                </a:uFill>
              </a:rPr>
              <a:t>map</a:t>
            </a:r>
            <a:r>
              <a:rPr spc="-10" dirty="0"/>
              <a:t> </a:t>
            </a:r>
            <a:r>
              <a:rPr dirty="0"/>
              <a:t>representing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dirty="0"/>
              <a:t>disk</a:t>
            </a:r>
            <a:r>
              <a:rPr spc="-15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shows</a:t>
            </a:r>
            <a:r>
              <a:rPr spc="-10" dirty="0"/>
              <a:t> </a:t>
            </a:r>
            <a:r>
              <a:rPr dirty="0"/>
              <a:t>which</a:t>
            </a:r>
            <a:r>
              <a:rPr spc="-20" dirty="0"/>
              <a:t> </a:t>
            </a:r>
            <a:r>
              <a:rPr dirty="0"/>
              <a:t>blocks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free.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9100" y="25590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" y="36766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3632200"/>
            <a:ext cx="721360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solutions: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same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techniques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used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organising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blocks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within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300" y="4257040"/>
            <a:ext cx="201295" cy="10922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4318000"/>
            <a:ext cx="688467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08475">
              <a:lnSpc>
                <a:spcPct val="112500"/>
              </a:lnSpc>
              <a:spcBef>
                <a:spcPts val="100"/>
              </a:spcBef>
              <a:tabLst>
                <a:tab pos="1127125" algn="l"/>
              </a:tabLst>
            </a:pPr>
            <a:r>
              <a:rPr sz="2000" b="1" dirty="0">
                <a:latin typeface="Arial"/>
                <a:cs typeface="Arial"/>
              </a:rPr>
              <a:t>Free blocks </a:t>
            </a:r>
            <a:r>
              <a:rPr sz="2000" b="1" spc="-10" dirty="0">
                <a:latin typeface="Arial"/>
                <a:cs typeface="Arial"/>
              </a:rPr>
              <a:t>linkage </a:t>
            </a:r>
            <a:r>
              <a:rPr sz="2000" b="1" dirty="0">
                <a:latin typeface="Arial"/>
                <a:cs typeface="Arial"/>
              </a:rPr>
              <a:t>Index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of</a:t>
            </a:r>
            <a:r>
              <a:rPr sz="2000" b="1" dirty="0">
                <a:latin typeface="Arial"/>
                <a:cs typeface="Arial"/>
              </a:rPr>
              <a:t>	Free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Free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(similar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Contiguous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</a:t>
            </a:r>
            <a:r>
              <a:rPr sz="2000" b="1" spc="-10" dirty="0">
                <a:latin typeface="Arial"/>
                <a:cs typeface="Arial"/>
              </a:rPr>
              <a:t> technique)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444500"/>
            <a:ext cx="3369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 </a:t>
            </a:r>
            <a:r>
              <a:rPr spc="-10" dirty="0"/>
              <a:t>Outcome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1206500"/>
            <a:ext cx="128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155700"/>
            <a:ext cx="7831455" cy="6223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60"/>
              </a:spcBef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After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this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lecture,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you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should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have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understanding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File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Management</a:t>
            </a:r>
            <a:r>
              <a:rPr sz="2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Layer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(File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Manager)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typical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Operating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1700276"/>
            <a:ext cx="184150" cy="6858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1760220"/>
            <a:ext cx="4624705" cy="6604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b="1" dirty="0">
                <a:latin typeface="Arial"/>
                <a:cs typeface="Arial"/>
              </a:rPr>
              <a:t>Which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objectives?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latin typeface="Arial"/>
                <a:cs typeface="Arial"/>
              </a:rPr>
              <a:t>Sharing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security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regarding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10" dirty="0">
                <a:latin typeface="Arial"/>
                <a:cs typeface="Arial"/>
              </a:rPr>
              <a:t> access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" y="2844800"/>
            <a:ext cx="1289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2794000"/>
            <a:ext cx="3026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You</a:t>
            </a:r>
            <a:r>
              <a:rPr sz="2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should</a:t>
            </a:r>
            <a:r>
              <a:rPr sz="2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know</a:t>
            </a:r>
            <a:r>
              <a:rPr sz="2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about</a:t>
            </a:r>
            <a:r>
              <a:rPr sz="2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00" y="3169920"/>
            <a:ext cx="1841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900" y="3149600"/>
            <a:ext cx="74822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latin typeface="Arial"/>
                <a:cs typeface="Arial"/>
              </a:rPr>
              <a:t>Three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methods/structures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organising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advantages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disadvantages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each.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100" y="37668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0" y="3733800"/>
            <a:ext cx="5333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Simple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structure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two level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structure/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Hierarchical </a:t>
            </a:r>
            <a:r>
              <a:rPr sz="1600" spc="-10" dirty="0"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900" y="4033520"/>
            <a:ext cx="1841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4900" y="4013200"/>
            <a:ext cx="75958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solutions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organising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blocks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advantages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and </a:t>
            </a:r>
            <a:r>
              <a:rPr sz="1800" b="1" dirty="0">
                <a:latin typeface="Arial"/>
                <a:cs typeface="Arial"/>
              </a:rPr>
              <a:t>disadvantages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each.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100" y="4643120"/>
            <a:ext cx="1479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0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4000" y="4597400"/>
            <a:ext cx="4272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Contiguous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file/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block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linkage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 linked </a:t>
            </a:r>
            <a:r>
              <a:rPr sz="1600" spc="-10" dirty="0"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6.1</a:t>
            </a:r>
            <a:r>
              <a:rPr spc="-15" dirty="0"/>
              <a:t> </a:t>
            </a:r>
            <a:r>
              <a:rPr dirty="0"/>
              <a:t>Objectives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File</a:t>
            </a:r>
            <a:r>
              <a:rPr spc="-5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18859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841500"/>
            <a:ext cx="788225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Minimum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set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requirements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Manager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expected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meet: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2504439"/>
            <a:ext cx="201295" cy="10922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2540000"/>
            <a:ext cx="7831455" cy="306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should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create,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delete,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change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files </a:t>
            </a: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controlled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other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users’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12700" marR="117475">
              <a:lnSpc>
                <a:spcPts val="2100"/>
              </a:lnSpc>
              <a:spcBef>
                <a:spcPts val="72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control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type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allowed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user’s</a:t>
            </a:r>
            <a:r>
              <a:rPr sz="2000" b="1" spc="-10" dirty="0">
                <a:latin typeface="Arial"/>
                <a:cs typeface="Arial"/>
              </a:rPr>
              <a:t> files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should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move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between</a:t>
            </a:r>
            <a:r>
              <a:rPr sz="2000" b="1" spc="-10" dirty="0">
                <a:latin typeface="Arial"/>
                <a:cs typeface="Arial"/>
              </a:rPr>
              <a:t> files</a:t>
            </a:r>
            <a:endParaRPr sz="2000">
              <a:latin typeface="Arial"/>
              <a:cs typeface="Arial"/>
            </a:endParaRPr>
          </a:p>
          <a:p>
            <a:pPr marL="12700" marR="46990">
              <a:lnSpc>
                <a:spcPts val="2300"/>
              </a:lnSpc>
              <a:spcBef>
                <a:spcPts val="76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should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back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recover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user’s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files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damage</a:t>
            </a:r>
            <a:endParaRPr sz="2000">
              <a:latin typeface="Arial"/>
              <a:cs typeface="Arial"/>
            </a:endParaRPr>
          </a:p>
          <a:p>
            <a:pPr marL="12700" marR="554990">
              <a:lnSpc>
                <a:spcPts val="2300"/>
              </a:lnSpc>
              <a:spcBef>
                <a:spcPts val="700"/>
              </a:spcBef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should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user’s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using </a:t>
            </a:r>
            <a:r>
              <a:rPr sz="2000" b="1" dirty="0">
                <a:latin typeface="Arial"/>
                <a:cs typeface="Arial"/>
              </a:rPr>
              <a:t>symbolic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" y="3937000"/>
            <a:ext cx="20129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" y="50038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6.1</a:t>
            </a:r>
            <a:r>
              <a:rPr spc="-15" dirty="0"/>
              <a:t> </a:t>
            </a:r>
            <a:r>
              <a:rPr dirty="0"/>
              <a:t>Objectives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File</a:t>
            </a:r>
            <a:r>
              <a:rPr spc="-5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13525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308100"/>
            <a:ext cx="19818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What</a:t>
            </a:r>
            <a:r>
              <a:rPr sz="2200" b="1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is</a:t>
            </a:r>
            <a:r>
              <a:rPr sz="2200" b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</a:t>
            </a:r>
            <a:r>
              <a:rPr sz="2200" b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File?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1602739"/>
            <a:ext cx="201295" cy="14478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1663700"/>
            <a:ext cx="7718425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02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collection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regarded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single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entity. 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stored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device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(e.g.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hard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drive,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CD)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12700" marR="48260">
              <a:lnSpc>
                <a:spcPts val="2300"/>
              </a:lnSpc>
              <a:spcBef>
                <a:spcPts val="56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medium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which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stored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divided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into</a:t>
            </a:r>
            <a:r>
              <a:rPr sz="2000" b="1" spc="-10" dirty="0">
                <a:latin typeface="Arial"/>
                <a:cs typeface="Arial"/>
              </a:rPr>
              <a:t> blocks </a:t>
            </a:r>
            <a:r>
              <a:rPr sz="2000" b="1" dirty="0">
                <a:latin typeface="Arial"/>
                <a:cs typeface="Arial"/>
              </a:rPr>
              <a:t>(512 to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4096 </a:t>
            </a:r>
            <a:r>
              <a:rPr sz="2000" b="1" spc="-10" dirty="0">
                <a:latin typeface="Arial"/>
                <a:cs typeface="Arial"/>
              </a:rPr>
              <a:t>bytes).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Manager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allocates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appropriate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each </a:t>
            </a:r>
            <a:r>
              <a:rPr sz="2000" b="1" spc="-10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" y="34163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" y="41084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4051300"/>
            <a:ext cx="1893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900" y="4371340"/>
            <a:ext cx="201295" cy="21336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4394200"/>
            <a:ext cx="4838700" cy="21463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(it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unique)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Date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creation,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last</a:t>
            </a:r>
            <a:r>
              <a:rPr sz="2000" b="1" spc="-10" dirty="0">
                <a:latin typeface="Arial"/>
                <a:cs typeface="Arial"/>
              </a:rPr>
              <a:t> modified </a:t>
            </a:r>
            <a:r>
              <a:rPr sz="2000" b="1" dirty="0">
                <a:latin typeface="Arial"/>
                <a:cs typeface="Arial"/>
              </a:rPr>
              <a:t>Protection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authorisation</a:t>
            </a:r>
            <a:endParaRPr sz="2000">
              <a:latin typeface="Arial"/>
              <a:cs typeface="Arial"/>
            </a:endParaRPr>
          </a:p>
          <a:p>
            <a:pPr marL="12700" marR="3787140">
              <a:lnSpc>
                <a:spcPct val="116700"/>
              </a:lnSpc>
            </a:pP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size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Location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(where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disk)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6.1</a:t>
            </a:r>
            <a:r>
              <a:rPr spc="-15" dirty="0"/>
              <a:t> </a:t>
            </a:r>
            <a:r>
              <a:rPr dirty="0"/>
              <a:t>Objectives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File</a:t>
            </a:r>
            <a:r>
              <a:rPr spc="-5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1460500"/>
            <a:ext cx="2044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Storage</a:t>
            </a:r>
            <a:r>
              <a:rPr sz="2200" b="1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Device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" y="1911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1854200"/>
            <a:ext cx="38455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Storage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Device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Organisation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2247900"/>
            <a:ext cx="7557134" cy="13208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8465" marR="30480" indent="-380365">
              <a:lnSpc>
                <a:spcPts val="2300"/>
              </a:lnSpc>
              <a:spcBef>
                <a:spcPts val="260"/>
              </a:spcBef>
              <a:buClr>
                <a:srgbClr val="9999CC"/>
              </a:buClr>
              <a:buSzPct val="80000"/>
              <a:buFont typeface="Cambria"/>
              <a:buChar char="◻"/>
              <a:tabLst>
                <a:tab pos="418465" algn="l"/>
                <a:tab pos="419100" algn="l"/>
              </a:tabLst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storage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device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(e.g.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hard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drive,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floppy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CD,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DVD) </a:t>
            </a:r>
            <a:r>
              <a:rPr sz="2000" b="1" dirty="0">
                <a:latin typeface="Arial"/>
                <a:cs typeface="Arial"/>
              </a:rPr>
              <a:t>consists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(platters)</a:t>
            </a:r>
            <a:endParaRPr sz="2000">
              <a:latin typeface="Arial"/>
              <a:cs typeface="Arial"/>
            </a:endParaRPr>
          </a:p>
          <a:p>
            <a:pPr marL="418465" indent="-380365">
              <a:lnSpc>
                <a:spcPct val="100000"/>
              </a:lnSpc>
              <a:spcBef>
                <a:spcPts val="340"/>
              </a:spcBef>
              <a:buClr>
                <a:srgbClr val="9999CC"/>
              </a:buClr>
              <a:buSzPct val="80000"/>
              <a:buFont typeface="Cambria"/>
              <a:buChar char="◻"/>
              <a:tabLst>
                <a:tab pos="418465" algn="l"/>
                <a:tab pos="419100" algn="l"/>
              </a:tabLst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platter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consists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tracks</a:t>
            </a:r>
            <a:endParaRPr sz="2000">
              <a:latin typeface="Arial"/>
              <a:cs typeface="Arial"/>
            </a:endParaRPr>
          </a:p>
          <a:p>
            <a:pPr marL="418465" indent="-380365">
              <a:lnSpc>
                <a:spcPct val="100000"/>
              </a:lnSpc>
              <a:spcBef>
                <a:spcPts val="300"/>
              </a:spcBef>
              <a:buClr>
                <a:srgbClr val="9999CC"/>
              </a:buClr>
              <a:buSzPct val="80000"/>
              <a:buFont typeface="Cambria"/>
              <a:buChar char="◻"/>
              <a:tabLst>
                <a:tab pos="418465" algn="l"/>
                <a:tab pos="419100" algn="l"/>
              </a:tabLst>
            </a:pPr>
            <a:r>
              <a:rPr sz="2000" b="1" dirty="0">
                <a:latin typeface="Arial"/>
                <a:cs typeface="Arial"/>
              </a:rPr>
              <a:t>Each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track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consists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sectors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blocks)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443" y="3948576"/>
            <a:ext cx="4336839" cy="28170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93918" y="4056438"/>
            <a:ext cx="58801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0" dirty="0">
                <a:latin typeface="Times New Roman"/>
                <a:cs typeface="Times New Roman"/>
              </a:rPr>
              <a:t>Platter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8803" y="3664924"/>
            <a:ext cx="52705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0" dirty="0">
                <a:latin typeface="Times New Roman"/>
                <a:cs typeface="Times New Roman"/>
              </a:rPr>
              <a:t>Track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1483" y="3759230"/>
            <a:ext cx="545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0" dirty="0">
                <a:latin typeface="Times New Roman"/>
                <a:cs typeface="Times New Roman"/>
              </a:rPr>
              <a:t>Sector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6.1</a:t>
            </a:r>
            <a:r>
              <a:rPr spc="-15" dirty="0"/>
              <a:t> </a:t>
            </a:r>
            <a:r>
              <a:rPr dirty="0"/>
              <a:t>Objectives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File</a:t>
            </a:r>
            <a:r>
              <a:rPr spc="-5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1612900"/>
            <a:ext cx="2044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Storage</a:t>
            </a:r>
            <a:r>
              <a:rPr sz="2200" b="1" u="sng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Device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" y="20637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1942338"/>
            <a:ext cx="3554729" cy="7886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Storage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Device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Properties</a:t>
            </a:r>
            <a:endParaRPr sz="2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456565" algn="l"/>
              </a:tabLst>
            </a:pPr>
            <a:r>
              <a:rPr sz="2400" spc="-75" baseline="6944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r>
              <a:rPr sz="2400" baseline="6944" dirty="0">
                <a:solidFill>
                  <a:srgbClr val="9999CC"/>
                </a:solidFill>
                <a:latin typeface="Cambria"/>
                <a:cs typeface="Cambria"/>
              </a:rPr>
              <a:t>	</a:t>
            </a:r>
            <a:r>
              <a:rPr sz="2000" b="1" i="1" spc="-10" dirty="0"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100" y="2797810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900" y="2755900"/>
            <a:ext cx="7419975" cy="9144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318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Number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platters,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tracks/platter,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sectors/track, </a:t>
            </a:r>
            <a:r>
              <a:rPr sz="1800" dirty="0">
                <a:latin typeface="Arial"/>
                <a:cs typeface="Arial"/>
              </a:rPr>
              <a:t>sector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b="1" i="1" spc="-10" dirty="0">
                <a:latin typeface="Arial"/>
                <a:cs typeface="Arial"/>
              </a:rPr>
              <a:t>Speed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" y="3365500"/>
            <a:ext cx="201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" y="37376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0" y="3695700"/>
            <a:ext cx="7371080" cy="1201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Rotation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latency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(get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right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sector,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5400,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7200,9600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RPM</a:t>
            </a:r>
            <a:r>
              <a:rPr sz="1800" spc="-10" dirty="0">
                <a:latin typeface="Arial"/>
                <a:cs typeface="Arial"/>
              </a:rPr>
              <a:t> (rotations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minute)</a:t>
            </a:r>
            <a:endParaRPr sz="1800">
              <a:latin typeface="Arial"/>
              <a:cs typeface="Arial"/>
            </a:endParaRPr>
          </a:p>
          <a:p>
            <a:pPr marL="12700" marR="2954020">
              <a:lnSpc>
                <a:spcPts val="2500"/>
              </a:lnSpc>
              <a:spcBef>
                <a:spcPts val="40"/>
              </a:spcBef>
            </a:pPr>
            <a:r>
              <a:rPr sz="1800" dirty="0">
                <a:latin typeface="Arial"/>
                <a:cs typeface="Arial"/>
              </a:rPr>
              <a:t>Arm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(get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the right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1-20 </a:t>
            </a:r>
            <a:r>
              <a:rPr sz="1800" spc="-10" dirty="0">
                <a:latin typeface="Arial"/>
                <a:cs typeface="Arial"/>
              </a:rPr>
              <a:t>msec)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(read 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write,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MB/sec)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100" y="43345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46520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0" y="53784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" y="5334000"/>
            <a:ext cx="817753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Disk</a:t>
            </a:r>
            <a:r>
              <a:rPr sz="2200" b="1" i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read</a:t>
            </a:r>
            <a:r>
              <a:rPr sz="2200" b="1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&amp;</a:t>
            </a:r>
            <a:r>
              <a:rPr sz="2200" b="1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write</a:t>
            </a:r>
            <a:r>
              <a:rPr sz="2200" b="1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200" b="1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done</a:t>
            </a:r>
            <a:r>
              <a:rPr sz="2200" b="1" i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in</a:t>
            </a:r>
            <a:r>
              <a:rPr sz="2200" b="1" i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CC"/>
                </a:solidFill>
                <a:latin typeface="Arial"/>
                <a:cs typeface="Arial"/>
              </a:rPr>
              <a:t>sectors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!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=&gt;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cannot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read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write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single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00CC"/>
                </a:solidFill>
                <a:latin typeface="Arial"/>
                <a:cs typeface="Arial"/>
              </a:rPr>
              <a:t>byte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6.1</a:t>
            </a:r>
            <a:r>
              <a:rPr spc="-15" dirty="0"/>
              <a:t> </a:t>
            </a:r>
            <a:r>
              <a:rPr dirty="0"/>
              <a:t>Objectives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File</a:t>
            </a:r>
            <a:r>
              <a:rPr spc="-5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1657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612900"/>
            <a:ext cx="2975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</a:t>
            </a:r>
            <a:r>
              <a:rPr sz="22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Manager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provides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1907539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1968500"/>
            <a:ext cx="37515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directories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organising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files.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spectrum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commands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2759710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2661920"/>
            <a:ext cx="4570095" cy="13081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Arial"/>
                <a:cs typeface="Arial"/>
              </a:rPr>
              <a:t>create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delete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2700" marR="673100">
              <a:lnSpc>
                <a:spcPts val="2600"/>
              </a:lnSpc>
              <a:spcBef>
                <a:spcPts val="60"/>
              </a:spcBef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write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file,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ownership,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directory,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" y="3077210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100" y="33947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100" y="37249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900" y="3901440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4900" y="3937000"/>
            <a:ext cx="7534909" cy="73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protection</a:t>
            </a:r>
            <a:r>
              <a:rPr sz="2000" b="1" spc="-10" dirty="0">
                <a:latin typeface="Arial"/>
                <a:cs typeface="Arial"/>
              </a:rPr>
              <a:t> mechanism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sharing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among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prevent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unauthorised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6.1</a:t>
            </a:r>
            <a:r>
              <a:rPr spc="-15" dirty="0"/>
              <a:t> </a:t>
            </a:r>
            <a:r>
              <a:rPr dirty="0"/>
              <a:t>Objectives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File</a:t>
            </a:r>
            <a:r>
              <a:rPr spc="-5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2038350"/>
            <a:ext cx="1390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5" dirty="0">
                <a:solidFill>
                  <a:srgbClr val="00007D"/>
                </a:solidFill>
                <a:latin typeface="Arial"/>
                <a:cs typeface="Arial"/>
              </a:rPr>
              <a:t>■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993900"/>
            <a:ext cx="3922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Criteria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Files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organisation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2288539"/>
            <a:ext cx="201295" cy="10922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2349500"/>
            <a:ext cx="3639185" cy="1066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50"/>
              </a:spcBef>
            </a:pPr>
            <a:r>
              <a:rPr sz="2000" b="1" dirty="0">
                <a:latin typeface="Arial"/>
                <a:cs typeface="Arial"/>
              </a:rPr>
              <a:t>Rapid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access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record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(file) </a:t>
            </a:r>
            <a:r>
              <a:rPr sz="2000" b="1" dirty="0">
                <a:latin typeface="Arial"/>
                <a:cs typeface="Arial"/>
              </a:rPr>
              <a:t>Ease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update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20" dirty="0">
                <a:latin typeface="Arial"/>
                <a:cs typeface="Arial"/>
              </a:rPr>
              <a:t>file </a:t>
            </a:r>
            <a:r>
              <a:rPr sz="2000" b="1" dirty="0">
                <a:latin typeface="Arial"/>
                <a:cs typeface="Arial"/>
              </a:rPr>
              <a:t>Economy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3483609"/>
            <a:ext cx="16319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solidFill>
                  <a:srgbClr val="00007D"/>
                </a:solidFill>
                <a:latin typeface="Segoe UI Symbol"/>
                <a:cs typeface="Segoe UI Symbol"/>
              </a:rPr>
              <a:t>➢</a:t>
            </a:r>
            <a:endParaRPr sz="11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3441700"/>
            <a:ext cx="443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Should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 minimum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redundancy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the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00" y="3672840"/>
            <a:ext cx="201295" cy="736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45" dirty="0">
                <a:solidFill>
                  <a:srgbClr val="9999CC"/>
                </a:solidFill>
                <a:latin typeface="Cambria"/>
                <a:cs typeface="Cambria"/>
              </a:rPr>
              <a:t>◻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900" y="3708400"/>
            <a:ext cx="248158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Simple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maintenance Reliability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2731</Words>
  <Application>Microsoft Macintosh PowerPoint</Application>
  <PresentationFormat>On-screen Show (4:3)</PresentationFormat>
  <Paragraphs>506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Cambria</vt:lpstr>
      <vt:lpstr>Segoe UI Symbol</vt:lpstr>
      <vt:lpstr>Times New Roman</vt:lpstr>
      <vt:lpstr>Office Theme</vt:lpstr>
      <vt:lpstr>Operating Systems</vt:lpstr>
      <vt:lpstr>Topics covered in this lecture</vt:lpstr>
      <vt:lpstr>6.1 Objectives of the File Manager</vt:lpstr>
      <vt:lpstr>6.1 Objectives of the File Manager</vt:lpstr>
      <vt:lpstr>6.1 Objectives of the File Manager</vt:lpstr>
      <vt:lpstr>6.1 Objectives of the File Manager</vt:lpstr>
      <vt:lpstr>6.1 Objectives of the File Manager</vt:lpstr>
      <vt:lpstr>6.1 Objectives of the File Manager</vt:lpstr>
      <vt:lpstr>6.1 Objectives of the File Manager</vt:lpstr>
      <vt:lpstr>6.2 File Manager: Organising Files</vt:lpstr>
      <vt:lpstr>6.2 File Manager: Organising Files</vt:lpstr>
      <vt:lpstr>6.2 File Manager: Organising Files</vt:lpstr>
      <vt:lpstr>6.2 File Manager: Organising Files</vt:lpstr>
      <vt:lpstr>6.2 File Manager: Organising Files</vt:lpstr>
      <vt:lpstr>6.2 File Manager: Organising Files</vt:lpstr>
      <vt:lpstr>6.2 File Manager: Organising Files</vt:lpstr>
      <vt:lpstr>6.2 How are File Manager’s Objectives Achieved?</vt:lpstr>
      <vt:lpstr>6.3 File Manager: File’s Access</vt:lpstr>
      <vt:lpstr>6.3 File Manager: File’s Access</vt:lpstr>
      <vt:lpstr>6.4 Organisation of Files on the Secondary</vt:lpstr>
      <vt:lpstr>6.4 Organisation of Files on the Secondary</vt:lpstr>
      <vt:lpstr>6.4 Organisation of Files on the Secondary</vt:lpstr>
      <vt:lpstr>6.4 Organisation of Files on the Secondary Storage</vt:lpstr>
      <vt:lpstr>6.4 Organisation of Files on the Secondary</vt:lpstr>
      <vt:lpstr>6.4 Organisation of Files on the Secondary</vt:lpstr>
      <vt:lpstr>6.4 Organisation of Files on the Secondary Storage</vt:lpstr>
      <vt:lpstr>6.3 Organisation of Secondary Storage</vt:lpstr>
      <vt:lpstr>6.3 Organisation of Secondary Storage</vt:lpstr>
      <vt:lpstr>6.3 Organisation of Secondary Storage</vt:lpstr>
      <vt:lpstr>6.4 Organisation of Files on the Secondary</vt:lpstr>
      <vt:lpstr>6.4 Organisation of Files on the Secondary</vt:lpstr>
      <vt:lpstr>Learning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John Kelly</cp:lastModifiedBy>
  <cp:revision>1</cp:revision>
  <dcterms:created xsi:type="dcterms:W3CDTF">2023-03-03T14:18:09Z</dcterms:created>
  <dcterms:modified xsi:type="dcterms:W3CDTF">2023-03-03T14:47:51Z</dcterms:modified>
</cp:coreProperties>
</file>