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27"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55"/>
    <p:restoredTop sz="88989" autoAdjust="0"/>
  </p:normalViewPr>
  <p:slideViewPr>
    <p:cSldViewPr>
      <p:cViewPr varScale="1">
        <p:scale>
          <a:sx n="102" d="100"/>
          <a:sy n="102" d="100"/>
        </p:scale>
        <p:origin x="1578"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oin Fitzsimons" userId="110ec850-9138-4e94-bd75-0796415a386c" providerId="ADAL" clId="{5E9C4B79-4769-4007-AE28-DEF22C796F56}"/>
    <pc:docChg chg="modSld">
      <pc:chgData name="Eoin Fitzsimons" userId="110ec850-9138-4e94-bd75-0796415a386c" providerId="ADAL" clId="{5E9C4B79-4769-4007-AE28-DEF22C796F56}" dt="2024-02-12T15:22:56.036" v="126" actId="20577"/>
      <pc:docMkLst>
        <pc:docMk/>
      </pc:docMkLst>
      <pc:sldChg chg="modNotesTx">
        <pc:chgData name="Eoin Fitzsimons" userId="110ec850-9138-4e94-bd75-0796415a386c" providerId="ADAL" clId="{5E9C4B79-4769-4007-AE28-DEF22C796F56}" dt="2024-02-12T15:22:56.036" v="126" actId="20577"/>
        <pc:sldMkLst>
          <pc:docMk/>
          <pc:sldMk cId="0" sldId="2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A17CB664-9495-4F7B-9FF5-B59B9A58A6E3}" type="datetimeFigureOut">
              <a:rPr lang="en-IE" smtClean="0"/>
              <a:t>12/02/2024</a:t>
            </a:fld>
            <a:endParaRPr lang="en-IE"/>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DBDBF1F-6943-4B72-AD38-34342BEAEE24}" type="slidenum">
              <a:rPr lang="en-IE" smtClean="0"/>
              <a:t>‹#›</a:t>
            </a:fld>
            <a:endParaRPr lang="en-IE"/>
          </a:p>
        </p:txBody>
      </p:sp>
    </p:spTree>
    <p:extLst>
      <p:ext uri="{BB962C8B-B14F-4D97-AF65-F5344CB8AC3E}">
        <p14:creationId xmlns:p14="http://schemas.microsoft.com/office/powerpoint/2010/main" val="2823069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F9F9F9"/>
                </a:solidFill>
                <a:effectLst/>
                <a:latin typeface="Söhne"/>
              </a:rPr>
              <a:t>Consider two processes P1 and P2 which compete for 2 resources R1 and R2. P1 acquires R1 and R2 and runs for 20 minutes. It then releases the resources. P2 cannot run without the resources it requires and so is blocked until it gets the resources from P1, which has released them after 20 minutes. Is this a deadlock? Explain your answer.</a:t>
            </a:r>
            <a:br>
              <a:rPr lang="en-GB" b="0" i="0" dirty="0">
                <a:solidFill>
                  <a:srgbClr val="F9F9F9"/>
                </a:solidFill>
                <a:effectLst/>
                <a:latin typeface="Söhne"/>
              </a:rPr>
            </a:br>
            <a:br>
              <a:rPr lang="en-GB" b="0" i="0" dirty="0">
                <a:solidFill>
                  <a:srgbClr val="F9F9F9"/>
                </a:solidFill>
                <a:effectLst/>
                <a:latin typeface="Söhne"/>
              </a:rPr>
            </a:br>
            <a:r>
              <a:rPr lang="en-GB" b="0" i="0" dirty="0">
                <a:solidFill>
                  <a:srgbClr val="F9F9F9"/>
                </a:solidFill>
                <a:effectLst/>
                <a:latin typeface="Söhne"/>
              </a:rPr>
              <a:t>This fixes the question and makes it obvious that it is not deadlock. It is only deadlock when P2 will have to </a:t>
            </a:r>
            <a:r>
              <a:rPr lang="en-GB" b="0" i="0">
                <a:solidFill>
                  <a:srgbClr val="F9F9F9"/>
                </a:solidFill>
                <a:effectLst/>
                <a:latin typeface="Söhne"/>
              </a:rPr>
              <a:t>wait forever.</a:t>
            </a:r>
            <a:endParaRPr lang="en-IE" dirty="0"/>
          </a:p>
        </p:txBody>
      </p:sp>
      <p:sp>
        <p:nvSpPr>
          <p:cNvPr id="4" name="Slide Number Placeholder 3"/>
          <p:cNvSpPr>
            <a:spLocks noGrp="1"/>
          </p:cNvSpPr>
          <p:nvPr>
            <p:ph type="sldNum" sz="quarter" idx="5"/>
          </p:nvPr>
        </p:nvSpPr>
        <p:spPr/>
        <p:txBody>
          <a:bodyPr/>
          <a:lstStyle/>
          <a:p>
            <a:fld id="{FDBDBF1F-6943-4B72-AD38-34342BEAEE24}" type="slidenum">
              <a:rPr lang="en-IE" smtClean="0"/>
              <a:t>13</a:t>
            </a:fld>
            <a:endParaRPr lang="en-IE"/>
          </a:p>
        </p:txBody>
      </p:sp>
    </p:spTree>
    <p:extLst>
      <p:ext uri="{BB962C8B-B14F-4D97-AF65-F5344CB8AC3E}">
        <p14:creationId xmlns:p14="http://schemas.microsoft.com/office/powerpoint/2010/main" val="20609100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6F15528-21DE-4FAA-801E-634DDDAF4B2B}" type="slidenum">
              <a:rPr lang="en-IE" smtClean="0"/>
              <a:t>‹#›</a:t>
            </a:fld>
            <a:endParaRPr lang="en-IE"/>
          </a:p>
        </p:txBody>
      </p:sp>
    </p:spTree>
    <p:extLst>
      <p:ext uri="{BB962C8B-B14F-4D97-AF65-F5344CB8AC3E}">
        <p14:creationId xmlns:p14="http://schemas.microsoft.com/office/powerpoint/2010/main" val="1620354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B6F15528-21DE-4FAA-801E-634DDDAF4B2B}" type="slidenum">
              <a:rPr lang="en-IE" smtClean="0"/>
              <a:t>‹#›</a:t>
            </a:fld>
            <a:endParaRPr lang="en-IE"/>
          </a:p>
        </p:txBody>
      </p:sp>
    </p:spTree>
    <p:extLst>
      <p:ext uri="{BB962C8B-B14F-4D97-AF65-F5344CB8AC3E}">
        <p14:creationId xmlns:p14="http://schemas.microsoft.com/office/powerpoint/2010/main" val="24702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B6F15528-21DE-4FAA-801E-634DDDAF4B2B}" type="slidenum">
              <a:rPr lang="en-IE" smtClean="0"/>
              <a:t>‹#›</a:t>
            </a:fld>
            <a:endParaRPr lang="en-IE"/>
          </a:p>
        </p:txBody>
      </p:sp>
    </p:spTree>
    <p:extLst>
      <p:ext uri="{BB962C8B-B14F-4D97-AF65-F5344CB8AC3E}">
        <p14:creationId xmlns:p14="http://schemas.microsoft.com/office/powerpoint/2010/main" val="339689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B6F15528-21DE-4FAA-801E-634DDDAF4B2B}" type="slidenum">
              <a:rPr lang="en-IE" smtClean="0"/>
              <a:t>‹#›</a:t>
            </a:fld>
            <a:endParaRPr lang="en-IE"/>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23159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B6F15528-21DE-4FAA-801E-634DDDAF4B2B}" type="slidenum">
              <a:rPr lang="en-IE" smtClean="0"/>
              <a:t>‹#›</a:t>
            </a:fld>
            <a:endParaRPr lang="en-IE"/>
          </a:p>
        </p:txBody>
      </p:sp>
    </p:spTree>
    <p:extLst>
      <p:ext uri="{BB962C8B-B14F-4D97-AF65-F5344CB8AC3E}">
        <p14:creationId xmlns:p14="http://schemas.microsoft.com/office/powerpoint/2010/main" val="2645772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2/12/2024</a:t>
            </a:fld>
            <a:endParaRPr lang="en-US"/>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B6F15528-21DE-4FAA-801E-634DDDAF4B2B}" type="slidenum">
              <a:rPr lang="en-IE" smtClean="0"/>
              <a:t>‹#›</a:t>
            </a:fld>
            <a:endParaRPr lang="en-IE"/>
          </a:p>
        </p:txBody>
      </p:sp>
    </p:spTree>
    <p:extLst>
      <p:ext uri="{BB962C8B-B14F-4D97-AF65-F5344CB8AC3E}">
        <p14:creationId xmlns:p14="http://schemas.microsoft.com/office/powerpoint/2010/main" val="1427994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2/12/2024</a:t>
            </a:fld>
            <a:endParaRPr lang="en-US"/>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B6F15528-21DE-4FAA-801E-634DDDAF4B2B}" type="slidenum">
              <a:rPr lang="en-IE" smtClean="0"/>
              <a:t>‹#›</a:t>
            </a:fld>
            <a:endParaRPr lang="en-IE"/>
          </a:p>
        </p:txBody>
      </p:sp>
    </p:spTree>
    <p:extLst>
      <p:ext uri="{BB962C8B-B14F-4D97-AF65-F5344CB8AC3E}">
        <p14:creationId xmlns:p14="http://schemas.microsoft.com/office/powerpoint/2010/main" val="2890517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6F15528-21DE-4FAA-801E-634DDDAF4B2B}" type="slidenum">
              <a:rPr lang="en-IE" smtClean="0"/>
              <a:t>‹#›</a:t>
            </a:fld>
            <a:endParaRPr lang="en-IE"/>
          </a:p>
        </p:txBody>
      </p:sp>
    </p:spTree>
    <p:extLst>
      <p:ext uri="{BB962C8B-B14F-4D97-AF65-F5344CB8AC3E}">
        <p14:creationId xmlns:p14="http://schemas.microsoft.com/office/powerpoint/2010/main" val="2017028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6F15528-21DE-4FAA-801E-634DDDAF4B2B}" type="slidenum">
              <a:rPr lang="en-IE" smtClean="0"/>
              <a:t>‹#›</a:t>
            </a:fld>
            <a:endParaRPr lang="en-IE"/>
          </a:p>
        </p:txBody>
      </p:sp>
    </p:spTree>
    <p:extLst>
      <p:ext uri="{BB962C8B-B14F-4D97-AF65-F5344CB8AC3E}">
        <p14:creationId xmlns:p14="http://schemas.microsoft.com/office/powerpoint/2010/main" val="3057702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6F15528-21DE-4FAA-801E-634DDDAF4B2B}" type="slidenum">
              <a:rPr lang="en-IE" smtClean="0"/>
              <a:t>‹#›</a:t>
            </a:fld>
            <a:endParaRPr lang="en-IE"/>
          </a:p>
        </p:txBody>
      </p:sp>
    </p:spTree>
    <p:extLst>
      <p:ext uri="{BB962C8B-B14F-4D97-AF65-F5344CB8AC3E}">
        <p14:creationId xmlns:p14="http://schemas.microsoft.com/office/powerpoint/2010/main" val="3851144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6F15528-21DE-4FAA-801E-634DDDAF4B2B}" type="slidenum">
              <a:rPr lang="en-IE" smtClean="0"/>
              <a:t>‹#›</a:t>
            </a:fld>
            <a:endParaRPr lang="en-IE"/>
          </a:p>
        </p:txBody>
      </p:sp>
    </p:spTree>
    <p:extLst>
      <p:ext uri="{BB962C8B-B14F-4D97-AF65-F5344CB8AC3E}">
        <p14:creationId xmlns:p14="http://schemas.microsoft.com/office/powerpoint/2010/main" val="589954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6F15528-21DE-4FAA-801E-634DDDAF4B2B}" type="slidenum">
              <a:rPr lang="en-IE" smtClean="0"/>
              <a:t>‹#›</a:t>
            </a:fld>
            <a:endParaRPr lang="en-IE"/>
          </a:p>
        </p:txBody>
      </p:sp>
    </p:spTree>
    <p:extLst>
      <p:ext uri="{BB962C8B-B14F-4D97-AF65-F5344CB8AC3E}">
        <p14:creationId xmlns:p14="http://schemas.microsoft.com/office/powerpoint/2010/main" val="57555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B6F15528-21DE-4FAA-801E-634DDDAF4B2B}" type="slidenum">
              <a:rPr lang="en-IE" smtClean="0"/>
              <a:t>‹#›</a:t>
            </a:fld>
            <a:endParaRPr lang="en-IE"/>
          </a:p>
        </p:txBody>
      </p:sp>
    </p:spTree>
    <p:extLst>
      <p:ext uri="{BB962C8B-B14F-4D97-AF65-F5344CB8AC3E}">
        <p14:creationId xmlns:p14="http://schemas.microsoft.com/office/powerpoint/2010/main" val="327077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2/12/2024</a:t>
            </a:fld>
            <a:endParaRPr lang="en-US"/>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B6F15528-21DE-4FAA-801E-634DDDAF4B2B}" type="slidenum">
              <a:rPr lang="en-IE" smtClean="0"/>
              <a:t>‹#›</a:t>
            </a:fld>
            <a:endParaRPr lang="en-IE"/>
          </a:p>
        </p:txBody>
      </p:sp>
    </p:spTree>
    <p:extLst>
      <p:ext uri="{BB962C8B-B14F-4D97-AF65-F5344CB8AC3E}">
        <p14:creationId xmlns:p14="http://schemas.microsoft.com/office/powerpoint/2010/main" val="1584127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2/12/2024</a:t>
            </a:fld>
            <a:endParaRPr lang="en-US"/>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B6F15528-21DE-4FAA-801E-634DDDAF4B2B}" type="slidenum">
              <a:rPr lang="en-IE" smtClean="0"/>
              <a:t>‹#›</a:t>
            </a:fld>
            <a:endParaRPr lang="en-IE"/>
          </a:p>
        </p:txBody>
      </p:sp>
    </p:spTree>
    <p:extLst>
      <p:ext uri="{BB962C8B-B14F-4D97-AF65-F5344CB8AC3E}">
        <p14:creationId xmlns:p14="http://schemas.microsoft.com/office/powerpoint/2010/main" val="1485186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2/12/2024</a:t>
            </a:fld>
            <a:endParaRPr lang="en-US"/>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B6F15528-21DE-4FAA-801E-634DDDAF4B2B}" type="slidenum">
              <a:rPr lang="en-IE" smtClean="0"/>
              <a:t>‹#›</a:t>
            </a:fld>
            <a:endParaRPr lang="en-IE"/>
          </a:p>
        </p:txBody>
      </p:sp>
    </p:spTree>
    <p:extLst>
      <p:ext uri="{BB962C8B-B14F-4D97-AF65-F5344CB8AC3E}">
        <p14:creationId xmlns:p14="http://schemas.microsoft.com/office/powerpoint/2010/main" val="798755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B6F15528-21DE-4FAA-801E-634DDDAF4B2B}" type="slidenum">
              <a:rPr lang="en-IE" smtClean="0"/>
              <a:t>‹#›</a:t>
            </a:fld>
            <a:endParaRPr lang="en-IE"/>
          </a:p>
        </p:txBody>
      </p:sp>
    </p:spTree>
    <p:extLst>
      <p:ext uri="{BB962C8B-B14F-4D97-AF65-F5344CB8AC3E}">
        <p14:creationId xmlns:p14="http://schemas.microsoft.com/office/powerpoint/2010/main" val="833463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IE" smtClean="0"/>
              <a:t>‹#›</a:t>
            </a:fld>
            <a:endParaRPr lang="en-IE"/>
          </a:p>
        </p:txBody>
      </p:sp>
    </p:spTree>
    <p:extLst>
      <p:ext uri="{BB962C8B-B14F-4D97-AF65-F5344CB8AC3E}">
        <p14:creationId xmlns:p14="http://schemas.microsoft.com/office/powerpoint/2010/main" val="2537765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1D8BD707-D9CF-40AE-B4C6-C98DA3205C09}" type="datetimeFigureOut">
              <a:rPr lang="en-US" smtClean="0"/>
              <a:t>2/12/2024</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IE"/>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B6F15528-21DE-4FAA-801E-634DDDAF4B2B}" type="slidenum">
              <a:rPr lang="en-IE" smtClean="0"/>
              <a:t>‹#›</a:t>
            </a:fld>
            <a:endParaRPr lang="en-IE"/>
          </a:p>
        </p:txBody>
      </p:sp>
    </p:spTree>
    <p:extLst>
      <p:ext uri="{BB962C8B-B14F-4D97-AF65-F5344CB8AC3E}">
        <p14:creationId xmlns:p14="http://schemas.microsoft.com/office/powerpoint/2010/main" val="3213685037"/>
      </p:ext>
    </p:extLst>
  </p:cSld>
  <p:clrMap bg1="lt1" tx1="dk1" bg2="lt2" tx2="dk2" accent1="accent1" accent2="accent2" accent3="accent3" accent4="accent4" accent5="accent5" accent6="accent6" hlink="hlink" folHlink="folHlink"/>
  <p:sldLayoutIdLst>
    <p:sldLayoutId id="2147484128" r:id="rId1"/>
    <p:sldLayoutId id="2147484129" r:id="rId2"/>
    <p:sldLayoutId id="2147484130" r:id="rId3"/>
    <p:sldLayoutId id="2147484131" r:id="rId4"/>
    <p:sldLayoutId id="2147484132" r:id="rId5"/>
    <p:sldLayoutId id="2147484133" r:id="rId6"/>
    <p:sldLayoutId id="2147484134" r:id="rId7"/>
    <p:sldLayoutId id="2147484135" r:id="rId8"/>
    <p:sldLayoutId id="2147484136" r:id="rId9"/>
    <p:sldLayoutId id="2147484137" r:id="rId10"/>
    <p:sldLayoutId id="2147484138" r:id="rId11"/>
    <p:sldLayoutId id="2147484139" r:id="rId12"/>
    <p:sldLayoutId id="2147484140" r:id="rId13"/>
    <p:sldLayoutId id="2147484141" r:id="rId14"/>
    <p:sldLayoutId id="2147484142" r:id="rId15"/>
    <p:sldLayoutId id="2147484143" r:id="rId16"/>
    <p:sldLayoutId id="2147484144" r:id="rId17"/>
    <p:sldLayoutId id="214748414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18.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30000">
              <a:schemeClr val="bg1">
                <a:tint val="90000"/>
                <a:lumMod val="110000"/>
              </a:schemeClr>
            </a:gs>
            <a:gs pos="100000">
              <a:schemeClr val="bg1">
                <a:shade val="94000"/>
                <a:lumMod val="96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2" name="object 2"/>
          <p:cNvGrpSpPr/>
          <p:nvPr/>
        </p:nvGrpSpPr>
        <p:grpSpPr>
          <a:xfrm>
            <a:off x="1143000" y="857250"/>
            <a:ext cx="6858000" cy="5143500"/>
            <a:chOff x="0" y="0"/>
            <a:chExt cx="9144000" cy="6858000"/>
          </a:xfrm>
        </p:grpSpPr>
        <p:sp>
          <p:nvSpPr>
            <p:cNvPr id="3" name="object 3"/>
            <p:cNvSpPr/>
            <p:nvPr/>
          </p:nvSpPr>
          <p:spPr>
            <a:xfrm>
              <a:off x="0" y="0"/>
              <a:ext cx="3505200" cy="6857999"/>
            </a:xfrm>
            <a:prstGeom prst="rect">
              <a:avLst/>
            </a:prstGeom>
            <a:blipFill>
              <a:blip r:embed="rId2" cstate="print"/>
              <a:stretch>
                <a:fillRect/>
              </a:stretch>
            </a:blipFill>
          </p:spPr>
          <p:txBody>
            <a:bodyPr wrap="square" lIns="0" tIns="0" rIns="0" bIns="0" rtlCol="0"/>
            <a:lstStyle/>
            <a:p>
              <a:endParaRPr sz="1350"/>
            </a:p>
          </p:txBody>
        </p:sp>
        <p:sp>
          <p:nvSpPr>
            <p:cNvPr id="4" name="object 4"/>
            <p:cNvSpPr/>
            <p:nvPr/>
          </p:nvSpPr>
          <p:spPr>
            <a:xfrm>
              <a:off x="1716087" y="1690687"/>
              <a:ext cx="7428230" cy="2533650"/>
            </a:xfrm>
            <a:custGeom>
              <a:avLst/>
              <a:gdLst/>
              <a:ahLst/>
              <a:cxnLst/>
              <a:rect l="l" t="t" r="r" b="b"/>
              <a:pathLst>
                <a:path w="7428230" h="2533650">
                  <a:moveTo>
                    <a:pt x="0" y="0"/>
                  </a:moveTo>
                  <a:lnTo>
                    <a:pt x="7427912" y="0"/>
                  </a:lnTo>
                  <a:lnTo>
                    <a:pt x="7427912" y="2533650"/>
                  </a:lnTo>
                  <a:lnTo>
                    <a:pt x="0" y="2533650"/>
                  </a:lnTo>
                  <a:lnTo>
                    <a:pt x="0" y="0"/>
                  </a:lnTo>
                  <a:close/>
                </a:path>
              </a:pathLst>
            </a:custGeom>
            <a:solidFill>
              <a:srgbClr val="00007D"/>
            </a:solidFill>
          </p:spPr>
          <p:txBody>
            <a:bodyPr wrap="square" lIns="0" tIns="0" rIns="0" bIns="0" rtlCol="0"/>
            <a:lstStyle/>
            <a:p>
              <a:endParaRPr sz="1350"/>
            </a:p>
          </p:txBody>
        </p:sp>
        <p:sp>
          <p:nvSpPr>
            <p:cNvPr id="5" name="object 5"/>
            <p:cNvSpPr/>
            <p:nvPr/>
          </p:nvSpPr>
          <p:spPr>
            <a:xfrm>
              <a:off x="573087" y="3592512"/>
              <a:ext cx="568325" cy="631825"/>
            </a:xfrm>
            <a:custGeom>
              <a:avLst/>
              <a:gdLst/>
              <a:ahLst/>
              <a:cxnLst/>
              <a:rect l="l" t="t" r="r" b="b"/>
              <a:pathLst>
                <a:path w="568325" h="631825">
                  <a:moveTo>
                    <a:pt x="0" y="631825"/>
                  </a:moveTo>
                  <a:lnTo>
                    <a:pt x="568325" y="631825"/>
                  </a:lnTo>
                  <a:lnTo>
                    <a:pt x="568325" y="0"/>
                  </a:lnTo>
                  <a:lnTo>
                    <a:pt x="0" y="0"/>
                  </a:lnTo>
                  <a:lnTo>
                    <a:pt x="0" y="631825"/>
                  </a:lnTo>
                  <a:close/>
                </a:path>
              </a:pathLst>
            </a:custGeom>
            <a:solidFill>
              <a:srgbClr val="9999CC"/>
            </a:solidFill>
          </p:spPr>
          <p:txBody>
            <a:bodyPr wrap="square" lIns="0" tIns="0" rIns="0" bIns="0" rtlCol="0"/>
            <a:lstStyle/>
            <a:p>
              <a:endParaRPr sz="1350"/>
            </a:p>
          </p:txBody>
        </p:sp>
        <p:sp>
          <p:nvSpPr>
            <p:cNvPr id="6" name="object 6"/>
            <p:cNvSpPr/>
            <p:nvPr/>
          </p:nvSpPr>
          <p:spPr>
            <a:xfrm>
              <a:off x="1716087" y="1066799"/>
              <a:ext cx="1151255" cy="1257300"/>
            </a:xfrm>
            <a:custGeom>
              <a:avLst/>
              <a:gdLst/>
              <a:ahLst/>
              <a:cxnLst/>
              <a:rect l="l" t="t" r="r" b="b"/>
              <a:pathLst>
                <a:path w="1151255" h="1257300">
                  <a:moveTo>
                    <a:pt x="565150" y="623887"/>
                  </a:moveTo>
                  <a:lnTo>
                    <a:pt x="0" y="623887"/>
                  </a:lnTo>
                  <a:lnTo>
                    <a:pt x="0" y="1257300"/>
                  </a:lnTo>
                  <a:lnTo>
                    <a:pt x="565150" y="1257300"/>
                  </a:lnTo>
                  <a:lnTo>
                    <a:pt x="565150" y="623887"/>
                  </a:lnTo>
                  <a:close/>
                </a:path>
                <a:path w="1151255" h="1257300">
                  <a:moveTo>
                    <a:pt x="1150937" y="0"/>
                  </a:moveTo>
                  <a:lnTo>
                    <a:pt x="565150" y="0"/>
                  </a:lnTo>
                  <a:lnTo>
                    <a:pt x="565150" y="623887"/>
                  </a:lnTo>
                  <a:lnTo>
                    <a:pt x="1150937" y="623887"/>
                  </a:lnTo>
                  <a:lnTo>
                    <a:pt x="1150937" y="0"/>
                  </a:lnTo>
                  <a:close/>
                </a:path>
              </a:pathLst>
            </a:custGeom>
            <a:solidFill>
              <a:srgbClr val="CCCCE6"/>
            </a:solidFill>
          </p:spPr>
          <p:txBody>
            <a:bodyPr wrap="square" lIns="0" tIns="0" rIns="0" bIns="0" rtlCol="0"/>
            <a:lstStyle/>
            <a:p>
              <a:endParaRPr sz="1350"/>
            </a:p>
          </p:txBody>
        </p:sp>
        <p:sp>
          <p:nvSpPr>
            <p:cNvPr id="7" name="object 7"/>
            <p:cNvSpPr/>
            <p:nvPr/>
          </p:nvSpPr>
          <p:spPr>
            <a:xfrm>
              <a:off x="1141412" y="3592512"/>
              <a:ext cx="584200" cy="631825"/>
            </a:xfrm>
            <a:custGeom>
              <a:avLst/>
              <a:gdLst/>
              <a:ahLst/>
              <a:cxnLst/>
              <a:rect l="l" t="t" r="r" b="b"/>
              <a:pathLst>
                <a:path w="584200" h="631825">
                  <a:moveTo>
                    <a:pt x="0" y="631825"/>
                  </a:moveTo>
                  <a:lnTo>
                    <a:pt x="584200" y="631825"/>
                  </a:lnTo>
                  <a:lnTo>
                    <a:pt x="584200" y="0"/>
                  </a:lnTo>
                  <a:lnTo>
                    <a:pt x="0" y="0"/>
                  </a:lnTo>
                  <a:lnTo>
                    <a:pt x="0" y="631825"/>
                  </a:lnTo>
                  <a:close/>
                </a:path>
              </a:pathLst>
            </a:custGeom>
            <a:solidFill>
              <a:srgbClr val="00007D"/>
            </a:solidFill>
          </p:spPr>
          <p:txBody>
            <a:bodyPr wrap="square" lIns="0" tIns="0" rIns="0" bIns="0" rtlCol="0"/>
            <a:lstStyle/>
            <a:p>
              <a:endParaRPr sz="1350"/>
            </a:p>
          </p:txBody>
        </p:sp>
        <p:sp>
          <p:nvSpPr>
            <p:cNvPr id="8" name="object 8"/>
            <p:cNvSpPr/>
            <p:nvPr/>
          </p:nvSpPr>
          <p:spPr>
            <a:xfrm>
              <a:off x="2281237" y="1690687"/>
              <a:ext cx="586105" cy="643255"/>
            </a:xfrm>
            <a:custGeom>
              <a:avLst/>
              <a:gdLst/>
              <a:ahLst/>
              <a:cxnLst/>
              <a:rect l="l" t="t" r="r" b="b"/>
              <a:pathLst>
                <a:path w="586105" h="643255">
                  <a:moveTo>
                    <a:pt x="0" y="0"/>
                  </a:moveTo>
                  <a:lnTo>
                    <a:pt x="585787" y="0"/>
                  </a:lnTo>
                  <a:lnTo>
                    <a:pt x="585787" y="642937"/>
                  </a:lnTo>
                  <a:lnTo>
                    <a:pt x="0" y="642937"/>
                  </a:lnTo>
                  <a:lnTo>
                    <a:pt x="0" y="0"/>
                  </a:lnTo>
                  <a:close/>
                </a:path>
              </a:pathLst>
            </a:custGeom>
            <a:solidFill>
              <a:srgbClr val="9999CC"/>
            </a:solidFill>
          </p:spPr>
          <p:txBody>
            <a:bodyPr wrap="square" lIns="0" tIns="0" rIns="0" bIns="0" rtlCol="0"/>
            <a:lstStyle/>
            <a:p>
              <a:endParaRPr sz="1350"/>
            </a:p>
          </p:txBody>
        </p:sp>
        <p:sp>
          <p:nvSpPr>
            <p:cNvPr id="9" name="object 9"/>
            <p:cNvSpPr/>
            <p:nvPr/>
          </p:nvSpPr>
          <p:spPr>
            <a:xfrm>
              <a:off x="1141412" y="2324099"/>
              <a:ext cx="574675" cy="624205"/>
            </a:xfrm>
            <a:custGeom>
              <a:avLst/>
              <a:gdLst/>
              <a:ahLst/>
              <a:cxnLst/>
              <a:rect l="l" t="t" r="r" b="b"/>
              <a:pathLst>
                <a:path w="574675" h="624205">
                  <a:moveTo>
                    <a:pt x="0" y="623887"/>
                  </a:moveTo>
                  <a:lnTo>
                    <a:pt x="574675" y="623887"/>
                  </a:lnTo>
                  <a:lnTo>
                    <a:pt x="574675" y="0"/>
                  </a:lnTo>
                  <a:lnTo>
                    <a:pt x="0" y="0"/>
                  </a:lnTo>
                  <a:lnTo>
                    <a:pt x="0" y="623887"/>
                  </a:lnTo>
                  <a:close/>
                </a:path>
              </a:pathLst>
            </a:custGeom>
            <a:solidFill>
              <a:srgbClr val="CCCCE6"/>
            </a:solidFill>
          </p:spPr>
          <p:txBody>
            <a:bodyPr wrap="square" lIns="0" tIns="0" rIns="0" bIns="0" rtlCol="0"/>
            <a:lstStyle/>
            <a:p>
              <a:endParaRPr sz="1350"/>
            </a:p>
          </p:txBody>
        </p:sp>
        <p:sp>
          <p:nvSpPr>
            <p:cNvPr id="10" name="object 10"/>
            <p:cNvSpPr/>
            <p:nvPr/>
          </p:nvSpPr>
          <p:spPr>
            <a:xfrm>
              <a:off x="0" y="2324099"/>
              <a:ext cx="582930" cy="633730"/>
            </a:xfrm>
            <a:custGeom>
              <a:avLst/>
              <a:gdLst/>
              <a:ahLst/>
              <a:cxnLst/>
              <a:rect l="l" t="t" r="r" b="b"/>
              <a:pathLst>
                <a:path w="582930" h="633730">
                  <a:moveTo>
                    <a:pt x="582612" y="0"/>
                  </a:moveTo>
                  <a:lnTo>
                    <a:pt x="0" y="0"/>
                  </a:lnTo>
                  <a:lnTo>
                    <a:pt x="0" y="623887"/>
                  </a:lnTo>
                  <a:lnTo>
                    <a:pt x="0" y="633412"/>
                  </a:lnTo>
                  <a:lnTo>
                    <a:pt x="582612" y="633412"/>
                  </a:lnTo>
                  <a:lnTo>
                    <a:pt x="582612" y="623887"/>
                  </a:lnTo>
                  <a:lnTo>
                    <a:pt x="582612" y="0"/>
                  </a:lnTo>
                  <a:close/>
                </a:path>
              </a:pathLst>
            </a:custGeom>
            <a:solidFill>
              <a:srgbClr val="00007D"/>
            </a:solidFill>
          </p:spPr>
          <p:txBody>
            <a:bodyPr wrap="square" lIns="0" tIns="0" rIns="0" bIns="0" rtlCol="0"/>
            <a:lstStyle/>
            <a:p>
              <a:endParaRPr sz="1350"/>
            </a:p>
          </p:txBody>
        </p:sp>
        <p:sp>
          <p:nvSpPr>
            <p:cNvPr id="11" name="object 11"/>
            <p:cNvSpPr/>
            <p:nvPr/>
          </p:nvSpPr>
          <p:spPr>
            <a:xfrm>
              <a:off x="1716087" y="2324099"/>
              <a:ext cx="574675" cy="633730"/>
            </a:xfrm>
            <a:custGeom>
              <a:avLst/>
              <a:gdLst/>
              <a:ahLst/>
              <a:cxnLst/>
              <a:rect l="l" t="t" r="r" b="b"/>
              <a:pathLst>
                <a:path w="574675" h="633730">
                  <a:moveTo>
                    <a:pt x="0" y="0"/>
                  </a:moveTo>
                  <a:lnTo>
                    <a:pt x="574675" y="0"/>
                  </a:lnTo>
                  <a:lnTo>
                    <a:pt x="574675" y="633412"/>
                  </a:lnTo>
                  <a:lnTo>
                    <a:pt x="0" y="633412"/>
                  </a:lnTo>
                  <a:lnTo>
                    <a:pt x="0" y="0"/>
                  </a:lnTo>
                  <a:close/>
                </a:path>
              </a:pathLst>
            </a:custGeom>
            <a:solidFill>
              <a:srgbClr val="9999CC"/>
            </a:solidFill>
          </p:spPr>
          <p:txBody>
            <a:bodyPr wrap="square" lIns="0" tIns="0" rIns="0" bIns="0" rtlCol="0"/>
            <a:lstStyle/>
            <a:p>
              <a:endParaRPr sz="1350"/>
            </a:p>
          </p:txBody>
        </p:sp>
        <p:sp>
          <p:nvSpPr>
            <p:cNvPr id="12" name="object 12"/>
            <p:cNvSpPr/>
            <p:nvPr/>
          </p:nvSpPr>
          <p:spPr>
            <a:xfrm>
              <a:off x="573087" y="2947987"/>
              <a:ext cx="568325" cy="644525"/>
            </a:xfrm>
            <a:custGeom>
              <a:avLst/>
              <a:gdLst/>
              <a:ahLst/>
              <a:cxnLst/>
              <a:rect l="l" t="t" r="r" b="b"/>
              <a:pathLst>
                <a:path w="568325" h="644525">
                  <a:moveTo>
                    <a:pt x="0" y="644525"/>
                  </a:moveTo>
                  <a:lnTo>
                    <a:pt x="568325" y="644525"/>
                  </a:lnTo>
                  <a:lnTo>
                    <a:pt x="568325" y="0"/>
                  </a:lnTo>
                  <a:lnTo>
                    <a:pt x="0" y="0"/>
                  </a:lnTo>
                  <a:lnTo>
                    <a:pt x="0" y="644525"/>
                  </a:lnTo>
                  <a:close/>
                </a:path>
              </a:pathLst>
            </a:custGeom>
            <a:solidFill>
              <a:srgbClr val="CCCCE6"/>
            </a:solidFill>
          </p:spPr>
          <p:txBody>
            <a:bodyPr wrap="square" lIns="0" tIns="0" rIns="0" bIns="0" rtlCol="0"/>
            <a:lstStyle/>
            <a:p>
              <a:endParaRPr sz="1350"/>
            </a:p>
          </p:txBody>
        </p:sp>
        <p:sp>
          <p:nvSpPr>
            <p:cNvPr id="13" name="object 13"/>
            <p:cNvSpPr/>
            <p:nvPr/>
          </p:nvSpPr>
          <p:spPr>
            <a:xfrm>
              <a:off x="1141412" y="2947987"/>
              <a:ext cx="584200" cy="644525"/>
            </a:xfrm>
            <a:custGeom>
              <a:avLst/>
              <a:gdLst/>
              <a:ahLst/>
              <a:cxnLst/>
              <a:rect l="l" t="t" r="r" b="b"/>
              <a:pathLst>
                <a:path w="584200" h="644525">
                  <a:moveTo>
                    <a:pt x="0" y="0"/>
                  </a:moveTo>
                  <a:lnTo>
                    <a:pt x="584200" y="0"/>
                  </a:lnTo>
                  <a:lnTo>
                    <a:pt x="584200" y="644525"/>
                  </a:lnTo>
                  <a:lnTo>
                    <a:pt x="0" y="644525"/>
                  </a:lnTo>
                  <a:lnTo>
                    <a:pt x="0" y="0"/>
                  </a:lnTo>
                  <a:close/>
                </a:path>
              </a:pathLst>
            </a:custGeom>
            <a:solidFill>
              <a:srgbClr val="9999CC"/>
            </a:solidFill>
          </p:spPr>
          <p:txBody>
            <a:bodyPr wrap="square" lIns="0" tIns="0" rIns="0" bIns="0" rtlCol="0"/>
            <a:lstStyle/>
            <a:p>
              <a:endParaRPr sz="1350"/>
            </a:p>
          </p:txBody>
        </p:sp>
      </p:grpSp>
      <p:sp>
        <p:nvSpPr>
          <p:cNvPr id="14" name="object 14"/>
          <p:cNvSpPr txBox="1">
            <a:spLocks noGrp="1"/>
          </p:cNvSpPr>
          <p:nvPr>
            <p:ph type="title"/>
          </p:nvPr>
        </p:nvSpPr>
        <p:spPr>
          <a:xfrm>
            <a:off x="2371725" y="2809875"/>
            <a:ext cx="3097053" cy="886781"/>
          </a:xfrm>
          <a:prstGeom prst="rect">
            <a:avLst/>
          </a:prstGeom>
        </p:spPr>
        <p:txBody>
          <a:bodyPr vert="horz" wrap="square" lIns="0" tIns="9525" rIns="0" bIns="0" rtlCol="0" anchor="t">
            <a:spAutoFit/>
          </a:bodyPr>
          <a:lstStyle/>
          <a:p>
            <a:pPr marL="9525">
              <a:spcBef>
                <a:spcPts val="75"/>
              </a:spcBef>
              <a:tabLst>
                <a:tab pos="1699260" algn="l"/>
              </a:tabLst>
            </a:pPr>
            <a:r>
              <a:rPr sz="2850" spc="-4" dirty="0">
                <a:solidFill>
                  <a:srgbClr val="FFFFFF"/>
                </a:solidFill>
              </a:rPr>
              <a:t>Operating	Systems</a:t>
            </a:r>
            <a:endParaRPr sz="2850"/>
          </a:p>
        </p:txBody>
      </p:sp>
      <p:sp>
        <p:nvSpPr>
          <p:cNvPr id="15" name="object 15"/>
          <p:cNvSpPr txBox="1"/>
          <p:nvPr/>
        </p:nvSpPr>
        <p:spPr>
          <a:xfrm>
            <a:off x="3400425" y="4057651"/>
            <a:ext cx="3141345" cy="690574"/>
          </a:xfrm>
          <a:prstGeom prst="rect">
            <a:avLst/>
          </a:prstGeom>
        </p:spPr>
        <p:txBody>
          <a:bodyPr vert="horz" wrap="square" lIns="0" tIns="9525" rIns="0" bIns="0" rtlCol="0">
            <a:spAutoFit/>
          </a:bodyPr>
          <a:lstStyle/>
          <a:p>
            <a:pPr marL="9525">
              <a:spcBef>
                <a:spcPts val="75"/>
              </a:spcBef>
            </a:pPr>
            <a:r>
              <a:rPr sz="2100" b="1" spc="-4" dirty="0">
                <a:solidFill>
                  <a:srgbClr val="0000CC"/>
                </a:solidFill>
                <a:latin typeface="Arial"/>
                <a:cs typeface="Arial"/>
              </a:rPr>
              <a:t>Resource</a:t>
            </a:r>
            <a:r>
              <a:rPr sz="2100" b="1" spc="-83" dirty="0">
                <a:solidFill>
                  <a:srgbClr val="0000CC"/>
                </a:solidFill>
                <a:latin typeface="Arial"/>
                <a:cs typeface="Arial"/>
              </a:rPr>
              <a:t> </a:t>
            </a:r>
            <a:r>
              <a:rPr sz="2100" b="1" spc="-4" dirty="0">
                <a:solidFill>
                  <a:srgbClr val="0000CC"/>
                </a:solidFill>
                <a:latin typeface="Arial"/>
                <a:cs typeface="Arial"/>
              </a:rPr>
              <a:t>Allocation</a:t>
            </a:r>
            <a:endParaRPr sz="2100" dirty="0">
              <a:latin typeface="Arial"/>
              <a:cs typeface="Arial"/>
            </a:endParaRPr>
          </a:p>
          <a:p>
            <a:pPr>
              <a:lnSpc>
                <a:spcPct val="100000"/>
              </a:lnSpc>
            </a:pPr>
            <a:endParaRPr sz="2325"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857251"/>
            <a:ext cx="214313" cy="400049"/>
          </a:xfrm>
          <a:prstGeom prst="rect">
            <a:avLst/>
          </a:prstGeom>
          <a:blipFill>
            <a:blip r:embed="rId2" cstate="print"/>
            <a:stretch>
              <a:fillRect/>
            </a:stretch>
          </a:blipFill>
        </p:spPr>
        <p:txBody>
          <a:bodyPr wrap="square" lIns="0" tIns="0" rIns="0" bIns="0" rtlCol="0"/>
          <a:lstStyle/>
          <a:p>
            <a:endParaRPr sz="1350"/>
          </a:p>
        </p:txBody>
      </p:sp>
      <p:grpSp>
        <p:nvGrpSpPr>
          <p:cNvPr id="3" name="object 3"/>
          <p:cNvGrpSpPr/>
          <p:nvPr/>
        </p:nvGrpSpPr>
        <p:grpSpPr>
          <a:xfrm>
            <a:off x="1241823" y="857250"/>
            <a:ext cx="6759416" cy="409575"/>
            <a:chOff x="131762" y="0"/>
            <a:chExt cx="9012555" cy="546100"/>
          </a:xfrm>
        </p:grpSpPr>
        <p:sp>
          <p:nvSpPr>
            <p:cNvPr id="4" name="object 4"/>
            <p:cNvSpPr/>
            <p:nvPr/>
          </p:nvSpPr>
          <p:spPr>
            <a:xfrm>
              <a:off x="412750" y="134937"/>
              <a:ext cx="8731250" cy="274637"/>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409575" y="0"/>
              <a:ext cx="278130" cy="271780"/>
            </a:xfrm>
            <a:custGeom>
              <a:avLst/>
              <a:gdLst/>
              <a:ahLst/>
              <a:cxnLst/>
              <a:rect l="l" t="t" r="r" b="b"/>
              <a:pathLst>
                <a:path w="278130" h="271780">
                  <a:moveTo>
                    <a:pt x="138112" y="134937"/>
                  </a:moveTo>
                  <a:lnTo>
                    <a:pt x="0" y="134937"/>
                  </a:lnTo>
                  <a:lnTo>
                    <a:pt x="0" y="271462"/>
                  </a:lnTo>
                  <a:lnTo>
                    <a:pt x="138112" y="271462"/>
                  </a:lnTo>
                  <a:lnTo>
                    <a:pt x="138112" y="134937"/>
                  </a:lnTo>
                  <a:close/>
                </a:path>
                <a:path w="278130" h="271780">
                  <a:moveTo>
                    <a:pt x="277812" y="0"/>
                  </a:moveTo>
                  <a:lnTo>
                    <a:pt x="138112" y="0"/>
                  </a:lnTo>
                  <a:lnTo>
                    <a:pt x="138112" y="134937"/>
                  </a:lnTo>
                  <a:lnTo>
                    <a:pt x="277812" y="134937"/>
                  </a:lnTo>
                  <a:lnTo>
                    <a:pt x="277812" y="0"/>
                  </a:lnTo>
                  <a:close/>
                </a:path>
              </a:pathLst>
            </a:custGeom>
            <a:solidFill>
              <a:srgbClr val="CCCCE6"/>
            </a:solidFill>
          </p:spPr>
          <p:txBody>
            <a:bodyPr wrap="square" lIns="0" tIns="0" rIns="0" bIns="0" rtlCol="0"/>
            <a:lstStyle/>
            <a:p>
              <a:endParaRPr sz="1350"/>
            </a:p>
          </p:txBody>
        </p:sp>
        <p:sp>
          <p:nvSpPr>
            <p:cNvPr id="6" name="object 6"/>
            <p:cNvSpPr/>
            <p:nvPr/>
          </p:nvSpPr>
          <p:spPr>
            <a:xfrm>
              <a:off x="547687" y="134937"/>
              <a:ext cx="139700" cy="141605"/>
            </a:xfrm>
            <a:custGeom>
              <a:avLst/>
              <a:gdLst/>
              <a:ahLst/>
              <a:cxnLst/>
              <a:rect l="l" t="t" r="r" b="b"/>
              <a:pathLst>
                <a:path w="139700" h="141604">
                  <a:moveTo>
                    <a:pt x="0" y="0"/>
                  </a:moveTo>
                  <a:lnTo>
                    <a:pt x="139700" y="0"/>
                  </a:lnTo>
                  <a:lnTo>
                    <a:pt x="139700" y="141287"/>
                  </a:lnTo>
                  <a:lnTo>
                    <a:pt x="0" y="141287"/>
                  </a:lnTo>
                  <a:lnTo>
                    <a:pt x="0" y="0"/>
                  </a:lnTo>
                  <a:close/>
                </a:path>
              </a:pathLst>
            </a:custGeom>
            <a:solidFill>
              <a:srgbClr val="9999CC"/>
            </a:solidFill>
          </p:spPr>
          <p:txBody>
            <a:bodyPr wrap="square" lIns="0" tIns="0" rIns="0" bIns="0" rtlCol="0"/>
            <a:lstStyle/>
            <a:p>
              <a:endParaRPr sz="1350"/>
            </a:p>
          </p:txBody>
        </p:sp>
        <p:sp>
          <p:nvSpPr>
            <p:cNvPr id="7" name="object 7"/>
            <p:cNvSpPr/>
            <p:nvPr/>
          </p:nvSpPr>
          <p:spPr>
            <a:xfrm>
              <a:off x="274637" y="274637"/>
              <a:ext cx="136525" cy="135255"/>
            </a:xfrm>
            <a:custGeom>
              <a:avLst/>
              <a:gdLst/>
              <a:ahLst/>
              <a:cxnLst/>
              <a:rect l="l" t="t" r="r" b="b"/>
              <a:pathLst>
                <a:path w="136525" h="135254">
                  <a:moveTo>
                    <a:pt x="0" y="134937"/>
                  </a:moveTo>
                  <a:lnTo>
                    <a:pt x="136525" y="134937"/>
                  </a:lnTo>
                  <a:lnTo>
                    <a:pt x="136525" y="0"/>
                  </a:lnTo>
                  <a:lnTo>
                    <a:pt x="0" y="0"/>
                  </a:lnTo>
                  <a:lnTo>
                    <a:pt x="0" y="134937"/>
                  </a:lnTo>
                  <a:close/>
                </a:path>
              </a:pathLst>
            </a:custGeom>
            <a:solidFill>
              <a:srgbClr val="CCCCE6"/>
            </a:solidFill>
          </p:spPr>
          <p:txBody>
            <a:bodyPr wrap="square" lIns="0" tIns="0" rIns="0" bIns="0" rtlCol="0"/>
            <a:lstStyle/>
            <a:p>
              <a:endParaRPr sz="1350"/>
            </a:p>
          </p:txBody>
        </p:sp>
        <p:sp>
          <p:nvSpPr>
            <p:cNvPr id="8" name="object 8"/>
            <p:cNvSpPr/>
            <p:nvPr/>
          </p:nvSpPr>
          <p:spPr>
            <a:xfrm>
              <a:off x="131762" y="136525"/>
              <a:ext cx="141605" cy="138430"/>
            </a:xfrm>
            <a:custGeom>
              <a:avLst/>
              <a:gdLst/>
              <a:ahLst/>
              <a:cxnLst/>
              <a:rect l="l" t="t" r="r" b="b"/>
              <a:pathLst>
                <a:path w="141604" h="138429">
                  <a:moveTo>
                    <a:pt x="0" y="0"/>
                  </a:moveTo>
                  <a:lnTo>
                    <a:pt x="141287" y="0"/>
                  </a:lnTo>
                  <a:lnTo>
                    <a:pt x="141287" y="138112"/>
                  </a:lnTo>
                  <a:lnTo>
                    <a:pt x="0" y="138112"/>
                  </a:lnTo>
                  <a:lnTo>
                    <a:pt x="0" y="0"/>
                  </a:lnTo>
                  <a:close/>
                </a:path>
              </a:pathLst>
            </a:custGeom>
            <a:solidFill>
              <a:srgbClr val="00007D"/>
            </a:solidFill>
          </p:spPr>
          <p:txBody>
            <a:bodyPr wrap="square" lIns="0" tIns="0" rIns="0" bIns="0" rtlCol="0"/>
            <a:lstStyle/>
            <a:p>
              <a:endParaRPr sz="1350"/>
            </a:p>
          </p:txBody>
        </p:sp>
        <p:sp>
          <p:nvSpPr>
            <p:cNvPr id="9" name="object 9"/>
            <p:cNvSpPr/>
            <p:nvPr/>
          </p:nvSpPr>
          <p:spPr>
            <a:xfrm>
              <a:off x="274637" y="271462"/>
              <a:ext cx="273050" cy="274955"/>
            </a:xfrm>
            <a:custGeom>
              <a:avLst/>
              <a:gdLst/>
              <a:ahLst/>
              <a:cxnLst/>
              <a:rect l="l" t="t" r="r" b="b"/>
              <a:pathLst>
                <a:path w="273050" h="274955">
                  <a:moveTo>
                    <a:pt x="273050" y="0"/>
                  </a:moveTo>
                  <a:lnTo>
                    <a:pt x="134937" y="0"/>
                  </a:lnTo>
                  <a:lnTo>
                    <a:pt x="134937" y="138112"/>
                  </a:lnTo>
                  <a:lnTo>
                    <a:pt x="0" y="138112"/>
                  </a:lnTo>
                  <a:lnTo>
                    <a:pt x="0" y="274637"/>
                  </a:lnTo>
                  <a:lnTo>
                    <a:pt x="136525" y="274637"/>
                  </a:lnTo>
                  <a:lnTo>
                    <a:pt x="136525" y="138112"/>
                  </a:lnTo>
                  <a:lnTo>
                    <a:pt x="273050" y="138112"/>
                  </a:lnTo>
                  <a:lnTo>
                    <a:pt x="273050" y="0"/>
                  </a:lnTo>
                  <a:close/>
                </a:path>
              </a:pathLst>
            </a:custGeom>
            <a:solidFill>
              <a:srgbClr val="9999CC"/>
            </a:solidFill>
          </p:spPr>
          <p:txBody>
            <a:bodyPr wrap="square" lIns="0" tIns="0" rIns="0" bIns="0" rtlCol="0"/>
            <a:lstStyle/>
            <a:p>
              <a:endParaRPr sz="1350"/>
            </a:p>
          </p:txBody>
        </p:sp>
      </p:grpSp>
      <p:sp>
        <p:nvSpPr>
          <p:cNvPr id="10" name="object 10"/>
          <p:cNvSpPr txBox="1">
            <a:spLocks noGrp="1"/>
          </p:cNvSpPr>
          <p:nvPr>
            <p:ph type="title"/>
          </p:nvPr>
        </p:nvSpPr>
        <p:spPr>
          <a:xfrm>
            <a:off x="1514474" y="1247775"/>
            <a:ext cx="2598913" cy="1117614"/>
          </a:xfrm>
          <a:prstGeom prst="rect">
            <a:avLst/>
          </a:prstGeom>
        </p:spPr>
        <p:txBody>
          <a:bodyPr vert="horz" wrap="square" lIns="0" tIns="9525" rIns="0" bIns="0" rtlCol="0" anchor="t">
            <a:spAutoFit/>
          </a:bodyPr>
          <a:lstStyle/>
          <a:p>
            <a:pPr marL="9525">
              <a:spcBef>
                <a:spcPts val="75"/>
              </a:spcBef>
            </a:pPr>
            <a:r>
              <a:rPr spc="-4" dirty="0"/>
              <a:t>4.3</a:t>
            </a:r>
            <a:r>
              <a:rPr spc="-64" dirty="0"/>
              <a:t> </a:t>
            </a:r>
            <a:r>
              <a:rPr dirty="0"/>
              <a:t>Deadlock</a:t>
            </a:r>
          </a:p>
        </p:txBody>
      </p:sp>
      <p:sp>
        <p:nvSpPr>
          <p:cNvPr id="11" name="object 11"/>
          <p:cNvSpPr txBox="1"/>
          <p:nvPr/>
        </p:nvSpPr>
        <p:spPr>
          <a:xfrm>
            <a:off x="1323976" y="2329338"/>
            <a:ext cx="6364129" cy="263534"/>
          </a:xfrm>
          <a:prstGeom prst="rect">
            <a:avLst/>
          </a:prstGeom>
        </p:spPr>
        <p:txBody>
          <a:bodyPr vert="horz" wrap="square" lIns="0" tIns="9525" rIns="0" bIns="0" rtlCol="0">
            <a:spAutoFit/>
          </a:bodyPr>
          <a:lstStyle/>
          <a:p>
            <a:pPr marL="9525">
              <a:spcBef>
                <a:spcPts val="75"/>
              </a:spcBef>
              <a:tabLst>
                <a:tab pos="3664744" algn="l"/>
              </a:tabLst>
            </a:pPr>
            <a:r>
              <a:rPr sz="1650" b="1" spc="-4" dirty="0">
                <a:solidFill>
                  <a:srgbClr val="0000CC"/>
                </a:solidFill>
                <a:latin typeface="Arial"/>
                <a:cs typeface="Arial"/>
              </a:rPr>
              <a:t>For deadlock </a:t>
            </a:r>
            <a:r>
              <a:rPr sz="1650" b="1" dirty="0">
                <a:solidFill>
                  <a:srgbClr val="0000CC"/>
                </a:solidFill>
                <a:latin typeface="Arial"/>
                <a:cs typeface="Arial"/>
              </a:rPr>
              <a:t>to </a:t>
            </a:r>
            <a:r>
              <a:rPr sz="1650" b="1" spc="-4" dirty="0">
                <a:solidFill>
                  <a:srgbClr val="0000CC"/>
                </a:solidFill>
                <a:latin typeface="Arial"/>
                <a:cs typeface="Arial"/>
              </a:rPr>
              <a:t>occur</a:t>
            </a:r>
            <a:r>
              <a:rPr sz="1650" b="1" spc="26" dirty="0">
                <a:solidFill>
                  <a:srgbClr val="0000CC"/>
                </a:solidFill>
                <a:latin typeface="Arial"/>
                <a:cs typeface="Arial"/>
              </a:rPr>
              <a:t> </a:t>
            </a:r>
            <a:r>
              <a:rPr sz="1650" b="1" spc="-4" dirty="0">
                <a:solidFill>
                  <a:srgbClr val="0000CC"/>
                </a:solidFill>
                <a:latin typeface="Arial"/>
                <a:cs typeface="Arial"/>
              </a:rPr>
              <a:t>the</a:t>
            </a:r>
            <a:r>
              <a:rPr sz="1650" b="1" spc="8" dirty="0">
                <a:solidFill>
                  <a:srgbClr val="0000CC"/>
                </a:solidFill>
                <a:latin typeface="Arial"/>
                <a:cs typeface="Arial"/>
              </a:rPr>
              <a:t> </a:t>
            </a:r>
            <a:r>
              <a:rPr sz="1650" b="1" spc="-4" dirty="0">
                <a:solidFill>
                  <a:srgbClr val="0000CC"/>
                </a:solidFill>
                <a:latin typeface="Arial"/>
                <a:cs typeface="Arial"/>
              </a:rPr>
              <a:t>following	</a:t>
            </a:r>
            <a:r>
              <a:rPr sz="1650" b="1" u="heavy" spc="-4" dirty="0">
                <a:solidFill>
                  <a:srgbClr val="0000CC"/>
                </a:solidFill>
                <a:uFill>
                  <a:solidFill>
                    <a:srgbClr val="0000CC"/>
                  </a:solidFill>
                </a:uFill>
                <a:latin typeface="Arial"/>
                <a:cs typeface="Arial"/>
              </a:rPr>
              <a:t>four conditions</a:t>
            </a:r>
            <a:r>
              <a:rPr sz="1650" b="1" spc="-4" dirty="0">
                <a:solidFill>
                  <a:srgbClr val="0000CC"/>
                </a:solidFill>
                <a:latin typeface="Arial"/>
                <a:cs typeface="Arial"/>
              </a:rPr>
              <a:t> </a:t>
            </a:r>
            <a:r>
              <a:rPr sz="1650" b="1" u="heavy" spc="-4" dirty="0">
                <a:solidFill>
                  <a:srgbClr val="0000CC"/>
                </a:solidFill>
                <a:uFill>
                  <a:solidFill>
                    <a:srgbClr val="0000CC"/>
                  </a:solidFill>
                </a:uFill>
                <a:latin typeface="Arial"/>
                <a:cs typeface="Arial"/>
              </a:rPr>
              <a:t>must</a:t>
            </a:r>
            <a:r>
              <a:rPr sz="1650" b="1" u="heavy" spc="-23" dirty="0">
                <a:solidFill>
                  <a:srgbClr val="0000CC"/>
                </a:solidFill>
                <a:uFill>
                  <a:solidFill>
                    <a:srgbClr val="0000CC"/>
                  </a:solidFill>
                </a:uFill>
                <a:latin typeface="Arial"/>
                <a:cs typeface="Arial"/>
              </a:rPr>
              <a:t> </a:t>
            </a:r>
            <a:r>
              <a:rPr sz="1650" b="1" u="heavy" spc="-4" dirty="0">
                <a:solidFill>
                  <a:srgbClr val="0000CC"/>
                </a:solidFill>
                <a:uFill>
                  <a:solidFill>
                    <a:srgbClr val="0000CC"/>
                  </a:solidFill>
                </a:uFill>
                <a:latin typeface="Arial"/>
                <a:cs typeface="Arial"/>
              </a:rPr>
              <a:t>exist</a:t>
            </a:r>
            <a:r>
              <a:rPr sz="1650" b="1" spc="-4" dirty="0">
                <a:solidFill>
                  <a:srgbClr val="0000CC"/>
                </a:solidFill>
                <a:latin typeface="Arial"/>
                <a:cs typeface="Arial"/>
              </a:rPr>
              <a:t>:</a:t>
            </a:r>
            <a:endParaRPr sz="1650" dirty="0">
              <a:latin typeface="Arial"/>
              <a:cs typeface="Arial"/>
            </a:endParaRPr>
          </a:p>
        </p:txBody>
      </p:sp>
      <p:sp>
        <p:nvSpPr>
          <p:cNvPr id="12" name="object 12"/>
          <p:cNvSpPr txBox="1"/>
          <p:nvPr/>
        </p:nvSpPr>
        <p:spPr>
          <a:xfrm>
            <a:off x="1343026" y="2843213"/>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3" name="object 13"/>
          <p:cNvSpPr/>
          <p:nvPr/>
        </p:nvSpPr>
        <p:spPr>
          <a:xfrm>
            <a:off x="4113388" y="5167729"/>
            <a:ext cx="1294100" cy="908551"/>
          </a:xfrm>
          <a:prstGeom prst="rect">
            <a:avLst/>
          </a:prstGeom>
          <a:blipFill>
            <a:blip r:embed="rId4" cstate="print"/>
            <a:stretch>
              <a:fillRect/>
            </a:stretch>
          </a:blipFill>
        </p:spPr>
        <p:txBody>
          <a:bodyPr wrap="square" lIns="0" tIns="0" rIns="0" bIns="0" rtlCol="0"/>
          <a:lstStyle/>
          <a:p>
            <a:endParaRPr sz="1350"/>
          </a:p>
        </p:txBody>
      </p:sp>
      <p:sp>
        <p:nvSpPr>
          <p:cNvPr id="14" name="object 14"/>
          <p:cNvSpPr txBox="1"/>
          <p:nvPr/>
        </p:nvSpPr>
        <p:spPr>
          <a:xfrm>
            <a:off x="1323976" y="2854230"/>
            <a:ext cx="6367939" cy="2587856"/>
          </a:xfrm>
          <a:prstGeom prst="rect">
            <a:avLst/>
          </a:prstGeom>
        </p:spPr>
        <p:txBody>
          <a:bodyPr vert="horz" wrap="square" lIns="0" tIns="57626" rIns="0" bIns="0" rtlCol="0">
            <a:spAutoFit/>
          </a:bodyPr>
          <a:lstStyle/>
          <a:p>
            <a:pPr marL="285750" indent="-257175">
              <a:spcBef>
                <a:spcPts val="454"/>
              </a:spcBef>
              <a:buClr>
                <a:srgbClr val="00007D"/>
              </a:buClr>
              <a:buSzPct val="75000"/>
              <a:buFont typeface="Arial"/>
              <a:buChar char="■"/>
              <a:tabLst>
                <a:tab pos="285274" algn="l"/>
                <a:tab pos="285750" algn="l"/>
              </a:tabLst>
            </a:pPr>
            <a:r>
              <a:rPr sz="1650" b="1" i="1" dirty="0">
                <a:solidFill>
                  <a:srgbClr val="0000CC"/>
                </a:solidFill>
                <a:latin typeface="Arial"/>
                <a:cs typeface="Arial"/>
              </a:rPr>
              <a:t>3) </a:t>
            </a:r>
            <a:r>
              <a:rPr sz="1650" b="1" i="1" spc="-4" dirty="0">
                <a:solidFill>
                  <a:srgbClr val="0000CC"/>
                </a:solidFill>
                <a:latin typeface="Arial"/>
                <a:cs typeface="Arial"/>
              </a:rPr>
              <a:t>Hold and</a:t>
            </a:r>
            <a:r>
              <a:rPr sz="1650" b="1" i="1" spc="-11" dirty="0">
                <a:solidFill>
                  <a:srgbClr val="0000CC"/>
                </a:solidFill>
                <a:latin typeface="Arial"/>
                <a:cs typeface="Arial"/>
              </a:rPr>
              <a:t> Wait</a:t>
            </a:r>
            <a:endParaRPr sz="1650" dirty="0">
              <a:latin typeface="Arial"/>
              <a:cs typeface="Arial"/>
            </a:endParaRPr>
          </a:p>
          <a:p>
            <a:pPr marL="581025" marR="32385" lvl="1" indent="-209550">
              <a:lnSpc>
                <a:spcPts val="1725"/>
              </a:lnSpc>
              <a:spcBef>
                <a:spcPts val="465"/>
              </a:spcBef>
              <a:buClr>
                <a:srgbClr val="9999CC"/>
              </a:buClr>
              <a:buSzPct val="80000"/>
              <a:buFont typeface="FreeSans"/>
              <a:buChar char="◻"/>
              <a:tabLst>
                <a:tab pos="581025" algn="l"/>
              </a:tabLst>
            </a:pPr>
            <a:r>
              <a:rPr sz="1500" b="1" dirty="0">
                <a:latin typeface="Arial"/>
                <a:cs typeface="Arial"/>
              </a:rPr>
              <a:t>a </a:t>
            </a:r>
            <a:r>
              <a:rPr sz="1500" b="1" spc="-4" dirty="0">
                <a:latin typeface="Arial"/>
                <a:cs typeface="Arial"/>
              </a:rPr>
              <a:t>process acquires some resources and then hold them while it  tries </a:t>
            </a:r>
            <a:r>
              <a:rPr sz="1500" b="1" dirty="0">
                <a:latin typeface="Arial"/>
                <a:cs typeface="Arial"/>
              </a:rPr>
              <a:t>to </a:t>
            </a:r>
            <a:r>
              <a:rPr sz="1500" b="1" spc="-4" dirty="0">
                <a:latin typeface="Arial"/>
                <a:cs typeface="Arial"/>
              </a:rPr>
              <a:t>acquire more</a:t>
            </a:r>
            <a:r>
              <a:rPr sz="1500" b="1" dirty="0">
                <a:latin typeface="Arial"/>
                <a:cs typeface="Arial"/>
              </a:rPr>
              <a:t> </a:t>
            </a:r>
            <a:r>
              <a:rPr sz="1500" b="1" spc="-4" dirty="0">
                <a:latin typeface="Arial"/>
                <a:cs typeface="Arial"/>
              </a:rPr>
              <a:t>resources</a:t>
            </a:r>
            <a:endParaRPr sz="1500" dirty="0">
              <a:latin typeface="Arial"/>
              <a:cs typeface="Arial"/>
            </a:endParaRPr>
          </a:p>
          <a:p>
            <a:pPr marL="530066" indent="-244793">
              <a:spcBef>
                <a:spcPts val="330"/>
              </a:spcBef>
              <a:buAutoNum type="arabicParenR" startAt="4"/>
              <a:tabLst>
                <a:tab pos="530543" algn="l"/>
              </a:tabLst>
            </a:pPr>
            <a:r>
              <a:rPr sz="1650" b="1" i="1" spc="-4" dirty="0">
                <a:solidFill>
                  <a:srgbClr val="0000CC"/>
                </a:solidFill>
                <a:latin typeface="Arial"/>
                <a:cs typeface="Arial"/>
              </a:rPr>
              <a:t>Circular </a:t>
            </a:r>
            <a:r>
              <a:rPr sz="1650" b="1" i="1" spc="-11" dirty="0">
                <a:solidFill>
                  <a:srgbClr val="0000CC"/>
                </a:solidFill>
                <a:latin typeface="Arial"/>
                <a:cs typeface="Arial"/>
              </a:rPr>
              <a:t>Wait</a:t>
            </a:r>
            <a:endParaRPr sz="1650" dirty="0">
              <a:latin typeface="Arial"/>
              <a:cs typeface="Arial"/>
            </a:endParaRPr>
          </a:p>
          <a:p>
            <a:pPr marL="581025" marR="155258" lvl="1" indent="-209550">
              <a:lnSpc>
                <a:spcPts val="1725"/>
              </a:lnSpc>
              <a:spcBef>
                <a:spcPts val="390"/>
              </a:spcBef>
              <a:buClr>
                <a:srgbClr val="9999CC"/>
              </a:buClr>
              <a:buSzPct val="80000"/>
              <a:buFont typeface="FreeSans"/>
              <a:buChar char="◻"/>
              <a:tabLst>
                <a:tab pos="581025" algn="l"/>
              </a:tabLst>
            </a:pPr>
            <a:r>
              <a:rPr sz="1500" b="1" dirty="0">
                <a:latin typeface="Arial"/>
                <a:cs typeface="Arial"/>
              </a:rPr>
              <a:t>A </a:t>
            </a:r>
            <a:r>
              <a:rPr sz="1500" b="1" spc="-4" dirty="0">
                <a:latin typeface="Arial"/>
                <a:cs typeface="Arial"/>
              </a:rPr>
              <a:t>circular chain of two or more processes exist. </a:t>
            </a:r>
            <a:r>
              <a:rPr sz="1500" b="1" dirty="0">
                <a:latin typeface="Arial"/>
                <a:cs typeface="Arial"/>
              </a:rPr>
              <a:t>Each </a:t>
            </a:r>
            <a:r>
              <a:rPr sz="1500" b="1" spc="-4" dirty="0">
                <a:latin typeface="Arial"/>
                <a:cs typeface="Arial"/>
              </a:rPr>
              <a:t>process  waiting for </a:t>
            </a:r>
            <a:r>
              <a:rPr sz="1500" b="1" dirty="0">
                <a:latin typeface="Arial"/>
                <a:cs typeface="Arial"/>
              </a:rPr>
              <a:t>a </a:t>
            </a:r>
            <a:r>
              <a:rPr sz="1500" b="1" spc="-4" dirty="0">
                <a:latin typeface="Arial"/>
                <a:cs typeface="Arial"/>
              </a:rPr>
              <a:t>resource held by the next member of the</a:t>
            </a:r>
            <a:r>
              <a:rPr sz="1500" b="1" spc="45" dirty="0">
                <a:latin typeface="Arial"/>
                <a:cs typeface="Arial"/>
              </a:rPr>
              <a:t> </a:t>
            </a:r>
            <a:r>
              <a:rPr sz="1500" b="1" spc="-4" dirty="0">
                <a:latin typeface="Arial"/>
                <a:cs typeface="Arial"/>
              </a:rPr>
              <a:t>chain</a:t>
            </a:r>
            <a:endParaRPr sz="1500" dirty="0">
              <a:latin typeface="Arial"/>
              <a:cs typeface="Arial"/>
            </a:endParaRPr>
          </a:p>
          <a:p>
            <a:pPr marL="581025" marR="41910" lvl="1" indent="-209550">
              <a:lnSpc>
                <a:spcPct val="104200"/>
              </a:lnSpc>
              <a:spcBef>
                <a:spcPts val="255"/>
              </a:spcBef>
              <a:buClr>
                <a:srgbClr val="9999CC"/>
              </a:buClr>
              <a:buSzPct val="80000"/>
              <a:buFont typeface="FreeSans"/>
              <a:buChar char="◻"/>
              <a:tabLst>
                <a:tab pos="581025" algn="l"/>
              </a:tabLst>
            </a:pPr>
            <a:r>
              <a:rPr sz="1500" b="1" spc="-4" dirty="0">
                <a:latin typeface="Arial"/>
                <a:cs typeface="Arial"/>
              </a:rPr>
              <a:t>Process </a:t>
            </a:r>
            <a:r>
              <a:rPr sz="1500" b="1" dirty="0">
                <a:latin typeface="Arial"/>
                <a:cs typeface="Arial"/>
              </a:rPr>
              <a:t>A </a:t>
            </a:r>
            <a:r>
              <a:rPr sz="1500" b="1" spc="-4" dirty="0">
                <a:latin typeface="Arial"/>
                <a:cs typeface="Arial"/>
              </a:rPr>
              <a:t>has resources required by process </a:t>
            </a:r>
            <a:r>
              <a:rPr sz="1500" b="1" dirty="0">
                <a:latin typeface="Arial"/>
                <a:cs typeface="Arial"/>
              </a:rPr>
              <a:t>B </a:t>
            </a:r>
            <a:r>
              <a:rPr sz="1500" b="1" spc="-4" dirty="0">
                <a:latin typeface="Arial"/>
                <a:cs typeface="Arial"/>
              </a:rPr>
              <a:t>which has  resources required by Process </a:t>
            </a:r>
            <a:r>
              <a:rPr sz="1500" b="1" dirty="0">
                <a:latin typeface="Arial"/>
                <a:cs typeface="Arial"/>
              </a:rPr>
              <a:t>C </a:t>
            </a:r>
            <a:r>
              <a:rPr sz="1500" b="1" spc="-4" dirty="0">
                <a:latin typeface="Arial"/>
                <a:cs typeface="Arial"/>
              </a:rPr>
              <a:t>which has resources required  by Process</a:t>
            </a:r>
            <a:r>
              <a:rPr sz="1500" b="1" spc="-56" dirty="0">
                <a:latin typeface="Arial"/>
                <a:cs typeface="Arial"/>
              </a:rPr>
              <a:t> </a:t>
            </a:r>
            <a:r>
              <a:rPr sz="1500" b="1" dirty="0">
                <a:latin typeface="Arial"/>
                <a:cs typeface="Arial"/>
              </a:rPr>
              <a:t>A</a:t>
            </a:r>
            <a:endParaRPr sz="1500" dirty="0">
              <a:latin typeface="Arial"/>
              <a:cs typeface="Arial"/>
            </a:endParaRPr>
          </a:p>
          <a:p>
            <a:pPr marL="530543" algn="ctr">
              <a:spcBef>
                <a:spcPts val="499"/>
              </a:spcBef>
            </a:pPr>
            <a:r>
              <a:rPr sz="1125" b="1" spc="23" dirty="0">
                <a:solidFill>
                  <a:srgbClr val="333399"/>
                </a:solidFill>
                <a:latin typeface="Arial"/>
                <a:cs typeface="Arial"/>
              </a:rPr>
              <a:t>A</a:t>
            </a:r>
            <a:endParaRPr sz="1125" dirty="0">
              <a:latin typeface="Arial"/>
              <a:cs typeface="Arial"/>
            </a:endParaRPr>
          </a:p>
        </p:txBody>
      </p:sp>
      <p:sp>
        <p:nvSpPr>
          <p:cNvPr id="15" name="object 15"/>
          <p:cNvSpPr txBox="1"/>
          <p:nvPr/>
        </p:nvSpPr>
        <p:spPr>
          <a:xfrm>
            <a:off x="5126078" y="4919939"/>
            <a:ext cx="125730" cy="186109"/>
          </a:xfrm>
          <a:prstGeom prst="rect">
            <a:avLst/>
          </a:prstGeom>
        </p:spPr>
        <p:txBody>
          <a:bodyPr vert="horz" wrap="square" lIns="0" tIns="12859" rIns="0" bIns="0" rtlCol="0">
            <a:spAutoFit/>
          </a:bodyPr>
          <a:lstStyle/>
          <a:p>
            <a:pPr marL="9525">
              <a:spcBef>
                <a:spcPts val="101"/>
              </a:spcBef>
            </a:pPr>
            <a:r>
              <a:rPr sz="1125" b="1" spc="23" dirty="0">
                <a:solidFill>
                  <a:srgbClr val="FF6600"/>
                </a:solidFill>
                <a:latin typeface="Arial"/>
                <a:cs typeface="Arial"/>
              </a:rPr>
              <a:t>B</a:t>
            </a:r>
            <a:endParaRPr sz="1125">
              <a:latin typeface="Arial"/>
              <a:cs typeface="Arial"/>
            </a:endParaRPr>
          </a:p>
        </p:txBody>
      </p:sp>
      <p:sp>
        <p:nvSpPr>
          <p:cNvPr id="16" name="object 16"/>
          <p:cNvSpPr txBox="1"/>
          <p:nvPr/>
        </p:nvSpPr>
        <p:spPr>
          <a:xfrm>
            <a:off x="4259285" y="4909002"/>
            <a:ext cx="125730" cy="186109"/>
          </a:xfrm>
          <a:prstGeom prst="rect">
            <a:avLst/>
          </a:prstGeom>
        </p:spPr>
        <p:txBody>
          <a:bodyPr vert="horz" wrap="square" lIns="0" tIns="12859" rIns="0" bIns="0" rtlCol="0">
            <a:spAutoFit/>
          </a:bodyPr>
          <a:lstStyle/>
          <a:p>
            <a:pPr marL="9525">
              <a:spcBef>
                <a:spcPts val="101"/>
              </a:spcBef>
            </a:pPr>
            <a:r>
              <a:rPr sz="1125" b="1" spc="23" dirty="0">
                <a:solidFill>
                  <a:srgbClr val="FF0066"/>
                </a:solidFill>
                <a:latin typeface="Arial"/>
                <a:cs typeface="Arial"/>
              </a:rPr>
              <a:t>C</a:t>
            </a:r>
            <a:endParaRPr sz="1125">
              <a:latin typeface="Arial"/>
              <a:cs typeface="Arial"/>
            </a:endParaRPr>
          </a:p>
        </p:txBody>
      </p:sp>
      <p:sp>
        <p:nvSpPr>
          <p:cNvPr id="17" name="object 17"/>
          <p:cNvSpPr txBox="1"/>
          <p:nvPr/>
        </p:nvSpPr>
        <p:spPr>
          <a:xfrm>
            <a:off x="2771776" y="6255226"/>
            <a:ext cx="4104799" cy="240450"/>
          </a:xfrm>
          <a:prstGeom prst="rect">
            <a:avLst/>
          </a:prstGeom>
        </p:spPr>
        <p:txBody>
          <a:bodyPr vert="horz" wrap="square" lIns="0" tIns="9525" rIns="0" bIns="0" rtlCol="0">
            <a:spAutoFit/>
          </a:bodyPr>
          <a:lstStyle/>
          <a:p>
            <a:pPr marL="9525">
              <a:spcBef>
                <a:spcPts val="75"/>
              </a:spcBef>
            </a:pPr>
            <a:r>
              <a:rPr sz="1500" b="1" spc="-4" dirty="0">
                <a:solidFill>
                  <a:srgbClr val="CC0000"/>
                </a:solidFill>
                <a:latin typeface="Arial"/>
                <a:cs typeface="Arial"/>
              </a:rPr>
              <a:t>All four conditions </a:t>
            </a:r>
            <a:r>
              <a:rPr sz="1500" b="1" dirty="0">
                <a:solidFill>
                  <a:srgbClr val="CC0000"/>
                </a:solidFill>
                <a:latin typeface="Arial"/>
                <a:cs typeface="Arial"/>
              </a:rPr>
              <a:t>are </a:t>
            </a:r>
            <a:r>
              <a:rPr sz="1500" b="1" spc="-4" dirty="0">
                <a:solidFill>
                  <a:srgbClr val="CC0000"/>
                </a:solidFill>
                <a:latin typeface="Arial"/>
                <a:cs typeface="Arial"/>
              </a:rPr>
              <a:t>required for</a:t>
            </a:r>
            <a:r>
              <a:rPr sz="1500" b="1" spc="4" dirty="0">
                <a:solidFill>
                  <a:srgbClr val="CC0000"/>
                </a:solidFill>
                <a:latin typeface="Arial"/>
                <a:cs typeface="Arial"/>
              </a:rPr>
              <a:t> </a:t>
            </a:r>
            <a:r>
              <a:rPr sz="1500" b="1" spc="-4" dirty="0">
                <a:solidFill>
                  <a:srgbClr val="CC0000"/>
                </a:solidFill>
                <a:latin typeface="Arial"/>
                <a:cs typeface="Arial"/>
              </a:rPr>
              <a:t>deadlock!</a:t>
            </a:r>
            <a:endParaRPr sz="15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857251"/>
            <a:ext cx="214313" cy="400049"/>
          </a:xfrm>
          <a:prstGeom prst="rect">
            <a:avLst/>
          </a:prstGeom>
          <a:blipFill>
            <a:blip r:embed="rId2" cstate="print"/>
            <a:stretch>
              <a:fillRect/>
            </a:stretch>
          </a:blipFill>
        </p:spPr>
        <p:txBody>
          <a:bodyPr wrap="square" lIns="0" tIns="0" rIns="0" bIns="0" rtlCol="0"/>
          <a:lstStyle/>
          <a:p>
            <a:endParaRPr sz="1350"/>
          </a:p>
        </p:txBody>
      </p:sp>
      <p:grpSp>
        <p:nvGrpSpPr>
          <p:cNvPr id="3" name="object 3"/>
          <p:cNvGrpSpPr/>
          <p:nvPr/>
        </p:nvGrpSpPr>
        <p:grpSpPr>
          <a:xfrm>
            <a:off x="1241823" y="857250"/>
            <a:ext cx="6759416" cy="409575"/>
            <a:chOff x="131762" y="0"/>
            <a:chExt cx="9012555" cy="546100"/>
          </a:xfrm>
        </p:grpSpPr>
        <p:sp>
          <p:nvSpPr>
            <p:cNvPr id="4" name="object 4"/>
            <p:cNvSpPr/>
            <p:nvPr/>
          </p:nvSpPr>
          <p:spPr>
            <a:xfrm>
              <a:off x="412750" y="134937"/>
              <a:ext cx="8731250" cy="274637"/>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409575" y="0"/>
              <a:ext cx="278130" cy="271780"/>
            </a:xfrm>
            <a:custGeom>
              <a:avLst/>
              <a:gdLst/>
              <a:ahLst/>
              <a:cxnLst/>
              <a:rect l="l" t="t" r="r" b="b"/>
              <a:pathLst>
                <a:path w="278130" h="271780">
                  <a:moveTo>
                    <a:pt x="138112" y="134937"/>
                  </a:moveTo>
                  <a:lnTo>
                    <a:pt x="0" y="134937"/>
                  </a:lnTo>
                  <a:lnTo>
                    <a:pt x="0" y="271462"/>
                  </a:lnTo>
                  <a:lnTo>
                    <a:pt x="138112" y="271462"/>
                  </a:lnTo>
                  <a:lnTo>
                    <a:pt x="138112" y="134937"/>
                  </a:lnTo>
                  <a:close/>
                </a:path>
                <a:path w="278130" h="271780">
                  <a:moveTo>
                    <a:pt x="277812" y="0"/>
                  </a:moveTo>
                  <a:lnTo>
                    <a:pt x="138112" y="0"/>
                  </a:lnTo>
                  <a:lnTo>
                    <a:pt x="138112" y="134937"/>
                  </a:lnTo>
                  <a:lnTo>
                    <a:pt x="277812" y="134937"/>
                  </a:lnTo>
                  <a:lnTo>
                    <a:pt x="277812" y="0"/>
                  </a:lnTo>
                  <a:close/>
                </a:path>
              </a:pathLst>
            </a:custGeom>
            <a:solidFill>
              <a:srgbClr val="CCCCE6"/>
            </a:solidFill>
          </p:spPr>
          <p:txBody>
            <a:bodyPr wrap="square" lIns="0" tIns="0" rIns="0" bIns="0" rtlCol="0"/>
            <a:lstStyle/>
            <a:p>
              <a:endParaRPr sz="1350"/>
            </a:p>
          </p:txBody>
        </p:sp>
        <p:sp>
          <p:nvSpPr>
            <p:cNvPr id="6" name="object 6"/>
            <p:cNvSpPr/>
            <p:nvPr/>
          </p:nvSpPr>
          <p:spPr>
            <a:xfrm>
              <a:off x="547687" y="134937"/>
              <a:ext cx="139700" cy="141605"/>
            </a:xfrm>
            <a:custGeom>
              <a:avLst/>
              <a:gdLst/>
              <a:ahLst/>
              <a:cxnLst/>
              <a:rect l="l" t="t" r="r" b="b"/>
              <a:pathLst>
                <a:path w="139700" h="141604">
                  <a:moveTo>
                    <a:pt x="0" y="0"/>
                  </a:moveTo>
                  <a:lnTo>
                    <a:pt x="139700" y="0"/>
                  </a:lnTo>
                  <a:lnTo>
                    <a:pt x="139700" y="141287"/>
                  </a:lnTo>
                  <a:lnTo>
                    <a:pt x="0" y="141287"/>
                  </a:lnTo>
                  <a:lnTo>
                    <a:pt x="0" y="0"/>
                  </a:lnTo>
                  <a:close/>
                </a:path>
              </a:pathLst>
            </a:custGeom>
            <a:solidFill>
              <a:srgbClr val="9999CC"/>
            </a:solidFill>
          </p:spPr>
          <p:txBody>
            <a:bodyPr wrap="square" lIns="0" tIns="0" rIns="0" bIns="0" rtlCol="0"/>
            <a:lstStyle/>
            <a:p>
              <a:endParaRPr sz="1350"/>
            </a:p>
          </p:txBody>
        </p:sp>
        <p:sp>
          <p:nvSpPr>
            <p:cNvPr id="7" name="object 7"/>
            <p:cNvSpPr/>
            <p:nvPr/>
          </p:nvSpPr>
          <p:spPr>
            <a:xfrm>
              <a:off x="274637" y="274637"/>
              <a:ext cx="136525" cy="135255"/>
            </a:xfrm>
            <a:custGeom>
              <a:avLst/>
              <a:gdLst/>
              <a:ahLst/>
              <a:cxnLst/>
              <a:rect l="l" t="t" r="r" b="b"/>
              <a:pathLst>
                <a:path w="136525" h="135254">
                  <a:moveTo>
                    <a:pt x="0" y="134937"/>
                  </a:moveTo>
                  <a:lnTo>
                    <a:pt x="136525" y="134937"/>
                  </a:lnTo>
                  <a:lnTo>
                    <a:pt x="136525" y="0"/>
                  </a:lnTo>
                  <a:lnTo>
                    <a:pt x="0" y="0"/>
                  </a:lnTo>
                  <a:lnTo>
                    <a:pt x="0" y="134937"/>
                  </a:lnTo>
                  <a:close/>
                </a:path>
              </a:pathLst>
            </a:custGeom>
            <a:solidFill>
              <a:srgbClr val="CCCCE6"/>
            </a:solidFill>
          </p:spPr>
          <p:txBody>
            <a:bodyPr wrap="square" lIns="0" tIns="0" rIns="0" bIns="0" rtlCol="0"/>
            <a:lstStyle/>
            <a:p>
              <a:endParaRPr sz="1350"/>
            </a:p>
          </p:txBody>
        </p:sp>
        <p:sp>
          <p:nvSpPr>
            <p:cNvPr id="8" name="object 8"/>
            <p:cNvSpPr/>
            <p:nvPr/>
          </p:nvSpPr>
          <p:spPr>
            <a:xfrm>
              <a:off x="131762" y="136525"/>
              <a:ext cx="141605" cy="138430"/>
            </a:xfrm>
            <a:custGeom>
              <a:avLst/>
              <a:gdLst/>
              <a:ahLst/>
              <a:cxnLst/>
              <a:rect l="l" t="t" r="r" b="b"/>
              <a:pathLst>
                <a:path w="141604" h="138429">
                  <a:moveTo>
                    <a:pt x="0" y="0"/>
                  </a:moveTo>
                  <a:lnTo>
                    <a:pt x="141287" y="0"/>
                  </a:lnTo>
                  <a:lnTo>
                    <a:pt x="141287" y="138112"/>
                  </a:lnTo>
                  <a:lnTo>
                    <a:pt x="0" y="138112"/>
                  </a:lnTo>
                  <a:lnTo>
                    <a:pt x="0" y="0"/>
                  </a:lnTo>
                  <a:close/>
                </a:path>
              </a:pathLst>
            </a:custGeom>
            <a:solidFill>
              <a:srgbClr val="00007D"/>
            </a:solidFill>
          </p:spPr>
          <p:txBody>
            <a:bodyPr wrap="square" lIns="0" tIns="0" rIns="0" bIns="0" rtlCol="0"/>
            <a:lstStyle/>
            <a:p>
              <a:endParaRPr sz="1350"/>
            </a:p>
          </p:txBody>
        </p:sp>
        <p:sp>
          <p:nvSpPr>
            <p:cNvPr id="9" name="object 9"/>
            <p:cNvSpPr/>
            <p:nvPr/>
          </p:nvSpPr>
          <p:spPr>
            <a:xfrm>
              <a:off x="274637" y="271462"/>
              <a:ext cx="273050" cy="274955"/>
            </a:xfrm>
            <a:custGeom>
              <a:avLst/>
              <a:gdLst/>
              <a:ahLst/>
              <a:cxnLst/>
              <a:rect l="l" t="t" r="r" b="b"/>
              <a:pathLst>
                <a:path w="273050" h="274955">
                  <a:moveTo>
                    <a:pt x="273050" y="0"/>
                  </a:moveTo>
                  <a:lnTo>
                    <a:pt x="134937" y="0"/>
                  </a:lnTo>
                  <a:lnTo>
                    <a:pt x="134937" y="138112"/>
                  </a:lnTo>
                  <a:lnTo>
                    <a:pt x="0" y="138112"/>
                  </a:lnTo>
                  <a:lnTo>
                    <a:pt x="0" y="274637"/>
                  </a:lnTo>
                  <a:lnTo>
                    <a:pt x="136525" y="274637"/>
                  </a:lnTo>
                  <a:lnTo>
                    <a:pt x="136525" y="138112"/>
                  </a:lnTo>
                  <a:lnTo>
                    <a:pt x="273050" y="138112"/>
                  </a:lnTo>
                  <a:lnTo>
                    <a:pt x="273050" y="0"/>
                  </a:lnTo>
                  <a:close/>
                </a:path>
              </a:pathLst>
            </a:custGeom>
            <a:solidFill>
              <a:srgbClr val="9999CC"/>
            </a:solidFill>
          </p:spPr>
          <p:txBody>
            <a:bodyPr wrap="square" lIns="0" tIns="0" rIns="0" bIns="0" rtlCol="0"/>
            <a:lstStyle/>
            <a:p>
              <a:endParaRPr sz="1350"/>
            </a:p>
          </p:txBody>
        </p:sp>
      </p:grpSp>
      <p:sp>
        <p:nvSpPr>
          <p:cNvPr id="10" name="object 10"/>
          <p:cNvSpPr/>
          <p:nvPr/>
        </p:nvSpPr>
        <p:spPr>
          <a:xfrm>
            <a:off x="6248400" y="4911124"/>
            <a:ext cx="2032088" cy="1473345"/>
          </a:xfrm>
          <a:prstGeom prst="rect">
            <a:avLst/>
          </a:prstGeom>
          <a:blipFill>
            <a:blip r:embed="rId4" cstate="print"/>
            <a:stretch>
              <a:fillRect/>
            </a:stretch>
          </a:blipFill>
        </p:spPr>
        <p:txBody>
          <a:bodyPr wrap="square" lIns="0" tIns="0" rIns="0" bIns="0" rtlCol="0"/>
          <a:lstStyle/>
          <a:p>
            <a:endParaRPr sz="1350"/>
          </a:p>
        </p:txBody>
      </p:sp>
      <p:sp>
        <p:nvSpPr>
          <p:cNvPr id="11" name="object 11"/>
          <p:cNvSpPr txBox="1">
            <a:spLocks noGrp="1"/>
          </p:cNvSpPr>
          <p:nvPr>
            <p:ph type="title"/>
          </p:nvPr>
        </p:nvSpPr>
        <p:spPr>
          <a:xfrm>
            <a:off x="1514474" y="1247775"/>
            <a:ext cx="2219325" cy="1117614"/>
          </a:xfrm>
          <a:prstGeom prst="rect">
            <a:avLst/>
          </a:prstGeom>
        </p:spPr>
        <p:txBody>
          <a:bodyPr vert="horz" wrap="square" lIns="0" tIns="9525" rIns="0" bIns="0" rtlCol="0" anchor="t">
            <a:spAutoFit/>
          </a:bodyPr>
          <a:lstStyle/>
          <a:p>
            <a:pPr marL="9525">
              <a:spcBef>
                <a:spcPts val="75"/>
              </a:spcBef>
            </a:pPr>
            <a:r>
              <a:rPr spc="-4" dirty="0"/>
              <a:t>4.3</a:t>
            </a:r>
            <a:r>
              <a:rPr spc="-64" dirty="0"/>
              <a:t> </a:t>
            </a:r>
            <a:r>
              <a:rPr dirty="0"/>
              <a:t>Deadlock</a:t>
            </a:r>
          </a:p>
        </p:txBody>
      </p:sp>
      <p:sp>
        <p:nvSpPr>
          <p:cNvPr id="12" name="object 12"/>
          <p:cNvSpPr txBox="1"/>
          <p:nvPr/>
        </p:nvSpPr>
        <p:spPr>
          <a:xfrm>
            <a:off x="1400176" y="2420253"/>
            <a:ext cx="6275546" cy="2811026"/>
          </a:xfrm>
          <a:prstGeom prst="rect">
            <a:avLst/>
          </a:prstGeom>
        </p:spPr>
        <p:txBody>
          <a:bodyPr vert="horz" wrap="square" lIns="0" tIns="53340" rIns="0" bIns="0" rtlCol="0">
            <a:spAutoFit/>
          </a:bodyPr>
          <a:lstStyle/>
          <a:p>
            <a:pPr marL="19050">
              <a:spcBef>
                <a:spcPts val="420"/>
              </a:spcBef>
            </a:pPr>
            <a:r>
              <a:rPr sz="1650" b="1" spc="-4" dirty="0">
                <a:solidFill>
                  <a:srgbClr val="CC0000"/>
                </a:solidFill>
                <a:latin typeface="Arial"/>
                <a:cs typeface="Arial"/>
              </a:rPr>
              <a:t>Resource Allocation</a:t>
            </a:r>
            <a:r>
              <a:rPr sz="1650" b="1" spc="-68" dirty="0">
                <a:solidFill>
                  <a:srgbClr val="CC0000"/>
                </a:solidFill>
                <a:latin typeface="Arial"/>
                <a:cs typeface="Arial"/>
              </a:rPr>
              <a:t> </a:t>
            </a:r>
            <a:r>
              <a:rPr sz="1650" b="1" spc="-4" dirty="0">
                <a:solidFill>
                  <a:srgbClr val="CC0000"/>
                </a:solidFill>
                <a:latin typeface="Arial"/>
                <a:cs typeface="Arial"/>
              </a:rPr>
              <a:t>Graph</a:t>
            </a:r>
            <a:endParaRPr sz="1650" dirty="0">
              <a:latin typeface="Arial"/>
              <a:cs typeface="Arial"/>
            </a:endParaRPr>
          </a:p>
          <a:p>
            <a:pPr marL="276225" indent="-257175">
              <a:spcBef>
                <a:spcPts val="344"/>
              </a:spcBef>
              <a:buClr>
                <a:srgbClr val="00007D"/>
              </a:buClr>
              <a:buSzPct val="75000"/>
              <a:buFont typeface="Arial"/>
              <a:buChar char="■"/>
              <a:tabLst>
                <a:tab pos="275749" algn="l"/>
                <a:tab pos="276225" algn="l"/>
              </a:tabLst>
            </a:pPr>
            <a:r>
              <a:rPr sz="1650" b="1" spc="-4" dirty="0">
                <a:solidFill>
                  <a:srgbClr val="0000CC"/>
                </a:solidFill>
                <a:latin typeface="Arial"/>
                <a:cs typeface="Arial"/>
              </a:rPr>
              <a:t>These </a:t>
            </a:r>
            <a:r>
              <a:rPr sz="1650" b="1" dirty="0">
                <a:solidFill>
                  <a:srgbClr val="0000CC"/>
                </a:solidFill>
                <a:latin typeface="Arial"/>
                <a:cs typeface="Arial"/>
              </a:rPr>
              <a:t>4 </a:t>
            </a:r>
            <a:r>
              <a:rPr sz="1650" b="1" spc="-4" dirty="0">
                <a:solidFill>
                  <a:srgbClr val="0000CC"/>
                </a:solidFill>
                <a:latin typeface="Arial"/>
                <a:cs typeface="Arial"/>
              </a:rPr>
              <a:t>conditions </a:t>
            </a:r>
            <a:r>
              <a:rPr sz="1650" b="1" dirty="0">
                <a:solidFill>
                  <a:srgbClr val="0000CC"/>
                </a:solidFill>
                <a:latin typeface="Arial"/>
                <a:cs typeface="Arial"/>
              </a:rPr>
              <a:t>can </a:t>
            </a:r>
            <a:r>
              <a:rPr sz="1650" b="1" spc="-4" dirty="0">
                <a:solidFill>
                  <a:srgbClr val="0000CC"/>
                </a:solidFill>
                <a:latin typeface="Arial"/>
                <a:cs typeface="Arial"/>
              </a:rPr>
              <a:t>be modelled using directed</a:t>
            </a:r>
            <a:r>
              <a:rPr sz="1650" b="1" spc="11" dirty="0">
                <a:solidFill>
                  <a:srgbClr val="0000CC"/>
                </a:solidFill>
                <a:latin typeface="Arial"/>
                <a:cs typeface="Arial"/>
              </a:rPr>
              <a:t> </a:t>
            </a:r>
            <a:r>
              <a:rPr sz="1650" b="1" spc="-4" dirty="0">
                <a:solidFill>
                  <a:srgbClr val="0000CC"/>
                </a:solidFill>
                <a:latin typeface="Arial"/>
                <a:cs typeface="Arial"/>
              </a:rPr>
              <a:t>graphs:</a:t>
            </a:r>
            <a:endParaRPr sz="1650" dirty="0">
              <a:latin typeface="Arial"/>
              <a:cs typeface="Arial"/>
            </a:endParaRPr>
          </a:p>
          <a:p>
            <a:pPr marL="571500" lvl="1" indent="-209550">
              <a:spcBef>
                <a:spcPts val="344"/>
              </a:spcBef>
              <a:buClr>
                <a:srgbClr val="9999CC"/>
              </a:buClr>
              <a:buSzPct val="80000"/>
              <a:buFont typeface="FreeSans"/>
              <a:buChar char="◻"/>
              <a:tabLst>
                <a:tab pos="571500" algn="l"/>
              </a:tabLst>
            </a:pPr>
            <a:r>
              <a:rPr sz="1500" b="1" spc="-4" dirty="0">
                <a:latin typeface="Arial"/>
                <a:cs typeface="Arial"/>
              </a:rPr>
              <a:t>Processes, shown </a:t>
            </a:r>
            <a:r>
              <a:rPr sz="1500" b="1" dirty="0">
                <a:latin typeface="Arial"/>
                <a:cs typeface="Arial"/>
              </a:rPr>
              <a:t>as </a:t>
            </a:r>
            <a:r>
              <a:rPr sz="1500" b="1" i="1" dirty="0">
                <a:latin typeface="Arial"/>
                <a:cs typeface="Arial"/>
              </a:rPr>
              <a:t>circles</a:t>
            </a:r>
            <a:r>
              <a:rPr sz="1500" b="1" i="1" spc="-11" dirty="0">
                <a:latin typeface="Arial"/>
                <a:cs typeface="Arial"/>
              </a:rPr>
              <a:t> </a:t>
            </a:r>
            <a:r>
              <a:rPr sz="1500" b="1" spc="-4" dirty="0">
                <a:latin typeface="Arial"/>
                <a:cs typeface="Arial"/>
              </a:rPr>
              <a:t>(node)</a:t>
            </a:r>
            <a:endParaRPr sz="1500" dirty="0">
              <a:latin typeface="Arial"/>
              <a:cs typeface="Arial"/>
            </a:endParaRPr>
          </a:p>
          <a:p>
            <a:pPr marL="571500" lvl="1" indent="-209550">
              <a:spcBef>
                <a:spcPts val="300"/>
              </a:spcBef>
              <a:buClr>
                <a:srgbClr val="9999CC"/>
              </a:buClr>
              <a:buSzPct val="80000"/>
              <a:buFont typeface="FreeSans"/>
              <a:buChar char="◻"/>
              <a:tabLst>
                <a:tab pos="571500" algn="l"/>
              </a:tabLst>
            </a:pPr>
            <a:r>
              <a:rPr sz="1500" b="1" spc="-4" dirty="0">
                <a:latin typeface="Arial"/>
                <a:cs typeface="Arial"/>
              </a:rPr>
              <a:t>Resources, shown as </a:t>
            </a:r>
            <a:r>
              <a:rPr sz="1500" b="1" i="1" dirty="0">
                <a:latin typeface="Arial"/>
                <a:cs typeface="Arial"/>
              </a:rPr>
              <a:t>squares </a:t>
            </a:r>
            <a:r>
              <a:rPr sz="1500" b="1" spc="-4" dirty="0">
                <a:latin typeface="Arial"/>
                <a:cs typeface="Arial"/>
              </a:rPr>
              <a:t>(node)</a:t>
            </a:r>
            <a:endParaRPr sz="1500" dirty="0">
              <a:latin typeface="Arial"/>
              <a:cs typeface="Arial"/>
            </a:endParaRPr>
          </a:p>
          <a:p>
            <a:pPr marL="571500" marR="13335" lvl="1" indent="-209550">
              <a:lnSpc>
                <a:spcPts val="1725"/>
              </a:lnSpc>
              <a:spcBef>
                <a:spcPts val="344"/>
              </a:spcBef>
              <a:buClr>
                <a:srgbClr val="9999CC"/>
              </a:buClr>
              <a:buSzPct val="80000"/>
              <a:buFont typeface="FreeSans"/>
              <a:buChar char="◻"/>
              <a:tabLst>
                <a:tab pos="571500" algn="l"/>
              </a:tabLst>
            </a:pPr>
            <a:r>
              <a:rPr sz="1500" b="1" i="1" dirty="0">
                <a:latin typeface="Arial"/>
                <a:cs typeface="Arial"/>
              </a:rPr>
              <a:t>Arc </a:t>
            </a:r>
            <a:r>
              <a:rPr sz="1500" b="1" i="1" spc="-4" dirty="0">
                <a:latin typeface="Arial"/>
                <a:cs typeface="Arial"/>
              </a:rPr>
              <a:t>directed from </a:t>
            </a:r>
            <a:r>
              <a:rPr sz="1500" b="1" i="1" dirty="0">
                <a:latin typeface="Arial"/>
                <a:cs typeface="Arial"/>
              </a:rPr>
              <a:t>a </a:t>
            </a:r>
            <a:r>
              <a:rPr sz="1500" b="1" i="1" spc="-4" dirty="0">
                <a:latin typeface="Arial"/>
                <a:cs typeface="Arial"/>
              </a:rPr>
              <a:t>resource </a:t>
            </a:r>
            <a:r>
              <a:rPr sz="1500" b="1" i="1" dirty="0">
                <a:latin typeface="Arial"/>
                <a:cs typeface="Arial"/>
              </a:rPr>
              <a:t>to a </a:t>
            </a:r>
            <a:r>
              <a:rPr sz="1500" b="1" i="1" spc="-4" dirty="0">
                <a:latin typeface="Arial"/>
                <a:cs typeface="Arial"/>
              </a:rPr>
              <a:t>process </a:t>
            </a:r>
            <a:r>
              <a:rPr sz="1500" b="1" spc="-4" dirty="0">
                <a:latin typeface="Arial"/>
                <a:cs typeface="Arial"/>
              </a:rPr>
              <a:t>(the resource has  been previously requested by the process, granted </a:t>
            </a:r>
            <a:r>
              <a:rPr sz="1500" b="1" dirty="0">
                <a:latin typeface="Arial"/>
                <a:cs typeface="Arial"/>
              </a:rPr>
              <a:t>to </a:t>
            </a:r>
            <a:r>
              <a:rPr sz="1500" b="1" spc="-4" dirty="0">
                <a:latin typeface="Arial"/>
                <a:cs typeface="Arial"/>
              </a:rPr>
              <a:t>process,  and it is currently held by that</a:t>
            </a:r>
            <a:r>
              <a:rPr sz="1500" b="1" spc="8" dirty="0">
                <a:latin typeface="Arial"/>
                <a:cs typeface="Arial"/>
              </a:rPr>
              <a:t> </a:t>
            </a:r>
            <a:r>
              <a:rPr sz="1500" b="1" spc="-4" dirty="0">
                <a:latin typeface="Arial"/>
                <a:cs typeface="Arial"/>
              </a:rPr>
              <a:t>process)</a:t>
            </a:r>
            <a:endParaRPr sz="1500" dirty="0">
              <a:latin typeface="Arial"/>
              <a:cs typeface="Arial"/>
            </a:endParaRPr>
          </a:p>
          <a:p>
            <a:pPr marL="876300" lvl="2" indent="-171450">
              <a:spcBef>
                <a:spcPts val="255"/>
              </a:spcBef>
              <a:buClr>
                <a:srgbClr val="00007D"/>
              </a:buClr>
              <a:buSzPct val="63888"/>
              <a:buFont typeface="DejaVu Sans"/>
              <a:buChar char="➢"/>
              <a:tabLst>
                <a:tab pos="876300" algn="l"/>
              </a:tabLst>
            </a:pPr>
            <a:r>
              <a:rPr sz="1350" spc="-4" dirty="0">
                <a:latin typeface="Arial"/>
                <a:cs typeface="Arial"/>
              </a:rPr>
              <a:t>e.g. </a:t>
            </a:r>
            <a:r>
              <a:rPr sz="1350" dirty="0">
                <a:latin typeface="Arial"/>
                <a:cs typeface="Arial"/>
              </a:rPr>
              <a:t>resource R is </a:t>
            </a:r>
            <a:r>
              <a:rPr sz="1350" spc="-4" dirty="0">
                <a:latin typeface="Arial"/>
                <a:cs typeface="Arial"/>
              </a:rPr>
              <a:t>allocated to </a:t>
            </a:r>
            <a:r>
              <a:rPr sz="1350" dirty="0">
                <a:latin typeface="Arial"/>
                <a:cs typeface="Arial"/>
              </a:rPr>
              <a:t>process</a:t>
            </a:r>
            <a:r>
              <a:rPr sz="1350" spc="-75" dirty="0">
                <a:latin typeface="Arial"/>
                <a:cs typeface="Arial"/>
              </a:rPr>
              <a:t> </a:t>
            </a:r>
            <a:r>
              <a:rPr sz="1350" dirty="0">
                <a:latin typeface="Arial"/>
                <a:cs typeface="Arial"/>
              </a:rPr>
              <a:t>A</a:t>
            </a:r>
          </a:p>
          <a:p>
            <a:pPr marL="571500" marR="521018" lvl="1" indent="-209550">
              <a:lnSpc>
                <a:spcPts val="1725"/>
              </a:lnSpc>
              <a:spcBef>
                <a:spcPts val="450"/>
              </a:spcBef>
              <a:buClr>
                <a:srgbClr val="9999CC"/>
              </a:buClr>
              <a:buSzPct val="80000"/>
              <a:buFont typeface="FreeSans"/>
              <a:buChar char="◻"/>
              <a:tabLst>
                <a:tab pos="571500" algn="l"/>
              </a:tabLst>
            </a:pPr>
            <a:r>
              <a:rPr sz="1500" b="1" i="1" dirty="0">
                <a:latin typeface="Arial"/>
                <a:cs typeface="Arial"/>
              </a:rPr>
              <a:t>Arc </a:t>
            </a:r>
            <a:r>
              <a:rPr sz="1500" b="1" i="1" spc="-4" dirty="0">
                <a:latin typeface="Arial"/>
                <a:cs typeface="Arial"/>
              </a:rPr>
              <a:t>directed from </a:t>
            </a:r>
            <a:r>
              <a:rPr sz="1500" b="1" i="1" dirty="0">
                <a:latin typeface="Arial"/>
                <a:cs typeface="Arial"/>
              </a:rPr>
              <a:t>a </a:t>
            </a:r>
            <a:r>
              <a:rPr sz="1500" b="1" i="1" spc="-4" dirty="0">
                <a:latin typeface="Arial"/>
                <a:cs typeface="Arial"/>
              </a:rPr>
              <a:t>process </a:t>
            </a:r>
            <a:r>
              <a:rPr sz="1500" b="1" i="1" dirty="0">
                <a:latin typeface="Arial"/>
                <a:cs typeface="Arial"/>
              </a:rPr>
              <a:t>to a </a:t>
            </a:r>
            <a:r>
              <a:rPr sz="1500" b="1" i="1" spc="-4" dirty="0">
                <a:latin typeface="Arial"/>
                <a:cs typeface="Arial"/>
              </a:rPr>
              <a:t>resource </a:t>
            </a:r>
            <a:r>
              <a:rPr sz="1500" b="1" spc="-4" dirty="0">
                <a:latin typeface="Arial"/>
                <a:cs typeface="Arial"/>
              </a:rPr>
              <a:t>(the process is  currently blocked waiting for that</a:t>
            </a:r>
            <a:r>
              <a:rPr sz="1500" b="1" spc="4" dirty="0">
                <a:latin typeface="Arial"/>
                <a:cs typeface="Arial"/>
              </a:rPr>
              <a:t> </a:t>
            </a:r>
            <a:r>
              <a:rPr sz="1500" b="1" spc="-4" dirty="0">
                <a:latin typeface="Arial"/>
                <a:cs typeface="Arial"/>
              </a:rPr>
              <a:t>resource)</a:t>
            </a:r>
            <a:endParaRPr sz="1500" dirty="0">
              <a:latin typeface="Arial"/>
              <a:cs typeface="Arial"/>
            </a:endParaRPr>
          </a:p>
          <a:p>
            <a:pPr marL="876300" lvl="2" indent="-171450">
              <a:spcBef>
                <a:spcPts val="180"/>
              </a:spcBef>
              <a:buClr>
                <a:srgbClr val="00007D"/>
              </a:buClr>
              <a:buSzPct val="63888"/>
              <a:buFont typeface="DejaVu Sans"/>
              <a:buChar char="➢"/>
              <a:tabLst>
                <a:tab pos="876300" algn="l"/>
              </a:tabLst>
            </a:pPr>
            <a:r>
              <a:rPr sz="1350" spc="-4" dirty="0">
                <a:latin typeface="Arial"/>
                <a:cs typeface="Arial"/>
              </a:rPr>
              <a:t>e.g. </a:t>
            </a:r>
            <a:r>
              <a:rPr sz="1350" dirty="0">
                <a:latin typeface="Arial"/>
                <a:cs typeface="Arial"/>
              </a:rPr>
              <a:t>process B is </a:t>
            </a:r>
            <a:r>
              <a:rPr sz="1350" spc="-4" dirty="0">
                <a:latin typeface="Arial"/>
                <a:cs typeface="Arial"/>
              </a:rPr>
              <a:t>waiting for </a:t>
            </a:r>
            <a:r>
              <a:rPr sz="1350" dirty="0">
                <a:latin typeface="Arial"/>
                <a:cs typeface="Arial"/>
              </a:rPr>
              <a:t>resource</a:t>
            </a:r>
            <a:r>
              <a:rPr sz="1350" spc="-11" dirty="0">
                <a:latin typeface="Arial"/>
                <a:cs typeface="Arial"/>
              </a:rPr>
              <a:t> </a:t>
            </a:r>
            <a:r>
              <a:rPr sz="1350" dirty="0">
                <a:latin typeface="Arial"/>
                <a:cs typeface="Arial"/>
              </a:rPr>
              <a: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857251"/>
            <a:ext cx="214313" cy="400049"/>
          </a:xfrm>
          <a:prstGeom prst="rect">
            <a:avLst/>
          </a:prstGeom>
          <a:blipFill>
            <a:blip r:embed="rId2" cstate="print"/>
            <a:stretch>
              <a:fillRect/>
            </a:stretch>
          </a:blipFill>
        </p:spPr>
        <p:txBody>
          <a:bodyPr wrap="square" lIns="0" tIns="0" rIns="0" bIns="0" rtlCol="0"/>
          <a:lstStyle/>
          <a:p>
            <a:endParaRPr sz="1350"/>
          </a:p>
        </p:txBody>
      </p:sp>
      <p:grpSp>
        <p:nvGrpSpPr>
          <p:cNvPr id="3" name="object 3"/>
          <p:cNvGrpSpPr/>
          <p:nvPr/>
        </p:nvGrpSpPr>
        <p:grpSpPr>
          <a:xfrm>
            <a:off x="1241823" y="857250"/>
            <a:ext cx="6759416" cy="409575"/>
            <a:chOff x="131762" y="0"/>
            <a:chExt cx="9012555" cy="546100"/>
          </a:xfrm>
        </p:grpSpPr>
        <p:sp>
          <p:nvSpPr>
            <p:cNvPr id="4" name="object 4"/>
            <p:cNvSpPr/>
            <p:nvPr/>
          </p:nvSpPr>
          <p:spPr>
            <a:xfrm>
              <a:off x="412750" y="134937"/>
              <a:ext cx="8731250" cy="274637"/>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409575" y="0"/>
              <a:ext cx="278130" cy="271780"/>
            </a:xfrm>
            <a:custGeom>
              <a:avLst/>
              <a:gdLst/>
              <a:ahLst/>
              <a:cxnLst/>
              <a:rect l="l" t="t" r="r" b="b"/>
              <a:pathLst>
                <a:path w="278130" h="271780">
                  <a:moveTo>
                    <a:pt x="138112" y="134937"/>
                  </a:moveTo>
                  <a:lnTo>
                    <a:pt x="0" y="134937"/>
                  </a:lnTo>
                  <a:lnTo>
                    <a:pt x="0" y="271462"/>
                  </a:lnTo>
                  <a:lnTo>
                    <a:pt x="138112" y="271462"/>
                  </a:lnTo>
                  <a:lnTo>
                    <a:pt x="138112" y="134937"/>
                  </a:lnTo>
                  <a:close/>
                </a:path>
                <a:path w="278130" h="271780">
                  <a:moveTo>
                    <a:pt x="277812" y="0"/>
                  </a:moveTo>
                  <a:lnTo>
                    <a:pt x="138112" y="0"/>
                  </a:lnTo>
                  <a:lnTo>
                    <a:pt x="138112" y="134937"/>
                  </a:lnTo>
                  <a:lnTo>
                    <a:pt x="277812" y="134937"/>
                  </a:lnTo>
                  <a:lnTo>
                    <a:pt x="277812" y="0"/>
                  </a:lnTo>
                  <a:close/>
                </a:path>
              </a:pathLst>
            </a:custGeom>
            <a:solidFill>
              <a:srgbClr val="CCCCE6"/>
            </a:solidFill>
          </p:spPr>
          <p:txBody>
            <a:bodyPr wrap="square" lIns="0" tIns="0" rIns="0" bIns="0" rtlCol="0"/>
            <a:lstStyle/>
            <a:p>
              <a:endParaRPr sz="1350"/>
            </a:p>
          </p:txBody>
        </p:sp>
        <p:sp>
          <p:nvSpPr>
            <p:cNvPr id="6" name="object 6"/>
            <p:cNvSpPr/>
            <p:nvPr/>
          </p:nvSpPr>
          <p:spPr>
            <a:xfrm>
              <a:off x="547687" y="134937"/>
              <a:ext cx="139700" cy="141605"/>
            </a:xfrm>
            <a:custGeom>
              <a:avLst/>
              <a:gdLst/>
              <a:ahLst/>
              <a:cxnLst/>
              <a:rect l="l" t="t" r="r" b="b"/>
              <a:pathLst>
                <a:path w="139700" h="141604">
                  <a:moveTo>
                    <a:pt x="0" y="0"/>
                  </a:moveTo>
                  <a:lnTo>
                    <a:pt x="139700" y="0"/>
                  </a:lnTo>
                  <a:lnTo>
                    <a:pt x="139700" y="141287"/>
                  </a:lnTo>
                  <a:lnTo>
                    <a:pt x="0" y="141287"/>
                  </a:lnTo>
                  <a:lnTo>
                    <a:pt x="0" y="0"/>
                  </a:lnTo>
                  <a:close/>
                </a:path>
              </a:pathLst>
            </a:custGeom>
            <a:solidFill>
              <a:srgbClr val="9999CC"/>
            </a:solidFill>
          </p:spPr>
          <p:txBody>
            <a:bodyPr wrap="square" lIns="0" tIns="0" rIns="0" bIns="0" rtlCol="0"/>
            <a:lstStyle/>
            <a:p>
              <a:endParaRPr sz="1350"/>
            </a:p>
          </p:txBody>
        </p:sp>
        <p:sp>
          <p:nvSpPr>
            <p:cNvPr id="7" name="object 7"/>
            <p:cNvSpPr/>
            <p:nvPr/>
          </p:nvSpPr>
          <p:spPr>
            <a:xfrm>
              <a:off x="274637" y="274637"/>
              <a:ext cx="136525" cy="135255"/>
            </a:xfrm>
            <a:custGeom>
              <a:avLst/>
              <a:gdLst/>
              <a:ahLst/>
              <a:cxnLst/>
              <a:rect l="l" t="t" r="r" b="b"/>
              <a:pathLst>
                <a:path w="136525" h="135254">
                  <a:moveTo>
                    <a:pt x="0" y="134937"/>
                  </a:moveTo>
                  <a:lnTo>
                    <a:pt x="136525" y="134937"/>
                  </a:lnTo>
                  <a:lnTo>
                    <a:pt x="136525" y="0"/>
                  </a:lnTo>
                  <a:lnTo>
                    <a:pt x="0" y="0"/>
                  </a:lnTo>
                  <a:lnTo>
                    <a:pt x="0" y="134937"/>
                  </a:lnTo>
                  <a:close/>
                </a:path>
              </a:pathLst>
            </a:custGeom>
            <a:solidFill>
              <a:srgbClr val="CCCCE6"/>
            </a:solidFill>
          </p:spPr>
          <p:txBody>
            <a:bodyPr wrap="square" lIns="0" tIns="0" rIns="0" bIns="0" rtlCol="0"/>
            <a:lstStyle/>
            <a:p>
              <a:endParaRPr sz="1350"/>
            </a:p>
          </p:txBody>
        </p:sp>
        <p:sp>
          <p:nvSpPr>
            <p:cNvPr id="8" name="object 8"/>
            <p:cNvSpPr/>
            <p:nvPr/>
          </p:nvSpPr>
          <p:spPr>
            <a:xfrm>
              <a:off x="131762" y="136525"/>
              <a:ext cx="141605" cy="138430"/>
            </a:xfrm>
            <a:custGeom>
              <a:avLst/>
              <a:gdLst/>
              <a:ahLst/>
              <a:cxnLst/>
              <a:rect l="l" t="t" r="r" b="b"/>
              <a:pathLst>
                <a:path w="141604" h="138429">
                  <a:moveTo>
                    <a:pt x="0" y="0"/>
                  </a:moveTo>
                  <a:lnTo>
                    <a:pt x="141287" y="0"/>
                  </a:lnTo>
                  <a:lnTo>
                    <a:pt x="141287" y="138112"/>
                  </a:lnTo>
                  <a:lnTo>
                    <a:pt x="0" y="138112"/>
                  </a:lnTo>
                  <a:lnTo>
                    <a:pt x="0" y="0"/>
                  </a:lnTo>
                  <a:close/>
                </a:path>
              </a:pathLst>
            </a:custGeom>
            <a:solidFill>
              <a:srgbClr val="00007D"/>
            </a:solidFill>
          </p:spPr>
          <p:txBody>
            <a:bodyPr wrap="square" lIns="0" tIns="0" rIns="0" bIns="0" rtlCol="0"/>
            <a:lstStyle/>
            <a:p>
              <a:endParaRPr sz="1350"/>
            </a:p>
          </p:txBody>
        </p:sp>
        <p:sp>
          <p:nvSpPr>
            <p:cNvPr id="9" name="object 9"/>
            <p:cNvSpPr/>
            <p:nvPr/>
          </p:nvSpPr>
          <p:spPr>
            <a:xfrm>
              <a:off x="274637" y="271462"/>
              <a:ext cx="273050" cy="274955"/>
            </a:xfrm>
            <a:custGeom>
              <a:avLst/>
              <a:gdLst/>
              <a:ahLst/>
              <a:cxnLst/>
              <a:rect l="l" t="t" r="r" b="b"/>
              <a:pathLst>
                <a:path w="273050" h="274955">
                  <a:moveTo>
                    <a:pt x="273050" y="0"/>
                  </a:moveTo>
                  <a:lnTo>
                    <a:pt x="134937" y="0"/>
                  </a:lnTo>
                  <a:lnTo>
                    <a:pt x="134937" y="138112"/>
                  </a:lnTo>
                  <a:lnTo>
                    <a:pt x="0" y="138112"/>
                  </a:lnTo>
                  <a:lnTo>
                    <a:pt x="0" y="274637"/>
                  </a:lnTo>
                  <a:lnTo>
                    <a:pt x="136525" y="274637"/>
                  </a:lnTo>
                  <a:lnTo>
                    <a:pt x="136525" y="138112"/>
                  </a:lnTo>
                  <a:lnTo>
                    <a:pt x="273050" y="138112"/>
                  </a:lnTo>
                  <a:lnTo>
                    <a:pt x="273050" y="0"/>
                  </a:lnTo>
                  <a:close/>
                </a:path>
              </a:pathLst>
            </a:custGeom>
            <a:solidFill>
              <a:srgbClr val="9999CC"/>
            </a:solidFill>
          </p:spPr>
          <p:txBody>
            <a:bodyPr wrap="square" lIns="0" tIns="0" rIns="0" bIns="0" rtlCol="0"/>
            <a:lstStyle/>
            <a:p>
              <a:endParaRPr sz="1350"/>
            </a:p>
          </p:txBody>
        </p:sp>
      </p:grpSp>
      <p:sp>
        <p:nvSpPr>
          <p:cNvPr id="10" name="object 10"/>
          <p:cNvSpPr txBox="1">
            <a:spLocks noGrp="1"/>
          </p:cNvSpPr>
          <p:nvPr>
            <p:ph type="title"/>
          </p:nvPr>
        </p:nvSpPr>
        <p:spPr>
          <a:xfrm>
            <a:off x="1514474" y="1247775"/>
            <a:ext cx="2600325" cy="1117614"/>
          </a:xfrm>
          <a:prstGeom prst="rect">
            <a:avLst/>
          </a:prstGeom>
        </p:spPr>
        <p:txBody>
          <a:bodyPr vert="horz" wrap="square" lIns="0" tIns="9525" rIns="0" bIns="0" rtlCol="0" anchor="t">
            <a:spAutoFit/>
          </a:bodyPr>
          <a:lstStyle/>
          <a:p>
            <a:pPr marL="9525">
              <a:spcBef>
                <a:spcPts val="75"/>
              </a:spcBef>
            </a:pPr>
            <a:r>
              <a:rPr spc="-4" dirty="0"/>
              <a:t>4.3</a:t>
            </a:r>
            <a:r>
              <a:rPr spc="-64" dirty="0"/>
              <a:t> </a:t>
            </a:r>
            <a:r>
              <a:rPr dirty="0"/>
              <a:t>Deadlock</a:t>
            </a:r>
          </a:p>
        </p:txBody>
      </p:sp>
      <p:sp>
        <p:nvSpPr>
          <p:cNvPr id="11" name="object 11"/>
          <p:cNvSpPr txBox="1"/>
          <p:nvPr/>
        </p:nvSpPr>
        <p:spPr>
          <a:xfrm>
            <a:off x="1343025" y="2171734"/>
            <a:ext cx="5004435" cy="856068"/>
          </a:xfrm>
          <a:prstGeom prst="rect">
            <a:avLst/>
          </a:prstGeom>
        </p:spPr>
        <p:txBody>
          <a:bodyPr vert="horz" wrap="square" lIns="0" tIns="53340" rIns="0" bIns="0" rtlCol="0">
            <a:spAutoFit/>
          </a:bodyPr>
          <a:lstStyle/>
          <a:p>
            <a:pPr marL="9525">
              <a:spcBef>
                <a:spcPts val="420"/>
              </a:spcBef>
            </a:pPr>
            <a:r>
              <a:rPr sz="1650" b="1" spc="-4" dirty="0">
                <a:solidFill>
                  <a:srgbClr val="CC0000"/>
                </a:solidFill>
                <a:latin typeface="Arial"/>
                <a:cs typeface="Arial"/>
              </a:rPr>
              <a:t>Resource Allocation</a:t>
            </a:r>
            <a:r>
              <a:rPr sz="1650" b="1" spc="-68" dirty="0">
                <a:solidFill>
                  <a:srgbClr val="CC0000"/>
                </a:solidFill>
                <a:latin typeface="Arial"/>
                <a:cs typeface="Arial"/>
              </a:rPr>
              <a:t> </a:t>
            </a:r>
            <a:r>
              <a:rPr sz="1650" b="1" spc="-4" dirty="0">
                <a:solidFill>
                  <a:srgbClr val="CC0000"/>
                </a:solidFill>
                <a:latin typeface="Arial"/>
                <a:cs typeface="Arial"/>
              </a:rPr>
              <a:t>Graph</a:t>
            </a:r>
            <a:endParaRPr sz="1650" dirty="0">
              <a:latin typeface="Arial"/>
              <a:cs typeface="Arial"/>
            </a:endParaRPr>
          </a:p>
          <a:p>
            <a:pPr marL="266700" marR="3810" indent="-257175">
              <a:lnSpc>
                <a:spcPts val="1950"/>
              </a:lnSpc>
              <a:spcBef>
                <a:spcPts val="435"/>
              </a:spcBef>
              <a:buClr>
                <a:srgbClr val="00007D"/>
              </a:buClr>
              <a:buSzPct val="75000"/>
              <a:buFont typeface="Arial"/>
              <a:buChar char="■"/>
              <a:tabLst>
                <a:tab pos="266224" algn="l"/>
                <a:tab pos="266700" algn="l"/>
                <a:tab pos="1896904" algn="l"/>
                <a:tab pos="2257901" algn="l"/>
              </a:tabLst>
            </a:pPr>
            <a:r>
              <a:rPr sz="1650" b="1" spc="-4" dirty="0">
                <a:solidFill>
                  <a:srgbClr val="0000CC"/>
                </a:solidFill>
                <a:latin typeface="Arial"/>
                <a:cs typeface="Arial"/>
              </a:rPr>
              <a:t>If </a:t>
            </a:r>
            <a:r>
              <a:rPr sz="1650" b="1" dirty="0">
                <a:solidFill>
                  <a:srgbClr val="0000CC"/>
                </a:solidFill>
                <a:latin typeface="Arial"/>
                <a:cs typeface="Arial"/>
              </a:rPr>
              <a:t>a </a:t>
            </a:r>
            <a:r>
              <a:rPr sz="1650" b="1" spc="-4" dirty="0">
                <a:solidFill>
                  <a:srgbClr val="0000CC"/>
                </a:solidFill>
                <a:latin typeface="Arial"/>
                <a:cs typeface="Arial"/>
              </a:rPr>
              <a:t>closed loop or </a:t>
            </a:r>
            <a:r>
              <a:rPr sz="1650" b="1" dirty="0">
                <a:solidFill>
                  <a:srgbClr val="0000CC"/>
                </a:solidFill>
                <a:latin typeface="Arial"/>
                <a:cs typeface="Arial"/>
              </a:rPr>
              <a:t>a </a:t>
            </a:r>
            <a:r>
              <a:rPr sz="1650" b="1" spc="-4" dirty="0">
                <a:solidFill>
                  <a:srgbClr val="0000CC"/>
                </a:solidFill>
                <a:latin typeface="Arial"/>
                <a:cs typeface="Arial"/>
              </a:rPr>
              <a:t>cycle appears in this graph  representation	</a:t>
            </a:r>
            <a:r>
              <a:rPr sz="1650" b="1" dirty="0">
                <a:solidFill>
                  <a:srgbClr val="0000CC"/>
                </a:solidFill>
                <a:latin typeface="Arial"/>
                <a:cs typeface="Arial"/>
              </a:rPr>
              <a:t>=&gt;	</a:t>
            </a:r>
            <a:r>
              <a:rPr sz="1650" b="1" spc="-4" dirty="0">
                <a:solidFill>
                  <a:srgbClr val="0000CC"/>
                </a:solidFill>
                <a:latin typeface="Arial"/>
                <a:cs typeface="Arial"/>
              </a:rPr>
              <a:t>DEADLOCK</a:t>
            </a:r>
            <a:endParaRPr sz="1650" dirty="0">
              <a:latin typeface="Arial"/>
              <a:cs typeface="Arial"/>
            </a:endParaRPr>
          </a:p>
        </p:txBody>
      </p:sp>
      <p:sp>
        <p:nvSpPr>
          <p:cNvPr id="12" name="object 12"/>
          <p:cNvSpPr txBox="1"/>
          <p:nvPr/>
        </p:nvSpPr>
        <p:spPr>
          <a:xfrm>
            <a:off x="1343026" y="2900363"/>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3" name="object 13"/>
          <p:cNvSpPr txBox="1"/>
          <p:nvPr/>
        </p:nvSpPr>
        <p:spPr>
          <a:xfrm>
            <a:off x="1581150" y="3320830"/>
            <a:ext cx="5497830" cy="1378743"/>
          </a:xfrm>
          <a:prstGeom prst="rect">
            <a:avLst/>
          </a:prstGeom>
        </p:spPr>
        <p:txBody>
          <a:bodyPr vert="horz" wrap="square" lIns="0" tIns="47149" rIns="0" bIns="0" rtlCol="0">
            <a:spAutoFit/>
          </a:bodyPr>
          <a:lstStyle/>
          <a:p>
            <a:pPr marL="28575">
              <a:spcBef>
                <a:spcPts val="371"/>
              </a:spcBef>
            </a:pPr>
            <a:r>
              <a:rPr sz="1650" b="1" spc="-4" dirty="0">
                <a:solidFill>
                  <a:srgbClr val="0000CC"/>
                </a:solidFill>
                <a:latin typeface="Arial"/>
                <a:cs typeface="Arial"/>
              </a:rPr>
              <a:t>Example </a:t>
            </a:r>
            <a:r>
              <a:rPr sz="1650" b="1" dirty="0">
                <a:solidFill>
                  <a:srgbClr val="0000CC"/>
                </a:solidFill>
                <a:latin typeface="Arial"/>
                <a:cs typeface="Arial"/>
              </a:rPr>
              <a:t>1 </a:t>
            </a:r>
            <a:r>
              <a:rPr sz="1650" b="1" spc="-4" dirty="0">
                <a:solidFill>
                  <a:srgbClr val="0000CC"/>
                </a:solidFill>
                <a:latin typeface="Arial"/>
                <a:cs typeface="Arial"/>
              </a:rPr>
              <a:t>(deadlock)</a:t>
            </a:r>
            <a:endParaRPr sz="1650">
              <a:latin typeface="Arial"/>
              <a:cs typeface="Arial"/>
            </a:endParaRPr>
          </a:p>
          <a:p>
            <a:pPr marL="323850" indent="-209550">
              <a:spcBef>
                <a:spcPts val="270"/>
              </a:spcBef>
              <a:buClr>
                <a:srgbClr val="9999CC"/>
              </a:buClr>
              <a:buSzPct val="80000"/>
              <a:buFont typeface="FreeSans"/>
              <a:buChar char="◻"/>
              <a:tabLst>
                <a:tab pos="323850" algn="l"/>
              </a:tabLst>
            </a:pPr>
            <a:r>
              <a:rPr sz="1500" b="1" spc="-4" dirty="0">
                <a:latin typeface="Arial"/>
                <a:cs typeface="Arial"/>
              </a:rPr>
              <a:t>Process </a:t>
            </a:r>
            <a:r>
              <a:rPr sz="1500" b="1" dirty="0">
                <a:latin typeface="Arial"/>
                <a:cs typeface="Arial"/>
              </a:rPr>
              <a:t>D </a:t>
            </a:r>
            <a:r>
              <a:rPr sz="1500" b="1" spc="-4" dirty="0">
                <a:latin typeface="Arial"/>
                <a:cs typeface="Arial"/>
              </a:rPr>
              <a:t>is waiting on/ will request </a:t>
            </a:r>
            <a:r>
              <a:rPr sz="1500" b="1" dirty="0">
                <a:latin typeface="Arial"/>
                <a:cs typeface="Arial"/>
              </a:rPr>
              <a:t>res. </a:t>
            </a:r>
            <a:r>
              <a:rPr sz="1500" b="1" spc="-86" dirty="0">
                <a:latin typeface="Arial"/>
                <a:cs typeface="Arial"/>
              </a:rPr>
              <a:t>T,</a:t>
            </a:r>
            <a:endParaRPr sz="1500">
              <a:latin typeface="Arial"/>
              <a:cs typeface="Arial"/>
            </a:endParaRPr>
          </a:p>
          <a:p>
            <a:pPr marL="323850" indent="-209550">
              <a:spcBef>
                <a:spcPts val="300"/>
              </a:spcBef>
              <a:buClr>
                <a:srgbClr val="9999CC"/>
              </a:buClr>
              <a:buSzPct val="80000"/>
              <a:buFont typeface="FreeSans"/>
              <a:buChar char="◻"/>
              <a:tabLst>
                <a:tab pos="323850" algn="l"/>
              </a:tabLst>
            </a:pPr>
            <a:r>
              <a:rPr sz="1500" b="1" dirty="0">
                <a:latin typeface="Arial"/>
                <a:cs typeface="Arial"/>
              </a:rPr>
              <a:t>Res. T </a:t>
            </a:r>
            <a:r>
              <a:rPr sz="1500" b="1" spc="-4" dirty="0">
                <a:latin typeface="Arial"/>
                <a:cs typeface="Arial"/>
              </a:rPr>
              <a:t>is allocated </a:t>
            </a:r>
            <a:r>
              <a:rPr sz="1500" b="1" dirty="0">
                <a:latin typeface="Arial"/>
                <a:cs typeface="Arial"/>
              </a:rPr>
              <a:t>to </a:t>
            </a:r>
            <a:r>
              <a:rPr sz="1500" b="1" spc="-4" dirty="0">
                <a:latin typeface="Arial"/>
                <a:cs typeface="Arial"/>
              </a:rPr>
              <a:t>process </a:t>
            </a:r>
            <a:r>
              <a:rPr sz="1500" b="1" dirty="0">
                <a:latin typeface="Arial"/>
                <a:cs typeface="Arial"/>
              </a:rPr>
              <a:t>C / </a:t>
            </a:r>
            <a:r>
              <a:rPr sz="1500" b="1" spc="-4" dirty="0">
                <a:latin typeface="Arial"/>
                <a:cs typeface="Arial"/>
              </a:rPr>
              <a:t>Process </a:t>
            </a:r>
            <a:r>
              <a:rPr sz="1500" b="1" dirty="0">
                <a:latin typeface="Arial"/>
                <a:cs typeface="Arial"/>
              </a:rPr>
              <a:t>C </a:t>
            </a:r>
            <a:r>
              <a:rPr sz="1500" b="1" spc="-4" dirty="0">
                <a:latin typeface="Arial"/>
                <a:cs typeface="Arial"/>
              </a:rPr>
              <a:t>holds </a:t>
            </a:r>
            <a:r>
              <a:rPr sz="1500" b="1" dirty="0">
                <a:latin typeface="Arial"/>
                <a:cs typeface="Arial"/>
              </a:rPr>
              <a:t>Res.</a:t>
            </a:r>
            <a:r>
              <a:rPr sz="1500" b="1" spc="-8" dirty="0">
                <a:latin typeface="Arial"/>
                <a:cs typeface="Arial"/>
              </a:rPr>
              <a:t> </a:t>
            </a:r>
            <a:r>
              <a:rPr sz="1500" b="1" dirty="0">
                <a:latin typeface="Arial"/>
                <a:cs typeface="Arial"/>
              </a:rPr>
              <a:t>T</a:t>
            </a:r>
            <a:endParaRPr sz="1500">
              <a:latin typeface="Arial"/>
              <a:cs typeface="Arial"/>
            </a:endParaRPr>
          </a:p>
          <a:p>
            <a:pPr marL="323850" indent="-209550">
              <a:spcBef>
                <a:spcPts val="300"/>
              </a:spcBef>
              <a:buClr>
                <a:srgbClr val="9999CC"/>
              </a:buClr>
              <a:buSzPct val="80000"/>
              <a:buFont typeface="FreeSans"/>
              <a:buChar char="◻"/>
              <a:tabLst>
                <a:tab pos="323850" algn="l"/>
              </a:tabLst>
            </a:pPr>
            <a:r>
              <a:rPr sz="1500" b="1" spc="-4" dirty="0">
                <a:latin typeface="Arial"/>
                <a:cs typeface="Arial"/>
              </a:rPr>
              <a:t>Process </a:t>
            </a:r>
            <a:r>
              <a:rPr sz="1500" b="1" dirty="0">
                <a:latin typeface="Arial"/>
                <a:cs typeface="Arial"/>
              </a:rPr>
              <a:t>C </a:t>
            </a:r>
            <a:r>
              <a:rPr sz="1500" b="1" spc="-4" dirty="0">
                <a:latin typeface="Arial"/>
                <a:cs typeface="Arial"/>
              </a:rPr>
              <a:t>is waiting on </a:t>
            </a:r>
            <a:r>
              <a:rPr sz="1500" b="1" dirty="0">
                <a:latin typeface="Arial"/>
                <a:cs typeface="Arial"/>
              </a:rPr>
              <a:t>res.</a:t>
            </a:r>
            <a:r>
              <a:rPr sz="1500" b="1" spc="-4" dirty="0">
                <a:latin typeface="Arial"/>
                <a:cs typeface="Arial"/>
              </a:rPr>
              <a:t> </a:t>
            </a:r>
            <a:r>
              <a:rPr sz="1500" b="1" dirty="0">
                <a:latin typeface="Arial"/>
                <a:cs typeface="Arial"/>
              </a:rPr>
              <a:t>U,</a:t>
            </a:r>
            <a:endParaRPr sz="1500">
              <a:latin typeface="Arial"/>
              <a:cs typeface="Arial"/>
            </a:endParaRPr>
          </a:p>
          <a:p>
            <a:pPr marL="323850" indent="-209550">
              <a:spcBef>
                <a:spcPts val="300"/>
              </a:spcBef>
              <a:buClr>
                <a:srgbClr val="9999CC"/>
              </a:buClr>
              <a:buSzPct val="80000"/>
              <a:buFont typeface="FreeSans"/>
              <a:buChar char="◻"/>
              <a:tabLst>
                <a:tab pos="323850" algn="l"/>
              </a:tabLst>
            </a:pPr>
            <a:r>
              <a:rPr sz="1500" b="1" dirty="0">
                <a:latin typeface="Arial"/>
                <a:cs typeface="Arial"/>
              </a:rPr>
              <a:t>Res. U </a:t>
            </a:r>
            <a:r>
              <a:rPr sz="1500" b="1" spc="-4" dirty="0">
                <a:latin typeface="Arial"/>
                <a:cs typeface="Arial"/>
              </a:rPr>
              <a:t>is allocated </a:t>
            </a:r>
            <a:r>
              <a:rPr sz="1500" b="1" dirty="0">
                <a:latin typeface="Arial"/>
                <a:cs typeface="Arial"/>
              </a:rPr>
              <a:t>to </a:t>
            </a:r>
            <a:r>
              <a:rPr sz="1500" b="1" spc="-4" dirty="0">
                <a:latin typeface="Arial"/>
                <a:cs typeface="Arial"/>
              </a:rPr>
              <a:t>process</a:t>
            </a:r>
            <a:r>
              <a:rPr sz="1500" b="1" spc="-8" dirty="0">
                <a:latin typeface="Arial"/>
                <a:cs typeface="Arial"/>
              </a:rPr>
              <a:t> </a:t>
            </a:r>
            <a:r>
              <a:rPr sz="1500" b="1" dirty="0">
                <a:latin typeface="Arial"/>
                <a:cs typeface="Arial"/>
              </a:rPr>
              <a:t>D!</a:t>
            </a:r>
            <a:endParaRPr sz="1500">
              <a:latin typeface="Arial"/>
              <a:cs typeface="Arial"/>
            </a:endParaRPr>
          </a:p>
        </p:txBody>
      </p:sp>
      <p:sp>
        <p:nvSpPr>
          <p:cNvPr id="14" name="object 14"/>
          <p:cNvSpPr txBox="1"/>
          <p:nvPr/>
        </p:nvSpPr>
        <p:spPr>
          <a:xfrm>
            <a:off x="1685926" y="4968274"/>
            <a:ext cx="3668554" cy="240450"/>
          </a:xfrm>
          <a:prstGeom prst="rect">
            <a:avLst/>
          </a:prstGeom>
        </p:spPr>
        <p:txBody>
          <a:bodyPr vert="horz" wrap="square" lIns="0" tIns="9525" rIns="0" bIns="0" rtlCol="0">
            <a:spAutoFit/>
          </a:bodyPr>
          <a:lstStyle/>
          <a:p>
            <a:pPr marL="219075" indent="-209550">
              <a:spcBef>
                <a:spcPts val="75"/>
              </a:spcBef>
              <a:buClr>
                <a:srgbClr val="9999CC"/>
              </a:buClr>
              <a:buSzPct val="80000"/>
              <a:buFont typeface="FreeSans"/>
              <a:buChar char="◻"/>
              <a:tabLst>
                <a:tab pos="219075" algn="l"/>
              </a:tabLst>
            </a:pPr>
            <a:r>
              <a:rPr sz="1500" b="1" spc="-4" dirty="0">
                <a:latin typeface="Arial"/>
                <a:cs typeface="Arial"/>
              </a:rPr>
              <a:t>Closed loop </a:t>
            </a:r>
            <a:r>
              <a:rPr sz="1500" b="1" spc="-11" dirty="0">
                <a:latin typeface="Arial"/>
                <a:cs typeface="Arial"/>
              </a:rPr>
              <a:t>T-C-U-D-T </a:t>
            </a:r>
            <a:r>
              <a:rPr sz="1500" b="1" dirty="0">
                <a:latin typeface="Arial"/>
                <a:cs typeface="Arial"/>
              </a:rPr>
              <a:t>=&gt;</a:t>
            </a:r>
            <a:r>
              <a:rPr sz="1500" b="1" spc="-11" dirty="0">
                <a:latin typeface="Arial"/>
                <a:cs typeface="Arial"/>
              </a:rPr>
              <a:t> </a:t>
            </a:r>
            <a:r>
              <a:rPr sz="1500" b="1" spc="-4" dirty="0">
                <a:latin typeface="Arial"/>
                <a:cs typeface="Arial"/>
              </a:rPr>
              <a:t>DEADLOCK</a:t>
            </a:r>
            <a:endParaRPr sz="1500">
              <a:latin typeface="Arial"/>
              <a:cs typeface="Arial"/>
            </a:endParaRPr>
          </a:p>
        </p:txBody>
      </p:sp>
      <p:sp>
        <p:nvSpPr>
          <p:cNvPr id="15" name="object 15"/>
          <p:cNvSpPr/>
          <p:nvPr/>
        </p:nvSpPr>
        <p:spPr>
          <a:xfrm>
            <a:off x="5661429" y="4849906"/>
            <a:ext cx="377190" cy="375285"/>
          </a:xfrm>
          <a:custGeom>
            <a:avLst/>
            <a:gdLst/>
            <a:ahLst/>
            <a:cxnLst/>
            <a:rect l="l" t="t" r="r" b="b"/>
            <a:pathLst>
              <a:path w="502920" h="500379">
                <a:moveTo>
                  <a:pt x="0" y="0"/>
                </a:moveTo>
                <a:lnTo>
                  <a:pt x="0" y="500153"/>
                </a:lnTo>
                <a:lnTo>
                  <a:pt x="502376" y="500153"/>
                </a:lnTo>
                <a:lnTo>
                  <a:pt x="502376" y="0"/>
                </a:lnTo>
                <a:lnTo>
                  <a:pt x="0" y="0"/>
                </a:lnTo>
                <a:close/>
              </a:path>
            </a:pathLst>
          </a:custGeom>
          <a:ln w="8270">
            <a:solidFill>
              <a:srgbClr val="000000"/>
            </a:solidFill>
          </a:ln>
        </p:spPr>
        <p:txBody>
          <a:bodyPr wrap="square" lIns="0" tIns="0" rIns="0" bIns="0" rtlCol="0"/>
          <a:lstStyle/>
          <a:p>
            <a:endParaRPr sz="1350"/>
          </a:p>
        </p:txBody>
      </p:sp>
      <p:sp>
        <p:nvSpPr>
          <p:cNvPr id="16" name="object 16"/>
          <p:cNvSpPr txBox="1"/>
          <p:nvPr/>
        </p:nvSpPr>
        <p:spPr>
          <a:xfrm>
            <a:off x="5762863" y="4860450"/>
            <a:ext cx="176213" cy="292933"/>
          </a:xfrm>
          <a:prstGeom prst="rect">
            <a:avLst/>
          </a:prstGeom>
        </p:spPr>
        <p:txBody>
          <a:bodyPr vert="horz" wrap="square" lIns="0" tIns="10001" rIns="0" bIns="0" rtlCol="0">
            <a:spAutoFit/>
          </a:bodyPr>
          <a:lstStyle/>
          <a:p>
            <a:pPr marL="9525">
              <a:spcBef>
                <a:spcPts val="79"/>
              </a:spcBef>
            </a:pPr>
            <a:r>
              <a:rPr sz="1838" b="1" spc="8" dirty="0">
                <a:latin typeface="Times New Roman"/>
                <a:cs typeface="Times New Roman"/>
              </a:rPr>
              <a:t>T</a:t>
            </a:r>
            <a:endParaRPr sz="1838">
              <a:latin typeface="Times New Roman"/>
              <a:cs typeface="Times New Roman"/>
            </a:endParaRPr>
          </a:p>
        </p:txBody>
      </p:sp>
      <p:sp>
        <p:nvSpPr>
          <p:cNvPr id="17" name="object 17"/>
          <p:cNvSpPr/>
          <p:nvPr/>
        </p:nvSpPr>
        <p:spPr>
          <a:xfrm>
            <a:off x="7620698" y="4849906"/>
            <a:ext cx="377190" cy="375285"/>
          </a:xfrm>
          <a:custGeom>
            <a:avLst/>
            <a:gdLst/>
            <a:ahLst/>
            <a:cxnLst/>
            <a:rect l="l" t="t" r="r" b="b"/>
            <a:pathLst>
              <a:path w="502920" h="500379">
                <a:moveTo>
                  <a:pt x="0" y="0"/>
                </a:moveTo>
                <a:lnTo>
                  <a:pt x="0" y="500153"/>
                </a:lnTo>
                <a:lnTo>
                  <a:pt x="502376" y="500153"/>
                </a:lnTo>
                <a:lnTo>
                  <a:pt x="502376" y="0"/>
                </a:lnTo>
                <a:lnTo>
                  <a:pt x="0" y="0"/>
                </a:lnTo>
                <a:close/>
              </a:path>
            </a:pathLst>
          </a:custGeom>
          <a:ln w="8270">
            <a:solidFill>
              <a:srgbClr val="000000"/>
            </a:solidFill>
          </a:ln>
        </p:spPr>
        <p:txBody>
          <a:bodyPr wrap="square" lIns="0" tIns="0" rIns="0" bIns="0" rtlCol="0"/>
          <a:lstStyle/>
          <a:p>
            <a:endParaRPr sz="1350"/>
          </a:p>
        </p:txBody>
      </p:sp>
      <p:sp>
        <p:nvSpPr>
          <p:cNvPr id="18" name="object 18"/>
          <p:cNvSpPr txBox="1"/>
          <p:nvPr/>
        </p:nvSpPr>
        <p:spPr>
          <a:xfrm>
            <a:off x="7716109" y="4860450"/>
            <a:ext cx="189071" cy="292933"/>
          </a:xfrm>
          <a:prstGeom prst="rect">
            <a:avLst/>
          </a:prstGeom>
        </p:spPr>
        <p:txBody>
          <a:bodyPr vert="horz" wrap="square" lIns="0" tIns="10001" rIns="0" bIns="0" rtlCol="0">
            <a:spAutoFit/>
          </a:bodyPr>
          <a:lstStyle/>
          <a:p>
            <a:pPr marL="9525">
              <a:spcBef>
                <a:spcPts val="79"/>
              </a:spcBef>
            </a:pPr>
            <a:r>
              <a:rPr sz="1838" b="1" spc="8" dirty="0">
                <a:latin typeface="Times New Roman"/>
                <a:cs typeface="Times New Roman"/>
              </a:rPr>
              <a:t>U</a:t>
            </a:r>
            <a:endParaRPr sz="1838">
              <a:latin typeface="Times New Roman"/>
              <a:cs typeface="Times New Roman"/>
            </a:endParaRPr>
          </a:p>
        </p:txBody>
      </p:sp>
      <p:sp>
        <p:nvSpPr>
          <p:cNvPr id="19" name="object 19"/>
          <p:cNvSpPr/>
          <p:nvPr/>
        </p:nvSpPr>
        <p:spPr>
          <a:xfrm>
            <a:off x="6565706" y="5450092"/>
            <a:ext cx="602933" cy="551021"/>
          </a:xfrm>
          <a:custGeom>
            <a:avLst/>
            <a:gdLst/>
            <a:ahLst/>
            <a:cxnLst/>
            <a:rect l="l" t="t" r="r" b="b"/>
            <a:pathLst>
              <a:path w="803909" h="734695">
                <a:moveTo>
                  <a:pt x="401901" y="0"/>
                </a:moveTo>
                <a:lnTo>
                  <a:pt x="355015" y="2694"/>
                </a:lnTo>
                <a:lnTo>
                  <a:pt x="309721" y="10576"/>
                </a:lnTo>
                <a:lnTo>
                  <a:pt x="266322" y="23344"/>
                </a:lnTo>
                <a:lnTo>
                  <a:pt x="225117" y="40697"/>
                </a:lnTo>
                <a:lnTo>
                  <a:pt x="186408" y="62334"/>
                </a:lnTo>
                <a:lnTo>
                  <a:pt x="150496" y="87954"/>
                </a:lnTo>
                <a:lnTo>
                  <a:pt x="117681" y="117254"/>
                </a:lnTo>
                <a:lnTo>
                  <a:pt x="88265" y="149935"/>
                </a:lnTo>
                <a:lnTo>
                  <a:pt x="62549" y="185694"/>
                </a:lnTo>
                <a:lnTo>
                  <a:pt x="40834" y="224230"/>
                </a:lnTo>
                <a:lnTo>
                  <a:pt x="23420" y="265243"/>
                </a:lnTo>
                <a:lnTo>
                  <a:pt x="10609" y="308430"/>
                </a:lnTo>
                <a:lnTo>
                  <a:pt x="2702" y="353490"/>
                </a:lnTo>
                <a:lnTo>
                  <a:pt x="0" y="400123"/>
                </a:lnTo>
              </a:path>
              <a:path w="803909" h="734695">
                <a:moveTo>
                  <a:pt x="0" y="400123"/>
                </a:moveTo>
                <a:lnTo>
                  <a:pt x="2702" y="446801"/>
                </a:lnTo>
                <a:lnTo>
                  <a:pt x="10609" y="491894"/>
                </a:lnTo>
                <a:lnTo>
                  <a:pt x="23420" y="535102"/>
                </a:lnTo>
                <a:lnTo>
                  <a:pt x="40834" y="576124"/>
                </a:lnTo>
                <a:lnTo>
                  <a:pt x="62549" y="614662"/>
                </a:lnTo>
                <a:lnTo>
                  <a:pt x="88265" y="650415"/>
                </a:lnTo>
                <a:lnTo>
                  <a:pt x="117681" y="683085"/>
                </a:lnTo>
                <a:lnTo>
                  <a:pt x="150496" y="712370"/>
                </a:lnTo>
                <a:lnTo>
                  <a:pt x="181133" y="734212"/>
                </a:lnTo>
              </a:path>
              <a:path w="803909" h="734695">
                <a:moveTo>
                  <a:pt x="622669" y="734212"/>
                </a:moveTo>
                <a:lnTo>
                  <a:pt x="686120" y="683085"/>
                </a:lnTo>
                <a:lnTo>
                  <a:pt x="715536" y="650415"/>
                </a:lnTo>
                <a:lnTo>
                  <a:pt x="741252" y="614662"/>
                </a:lnTo>
                <a:lnTo>
                  <a:pt x="762967" y="576124"/>
                </a:lnTo>
                <a:lnTo>
                  <a:pt x="780381" y="535102"/>
                </a:lnTo>
                <a:lnTo>
                  <a:pt x="793192" y="491894"/>
                </a:lnTo>
                <a:lnTo>
                  <a:pt x="801099" y="446801"/>
                </a:lnTo>
                <a:lnTo>
                  <a:pt x="803802" y="400123"/>
                </a:lnTo>
              </a:path>
              <a:path w="803909" h="734695">
                <a:moveTo>
                  <a:pt x="803802" y="400123"/>
                </a:moveTo>
                <a:lnTo>
                  <a:pt x="801099" y="353490"/>
                </a:lnTo>
                <a:lnTo>
                  <a:pt x="793192" y="308430"/>
                </a:lnTo>
                <a:lnTo>
                  <a:pt x="780381" y="265243"/>
                </a:lnTo>
                <a:lnTo>
                  <a:pt x="762967" y="224230"/>
                </a:lnTo>
                <a:lnTo>
                  <a:pt x="741252" y="185694"/>
                </a:lnTo>
                <a:lnTo>
                  <a:pt x="715536" y="149935"/>
                </a:lnTo>
                <a:lnTo>
                  <a:pt x="686120" y="117254"/>
                </a:lnTo>
                <a:lnTo>
                  <a:pt x="653306" y="87954"/>
                </a:lnTo>
                <a:lnTo>
                  <a:pt x="617393" y="62334"/>
                </a:lnTo>
                <a:lnTo>
                  <a:pt x="578684" y="40697"/>
                </a:lnTo>
                <a:lnTo>
                  <a:pt x="537480" y="23344"/>
                </a:lnTo>
                <a:lnTo>
                  <a:pt x="494080" y="10576"/>
                </a:lnTo>
                <a:lnTo>
                  <a:pt x="448787" y="2694"/>
                </a:lnTo>
                <a:lnTo>
                  <a:pt x="401901" y="0"/>
                </a:lnTo>
              </a:path>
            </a:pathLst>
          </a:custGeom>
          <a:ln w="8270">
            <a:solidFill>
              <a:srgbClr val="000000"/>
            </a:solidFill>
          </a:ln>
        </p:spPr>
        <p:txBody>
          <a:bodyPr wrap="square" lIns="0" tIns="0" rIns="0" bIns="0" rtlCol="0"/>
          <a:lstStyle/>
          <a:p>
            <a:endParaRPr sz="1350"/>
          </a:p>
        </p:txBody>
      </p:sp>
      <p:sp>
        <p:nvSpPr>
          <p:cNvPr id="20" name="object 20"/>
          <p:cNvSpPr txBox="1"/>
          <p:nvPr/>
        </p:nvSpPr>
        <p:spPr>
          <a:xfrm>
            <a:off x="6769627" y="5604679"/>
            <a:ext cx="176213" cy="270811"/>
          </a:xfrm>
          <a:prstGeom prst="rect">
            <a:avLst/>
          </a:prstGeom>
        </p:spPr>
        <p:txBody>
          <a:bodyPr vert="horz" wrap="square" lIns="0" tIns="10953" rIns="0" bIns="0" rtlCol="0">
            <a:spAutoFit/>
          </a:bodyPr>
          <a:lstStyle/>
          <a:p>
            <a:pPr marL="9525">
              <a:spcBef>
                <a:spcPts val="86"/>
              </a:spcBef>
            </a:pPr>
            <a:r>
              <a:rPr sz="1688" b="1" spc="15" dirty="0">
                <a:latin typeface="Arial"/>
                <a:cs typeface="Arial"/>
              </a:rPr>
              <a:t>D</a:t>
            </a:r>
            <a:endParaRPr sz="1688">
              <a:latin typeface="Arial"/>
              <a:cs typeface="Arial"/>
            </a:endParaRPr>
          </a:p>
        </p:txBody>
      </p:sp>
      <p:sp>
        <p:nvSpPr>
          <p:cNvPr id="21" name="object 21"/>
          <p:cNvSpPr/>
          <p:nvPr/>
        </p:nvSpPr>
        <p:spPr>
          <a:xfrm>
            <a:off x="6565706" y="4174699"/>
            <a:ext cx="602933" cy="600551"/>
          </a:xfrm>
          <a:custGeom>
            <a:avLst/>
            <a:gdLst/>
            <a:ahLst/>
            <a:cxnLst/>
            <a:rect l="l" t="t" r="r" b="b"/>
            <a:pathLst>
              <a:path w="803909" h="800735">
                <a:moveTo>
                  <a:pt x="401901" y="0"/>
                </a:moveTo>
                <a:lnTo>
                  <a:pt x="355015" y="2694"/>
                </a:lnTo>
                <a:lnTo>
                  <a:pt x="309721" y="10576"/>
                </a:lnTo>
                <a:lnTo>
                  <a:pt x="266322" y="23344"/>
                </a:lnTo>
                <a:lnTo>
                  <a:pt x="225117" y="40697"/>
                </a:lnTo>
                <a:lnTo>
                  <a:pt x="186408" y="62334"/>
                </a:lnTo>
                <a:lnTo>
                  <a:pt x="150496" y="87954"/>
                </a:lnTo>
                <a:lnTo>
                  <a:pt x="117681" y="117254"/>
                </a:lnTo>
                <a:lnTo>
                  <a:pt x="88265" y="149935"/>
                </a:lnTo>
                <a:lnTo>
                  <a:pt x="62549" y="185694"/>
                </a:lnTo>
                <a:lnTo>
                  <a:pt x="40834" y="224230"/>
                </a:lnTo>
                <a:lnTo>
                  <a:pt x="23420" y="265243"/>
                </a:lnTo>
                <a:lnTo>
                  <a:pt x="10609" y="308430"/>
                </a:lnTo>
                <a:lnTo>
                  <a:pt x="2702" y="353490"/>
                </a:lnTo>
                <a:lnTo>
                  <a:pt x="0" y="400123"/>
                </a:lnTo>
              </a:path>
              <a:path w="803909" h="800735">
                <a:moveTo>
                  <a:pt x="0" y="400123"/>
                </a:moveTo>
                <a:lnTo>
                  <a:pt x="2702" y="446801"/>
                </a:lnTo>
                <a:lnTo>
                  <a:pt x="10609" y="491894"/>
                </a:lnTo>
                <a:lnTo>
                  <a:pt x="23420" y="535102"/>
                </a:lnTo>
                <a:lnTo>
                  <a:pt x="40834" y="576124"/>
                </a:lnTo>
                <a:lnTo>
                  <a:pt x="62549" y="614662"/>
                </a:lnTo>
                <a:lnTo>
                  <a:pt x="88265" y="650415"/>
                </a:lnTo>
                <a:lnTo>
                  <a:pt x="117681" y="683085"/>
                </a:lnTo>
                <a:lnTo>
                  <a:pt x="150496" y="712370"/>
                </a:lnTo>
                <a:lnTo>
                  <a:pt x="186408" y="737973"/>
                </a:lnTo>
                <a:lnTo>
                  <a:pt x="225117" y="759592"/>
                </a:lnTo>
                <a:lnTo>
                  <a:pt x="266322" y="776929"/>
                </a:lnTo>
                <a:lnTo>
                  <a:pt x="309721" y="789683"/>
                </a:lnTo>
                <a:lnTo>
                  <a:pt x="355015" y="797555"/>
                </a:lnTo>
                <a:lnTo>
                  <a:pt x="401901" y="800246"/>
                </a:lnTo>
              </a:path>
              <a:path w="803909" h="800735">
                <a:moveTo>
                  <a:pt x="401901" y="800246"/>
                </a:moveTo>
                <a:lnTo>
                  <a:pt x="448787" y="797555"/>
                </a:lnTo>
                <a:lnTo>
                  <a:pt x="494080" y="789683"/>
                </a:lnTo>
                <a:lnTo>
                  <a:pt x="537480" y="776929"/>
                </a:lnTo>
                <a:lnTo>
                  <a:pt x="578684" y="759592"/>
                </a:lnTo>
                <a:lnTo>
                  <a:pt x="617393" y="737973"/>
                </a:lnTo>
                <a:lnTo>
                  <a:pt x="653306" y="712370"/>
                </a:lnTo>
                <a:lnTo>
                  <a:pt x="686120" y="683085"/>
                </a:lnTo>
                <a:lnTo>
                  <a:pt x="715536" y="650415"/>
                </a:lnTo>
                <a:lnTo>
                  <a:pt x="741252" y="614662"/>
                </a:lnTo>
                <a:lnTo>
                  <a:pt x="762967" y="576124"/>
                </a:lnTo>
                <a:lnTo>
                  <a:pt x="780381" y="535102"/>
                </a:lnTo>
                <a:lnTo>
                  <a:pt x="793192" y="491894"/>
                </a:lnTo>
                <a:lnTo>
                  <a:pt x="801099" y="446801"/>
                </a:lnTo>
                <a:lnTo>
                  <a:pt x="803802" y="400123"/>
                </a:lnTo>
              </a:path>
              <a:path w="803909" h="800735">
                <a:moveTo>
                  <a:pt x="803802" y="400123"/>
                </a:moveTo>
                <a:lnTo>
                  <a:pt x="801099" y="353490"/>
                </a:lnTo>
                <a:lnTo>
                  <a:pt x="793192" y="308430"/>
                </a:lnTo>
                <a:lnTo>
                  <a:pt x="780381" y="265243"/>
                </a:lnTo>
                <a:lnTo>
                  <a:pt x="762967" y="224230"/>
                </a:lnTo>
                <a:lnTo>
                  <a:pt x="741252" y="185694"/>
                </a:lnTo>
                <a:lnTo>
                  <a:pt x="715536" y="149935"/>
                </a:lnTo>
                <a:lnTo>
                  <a:pt x="686120" y="117254"/>
                </a:lnTo>
                <a:lnTo>
                  <a:pt x="653306" y="87954"/>
                </a:lnTo>
                <a:lnTo>
                  <a:pt x="617393" y="62334"/>
                </a:lnTo>
                <a:lnTo>
                  <a:pt x="578684" y="40697"/>
                </a:lnTo>
                <a:lnTo>
                  <a:pt x="537480" y="23344"/>
                </a:lnTo>
                <a:lnTo>
                  <a:pt x="494080" y="10576"/>
                </a:lnTo>
                <a:lnTo>
                  <a:pt x="448787" y="2694"/>
                </a:lnTo>
                <a:lnTo>
                  <a:pt x="401901" y="0"/>
                </a:lnTo>
              </a:path>
            </a:pathLst>
          </a:custGeom>
          <a:ln w="8270">
            <a:solidFill>
              <a:srgbClr val="000000"/>
            </a:solidFill>
          </a:ln>
        </p:spPr>
        <p:txBody>
          <a:bodyPr wrap="square" lIns="0" tIns="0" rIns="0" bIns="0" rtlCol="0"/>
          <a:lstStyle/>
          <a:p>
            <a:endParaRPr sz="1350"/>
          </a:p>
        </p:txBody>
      </p:sp>
      <p:sp>
        <p:nvSpPr>
          <p:cNvPr id="22" name="object 22"/>
          <p:cNvSpPr txBox="1"/>
          <p:nvPr/>
        </p:nvSpPr>
        <p:spPr>
          <a:xfrm>
            <a:off x="6769627" y="4329283"/>
            <a:ext cx="176213" cy="270811"/>
          </a:xfrm>
          <a:prstGeom prst="rect">
            <a:avLst/>
          </a:prstGeom>
        </p:spPr>
        <p:txBody>
          <a:bodyPr vert="horz" wrap="square" lIns="0" tIns="10953" rIns="0" bIns="0" rtlCol="0">
            <a:spAutoFit/>
          </a:bodyPr>
          <a:lstStyle/>
          <a:p>
            <a:pPr marL="9525">
              <a:spcBef>
                <a:spcPts val="86"/>
              </a:spcBef>
            </a:pPr>
            <a:r>
              <a:rPr sz="1688" b="1" spc="15" dirty="0">
                <a:latin typeface="Arial"/>
                <a:cs typeface="Arial"/>
              </a:rPr>
              <a:t>C</a:t>
            </a:r>
            <a:endParaRPr sz="1688">
              <a:latin typeface="Arial"/>
              <a:cs typeface="Arial"/>
            </a:endParaRPr>
          </a:p>
        </p:txBody>
      </p:sp>
      <p:grpSp>
        <p:nvGrpSpPr>
          <p:cNvPr id="23" name="object 23"/>
          <p:cNvGrpSpPr/>
          <p:nvPr/>
        </p:nvGrpSpPr>
        <p:grpSpPr>
          <a:xfrm>
            <a:off x="5882230" y="4539873"/>
            <a:ext cx="1966436" cy="995839"/>
            <a:chOff x="6318972" y="4910162"/>
            <a:chExt cx="2621915" cy="1327785"/>
          </a:xfrm>
        </p:grpSpPr>
        <p:sp>
          <p:nvSpPr>
            <p:cNvPr id="24" name="object 24"/>
            <p:cNvSpPr/>
            <p:nvPr/>
          </p:nvSpPr>
          <p:spPr>
            <a:xfrm>
              <a:off x="6320967" y="4919662"/>
              <a:ext cx="909319" cy="415925"/>
            </a:xfrm>
            <a:custGeom>
              <a:avLst/>
              <a:gdLst/>
              <a:ahLst/>
              <a:cxnLst/>
              <a:rect l="l" t="t" r="r" b="b"/>
              <a:pathLst>
                <a:path w="909320" h="415925">
                  <a:moveTo>
                    <a:pt x="835354" y="22803"/>
                  </a:moveTo>
                  <a:lnTo>
                    <a:pt x="0" y="392620"/>
                  </a:lnTo>
                  <a:lnTo>
                    <a:pt x="10058" y="415378"/>
                  </a:lnTo>
                  <a:lnTo>
                    <a:pt x="845644" y="45815"/>
                  </a:lnTo>
                  <a:lnTo>
                    <a:pt x="835354" y="22803"/>
                  </a:lnTo>
                  <a:close/>
                </a:path>
                <a:path w="909320" h="415925">
                  <a:moveTo>
                    <a:pt x="897746" y="17754"/>
                  </a:moveTo>
                  <a:lnTo>
                    <a:pt x="846759" y="17754"/>
                  </a:lnTo>
                  <a:lnTo>
                    <a:pt x="857059" y="40767"/>
                  </a:lnTo>
                  <a:lnTo>
                    <a:pt x="845644" y="45815"/>
                  </a:lnTo>
                  <a:lnTo>
                    <a:pt x="855802" y="68529"/>
                  </a:lnTo>
                  <a:lnTo>
                    <a:pt x="897746" y="17754"/>
                  </a:lnTo>
                  <a:close/>
                </a:path>
                <a:path w="909320" h="415925">
                  <a:moveTo>
                    <a:pt x="846759" y="17754"/>
                  </a:moveTo>
                  <a:lnTo>
                    <a:pt x="835354" y="22803"/>
                  </a:lnTo>
                  <a:lnTo>
                    <a:pt x="845644" y="45815"/>
                  </a:lnTo>
                  <a:lnTo>
                    <a:pt x="857059" y="40767"/>
                  </a:lnTo>
                  <a:lnTo>
                    <a:pt x="846759" y="17754"/>
                  </a:lnTo>
                  <a:close/>
                </a:path>
                <a:path w="909320" h="415925">
                  <a:moveTo>
                    <a:pt x="825157" y="0"/>
                  </a:moveTo>
                  <a:lnTo>
                    <a:pt x="835354" y="22803"/>
                  </a:lnTo>
                  <a:lnTo>
                    <a:pt x="846759" y="17754"/>
                  </a:lnTo>
                  <a:lnTo>
                    <a:pt x="897746" y="17754"/>
                  </a:lnTo>
                  <a:lnTo>
                    <a:pt x="909307" y="3759"/>
                  </a:lnTo>
                  <a:lnTo>
                    <a:pt x="825157" y="0"/>
                  </a:lnTo>
                  <a:close/>
                </a:path>
              </a:pathLst>
            </a:custGeom>
            <a:solidFill>
              <a:srgbClr val="000000"/>
            </a:solidFill>
          </p:spPr>
          <p:txBody>
            <a:bodyPr wrap="square" lIns="0" tIns="0" rIns="0" bIns="0" rtlCol="0"/>
            <a:lstStyle/>
            <a:p>
              <a:endParaRPr sz="1350"/>
            </a:p>
          </p:txBody>
        </p:sp>
        <p:sp>
          <p:nvSpPr>
            <p:cNvPr id="25" name="object 25"/>
            <p:cNvSpPr/>
            <p:nvPr/>
          </p:nvSpPr>
          <p:spPr>
            <a:xfrm>
              <a:off x="6320974" y="4919666"/>
              <a:ext cx="909319" cy="415925"/>
            </a:xfrm>
            <a:custGeom>
              <a:avLst/>
              <a:gdLst/>
              <a:ahLst/>
              <a:cxnLst/>
              <a:rect l="l" t="t" r="r" b="b"/>
              <a:pathLst>
                <a:path w="909320" h="415925">
                  <a:moveTo>
                    <a:pt x="0" y="392620"/>
                  </a:moveTo>
                  <a:lnTo>
                    <a:pt x="846755" y="17755"/>
                  </a:lnTo>
                  <a:lnTo>
                    <a:pt x="857054" y="40762"/>
                  </a:lnTo>
                  <a:lnTo>
                    <a:pt x="10047" y="415377"/>
                  </a:lnTo>
                  <a:lnTo>
                    <a:pt x="0" y="392620"/>
                  </a:lnTo>
                  <a:close/>
                </a:path>
                <a:path w="909320" h="415925">
                  <a:moveTo>
                    <a:pt x="825153" y="0"/>
                  </a:moveTo>
                  <a:lnTo>
                    <a:pt x="909301" y="3751"/>
                  </a:lnTo>
                  <a:lnTo>
                    <a:pt x="855798" y="68521"/>
                  </a:lnTo>
                  <a:lnTo>
                    <a:pt x="825153" y="0"/>
                  </a:lnTo>
                  <a:close/>
                </a:path>
              </a:pathLst>
            </a:custGeom>
            <a:ln w="4010">
              <a:solidFill>
                <a:srgbClr val="000000"/>
              </a:solidFill>
            </a:ln>
          </p:spPr>
          <p:txBody>
            <a:bodyPr wrap="square" lIns="0" tIns="0" rIns="0" bIns="0" rtlCol="0"/>
            <a:lstStyle/>
            <a:p>
              <a:endParaRPr sz="1350"/>
            </a:p>
          </p:txBody>
        </p:sp>
        <p:sp>
          <p:nvSpPr>
            <p:cNvPr id="26" name="object 26"/>
            <p:cNvSpPr/>
            <p:nvPr/>
          </p:nvSpPr>
          <p:spPr>
            <a:xfrm>
              <a:off x="8029054" y="4912169"/>
              <a:ext cx="909319" cy="415925"/>
            </a:xfrm>
            <a:custGeom>
              <a:avLst/>
              <a:gdLst/>
              <a:ahLst/>
              <a:cxnLst/>
              <a:rect l="l" t="t" r="r" b="b"/>
              <a:pathLst>
                <a:path w="909320" h="415925">
                  <a:moveTo>
                    <a:pt x="835315" y="392550"/>
                  </a:moveTo>
                  <a:lnTo>
                    <a:pt x="825144" y="415378"/>
                  </a:lnTo>
                  <a:lnTo>
                    <a:pt x="909294" y="411378"/>
                  </a:lnTo>
                  <a:lnTo>
                    <a:pt x="897924" y="397611"/>
                  </a:lnTo>
                  <a:lnTo>
                    <a:pt x="846747" y="397611"/>
                  </a:lnTo>
                  <a:lnTo>
                    <a:pt x="835315" y="392550"/>
                  </a:lnTo>
                  <a:close/>
                </a:path>
                <a:path w="909320" h="415925">
                  <a:moveTo>
                    <a:pt x="845569" y="369535"/>
                  </a:moveTo>
                  <a:lnTo>
                    <a:pt x="835315" y="392550"/>
                  </a:lnTo>
                  <a:lnTo>
                    <a:pt x="846747" y="397611"/>
                  </a:lnTo>
                  <a:lnTo>
                    <a:pt x="857046" y="374611"/>
                  </a:lnTo>
                  <a:lnTo>
                    <a:pt x="845569" y="369535"/>
                  </a:lnTo>
                  <a:close/>
                </a:path>
                <a:path w="909320" h="415925">
                  <a:moveTo>
                    <a:pt x="855789" y="346595"/>
                  </a:moveTo>
                  <a:lnTo>
                    <a:pt x="845569" y="369535"/>
                  </a:lnTo>
                  <a:lnTo>
                    <a:pt x="857046" y="374611"/>
                  </a:lnTo>
                  <a:lnTo>
                    <a:pt x="846747" y="397611"/>
                  </a:lnTo>
                  <a:lnTo>
                    <a:pt x="897924" y="397611"/>
                  </a:lnTo>
                  <a:lnTo>
                    <a:pt x="855789" y="346595"/>
                  </a:lnTo>
                  <a:close/>
                </a:path>
                <a:path w="909320" h="415925">
                  <a:moveTo>
                    <a:pt x="10045" y="0"/>
                  </a:moveTo>
                  <a:lnTo>
                    <a:pt x="0" y="22745"/>
                  </a:lnTo>
                  <a:lnTo>
                    <a:pt x="835315" y="392550"/>
                  </a:lnTo>
                  <a:lnTo>
                    <a:pt x="845569" y="369535"/>
                  </a:lnTo>
                  <a:lnTo>
                    <a:pt x="10045" y="0"/>
                  </a:lnTo>
                  <a:close/>
                </a:path>
              </a:pathLst>
            </a:custGeom>
            <a:solidFill>
              <a:srgbClr val="000000"/>
            </a:solidFill>
          </p:spPr>
          <p:txBody>
            <a:bodyPr wrap="square" lIns="0" tIns="0" rIns="0" bIns="0" rtlCol="0"/>
            <a:lstStyle/>
            <a:p>
              <a:endParaRPr sz="1350"/>
            </a:p>
          </p:txBody>
        </p:sp>
        <p:sp>
          <p:nvSpPr>
            <p:cNvPr id="27" name="object 27"/>
            <p:cNvSpPr/>
            <p:nvPr/>
          </p:nvSpPr>
          <p:spPr>
            <a:xfrm>
              <a:off x="8029054" y="4912164"/>
              <a:ext cx="909319" cy="415925"/>
            </a:xfrm>
            <a:custGeom>
              <a:avLst/>
              <a:gdLst/>
              <a:ahLst/>
              <a:cxnLst/>
              <a:rect l="l" t="t" r="r" b="b"/>
              <a:pathLst>
                <a:path w="909320" h="415925">
                  <a:moveTo>
                    <a:pt x="10047" y="0"/>
                  </a:moveTo>
                  <a:lnTo>
                    <a:pt x="857054" y="374615"/>
                  </a:lnTo>
                  <a:lnTo>
                    <a:pt x="846755" y="397622"/>
                  </a:lnTo>
                  <a:lnTo>
                    <a:pt x="0" y="22757"/>
                  </a:lnTo>
                  <a:lnTo>
                    <a:pt x="10047" y="0"/>
                  </a:lnTo>
                  <a:close/>
                </a:path>
                <a:path w="909320" h="415925">
                  <a:moveTo>
                    <a:pt x="855798" y="346606"/>
                  </a:moveTo>
                  <a:lnTo>
                    <a:pt x="909301" y="411376"/>
                  </a:lnTo>
                  <a:lnTo>
                    <a:pt x="825153" y="415377"/>
                  </a:lnTo>
                  <a:lnTo>
                    <a:pt x="855798" y="346606"/>
                  </a:lnTo>
                  <a:close/>
                </a:path>
              </a:pathLst>
            </a:custGeom>
            <a:ln w="4010">
              <a:solidFill>
                <a:srgbClr val="000000"/>
              </a:solidFill>
            </a:ln>
          </p:spPr>
          <p:txBody>
            <a:bodyPr wrap="square" lIns="0" tIns="0" rIns="0" bIns="0" rtlCol="0"/>
            <a:lstStyle/>
            <a:p>
              <a:endParaRPr sz="1350"/>
            </a:p>
          </p:txBody>
        </p:sp>
        <p:sp>
          <p:nvSpPr>
            <p:cNvPr id="28" name="object 28"/>
            <p:cNvSpPr/>
            <p:nvPr/>
          </p:nvSpPr>
          <p:spPr>
            <a:xfrm>
              <a:off x="6426466" y="5819945"/>
              <a:ext cx="909319" cy="415925"/>
            </a:xfrm>
            <a:custGeom>
              <a:avLst/>
              <a:gdLst/>
              <a:ahLst/>
              <a:cxnLst/>
              <a:rect l="l" t="t" r="r" b="b"/>
              <a:pathLst>
                <a:path w="909320" h="415925">
                  <a:moveTo>
                    <a:pt x="73951" y="22803"/>
                  </a:moveTo>
                  <a:lnTo>
                    <a:pt x="63662" y="45810"/>
                  </a:lnTo>
                  <a:lnTo>
                    <a:pt x="899261" y="415377"/>
                  </a:lnTo>
                  <a:lnTo>
                    <a:pt x="909307" y="392620"/>
                  </a:lnTo>
                  <a:lnTo>
                    <a:pt x="73951" y="22803"/>
                  </a:lnTo>
                  <a:close/>
                </a:path>
                <a:path w="909320" h="415925">
                  <a:moveTo>
                    <a:pt x="84150" y="0"/>
                  </a:moveTo>
                  <a:lnTo>
                    <a:pt x="0" y="3750"/>
                  </a:lnTo>
                  <a:lnTo>
                    <a:pt x="53505" y="68520"/>
                  </a:lnTo>
                  <a:lnTo>
                    <a:pt x="63662" y="45810"/>
                  </a:lnTo>
                  <a:lnTo>
                    <a:pt x="52247" y="40761"/>
                  </a:lnTo>
                  <a:lnTo>
                    <a:pt x="62547" y="17754"/>
                  </a:lnTo>
                  <a:lnTo>
                    <a:pt x="76209" y="17754"/>
                  </a:lnTo>
                  <a:lnTo>
                    <a:pt x="84150" y="0"/>
                  </a:lnTo>
                  <a:close/>
                </a:path>
                <a:path w="909320" h="415925">
                  <a:moveTo>
                    <a:pt x="62547" y="17754"/>
                  </a:moveTo>
                  <a:lnTo>
                    <a:pt x="52247" y="40761"/>
                  </a:lnTo>
                  <a:lnTo>
                    <a:pt x="63662" y="45810"/>
                  </a:lnTo>
                  <a:lnTo>
                    <a:pt x="73951" y="22803"/>
                  </a:lnTo>
                  <a:lnTo>
                    <a:pt x="62547" y="17754"/>
                  </a:lnTo>
                  <a:close/>
                </a:path>
                <a:path w="909320" h="415925">
                  <a:moveTo>
                    <a:pt x="76209" y="17754"/>
                  </a:moveTo>
                  <a:lnTo>
                    <a:pt x="62547" y="17754"/>
                  </a:lnTo>
                  <a:lnTo>
                    <a:pt x="73951" y="22803"/>
                  </a:lnTo>
                  <a:lnTo>
                    <a:pt x="76209" y="17754"/>
                  </a:lnTo>
                  <a:close/>
                </a:path>
              </a:pathLst>
            </a:custGeom>
            <a:solidFill>
              <a:srgbClr val="000000"/>
            </a:solidFill>
          </p:spPr>
          <p:txBody>
            <a:bodyPr wrap="square" lIns="0" tIns="0" rIns="0" bIns="0" rtlCol="0"/>
            <a:lstStyle/>
            <a:p>
              <a:endParaRPr sz="1350"/>
            </a:p>
          </p:txBody>
        </p:sp>
        <p:sp>
          <p:nvSpPr>
            <p:cNvPr id="29" name="object 29"/>
            <p:cNvSpPr/>
            <p:nvPr/>
          </p:nvSpPr>
          <p:spPr>
            <a:xfrm>
              <a:off x="6426473" y="5819943"/>
              <a:ext cx="909319" cy="415925"/>
            </a:xfrm>
            <a:custGeom>
              <a:avLst/>
              <a:gdLst/>
              <a:ahLst/>
              <a:cxnLst/>
              <a:rect l="l" t="t" r="r" b="b"/>
              <a:pathLst>
                <a:path w="909320" h="415925">
                  <a:moveTo>
                    <a:pt x="899253" y="415377"/>
                  </a:moveTo>
                  <a:lnTo>
                    <a:pt x="52247" y="40762"/>
                  </a:lnTo>
                  <a:lnTo>
                    <a:pt x="62545" y="17755"/>
                  </a:lnTo>
                  <a:lnTo>
                    <a:pt x="909301" y="392620"/>
                  </a:lnTo>
                  <a:lnTo>
                    <a:pt x="899253" y="415377"/>
                  </a:lnTo>
                  <a:close/>
                </a:path>
                <a:path w="909320" h="415925">
                  <a:moveTo>
                    <a:pt x="53503" y="68521"/>
                  </a:moveTo>
                  <a:lnTo>
                    <a:pt x="0" y="3751"/>
                  </a:lnTo>
                  <a:lnTo>
                    <a:pt x="84148" y="0"/>
                  </a:lnTo>
                  <a:lnTo>
                    <a:pt x="53503" y="68521"/>
                  </a:lnTo>
                  <a:close/>
                </a:path>
              </a:pathLst>
            </a:custGeom>
            <a:ln w="4010">
              <a:solidFill>
                <a:srgbClr val="000000"/>
              </a:solidFill>
            </a:ln>
          </p:spPr>
          <p:txBody>
            <a:bodyPr wrap="square" lIns="0" tIns="0" rIns="0" bIns="0" rtlCol="0"/>
            <a:lstStyle/>
            <a:p>
              <a:endParaRPr sz="1350"/>
            </a:p>
          </p:txBody>
        </p:sp>
        <p:sp>
          <p:nvSpPr>
            <p:cNvPr id="30" name="object 30"/>
            <p:cNvSpPr/>
            <p:nvPr/>
          </p:nvSpPr>
          <p:spPr>
            <a:xfrm>
              <a:off x="7933601" y="5812441"/>
              <a:ext cx="909319" cy="415925"/>
            </a:xfrm>
            <a:custGeom>
              <a:avLst/>
              <a:gdLst/>
              <a:ahLst/>
              <a:cxnLst/>
              <a:rect l="l" t="t" r="r" b="b"/>
              <a:pathLst>
                <a:path w="909320" h="415925">
                  <a:moveTo>
                    <a:pt x="53505" y="346607"/>
                  </a:moveTo>
                  <a:lnTo>
                    <a:pt x="0" y="411377"/>
                  </a:lnTo>
                  <a:lnTo>
                    <a:pt x="84150" y="415377"/>
                  </a:lnTo>
                  <a:lnTo>
                    <a:pt x="76238" y="397623"/>
                  </a:lnTo>
                  <a:lnTo>
                    <a:pt x="62547" y="397623"/>
                  </a:lnTo>
                  <a:lnTo>
                    <a:pt x="52247" y="374615"/>
                  </a:lnTo>
                  <a:lnTo>
                    <a:pt x="63724" y="369539"/>
                  </a:lnTo>
                  <a:lnTo>
                    <a:pt x="53505" y="346607"/>
                  </a:lnTo>
                  <a:close/>
                </a:path>
                <a:path w="909320" h="415925">
                  <a:moveTo>
                    <a:pt x="63724" y="369539"/>
                  </a:moveTo>
                  <a:lnTo>
                    <a:pt x="52247" y="374615"/>
                  </a:lnTo>
                  <a:lnTo>
                    <a:pt x="62547" y="397623"/>
                  </a:lnTo>
                  <a:lnTo>
                    <a:pt x="73982" y="392560"/>
                  </a:lnTo>
                  <a:lnTo>
                    <a:pt x="63724" y="369539"/>
                  </a:lnTo>
                  <a:close/>
                </a:path>
                <a:path w="909320" h="415925">
                  <a:moveTo>
                    <a:pt x="73982" y="392560"/>
                  </a:moveTo>
                  <a:lnTo>
                    <a:pt x="62547" y="397623"/>
                  </a:lnTo>
                  <a:lnTo>
                    <a:pt x="76238" y="397623"/>
                  </a:lnTo>
                  <a:lnTo>
                    <a:pt x="73982" y="392560"/>
                  </a:lnTo>
                  <a:close/>
                </a:path>
                <a:path w="909320" h="415925">
                  <a:moveTo>
                    <a:pt x="899248" y="0"/>
                  </a:moveTo>
                  <a:lnTo>
                    <a:pt x="63724" y="369539"/>
                  </a:lnTo>
                  <a:lnTo>
                    <a:pt x="73982" y="392560"/>
                  </a:lnTo>
                  <a:lnTo>
                    <a:pt x="909294" y="22757"/>
                  </a:lnTo>
                  <a:lnTo>
                    <a:pt x="899248" y="0"/>
                  </a:lnTo>
                  <a:close/>
                </a:path>
              </a:pathLst>
            </a:custGeom>
            <a:solidFill>
              <a:srgbClr val="000000"/>
            </a:solidFill>
          </p:spPr>
          <p:txBody>
            <a:bodyPr wrap="square" lIns="0" tIns="0" rIns="0" bIns="0" rtlCol="0"/>
            <a:lstStyle/>
            <a:p>
              <a:endParaRPr sz="1350"/>
            </a:p>
          </p:txBody>
        </p:sp>
        <p:sp>
          <p:nvSpPr>
            <p:cNvPr id="31" name="object 31"/>
            <p:cNvSpPr/>
            <p:nvPr/>
          </p:nvSpPr>
          <p:spPr>
            <a:xfrm>
              <a:off x="7933603" y="5812441"/>
              <a:ext cx="909319" cy="415925"/>
            </a:xfrm>
            <a:custGeom>
              <a:avLst/>
              <a:gdLst/>
              <a:ahLst/>
              <a:cxnLst/>
              <a:rect l="l" t="t" r="r" b="b"/>
              <a:pathLst>
                <a:path w="909320" h="415925">
                  <a:moveTo>
                    <a:pt x="909301" y="22757"/>
                  </a:moveTo>
                  <a:lnTo>
                    <a:pt x="62545" y="397622"/>
                  </a:lnTo>
                  <a:lnTo>
                    <a:pt x="52247" y="374615"/>
                  </a:lnTo>
                  <a:lnTo>
                    <a:pt x="899253" y="0"/>
                  </a:lnTo>
                  <a:lnTo>
                    <a:pt x="909301" y="22757"/>
                  </a:lnTo>
                  <a:close/>
                </a:path>
                <a:path w="909320" h="415925">
                  <a:moveTo>
                    <a:pt x="84148" y="415377"/>
                  </a:moveTo>
                  <a:lnTo>
                    <a:pt x="0" y="411376"/>
                  </a:lnTo>
                  <a:lnTo>
                    <a:pt x="53503" y="346606"/>
                  </a:lnTo>
                  <a:lnTo>
                    <a:pt x="84148" y="415377"/>
                  </a:lnTo>
                  <a:close/>
                </a:path>
              </a:pathLst>
            </a:custGeom>
            <a:ln w="4010">
              <a:solidFill>
                <a:srgbClr val="000000"/>
              </a:solidFill>
            </a:ln>
          </p:spPr>
          <p:txBody>
            <a:bodyPr wrap="square" lIns="0" tIns="0" rIns="0" bIns="0" rtlCol="0"/>
            <a:lstStyle/>
            <a:p>
              <a:endParaRPr sz="135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857251"/>
            <a:ext cx="214313" cy="400049"/>
          </a:xfrm>
          <a:prstGeom prst="rect">
            <a:avLst/>
          </a:prstGeom>
          <a:blipFill>
            <a:blip r:embed="rId3" cstate="print"/>
            <a:stretch>
              <a:fillRect/>
            </a:stretch>
          </a:blipFill>
        </p:spPr>
        <p:txBody>
          <a:bodyPr wrap="square" lIns="0" tIns="0" rIns="0" bIns="0" rtlCol="0"/>
          <a:lstStyle/>
          <a:p>
            <a:endParaRPr sz="1350"/>
          </a:p>
        </p:txBody>
      </p:sp>
      <p:grpSp>
        <p:nvGrpSpPr>
          <p:cNvPr id="3" name="object 3"/>
          <p:cNvGrpSpPr/>
          <p:nvPr/>
        </p:nvGrpSpPr>
        <p:grpSpPr>
          <a:xfrm>
            <a:off x="1241823" y="857250"/>
            <a:ext cx="6759416" cy="409575"/>
            <a:chOff x="131762" y="0"/>
            <a:chExt cx="9012555" cy="546100"/>
          </a:xfrm>
        </p:grpSpPr>
        <p:sp>
          <p:nvSpPr>
            <p:cNvPr id="4" name="object 4"/>
            <p:cNvSpPr/>
            <p:nvPr/>
          </p:nvSpPr>
          <p:spPr>
            <a:xfrm>
              <a:off x="412750" y="134937"/>
              <a:ext cx="8731250" cy="274637"/>
            </a:xfrm>
            <a:prstGeom prst="rect">
              <a:avLst/>
            </a:prstGeom>
            <a:blipFill>
              <a:blip r:embed="rId4" cstate="print"/>
              <a:stretch>
                <a:fillRect/>
              </a:stretch>
            </a:blipFill>
          </p:spPr>
          <p:txBody>
            <a:bodyPr wrap="square" lIns="0" tIns="0" rIns="0" bIns="0" rtlCol="0"/>
            <a:lstStyle/>
            <a:p>
              <a:endParaRPr sz="1350"/>
            </a:p>
          </p:txBody>
        </p:sp>
        <p:sp>
          <p:nvSpPr>
            <p:cNvPr id="5" name="object 5"/>
            <p:cNvSpPr/>
            <p:nvPr/>
          </p:nvSpPr>
          <p:spPr>
            <a:xfrm>
              <a:off x="409575" y="0"/>
              <a:ext cx="278130" cy="271780"/>
            </a:xfrm>
            <a:custGeom>
              <a:avLst/>
              <a:gdLst/>
              <a:ahLst/>
              <a:cxnLst/>
              <a:rect l="l" t="t" r="r" b="b"/>
              <a:pathLst>
                <a:path w="278130" h="271780">
                  <a:moveTo>
                    <a:pt x="138112" y="134937"/>
                  </a:moveTo>
                  <a:lnTo>
                    <a:pt x="0" y="134937"/>
                  </a:lnTo>
                  <a:lnTo>
                    <a:pt x="0" y="271462"/>
                  </a:lnTo>
                  <a:lnTo>
                    <a:pt x="138112" y="271462"/>
                  </a:lnTo>
                  <a:lnTo>
                    <a:pt x="138112" y="134937"/>
                  </a:lnTo>
                  <a:close/>
                </a:path>
                <a:path w="278130" h="271780">
                  <a:moveTo>
                    <a:pt x="277812" y="0"/>
                  </a:moveTo>
                  <a:lnTo>
                    <a:pt x="138112" y="0"/>
                  </a:lnTo>
                  <a:lnTo>
                    <a:pt x="138112" y="134937"/>
                  </a:lnTo>
                  <a:lnTo>
                    <a:pt x="277812" y="134937"/>
                  </a:lnTo>
                  <a:lnTo>
                    <a:pt x="277812" y="0"/>
                  </a:lnTo>
                  <a:close/>
                </a:path>
              </a:pathLst>
            </a:custGeom>
            <a:solidFill>
              <a:srgbClr val="CCCCE6"/>
            </a:solidFill>
          </p:spPr>
          <p:txBody>
            <a:bodyPr wrap="square" lIns="0" tIns="0" rIns="0" bIns="0" rtlCol="0"/>
            <a:lstStyle/>
            <a:p>
              <a:endParaRPr sz="1350"/>
            </a:p>
          </p:txBody>
        </p:sp>
        <p:sp>
          <p:nvSpPr>
            <p:cNvPr id="6" name="object 6"/>
            <p:cNvSpPr/>
            <p:nvPr/>
          </p:nvSpPr>
          <p:spPr>
            <a:xfrm>
              <a:off x="547687" y="134937"/>
              <a:ext cx="139700" cy="141605"/>
            </a:xfrm>
            <a:custGeom>
              <a:avLst/>
              <a:gdLst/>
              <a:ahLst/>
              <a:cxnLst/>
              <a:rect l="l" t="t" r="r" b="b"/>
              <a:pathLst>
                <a:path w="139700" h="141604">
                  <a:moveTo>
                    <a:pt x="0" y="0"/>
                  </a:moveTo>
                  <a:lnTo>
                    <a:pt x="139700" y="0"/>
                  </a:lnTo>
                  <a:lnTo>
                    <a:pt x="139700" y="141287"/>
                  </a:lnTo>
                  <a:lnTo>
                    <a:pt x="0" y="141287"/>
                  </a:lnTo>
                  <a:lnTo>
                    <a:pt x="0" y="0"/>
                  </a:lnTo>
                  <a:close/>
                </a:path>
              </a:pathLst>
            </a:custGeom>
            <a:solidFill>
              <a:srgbClr val="9999CC"/>
            </a:solidFill>
          </p:spPr>
          <p:txBody>
            <a:bodyPr wrap="square" lIns="0" tIns="0" rIns="0" bIns="0" rtlCol="0"/>
            <a:lstStyle/>
            <a:p>
              <a:endParaRPr sz="1350"/>
            </a:p>
          </p:txBody>
        </p:sp>
        <p:sp>
          <p:nvSpPr>
            <p:cNvPr id="7" name="object 7"/>
            <p:cNvSpPr/>
            <p:nvPr/>
          </p:nvSpPr>
          <p:spPr>
            <a:xfrm>
              <a:off x="274637" y="274637"/>
              <a:ext cx="136525" cy="135255"/>
            </a:xfrm>
            <a:custGeom>
              <a:avLst/>
              <a:gdLst/>
              <a:ahLst/>
              <a:cxnLst/>
              <a:rect l="l" t="t" r="r" b="b"/>
              <a:pathLst>
                <a:path w="136525" h="135254">
                  <a:moveTo>
                    <a:pt x="0" y="134937"/>
                  </a:moveTo>
                  <a:lnTo>
                    <a:pt x="136525" y="134937"/>
                  </a:lnTo>
                  <a:lnTo>
                    <a:pt x="136525" y="0"/>
                  </a:lnTo>
                  <a:lnTo>
                    <a:pt x="0" y="0"/>
                  </a:lnTo>
                  <a:lnTo>
                    <a:pt x="0" y="134937"/>
                  </a:lnTo>
                  <a:close/>
                </a:path>
              </a:pathLst>
            </a:custGeom>
            <a:solidFill>
              <a:srgbClr val="CCCCE6"/>
            </a:solidFill>
          </p:spPr>
          <p:txBody>
            <a:bodyPr wrap="square" lIns="0" tIns="0" rIns="0" bIns="0" rtlCol="0"/>
            <a:lstStyle/>
            <a:p>
              <a:endParaRPr sz="1350"/>
            </a:p>
          </p:txBody>
        </p:sp>
        <p:sp>
          <p:nvSpPr>
            <p:cNvPr id="8" name="object 8"/>
            <p:cNvSpPr/>
            <p:nvPr/>
          </p:nvSpPr>
          <p:spPr>
            <a:xfrm>
              <a:off x="131762" y="136525"/>
              <a:ext cx="141605" cy="138430"/>
            </a:xfrm>
            <a:custGeom>
              <a:avLst/>
              <a:gdLst/>
              <a:ahLst/>
              <a:cxnLst/>
              <a:rect l="l" t="t" r="r" b="b"/>
              <a:pathLst>
                <a:path w="141604" h="138429">
                  <a:moveTo>
                    <a:pt x="0" y="0"/>
                  </a:moveTo>
                  <a:lnTo>
                    <a:pt x="141287" y="0"/>
                  </a:lnTo>
                  <a:lnTo>
                    <a:pt x="141287" y="138112"/>
                  </a:lnTo>
                  <a:lnTo>
                    <a:pt x="0" y="138112"/>
                  </a:lnTo>
                  <a:lnTo>
                    <a:pt x="0" y="0"/>
                  </a:lnTo>
                  <a:close/>
                </a:path>
              </a:pathLst>
            </a:custGeom>
            <a:solidFill>
              <a:srgbClr val="00007D"/>
            </a:solidFill>
          </p:spPr>
          <p:txBody>
            <a:bodyPr wrap="square" lIns="0" tIns="0" rIns="0" bIns="0" rtlCol="0"/>
            <a:lstStyle/>
            <a:p>
              <a:endParaRPr sz="1350"/>
            </a:p>
          </p:txBody>
        </p:sp>
        <p:sp>
          <p:nvSpPr>
            <p:cNvPr id="9" name="object 9"/>
            <p:cNvSpPr/>
            <p:nvPr/>
          </p:nvSpPr>
          <p:spPr>
            <a:xfrm>
              <a:off x="274637" y="271462"/>
              <a:ext cx="273050" cy="274955"/>
            </a:xfrm>
            <a:custGeom>
              <a:avLst/>
              <a:gdLst/>
              <a:ahLst/>
              <a:cxnLst/>
              <a:rect l="l" t="t" r="r" b="b"/>
              <a:pathLst>
                <a:path w="273050" h="274955">
                  <a:moveTo>
                    <a:pt x="273050" y="0"/>
                  </a:moveTo>
                  <a:lnTo>
                    <a:pt x="134937" y="0"/>
                  </a:lnTo>
                  <a:lnTo>
                    <a:pt x="134937" y="138112"/>
                  </a:lnTo>
                  <a:lnTo>
                    <a:pt x="0" y="138112"/>
                  </a:lnTo>
                  <a:lnTo>
                    <a:pt x="0" y="274637"/>
                  </a:lnTo>
                  <a:lnTo>
                    <a:pt x="136525" y="274637"/>
                  </a:lnTo>
                  <a:lnTo>
                    <a:pt x="136525" y="138112"/>
                  </a:lnTo>
                  <a:lnTo>
                    <a:pt x="273050" y="138112"/>
                  </a:lnTo>
                  <a:lnTo>
                    <a:pt x="273050" y="0"/>
                  </a:lnTo>
                  <a:close/>
                </a:path>
              </a:pathLst>
            </a:custGeom>
            <a:solidFill>
              <a:srgbClr val="9999CC"/>
            </a:solidFill>
          </p:spPr>
          <p:txBody>
            <a:bodyPr wrap="square" lIns="0" tIns="0" rIns="0" bIns="0" rtlCol="0"/>
            <a:lstStyle/>
            <a:p>
              <a:endParaRPr sz="1350"/>
            </a:p>
          </p:txBody>
        </p:sp>
      </p:grpSp>
      <p:sp>
        <p:nvSpPr>
          <p:cNvPr id="10" name="object 10"/>
          <p:cNvSpPr txBox="1">
            <a:spLocks noGrp="1"/>
          </p:cNvSpPr>
          <p:nvPr>
            <p:ph type="title"/>
          </p:nvPr>
        </p:nvSpPr>
        <p:spPr>
          <a:xfrm>
            <a:off x="1628776" y="1190625"/>
            <a:ext cx="1952624" cy="563616"/>
          </a:xfrm>
          <a:prstGeom prst="rect">
            <a:avLst/>
          </a:prstGeom>
        </p:spPr>
        <p:txBody>
          <a:bodyPr vert="horz" wrap="square" lIns="0" tIns="9525" rIns="0" bIns="0" rtlCol="0" anchor="t">
            <a:spAutoFit/>
          </a:bodyPr>
          <a:lstStyle/>
          <a:p>
            <a:pPr marL="9525">
              <a:spcBef>
                <a:spcPts val="75"/>
              </a:spcBef>
            </a:pPr>
            <a:r>
              <a:rPr dirty="0"/>
              <a:t>Exercise</a:t>
            </a:r>
          </a:p>
        </p:txBody>
      </p:sp>
      <p:sp>
        <p:nvSpPr>
          <p:cNvPr id="11" name="object 11"/>
          <p:cNvSpPr txBox="1"/>
          <p:nvPr/>
        </p:nvSpPr>
        <p:spPr>
          <a:xfrm>
            <a:off x="1285876" y="1814513"/>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2" name="object 12"/>
          <p:cNvSpPr txBox="1"/>
          <p:nvPr/>
        </p:nvSpPr>
        <p:spPr>
          <a:xfrm>
            <a:off x="1450183" y="2667000"/>
            <a:ext cx="6133148" cy="1660069"/>
          </a:xfrm>
          <a:prstGeom prst="rect">
            <a:avLst/>
          </a:prstGeom>
        </p:spPr>
        <p:txBody>
          <a:bodyPr vert="horz" wrap="square" lIns="0" tIns="20954" rIns="0" bIns="0" rtlCol="0">
            <a:spAutoFit/>
          </a:bodyPr>
          <a:lstStyle/>
          <a:p>
            <a:pPr marL="32385" marR="3810">
              <a:lnSpc>
                <a:spcPts val="1950"/>
              </a:lnSpc>
              <a:spcBef>
                <a:spcPts val="164"/>
              </a:spcBef>
              <a:tabLst>
                <a:tab pos="2292191" algn="l"/>
              </a:tabLst>
            </a:pPr>
            <a:r>
              <a:rPr sz="1650" b="1" spc="-4" dirty="0">
                <a:solidFill>
                  <a:srgbClr val="0000CC"/>
                </a:solidFill>
                <a:latin typeface="Arial"/>
                <a:cs typeface="Arial"/>
              </a:rPr>
              <a:t>Consider two processes </a:t>
            </a:r>
            <a:r>
              <a:rPr sz="1650" b="1" dirty="0">
                <a:solidFill>
                  <a:srgbClr val="0000CC"/>
                </a:solidFill>
                <a:latin typeface="Arial"/>
                <a:cs typeface="Arial"/>
              </a:rPr>
              <a:t>P1 </a:t>
            </a:r>
            <a:r>
              <a:rPr sz="1650" b="1" spc="-4" dirty="0">
                <a:solidFill>
                  <a:srgbClr val="0000CC"/>
                </a:solidFill>
                <a:latin typeface="Arial"/>
                <a:cs typeface="Arial"/>
              </a:rPr>
              <a:t>and </a:t>
            </a:r>
            <a:r>
              <a:rPr sz="1650" b="1" dirty="0">
                <a:solidFill>
                  <a:srgbClr val="0000CC"/>
                </a:solidFill>
                <a:latin typeface="Arial"/>
                <a:cs typeface="Arial"/>
              </a:rPr>
              <a:t>P2 </a:t>
            </a:r>
            <a:r>
              <a:rPr sz="1650" b="1" spc="-4" dirty="0">
                <a:solidFill>
                  <a:srgbClr val="0000CC"/>
                </a:solidFill>
                <a:latin typeface="Arial"/>
                <a:cs typeface="Arial"/>
              </a:rPr>
              <a:t>which compete for </a:t>
            </a:r>
            <a:r>
              <a:rPr sz="1650" b="1" dirty="0">
                <a:solidFill>
                  <a:srgbClr val="0000CC"/>
                </a:solidFill>
                <a:latin typeface="Arial"/>
                <a:cs typeface="Arial"/>
              </a:rPr>
              <a:t>2  </a:t>
            </a:r>
            <a:r>
              <a:rPr sz="1650" b="1" spc="-4" dirty="0">
                <a:solidFill>
                  <a:srgbClr val="0000CC"/>
                </a:solidFill>
                <a:latin typeface="Arial"/>
                <a:cs typeface="Arial"/>
              </a:rPr>
              <a:t>resources </a:t>
            </a:r>
            <a:r>
              <a:rPr sz="1650" b="1" dirty="0">
                <a:solidFill>
                  <a:srgbClr val="0000CC"/>
                </a:solidFill>
                <a:latin typeface="Arial"/>
                <a:cs typeface="Arial"/>
              </a:rPr>
              <a:t>R1</a:t>
            </a:r>
            <a:r>
              <a:rPr sz="1650" b="1" spc="15" dirty="0">
                <a:solidFill>
                  <a:srgbClr val="0000CC"/>
                </a:solidFill>
                <a:latin typeface="Arial"/>
                <a:cs typeface="Arial"/>
              </a:rPr>
              <a:t> </a:t>
            </a:r>
            <a:r>
              <a:rPr sz="1650" b="1" spc="-4" dirty="0">
                <a:solidFill>
                  <a:srgbClr val="0000CC"/>
                </a:solidFill>
                <a:latin typeface="Arial"/>
                <a:cs typeface="Arial"/>
              </a:rPr>
              <a:t>and</a:t>
            </a:r>
            <a:r>
              <a:rPr sz="1650" b="1" spc="4" dirty="0">
                <a:solidFill>
                  <a:srgbClr val="0000CC"/>
                </a:solidFill>
                <a:latin typeface="Arial"/>
                <a:cs typeface="Arial"/>
              </a:rPr>
              <a:t> </a:t>
            </a:r>
            <a:r>
              <a:rPr sz="1650" b="1" dirty="0">
                <a:solidFill>
                  <a:srgbClr val="0000CC"/>
                </a:solidFill>
                <a:latin typeface="Arial"/>
                <a:cs typeface="Arial"/>
              </a:rPr>
              <a:t>R2.	P1 </a:t>
            </a:r>
            <a:r>
              <a:rPr sz="1650" b="1" spc="-4" dirty="0">
                <a:solidFill>
                  <a:srgbClr val="0000CC"/>
                </a:solidFill>
                <a:latin typeface="Arial"/>
                <a:cs typeface="Arial"/>
              </a:rPr>
              <a:t>acquires </a:t>
            </a:r>
            <a:r>
              <a:rPr sz="1650" b="1" dirty="0">
                <a:solidFill>
                  <a:srgbClr val="0000CC"/>
                </a:solidFill>
                <a:latin typeface="Arial"/>
                <a:cs typeface="Arial"/>
              </a:rPr>
              <a:t>R1 </a:t>
            </a:r>
            <a:r>
              <a:rPr sz="1650" b="1" spc="-4" dirty="0">
                <a:solidFill>
                  <a:srgbClr val="0000CC"/>
                </a:solidFill>
                <a:latin typeface="Arial"/>
                <a:cs typeface="Arial"/>
              </a:rPr>
              <a:t>and </a:t>
            </a:r>
            <a:r>
              <a:rPr sz="1650" b="1" dirty="0">
                <a:solidFill>
                  <a:srgbClr val="0000CC"/>
                </a:solidFill>
                <a:latin typeface="Arial"/>
                <a:cs typeface="Arial"/>
              </a:rPr>
              <a:t>R2 </a:t>
            </a:r>
            <a:r>
              <a:rPr sz="1650" b="1" spc="-4" dirty="0">
                <a:solidFill>
                  <a:srgbClr val="0000CC"/>
                </a:solidFill>
                <a:latin typeface="Arial"/>
                <a:cs typeface="Arial"/>
              </a:rPr>
              <a:t>and runs for </a:t>
            </a:r>
            <a:r>
              <a:rPr sz="1650" b="1" dirty="0">
                <a:solidFill>
                  <a:srgbClr val="0000CC"/>
                </a:solidFill>
                <a:latin typeface="Arial"/>
                <a:cs typeface="Arial"/>
              </a:rPr>
              <a:t>20  </a:t>
            </a:r>
            <a:r>
              <a:rPr sz="1650" b="1" spc="-4" dirty="0">
                <a:solidFill>
                  <a:srgbClr val="0000CC"/>
                </a:solidFill>
                <a:latin typeface="Arial"/>
                <a:cs typeface="Arial"/>
              </a:rPr>
              <a:t>minutes.</a:t>
            </a:r>
            <a:endParaRPr sz="1650" dirty="0">
              <a:latin typeface="Arial"/>
              <a:cs typeface="Arial"/>
            </a:endParaRPr>
          </a:p>
          <a:p>
            <a:pPr marL="32385" marR="447199" indent="-23336">
              <a:lnSpc>
                <a:spcPts val="1950"/>
              </a:lnSpc>
              <a:spcBef>
                <a:spcPts val="375"/>
              </a:spcBef>
            </a:pPr>
            <a:r>
              <a:rPr sz="1650" b="1" dirty="0">
                <a:solidFill>
                  <a:srgbClr val="0000CC"/>
                </a:solidFill>
                <a:latin typeface="Arial"/>
                <a:cs typeface="Arial"/>
              </a:rPr>
              <a:t>P2 </a:t>
            </a:r>
            <a:r>
              <a:rPr sz="1650" b="1" spc="-4" dirty="0">
                <a:solidFill>
                  <a:srgbClr val="0000CC"/>
                </a:solidFill>
                <a:latin typeface="Arial"/>
                <a:cs typeface="Arial"/>
              </a:rPr>
              <a:t>cannot run without the resources it requires and </a:t>
            </a:r>
            <a:r>
              <a:rPr sz="1650" b="1" dirty="0">
                <a:solidFill>
                  <a:srgbClr val="0000CC"/>
                </a:solidFill>
                <a:latin typeface="Arial"/>
                <a:cs typeface="Arial"/>
              </a:rPr>
              <a:t>so </a:t>
            </a:r>
            <a:r>
              <a:rPr sz="1650" b="1" spc="-4" dirty="0">
                <a:solidFill>
                  <a:srgbClr val="0000CC"/>
                </a:solidFill>
                <a:latin typeface="Arial"/>
                <a:cs typeface="Arial"/>
              </a:rPr>
              <a:t>is  </a:t>
            </a:r>
            <a:r>
              <a:rPr sz="1650" b="1" dirty="0">
                <a:solidFill>
                  <a:srgbClr val="0000CC"/>
                </a:solidFill>
                <a:latin typeface="Arial"/>
                <a:cs typeface="Arial"/>
              </a:rPr>
              <a:t>blocked.</a:t>
            </a:r>
            <a:endParaRPr sz="1650" dirty="0">
              <a:latin typeface="Arial"/>
              <a:cs typeface="Arial"/>
            </a:endParaRPr>
          </a:p>
          <a:p>
            <a:pPr marL="67628">
              <a:spcBef>
                <a:spcPts val="360"/>
              </a:spcBef>
              <a:tabLst>
                <a:tab pos="2175034" algn="l"/>
              </a:tabLst>
            </a:pPr>
            <a:r>
              <a:rPr sz="1650" b="1" spc="-4" dirty="0">
                <a:solidFill>
                  <a:srgbClr val="0000CC"/>
                </a:solidFill>
                <a:latin typeface="Arial"/>
                <a:cs typeface="Arial"/>
              </a:rPr>
              <a:t>Is this</a:t>
            </a:r>
            <a:r>
              <a:rPr sz="1650" b="1" spc="15" dirty="0">
                <a:solidFill>
                  <a:srgbClr val="0000CC"/>
                </a:solidFill>
                <a:latin typeface="Arial"/>
                <a:cs typeface="Arial"/>
              </a:rPr>
              <a:t> </a:t>
            </a:r>
            <a:r>
              <a:rPr sz="1650" b="1" dirty="0">
                <a:solidFill>
                  <a:srgbClr val="0000CC"/>
                </a:solidFill>
                <a:latin typeface="Arial"/>
                <a:cs typeface="Arial"/>
              </a:rPr>
              <a:t>a</a:t>
            </a:r>
            <a:r>
              <a:rPr sz="1650" b="1" spc="4" dirty="0">
                <a:solidFill>
                  <a:srgbClr val="0000CC"/>
                </a:solidFill>
                <a:latin typeface="Arial"/>
                <a:cs typeface="Arial"/>
              </a:rPr>
              <a:t> </a:t>
            </a:r>
            <a:r>
              <a:rPr sz="1650" b="1" spc="-4" dirty="0">
                <a:solidFill>
                  <a:srgbClr val="0000CC"/>
                </a:solidFill>
                <a:latin typeface="Arial"/>
                <a:cs typeface="Arial"/>
              </a:rPr>
              <a:t>deadlock?	Explain your answer</a:t>
            </a:r>
            <a:r>
              <a:rPr sz="1650" b="1" dirty="0">
                <a:solidFill>
                  <a:srgbClr val="0000CC"/>
                </a:solidFill>
                <a:latin typeface="Arial"/>
                <a:cs typeface="Arial"/>
              </a:rPr>
              <a:t> .</a:t>
            </a:r>
            <a:endParaRPr sz="1650" dirty="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857251"/>
            <a:ext cx="214313" cy="400049"/>
          </a:xfrm>
          <a:prstGeom prst="rect">
            <a:avLst/>
          </a:prstGeom>
          <a:blipFill>
            <a:blip r:embed="rId2" cstate="print"/>
            <a:stretch>
              <a:fillRect/>
            </a:stretch>
          </a:blipFill>
        </p:spPr>
        <p:txBody>
          <a:bodyPr wrap="square" lIns="0" tIns="0" rIns="0" bIns="0" rtlCol="0"/>
          <a:lstStyle/>
          <a:p>
            <a:endParaRPr sz="1350"/>
          </a:p>
        </p:txBody>
      </p:sp>
      <p:grpSp>
        <p:nvGrpSpPr>
          <p:cNvPr id="3" name="object 3"/>
          <p:cNvGrpSpPr/>
          <p:nvPr/>
        </p:nvGrpSpPr>
        <p:grpSpPr>
          <a:xfrm>
            <a:off x="1241823" y="857250"/>
            <a:ext cx="6759416" cy="409575"/>
            <a:chOff x="131762" y="0"/>
            <a:chExt cx="9012555" cy="546100"/>
          </a:xfrm>
        </p:grpSpPr>
        <p:sp>
          <p:nvSpPr>
            <p:cNvPr id="4" name="object 4"/>
            <p:cNvSpPr/>
            <p:nvPr/>
          </p:nvSpPr>
          <p:spPr>
            <a:xfrm>
              <a:off x="412750" y="134937"/>
              <a:ext cx="8731250" cy="274637"/>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409575" y="0"/>
              <a:ext cx="278130" cy="271780"/>
            </a:xfrm>
            <a:custGeom>
              <a:avLst/>
              <a:gdLst/>
              <a:ahLst/>
              <a:cxnLst/>
              <a:rect l="l" t="t" r="r" b="b"/>
              <a:pathLst>
                <a:path w="278130" h="271780">
                  <a:moveTo>
                    <a:pt x="138112" y="134937"/>
                  </a:moveTo>
                  <a:lnTo>
                    <a:pt x="0" y="134937"/>
                  </a:lnTo>
                  <a:lnTo>
                    <a:pt x="0" y="271462"/>
                  </a:lnTo>
                  <a:lnTo>
                    <a:pt x="138112" y="271462"/>
                  </a:lnTo>
                  <a:lnTo>
                    <a:pt x="138112" y="134937"/>
                  </a:lnTo>
                  <a:close/>
                </a:path>
                <a:path w="278130" h="271780">
                  <a:moveTo>
                    <a:pt x="277812" y="0"/>
                  </a:moveTo>
                  <a:lnTo>
                    <a:pt x="138112" y="0"/>
                  </a:lnTo>
                  <a:lnTo>
                    <a:pt x="138112" y="134937"/>
                  </a:lnTo>
                  <a:lnTo>
                    <a:pt x="277812" y="134937"/>
                  </a:lnTo>
                  <a:lnTo>
                    <a:pt x="277812" y="0"/>
                  </a:lnTo>
                  <a:close/>
                </a:path>
              </a:pathLst>
            </a:custGeom>
            <a:solidFill>
              <a:srgbClr val="CCCCE6"/>
            </a:solidFill>
          </p:spPr>
          <p:txBody>
            <a:bodyPr wrap="square" lIns="0" tIns="0" rIns="0" bIns="0" rtlCol="0"/>
            <a:lstStyle/>
            <a:p>
              <a:endParaRPr sz="1350"/>
            </a:p>
          </p:txBody>
        </p:sp>
        <p:sp>
          <p:nvSpPr>
            <p:cNvPr id="6" name="object 6"/>
            <p:cNvSpPr/>
            <p:nvPr/>
          </p:nvSpPr>
          <p:spPr>
            <a:xfrm>
              <a:off x="547687" y="134937"/>
              <a:ext cx="139700" cy="141605"/>
            </a:xfrm>
            <a:custGeom>
              <a:avLst/>
              <a:gdLst/>
              <a:ahLst/>
              <a:cxnLst/>
              <a:rect l="l" t="t" r="r" b="b"/>
              <a:pathLst>
                <a:path w="139700" h="141604">
                  <a:moveTo>
                    <a:pt x="0" y="0"/>
                  </a:moveTo>
                  <a:lnTo>
                    <a:pt x="139700" y="0"/>
                  </a:lnTo>
                  <a:lnTo>
                    <a:pt x="139700" y="141287"/>
                  </a:lnTo>
                  <a:lnTo>
                    <a:pt x="0" y="141287"/>
                  </a:lnTo>
                  <a:lnTo>
                    <a:pt x="0" y="0"/>
                  </a:lnTo>
                  <a:close/>
                </a:path>
              </a:pathLst>
            </a:custGeom>
            <a:solidFill>
              <a:srgbClr val="9999CC"/>
            </a:solidFill>
          </p:spPr>
          <p:txBody>
            <a:bodyPr wrap="square" lIns="0" tIns="0" rIns="0" bIns="0" rtlCol="0"/>
            <a:lstStyle/>
            <a:p>
              <a:endParaRPr sz="1350"/>
            </a:p>
          </p:txBody>
        </p:sp>
        <p:sp>
          <p:nvSpPr>
            <p:cNvPr id="7" name="object 7"/>
            <p:cNvSpPr/>
            <p:nvPr/>
          </p:nvSpPr>
          <p:spPr>
            <a:xfrm>
              <a:off x="274637" y="274637"/>
              <a:ext cx="136525" cy="135255"/>
            </a:xfrm>
            <a:custGeom>
              <a:avLst/>
              <a:gdLst/>
              <a:ahLst/>
              <a:cxnLst/>
              <a:rect l="l" t="t" r="r" b="b"/>
              <a:pathLst>
                <a:path w="136525" h="135254">
                  <a:moveTo>
                    <a:pt x="0" y="134937"/>
                  </a:moveTo>
                  <a:lnTo>
                    <a:pt x="136525" y="134937"/>
                  </a:lnTo>
                  <a:lnTo>
                    <a:pt x="136525" y="0"/>
                  </a:lnTo>
                  <a:lnTo>
                    <a:pt x="0" y="0"/>
                  </a:lnTo>
                  <a:lnTo>
                    <a:pt x="0" y="134937"/>
                  </a:lnTo>
                  <a:close/>
                </a:path>
              </a:pathLst>
            </a:custGeom>
            <a:solidFill>
              <a:srgbClr val="CCCCE6"/>
            </a:solidFill>
          </p:spPr>
          <p:txBody>
            <a:bodyPr wrap="square" lIns="0" tIns="0" rIns="0" bIns="0" rtlCol="0"/>
            <a:lstStyle/>
            <a:p>
              <a:endParaRPr sz="1350"/>
            </a:p>
          </p:txBody>
        </p:sp>
        <p:sp>
          <p:nvSpPr>
            <p:cNvPr id="8" name="object 8"/>
            <p:cNvSpPr/>
            <p:nvPr/>
          </p:nvSpPr>
          <p:spPr>
            <a:xfrm>
              <a:off x="131762" y="136525"/>
              <a:ext cx="141605" cy="138430"/>
            </a:xfrm>
            <a:custGeom>
              <a:avLst/>
              <a:gdLst/>
              <a:ahLst/>
              <a:cxnLst/>
              <a:rect l="l" t="t" r="r" b="b"/>
              <a:pathLst>
                <a:path w="141604" h="138429">
                  <a:moveTo>
                    <a:pt x="0" y="0"/>
                  </a:moveTo>
                  <a:lnTo>
                    <a:pt x="141287" y="0"/>
                  </a:lnTo>
                  <a:lnTo>
                    <a:pt x="141287" y="138112"/>
                  </a:lnTo>
                  <a:lnTo>
                    <a:pt x="0" y="138112"/>
                  </a:lnTo>
                  <a:lnTo>
                    <a:pt x="0" y="0"/>
                  </a:lnTo>
                  <a:close/>
                </a:path>
              </a:pathLst>
            </a:custGeom>
            <a:solidFill>
              <a:srgbClr val="00007D"/>
            </a:solidFill>
          </p:spPr>
          <p:txBody>
            <a:bodyPr wrap="square" lIns="0" tIns="0" rIns="0" bIns="0" rtlCol="0"/>
            <a:lstStyle/>
            <a:p>
              <a:endParaRPr sz="1350"/>
            </a:p>
          </p:txBody>
        </p:sp>
        <p:sp>
          <p:nvSpPr>
            <p:cNvPr id="9" name="object 9"/>
            <p:cNvSpPr/>
            <p:nvPr/>
          </p:nvSpPr>
          <p:spPr>
            <a:xfrm>
              <a:off x="274637" y="271462"/>
              <a:ext cx="273050" cy="274955"/>
            </a:xfrm>
            <a:custGeom>
              <a:avLst/>
              <a:gdLst/>
              <a:ahLst/>
              <a:cxnLst/>
              <a:rect l="l" t="t" r="r" b="b"/>
              <a:pathLst>
                <a:path w="273050" h="274955">
                  <a:moveTo>
                    <a:pt x="273050" y="0"/>
                  </a:moveTo>
                  <a:lnTo>
                    <a:pt x="134937" y="0"/>
                  </a:lnTo>
                  <a:lnTo>
                    <a:pt x="134937" y="138112"/>
                  </a:lnTo>
                  <a:lnTo>
                    <a:pt x="0" y="138112"/>
                  </a:lnTo>
                  <a:lnTo>
                    <a:pt x="0" y="274637"/>
                  </a:lnTo>
                  <a:lnTo>
                    <a:pt x="136525" y="274637"/>
                  </a:lnTo>
                  <a:lnTo>
                    <a:pt x="136525" y="138112"/>
                  </a:lnTo>
                  <a:lnTo>
                    <a:pt x="273050" y="138112"/>
                  </a:lnTo>
                  <a:lnTo>
                    <a:pt x="273050" y="0"/>
                  </a:lnTo>
                  <a:close/>
                </a:path>
              </a:pathLst>
            </a:custGeom>
            <a:solidFill>
              <a:srgbClr val="9999CC"/>
            </a:solidFill>
          </p:spPr>
          <p:txBody>
            <a:bodyPr wrap="square" lIns="0" tIns="0" rIns="0" bIns="0" rtlCol="0"/>
            <a:lstStyle/>
            <a:p>
              <a:endParaRPr sz="1350"/>
            </a:p>
          </p:txBody>
        </p:sp>
      </p:grpSp>
      <p:sp>
        <p:nvSpPr>
          <p:cNvPr id="10" name="object 10"/>
          <p:cNvSpPr txBox="1">
            <a:spLocks noGrp="1"/>
          </p:cNvSpPr>
          <p:nvPr>
            <p:ph type="title"/>
          </p:nvPr>
        </p:nvSpPr>
        <p:spPr>
          <a:xfrm>
            <a:off x="1514474" y="1247775"/>
            <a:ext cx="2676525" cy="1117614"/>
          </a:xfrm>
          <a:prstGeom prst="rect">
            <a:avLst/>
          </a:prstGeom>
        </p:spPr>
        <p:txBody>
          <a:bodyPr vert="horz" wrap="square" lIns="0" tIns="9525" rIns="0" bIns="0" rtlCol="0" anchor="t">
            <a:spAutoFit/>
          </a:bodyPr>
          <a:lstStyle/>
          <a:p>
            <a:pPr marL="9525">
              <a:spcBef>
                <a:spcPts val="75"/>
              </a:spcBef>
            </a:pPr>
            <a:r>
              <a:rPr spc="-4" dirty="0"/>
              <a:t>4.3</a:t>
            </a:r>
            <a:r>
              <a:rPr spc="-64" dirty="0"/>
              <a:t> </a:t>
            </a:r>
            <a:r>
              <a:rPr dirty="0"/>
              <a:t>Deadlock</a:t>
            </a:r>
          </a:p>
        </p:txBody>
      </p:sp>
      <p:sp>
        <p:nvSpPr>
          <p:cNvPr id="11" name="object 11"/>
          <p:cNvSpPr txBox="1"/>
          <p:nvPr/>
        </p:nvSpPr>
        <p:spPr>
          <a:xfrm>
            <a:off x="1294925" y="2604916"/>
            <a:ext cx="6295549" cy="2164695"/>
          </a:xfrm>
          <a:prstGeom prst="rect">
            <a:avLst/>
          </a:prstGeom>
        </p:spPr>
        <p:txBody>
          <a:bodyPr vert="horz" wrap="square" lIns="0" tIns="53340" rIns="0" bIns="0" rtlCol="0">
            <a:spAutoFit/>
          </a:bodyPr>
          <a:lstStyle/>
          <a:p>
            <a:pPr marL="19050">
              <a:spcBef>
                <a:spcPts val="420"/>
              </a:spcBef>
            </a:pPr>
            <a:r>
              <a:rPr sz="1650" b="1" spc="-4" dirty="0">
                <a:solidFill>
                  <a:srgbClr val="CC0000"/>
                </a:solidFill>
                <a:latin typeface="Arial"/>
                <a:cs typeface="Arial"/>
              </a:rPr>
              <a:t>Handling </a:t>
            </a:r>
            <a:r>
              <a:rPr sz="1650" b="1" dirty="0">
                <a:solidFill>
                  <a:srgbClr val="CC0000"/>
                </a:solidFill>
                <a:latin typeface="Arial"/>
                <a:cs typeface="Arial"/>
              </a:rPr>
              <a:t>Deadlock</a:t>
            </a:r>
            <a:endParaRPr sz="1650" dirty="0">
              <a:latin typeface="Arial"/>
              <a:cs typeface="Arial"/>
            </a:endParaRPr>
          </a:p>
          <a:p>
            <a:pPr marL="276225" indent="-257175">
              <a:spcBef>
                <a:spcPts val="344"/>
              </a:spcBef>
              <a:buClr>
                <a:srgbClr val="00007D"/>
              </a:buClr>
              <a:buSzPct val="75000"/>
              <a:buFont typeface="Arial"/>
              <a:buChar char="■"/>
              <a:tabLst>
                <a:tab pos="275749" algn="l"/>
                <a:tab pos="276225" algn="l"/>
              </a:tabLst>
            </a:pPr>
            <a:r>
              <a:rPr sz="1650" b="1" spc="-4" dirty="0">
                <a:solidFill>
                  <a:srgbClr val="0000CC"/>
                </a:solidFill>
                <a:latin typeface="Arial"/>
                <a:cs typeface="Arial"/>
              </a:rPr>
              <a:t>There </a:t>
            </a:r>
            <a:r>
              <a:rPr sz="1650" b="1" dirty="0">
                <a:solidFill>
                  <a:srgbClr val="0000CC"/>
                </a:solidFill>
                <a:latin typeface="Arial"/>
                <a:cs typeface="Arial"/>
              </a:rPr>
              <a:t>are </a:t>
            </a:r>
            <a:r>
              <a:rPr sz="1650" b="1" spc="-4" dirty="0">
                <a:solidFill>
                  <a:srgbClr val="0000CC"/>
                </a:solidFill>
                <a:latin typeface="Arial"/>
                <a:cs typeface="Arial"/>
              </a:rPr>
              <a:t>four approaches for handling</a:t>
            </a:r>
            <a:r>
              <a:rPr sz="1650" b="1" spc="8" dirty="0">
                <a:solidFill>
                  <a:srgbClr val="0000CC"/>
                </a:solidFill>
                <a:latin typeface="Arial"/>
                <a:cs typeface="Arial"/>
              </a:rPr>
              <a:t> </a:t>
            </a:r>
            <a:r>
              <a:rPr sz="1650" b="1" spc="-4" dirty="0">
                <a:solidFill>
                  <a:srgbClr val="0000CC"/>
                </a:solidFill>
                <a:latin typeface="Arial"/>
                <a:cs typeface="Arial"/>
              </a:rPr>
              <a:t>deadlock</a:t>
            </a:r>
            <a:endParaRPr sz="1650" dirty="0">
              <a:latin typeface="Arial"/>
              <a:cs typeface="Arial"/>
            </a:endParaRPr>
          </a:p>
          <a:p>
            <a:pPr marL="571500" lvl="1" indent="-209550">
              <a:spcBef>
                <a:spcPts val="870"/>
              </a:spcBef>
              <a:buClr>
                <a:srgbClr val="9999CC"/>
              </a:buClr>
              <a:buSzPct val="80000"/>
              <a:buFont typeface="FreeSans"/>
              <a:buChar char="◻"/>
              <a:tabLst>
                <a:tab pos="571500" algn="l"/>
              </a:tabLst>
            </a:pPr>
            <a:r>
              <a:rPr sz="1500" b="1" i="1" spc="-4" dirty="0">
                <a:latin typeface="Arial"/>
                <a:cs typeface="Arial"/>
              </a:rPr>
              <a:t>Deadlock prevention </a:t>
            </a:r>
            <a:r>
              <a:rPr sz="1500" b="1" dirty="0">
                <a:latin typeface="Arial"/>
                <a:cs typeface="Arial"/>
              </a:rPr>
              <a:t>- </a:t>
            </a:r>
            <a:r>
              <a:rPr sz="1500" b="1" spc="-4" dirty="0">
                <a:latin typeface="Arial"/>
                <a:cs typeface="Arial"/>
              </a:rPr>
              <a:t>attempts </a:t>
            </a:r>
            <a:r>
              <a:rPr sz="1500" b="1" dirty="0">
                <a:latin typeface="Arial"/>
                <a:cs typeface="Arial"/>
              </a:rPr>
              <a:t>to </a:t>
            </a:r>
            <a:r>
              <a:rPr sz="1500" b="1" spc="-4" dirty="0">
                <a:latin typeface="Arial"/>
                <a:cs typeface="Arial"/>
              </a:rPr>
              <a:t>deny one of the </a:t>
            </a:r>
            <a:r>
              <a:rPr sz="1500" b="1" dirty="0">
                <a:latin typeface="Arial"/>
                <a:cs typeface="Arial"/>
              </a:rPr>
              <a:t>4</a:t>
            </a:r>
            <a:r>
              <a:rPr sz="1500" b="1" spc="38" dirty="0">
                <a:latin typeface="Arial"/>
                <a:cs typeface="Arial"/>
              </a:rPr>
              <a:t> </a:t>
            </a:r>
            <a:r>
              <a:rPr sz="1500" b="1" spc="-4" dirty="0">
                <a:latin typeface="Arial"/>
                <a:cs typeface="Arial"/>
              </a:rPr>
              <a:t>conditions</a:t>
            </a:r>
            <a:endParaRPr sz="1500" dirty="0">
              <a:latin typeface="Arial"/>
              <a:cs typeface="Arial"/>
            </a:endParaRPr>
          </a:p>
          <a:p>
            <a:pPr marL="571500" lvl="1" indent="-209550">
              <a:spcBef>
                <a:spcPts val="825"/>
              </a:spcBef>
              <a:buClr>
                <a:srgbClr val="9999CC"/>
              </a:buClr>
              <a:buSzPct val="80000"/>
              <a:buFont typeface="FreeSans"/>
              <a:buChar char="◻"/>
              <a:tabLst>
                <a:tab pos="571500" algn="l"/>
              </a:tabLst>
            </a:pPr>
            <a:r>
              <a:rPr sz="1500" b="1" i="1" spc="-4" dirty="0">
                <a:latin typeface="Arial"/>
                <a:cs typeface="Arial"/>
              </a:rPr>
              <a:t>Deadlock detection and</a:t>
            </a:r>
            <a:r>
              <a:rPr sz="1500" b="1" i="1" dirty="0">
                <a:latin typeface="Arial"/>
                <a:cs typeface="Arial"/>
              </a:rPr>
              <a:t> </a:t>
            </a:r>
            <a:r>
              <a:rPr sz="1500" b="1" i="1" spc="-4" dirty="0">
                <a:latin typeface="Arial"/>
                <a:cs typeface="Arial"/>
              </a:rPr>
              <a:t>recovery</a:t>
            </a:r>
            <a:endParaRPr sz="1500" dirty="0">
              <a:latin typeface="Arial"/>
              <a:cs typeface="Arial"/>
            </a:endParaRPr>
          </a:p>
          <a:p>
            <a:pPr marL="571500" marR="139065" lvl="1" indent="-209550">
              <a:lnSpc>
                <a:spcPts val="1725"/>
              </a:lnSpc>
              <a:spcBef>
                <a:spcPts val="945"/>
              </a:spcBef>
              <a:buClr>
                <a:srgbClr val="9999CC"/>
              </a:buClr>
              <a:buSzPct val="80000"/>
              <a:buFont typeface="FreeSans"/>
              <a:buChar char="◻"/>
              <a:tabLst>
                <a:tab pos="571500" algn="l"/>
              </a:tabLst>
            </a:pPr>
            <a:r>
              <a:rPr sz="1500" b="1" i="1" spc="-4" dirty="0">
                <a:latin typeface="Arial"/>
                <a:cs typeface="Arial"/>
              </a:rPr>
              <a:t>Deadlock </a:t>
            </a:r>
            <a:r>
              <a:rPr sz="1500" b="1" i="1" dirty="0">
                <a:latin typeface="Arial"/>
                <a:cs typeface="Arial"/>
              </a:rPr>
              <a:t>avoidance </a:t>
            </a:r>
            <a:r>
              <a:rPr sz="1500" b="1" dirty="0">
                <a:latin typeface="Arial"/>
                <a:cs typeface="Arial"/>
              </a:rPr>
              <a:t>- </a:t>
            </a:r>
            <a:r>
              <a:rPr sz="1500" b="1" spc="-4" dirty="0">
                <a:latin typeface="Arial"/>
                <a:cs typeface="Arial"/>
              </a:rPr>
              <a:t>use </a:t>
            </a:r>
            <a:r>
              <a:rPr sz="1500" b="1" dirty="0">
                <a:latin typeface="Arial"/>
                <a:cs typeface="Arial"/>
              </a:rPr>
              <a:t>an </a:t>
            </a:r>
            <a:r>
              <a:rPr sz="1500" b="1" spc="-4" dirty="0">
                <a:latin typeface="Arial"/>
                <a:cs typeface="Arial"/>
              </a:rPr>
              <a:t>algorithm </a:t>
            </a:r>
            <a:r>
              <a:rPr sz="1500" b="1" dirty="0">
                <a:latin typeface="Arial"/>
                <a:cs typeface="Arial"/>
              </a:rPr>
              <a:t>to </a:t>
            </a:r>
            <a:r>
              <a:rPr sz="1500" b="1" spc="-4" dirty="0">
                <a:latin typeface="Arial"/>
                <a:cs typeface="Arial"/>
              </a:rPr>
              <a:t>anticipate deadlock  and deny the resource</a:t>
            </a:r>
            <a:r>
              <a:rPr sz="1500" b="1" spc="4" dirty="0">
                <a:latin typeface="Arial"/>
                <a:cs typeface="Arial"/>
              </a:rPr>
              <a:t> </a:t>
            </a:r>
            <a:r>
              <a:rPr sz="1500" b="1" spc="-4" dirty="0">
                <a:latin typeface="Arial"/>
                <a:cs typeface="Arial"/>
              </a:rPr>
              <a:t>request</a:t>
            </a:r>
            <a:endParaRPr sz="1500" dirty="0">
              <a:latin typeface="Arial"/>
              <a:cs typeface="Arial"/>
            </a:endParaRPr>
          </a:p>
          <a:p>
            <a:pPr marL="571500" lvl="1" indent="-209550">
              <a:spcBef>
                <a:spcPts val="780"/>
              </a:spcBef>
              <a:buClr>
                <a:srgbClr val="9999CC"/>
              </a:buClr>
              <a:buSzPct val="80000"/>
              <a:buFont typeface="FreeSans"/>
              <a:buChar char="◻"/>
              <a:tabLst>
                <a:tab pos="571500" algn="l"/>
              </a:tabLst>
            </a:pPr>
            <a:r>
              <a:rPr sz="1500" b="1" i="1" spc="-4" dirty="0">
                <a:latin typeface="Arial"/>
                <a:cs typeface="Arial"/>
              </a:rPr>
              <a:t>Ignore the</a:t>
            </a:r>
            <a:r>
              <a:rPr sz="1500" b="1" i="1" dirty="0">
                <a:latin typeface="Arial"/>
                <a:cs typeface="Arial"/>
              </a:rPr>
              <a:t> </a:t>
            </a:r>
            <a:r>
              <a:rPr sz="1500" b="1" i="1" spc="-4" dirty="0">
                <a:latin typeface="Arial"/>
                <a:cs typeface="Arial"/>
              </a:rPr>
              <a:t>problem</a:t>
            </a:r>
            <a:endParaRPr sz="1500" dirty="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857251"/>
            <a:ext cx="214313" cy="400049"/>
          </a:xfrm>
          <a:prstGeom prst="rect">
            <a:avLst/>
          </a:prstGeom>
          <a:blipFill>
            <a:blip r:embed="rId2" cstate="print"/>
            <a:stretch>
              <a:fillRect/>
            </a:stretch>
          </a:blipFill>
        </p:spPr>
        <p:txBody>
          <a:bodyPr wrap="square" lIns="0" tIns="0" rIns="0" bIns="0" rtlCol="0"/>
          <a:lstStyle/>
          <a:p>
            <a:endParaRPr sz="1350"/>
          </a:p>
        </p:txBody>
      </p:sp>
      <p:grpSp>
        <p:nvGrpSpPr>
          <p:cNvPr id="3" name="object 3"/>
          <p:cNvGrpSpPr/>
          <p:nvPr/>
        </p:nvGrpSpPr>
        <p:grpSpPr>
          <a:xfrm>
            <a:off x="1241823" y="857250"/>
            <a:ext cx="6759416" cy="409575"/>
            <a:chOff x="131762" y="0"/>
            <a:chExt cx="9012555" cy="546100"/>
          </a:xfrm>
        </p:grpSpPr>
        <p:sp>
          <p:nvSpPr>
            <p:cNvPr id="4" name="object 4"/>
            <p:cNvSpPr/>
            <p:nvPr/>
          </p:nvSpPr>
          <p:spPr>
            <a:xfrm>
              <a:off x="412750" y="134937"/>
              <a:ext cx="8731250" cy="274637"/>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409575" y="0"/>
              <a:ext cx="278130" cy="271780"/>
            </a:xfrm>
            <a:custGeom>
              <a:avLst/>
              <a:gdLst/>
              <a:ahLst/>
              <a:cxnLst/>
              <a:rect l="l" t="t" r="r" b="b"/>
              <a:pathLst>
                <a:path w="278130" h="271780">
                  <a:moveTo>
                    <a:pt x="138112" y="134937"/>
                  </a:moveTo>
                  <a:lnTo>
                    <a:pt x="0" y="134937"/>
                  </a:lnTo>
                  <a:lnTo>
                    <a:pt x="0" y="271462"/>
                  </a:lnTo>
                  <a:lnTo>
                    <a:pt x="138112" y="271462"/>
                  </a:lnTo>
                  <a:lnTo>
                    <a:pt x="138112" y="134937"/>
                  </a:lnTo>
                  <a:close/>
                </a:path>
                <a:path w="278130" h="271780">
                  <a:moveTo>
                    <a:pt x="277812" y="0"/>
                  </a:moveTo>
                  <a:lnTo>
                    <a:pt x="138112" y="0"/>
                  </a:lnTo>
                  <a:lnTo>
                    <a:pt x="138112" y="134937"/>
                  </a:lnTo>
                  <a:lnTo>
                    <a:pt x="277812" y="134937"/>
                  </a:lnTo>
                  <a:lnTo>
                    <a:pt x="277812" y="0"/>
                  </a:lnTo>
                  <a:close/>
                </a:path>
              </a:pathLst>
            </a:custGeom>
            <a:solidFill>
              <a:srgbClr val="CCCCE6"/>
            </a:solidFill>
          </p:spPr>
          <p:txBody>
            <a:bodyPr wrap="square" lIns="0" tIns="0" rIns="0" bIns="0" rtlCol="0"/>
            <a:lstStyle/>
            <a:p>
              <a:endParaRPr sz="1350"/>
            </a:p>
          </p:txBody>
        </p:sp>
        <p:sp>
          <p:nvSpPr>
            <p:cNvPr id="6" name="object 6"/>
            <p:cNvSpPr/>
            <p:nvPr/>
          </p:nvSpPr>
          <p:spPr>
            <a:xfrm>
              <a:off x="547687" y="134937"/>
              <a:ext cx="139700" cy="141605"/>
            </a:xfrm>
            <a:custGeom>
              <a:avLst/>
              <a:gdLst/>
              <a:ahLst/>
              <a:cxnLst/>
              <a:rect l="l" t="t" r="r" b="b"/>
              <a:pathLst>
                <a:path w="139700" h="141604">
                  <a:moveTo>
                    <a:pt x="0" y="0"/>
                  </a:moveTo>
                  <a:lnTo>
                    <a:pt x="139700" y="0"/>
                  </a:lnTo>
                  <a:lnTo>
                    <a:pt x="139700" y="141287"/>
                  </a:lnTo>
                  <a:lnTo>
                    <a:pt x="0" y="141287"/>
                  </a:lnTo>
                  <a:lnTo>
                    <a:pt x="0" y="0"/>
                  </a:lnTo>
                  <a:close/>
                </a:path>
              </a:pathLst>
            </a:custGeom>
            <a:solidFill>
              <a:srgbClr val="9999CC"/>
            </a:solidFill>
          </p:spPr>
          <p:txBody>
            <a:bodyPr wrap="square" lIns="0" tIns="0" rIns="0" bIns="0" rtlCol="0"/>
            <a:lstStyle/>
            <a:p>
              <a:endParaRPr sz="1350"/>
            </a:p>
          </p:txBody>
        </p:sp>
        <p:sp>
          <p:nvSpPr>
            <p:cNvPr id="7" name="object 7"/>
            <p:cNvSpPr/>
            <p:nvPr/>
          </p:nvSpPr>
          <p:spPr>
            <a:xfrm>
              <a:off x="274637" y="274637"/>
              <a:ext cx="136525" cy="135255"/>
            </a:xfrm>
            <a:custGeom>
              <a:avLst/>
              <a:gdLst/>
              <a:ahLst/>
              <a:cxnLst/>
              <a:rect l="l" t="t" r="r" b="b"/>
              <a:pathLst>
                <a:path w="136525" h="135254">
                  <a:moveTo>
                    <a:pt x="0" y="134937"/>
                  </a:moveTo>
                  <a:lnTo>
                    <a:pt x="136525" y="134937"/>
                  </a:lnTo>
                  <a:lnTo>
                    <a:pt x="136525" y="0"/>
                  </a:lnTo>
                  <a:lnTo>
                    <a:pt x="0" y="0"/>
                  </a:lnTo>
                  <a:lnTo>
                    <a:pt x="0" y="134937"/>
                  </a:lnTo>
                  <a:close/>
                </a:path>
              </a:pathLst>
            </a:custGeom>
            <a:solidFill>
              <a:srgbClr val="CCCCE6"/>
            </a:solidFill>
          </p:spPr>
          <p:txBody>
            <a:bodyPr wrap="square" lIns="0" tIns="0" rIns="0" bIns="0" rtlCol="0"/>
            <a:lstStyle/>
            <a:p>
              <a:endParaRPr sz="1350"/>
            </a:p>
          </p:txBody>
        </p:sp>
        <p:sp>
          <p:nvSpPr>
            <p:cNvPr id="8" name="object 8"/>
            <p:cNvSpPr/>
            <p:nvPr/>
          </p:nvSpPr>
          <p:spPr>
            <a:xfrm>
              <a:off x="131762" y="136525"/>
              <a:ext cx="141605" cy="138430"/>
            </a:xfrm>
            <a:custGeom>
              <a:avLst/>
              <a:gdLst/>
              <a:ahLst/>
              <a:cxnLst/>
              <a:rect l="l" t="t" r="r" b="b"/>
              <a:pathLst>
                <a:path w="141604" h="138429">
                  <a:moveTo>
                    <a:pt x="0" y="0"/>
                  </a:moveTo>
                  <a:lnTo>
                    <a:pt x="141287" y="0"/>
                  </a:lnTo>
                  <a:lnTo>
                    <a:pt x="141287" y="138112"/>
                  </a:lnTo>
                  <a:lnTo>
                    <a:pt x="0" y="138112"/>
                  </a:lnTo>
                  <a:lnTo>
                    <a:pt x="0" y="0"/>
                  </a:lnTo>
                  <a:close/>
                </a:path>
              </a:pathLst>
            </a:custGeom>
            <a:solidFill>
              <a:srgbClr val="00007D"/>
            </a:solidFill>
          </p:spPr>
          <p:txBody>
            <a:bodyPr wrap="square" lIns="0" tIns="0" rIns="0" bIns="0" rtlCol="0"/>
            <a:lstStyle/>
            <a:p>
              <a:endParaRPr sz="1350"/>
            </a:p>
          </p:txBody>
        </p:sp>
        <p:sp>
          <p:nvSpPr>
            <p:cNvPr id="9" name="object 9"/>
            <p:cNvSpPr/>
            <p:nvPr/>
          </p:nvSpPr>
          <p:spPr>
            <a:xfrm>
              <a:off x="274637" y="271462"/>
              <a:ext cx="273050" cy="274955"/>
            </a:xfrm>
            <a:custGeom>
              <a:avLst/>
              <a:gdLst/>
              <a:ahLst/>
              <a:cxnLst/>
              <a:rect l="l" t="t" r="r" b="b"/>
              <a:pathLst>
                <a:path w="273050" h="274955">
                  <a:moveTo>
                    <a:pt x="273050" y="0"/>
                  </a:moveTo>
                  <a:lnTo>
                    <a:pt x="134937" y="0"/>
                  </a:lnTo>
                  <a:lnTo>
                    <a:pt x="134937" y="138112"/>
                  </a:lnTo>
                  <a:lnTo>
                    <a:pt x="0" y="138112"/>
                  </a:lnTo>
                  <a:lnTo>
                    <a:pt x="0" y="274637"/>
                  </a:lnTo>
                  <a:lnTo>
                    <a:pt x="136525" y="274637"/>
                  </a:lnTo>
                  <a:lnTo>
                    <a:pt x="136525" y="138112"/>
                  </a:lnTo>
                  <a:lnTo>
                    <a:pt x="273050" y="138112"/>
                  </a:lnTo>
                  <a:lnTo>
                    <a:pt x="273050" y="0"/>
                  </a:lnTo>
                  <a:close/>
                </a:path>
              </a:pathLst>
            </a:custGeom>
            <a:solidFill>
              <a:srgbClr val="9999CC"/>
            </a:solidFill>
          </p:spPr>
          <p:txBody>
            <a:bodyPr wrap="square" lIns="0" tIns="0" rIns="0" bIns="0" rtlCol="0"/>
            <a:lstStyle/>
            <a:p>
              <a:endParaRPr sz="1350"/>
            </a:p>
          </p:txBody>
        </p:sp>
      </p:grpSp>
      <p:sp>
        <p:nvSpPr>
          <p:cNvPr id="10" name="object 10"/>
          <p:cNvSpPr txBox="1">
            <a:spLocks noGrp="1"/>
          </p:cNvSpPr>
          <p:nvPr>
            <p:ph type="title"/>
          </p:nvPr>
        </p:nvSpPr>
        <p:spPr>
          <a:xfrm>
            <a:off x="1514474" y="1247775"/>
            <a:ext cx="2524125" cy="1117614"/>
          </a:xfrm>
          <a:prstGeom prst="rect">
            <a:avLst/>
          </a:prstGeom>
        </p:spPr>
        <p:txBody>
          <a:bodyPr vert="horz" wrap="square" lIns="0" tIns="9525" rIns="0" bIns="0" rtlCol="0" anchor="t">
            <a:spAutoFit/>
          </a:bodyPr>
          <a:lstStyle/>
          <a:p>
            <a:pPr marL="9525">
              <a:spcBef>
                <a:spcPts val="75"/>
              </a:spcBef>
            </a:pPr>
            <a:r>
              <a:rPr spc="-4" dirty="0"/>
              <a:t>4.3</a:t>
            </a:r>
            <a:r>
              <a:rPr spc="-64" dirty="0"/>
              <a:t> </a:t>
            </a:r>
            <a:r>
              <a:rPr dirty="0"/>
              <a:t>Deadlock</a:t>
            </a:r>
          </a:p>
        </p:txBody>
      </p:sp>
      <p:sp>
        <p:nvSpPr>
          <p:cNvPr id="15" name="object 15"/>
          <p:cNvSpPr txBox="1">
            <a:spLocks noGrp="1"/>
          </p:cNvSpPr>
          <p:nvPr>
            <p:ph idx="1"/>
          </p:nvPr>
        </p:nvSpPr>
        <p:spPr>
          <a:xfrm>
            <a:off x="1752601" y="3048000"/>
            <a:ext cx="6347714" cy="1117935"/>
          </a:xfrm>
          <a:prstGeom prst="rect">
            <a:avLst/>
          </a:prstGeom>
        </p:spPr>
        <p:txBody>
          <a:bodyPr vert="horz" wrap="square" lIns="0" tIns="129540" rIns="0" bIns="0" rtlCol="0">
            <a:spAutoFit/>
          </a:bodyPr>
          <a:lstStyle/>
          <a:p>
            <a:pPr marL="266700">
              <a:spcBef>
                <a:spcPts val="1020"/>
              </a:spcBef>
              <a:buClr>
                <a:srgbClr val="00007D"/>
              </a:buClr>
              <a:buSzPct val="75000"/>
              <a:buFont typeface="Arial"/>
              <a:buChar char="■"/>
              <a:tabLst>
                <a:tab pos="266224" algn="l"/>
                <a:tab pos="266700" algn="l"/>
              </a:tabLst>
            </a:pPr>
            <a:r>
              <a:rPr sz="1650" spc="-4" dirty="0">
                <a:solidFill>
                  <a:srgbClr val="0000CC"/>
                </a:solidFill>
              </a:rPr>
              <a:t>Deadlock prevention</a:t>
            </a:r>
            <a:endParaRPr sz="1650" dirty="0"/>
          </a:p>
          <a:p>
            <a:pPr marL="266700" marR="3810">
              <a:lnSpc>
                <a:spcPct val="147700"/>
              </a:lnSpc>
            </a:pPr>
            <a:r>
              <a:rPr spc="-4" dirty="0"/>
              <a:t>Deadlock detection and recovery  </a:t>
            </a:r>
            <a:r>
              <a:rPr i="1" spc="-4" dirty="0"/>
              <a:t>Deadlock </a:t>
            </a:r>
            <a:r>
              <a:rPr i="1" dirty="0"/>
              <a:t>avoidance</a:t>
            </a:r>
          </a:p>
          <a:p>
            <a:pPr marL="266700">
              <a:spcBef>
                <a:spcPts val="945"/>
              </a:spcBef>
            </a:pPr>
            <a:r>
              <a:rPr spc="-4" dirty="0"/>
              <a:t>Ignore the</a:t>
            </a:r>
            <a:r>
              <a:rPr dirty="0"/>
              <a:t> </a:t>
            </a:r>
            <a:r>
              <a:rPr spc="-4" dirty="0"/>
              <a:t>problem</a:t>
            </a:r>
          </a:p>
        </p:txBody>
      </p:sp>
      <p:sp>
        <p:nvSpPr>
          <p:cNvPr id="11" name="object 11"/>
          <p:cNvSpPr txBox="1"/>
          <p:nvPr/>
        </p:nvSpPr>
        <p:spPr>
          <a:xfrm>
            <a:off x="1343026" y="2665807"/>
            <a:ext cx="1905476" cy="263534"/>
          </a:xfrm>
          <a:prstGeom prst="rect">
            <a:avLst/>
          </a:prstGeom>
        </p:spPr>
        <p:txBody>
          <a:bodyPr vert="horz" wrap="square" lIns="0" tIns="9525" rIns="0" bIns="0" rtlCol="0">
            <a:spAutoFit/>
          </a:bodyPr>
          <a:lstStyle/>
          <a:p>
            <a:pPr marL="9525">
              <a:spcBef>
                <a:spcPts val="75"/>
              </a:spcBef>
            </a:pPr>
            <a:r>
              <a:rPr sz="1650" b="1" spc="-4" dirty="0">
                <a:solidFill>
                  <a:srgbClr val="CC0000"/>
                </a:solidFill>
                <a:latin typeface="Arial"/>
                <a:cs typeface="Arial"/>
              </a:rPr>
              <a:t>Handling</a:t>
            </a:r>
            <a:r>
              <a:rPr sz="1650" b="1" spc="-60" dirty="0">
                <a:solidFill>
                  <a:srgbClr val="CC0000"/>
                </a:solidFill>
                <a:latin typeface="Arial"/>
                <a:cs typeface="Arial"/>
              </a:rPr>
              <a:t> </a:t>
            </a:r>
            <a:r>
              <a:rPr sz="1650" b="1" dirty="0">
                <a:solidFill>
                  <a:srgbClr val="CC0000"/>
                </a:solidFill>
                <a:latin typeface="Arial"/>
                <a:cs typeface="Arial"/>
              </a:rPr>
              <a:t>Deadlock</a:t>
            </a:r>
            <a:endParaRPr sz="1650">
              <a:latin typeface="Arial"/>
              <a:cs typeface="Arial"/>
            </a:endParaRPr>
          </a:p>
        </p:txBody>
      </p:sp>
      <p:sp>
        <p:nvSpPr>
          <p:cNvPr id="12" name="object 12"/>
          <p:cNvSpPr txBox="1"/>
          <p:nvPr/>
        </p:nvSpPr>
        <p:spPr>
          <a:xfrm>
            <a:off x="1343026" y="3451620"/>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3" name="object 13"/>
          <p:cNvSpPr txBox="1"/>
          <p:nvPr/>
        </p:nvSpPr>
        <p:spPr>
          <a:xfrm>
            <a:off x="1343026" y="3823095"/>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4" name="object 14"/>
          <p:cNvSpPr txBox="1"/>
          <p:nvPr/>
        </p:nvSpPr>
        <p:spPr>
          <a:xfrm>
            <a:off x="1343026" y="4118418"/>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857251"/>
            <a:ext cx="214313" cy="400049"/>
          </a:xfrm>
          <a:prstGeom prst="rect">
            <a:avLst/>
          </a:prstGeom>
          <a:blipFill>
            <a:blip r:embed="rId2" cstate="print"/>
            <a:stretch>
              <a:fillRect/>
            </a:stretch>
          </a:blipFill>
        </p:spPr>
        <p:txBody>
          <a:bodyPr wrap="square" lIns="0" tIns="0" rIns="0" bIns="0" rtlCol="0"/>
          <a:lstStyle/>
          <a:p>
            <a:endParaRPr sz="1350"/>
          </a:p>
        </p:txBody>
      </p:sp>
      <p:grpSp>
        <p:nvGrpSpPr>
          <p:cNvPr id="3" name="object 3"/>
          <p:cNvGrpSpPr/>
          <p:nvPr/>
        </p:nvGrpSpPr>
        <p:grpSpPr>
          <a:xfrm>
            <a:off x="1241823" y="857250"/>
            <a:ext cx="6759416" cy="409575"/>
            <a:chOff x="131762" y="0"/>
            <a:chExt cx="9012555" cy="546100"/>
          </a:xfrm>
        </p:grpSpPr>
        <p:sp>
          <p:nvSpPr>
            <p:cNvPr id="4" name="object 4"/>
            <p:cNvSpPr/>
            <p:nvPr/>
          </p:nvSpPr>
          <p:spPr>
            <a:xfrm>
              <a:off x="412750" y="134937"/>
              <a:ext cx="8731250" cy="274637"/>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409575" y="0"/>
              <a:ext cx="278130" cy="271780"/>
            </a:xfrm>
            <a:custGeom>
              <a:avLst/>
              <a:gdLst/>
              <a:ahLst/>
              <a:cxnLst/>
              <a:rect l="l" t="t" r="r" b="b"/>
              <a:pathLst>
                <a:path w="278130" h="271780">
                  <a:moveTo>
                    <a:pt x="138112" y="134937"/>
                  </a:moveTo>
                  <a:lnTo>
                    <a:pt x="0" y="134937"/>
                  </a:lnTo>
                  <a:lnTo>
                    <a:pt x="0" y="271462"/>
                  </a:lnTo>
                  <a:lnTo>
                    <a:pt x="138112" y="271462"/>
                  </a:lnTo>
                  <a:lnTo>
                    <a:pt x="138112" y="134937"/>
                  </a:lnTo>
                  <a:close/>
                </a:path>
                <a:path w="278130" h="271780">
                  <a:moveTo>
                    <a:pt x="277812" y="0"/>
                  </a:moveTo>
                  <a:lnTo>
                    <a:pt x="138112" y="0"/>
                  </a:lnTo>
                  <a:lnTo>
                    <a:pt x="138112" y="134937"/>
                  </a:lnTo>
                  <a:lnTo>
                    <a:pt x="277812" y="134937"/>
                  </a:lnTo>
                  <a:lnTo>
                    <a:pt x="277812" y="0"/>
                  </a:lnTo>
                  <a:close/>
                </a:path>
              </a:pathLst>
            </a:custGeom>
            <a:solidFill>
              <a:srgbClr val="CCCCE6"/>
            </a:solidFill>
          </p:spPr>
          <p:txBody>
            <a:bodyPr wrap="square" lIns="0" tIns="0" rIns="0" bIns="0" rtlCol="0"/>
            <a:lstStyle/>
            <a:p>
              <a:endParaRPr sz="1350"/>
            </a:p>
          </p:txBody>
        </p:sp>
        <p:sp>
          <p:nvSpPr>
            <p:cNvPr id="6" name="object 6"/>
            <p:cNvSpPr/>
            <p:nvPr/>
          </p:nvSpPr>
          <p:spPr>
            <a:xfrm>
              <a:off x="547687" y="134937"/>
              <a:ext cx="139700" cy="141605"/>
            </a:xfrm>
            <a:custGeom>
              <a:avLst/>
              <a:gdLst/>
              <a:ahLst/>
              <a:cxnLst/>
              <a:rect l="l" t="t" r="r" b="b"/>
              <a:pathLst>
                <a:path w="139700" h="141604">
                  <a:moveTo>
                    <a:pt x="0" y="0"/>
                  </a:moveTo>
                  <a:lnTo>
                    <a:pt x="139700" y="0"/>
                  </a:lnTo>
                  <a:lnTo>
                    <a:pt x="139700" y="141287"/>
                  </a:lnTo>
                  <a:lnTo>
                    <a:pt x="0" y="141287"/>
                  </a:lnTo>
                  <a:lnTo>
                    <a:pt x="0" y="0"/>
                  </a:lnTo>
                  <a:close/>
                </a:path>
              </a:pathLst>
            </a:custGeom>
            <a:solidFill>
              <a:srgbClr val="9999CC"/>
            </a:solidFill>
          </p:spPr>
          <p:txBody>
            <a:bodyPr wrap="square" lIns="0" tIns="0" rIns="0" bIns="0" rtlCol="0"/>
            <a:lstStyle/>
            <a:p>
              <a:endParaRPr sz="1350"/>
            </a:p>
          </p:txBody>
        </p:sp>
        <p:sp>
          <p:nvSpPr>
            <p:cNvPr id="7" name="object 7"/>
            <p:cNvSpPr/>
            <p:nvPr/>
          </p:nvSpPr>
          <p:spPr>
            <a:xfrm>
              <a:off x="274637" y="274637"/>
              <a:ext cx="136525" cy="135255"/>
            </a:xfrm>
            <a:custGeom>
              <a:avLst/>
              <a:gdLst/>
              <a:ahLst/>
              <a:cxnLst/>
              <a:rect l="l" t="t" r="r" b="b"/>
              <a:pathLst>
                <a:path w="136525" h="135254">
                  <a:moveTo>
                    <a:pt x="0" y="134937"/>
                  </a:moveTo>
                  <a:lnTo>
                    <a:pt x="136525" y="134937"/>
                  </a:lnTo>
                  <a:lnTo>
                    <a:pt x="136525" y="0"/>
                  </a:lnTo>
                  <a:lnTo>
                    <a:pt x="0" y="0"/>
                  </a:lnTo>
                  <a:lnTo>
                    <a:pt x="0" y="134937"/>
                  </a:lnTo>
                  <a:close/>
                </a:path>
              </a:pathLst>
            </a:custGeom>
            <a:solidFill>
              <a:srgbClr val="CCCCE6"/>
            </a:solidFill>
          </p:spPr>
          <p:txBody>
            <a:bodyPr wrap="square" lIns="0" tIns="0" rIns="0" bIns="0" rtlCol="0"/>
            <a:lstStyle/>
            <a:p>
              <a:endParaRPr sz="1350"/>
            </a:p>
          </p:txBody>
        </p:sp>
        <p:sp>
          <p:nvSpPr>
            <p:cNvPr id="8" name="object 8"/>
            <p:cNvSpPr/>
            <p:nvPr/>
          </p:nvSpPr>
          <p:spPr>
            <a:xfrm>
              <a:off x="131762" y="136525"/>
              <a:ext cx="141605" cy="138430"/>
            </a:xfrm>
            <a:custGeom>
              <a:avLst/>
              <a:gdLst/>
              <a:ahLst/>
              <a:cxnLst/>
              <a:rect l="l" t="t" r="r" b="b"/>
              <a:pathLst>
                <a:path w="141604" h="138429">
                  <a:moveTo>
                    <a:pt x="0" y="0"/>
                  </a:moveTo>
                  <a:lnTo>
                    <a:pt x="141287" y="0"/>
                  </a:lnTo>
                  <a:lnTo>
                    <a:pt x="141287" y="138112"/>
                  </a:lnTo>
                  <a:lnTo>
                    <a:pt x="0" y="138112"/>
                  </a:lnTo>
                  <a:lnTo>
                    <a:pt x="0" y="0"/>
                  </a:lnTo>
                  <a:close/>
                </a:path>
              </a:pathLst>
            </a:custGeom>
            <a:solidFill>
              <a:srgbClr val="00007D"/>
            </a:solidFill>
          </p:spPr>
          <p:txBody>
            <a:bodyPr wrap="square" lIns="0" tIns="0" rIns="0" bIns="0" rtlCol="0"/>
            <a:lstStyle/>
            <a:p>
              <a:endParaRPr sz="1350"/>
            </a:p>
          </p:txBody>
        </p:sp>
        <p:sp>
          <p:nvSpPr>
            <p:cNvPr id="9" name="object 9"/>
            <p:cNvSpPr/>
            <p:nvPr/>
          </p:nvSpPr>
          <p:spPr>
            <a:xfrm>
              <a:off x="274637" y="271462"/>
              <a:ext cx="273050" cy="274955"/>
            </a:xfrm>
            <a:custGeom>
              <a:avLst/>
              <a:gdLst/>
              <a:ahLst/>
              <a:cxnLst/>
              <a:rect l="l" t="t" r="r" b="b"/>
              <a:pathLst>
                <a:path w="273050" h="274955">
                  <a:moveTo>
                    <a:pt x="273050" y="0"/>
                  </a:moveTo>
                  <a:lnTo>
                    <a:pt x="134937" y="0"/>
                  </a:lnTo>
                  <a:lnTo>
                    <a:pt x="134937" y="138112"/>
                  </a:lnTo>
                  <a:lnTo>
                    <a:pt x="0" y="138112"/>
                  </a:lnTo>
                  <a:lnTo>
                    <a:pt x="0" y="274637"/>
                  </a:lnTo>
                  <a:lnTo>
                    <a:pt x="136525" y="274637"/>
                  </a:lnTo>
                  <a:lnTo>
                    <a:pt x="136525" y="138112"/>
                  </a:lnTo>
                  <a:lnTo>
                    <a:pt x="273050" y="138112"/>
                  </a:lnTo>
                  <a:lnTo>
                    <a:pt x="273050" y="0"/>
                  </a:lnTo>
                  <a:close/>
                </a:path>
              </a:pathLst>
            </a:custGeom>
            <a:solidFill>
              <a:srgbClr val="9999CC"/>
            </a:solidFill>
          </p:spPr>
          <p:txBody>
            <a:bodyPr wrap="square" lIns="0" tIns="0" rIns="0" bIns="0" rtlCol="0"/>
            <a:lstStyle/>
            <a:p>
              <a:endParaRPr sz="1350"/>
            </a:p>
          </p:txBody>
        </p:sp>
      </p:grpSp>
      <p:sp>
        <p:nvSpPr>
          <p:cNvPr id="10" name="object 10"/>
          <p:cNvSpPr txBox="1">
            <a:spLocks noGrp="1"/>
          </p:cNvSpPr>
          <p:nvPr>
            <p:ph type="title"/>
          </p:nvPr>
        </p:nvSpPr>
        <p:spPr>
          <a:xfrm>
            <a:off x="1514475" y="1247775"/>
            <a:ext cx="4475798" cy="840615"/>
          </a:xfrm>
          <a:prstGeom prst="rect">
            <a:avLst/>
          </a:prstGeom>
        </p:spPr>
        <p:txBody>
          <a:bodyPr vert="horz" wrap="square" lIns="0" tIns="9525" rIns="0" bIns="0" rtlCol="0" anchor="t">
            <a:spAutoFit/>
          </a:bodyPr>
          <a:lstStyle/>
          <a:p>
            <a:pPr marL="9525">
              <a:spcBef>
                <a:spcPts val="75"/>
              </a:spcBef>
            </a:pPr>
            <a:r>
              <a:rPr spc="-4" dirty="0"/>
              <a:t>4.4 </a:t>
            </a:r>
            <a:r>
              <a:rPr dirty="0"/>
              <a:t>Deadlock </a:t>
            </a:r>
            <a:r>
              <a:rPr spc="-4" dirty="0"/>
              <a:t>prevention</a:t>
            </a:r>
            <a:r>
              <a:rPr spc="-11" dirty="0"/>
              <a:t> </a:t>
            </a:r>
            <a:r>
              <a:rPr spc="-4" dirty="0"/>
              <a:t>strategy</a:t>
            </a:r>
          </a:p>
        </p:txBody>
      </p:sp>
      <p:sp>
        <p:nvSpPr>
          <p:cNvPr id="11" name="object 11"/>
          <p:cNvSpPr txBox="1"/>
          <p:nvPr/>
        </p:nvSpPr>
        <p:spPr>
          <a:xfrm>
            <a:off x="1343026" y="2622157"/>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2" name="object 12"/>
          <p:cNvSpPr txBox="1"/>
          <p:nvPr/>
        </p:nvSpPr>
        <p:spPr>
          <a:xfrm>
            <a:off x="1600201" y="2588819"/>
            <a:ext cx="5537359" cy="263534"/>
          </a:xfrm>
          <a:prstGeom prst="rect">
            <a:avLst/>
          </a:prstGeom>
        </p:spPr>
        <p:txBody>
          <a:bodyPr vert="horz" wrap="square" lIns="0" tIns="9525" rIns="0" bIns="0" rtlCol="0">
            <a:spAutoFit/>
          </a:bodyPr>
          <a:lstStyle/>
          <a:p>
            <a:pPr marL="9525">
              <a:spcBef>
                <a:spcPts val="75"/>
              </a:spcBef>
            </a:pPr>
            <a:r>
              <a:rPr sz="1650" b="1" spc="-4" dirty="0">
                <a:solidFill>
                  <a:srgbClr val="0000CC"/>
                </a:solidFill>
                <a:latin typeface="Arial"/>
                <a:cs typeface="Arial"/>
              </a:rPr>
              <a:t>Denies one of the four conditions for deadlock </a:t>
            </a:r>
            <a:r>
              <a:rPr sz="1650" b="1" dirty="0">
                <a:solidFill>
                  <a:srgbClr val="0000CC"/>
                </a:solidFill>
                <a:latin typeface="Arial"/>
                <a:cs typeface="Arial"/>
              </a:rPr>
              <a:t>to</a:t>
            </a:r>
            <a:r>
              <a:rPr sz="1650" b="1" spc="26" dirty="0">
                <a:solidFill>
                  <a:srgbClr val="0000CC"/>
                </a:solidFill>
                <a:latin typeface="Arial"/>
                <a:cs typeface="Arial"/>
              </a:rPr>
              <a:t> </a:t>
            </a:r>
            <a:r>
              <a:rPr sz="1650" b="1" spc="-4" dirty="0">
                <a:solidFill>
                  <a:srgbClr val="0000CC"/>
                </a:solidFill>
                <a:latin typeface="Arial"/>
                <a:cs typeface="Arial"/>
              </a:rPr>
              <a:t>occur</a:t>
            </a:r>
            <a:endParaRPr sz="1650">
              <a:latin typeface="Arial"/>
              <a:cs typeface="Arial"/>
            </a:endParaRPr>
          </a:p>
        </p:txBody>
      </p:sp>
      <p:sp>
        <p:nvSpPr>
          <p:cNvPr id="13" name="object 13"/>
          <p:cNvSpPr txBox="1"/>
          <p:nvPr/>
        </p:nvSpPr>
        <p:spPr>
          <a:xfrm>
            <a:off x="1343026" y="3222232"/>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4" name="object 14"/>
          <p:cNvSpPr txBox="1"/>
          <p:nvPr/>
        </p:nvSpPr>
        <p:spPr>
          <a:xfrm>
            <a:off x="1581151" y="3151175"/>
            <a:ext cx="5931694" cy="570830"/>
          </a:xfrm>
          <a:prstGeom prst="rect">
            <a:avLst/>
          </a:prstGeom>
        </p:spPr>
        <p:txBody>
          <a:bodyPr vert="horz" wrap="square" lIns="0" tIns="47149" rIns="0" bIns="0" rtlCol="0">
            <a:spAutoFit/>
          </a:bodyPr>
          <a:lstStyle/>
          <a:p>
            <a:pPr marL="401003" indent="-372904">
              <a:spcBef>
                <a:spcPts val="371"/>
              </a:spcBef>
              <a:buAutoNum type="arabicParenBoth"/>
              <a:tabLst>
                <a:tab pos="401003" algn="l"/>
                <a:tab pos="401479" algn="l"/>
              </a:tabLst>
            </a:pPr>
            <a:r>
              <a:rPr sz="1650" b="1" i="1" spc="-4" dirty="0">
                <a:solidFill>
                  <a:srgbClr val="0000CC"/>
                </a:solidFill>
                <a:latin typeface="Arial"/>
                <a:cs typeface="Arial"/>
              </a:rPr>
              <a:t>Unshareable resources</a:t>
            </a:r>
            <a:endParaRPr sz="1650" dirty="0">
              <a:latin typeface="Arial"/>
              <a:cs typeface="Arial"/>
            </a:endParaRPr>
          </a:p>
          <a:p>
            <a:pPr marL="323850" lvl="1" indent="-209550">
              <a:spcBef>
                <a:spcPts val="270"/>
              </a:spcBef>
              <a:buClr>
                <a:srgbClr val="9999CC"/>
              </a:buClr>
              <a:buSzPct val="80000"/>
              <a:buFont typeface="FreeSans"/>
              <a:buChar char="◻"/>
              <a:tabLst>
                <a:tab pos="323850" algn="l"/>
              </a:tabLst>
            </a:pPr>
            <a:r>
              <a:rPr sz="1500" b="1" spc="-4" dirty="0">
                <a:latin typeface="Arial"/>
                <a:cs typeface="Arial"/>
              </a:rPr>
              <a:t>It means that only one process </a:t>
            </a:r>
            <a:r>
              <a:rPr sz="1500" b="1" dirty="0">
                <a:latin typeface="Arial"/>
                <a:cs typeface="Arial"/>
              </a:rPr>
              <a:t>at a </a:t>
            </a:r>
            <a:r>
              <a:rPr sz="1500" b="1" spc="-4" dirty="0">
                <a:latin typeface="Arial"/>
                <a:cs typeface="Arial"/>
              </a:rPr>
              <a:t>time </a:t>
            </a:r>
            <a:r>
              <a:rPr sz="1500" b="1" dirty="0">
                <a:latin typeface="Arial"/>
                <a:cs typeface="Arial"/>
              </a:rPr>
              <a:t>can </a:t>
            </a:r>
            <a:r>
              <a:rPr sz="1500" b="1" spc="-4" dirty="0">
                <a:latin typeface="Arial"/>
                <a:cs typeface="Arial"/>
              </a:rPr>
              <a:t>use the</a:t>
            </a:r>
            <a:r>
              <a:rPr sz="1500" b="1" spc="41" dirty="0">
                <a:latin typeface="Arial"/>
                <a:cs typeface="Arial"/>
              </a:rPr>
              <a:t> </a:t>
            </a:r>
            <a:r>
              <a:rPr sz="1500" b="1" spc="-4" dirty="0">
                <a:latin typeface="Arial"/>
                <a:cs typeface="Arial"/>
              </a:rPr>
              <a:t>resource</a:t>
            </a:r>
            <a:endParaRPr sz="1500" dirty="0">
              <a:latin typeface="Arial"/>
              <a:cs typeface="Arial"/>
            </a:endParaRPr>
          </a:p>
        </p:txBody>
      </p:sp>
      <p:sp>
        <p:nvSpPr>
          <p:cNvPr id="15" name="object 15"/>
          <p:cNvSpPr txBox="1"/>
          <p:nvPr/>
        </p:nvSpPr>
        <p:spPr>
          <a:xfrm>
            <a:off x="1343026" y="4079482"/>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6" name="object 16"/>
          <p:cNvSpPr txBox="1"/>
          <p:nvPr/>
        </p:nvSpPr>
        <p:spPr>
          <a:xfrm>
            <a:off x="1571626" y="4008425"/>
            <a:ext cx="5917882" cy="1522372"/>
          </a:xfrm>
          <a:prstGeom prst="rect">
            <a:avLst/>
          </a:prstGeom>
        </p:spPr>
        <p:txBody>
          <a:bodyPr vert="horz" wrap="square" lIns="0" tIns="47149" rIns="0" bIns="0" rtlCol="0">
            <a:spAutoFit/>
          </a:bodyPr>
          <a:lstStyle/>
          <a:p>
            <a:pPr marL="38100">
              <a:spcBef>
                <a:spcPts val="371"/>
              </a:spcBef>
            </a:pPr>
            <a:r>
              <a:rPr sz="1650" b="1" spc="-4" dirty="0">
                <a:solidFill>
                  <a:srgbClr val="0000CC"/>
                </a:solidFill>
                <a:latin typeface="Arial"/>
                <a:cs typeface="Arial"/>
              </a:rPr>
              <a:t>Solution</a:t>
            </a:r>
            <a:endParaRPr sz="1650">
              <a:latin typeface="Arial"/>
              <a:cs typeface="Arial"/>
            </a:endParaRPr>
          </a:p>
          <a:p>
            <a:pPr marL="333375" marR="32385" indent="-209550">
              <a:lnSpc>
                <a:spcPts val="1725"/>
              </a:lnSpc>
              <a:spcBef>
                <a:spcPts val="390"/>
              </a:spcBef>
              <a:buClr>
                <a:srgbClr val="9999CC"/>
              </a:buClr>
              <a:buSzPct val="80000"/>
              <a:buFont typeface="FreeSans"/>
              <a:buChar char="◻"/>
              <a:tabLst>
                <a:tab pos="333375" algn="l"/>
              </a:tabLst>
            </a:pPr>
            <a:r>
              <a:rPr sz="1500" b="1" spc="-4" dirty="0">
                <a:latin typeface="Arial"/>
                <a:cs typeface="Arial"/>
              </a:rPr>
              <a:t>This condition cannot be denied </a:t>
            </a:r>
            <a:r>
              <a:rPr sz="1500" b="1" dirty="0">
                <a:latin typeface="Arial"/>
                <a:cs typeface="Arial"/>
              </a:rPr>
              <a:t>as </a:t>
            </a:r>
            <a:r>
              <a:rPr sz="1500" b="1" spc="-4" dirty="0">
                <a:latin typeface="Arial"/>
                <a:cs typeface="Arial"/>
              </a:rPr>
              <a:t>this is the nature of some  devices (e.g. </a:t>
            </a:r>
            <a:r>
              <a:rPr sz="1500" b="1" dirty="0">
                <a:latin typeface="Arial"/>
                <a:cs typeface="Arial"/>
              </a:rPr>
              <a:t>CPU, </a:t>
            </a:r>
            <a:r>
              <a:rPr sz="1500" b="1" spc="-4" dirty="0">
                <a:latin typeface="Arial"/>
                <a:cs typeface="Arial"/>
              </a:rPr>
              <a:t>shared</a:t>
            </a:r>
            <a:r>
              <a:rPr sz="1500" b="1" spc="-8" dirty="0">
                <a:latin typeface="Arial"/>
                <a:cs typeface="Arial"/>
              </a:rPr>
              <a:t> </a:t>
            </a:r>
            <a:r>
              <a:rPr sz="1500" b="1" spc="-4" dirty="0">
                <a:latin typeface="Arial"/>
                <a:cs typeface="Arial"/>
              </a:rPr>
              <a:t>printer)</a:t>
            </a:r>
            <a:endParaRPr sz="1500">
              <a:latin typeface="Arial"/>
              <a:cs typeface="Arial"/>
            </a:endParaRPr>
          </a:p>
          <a:p>
            <a:pPr marL="333375" marR="84773" indent="-209550">
              <a:lnSpc>
                <a:spcPts val="1725"/>
              </a:lnSpc>
              <a:spcBef>
                <a:spcPts val="375"/>
              </a:spcBef>
              <a:buClr>
                <a:srgbClr val="9999CC"/>
              </a:buClr>
              <a:buSzPct val="80000"/>
              <a:buFont typeface="FreeSans"/>
              <a:buChar char="◻"/>
              <a:tabLst>
                <a:tab pos="333375" algn="l"/>
              </a:tabLst>
            </a:pPr>
            <a:r>
              <a:rPr sz="1500" b="1" dirty="0">
                <a:latin typeface="Arial"/>
                <a:cs typeface="Arial"/>
              </a:rPr>
              <a:t>BUT </a:t>
            </a:r>
            <a:r>
              <a:rPr sz="1500" b="1" spc="-4" dirty="0">
                <a:latin typeface="Arial"/>
                <a:cs typeface="Arial"/>
              </a:rPr>
              <a:t>spooling technique </a:t>
            </a:r>
            <a:r>
              <a:rPr sz="1500" b="1" dirty="0">
                <a:latin typeface="Arial"/>
                <a:cs typeface="Arial"/>
              </a:rPr>
              <a:t>may </a:t>
            </a:r>
            <a:r>
              <a:rPr sz="1500" b="1" spc="-4" dirty="0">
                <a:latin typeface="Arial"/>
                <a:cs typeface="Arial"/>
              </a:rPr>
              <a:t>remove deadlock prevention of  </a:t>
            </a:r>
            <a:r>
              <a:rPr sz="1500" b="1" dirty="0">
                <a:latin typeface="Arial"/>
                <a:cs typeface="Arial"/>
              </a:rPr>
              <a:t>unshareable</a:t>
            </a:r>
            <a:r>
              <a:rPr sz="1500" b="1" spc="-4" dirty="0">
                <a:latin typeface="Arial"/>
                <a:cs typeface="Arial"/>
              </a:rPr>
              <a:t> resources.</a:t>
            </a:r>
            <a:endParaRPr sz="1500">
              <a:latin typeface="Arial"/>
              <a:cs typeface="Arial"/>
            </a:endParaRPr>
          </a:p>
          <a:p>
            <a:pPr marL="638175" lvl="1" indent="-171450">
              <a:spcBef>
                <a:spcPts val="255"/>
              </a:spcBef>
              <a:buClr>
                <a:srgbClr val="00007D"/>
              </a:buClr>
              <a:buSzPct val="63888"/>
              <a:buFont typeface="DejaVu Sans"/>
              <a:buChar char="➢"/>
              <a:tabLst>
                <a:tab pos="638175" algn="l"/>
              </a:tabLst>
            </a:pPr>
            <a:r>
              <a:rPr sz="1350" spc="-4" dirty="0">
                <a:latin typeface="Arial"/>
                <a:cs typeface="Arial"/>
              </a:rPr>
              <a:t>e.g. </a:t>
            </a:r>
            <a:r>
              <a:rPr sz="1350" dirty="0">
                <a:latin typeface="Arial"/>
                <a:cs typeface="Arial"/>
              </a:rPr>
              <a:t>Spooling allows several processes </a:t>
            </a:r>
            <a:r>
              <a:rPr sz="1350" spc="-4" dirty="0">
                <a:latin typeface="Arial"/>
                <a:cs typeface="Arial"/>
              </a:rPr>
              <a:t>output to printer </a:t>
            </a:r>
            <a:r>
              <a:rPr sz="1350" dirty="0">
                <a:latin typeface="Arial"/>
                <a:cs typeface="Arial"/>
              </a:rPr>
              <a:t>at same</a:t>
            </a:r>
            <a:r>
              <a:rPr sz="1350" spc="-15" dirty="0">
                <a:latin typeface="Arial"/>
                <a:cs typeface="Arial"/>
              </a:rPr>
              <a:t> </a:t>
            </a:r>
            <a:r>
              <a:rPr sz="1350" spc="-4" dirty="0">
                <a:latin typeface="Arial"/>
                <a:cs typeface="Arial"/>
              </a:rPr>
              <a:t>time</a:t>
            </a:r>
            <a:endParaRPr sz="135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857251"/>
            <a:ext cx="214313" cy="400049"/>
          </a:xfrm>
          <a:prstGeom prst="rect">
            <a:avLst/>
          </a:prstGeom>
          <a:blipFill>
            <a:blip r:embed="rId2" cstate="print"/>
            <a:stretch>
              <a:fillRect/>
            </a:stretch>
          </a:blipFill>
        </p:spPr>
        <p:txBody>
          <a:bodyPr wrap="square" lIns="0" tIns="0" rIns="0" bIns="0" rtlCol="0"/>
          <a:lstStyle/>
          <a:p>
            <a:endParaRPr sz="1350"/>
          </a:p>
        </p:txBody>
      </p:sp>
      <p:grpSp>
        <p:nvGrpSpPr>
          <p:cNvPr id="3" name="object 3"/>
          <p:cNvGrpSpPr/>
          <p:nvPr/>
        </p:nvGrpSpPr>
        <p:grpSpPr>
          <a:xfrm>
            <a:off x="1241823" y="857250"/>
            <a:ext cx="6759416" cy="409575"/>
            <a:chOff x="131762" y="0"/>
            <a:chExt cx="9012555" cy="546100"/>
          </a:xfrm>
        </p:grpSpPr>
        <p:sp>
          <p:nvSpPr>
            <p:cNvPr id="4" name="object 4"/>
            <p:cNvSpPr/>
            <p:nvPr/>
          </p:nvSpPr>
          <p:spPr>
            <a:xfrm>
              <a:off x="412750" y="134937"/>
              <a:ext cx="8731250" cy="274637"/>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409575" y="0"/>
              <a:ext cx="278130" cy="271780"/>
            </a:xfrm>
            <a:custGeom>
              <a:avLst/>
              <a:gdLst/>
              <a:ahLst/>
              <a:cxnLst/>
              <a:rect l="l" t="t" r="r" b="b"/>
              <a:pathLst>
                <a:path w="278130" h="271780">
                  <a:moveTo>
                    <a:pt x="138112" y="134937"/>
                  </a:moveTo>
                  <a:lnTo>
                    <a:pt x="0" y="134937"/>
                  </a:lnTo>
                  <a:lnTo>
                    <a:pt x="0" y="271462"/>
                  </a:lnTo>
                  <a:lnTo>
                    <a:pt x="138112" y="271462"/>
                  </a:lnTo>
                  <a:lnTo>
                    <a:pt x="138112" y="134937"/>
                  </a:lnTo>
                  <a:close/>
                </a:path>
                <a:path w="278130" h="271780">
                  <a:moveTo>
                    <a:pt x="277812" y="0"/>
                  </a:moveTo>
                  <a:lnTo>
                    <a:pt x="138112" y="0"/>
                  </a:lnTo>
                  <a:lnTo>
                    <a:pt x="138112" y="134937"/>
                  </a:lnTo>
                  <a:lnTo>
                    <a:pt x="277812" y="134937"/>
                  </a:lnTo>
                  <a:lnTo>
                    <a:pt x="277812" y="0"/>
                  </a:lnTo>
                  <a:close/>
                </a:path>
              </a:pathLst>
            </a:custGeom>
            <a:solidFill>
              <a:srgbClr val="CCCCE6"/>
            </a:solidFill>
          </p:spPr>
          <p:txBody>
            <a:bodyPr wrap="square" lIns="0" tIns="0" rIns="0" bIns="0" rtlCol="0"/>
            <a:lstStyle/>
            <a:p>
              <a:endParaRPr sz="1350"/>
            </a:p>
          </p:txBody>
        </p:sp>
        <p:sp>
          <p:nvSpPr>
            <p:cNvPr id="6" name="object 6"/>
            <p:cNvSpPr/>
            <p:nvPr/>
          </p:nvSpPr>
          <p:spPr>
            <a:xfrm>
              <a:off x="547687" y="134937"/>
              <a:ext cx="139700" cy="141605"/>
            </a:xfrm>
            <a:custGeom>
              <a:avLst/>
              <a:gdLst/>
              <a:ahLst/>
              <a:cxnLst/>
              <a:rect l="l" t="t" r="r" b="b"/>
              <a:pathLst>
                <a:path w="139700" h="141604">
                  <a:moveTo>
                    <a:pt x="0" y="0"/>
                  </a:moveTo>
                  <a:lnTo>
                    <a:pt x="139700" y="0"/>
                  </a:lnTo>
                  <a:lnTo>
                    <a:pt x="139700" y="141287"/>
                  </a:lnTo>
                  <a:lnTo>
                    <a:pt x="0" y="141287"/>
                  </a:lnTo>
                  <a:lnTo>
                    <a:pt x="0" y="0"/>
                  </a:lnTo>
                  <a:close/>
                </a:path>
              </a:pathLst>
            </a:custGeom>
            <a:solidFill>
              <a:srgbClr val="9999CC"/>
            </a:solidFill>
          </p:spPr>
          <p:txBody>
            <a:bodyPr wrap="square" lIns="0" tIns="0" rIns="0" bIns="0" rtlCol="0"/>
            <a:lstStyle/>
            <a:p>
              <a:endParaRPr sz="1350"/>
            </a:p>
          </p:txBody>
        </p:sp>
        <p:sp>
          <p:nvSpPr>
            <p:cNvPr id="7" name="object 7"/>
            <p:cNvSpPr/>
            <p:nvPr/>
          </p:nvSpPr>
          <p:spPr>
            <a:xfrm>
              <a:off x="274637" y="274637"/>
              <a:ext cx="136525" cy="135255"/>
            </a:xfrm>
            <a:custGeom>
              <a:avLst/>
              <a:gdLst/>
              <a:ahLst/>
              <a:cxnLst/>
              <a:rect l="l" t="t" r="r" b="b"/>
              <a:pathLst>
                <a:path w="136525" h="135254">
                  <a:moveTo>
                    <a:pt x="0" y="134937"/>
                  </a:moveTo>
                  <a:lnTo>
                    <a:pt x="136525" y="134937"/>
                  </a:lnTo>
                  <a:lnTo>
                    <a:pt x="136525" y="0"/>
                  </a:lnTo>
                  <a:lnTo>
                    <a:pt x="0" y="0"/>
                  </a:lnTo>
                  <a:lnTo>
                    <a:pt x="0" y="134937"/>
                  </a:lnTo>
                  <a:close/>
                </a:path>
              </a:pathLst>
            </a:custGeom>
            <a:solidFill>
              <a:srgbClr val="CCCCE6"/>
            </a:solidFill>
          </p:spPr>
          <p:txBody>
            <a:bodyPr wrap="square" lIns="0" tIns="0" rIns="0" bIns="0" rtlCol="0"/>
            <a:lstStyle/>
            <a:p>
              <a:endParaRPr sz="1350"/>
            </a:p>
          </p:txBody>
        </p:sp>
        <p:sp>
          <p:nvSpPr>
            <p:cNvPr id="8" name="object 8"/>
            <p:cNvSpPr/>
            <p:nvPr/>
          </p:nvSpPr>
          <p:spPr>
            <a:xfrm>
              <a:off x="131762" y="136525"/>
              <a:ext cx="141605" cy="138430"/>
            </a:xfrm>
            <a:custGeom>
              <a:avLst/>
              <a:gdLst/>
              <a:ahLst/>
              <a:cxnLst/>
              <a:rect l="l" t="t" r="r" b="b"/>
              <a:pathLst>
                <a:path w="141604" h="138429">
                  <a:moveTo>
                    <a:pt x="0" y="0"/>
                  </a:moveTo>
                  <a:lnTo>
                    <a:pt x="141287" y="0"/>
                  </a:lnTo>
                  <a:lnTo>
                    <a:pt x="141287" y="138112"/>
                  </a:lnTo>
                  <a:lnTo>
                    <a:pt x="0" y="138112"/>
                  </a:lnTo>
                  <a:lnTo>
                    <a:pt x="0" y="0"/>
                  </a:lnTo>
                  <a:close/>
                </a:path>
              </a:pathLst>
            </a:custGeom>
            <a:solidFill>
              <a:srgbClr val="00007D"/>
            </a:solidFill>
          </p:spPr>
          <p:txBody>
            <a:bodyPr wrap="square" lIns="0" tIns="0" rIns="0" bIns="0" rtlCol="0"/>
            <a:lstStyle/>
            <a:p>
              <a:endParaRPr sz="1350"/>
            </a:p>
          </p:txBody>
        </p:sp>
        <p:sp>
          <p:nvSpPr>
            <p:cNvPr id="9" name="object 9"/>
            <p:cNvSpPr/>
            <p:nvPr/>
          </p:nvSpPr>
          <p:spPr>
            <a:xfrm>
              <a:off x="274637" y="271462"/>
              <a:ext cx="273050" cy="274955"/>
            </a:xfrm>
            <a:custGeom>
              <a:avLst/>
              <a:gdLst/>
              <a:ahLst/>
              <a:cxnLst/>
              <a:rect l="l" t="t" r="r" b="b"/>
              <a:pathLst>
                <a:path w="273050" h="274955">
                  <a:moveTo>
                    <a:pt x="273050" y="0"/>
                  </a:moveTo>
                  <a:lnTo>
                    <a:pt x="134937" y="0"/>
                  </a:lnTo>
                  <a:lnTo>
                    <a:pt x="134937" y="138112"/>
                  </a:lnTo>
                  <a:lnTo>
                    <a:pt x="0" y="138112"/>
                  </a:lnTo>
                  <a:lnTo>
                    <a:pt x="0" y="274637"/>
                  </a:lnTo>
                  <a:lnTo>
                    <a:pt x="136525" y="274637"/>
                  </a:lnTo>
                  <a:lnTo>
                    <a:pt x="136525" y="138112"/>
                  </a:lnTo>
                  <a:lnTo>
                    <a:pt x="273050" y="138112"/>
                  </a:lnTo>
                  <a:lnTo>
                    <a:pt x="273050" y="0"/>
                  </a:lnTo>
                  <a:close/>
                </a:path>
              </a:pathLst>
            </a:custGeom>
            <a:solidFill>
              <a:srgbClr val="9999CC"/>
            </a:solidFill>
          </p:spPr>
          <p:txBody>
            <a:bodyPr wrap="square" lIns="0" tIns="0" rIns="0" bIns="0" rtlCol="0"/>
            <a:lstStyle/>
            <a:p>
              <a:endParaRPr sz="1350"/>
            </a:p>
          </p:txBody>
        </p:sp>
      </p:grpSp>
      <p:sp>
        <p:nvSpPr>
          <p:cNvPr id="10" name="object 10"/>
          <p:cNvSpPr txBox="1">
            <a:spLocks noGrp="1"/>
          </p:cNvSpPr>
          <p:nvPr>
            <p:ph type="title"/>
          </p:nvPr>
        </p:nvSpPr>
        <p:spPr>
          <a:xfrm>
            <a:off x="1514475" y="1247775"/>
            <a:ext cx="4475798" cy="840615"/>
          </a:xfrm>
          <a:prstGeom prst="rect">
            <a:avLst/>
          </a:prstGeom>
        </p:spPr>
        <p:txBody>
          <a:bodyPr vert="horz" wrap="square" lIns="0" tIns="9525" rIns="0" bIns="0" rtlCol="0" anchor="t">
            <a:spAutoFit/>
          </a:bodyPr>
          <a:lstStyle/>
          <a:p>
            <a:pPr marL="9525">
              <a:spcBef>
                <a:spcPts val="75"/>
              </a:spcBef>
            </a:pPr>
            <a:r>
              <a:rPr spc="-4" dirty="0"/>
              <a:t>4.4 </a:t>
            </a:r>
            <a:r>
              <a:rPr dirty="0"/>
              <a:t>Deadlock </a:t>
            </a:r>
            <a:r>
              <a:rPr spc="-4" dirty="0"/>
              <a:t>prevention</a:t>
            </a:r>
            <a:r>
              <a:rPr spc="-11" dirty="0"/>
              <a:t> </a:t>
            </a:r>
            <a:r>
              <a:rPr spc="-4" dirty="0"/>
              <a:t>strategy</a:t>
            </a:r>
          </a:p>
        </p:txBody>
      </p:sp>
      <p:sp>
        <p:nvSpPr>
          <p:cNvPr id="11" name="object 11"/>
          <p:cNvSpPr txBox="1"/>
          <p:nvPr/>
        </p:nvSpPr>
        <p:spPr>
          <a:xfrm>
            <a:off x="1343026" y="2346037"/>
            <a:ext cx="96679" cy="182742"/>
          </a:xfrm>
          <a:prstGeom prst="rect">
            <a:avLst/>
          </a:prstGeom>
        </p:spPr>
        <p:txBody>
          <a:bodyPr vert="horz" wrap="square" lIns="0" tIns="9525" rIns="0" bIns="0" rtlCol="0">
            <a:spAutoFit/>
          </a:bodyPr>
          <a:lstStyle/>
          <a:p>
            <a:pPr marL="9525">
              <a:spcBef>
                <a:spcPts val="75"/>
              </a:spcBef>
            </a:pPr>
            <a:r>
              <a:rPr sz="1125" spc="-71" dirty="0">
                <a:solidFill>
                  <a:srgbClr val="00007D"/>
                </a:solidFill>
                <a:latin typeface="Arial"/>
                <a:cs typeface="Arial"/>
              </a:rPr>
              <a:t>■</a:t>
            </a:r>
            <a:endParaRPr sz="1125">
              <a:latin typeface="Arial"/>
              <a:cs typeface="Arial"/>
            </a:endParaRPr>
          </a:p>
        </p:txBody>
      </p:sp>
      <p:sp>
        <p:nvSpPr>
          <p:cNvPr id="12" name="object 12"/>
          <p:cNvSpPr txBox="1"/>
          <p:nvPr/>
        </p:nvSpPr>
        <p:spPr>
          <a:xfrm>
            <a:off x="1600200" y="2307937"/>
            <a:ext cx="5035868" cy="240450"/>
          </a:xfrm>
          <a:prstGeom prst="rect">
            <a:avLst/>
          </a:prstGeom>
        </p:spPr>
        <p:txBody>
          <a:bodyPr vert="horz" wrap="square" lIns="0" tIns="9525" rIns="0" bIns="0" rtlCol="0">
            <a:spAutoFit/>
          </a:bodyPr>
          <a:lstStyle/>
          <a:p>
            <a:pPr marL="9525">
              <a:spcBef>
                <a:spcPts val="75"/>
              </a:spcBef>
            </a:pPr>
            <a:r>
              <a:rPr sz="1500" b="1" spc="-4" dirty="0">
                <a:solidFill>
                  <a:srgbClr val="0000CC"/>
                </a:solidFill>
                <a:latin typeface="Arial"/>
                <a:cs typeface="Arial"/>
              </a:rPr>
              <a:t>Denies one of the four conditions for deadlock </a:t>
            </a:r>
            <a:r>
              <a:rPr sz="1500" b="1" dirty="0">
                <a:solidFill>
                  <a:srgbClr val="0000CC"/>
                </a:solidFill>
                <a:latin typeface="Arial"/>
                <a:cs typeface="Arial"/>
              </a:rPr>
              <a:t>to</a:t>
            </a:r>
            <a:r>
              <a:rPr sz="1500" b="1" spc="26" dirty="0">
                <a:solidFill>
                  <a:srgbClr val="0000CC"/>
                </a:solidFill>
                <a:latin typeface="Arial"/>
                <a:cs typeface="Arial"/>
              </a:rPr>
              <a:t> </a:t>
            </a:r>
            <a:r>
              <a:rPr sz="1500" b="1" spc="-4" dirty="0">
                <a:solidFill>
                  <a:srgbClr val="0000CC"/>
                </a:solidFill>
                <a:latin typeface="Arial"/>
                <a:cs typeface="Arial"/>
              </a:rPr>
              <a:t>occur</a:t>
            </a:r>
            <a:endParaRPr sz="1500" dirty="0">
              <a:latin typeface="Arial"/>
              <a:cs typeface="Arial"/>
            </a:endParaRPr>
          </a:p>
        </p:txBody>
      </p:sp>
      <p:sp>
        <p:nvSpPr>
          <p:cNvPr id="13" name="object 13"/>
          <p:cNvSpPr txBox="1"/>
          <p:nvPr/>
        </p:nvSpPr>
        <p:spPr>
          <a:xfrm>
            <a:off x="1343026" y="2831812"/>
            <a:ext cx="96679" cy="182742"/>
          </a:xfrm>
          <a:prstGeom prst="rect">
            <a:avLst/>
          </a:prstGeom>
        </p:spPr>
        <p:txBody>
          <a:bodyPr vert="horz" wrap="square" lIns="0" tIns="9525" rIns="0" bIns="0" rtlCol="0">
            <a:spAutoFit/>
          </a:bodyPr>
          <a:lstStyle/>
          <a:p>
            <a:pPr marL="9525">
              <a:spcBef>
                <a:spcPts val="75"/>
              </a:spcBef>
            </a:pPr>
            <a:r>
              <a:rPr sz="1125" spc="-71" dirty="0">
                <a:solidFill>
                  <a:srgbClr val="00007D"/>
                </a:solidFill>
                <a:latin typeface="Arial"/>
                <a:cs typeface="Arial"/>
              </a:rPr>
              <a:t>■</a:t>
            </a:r>
            <a:endParaRPr sz="1125">
              <a:latin typeface="Arial"/>
              <a:cs typeface="Arial"/>
            </a:endParaRPr>
          </a:p>
        </p:txBody>
      </p:sp>
      <p:sp>
        <p:nvSpPr>
          <p:cNvPr id="14" name="object 14"/>
          <p:cNvSpPr txBox="1"/>
          <p:nvPr/>
        </p:nvSpPr>
        <p:spPr>
          <a:xfrm>
            <a:off x="1581151" y="2772545"/>
            <a:ext cx="6078379" cy="1069524"/>
          </a:xfrm>
          <a:prstGeom prst="rect">
            <a:avLst/>
          </a:prstGeom>
        </p:spPr>
        <p:txBody>
          <a:bodyPr vert="horz" wrap="square" lIns="0" tIns="30480" rIns="0" bIns="0" rtlCol="0">
            <a:spAutoFit/>
          </a:bodyPr>
          <a:lstStyle/>
          <a:p>
            <a:pPr marL="367188" indent="-339090">
              <a:spcBef>
                <a:spcPts val="240"/>
              </a:spcBef>
              <a:buAutoNum type="arabicParenBoth" startAt="2"/>
              <a:tabLst>
                <a:tab pos="367188" algn="l"/>
                <a:tab pos="367665" algn="l"/>
              </a:tabLst>
            </a:pPr>
            <a:r>
              <a:rPr sz="1500" b="1" i="1" spc="-4" dirty="0">
                <a:solidFill>
                  <a:srgbClr val="0000CC"/>
                </a:solidFill>
                <a:latin typeface="Arial"/>
                <a:cs typeface="Arial"/>
              </a:rPr>
              <a:t>Hold and</a:t>
            </a:r>
            <a:r>
              <a:rPr sz="1500" b="1" i="1" spc="-8" dirty="0">
                <a:solidFill>
                  <a:srgbClr val="0000CC"/>
                </a:solidFill>
                <a:latin typeface="Arial"/>
                <a:cs typeface="Arial"/>
              </a:rPr>
              <a:t> </a:t>
            </a:r>
            <a:r>
              <a:rPr sz="1500" b="1" i="1" spc="-11" dirty="0">
                <a:solidFill>
                  <a:srgbClr val="0000CC"/>
                </a:solidFill>
                <a:latin typeface="Arial"/>
                <a:cs typeface="Arial"/>
              </a:rPr>
              <a:t>Wait</a:t>
            </a:r>
            <a:endParaRPr sz="1500">
              <a:latin typeface="Arial"/>
              <a:cs typeface="Arial"/>
            </a:endParaRPr>
          </a:p>
          <a:p>
            <a:pPr marL="323850" marR="31433" lvl="1" indent="-209550">
              <a:lnSpc>
                <a:spcPts val="1425"/>
              </a:lnSpc>
              <a:spcBef>
                <a:spcPts val="360"/>
              </a:spcBef>
              <a:buClr>
                <a:srgbClr val="9999CC"/>
              </a:buClr>
              <a:buSzPct val="80555"/>
              <a:buFont typeface="FreeSans"/>
              <a:buChar char="◻"/>
              <a:tabLst>
                <a:tab pos="323850" algn="l"/>
              </a:tabLst>
            </a:pPr>
            <a:r>
              <a:rPr sz="1350" b="1" spc="-4" dirty="0">
                <a:latin typeface="Arial"/>
                <a:cs typeface="Arial"/>
              </a:rPr>
              <a:t>Processes hold resources they have acquired while waiting </a:t>
            </a:r>
            <a:r>
              <a:rPr sz="1350" b="1" dirty="0">
                <a:latin typeface="Arial"/>
                <a:cs typeface="Arial"/>
              </a:rPr>
              <a:t>to </a:t>
            </a:r>
            <a:r>
              <a:rPr sz="1350" b="1" spc="-4" dirty="0">
                <a:latin typeface="Arial"/>
                <a:cs typeface="Arial"/>
              </a:rPr>
              <a:t>acquire  additional</a:t>
            </a:r>
            <a:r>
              <a:rPr sz="1350" b="1" spc="-8" dirty="0">
                <a:latin typeface="Arial"/>
                <a:cs typeface="Arial"/>
              </a:rPr>
              <a:t> </a:t>
            </a:r>
            <a:r>
              <a:rPr sz="1350" b="1" spc="-4" dirty="0">
                <a:latin typeface="Arial"/>
                <a:cs typeface="Arial"/>
              </a:rPr>
              <a:t>resources.</a:t>
            </a:r>
            <a:endParaRPr sz="1350">
              <a:latin typeface="Arial"/>
              <a:cs typeface="Arial"/>
            </a:endParaRPr>
          </a:p>
          <a:p>
            <a:pPr marL="323850" marR="22860" lvl="1" indent="-209550">
              <a:lnSpc>
                <a:spcPts val="1425"/>
              </a:lnSpc>
              <a:spcBef>
                <a:spcPts val="300"/>
              </a:spcBef>
              <a:buClr>
                <a:srgbClr val="9999CC"/>
              </a:buClr>
              <a:buSzPct val="80555"/>
              <a:buFont typeface="FreeSans"/>
              <a:buChar char="◻"/>
              <a:tabLst>
                <a:tab pos="323850" algn="l"/>
              </a:tabLst>
            </a:pPr>
            <a:r>
              <a:rPr sz="1350" b="1" spc="-4" dirty="0">
                <a:latin typeface="Arial"/>
                <a:cs typeface="Arial"/>
              </a:rPr>
              <a:t>Many processes do not know how many resources they will need until  they have </a:t>
            </a:r>
            <a:r>
              <a:rPr sz="1350" b="1" dirty="0">
                <a:latin typeface="Arial"/>
                <a:cs typeface="Arial"/>
              </a:rPr>
              <a:t>started </a:t>
            </a:r>
            <a:r>
              <a:rPr sz="1350" b="1" spc="-4" dirty="0">
                <a:latin typeface="Arial"/>
                <a:cs typeface="Arial"/>
              </a:rPr>
              <a:t>running</a:t>
            </a:r>
            <a:endParaRPr sz="1350">
              <a:latin typeface="Arial"/>
              <a:cs typeface="Arial"/>
            </a:endParaRPr>
          </a:p>
        </p:txBody>
      </p:sp>
      <p:sp>
        <p:nvSpPr>
          <p:cNvPr id="15" name="object 15"/>
          <p:cNvSpPr txBox="1"/>
          <p:nvPr/>
        </p:nvSpPr>
        <p:spPr>
          <a:xfrm>
            <a:off x="1343026" y="4127212"/>
            <a:ext cx="96679" cy="182742"/>
          </a:xfrm>
          <a:prstGeom prst="rect">
            <a:avLst/>
          </a:prstGeom>
        </p:spPr>
        <p:txBody>
          <a:bodyPr vert="horz" wrap="square" lIns="0" tIns="9525" rIns="0" bIns="0" rtlCol="0">
            <a:spAutoFit/>
          </a:bodyPr>
          <a:lstStyle/>
          <a:p>
            <a:pPr marL="9525">
              <a:spcBef>
                <a:spcPts val="75"/>
              </a:spcBef>
            </a:pPr>
            <a:r>
              <a:rPr sz="1125" spc="-71" dirty="0">
                <a:solidFill>
                  <a:srgbClr val="00007D"/>
                </a:solidFill>
                <a:latin typeface="Arial"/>
                <a:cs typeface="Arial"/>
              </a:rPr>
              <a:t>■</a:t>
            </a:r>
            <a:endParaRPr sz="1125">
              <a:latin typeface="Arial"/>
              <a:cs typeface="Arial"/>
            </a:endParaRPr>
          </a:p>
        </p:txBody>
      </p:sp>
      <p:sp>
        <p:nvSpPr>
          <p:cNvPr id="16" name="object 16"/>
          <p:cNvSpPr txBox="1"/>
          <p:nvPr/>
        </p:nvSpPr>
        <p:spPr>
          <a:xfrm>
            <a:off x="1581150" y="4067945"/>
            <a:ext cx="6030278" cy="851515"/>
          </a:xfrm>
          <a:prstGeom prst="rect">
            <a:avLst/>
          </a:prstGeom>
        </p:spPr>
        <p:txBody>
          <a:bodyPr vert="horz" wrap="square" lIns="0" tIns="30480" rIns="0" bIns="0" rtlCol="0">
            <a:spAutoFit/>
          </a:bodyPr>
          <a:lstStyle/>
          <a:p>
            <a:pPr marL="28575">
              <a:spcBef>
                <a:spcPts val="240"/>
              </a:spcBef>
            </a:pPr>
            <a:r>
              <a:rPr sz="1500" b="1" spc="-4" dirty="0">
                <a:solidFill>
                  <a:srgbClr val="0000CC"/>
                </a:solidFill>
                <a:latin typeface="Arial"/>
                <a:cs typeface="Arial"/>
              </a:rPr>
              <a:t>Solutions</a:t>
            </a:r>
            <a:endParaRPr sz="1500">
              <a:latin typeface="Arial"/>
              <a:cs typeface="Arial"/>
            </a:endParaRPr>
          </a:p>
          <a:p>
            <a:pPr marL="323850" marR="22860" indent="-209550">
              <a:lnSpc>
                <a:spcPts val="1425"/>
              </a:lnSpc>
              <a:spcBef>
                <a:spcPts val="360"/>
              </a:spcBef>
              <a:buClr>
                <a:srgbClr val="9999CC"/>
              </a:buClr>
              <a:buSzPct val="80555"/>
              <a:buFont typeface="FreeSans"/>
              <a:buChar char="◻"/>
              <a:tabLst>
                <a:tab pos="323850" algn="l"/>
              </a:tabLst>
            </a:pPr>
            <a:r>
              <a:rPr sz="1350" b="1" spc="-4" dirty="0">
                <a:latin typeface="Arial"/>
                <a:cs typeface="Arial"/>
              </a:rPr>
              <a:t>This condition </a:t>
            </a:r>
            <a:r>
              <a:rPr sz="1350" b="1" dirty="0">
                <a:latin typeface="Arial"/>
                <a:cs typeface="Arial"/>
              </a:rPr>
              <a:t>can </a:t>
            </a:r>
            <a:r>
              <a:rPr sz="1350" b="1" spc="-4" dirty="0">
                <a:latin typeface="Arial"/>
                <a:cs typeface="Arial"/>
              </a:rPr>
              <a:t>be denied by insisting that </a:t>
            </a:r>
            <a:r>
              <a:rPr sz="1350" b="1" dirty="0">
                <a:latin typeface="Arial"/>
                <a:cs typeface="Arial"/>
              </a:rPr>
              <a:t>a </a:t>
            </a:r>
            <a:r>
              <a:rPr sz="1350" b="1" spc="-4" dirty="0">
                <a:latin typeface="Arial"/>
                <a:cs typeface="Arial"/>
              </a:rPr>
              <a:t>process </a:t>
            </a:r>
            <a:r>
              <a:rPr sz="1350" b="1" dirty="0">
                <a:latin typeface="Arial"/>
                <a:cs typeface="Arial"/>
              </a:rPr>
              <a:t>to </a:t>
            </a:r>
            <a:r>
              <a:rPr sz="1350" b="1" spc="-4" dirty="0">
                <a:latin typeface="Arial"/>
                <a:cs typeface="Arial"/>
              </a:rPr>
              <a:t>acquire all  needed resources up front and do not proceed until it has all the  resources </a:t>
            </a:r>
            <a:r>
              <a:rPr sz="1350" b="1" dirty="0">
                <a:latin typeface="Arial"/>
                <a:cs typeface="Arial"/>
              </a:rPr>
              <a:t>needed.</a:t>
            </a:r>
            <a:endParaRPr sz="1350">
              <a:latin typeface="Arial"/>
              <a:cs typeface="Arial"/>
            </a:endParaRPr>
          </a:p>
        </p:txBody>
      </p:sp>
      <p:sp>
        <p:nvSpPr>
          <p:cNvPr id="17" name="object 17"/>
          <p:cNvSpPr txBox="1"/>
          <p:nvPr/>
        </p:nvSpPr>
        <p:spPr>
          <a:xfrm>
            <a:off x="1666875" y="5146387"/>
            <a:ext cx="6106001" cy="741870"/>
          </a:xfrm>
          <a:prstGeom prst="rect">
            <a:avLst/>
          </a:prstGeom>
        </p:spPr>
        <p:txBody>
          <a:bodyPr vert="horz" wrap="square" lIns="0" tIns="36195" rIns="0" bIns="0" rtlCol="0">
            <a:spAutoFit/>
          </a:bodyPr>
          <a:lstStyle/>
          <a:p>
            <a:pPr marL="238125" marR="22860" indent="-209550">
              <a:lnSpc>
                <a:spcPts val="1425"/>
              </a:lnSpc>
              <a:spcBef>
                <a:spcPts val="285"/>
              </a:spcBef>
              <a:buClr>
                <a:srgbClr val="9999CC"/>
              </a:buClr>
              <a:buSzPct val="80555"/>
              <a:buFont typeface="FreeSans"/>
              <a:buChar char="◻"/>
              <a:tabLst>
                <a:tab pos="238125" algn="l"/>
              </a:tabLst>
            </a:pPr>
            <a:r>
              <a:rPr sz="1350" b="1" spc="-4" dirty="0">
                <a:latin typeface="Arial"/>
                <a:cs typeface="Arial"/>
              </a:rPr>
              <a:t>This solution is not efficient. It does not allow optimal use of resources.  But its simple!</a:t>
            </a:r>
            <a:endParaRPr sz="1350">
              <a:latin typeface="Arial"/>
              <a:cs typeface="Arial"/>
            </a:endParaRPr>
          </a:p>
          <a:p>
            <a:pPr marL="542925" marR="660558" lvl="1" indent="-171450">
              <a:lnSpc>
                <a:spcPts val="1200"/>
              </a:lnSpc>
              <a:spcBef>
                <a:spcPts val="255"/>
              </a:spcBef>
              <a:buClr>
                <a:srgbClr val="00007D"/>
              </a:buClr>
              <a:buSzPct val="65625"/>
              <a:buFont typeface="DejaVu Sans"/>
              <a:buChar char="➢"/>
              <a:tabLst>
                <a:tab pos="542925" algn="l"/>
              </a:tabLst>
            </a:pPr>
            <a:r>
              <a:rPr sz="1200" spc="-4" dirty="0">
                <a:latin typeface="Arial"/>
                <a:cs typeface="Arial"/>
              </a:rPr>
              <a:t>E.g. </a:t>
            </a:r>
            <a:r>
              <a:rPr sz="1200" dirty="0">
                <a:latin typeface="Arial"/>
                <a:cs typeface="Arial"/>
              </a:rPr>
              <a:t>A process may only need a resource </a:t>
            </a:r>
            <a:r>
              <a:rPr sz="1200" spc="-4" dirty="0">
                <a:latin typeface="Arial"/>
                <a:cs typeface="Arial"/>
              </a:rPr>
              <a:t>for </a:t>
            </a:r>
            <a:r>
              <a:rPr sz="1200" dirty="0">
                <a:latin typeface="Arial"/>
                <a:cs typeface="Arial"/>
              </a:rPr>
              <a:t>a short </a:t>
            </a:r>
            <a:r>
              <a:rPr sz="1200" spc="-4" dirty="0">
                <a:latin typeface="Arial"/>
                <a:cs typeface="Arial"/>
              </a:rPr>
              <a:t>time </a:t>
            </a:r>
            <a:r>
              <a:rPr sz="1200" dirty="0">
                <a:latin typeface="Arial"/>
                <a:cs typeface="Arial"/>
              </a:rPr>
              <a:t>near </a:t>
            </a:r>
            <a:r>
              <a:rPr sz="1200" spc="-4" dirty="0">
                <a:latin typeface="Arial"/>
                <a:cs typeface="Arial"/>
              </a:rPr>
              <a:t>the </a:t>
            </a:r>
            <a:r>
              <a:rPr sz="1200" dirty="0">
                <a:latin typeface="Arial"/>
                <a:cs typeface="Arial"/>
              </a:rPr>
              <a:t>end</a:t>
            </a:r>
            <a:r>
              <a:rPr sz="1200" spc="-180" dirty="0">
                <a:latin typeface="Arial"/>
                <a:cs typeface="Arial"/>
              </a:rPr>
              <a:t> </a:t>
            </a:r>
            <a:r>
              <a:rPr sz="1200" dirty="0">
                <a:latin typeface="Arial"/>
                <a:cs typeface="Arial"/>
              </a:rPr>
              <a:t>of  processing but it holds it </a:t>
            </a:r>
            <a:r>
              <a:rPr sz="1200" spc="-4" dirty="0">
                <a:latin typeface="Arial"/>
                <a:cs typeface="Arial"/>
              </a:rPr>
              <a:t>for </a:t>
            </a:r>
            <a:r>
              <a:rPr sz="1200" dirty="0">
                <a:latin typeface="Arial"/>
                <a:cs typeface="Arial"/>
              </a:rPr>
              <a:t>a long</a:t>
            </a:r>
            <a:r>
              <a:rPr sz="1200" spc="-23" dirty="0">
                <a:latin typeface="Arial"/>
                <a:cs typeface="Arial"/>
              </a:rPr>
              <a:t> </a:t>
            </a:r>
            <a:r>
              <a:rPr sz="1200" spc="-4" dirty="0">
                <a:latin typeface="Arial"/>
                <a:cs typeface="Arial"/>
              </a:rPr>
              <a:t>time</a:t>
            </a:r>
            <a:endParaRPr sz="12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857251"/>
            <a:ext cx="214313" cy="400049"/>
          </a:xfrm>
          <a:prstGeom prst="rect">
            <a:avLst/>
          </a:prstGeom>
          <a:blipFill>
            <a:blip r:embed="rId2" cstate="print"/>
            <a:stretch>
              <a:fillRect/>
            </a:stretch>
          </a:blipFill>
        </p:spPr>
        <p:txBody>
          <a:bodyPr wrap="square" lIns="0" tIns="0" rIns="0" bIns="0" rtlCol="0"/>
          <a:lstStyle/>
          <a:p>
            <a:endParaRPr sz="1350"/>
          </a:p>
        </p:txBody>
      </p:sp>
      <p:grpSp>
        <p:nvGrpSpPr>
          <p:cNvPr id="3" name="object 3"/>
          <p:cNvGrpSpPr/>
          <p:nvPr/>
        </p:nvGrpSpPr>
        <p:grpSpPr>
          <a:xfrm>
            <a:off x="1241823" y="857250"/>
            <a:ext cx="6759416" cy="409575"/>
            <a:chOff x="131762" y="0"/>
            <a:chExt cx="9012555" cy="546100"/>
          </a:xfrm>
        </p:grpSpPr>
        <p:sp>
          <p:nvSpPr>
            <p:cNvPr id="4" name="object 4"/>
            <p:cNvSpPr/>
            <p:nvPr/>
          </p:nvSpPr>
          <p:spPr>
            <a:xfrm>
              <a:off x="412750" y="134937"/>
              <a:ext cx="8731250" cy="274637"/>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409575" y="0"/>
              <a:ext cx="278130" cy="271780"/>
            </a:xfrm>
            <a:custGeom>
              <a:avLst/>
              <a:gdLst/>
              <a:ahLst/>
              <a:cxnLst/>
              <a:rect l="l" t="t" r="r" b="b"/>
              <a:pathLst>
                <a:path w="278130" h="271780">
                  <a:moveTo>
                    <a:pt x="138112" y="134937"/>
                  </a:moveTo>
                  <a:lnTo>
                    <a:pt x="0" y="134937"/>
                  </a:lnTo>
                  <a:lnTo>
                    <a:pt x="0" y="271462"/>
                  </a:lnTo>
                  <a:lnTo>
                    <a:pt x="138112" y="271462"/>
                  </a:lnTo>
                  <a:lnTo>
                    <a:pt x="138112" y="134937"/>
                  </a:lnTo>
                  <a:close/>
                </a:path>
                <a:path w="278130" h="271780">
                  <a:moveTo>
                    <a:pt x="277812" y="0"/>
                  </a:moveTo>
                  <a:lnTo>
                    <a:pt x="138112" y="0"/>
                  </a:lnTo>
                  <a:lnTo>
                    <a:pt x="138112" y="134937"/>
                  </a:lnTo>
                  <a:lnTo>
                    <a:pt x="277812" y="134937"/>
                  </a:lnTo>
                  <a:lnTo>
                    <a:pt x="277812" y="0"/>
                  </a:lnTo>
                  <a:close/>
                </a:path>
              </a:pathLst>
            </a:custGeom>
            <a:solidFill>
              <a:srgbClr val="CCCCE6"/>
            </a:solidFill>
          </p:spPr>
          <p:txBody>
            <a:bodyPr wrap="square" lIns="0" tIns="0" rIns="0" bIns="0" rtlCol="0"/>
            <a:lstStyle/>
            <a:p>
              <a:endParaRPr sz="1350"/>
            </a:p>
          </p:txBody>
        </p:sp>
        <p:sp>
          <p:nvSpPr>
            <p:cNvPr id="6" name="object 6"/>
            <p:cNvSpPr/>
            <p:nvPr/>
          </p:nvSpPr>
          <p:spPr>
            <a:xfrm>
              <a:off x="547687" y="134937"/>
              <a:ext cx="139700" cy="141605"/>
            </a:xfrm>
            <a:custGeom>
              <a:avLst/>
              <a:gdLst/>
              <a:ahLst/>
              <a:cxnLst/>
              <a:rect l="l" t="t" r="r" b="b"/>
              <a:pathLst>
                <a:path w="139700" h="141604">
                  <a:moveTo>
                    <a:pt x="0" y="0"/>
                  </a:moveTo>
                  <a:lnTo>
                    <a:pt x="139700" y="0"/>
                  </a:lnTo>
                  <a:lnTo>
                    <a:pt x="139700" y="141287"/>
                  </a:lnTo>
                  <a:lnTo>
                    <a:pt x="0" y="141287"/>
                  </a:lnTo>
                  <a:lnTo>
                    <a:pt x="0" y="0"/>
                  </a:lnTo>
                  <a:close/>
                </a:path>
              </a:pathLst>
            </a:custGeom>
            <a:solidFill>
              <a:srgbClr val="9999CC"/>
            </a:solidFill>
          </p:spPr>
          <p:txBody>
            <a:bodyPr wrap="square" lIns="0" tIns="0" rIns="0" bIns="0" rtlCol="0"/>
            <a:lstStyle/>
            <a:p>
              <a:endParaRPr sz="1350"/>
            </a:p>
          </p:txBody>
        </p:sp>
        <p:sp>
          <p:nvSpPr>
            <p:cNvPr id="7" name="object 7"/>
            <p:cNvSpPr/>
            <p:nvPr/>
          </p:nvSpPr>
          <p:spPr>
            <a:xfrm>
              <a:off x="274637" y="274637"/>
              <a:ext cx="136525" cy="135255"/>
            </a:xfrm>
            <a:custGeom>
              <a:avLst/>
              <a:gdLst/>
              <a:ahLst/>
              <a:cxnLst/>
              <a:rect l="l" t="t" r="r" b="b"/>
              <a:pathLst>
                <a:path w="136525" h="135254">
                  <a:moveTo>
                    <a:pt x="0" y="134937"/>
                  </a:moveTo>
                  <a:lnTo>
                    <a:pt x="136525" y="134937"/>
                  </a:lnTo>
                  <a:lnTo>
                    <a:pt x="136525" y="0"/>
                  </a:lnTo>
                  <a:lnTo>
                    <a:pt x="0" y="0"/>
                  </a:lnTo>
                  <a:lnTo>
                    <a:pt x="0" y="134937"/>
                  </a:lnTo>
                  <a:close/>
                </a:path>
              </a:pathLst>
            </a:custGeom>
            <a:solidFill>
              <a:srgbClr val="CCCCE6"/>
            </a:solidFill>
          </p:spPr>
          <p:txBody>
            <a:bodyPr wrap="square" lIns="0" tIns="0" rIns="0" bIns="0" rtlCol="0"/>
            <a:lstStyle/>
            <a:p>
              <a:endParaRPr sz="1350"/>
            </a:p>
          </p:txBody>
        </p:sp>
        <p:sp>
          <p:nvSpPr>
            <p:cNvPr id="8" name="object 8"/>
            <p:cNvSpPr/>
            <p:nvPr/>
          </p:nvSpPr>
          <p:spPr>
            <a:xfrm>
              <a:off x="131762" y="136525"/>
              <a:ext cx="141605" cy="138430"/>
            </a:xfrm>
            <a:custGeom>
              <a:avLst/>
              <a:gdLst/>
              <a:ahLst/>
              <a:cxnLst/>
              <a:rect l="l" t="t" r="r" b="b"/>
              <a:pathLst>
                <a:path w="141604" h="138429">
                  <a:moveTo>
                    <a:pt x="0" y="0"/>
                  </a:moveTo>
                  <a:lnTo>
                    <a:pt x="141287" y="0"/>
                  </a:lnTo>
                  <a:lnTo>
                    <a:pt x="141287" y="138112"/>
                  </a:lnTo>
                  <a:lnTo>
                    <a:pt x="0" y="138112"/>
                  </a:lnTo>
                  <a:lnTo>
                    <a:pt x="0" y="0"/>
                  </a:lnTo>
                  <a:close/>
                </a:path>
              </a:pathLst>
            </a:custGeom>
            <a:solidFill>
              <a:srgbClr val="00007D"/>
            </a:solidFill>
          </p:spPr>
          <p:txBody>
            <a:bodyPr wrap="square" lIns="0" tIns="0" rIns="0" bIns="0" rtlCol="0"/>
            <a:lstStyle/>
            <a:p>
              <a:endParaRPr sz="1350"/>
            </a:p>
          </p:txBody>
        </p:sp>
        <p:sp>
          <p:nvSpPr>
            <p:cNvPr id="9" name="object 9"/>
            <p:cNvSpPr/>
            <p:nvPr/>
          </p:nvSpPr>
          <p:spPr>
            <a:xfrm>
              <a:off x="274637" y="271462"/>
              <a:ext cx="273050" cy="274955"/>
            </a:xfrm>
            <a:custGeom>
              <a:avLst/>
              <a:gdLst/>
              <a:ahLst/>
              <a:cxnLst/>
              <a:rect l="l" t="t" r="r" b="b"/>
              <a:pathLst>
                <a:path w="273050" h="274955">
                  <a:moveTo>
                    <a:pt x="273050" y="0"/>
                  </a:moveTo>
                  <a:lnTo>
                    <a:pt x="134937" y="0"/>
                  </a:lnTo>
                  <a:lnTo>
                    <a:pt x="134937" y="138112"/>
                  </a:lnTo>
                  <a:lnTo>
                    <a:pt x="0" y="138112"/>
                  </a:lnTo>
                  <a:lnTo>
                    <a:pt x="0" y="274637"/>
                  </a:lnTo>
                  <a:lnTo>
                    <a:pt x="136525" y="274637"/>
                  </a:lnTo>
                  <a:lnTo>
                    <a:pt x="136525" y="138112"/>
                  </a:lnTo>
                  <a:lnTo>
                    <a:pt x="273050" y="138112"/>
                  </a:lnTo>
                  <a:lnTo>
                    <a:pt x="273050" y="0"/>
                  </a:lnTo>
                  <a:close/>
                </a:path>
              </a:pathLst>
            </a:custGeom>
            <a:solidFill>
              <a:srgbClr val="9999CC"/>
            </a:solidFill>
          </p:spPr>
          <p:txBody>
            <a:bodyPr wrap="square" lIns="0" tIns="0" rIns="0" bIns="0" rtlCol="0"/>
            <a:lstStyle/>
            <a:p>
              <a:endParaRPr sz="1350"/>
            </a:p>
          </p:txBody>
        </p:sp>
      </p:grpSp>
      <p:sp>
        <p:nvSpPr>
          <p:cNvPr id="10" name="object 10"/>
          <p:cNvSpPr txBox="1">
            <a:spLocks noGrp="1"/>
          </p:cNvSpPr>
          <p:nvPr>
            <p:ph type="title"/>
          </p:nvPr>
        </p:nvSpPr>
        <p:spPr>
          <a:xfrm>
            <a:off x="1514475" y="1247775"/>
            <a:ext cx="4475798" cy="840615"/>
          </a:xfrm>
          <a:prstGeom prst="rect">
            <a:avLst/>
          </a:prstGeom>
        </p:spPr>
        <p:txBody>
          <a:bodyPr vert="horz" wrap="square" lIns="0" tIns="9525" rIns="0" bIns="0" rtlCol="0" anchor="t">
            <a:spAutoFit/>
          </a:bodyPr>
          <a:lstStyle/>
          <a:p>
            <a:pPr marL="9525">
              <a:spcBef>
                <a:spcPts val="75"/>
              </a:spcBef>
            </a:pPr>
            <a:r>
              <a:rPr spc="-4" dirty="0"/>
              <a:t>4.4 </a:t>
            </a:r>
            <a:r>
              <a:rPr dirty="0"/>
              <a:t>Deadlock </a:t>
            </a:r>
            <a:r>
              <a:rPr spc="-4" dirty="0"/>
              <a:t>prevention</a:t>
            </a:r>
            <a:r>
              <a:rPr spc="-11" dirty="0"/>
              <a:t> </a:t>
            </a:r>
            <a:r>
              <a:rPr spc="-4" dirty="0"/>
              <a:t>strategy</a:t>
            </a:r>
          </a:p>
        </p:txBody>
      </p:sp>
      <p:sp>
        <p:nvSpPr>
          <p:cNvPr id="11" name="object 11"/>
          <p:cNvSpPr txBox="1"/>
          <p:nvPr/>
        </p:nvSpPr>
        <p:spPr>
          <a:xfrm>
            <a:off x="1343026" y="2438062"/>
            <a:ext cx="5537359" cy="263534"/>
          </a:xfrm>
          <a:prstGeom prst="rect">
            <a:avLst/>
          </a:prstGeom>
        </p:spPr>
        <p:txBody>
          <a:bodyPr vert="horz" wrap="square" lIns="0" tIns="9525" rIns="0" bIns="0" rtlCol="0">
            <a:spAutoFit/>
          </a:bodyPr>
          <a:lstStyle/>
          <a:p>
            <a:pPr marL="9525">
              <a:spcBef>
                <a:spcPts val="75"/>
              </a:spcBef>
            </a:pPr>
            <a:r>
              <a:rPr sz="1650" b="1" spc="-4" dirty="0">
                <a:solidFill>
                  <a:srgbClr val="0000CC"/>
                </a:solidFill>
                <a:latin typeface="Arial"/>
                <a:cs typeface="Arial"/>
              </a:rPr>
              <a:t>Denies one of the four conditions for deadlock </a:t>
            </a:r>
            <a:r>
              <a:rPr sz="1650" b="1" dirty="0">
                <a:solidFill>
                  <a:srgbClr val="0000CC"/>
                </a:solidFill>
                <a:latin typeface="Arial"/>
                <a:cs typeface="Arial"/>
              </a:rPr>
              <a:t>to</a:t>
            </a:r>
            <a:r>
              <a:rPr sz="1650" b="1" spc="26" dirty="0">
                <a:solidFill>
                  <a:srgbClr val="0000CC"/>
                </a:solidFill>
                <a:latin typeface="Arial"/>
                <a:cs typeface="Arial"/>
              </a:rPr>
              <a:t> </a:t>
            </a:r>
            <a:r>
              <a:rPr sz="1650" b="1" spc="-4" dirty="0">
                <a:solidFill>
                  <a:srgbClr val="0000CC"/>
                </a:solidFill>
                <a:latin typeface="Arial"/>
                <a:cs typeface="Arial"/>
              </a:rPr>
              <a:t>occur</a:t>
            </a:r>
            <a:endParaRPr sz="1650" dirty="0">
              <a:latin typeface="Arial"/>
              <a:cs typeface="Arial"/>
            </a:endParaRPr>
          </a:p>
        </p:txBody>
      </p:sp>
      <p:sp>
        <p:nvSpPr>
          <p:cNvPr id="12" name="object 12"/>
          <p:cNvSpPr txBox="1"/>
          <p:nvPr/>
        </p:nvSpPr>
        <p:spPr>
          <a:xfrm>
            <a:off x="1343026" y="2990512"/>
            <a:ext cx="96679" cy="182742"/>
          </a:xfrm>
          <a:prstGeom prst="rect">
            <a:avLst/>
          </a:prstGeom>
        </p:spPr>
        <p:txBody>
          <a:bodyPr vert="horz" wrap="square" lIns="0" tIns="9525" rIns="0" bIns="0" rtlCol="0">
            <a:spAutoFit/>
          </a:bodyPr>
          <a:lstStyle/>
          <a:p>
            <a:pPr marL="9525">
              <a:spcBef>
                <a:spcPts val="75"/>
              </a:spcBef>
            </a:pPr>
            <a:r>
              <a:rPr sz="1125" spc="-71" dirty="0">
                <a:solidFill>
                  <a:srgbClr val="00007D"/>
                </a:solidFill>
                <a:latin typeface="Arial"/>
                <a:cs typeface="Arial"/>
              </a:rPr>
              <a:t>■</a:t>
            </a:r>
            <a:endParaRPr sz="1125">
              <a:latin typeface="Arial"/>
              <a:cs typeface="Arial"/>
            </a:endParaRPr>
          </a:p>
        </p:txBody>
      </p:sp>
      <p:sp>
        <p:nvSpPr>
          <p:cNvPr id="13" name="object 13"/>
          <p:cNvSpPr txBox="1"/>
          <p:nvPr/>
        </p:nvSpPr>
        <p:spPr>
          <a:xfrm>
            <a:off x="1581151" y="2931245"/>
            <a:ext cx="5697379" cy="671979"/>
          </a:xfrm>
          <a:prstGeom prst="rect">
            <a:avLst/>
          </a:prstGeom>
        </p:spPr>
        <p:txBody>
          <a:bodyPr vert="horz" wrap="square" lIns="0" tIns="30480" rIns="0" bIns="0" rtlCol="0">
            <a:spAutoFit/>
          </a:bodyPr>
          <a:lstStyle/>
          <a:p>
            <a:pPr marL="314325" indent="-286226">
              <a:spcBef>
                <a:spcPts val="240"/>
              </a:spcBef>
              <a:buAutoNum type="arabicParenBoth" startAt="3"/>
              <a:tabLst>
                <a:tab pos="314801" algn="l"/>
              </a:tabLst>
            </a:pPr>
            <a:r>
              <a:rPr sz="1500" b="1" i="1" dirty="0">
                <a:solidFill>
                  <a:srgbClr val="0000CC"/>
                </a:solidFill>
                <a:latin typeface="Arial"/>
                <a:cs typeface="Arial"/>
              </a:rPr>
              <a:t>No</a:t>
            </a:r>
            <a:r>
              <a:rPr sz="1500" b="1" i="1" spc="-8" dirty="0">
                <a:solidFill>
                  <a:srgbClr val="0000CC"/>
                </a:solidFill>
                <a:latin typeface="Arial"/>
                <a:cs typeface="Arial"/>
              </a:rPr>
              <a:t> </a:t>
            </a:r>
            <a:r>
              <a:rPr sz="1500" b="1" i="1" spc="-4" dirty="0">
                <a:solidFill>
                  <a:srgbClr val="0000CC"/>
                </a:solidFill>
                <a:latin typeface="Arial"/>
                <a:cs typeface="Arial"/>
              </a:rPr>
              <a:t>pre-emption</a:t>
            </a:r>
            <a:endParaRPr sz="1500">
              <a:latin typeface="Arial"/>
              <a:cs typeface="Arial"/>
            </a:endParaRPr>
          </a:p>
          <a:p>
            <a:pPr marL="323850" marR="22860" lvl="1" indent="-209550">
              <a:lnSpc>
                <a:spcPts val="1425"/>
              </a:lnSpc>
              <a:spcBef>
                <a:spcPts val="360"/>
              </a:spcBef>
              <a:buClr>
                <a:srgbClr val="9999CC"/>
              </a:buClr>
              <a:buSzPct val="80555"/>
              <a:buFont typeface="FreeSans"/>
              <a:buChar char="◻"/>
              <a:tabLst>
                <a:tab pos="323850" algn="l"/>
              </a:tabLst>
            </a:pPr>
            <a:r>
              <a:rPr sz="1350" b="1" spc="-4" dirty="0">
                <a:latin typeface="Arial"/>
                <a:cs typeface="Arial"/>
              </a:rPr>
              <a:t>Resources cannot be pre-empted while being used. They must be  explicitly released by the process holding</a:t>
            </a:r>
            <a:r>
              <a:rPr sz="1350" b="1" spc="11" dirty="0">
                <a:latin typeface="Arial"/>
                <a:cs typeface="Arial"/>
              </a:rPr>
              <a:t> </a:t>
            </a:r>
            <a:r>
              <a:rPr sz="1350" b="1" spc="-4" dirty="0">
                <a:latin typeface="Arial"/>
                <a:cs typeface="Arial"/>
              </a:rPr>
              <a:t>them.</a:t>
            </a:r>
            <a:endParaRPr sz="1350">
              <a:latin typeface="Arial"/>
              <a:cs typeface="Arial"/>
            </a:endParaRPr>
          </a:p>
        </p:txBody>
      </p:sp>
      <p:sp>
        <p:nvSpPr>
          <p:cNvPr id="14" name="object 14"/>
          <p:cNvSpPr txBox="1"/>
          <p:nvPr/>
        </p:nvSpPr>
        <p:spPr>
          <a:xfrm>
            <a:off x="1343026" y="3885862"/>
            <a:ext cx="96679" cy="182742"/>
          </a:xfrm>
          <a:prstGeom prst="rect">
            <a:avLst/>
          </a:prstGeom>
        </p:spPr>
        <p:txBody>
          <a:bodyPr vert="horz" wrap="square" lIns="0" tIns="9525" rIns="0" bIns="0" rtlCol="0">
            <a:spAutoFit/>
          </a:bodyPr>
          <a:lstStyle/>
          <a:p>
            <a:pPr marL="9525">
              <a:spcBef>
                <a:spcPts val="75"/>
              </a:spcBef>
            </a:pPr>
            <a:r>
              <a:rPr sz="1125" spc="-71" dirty="0">
                <a:solidFill>
                  <a:srgbClr val="00007D"/>
                </a:solidFill>
                <a:latin typeface="Arial"/>
                <a:cs typeface="Arial"/>
              </a:rPr>
              <a:t>■</a:t>
            </a:r>
            <a:endParaRPr sz="1125">
              <a:latin typeface="Arial"/>
              <a:cs typeface="Arial"/>
            </a:endParaRPr>
          </a:p>
        </p:txBody>
      </p:sp>
      <p:sp>
        <p:nvSpPr>
          <p:cNvPr id="15" name="object 15"/>
          <p:cNvSpPr txBox="1"/>
          <p:nvPr/>
        </p:nvSpPr>
        <p:spPr>
          <a:xfrm>
            <a:off x="1581150" y="3847763"/>
            <a:ext cx="6202680" cy="1448473"/>
          </a:xfrm>
          <a:prstGeom prst="rect">
            <a:avLst/>
          </a:prstGeom>
        </p:spPr>
        <p:txBody>
          <a:bodyPr vert="horz" wrap="square" lIns="0" tIns="9525" rIns="0" bIns="0" rtlCol="0">
            <a:spAutoFit/>
          </a:bodyPr>
          <a:lstStyle/>
          <a:p>
            <a:pPr marL="28575">
              <a:spcBef>
                <a:spcPts val="75"/>
              </a:spcBef>
            </a:pPr>
            <a:r>
              <a:rPr sz="1500" b="1" spc="-4" dirty="0">
                <a:solidFill>
                  <a:srgbClr val="0000CC"/>
                </a:solidFill>
                <a:latin typeface="Arial"/>
                <a:cs typeface="Arial"/>
              </a:rPr>
              <a:t>Solution</a:t>
            </a:r>
            <a:endParaRPr sz="1500">
              <a:latin typeface="Arial"/>
              <a:cs typeface="Arial"/>
            </a:endParaRPr>
          </a:p>
          <a:p>
            <a:pPr marL="323850" marR="22860" indent="-209550">
              <a:lnSpc>
                <a:spcPts val="1425"/>
              </a:lnSpc>
              <a:spcBef>
                <a:spcPts val="285"/>
              </a:spcBef>
              <a:buClr>
                <a:srgbClr val="9999CC"/>
              </a:buClr>
              <a:buSzPct val="80555"/>
              <a:buFont typeface="FreeSans"/>
              <a:buChar char="◻"/>
              <a:tabLst>
                <a:tab pos="323850" algn="l"/>
              </a:tabLst>
            </a:pPr>
            <a:r>
              <a:rPr sz="1350" b="1" spc="-4" dirty="0">
                <a:latin typeface="Arial"/>
                <a:cs typeface="Arial"/>
              </a:rPr>
              <a:t>This condition </a:t>
            </a:r>
            <a:r>
              <a:rPr sz="1350" b="1" dirty="0">
                <a:latin typeface="Arial"/>
                <a:cs typeface="Arial"/>
              </a:rPr>
              <a:t>can </a:t>
            </a:r>
            <a:r>
              <a:rPr sz="1350" b="1" spc="-4" dirty="0">
                <a:latin typeface="Arial"/>
                <a:cs typeface="Arial"/>
              </a:rPr>
              <a:t>be denied by pre-empting all resources from </a:t>
            </a:r>
            <a:r>
              <a:rPr sz="1350" b="1" dirty="0">
                <a:latin typeface="Arial"/>
                <a:cs typeface="Arial"/>
              </a:rPr>
              <a:t>a  </a:t>
            </a:r>
            <a:r>
              <a:rPr sz="1350" b="1" spc="-4" dirty="0">
                <a:latin typeface="Arial"/>
                <a:cs typeface="Arial"/>
              </a:rPr>
              <a:t>process when it is refused </a:t>
            </a:r>
            <a:r>
              <a:rPr sz="1350" b="1" dirty="0">
                <a:latin typeface="Arial"/>
                <a:cs typeface="Arial"/>
              </a:rPr>
              <a:t>a </a:t>
            </a:r>
            <a:r>
              <a:rPr sz="1350" b="1" spc="-4" dirty="0">
                <a:latin typeface="Arial"/>
                <a:cs typeface="Arial"/>
              </a:rPr>
              <a:t>request and making the process </a:t>
            </a:r>
            <a:r>
              <a:rPr sz="1350" b="1" dirty="0">
                <a:latin typeface="Arial"/>
                <a:cs typeface="Arial"/>
              </a:rPr>
              <a:t>to </a:t>
            </a:r>
            <a:r>
              <a:rPr sz="1350" b="1" spc="-4" dirty="0">
                <a:latin typeface="Arial"/>
                <a:cs typeface="Arial"/>
              </a:rPr>
              <a:t>request  all the resources</a:t>
            </a:r>
            <a:r>
              <a:rPr sz="1350" b="1" dirty="0">
                <a:latin typeface="Arial"/>
                <a:cs typeface="Arial"/>
              </a:rPr>
              <a:t> </a:t>
            </a:r>
            <a:r>
              <a:rPr sz="1350" b="1" spc="-4" dirty="0">
                <a:latin typeface="Arial"/>
                <a:cs typeface="Arial"/>
              </a:rPr>
              <a:t>again.</a:t>
            </a:r>
            <a:endParaRPr sz="1350">
              <a:latin typeface="Arial"/>
              <a:cs typeface="Arial"/>
            </a:endParaRPr>
          </a:p>
          <a:p>
            <a:pPr marL="323850" marR="573405" indent="-209550">
              <a:lnSpc>
                <a:spcPts val="1425"/>
              </a:lnSpc>
              <a:spcBef>
                <a:spcPts val="375"/>
              </a:spcBef>
              <a:buClr>
                <a:srgbClr val="9999CC"/>
              </a:buClr>
              <a:buSzPct val="80555"/>
              <a:buFont typeface="FreeSans"/>
              <a:buChar char="◻"/>
              <a:tabLst>
                <a:tab pos="323850" algn="l"/>
              </a:tabLst>
            </a:pPr>
            <a:r>
              <a:rPr sz="1350" b="1" spc="-4" dirty="0">
                <a:latin typeface="Arial"/>
                <a:cs typeface="Arial"/>
              </a:rPr>
              <a:t>This solution also denies condition </a:t>
            </a:r>
            <a:r>
              <a:rPr sz="1350" b="1" dirty="0">
                <a:latin typeface="Arial"/>
                <a:cs typeface="Arial"/>
              </a:rPr>
              <a:t>(2) </a:t>
            </a:r>
            <a:r>
              <a:rPr sz="1350" b="1" spc="-4" dirty="0">
                <a:latin typeface="Arial"/>
                <a:cs typeface="Arial"/>
              </a:rPr>
              <a:t>since Hold and </a:t>
            </a:r>
            <a:r>
              <a:rPr sz="1350" b="1" spc="-15" dirty="0">
                <a:latin typeface="Arial"/>
                <a:cs typeface="Arial"/>
              </a:rPr>
              <a:t>Wait </a:t>
            </a:r>
            <a:r>
              <a:rPr sz="1350" b="1" spc="-4" dirty="0">
                <a:latin typeface="Arial"/>
                <a:cs typeface="Arial"/>
              </a:rPr>
              <a:t>is not  </a:t>
            </a:r>
            <a:r>
              <a:rPr sz="1350" b="1" dirty="0">
                <a:latin typeface="Arial"/>
                <a:cs typeface="Arial"/>
              </a:rPr>
              <a:t>possible.</a:t>
            </a:r>
            <a:endParaRPr sz="1350">
              <a:latin typeface="Arial"/>
              <a:cs typeface="Arial"/>
            </a:endParaRPr>
          </a:p>
          <a:p>
            <a:pPr marL="323850" indent="-209550">
              <a:spcBef>
                <a:spcPts val="90"/>
              </a:spcBef>
              <a:buClr>
                <a:srgbClr val="9999CC"/>
              </a:buClr>
              <a:buSzPct val="80555"/>
              <a:buFont typeface="FreeSans"/>
              <a:buChar char="◻"/>
              <a:tabLst>
                <a:tab pos="323850" algn="l"/>
              </a:tabLst>
            </a:pPr>
            <a:r>
              <a:rPr sz="1350" b="1" spc="-4" dirty="0">
                <a:latin typeface="Arial"/>
                <a:cs typeface="Arial"/>
              </a:rPr>
              <a:t>But not all resources </a:t>
            </a:r>
            <a:r>
              <a:rPr sz="1350" b="1" dirty="0">
                <a:latin typeface="Arial"/>
                <a:cs typeface="Arial"/>
              </a:rPr>
              <a:t>can </a:t>
            </a:r>
            <a:r>
              <a:rPr sz="1350" b="1" spc="-4" dirty="0">
                <a:latin typeface="Arial"/>
                <a:cs typeface="Arial"/>
              </a:rPr>
              <a:t>be successfully</a:t>
            </a:r>
            <a:r>
              <a:rPr sz="1350" b="1" spc="8" dirty="0">
                <a:latin typeface="Arial"/>
                <a:cs typeface="Arial"/>
              </a:rPr>
              <a:t> </a:t>
            </a:r>
            <a:r>
              <a:rPr sz="1350" b="1" spc="-4" dirty="0">
                <a:latin typeface="Arial"/>
                <a:cs typeface="Arial"/>
              </a:rPr>
              <a:t>pre-empted.</a:t>
            </a:r>
            <a:endParaRPr sz="1350">
              <a:latin typeface="Arial"/>
              <a:cs typeface="Arial"/>
            </a:endParaRPr>
          </a:p>
        </p:txBody>
      </p:sp>
      <p:sp>
        <p:nvSpPr>
          <p:cNvPr id="16" name="object 16"/>
          <p:cNvSpPr txBox="1"/>
          <p:nvPr/>
        </p:nvSpPr>
        <p:spPr>
          <a:xfrm>
            <a:off x="1676401" y="5286037"/>
            <a:ext cx="5841206" cy="1003480"/>
          </a:xfrm>
          <a:prstGeom prst="rect">
            <a:avLst/>
          </a:prstGeom>
        </p:spPr>
        <p:txBody>
          <a:bodyPr vert="horz" wrap="square" lIns="0" tIns="9525" rIns="0" bIns="0" rtlCol="0">
            <a:spAutoFit/>
          </a:bodyPr>
          <a:lstStyle/>
          <a:p>
            <a:pPr marL="533400" indent="-171450">
              <a:spcBef>
                <a:spcPts val="75"/>
              </a:spcBef>
              <a:buClr>
                <a:srgbClr val="00007D"/>
              </a:buClr>
              <a:buSzPct val="65625"/>
              <a:buFont typeface="DejaVu Sans"/>
              <a:buChar char="➢"/>
              <a:tabLst>
                <a:tab pos="533400" algn="l"/>
              </a:tabLst>
            </a:pPr>
            <a:r>
              <a:rPr sz="1200" spc="-4" dirty="0">
                <a:latin typeface="Arial"/>
                <a:cs typeface="Arial"/>
              </a:rPr>
              <a:t>What </a:t>
            </a:r>
            <a:r>
              <a:rPr sz="1200" dirty="0">
                <a:latin typeface="Arial"/>
                <a:cs typeface="Arial"/>
              </a:rPr>
              <a:t>about a</a:t>
            </a:r>
            <a:r>
              <a:rPr sz="1200" spc="-8" dirty="0">
                <a:latin typeface="Arial"/>
                <a:cs typeface="Arial"/>
              </a:rPr>
              <a:t> </a:t>
            </a:r>
            <a:r>
              <a:rPr sz="1200" spc="-4" dirty="0">
                <a:latin typeface="Arial"/>
                <a:cs typeface="Arial"/>
              </a:rPr>
              <a:t>printer?</a:t>
            </a:r>
            <a:endParaRPr sz="1200">
              <a:latin typeface="Arial"/>
              <a:cs typeface="Arial"/>
            </a:endParaRPr>
          </a:p>
          <a:p>
            <a:pPr marL="533400" marR="32385" indent="-171450">
              <a:lnSpc>
                <a:spcPts val="1275"/>
              </a:lnSpc>
              <a:spcBef>
                <a:spcPts val="240"/>
              </a:spcBef>
              <a:buClr>
                <a:srgbClr val="00007D"/>
              </a:buClr>
              <a:buSzPct val="65625"/>
              <a:buFont typeface="DejaVu Sans"/>
              <a:buChar char="➢"/>
              <a:tabLst>
                <a:tab pos="533400" algn="l"/>
              </a:tabLst>
            </a:pPr>
            <a:r>
              <a:rPr sz="1200" dirty="0">
                <a:latin typeface="Arial"/>
                <a:cs typeface="Arial"/>
              </a:rPr>
              <a:t>if a process was assigned </a:t>
            </a:r>
            <a:r>
              <a:rPr sz="1200" spc="-4" dirty="0">
                <a:latin typeface="Arial"/>
                <a:cs typeface="Arial"/>
              </a:rPr>
              <a:t>the printer </a:t>
            </a:r>
            <a:r>
              <a:rPr sz="1200" dirty="0">
                <a:latin typeface="Arial"/>
                <a:cs typeface="Arial"/>
              </a:rPr>
              <a:t>and is </a:t>
            </a:r>
            <a:r>
              <a:rPr sz="1200" spc="-4" dirty="0">
                <a:latin typeface="Arial"/>
                <a:cs typeface="Arial"/>
              </a:rPr>
              <a:t>printing its output, taking </a:t>
            </a:r>
            <a:r>
              <a:rPr sz="1200" dirty="0">
                <a:latin typeface="Arial"/>
                <a:cs typeface="Arial"/>
              </a:rPr>
              <a:t>away </a:t>
            </a:r>
            <a:r>
              <a:rPr sz="1200" spc="-4" dirty="0">
                <a:latin typeface="Arial"/>
                <a:cs typeface="Arial"/>
              </a:rPr>
              <a:t>the  printer from the </a:t>
            </a:r>
            <a:r>
              <a:rPr sz="1200" dirty="0">
                <a:latin typeface="Arial"/>
                <a:cs typeface="Arial"/>
              </a:rPr>
              <a:t>process will lead </a:t>
            </a:r>
            <a:r>
              <a:rPr sz="1200" spc="-4" dirty="0">
                <a:latin typeface="Arial"/>
                <a:cs typeface="Arial"/>
              </a:rPr>
              <a:t>to </a:t>
            </a:r>
            <a:r>
              <a:rPr sz="1200" dirty="0">
                <a:latin typeface="Arial"/>
                <a:cs typeface="Arial"/>
              </a:rPr>
              <a:t>a mess on </a:t>
            </a:r>
            <a:r>
              <a:rPr sz="1200" spc="-4" dirty="0">
                <a:latin typeface="Arial"/>
                <a:cs typeface="Arial"/>
              </a:rPr>
              <a:t>the</a:t>
            </a:r>
            <a:r>
              <a:rPr sz="1200" spc="-8" dirty="0">
                <a:latin typeface="Arial"/>
                <a:cs typeface="Arial"/>
              </a:rPr>
              <a:t> </a:t>
            </a:r>
            <a:r>
              <a:rPr sz="1200" dirty="0">
                <a:latin typeface="Arial"/>
                <a:cs typeface="Arial"/>
              </a:rPr>
              <a:t>papers</a:t>
            </a:r>
            <a:endParaRPr sz="1200">
              <a:latin typeface="Arial"/>
              <a:cs typeface="Arial"/>
            </a:endParaRPr>
          </a:p>
          <a:p>
            <a:pPr>
              <a:spcBef>
                <a:spcPts val="34"/>
              </a:spcBef>
            </a:pPr>
            <a:endParaRPr sz="1575">
              <a:latin typeface="Arial"/>
              <a:cs typeface="Arial"/>
            </a:endParaRPr>
          </a:p>
          <a:p>
            <a:pPr marL="228600" indent="-209550">
              <a:buClr>
                <a:srgbClr val="9999CC"/>
              </a:buClr>
              <a:buSzPct val="80555"/>
              <a:buFont typeface="FreeSans"/>
              <a:buChar char="◻"/>
              <a:tabLst>
                <a:tab pos="228600" algn="l"/>
              </a:tabLst>
            </a:pPr>
            <a:r>
              <a:rPr sz="1350" b="1" spc="-4" dirty="0">
                <a:latin typeface="Arial"/>
                <a:cs typeface="Arial"/>
              </a:rPr>
              <a:t>Processor is always</a:t>
            </a:r>
            <a:r>
              <a:rPr sz="1350" b="1" spc="8" dirty="0">
                <a:latin typeface="Arial"/>
                <a:cs typeface="Arial"/>
              </a:rPr>
              <a:t> </a:t>
            </a:r>
            <a:r>
              <a:rPr sz="1350" b="1" spc="-4" dirty="0">
                <a:latin typeface="Arial"/>
                <a:cs typeface="Arial"/>
              </a:rPr>
              <a:t>pre-emptible.</a:t>
            </a:r>
            <a:endParaRPr sz="135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857251"/>
            <a:ext cx="214313" cy="400049"/>
          </a:xfrm>
          <a:prstGeom prst="rect">
            <a:avLst/>
          </a:prstGeom>
          <a:blipFill>
            <a:blip r:embed="rId2" cstate="print"/>
            <a:stretch>
              <a:fillRect/>
            </a:stretch>
          </a:blipFill>
        </p:spPr>
        <p:txBody>
          <a:bodyPr wrap="square" lIns="0" tIns="0" rIns="0" bIns="0" rtlCol="0"/>
          <a:lstStyle/>
          <a:p>
            <a:endParaRPr sz="1350"/>
          </a:p>
        </p:txBody>
      </p:sp>
      <p:grpSp>
        <p:nvGrpSpPr>
          <p:cNvPr id="3" name="object 3"/>
          <p:cNvGrpSpPr/>
          <p:nvPr/>
        </p:nvGrpSpPr>
        <p:grpSpPr>
          <a:xfrm>
            <a:off x="1241823" y="857250"/>
            <a:ext cx="6759416" cy="409575"/>
            <a:chOff x="131762" y="0"/>
            <a:chExt cx="9012555" cy="546100"/>
          </a:xfrm>
        </p:grpSpPr>
        <p:sp>
          <p:nvSpPr>
            <p:cNvPr id="4" name="object 4"/>
            <p:cNvSpPr/>
            <p:nvPr/>
          </p:nvSpPr>
          <p:spPr>
            <a:xfrm>
              <a:off x="412750" y="134937"/>
              <a:ext cx="8731250" cy="274637"/>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409575" y="0"/>
              <a:ext cx="278130" cy="271780"/>
            </a:xfrm>
            <a:custGeom>
              <a:avLst/>
              <a:gdLst/>
              <a:ahLst/>
              <a:cxnLst/>
              <a:rect l="l" t="t" r="r" b="b"/>
              <a:pathLst>
                <a:path w="278130" h="271780">
                  <a:moveTo>
                    <a:pt x="138112" y="134937"/>
                  </a:moveTo>
                  <a:lnTo>
                    <a:pt x="0" y="134937"/>
                  </a:lnTo>
                  <a:lnTo>
                    <a:pt x="0" y="271462"/>
                  </a:lnTo>
                  <a:lnTo>
                    <a:pt x="138112" y="271462"/>
                  </a:lnTo>
                  <a:lnTo>
                    <a:pt x="138112" y="134937"/>
                  </a:lnTo>
                  <a:close/>
                </a:path>
                <a:path w="278130" h="271780">
                  <a:moveTo>
                    <a:pt x="277812" y="0"/>
                  </a:moveTo>
                  <a:lnTo>
                    <a:pt x="138112" y="0"/>
                  </a:lnTo>
                  <a:lnTo>
                    <a:pt x="138112" y="134937"/>
                  </a:lnTo>
                  <a:lnTo>
                    <a:pt x="277812" y="134937"/>
                  </a:lnTo>
                  <a:lnTo>
                    <a:pt x="277812" y="0"/>
                  </a:lnTo>
                  <a:close/>
                </a:path>
              </a:pathLst>
            </a:custGeom>
            <a:solidFill>
              <a:srgbClr val="CCCCE6"/>
            </a:solidFill>
          </p:spPr>
          <p:txBody>
            <a:bodyPr wrap="square" lIns="0" tIns="0" rIns="0" bIns="0" rtlCol="0"/>
            <a:lstStyle/>
            <a:p>
              <a:endParaRPr sz="1350"/>
            </a:p>
          </p:txBody>
        </p:sp>
        <p:sp>
          <p:nvSpPr>
            <p:cNvPr id="6" name="object 6"/>
            <p:cNvSpPr/>
            <p:nvPr/>
          </p:nvSpPr>
          <p:spPr>
            <a:xfrm>
              <a:off x="547687" y="134937"/>
              <a:ext cx="139700" cy="141605"/>
            </a:xfrm>
            <a:custGeom>
              <a:avLst/>
              <a:gdLst/>
              <a:ahLst/>
              <a:cxnLst/>
              <a:rect l="l" t="t" r="r" b="b"/>
              <a:pathLst>
                <a:path w="139700" h="141604">
                  <a:moveTo>
                    <a:pt x="0" y="0"/>
                  </a:moveTo>
                  <a:lnTo>
                    <a:pt x="139700" y="0"/>
                  </a:lnTo>
                  <a:lnTo>
                    <a:pt x="139700" y="141287"/>
                  </a:lnTo>
                  <a:lnTo>
                    <a:pt x="0" y="141287"/>
                  </a:lnTo>
                  <a:lnTo>
                    <a:pt x="0" y="0"/>
                  </a:lnTo>
                  <a:close/>
                </a:path>
              </a:pathLst>
            </a:custGeom>
            <a:solidFill>
              <a:srgbClr val="9999CC"/>
            </a:solidFill>
          </p:spPr>
          <p:txBody>
            <a:bodyPr wrap="square" lIns="0" tIns="0" rIns="0" bIns="0" rtlCol="0"/>
            <a:lstStyle/>
            <a:p>
              <a:endParaRPr sz="1350"/>
            </a:p>
          </p:txBody>
        </p:sp>
        <p:sp>
          <p:nvSpPr>
            <p:cNvPr id="7" name="object 7"/>
            <p:cNvSpPr/>
            <p:nvPr/>
          </p:nvSpPr>
          <p:spPr>
            <a:xfrm>
              <a:off x="274637" y="274637"/>
              <a:ext cx="136525" cy="135255"/>
            </a:xfrm>
            <a:custGeom>
              <a:avLst/>
              <a:gdLst/>
              <a:ahLst/>
              <a:cxnLst/>
              <a:rect l="l" t="t" r="r" b="b"/>
              <a:pathLst>
                <a:path w="136525" h="135254">
                  <a:moveTo>
                    <a:pt x="0" y="134937"/>
                  </a:moveTo>
                  <a:lnTo>
                    <a:pt x="136525" y="134937"/>
                  </a:lnTo>
                  <a:lnTo>
                    <a:pt x="136525" y="0"/>
                  </a:lnTo>
                  <a:lnTo>
                    <a:pt x="0" y="0"/>
                  </a:lnTo>
                  <a:lnTo>
                    <a:pt x="0" y="134937"/>
                  </a:lnTo>
                  <a:close/>
                </a:path>
              </a:pathLst>
            </a:custGeom>
            <a:solidFill>
              <a:srgbClr val="CCCCE6"/>
            </a:solidFill>
          </p:spPr>
          <p:txBody>
            <a:bodyPr wrap="square" lIns="0" tIns="0" rIns="0" bIns="0" rtlCol="0"/>
            <a:lstStyle/>
            <a:p>
              <a:endParaRPr sz="1350"/>
            </a:p>
          </p:txBody>
        </p:sp>
        <p:sp>
          <p:nvSpPr>
            <p:cNvPr id="8" name="object 8"/>
            <p:cNvSpPr/>
            <p:nvPr/>
          </p:nvSpPr>
          <p:spPr>
            <a:xfrm>
              <a:off x="131762" y="136525"/>
              <a:ext cx="141605" cy="138430"/>
            </a:xfrm>
            <a:custGeom>
              <a:avLst/>
              <a:gdLst/>
              <a:ahLst/>
              <a:cxnLst/>
              <a:rect l="l" t="t" r="r" b="b"/>
              <a:pathLst>
                <a:path w="141604" h="138429">
                  <a:moveTo>
                    <a:pt x="0" y="0"/>
                  </a:moveTo>
                  <a:lnTo>
                    <a:pt x="141287" y="0"/>
                  </a:lnTo>
                  <a:lnTo>
                    <a:pt x="141287" y="138112"/>
                  </a:lnTo>
                  <a:lnTo>
                    <a:pt x="0" y="138112"/>
                  </a:lnTo>
                  <a:lnTo>
                    <a:pt x="0" y="0"/>
                  </a:lnTo>
                  <a:close/>
                </a:path>
              </a:pathLst>
            </a:custGeom>
            <a:solidFill>
              <a:srgbClr val="00007D"/>
            </a:solidFill>
          </p:spPr>
          <p:txBody>
            <a:bodyPr wrap="square" lIns="0" tIns="0" rIns="0" bIns="0" rtlCol="0"/>
            <a:lstStyle/>
            <a:p>
              <a:endParaRPr sz="1350"/>
            </a:p>
          </p:txBody>
        </p:sp>
        <p:sp>
          <p:nvSpPr>
            <p:cNvPr id="9" name="object 9"/>
            <p:cNvSpPr/>
            <p:nvPr/>
          </p:nvSpPr>
          <p:spPr>
            <a:xfrm>
              <a:off x="274637" y="271462"/>
              <a:ext cx="273050" cy="274955"/>
            </a:xfrm>
            <a:custGeom>
              <a:avLst/>
              <a:gdLst/>
              <a:ahLst/>
              <a:cxnLst/>
              <a:rect l="l" t="t" r="r" b="b"/>
              <a:pathLst>
                <a:path w="273050" h="274955">
                  <a:moveTo>
                    <a:pt x="273050" y="0"/>
                  </a:moveTo>
                  <a:lnTo>
                    <a:pt x="134937" y="0"/>
                  </a:lnTo>
                  <a:lnTo>
                    <a:pt x="134937" y="138112"/>
                  </a:lnTo>
                  <a:lnTo>
                    <a:pt x="0" y="138112"/>
                  </a:lnTo>
                  <a:lnTo>
                    <a:pt x="0" y="274637"/>
                  </a:lnTo>
                  <a:lnTo>
                    <a:pt x="136525" y="274637"/>
                  </a:lnTo>
                  <a:lnTo>
                    <a:pt x="136525" y="138112"/>
                  </a:lnTo>
                  <a:lnTo>
                    <a:pt x="273050" y="138112"/>
                  </a:lnTo>
                  <a:lnTo>
                    <a:pt x="273050" y="0"/>
                  </a:lnTo>
                  <a:close/>
                </a:path>
              </a:pathLst>
            </a:custGeom>
            <a:solidFill>
              <a:srgbClr val="9999CC"/>
            </a:solidFill>
          </p:spPr>
          <p:txBody>
            <a:bodyPr wrap="square" lIns="0" tIns="0" rIns="0" bIns="0" rtlCol="0"/>
            <a:lstStyle/>
            <a:p>
              <a:endParaRPr sz="1350"/>
            </a:p>
          </p:txBody>
        </p:sp>
      </p:grpSp>
      <p:sp>
        <p:nvSpPr>
          <p:cNvPr id="10" name="object 10"/>
          <p:cNvSpPr txBox="1">
            <a:spLocks noGrp="1"/>
          </p:cNvSpPr>
          <p:nvPr>
            <p:ph type="title"/>
          </p:nvPr>
        </p:nvSpPr>
        <p:spPr>
          <a:xfrm>
            <a:off x="1514475" y="1247775"/>
            <a:ext cx="4475798" cy="840615"/>
          </a:xfrm>
          <a:prstGeom prst="rect">
            <a:avLst/>
          </a:prstGeom>
        </p:spPr>
        <p:txBody>
          <a:bodyPr vert="horz" wrap="square" lIns="0" tIns="9525" rIns="0" bIns="0" rtlCol="0" anchor="t">
            <a:spAutoFit/>
          </a:bodyPr>
          <a:lstStyle/>
          <a:p>
            <a:pPr marL="9525">
              <a:spcBef>
                <a:spcPts val="75"/>
              </a:spcBef>
            </a:pPr>
            <a:r>
              <a:rPr spc="-4" dirty="0"/>
              <a:t>4.4 </a:t>
            </a:r>
            <a:r>
              <a:rPr dirty="0"/>
              <a:t>Deadlock </a:t>
            </a:r>
            <a:r>
              <a:rPr spc="-4" dirty="0"/>
              <a:t>prevention</a:t>
            </a:r>
            <a:r>
              <a:rPr spc="-11" dirty="0"/>
              <a:t> </a:t>
            </a:r>
            <a:r>
              <a:rPr spc="-4" dirty="0"/>
              <a:t>strategy</a:t>
            </a:r>
          </a:p>
        </p:txBody>
      </p:sp>
      <p:sp>
        <p:nvSpPr>
          <p:cNvPr id="11" name="object 11"/>
          <p:cNvSpPr txBox="1"/>
          <p:nvPr/>
        </p:nvSpPr>
        <p:spPr>
          <a:xfrm>
            <a:off x="1343026" y="2323767"/>
            <a:ext cx="5537359" cy="263534"/>
          </a:xfrm>
          <a:prstGeom prst="rect">
            <a:avLst/>
          </a:prstGeom>
        </p:spPr>
        <p:txBody>
          <a:bodyPr vert="horz" wrap="square" lIns="0" tIns="9525" rIns="0" bIns="0" rtlCol="0">
            <a:spAutoFit/>
          </a:bodyPr>
          <a:lstStyle/>
          <a:p>
            <a:pPr marL="9525">
              <a:spcBef>
                <a:spcPts val="75"/>
              </a:spcBef>
            </a:pPr>
            <a:r>
              <a:rPr sz="1650" b="1" spc="-4" dirty="0">
                <a:solidFill>
                  <a:srgbClr val="0000CC"/>
                </a:solidFill>
                <a:latin typeface="Arial"/>
                <a:cs typeface="Arial"/>
              </a:rPr>
              <a:t>Denies one of the four conditions for deadlock </a:t>
            </a:r>
            <a:r>
              <a:rPr sz="1650" b="1" dirty="0">
                <a:solidFill>
                  <a:srgbClr val="0000CC"/>
                </a:solidFill>
                <a:latin typeface="Arial"/>
                <a:cs typeface="Arial"/>
              </a:rPr>
              <a:t>to</a:t>
            </a:r>
            <a:r>
              <a:rPr sz="1650" b="1" spc="26" dirty="0">
                <a:solidFill>
                  <a:srgbClr val="0000CC"/>
                </a:solidFill>
                <a:latin typeface="Arial"/>
                <a:cs typeface="Arial"/>
              </a:rPr>
              <a:t> </a:t>
            </a:r>
            <a:r>
              <a:rPr sz="1650" b="1" spc="-4" dirty="0">
                <a:solidFill>
                  <a:srgbClr val="0000CC"/>
                </a:solidFill>
                <a:latin typeface="Arial"/>
                <a:cs typeface="Arial"/>
              </a:rPr>
              <a:t>occur</a:t>
            </a:r>
            <a:endParaRPr sz="1650">
              <a:latin typeface="Arial"/>
              <a:cs typeface="Arial"/>
            </a:endParaRPr>
          </a:p>
        </p:txBody>
      </p:sp>
      <p:sp>
        <p:nvSpPr>
          <p:cNvPr id="12" name="object 12"/>
          <p:cNvSpPr txBox="1"/>
          <p:nvPr/>
        </p:nvSpPr>
        <p:spPr>
          <a:xfrm>
            <a:off x="1343026" y="2923842"/>
            <a:ext cx="96679" cy="182742"/>
          </a:xfrm>
          <a:prstGeom prst="rect">
            <a:avLst/>
          </a:prstGeom>
        </p:spPr>
        <p:txBody>
          <a:bodyPr vert="horz" wrap="square" lIns="0" tIns="9525" rIns="0" bIns="0" rtlCol="0">
            <a:spAutoFit/>
          </a:bodyPr>
          <a:lstStyle/>
          <a:p>
            <a:pPr marL="9525">
              <a:spcBef>
                <a:spcPts val="75"/>
              </a:spcBef>
            </a:pPr>
            <a:r>
              <a:rPr sz="1125" spc="-71" dirty="0">
                <a:solidFill>
                  <a:srgbClr val="00007D"/>
                </a:solidFill>
                <a:latin typeface="Arial"/>
                <a:cs typeface="Arial"/>
              </a:rPr>
              <a:t>■</a:t>
            </a:r>
            <a:endParaRPr sz="1125">
              <a:latin typeface="Arial"/>
              <a:cs typeface="Arial"/>
            </a:endParaRPr>
          </a:p>
        </p:txBody>
      </p:sp>
      <p:sp>
        <p:nvSpPr>
          <p:cNvPr id="13" name="object 13"/>
          <p:cNvSpPr txBox="1"/>
          <p:nvPr/>
        </p:nvSpPr>
        <p:spPr>
          <a:xfrm>
            <a:off x="1581150" y="2843409"/>
            <a:ext cx="6155055" cy="950100"/>
          </a:xfrm>
          <a:prstGeom prst="rect">
            <a:avLst/>
          </a:prstGeom>
        </p:spPr>
        <p:txBody>
          <a:bodyPr vert="horz" wrap="square" lIns="0" tIns="51911" rIns="0" bIns="0" rtlCol="0">
            <a:spAutoFit/>
          </a:bodyPr>
          <a:lstStyle/>
          <a:p>
            <a:pPr marL="314325" indent="-286226">
              <a:spcBef>
                <a:spcPts val="409"/>
              </a:spcBef>
              <a:buAutoNum type="arabicParenBoth" startAt="4"/>
              <a:tabLst>
                <a:tab pos="314801" algn="l"/>
              </a:tabLst>
            </a:pPr>
            <a:r>
              <a:rPr sz="1500" b="1" i="1" spc="-4" dirty="0">
                <a:solidFill>
                  <a:srgbClr val="0000CC"/>
                </a:solidFill>
                <a:latin typeface="Arial"/>
                <a:cs typeface="Arial"/>
              </a:rPr>
              <a:t>Circular </a:t>
            </a:r>
            <a:r>
              <a:rPr sz="1500" b="1" i="1" spc="-11" dirty="0">
                <a:solidFill>
                  <a:srgbClr val="0000CC"/>
                </a:solidFill>
                <a:latin typeface="Arial"/>
                <a:cs typeface="Arial"/>
              </a:rPr>
              <a:t>Wait</a:t>
            </a:r>
            <a:endParaRPr sz="1500">
              <a:latin typeface="Arial"/>
              <a:cs typeface="Arial"/>
            </a:endParaRPr>
          </a:p>
          <a:p>
            <a:pPr marL="323850" marR="22860" lvl="1" indent="-209550">
              <a:lnSpc>
                <a:spcPts val="1575"/>
              </a:lnSpc>
              <a:spcBef>
                <a:spcPts val="390"/>
              </a:spcBef>
              <a:buClr>
                <a:srgbClr val="9999CC"/>
              </a:buClr>
              <a:buSzPct val="80555"/>
              <a:buFont typeface="FreeSans"/>
              <a:buChar char="◻"/>
              <a:tabLst>
                <a:tab pos="323850" algn="l"/>
              </a:tabLst>
            </a:pPr>
            <a:r>
              <a:rPr sz="1350" b="1" spc="-4" dirty="0">
                <a:latin typeface="Arial"/>
                <a:cs typeface="Arial"/>
              </a:rPr>
              <a:t>Circular chain of processes exists such that </a:t>
            </a:r>
            <a:r>
              <a:rPr sz="1350" b="1" dirty="0">
                <a:latin typeface="Arial"/>
                <a:cs typeface="Arial"/>
              </a:rPr>
              <a:t>each </a:t>
            </a:r>
            <a:r>
              <a:rPr sz="1350" b="1" spc="-4" dirty="0">
                <a:latin typeface="Arial"/>
                <a:cs typeface="Arial"/>
              </a:rPr>
              <a:t>process holds  resources that </a:t>
            </a:r>
            <a:r>
              <a:rPr sz="1350" b="1" dirty="0">
                <a:latin typeface="Arial"/>
                <a:cs typeface="Arial"/>
              </a:rPr>
              <a:t>are </a:t>
            </a:r>
            <a:r>
              <a:rPr sz="1350" b="1" spc="-4" dirty="0">
                <a:latin typeface="Arial"/>
                <a:cs typeface="Arial"/>
              </a:rPr>
              <a:t>currently being requested by the next process in the  </a:t>
            </a:r>
            <a:r>
              <a:rPr sz="1350" b="1" dirty="0">
                <a:latin typeface="Arial"/>
                <a:cs typeface="Arial"/>
              </a:rPr>
              <a:t>chain.</a:t>
            </a:r>
            <a:endParaRPr sz="1350">
              <a:latin typeface="Arial"/>
              <a:cs typeface="Arial"/>
            </a:endParaRPr>
          </a:p>
        </p:txBody>
      </p:sp>
      <p:sp>
        <p:nvSpPr>
          <p:cNvPr id="14" name="object 14"/>
          <p:cNvSpPr txBox="1"/>
          <p:nvPr/>
        </p:nvSpPr>
        <p:spPr>
          <a:xfrm>
            <a:off x="1343026" y="4095417"/>
            <a:ext cx="96679" cy="182742"/>
          </a:xfrm>
          <a:prstGeom prst="rect">
            <a:avLst/>
          </a:prstGeom>
        </p:spPr>
        <p:txBody>
          <a:bodyPr vert="horz" wrap="square" lIns="0" tIns="9525" rIns="0" bIns="0" rtlCol="0">
            <a:spAutoFit/>
          </a:bodyPr>
          <a:lstStyle/>
          <a:p>
            <a:pPr marL="9525">
              <a:spcBef>
                <a:spcPts val="75"/>
              </a:spcBef>
            </a:pPr>
            <a:r>
              <a:rPr sz="1125" spc="-71" dirty="0">
                <a:solidFill>
                  <a:srgbClr val="00007D"/>
                </a:solidFill>
                <a:latin typeface="Arial"/>
                <a:cs typeface="Arial"/>
              </a:rPr>
              <a:t>■</a:t>
            </a:r>
            <a:endParaRPr sz="1125">
              <a:latin typeface="Arial"/>
              <a:cs typeface="Arial"/>
            </a:endParaRPr>
          </a:p>
        </p:txBody>
      </p:sp>
      <p:sp>
        <p:nvSpPr>
          <p:cNvPr id="15" name="object 15"/>
          <p:cNvSpPr txBox="1"/>
          <p:nvPr/>
        </p:nvSpPr>
        <p:spPr>
          <a:xfrm>
            <a:off x="1581150" y="4014984"/>
            <a:ext cx="5640705" cy="1224534"/>
          </a:xfrm>
          <a:prstGeom prst="rect">
            <a:avLst/>
          </a:prstGeom>
        </p:spPr>
        <p:txBody>
          <a:bodyPr vert="horz" wrap="square" lIns="0" tIns="51911" rIns="0" bIns="0" rtlCol="0">
            <a:spAutoFit/>
          </a:bodyPr>
          <a:lstStyle/>
          <a:p>
            <a:pPr marL="28575">
              <a:spcBef>
                <a:spcPts val="409"/>
              </a:spcBef>
            </a:pPr>
            <a:r>
              <a:rPr sz="1500" b="1" spc="-4" dirty="0">
                <a:solidFill>
                  <a:srgbClr val="0000CC"/>
                </a:solidFill>
                <a:latin typeface="Arial"/>
                <a:cs typeface="Arial"/>
              </a:rPr>
              <a:t>Solutions</a:t>
            </a:r>
            <a:endParaRPr sz="1500" dirty="0">
              <a:latin typeface="Arial"/>
              <a:cs typeface="Arial"/>
            </a:endParaRPr>
          </a:p>
          <a:p>
            <a:pPr marL="323850" indent="-209550">
              <a:spcBef>
                <a:spcPts val="300"/>
              </a:spcBef>
              <a:buClr>
                <a:srgbClr val="9999CC"/>
              </a:buClr>
              <a:buSzPct val="80555"/>
              <a:buFont typeface="FreeSans"/>
              <a:buChar char="◻"/>
              <a:tabLst>
                <a:tab pos="323850" algn="l"/>
              </a:tabLst>
            </a:pPr>
            <a:r>
              <a:rPr sz="1350" b="1" dirty="0">
                <a:latin typeface="Arial"/>
                <a:cs typeface="Arial"/>
              </a:rPr>
              <a:t>Several </a:t>
            </a:r>
            <a:r>
              <a:rPr sz="1350" b="1" spc="-4" dirty="0">
                <a:latin typeface="Arial"/>
                <a:cs typeface="Arial"/>
              </a:rPr>
              <a:t>ways </a:t>
            </a:r>
            <a:r>
              <a:rPr sz="1350" b="1" dirty="0">
                <a:latin typeface="Arial"/>
                <a:cs typeface="Arial"/>
              </a:rPr>
              <a:t>to </a:t>
            </a:r>
            <a:r>
              <a:rPr sz="1350" b="1" spc="-4" dirty="0">
                <a:latin typeface="Arial"/>
                <a:cs typeface="Arial"/>
              </a:rPr>
              <a:t>eliminate the circular</a:t>
            </a:r>
            <a:r>
              <a:rPr sz="1350" b="1" dirty="0">
                <a:latin typeface="Arial"/>
                <a:cs typeface="Arial"/>
              </a:rPr>
              <a:t> </a:t>
            </a:r>
            <a:r>
              <a:rPr sz="1350" b="1" spc="-4" dirty="0">
                <a:latin typeface="Arial"/>
                <a:cs typeface="Arial"/>
              </a:rPr>
              <a:t>wait</a:t>
            </a:r>
            <a:endParaRPr sz="1350" dirty="0">
              <a:latin typeface="Arial"/>
              <a:cs typeface="Arial"/>
            </a:endParaRPr>
          </a:p>
          <a:p>
            <a:pPr marL="323850" marR="22860" indent="-209550">
              <a:lnSpc>
                <a:spcPts val="1575"/>
              </a:lnSpc>
              <a:spcBef>
                <a:spcPts val="344"/>
              </a:spcBef>
              <a:buClr>
                <a:srgbClr val="9999CC"/>
              </a:buClr>
              <a:buSzPct val="80555"/>
              <a:buFont typeface="FreeSans"/>
              <a:buChar char="◻"/>
              <a:tabLst>
                <a:tab pos="323850" algn="l"/>
              </a:tabLst>
            </a:pPr>
            <a:r>
              <a:rPr sz="1350" b="1" spc="-4" dirty="0">
                <a:latin typeface="Arial"/>
                <a:cs typeface="Arial"/>
              </a:rPr>
              <a:t>Restrict </a:t>
            </a:r>
            <a:r>
              <a:rPr sz="1350" b="1" dirty="0">
                <a:latin typeface="Arial"/>
                <a:cs typeface="Arial"/>
              </a:rPr>
              <a:t>a </a:t>
            </a:r>
            <a:r>
              <a:rPr sz="1350" b="1" spc="-4" dirty="0">
                <a:latin typeface="Arial"/>
                <a:cs typeface="Arial"/>
              </a:rPr>
              <a:t>process </a:t>
            </a:r>
            <a:r>
              <a:rPr sz="1350" b="1" dirty="0">
                <a:latin typeface="Arial"/>
                <a:cs typeface="Arial"/>
              </a:rPr>
              <a:t>to </a:t>
            </a:r>
            <a:r>
              <a:rPr sz="1350" b="1" spc="-4" dirty="0">
                <a:latin typeface="Arial"/>
                <a:cs typeface="Arial"/>
              </a:rPr>
              <a:t>have only one resource </a:t>
            </a:r>
            <a:r>
              <a:rPr sz="1350" b="1" dirty="0">
                <a:latin typeface="Arial"/>
                <a:cs typeface="Arial"/>
              </a:rPr>
              <a:t>at </a:t>
            </a:r>
            <a:r>
              <a:rPr sz="1350" b="1" spc="-4" dirty="0">
                <a:latin typeface="Arial"/>
                <a:cs typeface="Arial"/>
              </a:rPr>
              <a:t>any moment (not  always acceptable)</a:t>
            </a:r>
            <a:endParaRPr sz="1350" dirty="0">
              <a:latin typeface="Arial"/>
              <a:cs typeface="Arial"/>
            </a:endParaRPr>
          </a:p>
          <a:p>
            <a:pPr marL="323850" indent="-209550">
              <a:spcBef>
                <a:spcPts val="285"/>
              </a:spcBef>
              <a:buClr>
                <a:srgbClr val="9999CC"/>
              </a:buClr>
              <a:buSzPct val="80555"/>
              <a:buFont typeface="FreeSans"/>
              <a:buChar char="◻"/>
              <a:tabLst>
                <a:tab pos="323850" algn="l"/>
              </a:tabLst>
            </a:pPr>
            <a:r>
              <a:rPr sz="1350" b="1" spc="-4" dirty="0">
                <a:latin typeface="Arial"/>
                <a:cs typeface="Arial"/>
              </a:rPr>
              <a:t>Request resources in </a:t>
            </a:r>
            <a:r>
              <a:rPr sz="1350" b="1" dirty="0">
                <a:latin typeface="Arial"/>
                <a:cs typeface="Arial"/>
              </a:rPr>
              <a:t>a </a:t>
            </a:r>
            <a:r>
              <a:rPr sz="1350" b="1" spc="-4" dirty="0">
                <a:latin typeface="Arial"/>
                <a:cs typeface="Arial"/>
              </a:rPr>
              <a:t>particular</a:t>
            </a:r>
            <a:r>
              <a:rPr sz="1350" b="1" spc="4" dirty="0">
                <a:latin typeface="Arial"/>
                <a:cs typeface="Arial"/>
              </a:rPr>
              <a:t> </a:t>
            </a:r>
            <a:r>
              <a:rPr sz="1350" b="1" spc="-4" dirty="0">
                <a:latin typeface="Arial"/>
                <a:cs typeface="Arial"/>
              </a:rPr>
              <a:t>order</a:t>
            </a:r>
            <a:endParaRPr sz="1350" dirty="0">
              <a:latin typeface="Arial"/>
              <a:cs typeface="Arial"/>
            </a:endParaRPr>
          </a:p>
        </p:txBody>
      </p:sp>
      <p:sp>
        <p:nvSpPr>
          <p:cNvPr id="16" name="object 16"/>
          <p:cNvSpPr txBox="1"/>
          <p:nvPr/>
        </p:nvSpPr>
        <p:spPr>
          <a:xfrm>
            <a:off x="2028826" y="4996815"/>
            <a:ext cx="110966" cy="129908"/>
          </a:xfrm>
          <a:prstGeom prst="rect">
            <a:avLst/>
          </a:prstGeom>
        </p:spPr>
        <p:txBody>
          <a:bodyPr vert="horz" wrap="square" lIns="0" tIns="8573" rIns="0" bIns="0" rtlCol="0">
            <a:spAutoFit/>
          </a:bodyPr>
          <a:lstStyle/>
          <a:p>
            <a:pPr marL="9525">
              <a:spcBef>
                <a:spcPts val="68"/>
              </a:spcBef>
            </a:pPr>
            <a:r>
              <a:rPr sz="788" spc="60" dirty="0">
                <a:solidFill>
                  <a:srgbClr val="00007D"/>
                </a:solidFill>
                <a:latin typeface="DejaVu Sans"/>
                <a:cs typeface="DejaVu Sans"/>
              </a:rPr>
              <a:t>➢</a:t>
            </a:r>
            <a:endParaRPr sz="788">
              <a:latin typeface="DejaVu Sans"/>
              <a:cs typeface="DejaVu Sans"/>
            </a:endParaRPr>
          </a:p>
        </p:txBody>
      </p:sp>
      <p:sp>
        <p:nvSpPr>
          <p:cNvPr id="17" name="object 17"/>
          <p:cNvSpPr txBox="1"/>
          <p:nvPr/>
        </p:nvSpPr>
        <p:spPr>
          <a:xfrm>
            <a:off x="2028826" y="5211748"/>
            <a:ext cx="3223736" cy="431528"/>
          </a:xfrm>
          <a:prstGeom prst="rect">
            <a:avLst/>
          </a:prstGeom>
        </p:spPr>
        <p:txBody>
          <a:bodyPr vert="horz" wrap="square" lIns="0" tIns="36195" rIns="0" bIns="0" rtlCol="0">
            <a:spAutoFit/>
          </a:bodyPr>
          <a:lstStyle/>
          <a:p>
            <a:pPr marL="180975" indent="-171450">
              <a:spcBef>
                <a:spcPts val="285"/>
              </a:spcBef>
              <a:buClr>
                <a:srgbClr val="00007D"/>
              </a:buClr>
              <a:buSzPct val="65625"/>
              <a:buFont typeface="DejaVu Sans"/>
              <a:buChar char="➢"/>
              <a:tabLst>
                <a:tab pos="180975" algn="l"/>
              </a:tabLst>
            </a:pPr>
            <a:r>
              <a:rPr sz="1200" dirty="0">
                <a:latin typeface="Arial"/>
                <a:cs typeface="Arial"/>
              </a:rPr>
              <a:t>based on </a:t>
            </a:r>
            <a:r>
              <a:rPr sz="1200" spc="-4" dirty="0">
                <a:latin typeface="Arial"/>
                <a:cs typeface="Arial"/>
              </a:rPr>
              <a:t>their</a:t>
            </a:r>
            <a:r>
              <a:rPr sz="1200" spc="-8" dirty="0">
                <a:latin typeface="Arial"/>
                <a:cs typeface="Arial"/>
              </a:rPr>
              <a:t> </a:t>
            </a:r>
            <a:r>
              <a:rPr sz="1200" spc="-4" dirty="0">
                <a:latin typeface="Arial"/>
                <a:cs typeface="Arial"/>
              </a:rPr>
              <a:t>type</a:t>
            </a:r>
            <a:endParaRPr sz="1200">
              <a:latin typeface="Arial"/>
              <a:cs typeface="Arial"/>
            </a:endParaRPr>
          </a:p>
          <a:p>
            <a:pPr marL="180975">
              <a:spcBef>
                <a:spcPts val="210"/>
              </a:spcBef>
            </a:pPr>
            <a:r>
              <a:rPr sz="1200" spc="-4" dirty="0">
                <a:latin typeface="Arial"/>
                <a:cs typeface="Arial"/>
              </a:rPr>
              <a:t>frequently </a:t>
            </a:r>
            <a:r>
              <a:rPr sz="1200" dirty="0">
                <a:latin typeface="Arial"/>
                <a:cs typeface="Arial"/>
              </a:rPr>
              <a:t>used resources are put early in</a:t>
            </a:r>
            <a:r>
              <a:rPr sz="1200" spc="-56" dirty="0">
                <a:latin typeface="Arial"/>
                <a:cs typeface="Arial"/>
              </a:rPr>
              <a:t> </a:t>
            </a:r>
            <a:r>
              <a:rPr sz="1200" dirty="0">
                <a:latin typeface="Arial"/>
                <a:cs typeface="Arial"/>
              </a:rPr>
              <a:t>list</a:t>
            </a:r>
            <a:endParaRPr sz="12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1143000" y="857251"/>
            <a:ext cx="214313" cy="400049"/>
          </a:xfrm>
          <a:prstGeom prst="rect">
            <a:avLst/>
          </a:prstGeom>
          <a:blipFill>
            <a:blip r:embed="rId2" cstate="print"/>
            <a:stretch>
              <a:fillRect/>
            </a:stretch>
          </a:blipFill>
        </p:spPr>
        <p:txBody>
          <a:bodyPr wrap="square" lIns="0" tIns="0" rIns="0" bIns="0" rtlCol="0"/>
          <a:lstStyle/>
          <a:p>
            <a:endParaRPr sz="1350"/>
          </a:p>
        </p:txBody>
      </p:sp>
      <p:grpSp>
        <p:nvGrpSpPr>
          <p:cNvPr id="3" name="object 3"/>
          <p:cNvGrpSpPr/>
          <p:nvPr/>
        </p:nvGrpSpPr>
        <p:grpSpPr>
          <a:xfrm>
            <a:off x="1241823" y="857250"/>
            <a:ext cx="6759416" cy="409575"/>
            <a:chOff x="131762" y="0"/>
            <a:chExt cx="9012555" cy="546100"/>
          </a:xfrm>
        </p:grpSpPr>
        <p:sp>
          <p:nvSpPr>
            <p:cNvPr id="4" name="object 4"/>
            <p:cNvSpPr/>
            <p:nvPr/>
          </p:nvSpPr>
          <p:spPr>
            <a:xfrm>
              <a:off x="412750" y="134937"/>
              <a:ext cx="8731250" cy="274637"/>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409575" y="0"/>
              <a:ext cx="278130" cy="271780"/>
            </a:xfrm>
            <a:custGeom>
              <a:avLst/>
              <a:gdLst/>
              <a:ahLst/>
              <a:cxnLst/>
              <a:rect l="l" t="t" r="r" b="b"/>
              <a:pathLst>
                <a:path w="278130" h="271780">
                  <a:moveTo>
                    <a:pt x="138112" y="134937"/>
                  </a:moveTo>
                  <a:lnTo>
                    <a:pt x="0" y="134937"/>
                  </a:lnTo>
                  <a:lnTo>
                    <a:pt x="0" y="271462"/>
                  </a:lnTo>
                  <a:lnTo>
                    <a:pt x="138112" y="271462"/>
                  </a:lnTo>
                  <a:lnTo>
                    <a:pt x="138112" y="134937"/>
                  </a:lnTo>
                  <a:close/>
                </a:path>
                <a:path w="278130" h="271780">
                  <a:moveTo>
                    <a:pt x="277812" y="0"/>
                  </a:moveTo>
                  <a:lnTo>
                    <a:pt x="138112" y="0"/>
                  </a:lnTo>
                  <a:lnTo>
                    <a:pt x="138112" y="134937"/>
                  </a:lnTo>
                  <a:lnTo>
                    <a:pt x="277812" y="134937"/>
                  </a:lnTo>
                  <a:lnTo>
                    <a:pt x="277812" y="0"/>
                  </a:lnTo>
                  <a:close/>
                </a:path>
              </a:pathLst>
            </a:custGeom>
            <a:solidFill>
              <a:srgbClr val="CCCCE6"/>
            </a:solidFill>
          </p:spPr>
          <p:txBody>
            <a:bodyPr wrap="square" lIns="0" tIns="0" rIns="0" bIns="0" rtlCol="0"/>
            <a:lstStyle/>
            <a:p>
              <a:endParaRPr sz="1350"/>
            </a:p>
          </p:txBody>
        </p:sp>
        <p:sp>
          <p:nvSpPr>
            <p:cNvPr id="6" name="object 6"/>
            <p:cNvSpPr/>
            <p:nvPr/>
          </p:nvSpPr>
          <p:spPr>
            <a:xfrm>
              <a:off x="547687" y="134937"/>
              <a:ext cx="139700" cy="141605"/>
            </a:xfrm>
            <a:custGeom>
              <a:avLst/>
              <a:gdLst/>
              <a:ahLst/>
              <a:cxnLst/>
              <a:rect l="l" t="t" r="r" b="b"/>
              <a:pathLst>
                <a:path w="139700" h="141604">
                  <a:moveTo>
                    <a:pt x="0" y="0"/>
                  </a:moveTo>
                  <a:lnTo>
                    <a:pt x="139700" y="0"/>
                  </a:lnTo>
                  <a:lnTo>
                    <a:pt x="139700" y="141287"/>
                  </a:lnTo>
                  <a:lnTo>
                    <a:pt x="0" y="141287"/>
                  </a:lnTo>
                  <a:lnTo>
                    <a:pt x="0" y="0"/>
                  </a:lnTo>
                  <a:close/>
                </a:path>
              </a:pathLst>
            </a:custGeom>
            <a:solidFill>
              <a:srgbClr val="9999CC"/>
            </a:solidFill>
          </p:spPr>
          <p:txBody>
            <a:bodyPr wrap="square" lIns="0" tIns="0" rIns="0" bIns="0" rtlCol="0"/>
            <a:lstStyle/>
            <a:p>
              <a:endParaRPr sz="1350"/>
            </a:p>
          </p:txBody>
        </p:sp>
        <p:sp>
          <p:nvSpPr>
            <p:cNvPr id="7" name="object 7"/>
            <p:cNvSpPr/>
            <p:nvPr/>
          </p:nvSpPr>
          <p:spPr>
            <a:xfrm>
              <a:off x="274637" y="274637"/>
              <a:ext cx="136525" cy="135255"/>
            </a:xfrm>
            <a:custGeom>
              <a:avLst/>
              <a:gdLst/>
              <a:ahLst/>
              <a:cxnLst/>
              <a:rect l="l" t="t" r="r" b="b"/>
              <a:pathLst>
                <a:path w="136525" h="135254">
                  <a:moveTo>
                    <a:pt x="0" y="134937"/>
                  </a:moveTo>
                  <a:lnTo>
                    <a:pt x="136525" y="134937"/>
                  </a:lnTo>
                  <a:lnTo>
                    <a:pt x="136525" y="0"/>
                  </a:lnTo>
                  <a:lnTo>
                    <a:pt x="0" y="0"/>
                  </a:lnTo>
                  <a:lnTo>
                    <a:pt x="0" y="134937"/>
                  </a:lnTo>
                  <a:close/>
                </a:path>
              </a:pathLst>
            </a:custGeom>
            <a:solidFill>
              <a:srgbClr val="CCCCE6"/>
            </a:solidFill>
          </p:spPr>
          <p:txBody>
            <a:bodyPr wrap="square" lIns="0" tIns="0" rIns="0" bIns="0" rtlCol="0"/>
            <a:lstStyle/>
            <a:p>
              <a:endParaRPr sz="1350"/>
            </a:p>
          </p:txBody>
        </p:sp>
        <p:sp>
          <p:nvSpPr>
            <p:cNvPr id="8" name="object 8"/>
            <p:cNvSpPr/>
            <p:nvPr/>
          </p:nvSpPr>
          <p:spPr>
            <a:xfrm>
              <a:off x="131762" y="136525"/>
              <a:ext cx="141605" cy="138430"/>
            </a:xfrm>
            <a:custGeom>
              <a:avLst/>
              <a:gdLst/>
              <a:ahLst/>
              <a:cxnLst/>
              <a:rect l="l" t="t" r="r" b="b"/>
              <a:pathLst>
                <a:path w="141604" h="138429">
                  <a:moveTo>
                    <a:pt x="0" y="0"/>
                  </a:moveTo>
                  <a:lnTo>
                    <a:pt x="141287" y="0"/>
                  </a:lnTo>
                  <a:lnTo>
                    <a:pt x="141287" y="138112"/>
                  </a:lnTo>
                  <a:lnTo>
                    <a:pt x="0" y="138112"/>
                  </a:lnTo>
                  <a:lnTo>
                    <a:pt x="0" y="0"/>
                  </a:lnTo>
                  <a:close/>
                </a:path>
              </a:pathLst>
            </a:custGeom>
            <a:solidFill>
              <a:srgbClr val="00007D"/>
            </a:solidFill>
          </p:spPr>
          <p:txBody>
            <a:bodyPr wrap="square" lIns="0" tIns="0" rIns="0" bIns="0" rtlCol="0"/>
            <a:lstStyle/>
            <a:p>
              <a:endParaRPr sz="1350"/>
            </a:p>
          </p:txBody>
        </p:sp>
        <p:sp>
          <p:nvSpPr>
            <p:cNvPr id="9" name="object 9"/>
            <p:cNvSpPr/>
            <p:nvPr/>
          </p:nvSpPr>
          <p:spPr>
            <a:xfrm>
              <a:off x="274637" y="271462"/>
              <a:ext cx="273050" cy="274955"/>
            </a:xfrm>
            <a:custGeom>
              <a:avLst/>
              <a:gdLst/>
              <a:ahLst/>
              <a:cxnLst/>
              <a:rect l="l" t="t" r="r" b="b"/>
              <a:pathLst>
                <a:path w="273050" h="274955">
                  <a:moveTo>
                    <a:pt x="273050" y="0"/>
                  </a:moveTo>
                  <a:lnTo>
                    <a:pt x="134937" y="0"/>
                  </a:lnTo>
                  <a:lnTo>
                    <a:pt x="134937" y="138112"/>
                  </a:lnTo>
                  <a:lnTo>
                    <a:pt x="0" y="138112"/>
                  </a:lnTo>
                  <a:lnTo>
                    <a:pt x="0" y="274637"/>
                  </a:lnTo>
                  <a:lnTo>
                    <a:pt x="136525" y="274637"/>
                  </a:lnTo>
                  <a:lnTo>
                    <a:pt x="136525" y="138112"/>
                  </a:lnTo>
                  <a:lnTo>
                    <a:pt x="273050" y="138112"/>
                  </a:lnTo>
                  <a:lnTo>
                    <a:pt x="273050" y="0"/>
                  </a:lnTo>
                  <a:close/>
                </a:path>
              </a:pathLst>
            </a:custGeom>
            <a:solidFill>
              <a:srgbClr val="9999CC"/>
            </a:solidFill>
          </p:spPr>
          <p:txBody>
            <a:bodyPr wrap="square" lIns="0" tIns="0" rIns="0" bIns="0" rtlCol="0"/>
            <a:lstStyle/>
            <a:p>
              <a:endParaRPr sz="1350"/>
            </a:p>
          </p:txBody>
        </p:sp>
      </p:grpSp>
      <p:sp>
        <p:nvSpPr>
          <p:cNvPr id="10" name="object 10"/>
          <p:cNvSpPr txBox="1">
            <a:spLocks noGrp="1"/>
          </p:cNvSpPr>
          <p:nvPr>
            <p:ph type="title"/>
          </p:nvPr>
        </p:nvSpPr>
        <p:spPr>
          <a:xfrm>
            <a:off x="1514475" y="1333500"/>
            <a:ext cx="3932873" cy="840615"/>
          </a:xfrm>
          <a:prstGeom prst="rect">
            <a:avLst/>
          </a:prstGeom>
        </p:spPr>
        <p:txBody>
          <a:bodyPr vert="horz" wrap="square" lIns="0" tIns="9525" rIns="0" bIns="0" rtlCol="0" anchor="t">
            <a:spAutoFit/>
          </a:bodyPr>
          <a:lstStyle/>
          <a:p>
            <a:pPr marL="9525">
              <a:spcBef>
                <a:spcPts val="75"/>
              </a:spcBef>
            </a:pPr>
            <a:r>
              <a:rPr spc="-45" dirty="0"/>
              <a:t>Topics </a:t>
            </a:r>
            <a:r>
              <a:rPr dirty="0"/>
              <a:t>covered in </a:t>
            </a:r>
            <a:r>
              <a:rPr spc="-4" dirty="0"/>
              <a:t>this</a:t>
            </a:r>
            <a:r>
              <a:rPr dirty="0"/>
              <a:t> </a:t>
            </a:r>
            <a:r>
              <a:rPr spc="-4" dirty="0"/>
              <a:t>lecture</a:t>
            </a:r>
          </a:p>
        </p:txBody>
      </p:sp>
      <p:sp>
        <p:nvSpPr>
          <p:cNvPr id="11" name="object 11"/>
          <p:cNvSpPr txBox="1"/>
          <p:nvPr/>
        </p:nvSpPr>
        <p:spPr>
          <a:xfrm>
            <a:off x="1514476" y="2534007"/>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2" name="object 12"/>
          <p:cNvSpPr txBox="1"/>
          <p:nvPr/>
        </p:nvSpPr>
        <p:spPr>
          <a:xfrm>
            <a:off x="1771650" y="2500669"/>
            <a:ext cx="5577840" cy="1856662"/>
          </a:xfrm>
          <a:prstGeom prst="rect">
            <a:avLst/>
          </a:prstGeom>
        </p:spPr>
        <p:txBody>
          <a:bodyPr vert="horz" wrap="square" lIns="0" tIns="9525" rIns="0" bIns="0" rtlCol="0">
            <a:spAutoFit/>
          </a:bodyPr>
          <a:lstStyle/>
          <a:p>
            <a:pPr marL="9525">
              <a:spcBef>
                <a:spcPts val="75"/>
              </a:spcBef>
            </a:pPr>
            <a:r>
              <a:rPr sz="1650" b="1" spc="-4" dirty="0">
                <a:solidFill>
                  <a:srgbClr val="0000CC"/>
                </a:solidFill>
                <a:latin typeface="Arial"/>
                <a:cs typeface="Arial"/>
              </a:rPr>
              <a:t>Objectives of Resource Allocation and Scheduling</a:t>
            </a:r>
            <a:r>
              <a:rPr sz="1650" b="1" spc="-34" dirty="0">
                <a:solidFill>
                  <a:srgbClr val="0000CC"/>
                </a:solidFill>
                <a:latin typeface="Arial"/>
                <a:cs typeface="Arial"/>
              </a:rPr>
              <a:t> </a:t>
            </a:r>
            <a:r>
              <a:rPr sz="1650" b="1" spc="-4" dirty="0">
                <a:solidFill>
                  <a:srgbClr val="0000CC"/>
                </a:solidFill>
                <a:latin typeface="Arial"/>
                <a:cs typeface="Arial"/>
              </a:rPr>
              <a:t>layer</a:t>
            </a:r>
            <a:endParaRPr sz="1650" dirty="0">
              <a:latin typeface="Arial"/>
              <a:cs typeface="Arial"/>
            </a:endParaRPr>
          </a:p>
          <a:p>
            <a:pPr marL="9525" marR="705802">
              <a:lnSpc>
                <a:spcPct val="147700"/>
              </a:lnSpc>
              <a:spcBef>
                <a:spcPts val="375"/>
              </a:spcBef>
            </a:pPr>
            <a:r>
              <a:rPr sz="1650" b="1" spc="-4" dirty="0">
                <a:solidFill>
                  <a:srgbClr val="0000CC"/>
                </a:solidFill>
                <a:latin typeface="Arial"/>
                <a:cs typeface="Arial"/>
              </a:rPr>
              <a:t>Difference between mechanisms and policies for  Resource</a:t>
            </a:r>
            <a:r>
              <a:rPr sz="1650" b="1" spc="-68" dirty="0">
                <a:solidFill>
                  <a:srgbClr val="0000CC"/>
                </a:solidFill>
                <a:latin typeface="Arial"/>
                <a:cs typeface="Arial"/>
              </a:rPr>
              <a:t> </a:t>
            </a:r>
            <a:r>
              <a:rPr sz="1650" b="1" spc="-4" dirty="0">
                <a:solidFill>
                  <a:srgbClr val="0000CC"/>
                </a:solidFill>
                <a:latin typeface="Arial"/>
                <a:cs typeface="Arial"/>
              </a:rPr>
              <a:t>Allocation</a:t>
            </a:r>
            <a:endParaRPr sz="1650" dirty="0">
              <a:latin typeface="Arial"/>
              <a:cs typeface="Arial"/>
            </a:endParaRPr>
          </a:p>
          <a:p>
            <a:pPr marL="9525" marR="787718">
              <a:lnSpc>
                <a:spcPct val="166700"/>
              </a:lnSpc>
            </a:pPr>
            <a:r>
              <a:rPr sz="1650" b="1" spc="-4" dirty="0">
                <a:solidFill>
                  <a:srgbClr val="0000CC"/>
                </a:solidFill>
                <a:latin typeface="Arial"/>
                <a:cs typeface="Arial"/>
              </a:rPr>
              <a:t>Deadlock definition and criteria for its existence  Strategies for coping with</a:t>
            </a:r>
            <a:r>
              <a:rPr sz="1650" b="1" dirty="0">
                <a:solidFill>
                  <a:srgbClr val="0000CC"/>
                </a:solidFill>
                <a:latin typeface="Arial"/>
                <a:cs typeface="Arial"/>
              </a:rPr>
              <a:t> </a:t>
            </a:r>
            <a:r>
              <a:rPr sz="1650" b="1" spc="-4" dirty="0">
                <a:solidFill>
                  <a:srgbClr val="0000CC"/>
                </a:solidFill>
                <a:latin typeface="Arial"/>
                <a:cs typeface="Arial"/>
              </a:rPr>
              <a:t>Deadlock</a:t>
            </a:r>
            <a:endParaRPr sz="1650" dirty="0">
              <a:latin typeface="Arial"/>
              <a:cs typeface="Arial"/>
            </a:endParaRPr>
          </a:p>
        </p:txBody>
      </p:sp>
      <p:sp>
        <p:nvSpPr>
          <p:cNvPr id="13" name="object 13"/>
          <p:cNvSpPr txBox="1"/>
          <p:nvPr/>
        </p:nvSpPr>
        <p:spPr>
          <a:xfrm>
            <a:off x="1514476" y="2953107"/>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4" name="object 14"/>
          <p:cNvSpPr txBox="1"/>
          <p:nvPr/>
        </p:nvSpPr>
        <p:spPr>
          <a:xfrm>
            <a:off x="1514476" y="3743682"/>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5" name="object 15"/>
          <p:cNvSpPr txBox="1"/>
          <p:nvPr/>
        </p:nvSpPr>
        <p:spPr>
          <a:xfrm>
            <a:off x="1514476" y="4162782"/>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857251"/>
            <a:ext cx="214313" cy="400049"/>
          </a:xfrm>
          <a:prstGeom prst="rect">
            <a:avLst/>
          </a:prstGeom>
          <a:blipFill>
            <a:blip r:embed="rId2" cstate="print"/>
            <a:stretch>
              <a:fillRect/>
            </a:stretch>
          </a:blipFill>
        </p:spPr>
        <p:txBody>
          <a:bodyPr wrap="square" lIns="0" tIns="0" rIns="0" bIns="0" rtlCol="0"/>
          <a:lstStyle/>
          <a:p>
            <a:endParaRPr sz="1350"/>
          </a:p>
        </p:txBody>
      </p:sp>
      <p:grpSp>
        <p:nvGrpSpPr>
          <p:cNvPr id="3" name="object 3"/>
          <p:cNvGrpSpPr/>
          <p:nvPr/>
        </p:nvGrpSpPr>
        <p:grpSpPr>
          <a:xfrm>
            <a:off x="1241823" y="857250"/>
            <a:ext cx="6759416" cy="409575"/>
            <a:chOff x="131762" y="0"/>
            <a:chExt cx="9012555" cy="546100"/>
          </a:xfrm>
        </p:grpSpPr>
        <p:sp>
          <p:nvSpPr>
            <p:cNvPr id="4" name="object 4"/>
            <p:cNvSpPr/>
            <p:nvPr/>
          </p:nvSpPr>
          <p:spPr>
            <a:xfrm>
              <a:off x="412750" y="134937"/>
              <a:ext cx="8731250" cy="274637"/>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409575" y="0"/>
              <a:ext cx="278130" cy="271780"/>
            </a:xfrm>
            <a:custGeom>
              <a:avLst/>
              <a:gdLst/>
              <a:ahLst/>
              <a:cxnLst/>
              <a:rect l="l" t="t" r="r" b="b"/>
              <a:pathLst>
                <a:path w="278130" h="271780">
                  <a:moveTo>
                    <a:pt x="138112" y="134937"/>
                  </a:moveTo>
                  <a:lnTo>
                    <a:pt x="0" y="134937"/>
                  </a:lnTo>
                  <a:lnTo>
                    <a:pt x="0" y="271462"/>
                  </a:lnTo>
                  <a:lnTo>
                    <a:pt x="138112" y="271462"/>
                  </a:lnTo>
                  <a:lnTo>
                    <a:pt x="138112" y="134937"/>
                  </a:lnTo>
                  <a:close/>
                </a:path>
                <a:path w="278130" h="271780">
                  <a:moveTo>
                    <a:pt x="277812" y="0"/>
                  </a:moveTo>
                  <a:lnTo>
                    <a:pt x="138112" y="0"/>
                  </a:lnTo>
                  <a:lnTo>
                    <a:pt x="138112" y="134937"/>
                  </a:lnTo>
                  <a:lnTo>
                    <a:pt x="277812" y="134937"/>
                  </a:lnTo>
                  <a:lnTo>
                    <a:pt x="277812" y="0"/>
                  </a:lnTo>
                  <a:close/>
                </a:path>
              </a:pathLst>
            </a:custGeom>
            <a:solidFill>
              <a:srgbClr val="CCCCE6"/>
            </a:solidFill>
          </p:spPr>
          <p:txBody>
            <a:bodyPr wrap="square" lIns="0" tIns="0" rIns="0" bIns="0" rtlCol="0"/>
            <a:lstStyle/>
            <a:p>
              <a:endParaRPr sz="1350"/>
            </a:p>
          </p:txBody>
        </p:sp>
        <p:sp>
          <p:nvSpPr>
            <p:cNvPr id="6" name="object 6"/>
            <p:cNvSpPr/>
            <p:nvPr/>
          </p:nvSpPr>
          <p:spPr>
            <a:xfrm>
              <a:off x="547687" y="134937"/>
              <a:ext cx="139700" cy="141605"/>
            </a:xfrm>
            <a:custGeom>
              <a:avLst/>
              <a:gdLst/>
              <a:ahLst/>
              <a:cxnLst/>
              <a:rect l="l" t="t" r="r" b="b"/>
              <a:pathLst>
                <a:path w="139700" h="141604">
                  <a:moveTo>
                    <a:pt x="0" y="0"/>
                  </a:moveTo>
                  <a:lnTo>
                    <a:pt x="139700" y="0"/>
                  </a:lnTo>
                  <a:lnTo>
                    <a:pt x="139700" y="141287"/>
                  </a:lnTo>
                  <a:lnTo>
                    <a:pt x="0" y="141287"/>
                  </a:lnTo>
                  <a:lnTo>
                    <a:pt x="0" y="0"/>
                  </a:lnTo>
                  <a:close/>
                </a:path>
              </a:pathLst>
            </a:custGeom>
            <a:solidFill>
              <a:srgbClr val="9999CC"/>
            </a:solidFill>
          </p:spPr>
          <p:txBody>
            <a:bodyPr wrap="square" lIns="0" tIns="0" rIns="0" bIns="0" rtlCol="0"/>
            <a:lstStyle/>
            <a:p>
              <a:endParaRPr sz="1350"/>
            </a:p>
          </p:txBody>
        </p:sp>
        <p:sp>
          <p:nvSpPr>
            <p:cNvPr id="7" name="object 7"/>
            <p:cNvSpPr/>
            <p:nvPr/>
          </p:nvSpPr>
          <p:spPr>
            <a:xfrm>
              <a:off x="274637" y="274637"/>
              <a:ext cx="136525" cy="135255"/>
            </a:xfrm>
            <a:custGeom>
              <a:avLst/>
              <a:gdLst/>
              <a:ahLst/>
              <a:cxnLst/>
              <a:rect l="l" t="t" r="r" b="b"/>
              <a:pathLst>
                <a:path w="136525" h="135254">
                  <a:moveTo>
                    <a:pt x="0" y="134937"/>
                  </a:moveTo>
                  <a:lnTo>
                    <a:pt x="136525" y="134937"/>
                  </a:lnTo>
                  <a:lnTo>
                    <a:pt x="136525" y="0"/>
                  </a:lnTo>
                  <a:lnTo>
                    <a:pt x="0" y="0"/>
                  </a:lnTo>
                  <a:lnTo>
                    <a:pt x="0" y="134937"/>
                  </a:lnTo>
                  <a:close/>
                </a:path>
              </a:pathLst>
            </a:custGeom>
            <a:solidFill>
              <a:srgbClr val="CCCCE6"/>
            </a:solidFill>
          </p:spPr>
          <p:txBody>
            <a:bodyPr wrap="square" lIns="0" tIns="0" rIns="0" bIns="0" rtlCol="0"/>
            <a:lstStyle/>
            <a:p>
              <a:endParaRPr sz="1350"/>
            </a:p>
          </p:txBody>
        </p:sp>
        <p:sp>
          <p:nvSpPr>
            <p:cNvPr id="8" name="object 8"/>
            <p:cNvSpPr/>
            <p:nvPr/>
          </p:nvSpPr>
          <p:spPr>
            <a:xfrm>
              <a:off x="131762" y="136525"/>
              <a:ext cx="141605" cy="138430"/>
            </a:xfrm>
            <a:custGeom>
              <a:avLst/>
              <a:gdLst/>
              <a:ahLst/>
              <a:cxnLst/>
              <a:rect l="l" t="t" r="r" b="b"/>
              <a:pathLst>
                <a:path w="141604" h="138429">
                  <a:moveTo>
                    <a:pt x="0" y="0"/>
                  </a:moveTo>
                  <a:lnTo>
                    <a:pt x="141287" y="0"/>
                  </a:lnTo>
                  <a:lnTo>
                    <a:pt x="141287" y="138112"/>
                  </a:lnTo>
                  <a:lnTo>
                    <a:pt x="0" y="138112"/>
                  </a:lnTo>
                  <a:lnTo>
                    <a:pt x="0" y="0"/>
                  </a:lnTo>
                  <a:close/>
                </a:path>
              </a:pathLst>
            </a:custGeom>
            <a:solidFill>
              <a:srgbClr val="00007D"/>
            </a:solidFill>
          </p:spPr>
          <p:txBody>
            <a:bodyPr wrap="square" lIns="0" tIns="0" rIns="0" bIns="0" rtlCol="0"/>
            <a:lstStyle/>
            <a:p>
              <a:endParaRPr sz="1350"/>
            </a:p>
          </p:txBody>
        </p:sp>
        <p:sp>
          <p:nvSpPr>
            <p:cNvPr id="9" name="object 9"/>
            <p:cNvSpPr/>
            <p:nvPr/>
          </p:nvSpPr>
          <p:spPr>
            <a:xfrm>
              <a:off x="274637" y="271462"/>
              <a:ext cx="273050" cy="274955"/>
            </a:xfrm>
            <a:custGeom>
              <a:avLst/>
              <a:gdLst/>
              <a:ahLst/>
              <a:cxnLst/>
              <a:rect l="l" t="t" r="r" b="b"/>
              <a:pathLst>
                <a:path w="273050" h="274955">
                  <a:moveTo>
                    <a:pt x="273050" y="0"/>
                  </a:moveTo>
                  <a:lnTo>
                    <a:pt x="134937" y="0"/>
                  </a:lnTo>
                  <a:lnTo>
                    <a:pt x="134937" y="138112"/>
                  </a:lnTo>
                  <a:lnTo>
                    <a:pt x="0" y="138112"/>
                  </a:lnTo>
                  <a:lnTo>
                    <a:pt x="0" y="274637"/>
                  </a:lnTo>
                  <a:lnTo>
                    <a:pt x="136525" y="274637"/>
                  </a:lnTo>
                  <a:lnTo>
                    <a:pt x="136525" y="138112"/>
                  </a:lnTo>
                  <a:lnTo>
                    <a:pt x="273050" y="138112"/>
                  </a:lnTo>
                  <a:lnTo>
                    <a:pt x="273050" y="0"/>
                  </a:lnTo>
                  <a:close/>
                </a:path>
              </a:pathLst>
            </a:custGeom>
            <a:solidFill>
              <a:srgbClr val="9999CC"/>
            </a:solidFill>
          </p:spPr>
          <p:txBody>
            <a:bodyPr wrap="square" lIns="0" tIns="0" rIns="0" bIns="0" rtlCol="0"/>
            <a:lstStyle/>
            <a:p>
              <a:endParaRPr sz="1350"/>
            </a:p>
          </p:txBody>
        </p:sp>
      </p:grpSp>
      <p:sp>
        <p:nvSpPr>
          <p:cNvPr id="10" name="object 10"/>
          <p:cNvSpPr txBox="1">
            <a:spLocks noGrp="1"/>
          </p:cNvSpPr>
          <p:nvPr>
            <p:ph type="title"/>
          </p:nvPr>
        </p:nvSpPr>
        <p:spPr>
          <a:xfrm>
            <a:off x="1514474" y="1247775"/>
            <a:ext cx="2752725" cy="1117614"/>
          </a:xfrm>
          <a:prstGeom prst="rect">
            <a:avLst/>
          </a:prstGeom>
        </p:spPr>
        <p:txBody>
          <a:bodyPr vert="horz" wrap="square" lIns="0" tIns="9525" rIns="0" bIns="0" rtlCol="0" anchor="t">
            <a:spAutoFit/>
          </a:bodyPr>
          <a:lstStyle/>
          <a:p>
            <a:pPr marL="9525">
              <a:spcBef>
                <a:spcPts val="75"/>
              </a:spcBef>
            </a:pPr>
            <a:r>
              <a:rPr spc="-4" dirty="0"/>
              <a:t>4.3</a:t>
            </a:r>
            <a:r>
              <a:rPr spc="-64" dirty="0"/>
              <a:t> </a:t>
            </a:r>
            <a:r>
              <a:rPr dirty="0"/>
              <a:t>Deadlock</a:t>
            </a:r>
          </a:p>
        </p:txBody>
      </p:sp>
      <p:sp>
        <p:nvSpPr>
          <p:cNvPr id="15" name="object 15"/>
          <p:cNvSpPr txBox="1">
            <a:spLocks noGrp="1"/>
          </p:cNvSpPr>
          <p:nvPr>
            <p:ph idx="1"/>
          </p:nvPr>
        </p:nvSpPr>
        <p:spPr>
          <a:xfrm>
            <a:off x="1752601" y="2869714"/>
            <a:ext cx="6347714" cy="1079526"/>
          </a:xfrm>
          <a:prstGeom prst="rect">
            <a:avLst/>
          </a:prstGeom>
        </p:spPr>
        <p:txBody>
          <a:bodyPr vert="horz" wrap="square" lIns="0" tIns="129540" rIns="0" bIns="0" rtlCol="0">
            <a:spAutoFit/>
          </a:bodyPr>
          <a:lstStyle/>
          <a:p>
            <a:pPr marL="266700">
              <a:spcBef>
                <a:spcPts val="1020"/>
              </a:spcBef>
              <a:buClr>
                <a:srgbClr val="00007D"/>
              </a:buClr>
              <a:buSzPct val="75000"/>
              <a:buFont typeface="Arial"/>
              <a:buChar char="■"/>
              <a:tabLst>
                <a:tab pos="266224" algn="l"/>
                <a:tab pos="266700" algn="l"/>
              </a:tabLst>
            </a:pPr>
            <a:r>
              <a:rPr sz="1650" spc="-4" dirty="0"/>
              <a:t>Deadlock prevention</a:t>
            </a:r>
            <a:endParaRPr sz="1650"/>
          </a:p>
          <a:p>
            <a:pPr marL="266700">
              <a:spcBef>
                <a:spcPts val="945"/>
              </a:spcBef>
            </a:pPr>
            <a:r>
              <a:rPr spc="-4" dirty="0">
                <a:solidFill>
                  <a:srgbClr val="0000CC"/>
                </a:solidFill>
                <a:latin typeface="Arial"/>
                <a:cs typeface="Arial"/>
              </a:rPr>
              <a:t>Deadlock detection and</a:t>
            </a:r>
            <a:r>
              <a:rPr i="0" dirty="0">
                <a:solidFill>
                  <a:srgbClr val="0000CC"/>
                </a:solidFill>
                <a:latin typeface="Arial"/>
                <a:cs typeface="Arial"/>
              </a:rPr>
              <a:t> </a:t>
            </a:r>
            <a:r>
              <a:rPr spc="-4" dirty="0">
                <a:solidFill>
                  <a:srgbClr val="0000CC"/>
                </a:solidFill>
                <a:latin typeface="Arial"/>
                <a:cs typeface="Arial"/>
              </a:rPr>
              <a:t>recovery</a:t>
            </a:r>
          </a:p>
          <a:p>
            <a:pPr marL="266700" marR="1273016">
              <a:lnSpc>
                <a:spcPct val="147700"/>
              </a:lnSpc>
            </a:pPr>
            <a:r>
              <a:rPr spc="-4" dirty="0"/>
              <a:t>Deadlock</a:t>
            </a:r>
            <a:r>
              <a:rPr spc="-68" dirty="0"/>
              <a:t> </a:t>
            </a:r>
            <a:r>
              <a:rPr dirty="0"/>
              <a:t>avoidance  </a:t>
            </a:r>
            <a:r>
              <a:rPr i="1" spc="-4" dirty="0"/>
              <a:t>Ignore the</a:t>
            </a:r>
            <a:r>
              <a:rPr i="1" spc="-23" dirty="0"/>
              <a:t> </a:t>
            </a:r>
            <a:r>
              <a:rPr i="1" spc="-4" dirty="0"/>
              <a:t>problem</a:t>
            </a:r>
          </a:p>
        </p:txBody>
      </p:sp>
      <p:sp>
        <p:nvSpPr>
          <p:cNvPr id="11" name="object 11"/>
          <p:cNvSpPr txBox="1"/>
          <p:nvPr/>
        </p:nvSpPr>
        <p:spPr>
          <a:xfrm>
            <a:off x="1343026" y="2487521"/>
            <a:ext cx="1905476" cy="263534"/>
          </a:xfrm>
          <a:prstGeom prst="rect">
            <a:avLst/>
          </a:prstGeom>
        </p:spPr>
        <p:txBody>
          <a:bodyPr vert="horz" wrap="square" lIns="0" tIns="9525" rIns="0" bIns="0" rtlCol="0">
            <a:spAutoFit/>
          </a:bodyPr>
          <a:lstStyle/>
          <a:p>
            <a:pPr marL="9525">
              <a:spcBef>
                <a:spcPts val="75"/>
              </a:spcBef>
            </a:pPr>
            <a:r>
              <a:rPr sz="1650" b="1" spc="-4" dirty="0">
                <a:solidFill>
                  <a:srgbClr val="CC0000"/>
                </a:solidFill>
                <a:latin typeface="Arial"/>
                <a:cs typeface="Arial"/>
              </a:rPr>
              <a:t>Handling</a:t>
            </a:r>
            <a:r>
              <a:rPr sz="1650" b="1" spc="-60" dirty="0">
                <a:solidFill>
                  <a:srgbClr val="CC0000"/>
                </a:solidFill>
                <a:latin typeface="Arial"/>
                <a:cs typeface="Arial"/>
              </a:rPr>
              <a:t> </a:t>
            </a:r>
            <a:r>
              <a:rPr sz="1650" b="1" dirty="0">
                <a:solidFill>
                  <a:srgbClr val="CC0000"/>
                </a:solidFill>
                <a:latin typeface="Arial"/>
                <a:cs typeface="Arial"/>
              </a:rPr>
              <a:t>Deadlock</a:t>
            </a:r>
            <a:endParaRPr sz="1650" dirty="0">
              <a:latin typeface="Arial"/>
              <a:cs typeface="Arial"/>
            </a:endParaRPr>
          </a:p>
        </p:txBody>
      </p:sp>
      <p:sp>
        <p:nvSpPr>
          <p:cNvPr id="12" name="object 12"/>
          <p:cNvSpPr txBox="1"/>
          <p:nvPr/>
        </p:nvSpPr>
        <p:spPr>
          <a:xfrm>
            <a:off x="1343026" y="3273334"/>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3" name="object 13"/>
          <p:cNvSpPr txBox="1"/>
          <p:nvPr/>
        </p:nvSpPr>
        <p:spPr>
          <a:xfrm>
            <a:off x="1343026" y="3644809"/>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4" name="object 14"/>
          <p:cNvSpPr txBox="1"/>
          <p:nvPr/>
        </p:nvSpPr>
        <p:spPr>
          <a:xfrm>
            <a:off x="1343026" y="4016284"/>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857251"/>
            <a:ext cx="214313" cy="400049"/>
          </a:xfrm>
          <a:prstGeom prst="rect">
            <a:avLst/>
          </a:prstGeom>
          <a:blipFill>
            <a:blip r:embed="rId2" cstate="print"/>
            <a:stretch>
              <a:fillRect/>
            </a:stretch>
          </a:blipFill>
        </p:spPr>
        <p:txBody>
          <a:bodyPr wrap="square" lIns="0" tIns="0" rIns="0" bIns="0" rtlCol="0"/>
          <a:lstStyle/>
          <a:p>
            <a:endParaRPr sz="1350"/>
          </a:p>
        </p:txBody>
      </p:sp>
      <p:grpSp>
        <p:nvGrpSpPr>
          <p:cNvPr id="3" name="object 3"/>
          <p:cNvGrpSpPr/>
          <p:nvPr/>
        </p:nvGrpSpPr>
        <p:grpSpPr>
          <a:xfrm>
            <a:off x="1241823" y="857250"/>
            <a:ext cx="6759416" cy="409575"/>
            <a:chOff x="131762" y="0"/>
            <a:chExt cx="9012555" cy="546100"/>
          </a:xfrm>
        </p:grpSpPr>
        <p:sp>
          <p:nvSpPr>
            <p:cNvPr id="4" name="object 4"/>
            <p:cNvSpPr/>
            <p:nvPr/>
          </p:nvSpPr>
          <p:spPr>
            <a:xfrm>
              <a:off x="412750" y="134937"/>
              <a:ext cx="8731250" cy="274637"/>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409575" y="0"/>
              <a:ext cx="278130" cy="271780"/>
            </a:xfrm>
            <a:custGeom>
              <a:avLst/>
              <a:gdLst/>
              <a:ahLst/>
              <a:cxnLst/>
              <a:rect l="l" t="t" r="r" b="b"/>
              <a:pathLst>
                <a:path w="278130" h="271780">
                  <a:moveTo>
                    <a:pt x="138112" y="134937"/>
                  </a:moveTo>
                  <a:lnTo>
                    <a:pt x="0" y="134937"/>
                  </a:lnTo>
                  <a:lnTo>
                    <a:pt x="0" y="271462"/>
                  </a:lnTo>
                  <a:lnTo>
                    <a:pt x="138112" y="271462"/>
                  </a:lnTo>
                  <a:lnTo>
                    <a:pt x="138112" y="134937"/>
                  </a:lnTo>
                  <a:close/>
                </a:path>
                <a:path w="278130" h="271780">
                  <a:moveTo>
                    <a:pt x="277812" y="0"/>
                  </a:moveTo>
                  <a:lnTo>
                    <a:pt x="138112" y="0"/>
                  </a:lnTo>
                  <a:lnTo>
                    <a:pt x="138112" y="134937"/>
                  </a:lnTo>
                  <a:lnTo>
                    <a:pt x="277812" y="134937"/>
                  </a:lnTo>
                  <a:lnTo>
                    <a:pt x="277812" y="0"/>
                  </a:lnTo>
                  <a:close/>
                </a:path>
              </a:pathLst>
            </a:custGeom>
            <a:solidFill>
              <a:srgbClr val="CCCCE6"/>
            </a:solidFill>
          </p:spPr>
          <p:txBody>
            <a:bodyPr wrap="square" lIns="0" tIns="0" rIns="0" bIns="0" rtlCol="0"/>
            <a:lstStyle/>
            <a:p>
              <a:endParaRPr sz="1350"/>
            </a:p>
          </p:txBody>
        </p:sp>
        <p:sp>
          <p:nvSpPr>
            <p:cNvPr id="6" name="object 6"/>
            <p:cNvSpPr/>
            <p:nvPr/>
          </p:nvSpPr>
          <p:spPr>
            <a:xfrm>
              <a:off x="547687" y="134937"/>
              <a:ext cx="139700" cy="141605"/>
            </a:xfrm>
            <a:custGeom>
              <a:avLst/>
              <a:gdLst/>
              <a:ahLst/>
              <a:cxnLst/>
              <a:rect l="l" t="t" r="r" b="b"/>
              <a:pathLst>
                <a:path w="139700" h="141604">
                  <a:moveTo>
                    <a:pt x="0" y="0"/>
                  </a:moveTo>
                  <a:lnTo>
                    <a:pt x="139700" y="0"/>
                  </a:lnTo>
                  <a:lnTo>
                    <a:pt x="139700" y="141287"/>
                  </a:lnTo>
                  <a:lnTo>
                    <a:pt x="0" y="141287"/>
                  </a:lnTo>
                  <a:lnTo>
                    <a:pt x="0" y="0"/>
                  </a:lnTo>
                  <a:close/>
                </a:path>
              </a:pathLst>
            </a:custGeom>
            <a:solidFill>
              <a:srgbClr val="9999CC"/>
            </a:solidFill>
          </p:spPr>
          <p:txBody>
            <a:bodyPr wrap="square" lIns="0" tIns="0" rIns="0" bIns="0" rtlCol="0"/>
            <a:lstStyle/>
            <a:p>
              <a:endParaRPr sz="1350"/>
            </a:p>
          </p:txBody>
        </p:sp>
        <p:sp>
          <p:nvSpPr>
            <p:cNvPr id="7" name="object 7"/>
            <p:cNvSpPr/>
            <p:nvPr/>
          </p:nvSpPr>
          <p:spPr>
            <a:xfrm>
              <a:off x="274637" y="274637"/>
              <a:ext cx="136525" cy="135255"/>
            </a:xfrm>
            <a:custGeom>
              <a:avLst/>
              <a:gdLst/>
              <a:ahLst/>
              <a:cxnLst/>
              <a:rect l="l" t="t" r="r" b="b"/>
              <a:pathLst>
                <a:path w="136525" h="135254">
                  <a:moveTo>
                    <a:pt x="0" y="134937"/>
                  </a:moveTo>
                  <a:lnTo>
                    <a:pt x="136525" y="134937"/>
                  </a:lnTo>
                  <a:lnTo>
                    <a:pt x="136525" y="0"/>
                  </a:lnTo>
                  <a:lnTo>
                    <a:pt x="0" y="0"/>
                  </a:lnTo>
                  <a:lnTo>
                    <a:pt x="0" y="134937"/>
                  </a:lnTo>
                  <a:close/>
                </a:path>
              </a:pathLst>
            </a:custGeom>
            <a:solidFill>
              <a:srgbClr val="CCCCE6"/>
            </a:solidFill>
          </p:spPr>
          <p:txBody>
            <a:bodyPr wrap="square" lIns="0" tIns="0" rIns="0" bIns="0" rtlCol="0"/>
            <a:lstStyle/>
            <a:p>
              <a:endParaRPr sz="1350"/>
            </a:p>
          </p:txBody>
        </p:sp>
        <p:sp>
          <p:nvSpPr>
            <p:cNvPr id="8" name="object 8"/>
            <p:cNvSpPr/>
            <p:nvPr/>
          </p:nvSpPr>
          <p:spPr>
            <a:xfrm>
              <a:off x="131762" y="136525"/>
              <a:ext cx="141605" cy="138430"/>
            </a:xfrm>
            <a:custGeom>
              <a:avLst/>
              <a:gdLst/>
              <a:ahLst/>
              <a:cxnLst/>
              <a:rect l="l" t="t" r="r" b="b"/>
              <a:pathLst>
                <a:path w="141604" h="138429">
                  <a:moveTo>
                    <a:pt x="0" y="0"/>
                  </a:moveTo>
                  <a:lnTo>
                    <a:pt x="141287" y="0"/>
                  </a:lnTo>
                  <a:lnTo>
                    <a:pt x="141287" y="138112"/>
                  </a:lnTo>
                  <a:lnTo>
                    <a:pt x="0" y="138112"/>
                  </a:lnTo>
                  <a:lnTo>
                    <a:pt x="0" y="0"/>
                  </a:lnTo>
                  <a:close/>
                </a:path>
              </a:pathLst>
            </a:custGeom>
            <a:solidFill>
              <a:srgbClr val="00007D"/>
            </a:solidFill>
          </p:spPr>
          <p:txBody>
            <a:bodyPr wrap="square" lIns="0" tIns="0" rIns="0" bIns="0" rtlCol="0"/>
            <a:lstStyle/>
            <a:p>
              <a:endParaRPr sz="1350"/>
            </a:p>
          </p:txBody>
        </p:sp>
        <p:sp>
          <p:nvSpPr>
            <p:cNvPr id="9" name="object 9"/>
            <p:cNvSpPr/>
            <p:nvPr/>
          </p:nvSpPr>
          <p:spPr>
            <a:xfrm>
              <a:off x="274637" y="271462"/>
              <a:ext cx="273050" cy="274955"/>
            </a:xfrm>
            <a:custGeom>
              <a:avLst/>
              <a:gdLst/>
              <a:ahLst/>
              <a:cxnLst/>
              <a:rect l="l" t="t" r="r" b="b"/>
              <a:pathLst>
                <a:path w="273050" h="274955">
                  <a:moveTo>
                    <a:pt x="273050" y="0"/>
                  </a:moveTo>
                  <a:lnTo>
                    <a:pt x="134937" y="0"/>
                  </a:lnTo>
                  <a:lnTo>
                    <a:pt x="134937" y="138112"/>
                  </a:lnTo>
                  <a:lnTo>
                    <a:pt x="0" y="138112"/>
                  </a:lnTo>
                  <a:lnTo>
                    <a:pt x="0" y="274637"/>
                  </a:lnTo>
                  <a:lnTo>
                    <a:pt x="136525" y="274637"/>
                  </a:lnTo>
                  <a:lnTo>
                    <a:pt x="136525" y="138112"/>
                  </a:lnTo>
                  <a:lnTo>
                    <a:pt x="273050" y="138112"/>
                  </a:lnTo>
                  <a:lnTo>
                    <a:pt x="273050" y="0"/>
                  </a:lnTo>
                  <a:close/>
                </a:path>
              </a:pathLst>
            </a:custGeom>
            <a:solidFill>
              <a:srgbClr val="9999CC"/>
            </a:solidFill>
          </p:spPr>
          <p:txBody>
            <a:bodyPr wrap="square" lIns="0" tIns="0" rIns="0" bIns="0" rtlCol="0"/>
            <a:lstStyle/>
            <a:p>
              <a:endParaRPr sz="1350"/>
            </a:p>
          </p:txBody>
        </p:sp>
      </p:grpSp>
      <p:sp>
        <p:nvSpPr>
          <p:cNvPr id="10" name="object 10"/>
          <p:cNvSpPr txBox="1">
            <a:spLocks noGrp="1"/>
          </p:cNvSpPr>
          <p:nvPr>
            <p:ph type="title"/>
          </p:nvPr>
        </p:nvSpPr>
        <p:spPr>
          <a:xfrm>
            <a:off x="1752601" y="1314450"/>
            <a:ext cx="6347713" cy="840615"/>
          </a:xfrm>
          <a:prstGeom prst="rect">
            <a:avLst/>
          </a:prstGeom>
        </p:spPr>
        <p:txBody>
          <a:bodyPr vert="horz" wrap="square" lIns="0" tIns="9525" rIns="0" bIns="0" rtlCol="0" anchor="t">
            <a:spAutoFit/>
          </a:bodyPr>
          <a:lstStyle/>
          <a:p>
            <a:pPr marL="9525">
              <a:spcBef>
                <a:spcPts val="75"/>
              </a:spcBef>
            </a:pPr>
            <a:r>
              <a:rPr spc="-4" dirty="0"/>
              <a:t>4.5 </a:t>
            </a:r>
            <a:r>
              <a:rPr dirty="0"/>
              <a:t>Deadlock </a:t>
            </a:r>
            <a:r>
              <a:rPr spc="-4" dirty="0"/>
              <a:t>detection </a:t>
            </a:r>
            <a:r>
              <a:rPr dirty="0"/>
              <a:t>and </a:t>
            </a:r>
            <a:r>
              <a:rPr spc="-4" dirty="0"/>
              <a:t>recovery</a:t>
            </a:r>
            <a:r>
              <a:rPr spc="4" dirty="0"/>
              <a:t> </a:t>
            </a:r>
            <a:r>
              <a:rPr spc="-4" dirty="0"/>
              <a:t>strategy</a:t>
            </a:r>
          </a:p>
        </p:txBody>
      </p:sp>
      <p:sp>
        <p:nvSpPr>
          <p:cNvPr id="11" name="object 11"/>
          <p:cNvSpPr txBox="1"/>
          <p:nvPr/>
        </p:nvSpPr>
        <p:spPr>
          <a:xfrm>
            <a:off x="1285876" y="2690879"/>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2" name="object 12"/>
          <p:cNvSpPr txBox="1"/>
          <p:nvPr/>
        </p:nvSpPr>
        <p:spPr>
          <a:xfrm>
            <a:off x="1533526" y="2609345"/>
            <a:ext cx="6251734" cy="2168446"/>
          </a:xfrm>
          <a:prstGeom prst="rect">
            <a:avLst/>
          </a:prstGeom>
        </p:spPr>
        <p:txBody>
          <a:bodyPr vert="horz" wrap="square" lIns="0" tIns="57626" rIns="0" bIns="0" rtlCol="0">
            <a:spAutoFit/>
          </a:bodyPr>
          <a:lstStyle/>
          <a:p>
            <a:pPr marL="19050">
              <a:spcBef>
                <a:spcPts val="454"/>
              </a:spcBef>
            </a:pPr>
            <a:r>
              <a:rPr sz="1650" b="1" dirty="0">
                <a:solidFill>
                  <a:srgbClr val="0000CC"/>
                </a:solidFill>
                <a:latin typeface="Arial"/>
                <a:cs typeface="Arial"/>
              </a:rPr>
              <a:t>Idea</a:t>
            </a:r>
            <a:endParaRPr sz="1650" dirty="0">
              <a:latin typeface="Arial"/>
              <a:cs typeface="Arial"/>
            </a:endParaRPr>
          </a:p>
          <a:p>
            <a:pPr marL="314325" indent="-209550">
              <a:spcBef>
                <a:spcPts val="344"/>
              </a:spcBef>
              <a:buClr>
                <a:srgbClr val="9999CC"/>
              </a:buClr>
              <a:buSzPct val="80000"/>
              <a:buFont typeface="FreeSans"/>
              <a:buChar char="◻"/>
              <a:tabLst>
                <a:tab pos="314325" algn="l"/>
              </a:tabLst>
            </a:pPr>
            <a:r>
              <a:rPr sz="1500" b="1" spc="-4" dirty="0">
                <a:latin typeface="Arial"/>
                <a:cs typeface="Arial"/>
              </a:rPr>
              <a:t>Don't </a:t>
            </a:r>
            <a:r>
              <a:rPr sz="1500" b="1" dirty="0">
                <a:latin typeface="Arial"/>
                <a:cs typeface="Arial"/>
              </a:rPr>
              <a:t>try to </a:t>
            </a:r>
            <a:r>
              <a:rPr sz="1500" b="1" spc="-4" dirty="0">
                <a:latin typeface="Arial"/>
                <a:cs typeface="Arial"/>
              </a:rPr>
              <a:t>prevent</a:t>
            </a:r>
            <a:r>
              <a:rPr sz="1500" b="1" spc="-11" dirty="0">
                <a:latin typeface="Arial"/>
                <a:cs typeface="Arial"/>
              </a:rPr>
              <a:t> </a:t>
            </a:r>
            <a:r>
              <a:rPr sz="1500" b="1" spc="-4" dirty="0">
                <a:latin typeface="Arial"/>
                <a:cs typeface="Arial"/>
              </a:rPr>
              <a:t>deadlock</a:t>
            </a:r>
            <a:endParaRPr sz="1500" dirty="0">
              <a:latin typeface="Arial"/>
              <a:cs typeface="Arial"/>
            </a:endParaRPr>
          </a:p>
          <a:p>
            <a:pPr marL="314325" marR="13335" indent="-209550">
              <a:lnSpc>
                <a:spcPts val="1725"/>
              </a:lnSpc>
              <a:spcBef>
                <a:spcPts val="344"/>
              </a:spcBef>
              <a:buClr>
                <a:srgbClr val="9999CC"/>
              </a:buClr>
              <a:buSzPct val="80000"/>
              <a:buFont typeface="FreeSans"/>
              <a:buChar char="◻"/>
              <a:tabLst>
                <a:tab pos="314325" algn="l"/>
              </a:tabLst>
            </a:pPr>
            <a:r>
              <a:rPr sz="1500" b="1" spc="-4" dirty="0">
                <a:latin typeface="Arial"/>
                <a:cs typeface="Arial"/>
              </a:rPr>
              <a:t>The </a:t>
            </a:r>
            <a:r>
              <a:rPr sz="1500" b="1" dirty="0">
                <a:latin typeface="Arial"/>
                <a:cs typeface="Arial"/>
              </a:rPr>
              <a:t>system </a:t>
            </a:r>
            <a:r>
              <a:rPr sz="1500" b="1" spc="-4" dirty="0">
                <a:latin typeface="Arial"/>
                <a:cs typeface="Arial"/>
              </a:rPr>
              <a:t>detects when deadlock occurs and it </a:t>
            </a:r>
            <a:r>
              <a:rPr sz="1500" b="1" dirty="0">
                <a:latin typeface="Arial"/>
                <a:cs typeface="Arial"/>
              </a:rPr>
              <a:t>takes </a:t>
            </a:r>
            <a:r>
              <a:rPr sz="1500" b="1" spc="-4" dirty="0">
                <a:latin typeface="Arial"/>
                <a:cs typeface="Arial"/>
              </a:rPr>
              <a:t>actions </a:t>
            </a:r>
            <a:r>
              <a:rPr sz="1500" b="1" dirty="0">
                <a:latin typeface="Arial"/>
                <a:cs typeface="Arial"/>
              </a:rPr>
              <a:t>to  </a:t>
            </a:r>
            <a:r>
              <a:rPr sz="1500" b="1" spc="-4" dirty="0">
                <a:latin typeface="Arial"/>
                <a:cs typeface="Arial"/>
              </a:rPr>
              <a:t>recover afterwards</a:t>
            </a:r>
            <a:endParaRPr sz="1500" dirty="0">
              <a:latin typeface="Arial"/>
              <a:cs typeface="Arial"/>
            </a:endParaRPr>
          </a:p>
          <a:p>
            <a:pPr marL="19050" marR="170974">
              <a:lnSpc>
                <a:spcPts val="1950"/>
              </a:lnSpc>
              <a:spcBef>
                <a:spcPts val="420"/>
              </a:spcBef>
            </a:pPr>
            <a:r>
              <a:rPr sz="1650" b="1" spc="-4" dirty="0">
                <a:solidFill>
                  <a:srgbClr val="0000CC"/>
                </a:solidFill>
                <a:latin typeface="Arial"/>
                <a:cs typeface="Arial"/>
              </a:rPr>
              <a:t>Its success depends on how frequently deadlock occurs and  </a:t>
            </a:r>
            <a:r>
              <a:rPr sz="1650" b="1" dirty="0">
                <a:solidFill>
                  <a:srgbClr val="0000CC"/>
                </a:solidFill>
                <a:latin typeface="Arial"/>
                <a:cs typeface="Arial"/>
              </a:rPr>
              <a:t>how </a:t>
            </a:r>
            <a:r>
              <a:rPr sz="1650" b="1" spc="-4" dirty="0">
                <a:solidFill>
                  <a:srgbClr val="0000CC"/>
                </a:solidFill>
                <a:latin typeface="Arial"/>
                <a:cs typeface="Arial"/>
              </a:rPr>
              <a:t>recovery </a:t>
            </a:r>
            <a:r>
              <a:rPr sz="1650" b="1" dirty="0">
                <a:solidFill>
                  <a:srgbClr val="0000CC"/>
                </a:solidFill>
                <a:latin typeface="Arial"/>
                <a:cs typeface="Arial"/>
              </a:rPr>
              <a:t>is</a:t>
            </a:r>
            <a:r>
              <a:rPr sz="1650" b="1" spc="-4" dirty="0">
                <a:solidFill>
                  <a:srgbClr val="0000CC"/>
                </a:solidFill>
                <a:latin typeface="Arial"/>
                <a:cs typeface="Arial"/>
              </a:rPr>
              <a:t> achieved.</a:t>
            </a:r>
            <a:endParaRPr sz="1650" dirty="0">
              <a:latin typeface="Arial"/>
              <a:cs typeface="Arial"/>
            </a:endParaRPr>
          </a:p>
          <a:p>
            <a:pPr marL="19050" marR="148114">
              <a:lnSpc>
                <a:spcPts val="1950"/>
              </a:lnSpc>
              <a:spcBef>
                <a:spcPts val="375"/>
              </a:spcBef>
            </a:pPr>
            <a:r>
              <a:rPr sz="1650" b="1" spc="-4" dirty="0">
                <a:solidFill>
                  <a:srgbClr val="0000CC"/>
                </a:solidFill>
                <a:latin typeface="Arial"/>
                <a:cs typeface="Arial"/>
              </a:rPr>
              <a:t>Deadlock detection algorithms work by detecting the circular  wait of condition</a:t>
            </a:r>
            <a:r>
              <a:rPr sz="1650" b="1" spc="-8" dirty="0">
                <a:solidFill>
                  <a:srgbClr val="0000CC"/>
                </a:solidFill>
                <a:latin typeface="Arial"/>
                <a:cs typeface="Arial"/>
              </a:rPr>
              <a:t> </a:t>
            </a:r>
            <a:r>
              <a:rPr sz="1650" b="1" dirty="0">
                <a:solidFill>
                  <a:srgbClr val="0000CC"/>
                </a:solidFill>
                <a:latin typeface="Arial"/>
                <a:cs typeface="Arial"/>
              </a:rPr>
              <a:t>(4).</a:t>
            </a:r>
            <a:endParaRPr sz="1650" dirty="0">
              <a:latin typeface="Arial"/>
              <a:cs typeface="Arial"/>
            </a:endParaRPr>
          </a:p>
        </p:txBody>
      </p:sp>
      <p:sp>
        <p:nvSpPr>
          <p:cNvPr id="13" name="object 13"/>
          <p:cNvSpPr txBox="1"/>
          <p:nvPr/>
        </p:nvSpPr>
        <p:spPr>
          <a:xfrm>
            <a:off x="1285876" y="3738629"/>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4" name="object 14"/>
          <p:cNvSpPr txBox="1"/>
          <p:nvPr/>
        </p:nvSpPr>
        <p:spPr>
          <a:xfrm>
            <a:off x="1285876" y="4281554"/>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5" name="object 15"/>
          <p:cNvSpPr txBox="1"/>
          <p:nvPr/>
        </p:nvSpPr>
        <p:spPr>
          <a:xfrm>
            <a:off x="1285876" y="5129279"/>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6" name="object 16"/>
          <p:cNvSpPr txBox="1"/>
          <p:nvPr/>
        </p:nvSpPr>
        <p:spPr>
          <a:xfrm>
            <a:off x="1524001" y="5058222"/>
            <a:ext cx="4481036" cy="840134"/>
          </a:xfrm>
          <a:prstGeom prst="rect">
            <a:avLst/>
          </a:prstGeom>
        </p:spPr>
        <p:txBody>
          <a:bodyPr vert="horz" wrap="square" lIns="0" tIns="47149" rIns="0" bIns="0" rtlCol="0">
            <a:spAutoFit/>
          </a:bodyPr>
          <a:lstStyle/>
          <a:p>
            <a:pPr marL="28575">
              <a:spcBef>
                <a:spcPts val="371"/>
              </a:spcBef>
            </a:pPr>
            <a:r>
              <a:rPr sz="1650" b="1" spc="-4" dirty="0">
                <a:solidFill>
                  <a:srgbClr val="0000CC"/>
                </a:solidFill>
                <a:latin typeface="Arial"/>
                <a:cs typeface="Arial"/>
              </a:rPr>
              <a:t>Deadlock detection </a:t>
            </a:r>
            <a:r>
              <a:rPr sz="1650" b="1" dirty="0">
                <a:solidFill>
                  <a:srgbClr val="0000CC"/>
                </a:solidFill>
                <a:latin typeface="Arial"/>
                <a:cs typeface="Arial"/>
              </a:rPr>
              <a:t>can </a:t>
            </a:r>
            <a:r>
              <a:rPr sz="1650" b="1" spc="-4" dirty="0">
                <a:solidFill>
                  <a:srgbClr val="0000CC"/>
                </a:solidFill>
                <a:latin typeface="Arial"/>
                <a:cs typeface="Arial"/>
              </a:rPr>
              <a:t>be done by:</a:t>
            </a:r>
            <a:endParaRPr sz="1650">
              <a:latin typeface="Arial"/>
              <a:cs typeface="Arial"/>
            </a:endParaRPr>
          </a:p>
          <a:p>
            <a:pPr marL="323850" indent="-209550">
              <a:spcBef>
                <a:spcPts val="270"/>
              </a:spcBef>
              <a:buClr>
                <a:srgbClr val="9999CC"/>
              </a:buClr>
              <a:buSzPct val="80000"/>
              <a:buFont typeface="FreeSans"/>
              <a:buChar char="◻"/>
              <a:tabLst>
                <a:tab pos="323850" algn="l"/>
              </a:tabLst>
            </a:pPr>
            <a:r>
              <a:rPr sz="1500" b="1" dirty="0">
                <a:latin typeface="Arial"/>
                <a:cs typeface="Arial"/>
              </a:rPr>
              <a:t>A) </a:t>
            </a:r>
            <a:r>
              <a:rPr sz="1500" b="1" spc="-4" dirty="0">
                <a:latin typeface="Arial"/>
                <a:cs typeface="Arial"/>
              </a:rPr>
              <a:t>maintaining </a:t>
            </a:r>
            <a:r>
              <a:rPr sz="1500" b="1" dirty="0">
                <a:latin typeface="Arial"/>
                <a:cs typeface="Arial"/>
              </a:rPr>
              <a:t>a </a:t>
            </a:r>
            <a:r>
              <a:rPr sz="1500" b="1" spc="-4" dirty="0">
                <a:latin typeface="Arial"/>
                <a:cs typeface="Arial"/>
              </a:rPr>
              <a:t>resource allocation</a:t>
            </a:r>
            <a:r>
              <a:rPr sz="1500" b="1" spc="-8" dirty="0">
                <a:latin typeface="Arial"/>
                <a:cs typeface="Arial"/>
              </a:rPr>
              <a:t> </a:t>
            </a:r>
            <a:r>
              <a:rPr sz="1500" b="1" spc="-4" dirty="0">
                <a:latin typeface="Arial"/>
                <a:cs typeface="Arial"/>
              </a:rPr>
              <a:t>graph</a:t>
            </a:r>
            <a:endParaRPr sz="1500">
              <a:latin typeface="Arial"/>
              <a:cs typeface="Arial"/>
            </a:endParaRPr>
          </a:p>
          <a:p>
            <a:pPr marL="323850" indent="-209550">
              <a:spcBef>
                <a:spcPts val="300"/>
              </a:spcBef>
              <a:buClr>
                <a:srgbClr val="9999CC"/>
              </a:buClr>
              <a:buSzPct val="80000"/>
              <a:buFont typeface="FreeSans"/>
              <a:buChar char="◻"/>
              <a:tabLst>
                <a:tab pos="323850" algn="l"/>
              </a:tabLst>
            </a:pPr>
            <a:r>
              <a:rPr sz="1500" b="1" dirty="0">
                <a:latin typeface="Arial"/>
                <a:cs typeface="Arial"/>
              </a:rPr>
              <a:t>B) </a:t>
            </a:r>
            <a:r>
              <a:rPr sz="1500" b="1" spc="-4" dirty="0">
                <a:latin typeface="Arial"/>
                <a:cs typeface="Arial"/>
              </a:rPr>
              <a:t>the absence of </a:t>
            </a:r>
            <a:r>
              <a:rPr sz="1500" b="1" dirty="0">
                <a:latin typeface="Arial"/>
                <a:cs typeface="Arial"/>
              </a:rPr>
              <a:t>a </a:t>
            </a:r>
            <a:r>
              <a:rPr sz="1500" b="1" spc="-4" dirty="0">
                <a:latin typeface="Arial"/>
                <a:cs typeface="Arial"/>
              </a:rPr>
              <a:t>resource allocation</a:t>
            </a:r>
            <a:r>
              <a:rPr sz="1500" b="1" spc="11" dirty="0">
                <a:latin typeface="Arial"/>
                <a:cs typeface="Arial"/>
              </a:rPr>
              <a:t> </a:t>
            </a:r>
            <a:r>
              <a:rPr sz="1500" b="1" spc="-4" dirty="0">
                <a:latin typeface="Arial"/>
                <a:cs typeface="Arial"/>
              </a:rPr>
              <a:t>graph</a:t>
            </a:r>
            <a:endParaRPr sz="15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857251"/>
            <a:ext cx="214313" cy="400049"/>
          </a:xfrm>
          <a:prstGeom prst="rect">
            <a:avLst/>
          </a:prstGeom>
          <a:blipFill>
            <a:blip r:embed="rId2" cstate="print"/>
            <a:stretch>
              <a:fillRect/>
            </a:stretch>
          </a:blipFill>
        </p:spPr>
        <p:txBody>
          <a:bodyPr wrap="square" lIns="0" tIns="0" rIns="0" bIns="0" rtlCol="0"/>
          <a:lstStyle/>
          <a:p>
            <a:endParaRPr sz="1350"/>
          </a:p>
        </p:txBody>
      </p:sp>
      <p:grpSp>
        <p:nvGrpSpPr>
          <p:cNvPr id="3" name="object 3"/>
          <p:cNvGrpSpPr/>
          <p:nvPr/>
        </p:nvGrpSpPr>
        <p:grpSpPr>
          <a:xfrm>
            <a:off x="1241823" y="857250"/>
            <a:ext cx="6759416" cy="409575"/>
            <a:chOff x="131762" y="0"/>
            <a:chExt cx="9012555" cy="546100"/>
          </a:xfrm>
        </p:grpSpPr>
        <p:sp>
          <p:nvSpPr>
            <p:cNvPr id="4" name="object 4"/>
            <p:cNvSpPr/>
            <p:nvPr/>
          </p:nvSpPr>
          <p:spPr>
            <a:xfrm>
              <a:off x="412750" y="134937"/>
              <a:ext cx="8731250" cy="274637"/>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409575" y="0"/>
              <a:ext cx="278130" cy="271780"/>
            </a:xfrm>
            <a:custGeom>
              <a:avLst/>
              <a:gdLst/>
              <a:ahLst/>
              <a:cxnLst/>
              <a:rect l="l" t="t" r="r" b="b"/>
              <a:pathLst>
                <a:path w="278130" h="271780">
                  <a:moveTo>
                    <a:pt x="138112" y="134937"/>
                  </a:moveTo>
                  <a:lnTo>
                    <a:pt x="0" y="134937"/>
                  </a:lnTo>
                  <a:lnTo>
                    <a:pt x="0" y="271462"/>
                  </a:lnTo>
                  <a:lnTo>
                    <a:pt x="138112" y="271462"/>
                  </a:lnTo>
                  <a:lnTo>
                    <a:pt x="138112" y="134937"/>
                  </a:lnTo>
                  <a:close/>
                </a:path>
                <a:path w="278130" h="271780">
                  <a:moveTo>
                    <a:pt x="277812" y="0"/>
                  </a:moveTo>
                  <a:lnTo>
                    <a:pt x="138112" y="0"/>
                  </a:lnTo>
                  <a:lnTo>
                    <a:pt x="138112" y="134937"/>
                  </a:lnTo>
                  <a:lnTo>
                    <a:pt x="277812" y="134937"/>
                  </a:lnTo>
                  <a:lnTo>
                    <a:pt x="277812" y="0"/>
                  </a:lnTo>
                  <a:close/>
                </a:path>
              </a:pathLst>
            </a:custGeom>
            <a:solidFill>
              <a:srgbClr val="CCCCE6"/>
            </a:solidFill>
          </p:spPr>
          <p:txBody>
            <a:bodyPr wrap="square" lIns="0" tIns="0" rIns="0" bIns="0" rtlCol="0"/>
            <a:lstStyle/>
            <a:p>
              <a:endParaRPr sz="1350"/>
            </a:p>
          </p:txBody>
        </p:sp>
        <p:sp>
          <p:nvSpPr>
            <p:cNvPr id="6" name="object 6"/>
            <p:cNvSpPr/>
            <p:nvPr/>
          </p:nvSpPr>
          <p:spPr>
            <a:xfrm>
              <a:off x="547687" y="134937"/>
              <a:ext cx="139700" cy="141605"/>
            </a:xfrm>
            <a:custGeom>
              <a:avLst/>
              <a:gdLst/>
              <a:ahLst/>
              <a:cxnLst/>
              <a:rect l="l" t="t" r="r" b="b"/>
              <a:pathLst>
                <a:path w="139700" h="141604">
                  <a:moveTo>
                    <a:pt x="0" y="0"/>
                  </a:moveTo>
                  <a:lnTo>
                    <a:pt x="139700" y="0"/>
                  </a:lnTo>
                  <a:lnTo>
                    <a:pt x="139700" y="141287"/>
                  </a:lnTo>
                  <a:lnTo>
                    <a:pt x="0" y="141287"/>
                  </a:lnTo>
                  <a:lnTo>
                    <a:pt x="0" y="0"/>
                  </a:lnTo>
                  <a:close/>
                </a:path>
              </a:pathLst>
            </a:custGeom>
            <a:solidFill>
              <a:srgbClr val="9999CC"/>
            </a:solidFill>
          </p:spPr>
          <p:txBody>
            <a:bodyPr wrap="square" lIns="0" tIns="0" rIns="0" bIns="0" rtlCol="0"/>
            <a:lstStyle/>
            <a:p>
              <a:endParaRPr sz="1350"/>
            </a:p>
          </p:txBody>
        </p:sp>
        <p:sp>
          <p:nvSpPr>
            <p:cNvPr id="7" name="object 7"/>
            <p:cNvSpPr/>
            <p:nvPr/>
          </p:nvSpPr>
          <p:spPr>
            <a:xfrm>
              <a:off x="274637" y="274637"/>
              <a:ext cx="136525" cy="135255"/>
            </a:xfrm>
            <a:custGeom>
              <a:avLst/>
              <a:gdLst/>
              <a:ahLst/>
              <a:cxnLst/>
              <a:rect l="l" t="t" r="r" b="b"/>
              <a:pathLst>
                <a:path w="136525" h="135254">
                  <a:moveTo>
                    <a:pt x="0" y="134937"/>
                  </a:moveTo>
                  <a:lnTo>
                    <a:pt x="136525" y="134937"/>
                  </a:lnTo>
                  <a:lnTo>
                    <a:pt x="136525" y="0"/>
                  </a:lnTo>
                  <a:lnTo>
                    <a:pt x="0" y="0"/>
                  </a:lnTo>
                  <a:lnTo>
                    <a:pt x="0" y="134937"/>
                  </a:lnTo>
                  <a:close/>
                </a:path>
              </a:pathLst>
            </a:custGeom>
            <a:solidFill>
              <a:srgbClr val="CCCCE6"/>
            </a:solidFill>
          </p:spPr>
          <p:txBody>
            <a:bodyPr wrap="square" lIns="0" tIns="0" rIns="0" bIns="0" rtlCol="0"/>
            <a:lstStyle/>
            <a:p>
              <a:endParaRPr sz="1350"/>
            </a:p>
          </p:txBody>
        </p:sp>
        <p:sp>
          <p:nvSpPr>
            <p:cNvPr id="8" name="object 8"/>
            <p:cNvSpPr/>
            <p:nvPr/>
          </p:nvSpPr>
          <p:spPr>
            <a:xfrm>
              <a:off x="131762" y="136525"/>
              <a:ext cx="141605" cy="138430"/>
            </a:xfrm>
            <a:custGeom>
              <a:avLst/>
              <a:gdLst/>
              <a:ahLst/>
              <a:cxnLst/>
              <a:rect l="l" t="t" r="r" b="b"/>
              <a:pathLst>
                <a:path w="141604" h="138429">
                  <a:moveTo>
                    <a:pt x="0" y="0"/>
                  </a:moveTo>
                  <a:lnTo>
                    <a:pt x="141287" y="0"/>
                  </a:lnTo>
                  <a:lnTo>
                    <a:pt x="141287" y="138112"/>
                  </a:lnTo>
                  <a:lnTo>
                    <a:pt x="0" y="138112"/>
                  </a:lnTo>
                  <a:lnTo>
                    <a:pt x="0" y="0"/>
                  </a:lnTo>
                  <a:close/>
                </a:path>
              </a:pathLst>
            </a:custGeom>
            <a:solidFill>
              <a:srgbClr val="00007D"/>
            </a:solidFill>
          </p:spPr>
          <p:txBody>
            <a:bodyPr wrap="square" lIns="0" tIns="0" rIns="0" bIns="0" rtlCol="0"/>
            <a:lstStyle/>
            <a:p>
              <a:endParaRPr sz="1350"/>
            </a:p>
          </p:txBody>
        </p:sp>
        <p:sp>
          <p:nvSpPr>
            <p:cNvPr id="9" name="object 9"/>
            <p:cNvSpPr/>
            <p:nvPr/>
          </p:nvSpPr>
          <p:spPr>
            <a:xfrm>
              <a:off x="274637" y="271462"/>
              <a:ext cx="273050" cy="274955"/>
            </a:xfrm>
            <a:custGeom>
              <a:avLst/>
              <a:gdLst/>
              <a:ahLst/>
              <a:cxnLst/>
              <a:rect l="l" t="t" r="r" b="b"/>
              <a:pathLst>
                <a:path w="273050" h="274955">
                  <a:moveTo>
                    <a:pt x="273050" y="0"/>
                  </a:moveTo>
                  <a:lnTo>
                    <a:pt x="134937" y="0"/>
                  </a:lnTo>
                  <a:lnTo>
                    <a:pt x="134937" y="138112"/>
                  </a:lnTo>
                  <a:lnTo>
                    <a:pt x="0" y="138112"/>
                  </a:lnTo>
                  <a:lnTo>
                    <a:pt x="0" y="274637"/>
                  </a:lnTo>
                  <a:lnTo>
                    <a:pt x="136525" y="274637"/>
                  </a:lnTo>
                  <a:lnTo>
                    <a:pt x="136525" y="138112"/>
                  </a:lnTo>
                  <a:lnTo>
                    <a:pt x="273050" y="138112"/>
                  </a:lnTo>
                  <a:lnTo>
                    <a:pt x="273050" y="0"/>
                  </a:lnTo>
                  <a:close/>
                </a:path>
              </a:pathLst>
            </a:custGeom>
            <a:solidFill>
              <a:srgbClr val="9999CC"/>
            </a:solidFill>
          </p:spPr>
          <p:txBody>
            <a:bodyPr wrap="square" lIns="0" tIns="0" rIns="0" bIns="0" rtlCol="0"/>
            <a:lstStyle/>
            <a:p>
              <a:endParaRPr sz="1350"/>
            </a:p>
          </p:txBody>
        </p:sp>
      </p:grpSp>
      <p:sp>
        <p:nvSpPr>
          <p:cNvPr id="10" name="object 10"/>
          <p:cNvSpPr txBox="1">
            <a:spLocks noGrp="1"/>
          </p:cNvSpPr>
          <p:nvPr>
            <p:ph type="title"/>
          </p:nvPr>
        </p:nvSpPr>
        <p:spPr>
          <a:xfrm>
            <a:off x="1752601" y="1314450"/>
            <a:ext cx="6347713" cy="840615"/>
          </a:xfrm>
          <a:prstGeom prst="rect">
            <a:avLst/>
          </a:prstGeom>
        </p:spPr>
        <p:txBody>
          <a:bodyPr vert="horz" wrap="square" lIns="0" tIns="9525" rIns="0" bIns="0" rtlCol="0" anchor="t">
            <a:spAutoFit/>
          </a:bodyPr>
          <a:lstStyle/>
          <a:p>
            <a:pPr marL="9525">
              <a:spcBef>
                <a:spcPts val="75"/>
              </a:spcBef>
            </a:pPr>
            <a:r>
              <a:rPr spc="-4" dirty="0"/>
              <a:t>4.5 </a:t>
            </a:r>
            <a:r>
              <a:rPr dirty="0"/>
              <a:t>Deadlock </a:t>
            </a:r>
            <a:r>
              <a:rPr spc="-4" dirty="0"/>
              <a:t>detection </a:t>
            </a:r>
            <a:r>
              <a:rPr dirty="0"/>
              <a:t>and </a:t>
            </a:r>
            <a:r>
              <a:rPr spc="-4" dirty="0"/>
              <a:t>recovery</a:t>
            </a:r>
            <a:r>
              <a:rPr spc="4" dirty="0"/>
              <a:t> </a:t>
            </a:r>
            <a:r>
              <a:rPr spc="-4" dirty="0"/>
              <a:t>strategy</a:t>
            </a:r>
          </a:p>
        </p:txBody>
      </p:sp>
      <p:sp>
        <p:nvSpPr>
          <p:cNvPr id="11" name="object 11"/>
          <p:cNvSpPr txBox="1"/>
          <p:nvPr/>
        </p:nvSpPr>
        <p:spPr>
          <a:xfrm>
            <a:off x="1285876" y="2822903"/>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dirty="0">
              <a:latin typeface="Arial"/>
              <a:cs typeface="Arial"/>
            </a:endParaRPr>
          </a:p>
        </p:txBody>
      </p:sp>
      <p:sp>
        <p:nvSpPr>
          <p:cNvPr id="12" name="object 12"/>
          <p:cNvSpPr txBox="1"/>
          <p:nvPr/>
        </p:nvSpPr>
        <p:spPr>
          <a:xfrm>
            <a:off x="1543050" y="2789565"/>
            <a:ext cx="3593783" cy="263534"/>
          </a:xfrm>
          <a:prstGeom prst="rect">
            <a:avLst/>
          </a:prstGeom>
        </p:spPr>
        <p:txBody>
          <a:bodyPr vert="horz" wrap="square" lIns="0" tIns="9525" rIns="0" bIns="0" rtlCol="0">
            <a:spAutoFit/>
          </a:bodyPr>
          <a:lstStyle/>
          <a:p>
            <a:pPr marL="9525">
              <a:spcBef>
                <a:spcPts val="75"/>
              </a:spcBef>
            </a:pPr>
            <a:r>
              <a:rPr sz="1650" b="1" spc="-4" dirty="0">
                <a:solidFill>
                  <a:srgbClr val="C00000"/>
                </a:solidFill>
                <a:latin typeface="Arial"/>
                <a:cs typeface="Arial"/>
              </a:rPr>
              <a:t>Deadlock detection </a:t>
            </a:r>
            <a:r>
              <a:rPr sz="1650" b="1" dirty="0">
                <a:solidFill>
                  <a:srgbClr val="0000CC"/>
                </a:solidFill>
                <a:latin typeface="Arial"/>
                <a:cs typeface="Arial"/>
              </a:rPr>
              <a:t>can </a:t>
            </a:r>
            <a:r>
              <a:rPr sz="1650" b="1" spc="-4" dirty="0">
                <a:solidFill>
                  <a:srgbClr val="0000CC"/>
                </a:solidFill>
                <a:latin typeface="Arial"/>
                <a:cs typeface="Arial"/>
              </a:rPr>
              <a:t>be done</a:t>
            </a:r>
            <a:r>
              <a:rPr sz="1650" b="1" spc="-15" dirty="0">
                <a:solidFill>
                  <a:srgbClr val="0000CC"/>
                </a:solidFill>
                <a:latin typeface="Arial"/>
                <a:cs typeface="Arial"/>
              </a:rPr>
              <a:t> </a:t>
            </a:r>
            <a:r>
              <a:rPr sz="1650" b="1" spc="-4" dirty="0">
                <a:solidFill>
                  <a:srgbClr val="0000CC"/>
                </a:solidFill>
                <a:latin typeface="Arial"/>
                <a:cs typeface="Arial"/>
              </a:rPr>
              <a:t>by:</a:t>
            </a:r>
            <a:endParaRPr sz="1650" dirty="0">
              <a:latin typeface="Arial"/>
              <a:cs typeface="Arial"/>
            </a:endParaRPr>
          </a:p>
        </p:txBody>
      </p:sp>
      <p:sp>
        <p:nvSpPr>
          <p:cNvPr id="13" name="object 13"/>
          <p:cNvSpPr txBox="1"/>
          <p:nvPr/>
        </p:nvSpPr>
        <p:spPr>
          <a:xfrm>
            <a:off x="1285876" y="3375353"/>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4" name="object 14"/>
          <p:cNvSpPr txBox="1"/>
          <p:nvPr/>
        </p:nvSpPr>
        <p:spPr>
          <a:xfrm>
            <a:off x="1524001" y="3342015"/>
            <a:ext cx="5898832" cy="1353576"/>
          </a:xfrm>
          <a:prstGeom prst="rect">
            <a:avLst/>
          </a:prstGeom>
        </p:spPr>
        <p:txBody>
          <a:bodyPr vert="horz" wrap="square" lIns="0" tIns="9525" rIns="0" bIns="0" rtlCol="0">
            <a:spAutoFit/>
          </a:bodyPr>
          <a:lstStyle/>
          <a:p>
            <a:pPr marL="307657" indent="-279559">
              <a:spcBef>
                <a:spcPts val="75"/>
              </a:spcBef>
              <a:buAutoNum type="alphaUcParenR"/>
              <a:tabLst>
                <a:tab pos="308134" algn="l"/>
              </a:tabLst>
            </a:pPr>
            <a:r>
              <a:rPr sz="1650" b="1" spc="-4" dirty="0">
                <a:solidFill>
                  <a:srgbClr val="0000CC"/>
                </a:solidFill>
                <a:latin typeface="Arial"/>
                <a:cs typeface="Arial"/>
              </a:rPr>
              <a:t>Maintaining </a:t>
            </a:r>
            <a:r>
              <a:rPr sz="1650" b="1" dirty="0">
                <a:solidFill>
                  <a:srgbClr val="0000CC"/>
                </a:solidFill>
                <a:latin typeface="Arial"/>
                <a:cs typeface="Arial"/>
              </a:rPr>
              <a:t>a </a:t>
            </a:r>
            <a:r>
              <a:rPr sz="1650" b="1" spc="-4" dirty="0">
                <a:solidFill>
                  <a:srgbClr val="0000CC"/>
                </a:solidFill>
                <a:latin typeface="Arial"/>
                <a:cs typeface="Arial"/>
              </a:rPr>
              <a:t>resource allocation graph</a:t>
            </a:r>
            <a:endParaRPr sz="1650">
              <a:latin typeface="Arial"/>
              <a:cs typeface="Arial"/>
            </a:endParaRPr>
          </a:p>
          <a:p>
            <a:pPr marL="323850" marR="32385" lvl="1" indent="-209550">
              <a:lnSpc>
                <a:spcPts val="1575"/>
              </a:lnSpc>
              <a:spcBef>
                <a:spcPts val="285"/>
              </a:spcBef>
              <a:buClr>
                <a:srgbClr val="9999CC"/>
              </a:buClr>
              <a:buSzPct val="80000"/>
              <a:buFont typeface="FreeSans"/>
              <a:buChar char="◻"/>
              <a:tabLst>
                <a:tab pos="323850" algn="l"/>
              </a:tabLst>
            </a:pPr>
            <a:r>
              <a:rPr sz="1500" b="1" dirty="0">
                <a:latin typeface="Arial"/>
                <a:cs typeface="Arial"/>
              </a:rPr>
              <a:t>Every </a:t>
            </a:r>
            <a:r>
              <a:rPr sz="1500" b="1" spc="-4" dirty="0">
                <a:latin typeface="Arial"/>
                <a:cs typeface="Arial"/>
              </a:rPr>
              <a:t>time </a:t>
            </a:r>
            <a:r>
              <a:rPr sz="1500" b="1" dirty="0">
                <a:latin typeface="Arial"/>
                <a:cs typeface="Arial"/>
              </a:rPr>
              <a:t>a </a:t>
            </a:r>
            <a:r>
              <a:rPr sz="1500" b="1" spc="-4" dirty="0">
                <a:latin typeface="Arial"/>
                <a:cs typeface="Arial"/>
              </a:rPr>
              <a:t>resource is requested or released, the resource  allocation graph is updated and </a:t>
            </a:r>
            <a:r>
              <a:rPr sz="1500" b="1" dirty="0">
                <a:latin typeface="Arial"/>
                <a:cs typeface="Arial"/>
              </a:rPr>
              <a:t>a </a:t>
            </a:r>
            <a:r>
              <a:rPr sz="1500" b="1" spc="-4" dirty="0">
                <a:latin typeface="Arial"/>
                <a:cs typeface="Arial"/>
              </a:rPr>
              <a:t>check is made </a:t>
            </a:r>
            <a:r>
              <a:rPr sz="1500" b="1" dirty="0">
                <a:latin typeface="Arial"/>
                <a:cs typeface="Arial"/>
              </a:rPr>
              <a:t>to see </a:t>
            </a:r>
            <a:r>
              <a:rPr sz="1500" b="1" spc="-4" dirty="0">
                <a:latin typeface="Arial"/>
                <a:cs typeface="Arial"/>
              </a:rPr>
              <a:t>if any  cycles exist</a:t>
            </a:r>
            <a:endParaRPr sz="1500">
              <a:latin typeface="Arial"/>
              <a:cs typeface="Arial"/>
            </a:endParaRPr>
          </a:p>
          <a:p>
            <a:pPr marL="323850" marR="22860" lvl="1" indent="-209550">
              <a:lnSpc>
                <a:spcPts val="1500"/>
              </a:lnSpc>
              <a:spcBef>
                <a:spcPts val="435"/>
              </a:spcBef>
              <a:buClr>
                <a:srgbClr val="9999CC"/>
              </a:buClr>
              <a:buSzPct val="80000"/>
              <a:buFont typeface="FreeSans"/>
              <a:buChar char="◻"/>
              <a:tabLst>
                <a:tab pos="323850" algn="l"/>
              </a:tabLst>
            </a:pPr>
            <a:r>
              <a:rPr sz="1500" b="1" spc="-4" dirty="0">
                <a:latin typeface="Arial"/>
                <a:cs typeface="Arial"/>
              </a:rPr>
              <a:t>Inspection of the graph </a:t>
            </a:r>
            <a:r>
              <a:rPr sz="1500" b="1" dirty="0">
                <a:latin typeface="Arial"/>
                <a:cs typeface="Arial"/>
              </a:rPr>
              <a:t>at </a:t>
            </a:r>
            <a:r>
              <a:rPr sz="1500" b="1" spc="-4" dirty="0">
                <a:latin typeface="Arial"/>
                <a:cs typeface="Arial"/>
              </a:rPr>
              <a:t>some predefined interval of time </a:t>
            </a:r>
            <a:r>
              <a:rPr sz="1500" b="1" dirty="0">
                <a:latin typeface="Arial"/>
                <a:cs typeface="Arial"/>
              </a:rPr>
              <a:t>to  </a:t>
            </a:r>
            <a:r>
              <a:rPr sz="1500" b="1" spc="-4" dirty="0">
                <a:latin typeface="Arial"/>
                <a:cs typeface="Arial"/>
              </a:rPr>
              <a:t>detect </a:t>
            </a:r>
            <a:r>
              <a:rPr sz="1500" b="1" dirty="0">
                <a:latin typeface="Arial"/>
                <a:cs typeface="Arial"/>
              </a:rPr>
              <a:t>a </a:t>
            </a:r>
            <a:r>
              <a:rPr sz="1500" b="1" spc="-4" dirty="0">
                <a:latin typeface="Arial"/>
                <a:cs typeface="Arial"/>
              </a:rPr>
              <a:t>closed loop </a:t>
            </a:r>
            <a:r>
              <a:rPr sz="1500" b="1" dirty="0">
                <a:latin typeface="Arial"/>
                <a:cs typeface="Arial"/>
              </a:rPr>
              <a:t>may </a:t>
            </a:r>
            <a:r>
              <a:rPr sz="1500" b="1" spc="-4" dirty="0">
                <a:latin typeface="Arial"/>
                <a:cs typeface="Arial"/>
              </a:rPr>
              <a:t>be also</a:t>
            </a:r>
            <a:r>
              <a:rPr sz="1500" b="1" dirty="0">
                <a:latin typeface="Arial"/>
                <a:cs typeface="Arial"/>
              </a:rPr>
              <a:t> </a:t>
            </a:r>
            <a:r>
              <a:rPr sz="1500" b="1" spc="-4" dirty="0">
                <a:latin typeface="Arial"/>
                <a:cs typeface="Arial"/>
              </a:rPr>
              <a:t>performed</a:t>
            </a:r>
            <a:endParaRPr sz="15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857251"/>
            <a:ext cx="214313" cy="400049"/>
          </a:xfrm>
          <a:prstGeom prst="rect">
            <a:avLst/>
          </a:prstGeom>
          <a:blipFill>
            <a:blip r:embed="rId2" cstate="print"/>
            <a:stretch>
              <a:fillRect/>
            </a:stretch>
          </a:blipFill>
        </p:spPr>
        <p:txBody>
          <a:bodyPr wrap="square" lIns="0" tIns="0" rIns="0" bIns="0" rtlCol="0"/>
          <a:lstStyle/>
          <a:p>
            <a:endParaRPr sz="1350"/>
          </a:p>
        </p:txBody>
      </p:sp>
      <p:grpSp>
        <p:nvGrpSpPr>
          <p:cNvPr id="3" name="object 3"/>
          <p:cNvGrpSpPr/>
          <p:nvPr/>
        </p:nvGrpSpPr>
        <p:grpSpPr>
          <a:xfrm>
            <a:off x="1241823" y="857250"/>
            <a:ext cx="6759416" cy="409575"/>
            <a:chOff x="131762" y="0"/>
            <a:chExt cx="9012555" cy="546100"/>
          </a:xfrm>
        </p:grpSpPr>
        <p:sp>
          <p:nvSpPr>
            <p:cNvPr id="4" name="object 4"/>
            <p:cNvSpPr/>
            <p:nvPr/>
          </p:nvSpPr>
          <p:spPr>
            <a:xfrm>
              <a:off x="412750" y="134937"/>
              <a:ext cx="8731250" cy="274637"/>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409575" y="0"/>
              <a:ext cx="278130" cy="271780"/>
            </a:xfrm>
            <a:custGeom>
              <a:avLst/>
              <a:gdLst/>
              <a:ahLst/>
              <a:cxnLst/>
              <a:rect l="l" t="t" r="r" b="b"/>
              <a:pathLst>
                <a:path w="278130" h="271780">
                  <a:moveTo>
                    <a:pt x="138112" y="134937"/>
                  </a:moveTo>
                  <a:lnTo>
                    <a:pt x="0" y="134937"/>
                  </a:lnTo>
                  <a:lnTo>
                    <a:pt x="0" y="271462"/>
                  </a:lnTo>
                  <a:lnTo>
                    <a:pt x="138112" y="271462"/>
                  </a:lnTo>
                  <a:lnTo>
                    <a:pt x="138112" y="134937"/>
                  </a:lnTo>
                  <a:close/>
                </a:path>
                <a:path w="278130" h="271780">
                  <a:moveTo>
                    <a:pt x="277812" y="0"/>
                  </a:moveTo>
                  <a:lnTo>
                    <a:pt x="138112" y="0"/>
                  </a:lnTo>
                  <a:lnTo>
                    <a:pt x="138112" y="134937"/>
                  </a:lnTo>
                  <a:lnTo>
                    <a:pt x="277812" y="134937"/>
                  </a:lnTo>
                  <a:lnTo>
                    <a:pt x="277812" y="0"/>
                  </a:lnTo>
                  <a:close/>
                </a:path>
              </a:pathLst>
            </a:custGeom>
            <a:solidFill>
              <a:srgbClr val="CCCCE6"/>
            </a:solidFill>
          </p:spPr>
          <p:txBody>
            <a:bodyPr wrap="square" lIns="0" tIns="0" rIns="0" bIns="0" rtlCol="0"/>
            <a:lstStyle/>
            <a:p>
              <a:endParaRPr sz="1350"/>
            </a:p>
          </p:txBody>
        </p:sp>
        <p:sp>
          <p:nvSpPr>
            <p:cNvPr id="6" name="object 6"/>
            <p:cNvSpPr/>
            <p:nvPr/>
          </p:nvSpPr>
          <p:spPr>
            <a:xfrm>
              <a:off x="547687" y="134937"/>
              <a:ext cx="139700" cy="141605"/>
            </a:xfrm>
            <a:custGeom>
              <a:avLst/>
              <a:gdLst/>
              <a:ahLst/>
              <a:cxnLst/>
              <a:rect l="l" t="t" r="r" b="b"/>
              <a:pathLst>
                <a:path w="139700" h="141604">
                  <a:moveTo>
                    <a:pt x="0" y="0"/>
                  </a:moveTo>
                  <a:lnTo>
                    <a:pt x="139700" y="0"/>
                  </a:lnTo>
                  <a:lnTo>
                    <a:pt x="139700" y="141287"/>
                  </a:lnTo>
                  <a:lnTo>
                    <a:pt x="0" y="141287"/>
                  </a:lnTo>
                  <a:lnTo>
                    <a:pt x="0" y="0"/>
                  </a:lnTo>
                  <a:close/>
                </a:path>
              </a:pathLst>
            </a:custGeom>
            <a:solidFill>
              <a:srgbClr val="9999CC"/>
            </a:solidFill>
          </p:spPr>
          <p:txBody>
            <a:bodyPr wrap="square" lIns="0" tIns="0" rIns="0" bIns="0" rtlCol="0"/>
            <a:lstStyle/>
            <a:p>
              <a:endParaRPr sz="1350"/>
            </a:p>
          </p:txBody>
        </p:sp>
        <p:sp>
          <p:nvSpPr>
            <p:cNvPr id="7" name="object 7"/>
            <p:cNvSpPr/>
            <p:nvPr/>
          </p:nvSpPr>
          <p:spPr>
            <a:xfrm>
              <a:off x="274637" y="274637"/>
              <a:ext cx="136525" cy="135255"/>
            </a:xfrm>
            <a:custGeom>
              <a:avLst/>
              <a:gdLst/>
              <a:ahLst/>
              <a:cxnLst/>
              <a:rect l="l" t="t" r="r" b="b"/>
              <a:pathLst>
                <a:path w="136525" h="135254">
                  <a:moveTo>
                    <a:pt x="0" y="134937"/>
                  </a:moveTo>
                  <a:lnTo>
                    <a:pt x="136525" y="134937"/>
                  </a:lnTo>
                  <a:lnTo>
                    <a:pt x="136525" y="0"/>
                  </a:lnTo>
                  <a:lnTo>
                    <a:pt x="0" y="0"/>
                  </a:lnTo>
                  <a:lnTo>
                    <a:pt x="0" y="134937"/>
                  </a:lnTo>
                  <a:close/>
                </a:path>
              </a:pathLst>
            </a:custGeom>
            <a:solidFill>
              <a:srgbClr val="CCCCE6"/>
            </a:solidFill>
          </p:spPr>
          <p:txBody>
            <a:bodyPr wrap="square" lIns="0" tIns="0" rIns="0" bIns="0" rtlCol="0"/>
            <a:lstStyle/>
            <a:p>
              <a:endParaRPr sz="1350"/>
            </a:p>
          </p:txBody>
        </p:sp>
        <p:sp>
          <p:nvSpPr>
            <p:cNvPr id="8" name="object 8"/>
            <p:cNvSpPr/>
            <p:nvPr/>
          </p:nvSpPr>
          <p:spPr>
            <a:xfrm>
              <a:off x="131762" y="136525"/>
              <a:ext cx="141605" cy="138430"/>
            </a:xfrm>
            <a:custGeom>
              <a:avLst/>
              <a:gdLst/>
              <a:ahLst/>
              <a:cxnLst/>
              <a:rect l="l" t="t" r="r" b="b"/>
              <a:pathLst>
                <a:path w="141604" h="138429">
                  <a:moveTo>
                    <a:pt x="0" y="0"/>
                  </a:moveTo>
                  <a:lnTo>
                    <a:pt x="141287" y="0"/>
                  </a:lnTo>
                  <a:lnTo>
                    <a:pt x="141287" y="138112"/>
                  </a:lnTo>
                  <a:lnTo>
                    <a:pt x="0" y="138112"/>
                  </a:lnTo>
                  <a:lnTo>
                    <a:pt x="0" y="0"/>
                  </a:lnTo>
                  <a:close/>
                </a:path>
              </a:pathLst>
            </a:custGeom>
            <a:solidFill>
              <a:srgbClr val="00007D"/>
            </a:solidFill>
          </p:spPr>
          <p:txBody>
            <a:bodyPr wrap="square" lIns="0" tIns="0" rIns="0" bIns="0" rtlCol="0"/>
            <a:lstStyle/>
            <a:p>
              <a:endParaRPr sz="1350"/>
            </a:p>
          </p:txBody>
        </p:sp>
        <p:sp>
          <p:nvSpPr>
            <p:cNvPr id="9" name="object 9"/>
            <p:cNvSpPr/>
            <p:nvPr/>
          </p:nvSpPr>
          <p:spPr>
            <a:xfrm>
              <a:off x="274637" y="271462"/>
              <a:ext cx="273050" cy="274955"/>
            </a:xfrm>
            <a:custGeom>
              <a:avLst/>
              <a:gdLst/>
              <a:ahLst/>
              <a:cxnLst/>
              <a:rect l="l" t="t" r="r" b="b"/>
              <a:pathLst>
                <a:path w="273050" h="274955">
                  <a:moveTo>
                    <a:pt x="273050" y="0"/>
                  </a:moveTo>
                  <a:lnTo>
                    <a:pt x="134937" y="0"/>
                  </a:lnTo>
                  <a:lnTo>
                    <a:pt x="134937" y="138112"/>
                  </a:lnTo>
                  <a:lnTo>
                    <a:pt x="0" y="138112"/>
                  </a:lnTo>
                  <a:lnTo>
                    <a:pt x="0" y="274637"/>
                  </a:lnTo>
                  <a:lnTo>
                    <a:pt x="136525" y="274637"/>
                  </a:lnTo>
                  <a:lnTo>
                    <a:pt x="136525" y="138112"/>
                  </a:lnTo>
                  <a:lnTo>
                    <a:pt x="273050" y="138112"/>
                  </a:lnTo>
                  <a:lnTo>
                    <a:pt x="273050" y="0"/>
                  </a:lnTo>
                  <a:close/>
                </a:path>
              </a:pathLst>
            </a:custGeom>
            <a:solidFill>
              <a:srgbClr val="9999CC"/>
            </a:solidFill>
          </p:spPr>
          <p:txBody>
            <a:bodyPr wrap="square" lIns="0" tIns="0" rIns="0" bIns="0" rtlCol="0"/>
            <a:lstStyle/>
            <a:p>
              <a:endParaRPr sz="1350"/>
            </a:p>
          </p:txBody>
        </p:sp>
      </p:grpSp>
      <p:sp>
        <p:nvSpPr>
          <p:cNvPr id="10" name="object 10"/>
          <p:cNvSpPr txBox="1">
            <a:spLocks noGrp="1"/>
          </p:cNvSpPr>
          <p:nvPr>
            <p:ph type="title"/>
          </p:nvPr>
        </p:nvSpPr>
        <p:spPr>
          <a:xfrm>
            <a:off x="1752601" y="1314450"/>
            <a:ext cx="6347713" cy="840615"/>
          </a:xfrm>
          <a:prstGeom prst="rect">
            <a:avLst/>
          </a:prstGeom>
        </p:spPr>
        <p:txBody>
          <a:bodyPr vert="horz" wrap="square" lIns="0" tIns="9525" rIns="0" bIns="0" rtlCol="0" anchor="t">
            <a:spAutoFit/>
          </a:bodyPr>
          <a:lstStyle/>
          <a:p>
            <a:pPr marL="9525">
              <a:spcBef>
                <a:spcPts val="75"/>
              </a:spcBef>
            </a:pPr>
            <a:r>
              <a:rPr spc="-4" dirty="0"/>
              <a:t>4.5 </a:t>
            </a:r>
            <a:r>
              <a:rPr dirty="0"/>
              <a:t>Deadlock </a:t>
            </a:r>
            <a:r>
              <a:rPr spc="-4" dirty="0"/>
              <a:t>detection </a:t>
            </a:r>
            <a:r>
              <a:rPr dirty="0"/>
              <a:t>and </a:t>
            </a:r>
            <a:r>
              <a:rPr spc="-4" dirty="0"/>
              <a:t>recovery</a:t>
            </a:r>
            <a:r>
              <a:rPr spc="4" dirty="0"/>
              <a:t> </a:t>
            </a:r>
            <a:r>
              <a:rPr spc="-4" dirty="0"/>
              <a:t>strategy</a:t>
            </a:r>
          </a:p>
        </p:txBody>
      </p:sp>
      <p:sp>
        <p:nvSpPr>
          <p:cNvPr id="11" name="object 11"/>
          <p:cNvSpPr txBox="1"/>
          <p:nvPr/>
        </p:nvSpPr>
        <p:spPr>
          <a:xfrm>
            <a:off x="1285876" y="2830248"/>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dirty="0">
              <a:latin typeface="Arial"/>
              <a:cs typeface="Arial"/>
            </a:endParaRPr>
          </a:p>
        </p:txBody>
      </p:sp>
      <p:sp>
        <p:nvSpPr>
          <p:cNvPr id="12" name="object 12"/>
          <p:cNvSpPr txBox="1"/>
          <p:nvPr/>
        </p:nvSpPr>
        <p:spPr>
          <a:xfrm>
            <a:off x="1543050" y="2796910"/>
            <a:ext cx="3593783" cy="263534"/>
          </a:xfrm>
          <a:prstGeom prst="rect">
            <a:avLst/>
          </a:prstGeom>
        </p:spPr>
        <p:txBody>
          <a:bodyPr vert="horz" wrap="square" lIns="0" tIns="9525" rIns="0" bIns="0" rtlCol="0">
            <a:spAutoFit/>
          </a:bodyPr>
          <a:lstStyle/>
          <a:p>
            <a:pPr marL="9525">
              <a:spcBef>
                <a:spcPts val="75"/>
              </a:spcBef>
            </a:pPr>
            <a:r>
              <a:rPr sz="1650" b="1" spc="-4" dirty="0">
                <a:solidFill>
                  <a:srgbClr val="C00000"/>
                </a:solidFill>
                <a:latin typeface="Arial"/>
                <a:cs typeface="Arial"/>
              </a:rPr>
              <a:t>Deadlock detection </a:t>
            </a:r>
            <a:r>
              <a:rPr sz="1650" b="1" dirty="0">
                <a:solidFill>
                  <a:srgbClr val="0000CC"/>
                </a:solidFill>
                <a:latin typeface="Arial"/>
                <a:cs typeface="Arial"/>
              </a:rPr>
              <a:t>can </a:t>
            </a:r>
            <a:r>
              <a:rPr sz="1650" b="1" spc="-4" dirty="0">
                <a:solidFill>
                  <a:srgbClr val="0000CC"/>
                </a:solidFill>
                <a:latin typeface="Arial"/>
                <a:cs typeface="Arial"/>
              </a:rPr>
              <a:t>be done</a:t>
            </a:r>
            <a:r>
              <a:rPr sz="1650" b="1" spc="-15" dirty="0">
                <a:solidFill>
                  <a:srgbClr val="0000CC"/>
                </a:solidFill>
                <a:latin typeface="Arial"/>
                <a:cs typeface="Arial"/>
              </a:rPr>
              <a:t> </a:t>
            </a:r>
            <a:r>
              <a:rPr sz="1650" b="1" spc="-4" dirty="0">
                <a:solidFill>
                  <a:srgbClr val="0000CC"/>
                </a:solidFill>
                <a:latin typeface="Arial"/>
                <a:cs typeface="Arial"/>
              </a:rPr>
              <a:t>by:</a:t>
            </a:r>
            <a:endParaRPr sz="1650">
              <a:latin typeface="Arial"/>
              <a:cs typeface="Arial"/>
            </a:endParaRPr>
          </a:p>
        </p:txBody>
      </p:sp>
      <p:sp>
        <p:nvSpPr>
          <p:cNvPr id="13" name="object 13"/>
          <p:cNvSpPr txBox="1"/>
          <p:nvPr/>
        </p:nvSpPr>
        <p:spPr>
          <a:xfrm>
            <a:off x="1285876" y="3382698"/>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4" name="object 14"/>
          <p:cNvSpPr txBox="1"/>
          <p:nvPr/>
        </p:nvSpPr>
        <p:spPr>
          <a:xfrm>
            <a:off x="1524000" y="3349360"/>
            <a:ext cx="6409373" cy="1353576"/>
          </a:xfrm>
          <a:prstGeom prst="rect">
            <a:avLst/>
          </a:prstGeom>
        </p:spPr>
        <p:txBody>
          <a:bodyPr vert="horz" wrap="square" lIns="0" tIns="9525" rIns="0" bIns="0" rtlCol="0">
            <a:spAutoFit/>
          </a:bodyPr>
          <a:lstStyle/>
          <a:p>
            <a:pPr marL="307657" indent="-279559">
              <a:spcBef>
                <a:spcPts val="75"/>
              </a:spcBef>
              <a:buAutoNum type="alphaUcParenR" startAt="2"/>
              <a:tabLst>
                <a:tab pos="308134" algn="l"/>
              </a:tabLst>
            </a:pPr>
            <a:r>
              <a:rPr sz="1650" b="1" spc="-4" dirty="0">
                <a:solidFill>
                  <a:srgbClr val="0000CC"/>
                </a:solidFill>
                <a:latin typeface="Arial"/>
                <a:cs typeface="Arial"/>
              </a:rPr>
              <a:t>In the absence of </a:t>
            </a:r>
            <a:r>
              <a:rPr sz="1650" b="1" dirty="0">
                <a:solidFill>
                  <a:srgbClr val="0000CC"/>
                </a:solidFill>
                <a:latin typeface="Arial"/>
                <a:cs typeface="Arial"/>
              </a:rPr>
              <a:t>a </a:t>
            </a:r>
            <a:r>
              <a:rPr sz="1650" b="1" spc="-4" dirty="0">
                <a:solidFill>
                  <a:srgbClr val="0000CC"/>
                </a:solidFill>
                <a:latin typeface="Arial"/>
                <a:cs typeface="Arial"/>
              </a:rPr>
              <a:t>resource allocation</a:t>
            </a:r>
            <a:r>
              <a:rPr sz="1650" b="1" spc="8" dirty="0">
                <a:solidFill>
                  <a:srgbClr val="0000CC"/>
                </a:solidFill>
                <a:latin typeface="Arial"/>
                <a:cs typeface="Arial"/>
              </a:rPr>
              <a:t> </a:t>
            </a:r>
            <a:r>
              <a:rPr sz="1650" b="1" spc="-4" dirty="0">
                <a:solidFill>
                  <a:srgbClr val="0000CC"/>
                </a:solidFill>
                <a:latin typeface="Arial"/>
                <a:cs typeface="Arial"/>
              </a:rPr>
              <a:t>graph</a:t>
            </a:r>
            <a:endParaRPr sz="1650">
              <a:latin typeface="Arial"/>
              <a:cs typeface="Arial"/>
            </a:endParaRPr>
          </a:p>
          <a:p>
            <a:pPr marL="323850" marR="22860" lvl="1" indent="-209550">
              <a:lnSpc>
                <a:spcPts val="1575"/>
              </a:lnSpc>
              <a:spcBef>
                <a:spcPts val="285"/>
              </a:spcBef>
              <a:buClr>
                <a:srgbClr val="9999CC"/>
              </a:buClr>
              <a:buSzPct val="80000"/>
              <a:buFont typeface="FreeSans"/>
              <a:buChar char="◻"/>
              <a:tabLst>
                <a:tab pos="323850" algn="l"/>
              </a:tabLst>
            </a:pPr>
            <a:r>
              <a:rPr sz="1500" b="1" spc="-4" dirty="0">
                <a:latin typeface="Arial"/>
                <a:cs typeface="Arial"/>
              </a:rPr>
              <a:t>Periodically check </a:t>
            </a:r>
            <a:r>
              <a:rPr sz="1500" b="1" dirty="0">
                <a:latin typeface="Arial"/>
                <a:cs typeface="Arial"/>
              </a:rPr>
              <a:t>to see </a:t>
            </a:r>
            <a:r>
              <a:rPr sz="1500" b="1" spc="-4" dirty="0">
                <a:latin typeface="Arial"/>
                <a:cs typeface="Arial"/>
              </a:rPr>
              <a:t>if there </a:t>
            </a:r>
            <a:r>
              <a:rPr sz="1500" b="1" dirty="0">
                <a:latin typeface="Arial"/>
                <a:cs typeface="Arial"/>
              </a:rPr>
              <a:t>are </a:t>
            </a:r>
            <a:r>
              <a:rPr sz="1500" b="1" spc="-4" dirty="0">
                <a:latin typeface="Arial"/>
                <a:cs typeface="Arial"/>
              </a:rPr>
              <a:t>any processes that have been  continuously blocked for certain period of time (e.g. </a:t>
            </a:r>
            <a:r>
              <a:rPr sz="1500" b="1" dirty="0">
                <a:latin typeface="Arial"/>
                <a:cs typeface="Arial"/>
              </a:rPr>
              <a:t>1 </a:t>
            </a:r>
            <a:r>
              <a:rPr sz="1500" b="1" spc="-4" dirty="0">
                <a:latin typeface="Arial"/>
                <a:cs typeface="Arial"/>
              </a:rPr>
              <a:t>hour) and  kill</a:t>
            </a:r>
            <a:r>
              <a:rPr sz="1500" b="1" spc="-8" dirty="0">
                <a:latin typeface="Arial"/>
                <a:cs typeface="Arial"/>
              </a:rPr>
              <a:t> </a:t>
            </a:r>
            <a:r>
              <a:rPr sz="1500" b="1" spc="-4" dirty="0">
                <a:latin typeface="Arial"/>
                <a:cs typeface="Arial"/>
              </a:rPr>
              <a:t>them</a:t>
            </a:r>
            <a:endParaRPr sz="1500">
              <a:latin typeface="Arial"/>
              <a:cs typeface="Arial"/>
            </a:endParaRPr>
          </a:p>
          <a:p>
            <a:pPr marL="323850" marR="289084" lvl="1" indent="-209550">
              <a:lnSpc>
                <a:spcPts val="1500"/>
              </a:lnSpc>
              <a:spcBef>
                <a:spcPts val="435"/>
              </a:spcBef>
              <a:buClr>
                <a:srgbClr val="9999CC"/>
              </a:buClr>
              <a:buSzPct val="80000"/>
              <a:buFont typeface="FreeSans"/>
              <a:buChar char="◻"/>
              <a:tabLst>
                <a:tab pos="323850" algn="l"/>
              </a:tabLst>
            </a:pPr>
            <a:r>
              <a:rPr sz="1500" b="1" dirty="0">
                <a:latin typeface="Arial"/>
                <a:cs typeface="Arial"/>
              </a:rPr>
              <a:t>Care </a:t>
            </a:r>
            <a:r>
              <a:rPr sz="1500" b="1" spc="-4" dirty="0">
                <a:latin typeface="Arial"/>
                <a:cs typeface="Arial"/>
              </a:rPr>
              <a:t>must be </a:t>
            </a:r>
            <a:r>
              <a:rPr sz="1500" b="1" dirty="0">
                <a:latin typeface="Arial"/>
                <a:cs typeface="Arial"/>
              </a:rPr>
              <a:t>taken to </a:t>
            </a:r>
            <a:r>
              <a:rPr sz="1500" b="1" spc="-4" dirty="0">
                <a:latin typeface="Arial"/>
                <a:cs typeface="Arial"/>
              </a:rPr>
              <a:t>restore any modified files </a:t>
            </a:r>
            <a:r>
              <a:rPr sz="1500" b="1" dirty="0">
                <a:latin typeface="Arial"/>
                <a:cs typeface="Arial"/>
              </a:rPr>
              <a:t>to </a:t>
            </a:r>
            <a:r>
              <a:rPr sz="1500" b="1" spc="-4" dirty="0">
                <a:latin typeface="Arial"/>
                <a:cs typeface="Arial"/>
              </a:rPr>
              <a:t>their original  </a:t>
            </a:r>
            <a:r>
              <a:rPr sz="1500" b="1" dirty="0">
                <a:latin typeface="Arial"/>
                <a:cs typeface="Arial"/>
              </a:rPr>
              <a:t>state</a:t>
            </a:r>
            <a:endParaRPr sz="15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857251"/>
            <a:ext cx="214313" cy="400049"/>
          </a:xfrm>
          <a:prstGeom prst="rect">
            <a:avLst/>
          </a:prstGeom>
          <a:blipFill>
            <a:blip r:embed="rId2" cstate="print"/>
            <a:stretch>
              <a:fillRect/>
            </a:stretch>
          </a:blipFill>
        </p:spPr>
        <p:txBody>
          <a:bodyPr wrap="square" lIns="0" tIns="0" rIns="0" bIns="0" rtlCol="0"/>
          <a:lstStyle/>
          <a:p>
            <a:endParaRPr sz="1350"/>
          </a:p>
        </p:txBody>
      </p:sp>
      <p:grpSp>
        <p:nvGrpSpPr>
          <p:cNvPr id="3" name="object 3"/>
          <p:cNvGrpSpPr/>
          <p:nvPr/>
        </p:nvGrpSpPr>
        <p:grpSpPr>
          <a:xfrm>
            <a:off x="1241823" y="857250"/>
            <a:ext cx="6759416" cy="409575"/>
            <a:chOff x="131762" y="0"/>
            <a:chExt cx="9012555" cy="546100"/>
          </a:xfrm>
        </p:grpSpPr>
        <p:sp>
          <p:nvSpPr>
            <p:cNvPr id="4" name="object 4"/>
            <p:cNvSpPr/>
            <p:nvPr/>
          </p:nvSpPr>
          <p:spPr>
            <a:xfrm>
              <a:off x="412750" y="134937"/>
              <a:ext cx="8731250" cy="274637"/>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409575" y="0"/>
              <a:ext cx="278130" cy="271780"/>
            </a:xfrm>
            <a:custGeom>
              <a:avLst/>
              <a:gdLst/>
              <a:ahLst/>
              <a:cxnLst/>
              <a:rect l="l" t="t" r="r" b="b"/>
              <a:pathLst>
                <a:path w="278130" h="271780">
                  <a:moveTo>
                    <a:pt x="138112" y="134937"/>
                  </a:moveTo>
                  <a:lnTo>
                    <a:pt x="0" y="134937"/>
                  </a:lnTo>
                  <a:lnTo>
                    <a:pt x="0" y="271462"/>
                  </a:lnTo>
                  <a:lnTo>
                    <a:pt x="138112" y="271462"/>
                  </a:lnTo>
                  <a:lnTo>
                    <a:pt x="138112" y="134937"/>
                  </a:lnTo>
                  <a:close/>
                </a:path>
                <a:path w="278130" h="271780">
                  <a:moveTo>
                    <a:pt x="277812" y="0"/>
                  </a:moveTo>
                  <a:lnTo>
                    <a:pt x="138112" y="0"/>
                  </a:lnTo>
                  <a:lnTo>
                    <a:pt x="138112" y="134937"/>
                  </a:lnTo>
                  <a:lnTo>
                    <a:pt x="277812" y="134937"/>
                  </a:lnTo>
                  <a:lnTo>
                    <a:pt x="277812" y="0"/>
                  </a:lnTo>
                  <a:close/>
                </a:path>
              </a:pathLst>
            </a:custGeom>
            <a:solidFill>
              <a:srgbClr val="CCCCE6"/>
            </a:solidFill>
          </p:spPr>
          <p:txBody>
            <a:bodyPr wrap="square" lIns="0" tIns="0" rIns="0" bIns="0" rtlCol="0"/>
            <a:lstStyle/>
            <a:p>
              <a:endParaRPr sz="1350"/>
            </a:p>
          </p:txBody>
        </p:sp>
        <p:sp>
          <p:nvSpPr>
            <p:cNvPr id="6" name="object 6"/>
            <p:cNvSpPr/>
            <p:nvPr/>
          </p:nvSpPr>
          <p:spPr>
            <a:xfrm>
              <a:off x="547687" y="134937"/>
              <a:ext cx="139700" cy="141605"/>
            </a:xfrm>
            <a:custGeom>
              <a:avLst/>
              <a:gdLst/>
              <a:ahLst/>
              <a:cxnLst/>
              <a:rect l="l" t="t" r="r" b="b"/>
              <a:pathLst>
                <a:path w="139700" h="141604">
                  <a:moveTo>
                    <a:pt x="0" y="0"/>
                  </a:moveTo>
                  <a:lnTo>
                    <a:pt x="139700" y="0"/>
                  </a:lnTo>
                  <a:lnTo>
                    <a:pt x="139700" y="141287"/>
                  </a:lnTo>
                  <a:lnTo>
                    <a:pt x="0" y="141287"/>
                  </a:lnTo>
                  <a:lnTo>
                    <a:pt x="0" y="0"/>
                  </a:lnTo>
                  <a:close/>
                </a:path>
              </a:pathLst>
            </a:custGeom>
            <a:solidFill>
              <a:srgbClr val="9999CC"/>
            </a:solidFill>
          </p:spPr>
          <p:txBody>
            <a:bodyPr wrap="square" lIns="0" tIns="0" rIns="0" bIns="0" rtlCol="0"/>
            <a:lstStyle/>
            <a:p>
              <a:endParaRPr sz="1350"/>
            </a:p>
          </p:txBody>
        </p:sp>
        <p:sp>
          <p:nvSpPr>
            <p:cNvPr id="7" name="object 7"/>
            <p:cNvSpPr/>
            <p:nvPr/>
          </p:nvSpPr>
          <p:spPr>
            <a:xfrm>
              <a:off x="274637" y="274637"/>
              <a:ext cx="136525" cy="135255"/>
            </a:xfrm>
            <a:custGeom>
              <a:avLst/>
              <a:gdLst/>
              <a:ahLst/>
              <a:cxnLst/>
              <a:rect l="l" t="t" r="r" b="b"/>
              <a:pathLst>
                <a:path w="136525" h="135254">
                  <a:moveTo>
                    <a:pt x="0" y="134937"/>
                  </a:moveTo>
                  <a:lnTo>
                    <a:pt x="136525" y="134937"/>
                  </a:lnTo>
                  <a:lnTo>
                    <a:pt x="136525" y="0"/>
                  </a:lnTo>
                  <a:lnTo>
                    <a:pt x="0" y="0"/>
                  </a:lnTo>
                  <a:lnTo>
                    <a:pt x="0" y="134937"/>
                  </a:lnTo>
                  <a:close/>
                </a:path>
              </a:pathLst>
            </a:custGeom>
            <a:solidFill>
              <a:srgbClr val="CCCCE6"/>
            </a:solidFill>
          </p:spPr>
          <p:txBody>
            <a:bodyPr wrap="square" lIns="0" tIns="0" rIns="0" bIns="0" rtlCol="0"/>
            <a:lstStyle/>
            <a:p>
              <a:endParaRPr sz="1350"/>
            </a:p>
          </p:txBody>
        </p:sp>
        <p:sp>
          <p:nvSpPr>
            <p:cNvPr id="8" name="object 8"/>
            <p:cNvSpPr/>
            <p:nvPr/>
          </p:nvSpPr>
          <p:spPr>
            <a:xfrm>
              <a:off x="131762" y="136525"/>
              <a:ext cx="141605" cy="138430"/>
            </a:xfrm>
            <a:custGeom>
              <a:avLst/>
              <a:gdLst/>
              <a:ahLst/>
              <a:cxnLst/>
              <a:rect l="l" t="t" r="r" b="b"/>
              <a:pathLst>
                <a:path w="141604" h="138429">
                  <a:moveTo>
                    <a:pt x="0" y="0"/>
                  </a:moveTo>
                  <a:lnTo>
                    <a:pt x="141287" y="0"/>
                  </a:lnTo>
                  <a:lnTo>
                    <a:pt x="141287" y="138112"/>
                  </a:lnTo>
                  <a:lnTo>
                    <a:pt x="0" y="138112"/>
                  </a:lnTo>
                  <a:lnTo>
                    <a:pt x="0" y="0"/>
                  </a:lnTo>
                  <a:close/>
                </a:path>
              </a:pathLst>
            </a:custGeom>
            <a:solidFill>
              <a:srgbClr val="00007D"/>
            </a:solidFill>
          </p:spPr>
          <p:txBody>
            <a:bodyPr wrap="square" lIns="0" tIns="0" rIns="0" bIns="0" rtlCol="0"/>
            <a:lstStyle/>
            <a:p>
              <a:endParaRPr sz="1350"/>
            </a:p>
          </p:txBody>
        </p:sp>
        <p:sp>
          <p:nvSpPr>
            <p:cNvPr id="9" name="object 9"/>
            <p:cNvSpPr/>
            <p:nvPr/>
          </p:nvSpPr>
          <p:spPr>
            <a:xfrm>
              <a:off x="274637" y="271462"/>
              <a:ext cx="273050" cy="274955"/>
            </a:xfrm>
            <a:custGeom>
              <a:avLst/>
              <a:gdLst/>
              <a:ahLst/>
              <a:cxnLst/>
              <a:rect l="l" t="t" r="r" b="b"/>
              <a:pathLst>
                <a:path w="273050" h="274955">
                  <a:moveTo>
                    <a:pt x="273050" y="0"/>
                  </a:moveTo>
                  <a:lnTo>
                    <a:pt x="134937" y="0"/>
                  </a:lnTo>
                  <a:lnTo>
                    <a:pt x="134937" y="138112"/>
                  </a:lnTo>
                  <a:lnTo>
                    <a:pt x="0" y="138112"/>
                  </a:lnTo>
                  <a:lnTo>
                    <a:pt x="0" y="274637"/>
                  </a:lnTo>
                  <a:lnTo>
                    <a:pt x="136525" y="274637"/>
                  </a:lnTo>
                  <a:lnTo>
                    <a:pt x="136525" y="138112"/>
                  </a:lnTo>
                  <a:lnTo>
                    <a:pt x="273050" y="138112"/>
                  </a:lnTo>
                  <a:lnTo>
                    <a:pt x="273050" y="0"/>
                  </a:lnTo>
                  <a:close/>
                </a:path>
              </a:pathLst>
            </a:custGeom>
            <a:solidFill>
              <a:srgbClr val="9999CC"/>
            </a:solidFill>
          </p:spPr>
          <p:txBody>
            <a:bodyPr wrap="square" lIns="0" tIns="0" rIns="0" bIns="0" rtlCol="0"/>
            <a:lstStyle/>
            <a:p>
              <a:endParaRPr sz="1350"/>
            </a:p>
          </p:txBody>
        </p:sp>
      </p:grpSp>
      <p:sp>
        <p:nvSpPr>
          <p:cNvPr id="10" name="object 10"/>
          <p:cNvSpPr txBox="1">
            <a:spLocks noGrp="1"/>
          </p:cNvSpPr>
          <p:nvPr>
            <p:ph type="title"/>
          </p:nvPr>
        </p:nvSpPr>
        <p:spPr>
          <a:xfrm>
            <a:off x="1752601" y="1314450"/>
            <a:ext cx="6347713" cy="840615"/>
          </a:xfrm>
          <a:prstGeom prst="rect">
            <a:avLst/>
          </a:prstGeom>
        </p:spPr>
        <p:txBody>
          <a:bodyPr vert="horz" wrap="square" lIns="0" tIns="9525" rIns="0" bIns="0" rtlCol="0" anchor="t">
            <a:spAutoFit/>
          </a:bodyPr>
          <a:lstStyle/>
          <a:p>
            <a:pPr marL="9525">
              <a:spcBef>
                <a:spcPts val="75"/>
              </a:spcBef>
            </a:pPr>
            <a:r>
              <a:rPr spc="-4" dirty="0"/>
              <a:t>4.5 </a:t>
            </a:r>
            <a:r>
              <a:rPr dirty="0"/>
              <a:t>Deadlock </a:t>
            </a:r>
            <a:r>
              <a:rPr spc="-4" dirty="0"/>
              <a:t>detection </a:t>
            </a:r>
            <a:r>
              <a:rPr dirty="0"/>
              <a:t>and </a:t>
            </a:r>
            <a:r>
              <a:rPr spc="-4" dirty="0"/>
              <a:t>recovery</a:t>
            </a:r>
            <a:r>
              <a:rPr spc="4" dirty="0"/>
              <a:t> </a:t>
            </a:r>
            <a:r>
              <a:rPr spc="-4" dirty="0"/>
              <a:t>strategy</a:t>
            </a:r>
          </a:p>
        </p:txBody>
      </p:sp>
      <p:sp>
        <p:nvSpPr>
          <p:cNvPr id="11" name="object 11"/>
          <p:cNvSpPr txBox="1"/>
          <p:nvPr/>
        </p:nvSpPr>
        <p:spPr>
          <a:xfrm>
            <a:off x="1402556" y="2470821"/>
            <a:ext cx="6338888" cy="3518912"/>
          </a:xfrm>
          <a:prstGeom prst="rect">
            <a:avLst/>
          </a:prstGeom>
        </p:spPr>
        <p:txBody>
          <a:bodyPr vert="horz" wrap="square" lIns="0" tIns="53340" rIns="0" bIns="0" rtlCol="0">
            <a:spAutoFit/>
          </a:bodyPr>
          <a:lstStyle/>
          <a:p>
            <a:pPr marL="19050">
              <a:spcBef>
                <a:spcPts val="420"/>
              </a:spcBef>
            </a:pPr>
            <a:r>
              <a:rPr sz="1650" b="1" spc="-4" dirty="0">
                <a:solidFill>
                  <a:srgbClr val="CC0000"/>
                </a:solidFill>
                <a:latin typeface="Arial"/>
                <a:cs typeface="Arial"/>
              </a:rPr>
              <a:t>Recovery solutions</a:t>
            </a:r>
            <a:endParaRPr sz="1650" dirty="0">
              <a:latin typeface="Arial"/>
              <a:cs typeface="Arial"/>
            </a:endParaRPr>
          </a:p>
          <a:p>
            <a:pPr marL="276225" indent="-257175">
              <a:spcBef>
                <a:spcPts val="344"/>
              </a:spcBef>
              <a:buClr>
                <a:srgbClr val="00007D"/>
              </a:buClr>
              <a:buSzPct val="75000"/>
              <a:buFont typeface="Arial"/>
              <a:buChar char="■"/>
              <a:tabLst>
                <a:tab pos="275749" algn="l"/>
                <a:tab pos="276225" algn="l"/>
              </a:tabLst>
            </a:pPr>
            <a:r>
              <a:rPr sz="1650" b="1" u="heavy" spc="-4" dirty="0">
                <a:solidFill>
                  <a:srgbClr val="0000CC"/>
                </a:solidFill>
                <a:uFill>
                  <a:solidFill>
                    <a:srgbClr val="0000CC"/>
                  </a:solidFill>
                </a:uFill>
                <a:latin typeface="Arial"/>
                <a:cs typeface="Arial"/>
              </a:rPr>
              <a:t>Solution </a:t>
            </a:r>
            <a:r>
              <a:rPr sz="1650" b="1" u="heavy" dirty="0">
                <a:solidFill>
                  <a:srgbClr val="0000CC"/>
                </a:solidFill>
                <a:uFill>
                  <a:solidFill>
                    <a:srgbClr val="0000CC"/>
                  </a:solidFill>
                </a:uFill>
                <a:latin typeface="Arial"/>
                <a:cs typeface="Arial"/>
              </a:rPr>
              <a:t>1</a:t>
            </a:r>
            <a:r>
              <a:rPr sz="1650" b="1" dirty="0">
                <a:solidFill>
                  <a:srgbClr val="0000CC"/>
                </a:solidFill>
                <a:latin typeface="Arial"/>
                <a:cs typeface="Arial"/>
              </a:rPr>
              <a:t> - </a:t>
            </a:r>
            <a:r>
              <a:rPr sz="1650" b="1" spc="-4" dirty="0">
                <a:solidFill>
                  <a:srgbClr val="0000CC"/>
                </a:solidFill>
                <a:latin typeface="Arial"/>
                <a:cs typeface="Arial"/>
              </a:rPr>
              <a:t>If </a:t>
            </a:r>
            <a:r>
              <a:rPr sz="1650" b="1" dirty="0">
                <a:solidFill>
                  <a:srgbClr val="0000CC"/>
                </a:solidFill>
                <a:latin typeface="Arial"/>
                <a:cs typeface="Arial"/>
              </a:rPr>
              <a:t>a </a:t>
            </a:r>
            <a:r>
              <a:rPr sz="1650" b="1" spc="-4" dirty="0">
                <a:solidFill>
                  <a:srgbClr val="0000CC"/>
                </a:solidFill>
                <a:latin typeface="Arial"/>
                <a:cs typeface="Arial"/>
              </a:rPr>
              <a:t>cycle in the resource allocation graph</a:t>
            </a:r>
            <a:r>
              <a:rPr sz="1650" b="1" spc="41" dirty="0">
                <a:solidFill>
                  <a:srgbClr val="0000CC"/>
                </a:solidFill>
                <a:latin typeface="Arial"/>
                <a:cs typeface="Arial"/>
              </a:rPr>
              <a:t> </a:t>
            </a:r>
            <a:r>
              <a:rPr sz="1650" b="1" spc="-4" dirty="0">
                <a:solidFill>
                  <a:srgbClr val="0000CC"/>
                </a:solidFill>
                <a:latin typeface="Arial"/>
                <a:cs typeface="Arial"/>
              </a:rPr>
              <a:t>exists:</a:t>
            </a:r>
            <a:endParaRPr sz="1650" dirty="0">
              <a:latin typeface="Arial"/>
              <a:cs typeface="Arial"/>
            </a:endParaRPr>
          </a:p>
          <a:p>
            <a:pPr marL="571500" lvl="1" indent="-209550">
              <a:spcBef>
                <a:spcPts val="344"/>
              </a:spcBef>
              <a:buClr>
                <a:srgbClr val="9999CC"/>
              </a:buClr>
              <a:buSzPct val="80000"/>
              <a:buFont typeface="FreeSans"/>
              <a:buChar char="◻"/>
              <a:tabLst>
                <a:tab pos="571500" algn="l"/>
              </a:tabLst>
            </a:pPr>
            <a:r>
              <a:rPr sz="1500" b="1" spc="-4" dirty="0">
                <a:latin typeface="Arial"/>
                <a:cs typeface="Arial"/>
              </a:rPr>
              <a:t>One of the processes in the cycle is</a:t>
            </a:r>
            <a:r>
              <a:rPr sz="1500" b="1" spc="19" dirty="0">
                <a:latin typeface="Arial"/>
                <a:cs typeface="Arial"/>
              </a:rPr>
              <a:t> </a:t>
            </a:r>
            <a:r>
              <a:rPr sz="1500" b="1" spc="-4" dirty="0">
                <a:latin typeface="Arial"/>
                <a:cs typeface="Arial"/>
              </a:rPr>
              <a:t>killed</a:t>
            </a:r>
            <a:endParaRPr sz="1500" dirty="0">
              <a:latin typeface="Arial"/>
              <a:cs typeface="Arial"/>
            </a:endParaRPr>
          </a:p>
          <a:p>
            <a:pPr marL="571500" marR="235744" lvl="1" indent="-209550">
              <a:lnSpc>
                <a:spcPts val="1725"/>
              </a:lnSpc>
              <a:spcBef>
                <a:spcPts val="420"/>
              </a:spcBef>
              <a:buClr>
                <a:srgbClr val="9999CC"/>
              </a:buClr>
              <a:buSzPct val="80000"/>
              <a:buFont typeface="FreeSans"/>
              <a:buChar char="◻"/>
              <a:tabLst>
                <a:tab pos="571500" algn="l"/>
              </a:tabLst>
            </a:pPr>
            <a:r>
              <a:rPr sz="1500" b="1" spc="-4" dirty="0">
                <a:latin typeface="Arial"/>
                <a:cs typeface="Arial"/>
              </a:rPr>
              <a:t>If this does not break the deadlock, another process is killed,  and </a:t>
            </a:r>
            <a:r>
              <a:rPr sz="1500" b="1" dirty="0">
                <a:latin typeface="Arial"/>
                <a:cs typeface="Arial"/>
              </a:rPr>
              <a:t>so </a:t>
            </a:r>
            <a:r>
              <a:rPr sz="1500" b="1" spc="-4" dirty="0">
                <a:latin typeface="Arial"/>
                <a:cs typeface="Arial"/>
              </a:rPr>
              <a:t>on until the cycle is</a:t>
            </a:r>
            <a:r>
              <a:rPr sz="1500" b="1" dirty="0">
                <a:latin typeface="Arial"/>
                <a:cs typeface="Arial"/>
              </a:rPr>
              <a:t> </a:t>
            </a:r>
            <a:r>
              <a:rPr sz="1500" b="1" spc="-4" dirty="0">
                <a:latin typeface="Arial"/>
                <a:cs typeface="Arial"/>
              </a:rPr>
              <a:t>broken</a:t>
            </a:r>
            <a:endParaRPr sz="1500" dirty="0">
              <a:latin typeface="Arial"/>
              <a:cs typeface="Arial"/>
            </a:endParaRPr>
          </a:p>
          <a:p>
            <a:pPr marL="276225" indent="-257175">
              <a:spcBef>
                <a:spcPts val="1380"/>
              </a:spcBef>
              <a:buClr>
                <a:srgbClr val="00007D"/>
              </a:buClr>
              <a:buSzPct val="75000"/>
              <a:buFont typeface="Arial"/>
              <a:buChar char="■"/>
              <a:tabLst>
                <a:tab pos="275749" algn="l"/>
                <a:tab pos="276225" algn="l"/>
              </a:tabLst>
            </a:pPr>
            <a:r>
              <a:rPr sz="1650" b="1" u="heavy" spc="-4" dirty="0">
                <a:solidFill>
                  <a:srgbClr val="0000CC"/>
                </a:solidFill>
                <a:uFill>
                  <a:solidFill>
                    <a:srgbClr val="0000CC"/>
                  </a:solidFill>
                </a:uFill>
                <a:latin typeface="Arial"/>
                <a:cs typeface="Arial"/>
              </a:rPr>
              <a:t>Solution</a:t>
            </a:r>
            <a:r>
              <a:rPr sz="1650" b="1" u="heavy" spc="-8" dirty="0">
                <a:solidFill>
                  <a:srgbClr val="0000CC"/>
                </a:solidFill>
                <a:uFill>
                  <a:solidFill>
                    <a:srgbClr val="0000CC"/>
                  </a:solidFill>
                </a:uFill>
                <a:latin typeface="Arial"/>
                <a:cs typeface="Arial"/>
              </a:rPr>
              <a:t> </a:t>
            </a:r>
            <a:r>
              <a:rPr sz="1650" b="1" u="heavy" dirty="0">
                <a:solidFill>
                  <a:srgbClr val="0000CC"/>
                </a:solidFill>
                <a:uFill>
                  <a:solidFill>
                    <a:srgbClr val="0000CC"/>
                  </a:solidFill>
                </a:uFill>
                <a:latin typeface="Arial"/>
                <a:cs typeface="Arial"/>
              </a:rPr>
              <a:t>2</a:t>
            </a:r>
            <a:endParaRPr sz="1650" dirty="0">
              <a:latin typeface="Arial"/>
              <a:cs typeface="Arial"/>
            </a:endParaRPr>
          </a:p>
          <a:p>
            <a:pPr marL="571500" lvl="1" indent="-209550">
              <a:spcBef>
                <a:spcPts val="269"/>
              </a:spcBef>
              <a:buClr>
                <a:srgbClr val="9999CC"/>
              </a:buClr>
              <a:buSzPct val="80000"/>
              <a:buFont typeface="FreeSans"/>
              <a:buChar char="◻"/>
              <a:tabLst>
                <a:tab pos="571500" algn="l"/>
              </a:tabLst>
            </a:pPr>
            <a:r>
              <a:rPr sz="1500" b="1" spc="-4" dirty="0">
                <a:latin typeface="Arial"/>
                <a:cs typeface="Arial"/>
              </a:rPr>
              <a:t>Abort all deadlocked</a:t>
            </a:r>
            <a:r>
              <a:rPr sz="1500" b="1" spc="-8" dirty="0">
                <a:latin typeface="Arial"/>
                <a:cs typeface="Arial"/>
              </a:rPr>
              <a:t> </a:t>
            </a:r>
            <a:r>
              <a:rPr sz="1500" b="1" spc="-4" dirty="0">
                <a:latin typeface="Arial"/>
                <a:cs typeface="Arial"/>
              </a:rPr>
              <a:t>processes</a:t>
            </a:r>
            <a:endParaRPr sz="1500" dirty="0">
              <a:latin typeface="Arial"/>
              <a:cs typeface="Arial"/>
            </a:endParaRPr>
          </a:p>
          <a:p>
            <a:pPr marL="571500" lvl="1" indent="-209550">
              <a:spcBef>
                <a:spcPts val="300"/>
              </a:spcBef>
              <a:buClr>
                <a:srgbClr val="9999CC"/>
              </a:buClr>
              <a:buSzPct val="80000"/>
              <a:buFont typeface="FreeSans"/>
              <a:buChar char="◻"/>
              <a:tabLst>
                <a:tab pos="571500" algn="l"/>
              </a:tabLst>
            </a:pPr>
            <a:r>
              <a:rPr sz="1500" b="1" dirty="0">
                <a:latin typeface="Arial"/>
                <a:cs typeface="Arial"/>
              </a:rPr>
              <a:t>Restart </a:t>
            </a:r>
            <a:r>
              <a:rPr sz="1500" b="1" spc="-4" dirty="0">
                <a:latin typeface="Arial"/>
                <a:cs typeface="Arial"/>
              </a:rPr>
              <a:t>deadlocked processes from some</a:t>
            </a:r>
            <a:r>
              <a:rPr sz="1500" b="1" spc="4" dirty="0">
                <a:latin typeface="Arial"/>
                <a:cs typeface="Arial"/>
              </a:rPr>
              <a:t> </a:t>
            </a:r>
            <a:r>
              <a:rPr sz="1500" b="1" spc="-4" dirty="0">
                <a:latin typeface="Arial"/>
                <a:cs typeface="Arial"/>
              </a:rPr>
              <a:t>checkpoint</a:t>
            </a:r>
            <a:endParaRPr sz="1500" dirty="0">
              <a:latin typeface="Arial"/>
              <a:cs typeface="Arial"/>
            </a:endParaRPr>
          </a:p>
          <a:p>
            <a:pPr marL="276225" indent="-257175">
              <a:spcBef>
                <a:spcPts val="1425"/>
              </a:spcBef>
              <a:buClr>
                <a:srgbClr val="00007D"/>
              </a:buClr>
              <a:buSzPct val="75000"/>
              <a:buFont typeface="Arial"/>
              <a:buChar char="■"/>
              <a:tabLst>
                <a:tab pos="275749" algn="l"/>
                <a:tab pos="276225" algn="l"/>
              </a:tabLst>
            </a:pPr>
            <a:r>
              <a:rPr sz="1650" b="1" u="heavy" spc="-4" dirty="0">
                <a:solidFill>
                  <a:srgbClr val="0000CC"/>
                </a:solidFill>
                <a:uFill>
                  <a:solidFill>
                    <a:srgbClr val="0000CC"/>
                  </a:solidFill>
                </a:uFill>
                <a:latin typeface="Arial"/>
                <a:cs typeface="Arial"/>
              </a:rPr>
              <a:t>Solution</a:t>
            </a:r>
            <a:r>
              <a:rPr sz="1650" b="1" u="heavy" spc="-8" dirty="0">
                <a:solidFill>
                  <a:srgbClr val="0000CC"/>
                </a:solidFill>
                <a:uFill>
                  <a:solidFill>
                    <a:srgbClr val="0000CC"/>
                  </a:solidFill>
                </a:uFill>
                <a:latin typeface="Arial"/>
                <a:cs typeface="Arial"/>
              </a:rPr>
              <a:t> </a:t>
            </a:r>
            <a:r>
              <a:rPr sz="1650" b="1" u="heavy" dirty="0">
                <a:solidFill>
                  <a:srgbClr val="0000CC"/>
                </a:solidFill>
                <a:uFill>
                  <a:solidFill>
                    <a:srgbClr val="0000CC"/>
                  </a:solidFill>
                </a:uFill>
                <a:latin typeface="Arial"/>
                <a:cs typeface="Arial"/>
              </a:rPr>
              <a:t>3</a:t>
            </a:r>
            <a:endParaRPr sz="1650" dirty="0">
              <a:latin typeface="Arial"/>
              <a:cs typeface="Arial"/>
            </a:endParaRPr>
          </a:p>
          <a:p>
            <a:pPr marL="571500" marR="319563" lvl="1" indent="-209550">
              <a:lnSpc>
                <a:spcPts val="1725"/>
              </a:lnSpc>
              <a:spcBef>
                <a:spcPts val="390"/>
              </a:spcBef>
              <a:buClr>
                <a:srgbClr val="9999CC"/>
              </a:buClr>
              <a:buSzPct val="80000"/>
              <a:buFont typeface="FreeSans"/>
              <a:buChar char="◻"/>
              <a:tabLst>
                <a:tab pos="571500" algn="l"/>
              </a:tabLst>
            </a:pPr>
            <a:r>
              <a:rPr sz="1500" b="1" spc="-4" dirty="0">
                <a:latin typeface="Arial"/>
                <a:cs typeface="Arial"/>
              </a:rPr>
              <a:t>Successively abort deadlocked processes until deadlock no  longer exists.</a:t>
            </a:r>
            <a:endParaRPr sz="1500" dirty="0">
              <a:latin typeface="Arial"/>
              <a:cs typeface="Arial"/>
            </a:endParaRPr>
          </a:p>
          <a:p>
            <a:pPr marL="571500" lvl="1" indent="-209550">
              <a:spcBef>
                <a:spcPts val="255"/>
              </a:spcBef>
              <a:buClr>
                <a:srgbClr val="9999CC"/>
              </a:buClr>
              <a:buSzPct val="80000"/>
              <a:buFont typeface="FreeSans"/>
              <a:buChar char="◻"/>
              <a:tabLst>
                <a:tab pos="571500" algn="l"/>
              </a:tabLst>
            </a:pPr>
            <a:r>
              <a:rPr sz="1500" b="1" spc="-4" dirty="0">
                <a:latin typeface="Arial"/>
                <a:cs typeface="Arial"/>
              </a:rPr>
              <a:t>Run deadlock algorithm between </a:t>
            </a:r>
            <a:r>
              <a:rPr sz="1500" b="1" dirty="0">
                <a:latin typeface="Arial"/>
                <a:cs typeface="Arial"/>
              </a:rPr>
              <a:t>each </a:t>
            </a:r>
            <a:r>
              <a:rPr sz="1500" b="1" spc="-4" dirty="0">
                <a:latin typeface="Arial"/>
                <a:cs typeface="Arial"/>
              </a:rPr>
              <a:t>one </a:t>
            </a:r>
            <a:r>
              <a:rPr sz="1500" b="1" dirty="0">
                <a:latin typeface="Arial"/>
                <a:cs typeface="Arial"/>
              </a:rPr>
              <a:t>to </a:t>
            </a:r>
            <a:r>
              <a:rPr sz="1500" b="1" spc="-4" dirty="0">
                <a:latin typeface="Arial"/>
                <a:cs typeface="Arial"/>
              </a:rPr>
              <a:t>check</a:t>
            </a:r>
            <a:r>
              <a:rPr sz="1500" b="1" spc="15" dirty="0">
                <a:latin typeface="Arial"/>
                <a:cs typeface="Arial"/>
              </a:rPr>
              <a:t> </a:t>
            </a:r>
            <a:r>
              <a:rPr sz="1500" b="1" spc="-4" dirty="0">
                <a:latin typeface="Arial"/>
                <a:cs typeface="Arial"/>
              </a:rPr>
              <a:t>situation</a:t>
            </a:r>
            <a:endParaRPr sz="1500" dirty="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857251"/>
            <a:ext cx="214313" cy="400049"/>
          </a:xfrm>
          <a:prstGeom prst="rect">
            <a:avLst/>
          </a:prstGeom>
          <a:blipFill>
            <a:blip r:embed="rId2" cstate="print"/>
            <a:stretch>
              <a:fillRect/>
            </a:stretch>
          </a:blipFill>
        </p:spPr>
        <p:txBody>
          <a:bodyPr wrap="square" lIns="0" tIns="0" rIns="0" bIns="0" rtlCol="0"/>
          <a:lstStyle/>
          <a:p>
            <a:endParaRPr sz="1350"/>
          </a:p>
        </p:txBody>
      </p:sp>
      <p:grpSp>
        <p:nvGrpSpPr>
          <p:cNvPr id="3" name="object 3"/>
          <p:cNvGrpSpPr/>
          <p:nvPr/>
        </p:nvGrpSpPr>
        <p:grpSpPr>
          <a:xfrm>
            <a:off x="1241823" y="857250"/>
            <a:ext cx="6759416" cy="409575"/>
            <a:chOff x="131762" y="0"/>
            <a:chExt cx="9012555" cy="546100"/>
          </a:xfrm>
        </p:grpSpPr>
        <p:sp>
          <p:nvSpPr>
            <p:cNvPr id="4" name="object 4"/>
            <p:cNvSpPr/>
            <p:nvPr/>
          </p:nvSpPr>
          <p:spPr>
            <a:xfrm>
              <a:off x="412750" y="134937"/>
              <a:ext cx="8731250" cy="274637"/>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409575" y="0"/>
              <a:ext cx="278130" cy="271780"/>
            </a:xfrm>
            <a:custGeom>
              <a:avLst/>
              <a:gdLst/>
              <a:ahLst/>
              <a:cxnLst/>
              <a:rect l="l" t="t" r="r" b="b"/>
              <a:pathLst>
                <a:path w="278130" h="271780">
                  <a:moveTo>
                    <a:pt x="138112" y="134937"/>
                  </a:moveTo>
                  <a:lnTo>
                    <a:pt x="0" y="134937"/>
                  </a:lnTo>
                  <a:lnTo>
                    <a:pt x="0" y="271462"/>
                  </a:lnTo>
                  <a:lnTo>
                    <a:pt x="138112" y="271462"/>
                  </a:lnTo>
                  <a:lnTo>
                    <a:pt x="138112" y="134937"/>
                  </a:lnTo>
                  <a:close/>
                </a:path>
                <a:path w="278130" h="271780">
                  <a:moveTo>
                    <a:pt x="277812" y="0"/>
                  </a:moveTo>
                  <a:lnTo>
                    <a:pt x="138112" y="0"/>
                  </a:lnTo>
                  <a:lnTo>
                    <a:pt x="138112" y="134937"/>
                  </a:lnTo>
                  <a:lnTo>
                    <a:pt x="277812" y="134937"/>
                  </a:lnTo>
                  <a:lnTo>
                    <a:pt x="277812" y="0"/>
                  </a:lnTo>
                  <a:close/>
                </a:path>
              </a:pathLst>
            </a:custGeom>
            <a:solidFill>
              <a:srgbClr val="CCCCE6"/>
            </a:solidFill>
          </p:spPr>
          <p:txBody>
            <a:bodyPr wrap="square" lIns="0" tIns="0" rIns="0" bIns="0" rtlCol="0"/>
            <a:lstStyle/>
            <a:p>
              <a:endParaRPr sz="1350"/>
            </a:p>
          </p:txBody>
        </p:sp>
        <p:sp>
          <p:nvSpPr>
            <p:cNvPr id="6" name="object 6"/>
            <p:cNvSpPr/>
            <p:nvPr/>
          </p:nvSpPr>
          <p:spPr>
            <a:xfrm>
              <a:off x="547687" y="134937"/>
              <a:ext cx="139700" cy="141605"/>
            </a:xfrm>
            <a:custGeom>
              <a:avLst/>
              <a:gdLst/>
              <a:ahLst/>
              <a:cxnLst/>
              <a:rect l="l" t="t" r="r" b="b"/>
              <a:pathLst>
                <a:path w="139700" h="141604">
                  <a:moveTo>
                    <a:pt x="0" y="0"/>
                  </a:moveTo>
                  <a:lnTo>
                    <a:pt x="139700" y="0"/>
                  </a:lnTo>
                  <a:lnTo>
                    <a:pt x="139700" y="141287"/>
                  </a:lnTo>
                  <a:lnTo>
                    <a:pt x="0" y="141287"/>
                  </a:lnTo>
                  <a:lnTo>
                    <a:pt x="0" y="0"/>
                  </a:lnTo>
                  <a:close/>
                </a:path>
              </a:pathLst>
            </a:custGeom>
            <a:solidFill>
              <a:srgbClr val="9999CC"/>
            </a:solidFill>
          </p:spPr>
          <p:txBody>
            <a:bodyPr wrap="square" lIns="0" tIns="0" rIns="0" bIns="0" rtlCol="0"/>
            <a:lstStyle/>
            <a:p>
              <a:endParaRPr sz="1350"/>
            </a:p>
          </p:txBody>
        </p:sp>
        <p:sp>
          <p:nvSpPr>
            <p:cNvPr id="7" name="object 7"/>
            <p:cNvSpPr/>
            <p:nvPr/>
          </p:nvSpPr>
          <p:spPr>
            <a:xfrm>
              <a:off x="274637" y="274637"/>
              <a:ext cx="136525" cy="135255"/>
            </a:xfrm>
            <a:custGeom>
              <a:avLst/>
              <a:gdLst/>
              <a:ahLst/>
              <a:cxnLst/>
              <a:rect l="l" t="t" r="r" b="b"/>
              <a:pathLst>
                <a:path w="136525" h="135254">
                  <a:moveTo>
                    <a:pt x="0" y="134937"/>
                  </a:moveTo>
                  <a:lnTo>
                    <a:pt x="136525" y="134937"/>
                  </a:lnTo>
                  <a:lnTo>
                    <a:pt x="136525" y="0"/>
                  </a:lnTo>
                  <a:lnTo>
                    <a:pt x="0" y="0"/>
                  </a:lnTo>
                  <a:lnTo>
                    <a:pt x="0" y="134937"/>
                  </a:lnTo>
                  <a:close/>
                </a:path>
              </a:pathLst>
            </a:custGeom>
            <a:solidFill>
              <a:srgbClr val="CCCCE6"/>
            </a:solidFill>
          </p:spPr>
          <p:txBody>
            <a:bodyPr wrap="square" lIns="0" tIns="0" rIns="0" bIns="0" rtlCol="0"/>
            <a:lstStyle/>
            <a:p>
              <a:endParaRPr sz="1350"/>
            </a:p>
          </p:txBody>
        </p:sp>
        <p:sp>
          <p:nvSpPr>
            <p:cNvPr id="8" name="object 8"/>
            <p:cNvSpPr/>
            <p:nvPr/>
          </p:nvSpPr>
          <p:spPr>
            <a:xfrm>
              <a:off x="131762" y="136525"/>
              <a:ext cx="141605" cy="138430"/>
            </a:xfrm>
            <a:custGeom>
              <a:avLst/>
              <a:gdLst/>
              <a:ahLst/>
              <a:cxnLst/>
              <a:rect l="l" t="t" r="r" b="b"/>
              <a:pathLst>
                <a:path w="141604" h="138429">
                  <a:moveTo>
                    <a:pt x="0" y="0"/>
                  </a:moveTo>
                  <a:lnTo>
                    <a:pt x="141287" y="0"/>
                  </a:lnTo>
                  <a:lnTo>
                    <a:pt x="141287" y="138112"/>
                  </a:lnTo>
                  <a:lnTo>
                    <a:pt x="0" y="138112"/>
                  </a:lnTo>
                  <a:lnTo>
                    <a:pt x="0" y="0"/>
                  </a:lnTo>
                  <a:close/>
                </a:path>
              </a:pathLst>
            </a:custGeom>
            <a:solidFill>
              <a:srgbClr val="00007D"/>
            </a:solidFill>
          </p:spPr>
          <p:txBody>
            <a:bodyPr wrap="square" lIns="0" tIns="0" rIns="0" bIns="0" rtlCol="0"/>
            <a:lstStyle/>
            <a:p>
              <a:endParaRPr sz="1350"/>
            </a:p>
          </p:txBody>
        </p:sp>
        <p:sp>
          <p:nvSpPr>
            <p:cNvPr id="9" name="object 9"/>
            <p:cNvSpPr/>
            <p:nvPr/>
          </p:nvSpPr>
          <p:spPr>
            <a:xfrm>
              <a:off x="274637" y="271462"/>
              <a:ext cx="273050" cy="274955"/>
            </a:xfrm>
            <a:custGeom>
              <a:avLst/>
              <a:gdLst/>
              <a:ahLst/>
              <a:cxnLst/>
              <a:rect l="l" t="t" r="r" b="b"/>
              <a:pathLst>
                <a:path w="273050" h="274955">
                  <a:moveTo>
                    <a:pt x="273050" y="0"/>
                  </a:moveTo>
                  <a:lnTo>
                    <a:pt x="134937" y="0"/>
                  </a:lnTo>
                  <a:lnTo>
                    <a:pt x="134937" y="138112"/>
                  </a:lnTo>
                  <a:lnTo>
                    <a:pt x="0" y="138112"/>
                  </a:lnTo>
                  <a:lnTo>
                    <a:pt x="0" y="274637"/>
                  </a:lnTo>
                  <a:lnTo>
                    <a:pt x="136525" y="274637"/>
                  </a:lnTo>
                  <a:lnTo>
                    <a:pt x="136525" y="138112"/>
                  </a:lnTo>
                  <a:lnTo>
                    <a:pt x="273050" y="138112"/>
                  </a:lnTo>
                  <a:lnTo>
                    <a:pt x="273050" y="0"/>
                  </a:lnTo>
                  <a:close/>
                </a:path>
              </a:pathLst>
            </a:custGeom>
            <a:solidFill>
              <a:srgbClr val="9999CC"/>
            </a:solidFill>
          </p:spPr>
          <p:txBody>
            <a:bodyPr wrap="square" lIns="0" tIns="0" rIns="0" bIns="0" rtlCol="0"/>
            <a:lstStyle/>
            <a:p>
              <a:endParaRPr sz="1350"/>
            </a:p>
          </p:txBody>
        </p:sp>
      </p:grpSp>
      <p:sp>
        <p:nvSpPr>
          <p:cNvPr id="10" name="object 10"/>
          <p:cNvSpPr txBox="1">
            <a:spLocks noGrp="1"/>
          </p:cNvSpPr>
          <p:nvPr>
            <p:ph type="title"/>
          </p:nvPr>
        </p:nvSpPr>
        <p:spPr>
          <a:xfrm>
            <a:off x="1752601" y="1314450"/>
            <a:ext cx="6347713" cy="840615"/>
          </a:xfrm>
          <a:prstGeom prst="rect">
            <a:avLst/>
          </a:prstGeom>
        </p:spPr>
        <p:txBody>
          <a:bodyPr vert="horz" wrap="square" lIns="0" tIns="9525" rIns="0" bIns="0" rtlCol="0" anchor="t">
            <a:spAutoFit/>
          </a:bodyPr>
          <a:lstStyle/>
          <a:p>
            <a:pPr marL="9525">
              <a:spcBef>
                <a:spcPts val="75"/>
              </a:spcBef>
            </a:pPr>
            <a:r>
              <a:rPr spc="-4" dirty="0"/>
              <a:t>4.5 </a:t>
            </a:r>
            <a:r>
              <a:rPr dirty="0"/>
              <a:t>Deadlock </a:t>
            </a:r>
            <a:r>
              <a:rPr spc="-4" dirty="0"/>
              <a:t>detection </a:t>
            </a:r>
            <a:r>
              <a:rPr dirty="0"/>
              <a:t>and </a:t>
            </a:r>
            <a:r>
              <a:rPr spc="-4" dirty="0"/>
              <a:t>recovery</a:t>
            </a:r>
            <a:r>
              <a:rPr spc="4" dirty="0"/>
              <a:t> </a:t>
            </a:r>
            <a:r>
              <a:rPr spc="-4" dirty="0"/>
              <a:t>strategy</a:t>
            </a:r>
          </a:p>
        </p:txBody>
      </p:sp>
      <p:sp>
        <p:nvSpPr>
          <p:cNvPr id="11" name="object 11"/>
          <p:cNvSpPr txBox="1"/>
          <p:nvPr/>
        </p:nvSpPr>
        <p:spPr>
          <a:xfrm>
            <a:off x="1343026" y="2496121"/>
            <a:ext cx="1952149" cy="263534"/>
          </a:xfrm>
          <a:prstGeom prst="rect">
            <a:avLst/>
          </a:prstGeom>
        </p:spPr>
        <p:txBody>
          <a:bodyPr vert="horz" wrap="square" lIns="0" tIns="9525" rIns="0" bIns="0" rtlCol="0">
            <a:spAutoFit/>
          </a:bodyPr>
          <a:lstStyle/>
          <a:p>
            <a:pPr marL="9525">
              <a:spcBef>
                <a:spcPts val="75"/>
              </a:spcBef>
            </a:pPr>
            <a:r>
              <a:rPr sz="1650" b="1" spc="-4" dirty="0">
                <a:solidFill>
                  <a:srgbClr val="CC0000"/>
                </a:solidFill>
                <a:latin typeface="Arial"/>
                <a:cs typeface="Arial"/>
              </a:rPr>
              <a:t>Recovery</a:t>
            </a:r>
            <a:r>
              <a:rPr sz="1650" b="1" spc="-34" dirty="0">
                <a:solidFill>
                  <a:srgbClr val="CC0000"/>
                </a:solidFill>
                <a:latin typeface="Arial"/>
                <a:cs typeface="Arial"/>
              </a:rPr>
              <a:t> </a:t>
            </a:r>
            <a:r>
              <a:rPr sz="1650" b="1" spc="-4" dirty="0">
                <a:solidFill>
                  <a:srgbClr val="CC0000"/>
                </a:solidFill>
                <a:latin typeface="Arial"/>
                <a:cs typeface="Arial"/>
              </a:rPr>
              <a:t>solutions</a:t>
            </a:r>
            <a:endParaRPr sz="1650" dirty="0">
              <a:latin typeface="Arial"/>
              <a:cs typeface="Arial"/>
            </a:endParaRPr>
          </a:p>
        </p:txBody>
      </p:sp>
      <p:sp>
        <p:nvSpPr>
          <p:cNvPr id="12" name="object 12"/>
          <p:cNvSpPr txBox="1"/>
          <p:nvPr/>
        </p:nvSpPr>
        <p:spPr>
          <a:xfrm>
            <a:off x="1343026" y="3043238"/>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3" name="object 13"/>
          <p:cNvSpPr txBox="1"/>
          <p:nvPr/>
        </p:nvSpPr>
        <p:spPr>
          <a:xfrm>
            <a:off x="1323975" y="2743200"/>
            <a:ext cx="6274118" cy="2617864"/>
          </a:xfrm>
          <a:prstGeom prst="rect">
            <a:avLst/>
          </a:prstGeom>
        </p:spPr>
        <p:txBody>
          <a:bodyPr vert="horz" wrap="square" lIns="0" tIns="57626" rIns="0" bIns="0" rtlCol="0">
            <a:spAutoFit/>
          </a:bodyPr>
          <a:lstStyle/>
          <a:p>
            <a:pPr marL="285750" indent="-257175">
              <a:spcBef>
                <a:spcPts val="454"/>
              </a:spcBef>
              <a:buClr>
                <a:srgbClr val="00007D"/>
              </a:buClr>
              <a:buSzPct val="75000"/>
              <a:buFont typeface="Arial"/>
              <a:buChar char="■"/>
              <a:tabLst>
                <a:tab pos="285274" algn="l"/>
                <a:tab pos="285750" algn="l"/>
              </a:tabLst>
            </a:pPr>
            <a:r>
              <a:rPr sz="1650" b="1" u="heavy" spc="-4" dirty="0">
                <a:solidFill>
                  <a:srgbClr val="0000CC"/>
                </a:solidFill>
                <a:uFill>
                  <a:solidFill>
                    <a:srgbClr val="0000CC"/>
                  </a:solidFill>
                </a:uFill>
                <a:latin typeface="Arial"/>
                <a:cs typeface="Arial"/>
              </a:rPr>
              <a:t>Solution</a:t>
            </a:r>
            <a:r>
              <a:rPr sz="1650" b="1" u="heavy" spc="-8" dirty="0">
                <a:solidFill>
                  <a:srgbClr val="0000CC"/>
                </a:solidFill>
                <a:uFill>
                  <a:solidFill>
                    <a:srgbClr val="0000CC"/>
                  </a:solidFill>
                </a:uFill>
                <a:latin typeface="Arial"/>
                <a:cs typeface="Arial"/>
              </a:rPr>
              <a:t> </a:t>
            </a:r>
            <a:r>
              <a:rPr sz="1650" b="1" u="heavy" dirty="0">
                <a:solidFill>
                  <a:srgbClr val="0000CC"/>
                </a:solidFill>
                <a:uFill>
                  <a:solidFill>
                    <a:srgbClr val="0000CC"/>
                  </a:solidFill>
                </a:uFill>
                <a:latin typeface="Arial"/>
                <a:cs typeface="Arial"/>
              </a:rPr>
              <a:t>4</a:t>
            </a:r>
            <a:endParaRPr sz="1650">
              <a:latin typeface="Arial"/>
              <a:cs typeface="Arial"/>
            </a:endParaRPr>
          </a:p>
          <a:p>
            <a:pPr marL="581025" marR="32385" lvl="1" indent="-209550">
              <a:lnSpc>
                <a:spcPts val="1725"/>
              </a:lnSpc>
              <a:spcBef>
                <a:spcPts val="465"/>
              </a:spcBef>
              <a:buClr>
                <a:srgbClr val="9999CC"/>
              </a:buClr>
              <a:buSzPct val="80000"/>
              <a:buFont typeface="FreeSans"/>
              <a:buChar char="◻"/>
              <a:tabLst>
                <a:tab pos="581025" algn="l"/>
              </a:tabLst>
            </a:pPr>
            <a:r>
              <a:rPr sz="1500" b="1" spc="-4" dirty="0">
                <a:latin typeface="Arial"/>
                <a:cs typeface="Arial"/>
              </a:rPr>
              <a:t>Successively </a:t>
            </a:r>
            <a:r>
              <a:rPr sz="1500" b="1" dirty="0">
                <a:latin typeface="Arial"/>
                <a:cs typeface="Arial"/>
              </a:rPr>
              <a:t>take </a:t>
            </a:r>
            <a:r>
              <a:rPr sz="1500" b="1" spc="-4" dirty="0">
                <a:latin typeface="Arial"/>
                <a:cs typeface="Arial"/>
              </a:rPr>
              <a:t>back resources from deadlocked processes  until deadlock no longer</a:t>
            </a:r>
            <a:r>
              <a:rPr sz="1500" b="1" dirty="0">
                <a:latin typeface="Arial"/>
                <a:cs typeface="Arial"/>
              </a:rPr>
              <a:t> </a:t>
            </a:r>
            <a:r>
              <a:rPr sz="1500" b="1" spc="-4" dirty="0">
                <a:latin typeface="Arial"/>
                <a:cs typeface="Arial"/>
              </a:rPr>
              <a:t>exists.</a:t>
            </a:r>
            <a:endParaRPr sz="1500">
              <a:latin typeface="Arial"/>
              <a:cs typeface="Arial"/>
            </a:endParaRPr>
          </a:p>
          <a:p>
            <a:pPr marL="581025" lvl="1" indent="-209550">
              <a:spcBef>
                <a:spcPts val="255"/>
              </a:spcBef>
              <a:buClr>
                <a:srgbClr val="9999CC"/>
              </a:buClr>
              <a:buSzPct val="80000"/>
              <a:buFont typeface="FreeSans"/>
              <a:buChar char="◻"/>
              <a:tabLst>
                <a:tab pos="581025" algn="l"/>
              </a:tabLst>
            </a:pPr>
            <a:r>
              <a:rPr sz="1500" b="1" spc="-4" dirty="0">
                <a:latin typeface="Arial"/>
                <a:cs typeface="Arial"/>
              </a:rPr>
              <a:t>Processes will have </a:t>
            </a:r>
            <a:r>
              <a:rPr sz="1500" b="1" dirty="0">
                <a:latin typeface="Arial"/>
                <a:cs typeface="Arial"/>
              </a:rPr>
              <a:t>to </a:t>
            </a:r>
            <a:r>
              <a:rPr sz="1500" b="1" spc="-4" dirty="0">
                <a:latin typeface="Arial"/>
                <a:cs typeface="Arial"/>
              </a:rPr>
              <a:t>request resources again</a:t>
            </a:r>
            <a:r>
              <a:rPr sz="1500" b="1" spc="11" dirty="0">
                <a:latin typeface="Arial"/>
                <a:cs typeface="Arial"/>
              </a:rPr>
              <a:t> </a:t>
            </a:r>
            <a:r>
              <a:rPr sz="1500" b="1" spc="-15" dirty="0">
                <a:latin typeface="Arial"/>
                <a:cs typeface="Arial"/>
              </a:rPr>
              <a:t>later.</a:t>
            </a:r>
            <a:endParaRPr sz="1500">
              <a:latin typeface="Arial"/>
              <a:cs typeface="Arial"/>
            </a:endParaRPr>
          </a:p>
          <a:p>
            <a:pPr marL="285750">
              <a:spcBef>
                <a:spcPts val="300"/>
              </a:spcBef>
            </a:pPr>
            <a:r>
              <a:rPr sz="1650" b="1" u="heavy" spc="-4" dirty="0">
                <a:solidFill>
                  <a:srgbClr val="0000CC"/>
                </a:solidFill>
                <a:uFill>
                  <a:solidFill>
                    <a:srgbClr val="0000CC"/>
                  </a:solidFill>
                </a:uFill>
                <a:latin typeface="Arial"/>
                <a:cs typeface="Arial"/>
              </a:rPr>
              <a:t>Solution</a:t>
            </a:r>
            <a:r>
              <a:rPr sz="1650" b="1" u="heavy" spc="-8" dirty="0">
                <a:solidFill>
                  <a:srgbClr val="0000CC"/>
                </a:solidFill>
                <a:uFill>
                  <a:solidFill>
                    <a:srgbClr val="0000CC"/>
                  </a:solidFill>
                </a:uFill>
                <a:latin typeface="Arial"/>
                <a:cs typeface="Arial"/>
              </a:rPr>
              <a:t> </a:t>
            </a:r>
            <a:r>
              <a:rPr sz="1650" b="1" u="heavy" dirty="0">
                <a:solidFill>
                  <a:srgbClr val="0000CC"/>
                </a:solidFill>
                <a:uFill>
                  <a:solidFill>
                    <a:srgbClr val="0000CC"/>
                  </a:solidFill>
                </a:uFill>
                <a:latin typeface="Arial"/>
                <a:cs typeface="Arial"/>
              </a:rPr>
              <a:t>5</a:t>
            </a:r>
            <a:endParaRPr sz="1650">
              <a:latin typeface="Arial"/>
              <a:cs typeface="Arial"/>
            </a:endParaRPr>
          </a:p>
          <a:p>
            <a:pPr marL="581025" marR="129540" lvl="1" indent="-209550">
              <a:lnSpc>
                <a:spcPts val="1725"/>
              </a:lnSpc>
              <a:spcBef>
                <a:spcPts val="465"/>
              </a:spcBef>
              <a:buClr>
                <a:srgbClr val="9999CC"/>
              </a:buClr>
              <a:buSzPct val="80000"/>
              <a:buFont typeface="FreeSans"/>
              <a:buChar char="◻"/>
              <a:tabLst>
                <a:tab pos="581025" algn="l"/>
              </a:tabLst>
            </a:pPr>
            <a:r>
              <a:rPr sz="1500" b="1" spc="-4" dirty="0">
                <a:latin typeface="Arial"/>
                <a:cs typeface="Arial"/>
              </a:rPr>
              <a:t>Detection and recovery is left </a:t>
            </a:r>
            <a:r>
              <a:rPr sz="1500" b="1" dirty="0">
                <a:latin typeface="Arial"/>
                <a:cs typeface="Arial"/>
              </a:rPr>
              <a:t>to </a:t>
            </a:r>
            <a:r>
              <a:rPr sz="1500" b="1" spc="-4" dirty="0">
                <a:latin typeface="Arial"/>
                <a:cs typeface="Arial"/>
              </a:rPr>
              <a:t>the (human) operators rather  than </a:t>
            </a:r>
            <a:r>
              <a:rPr sz="1500" b="1" dirty="0">
                <a:latin typeface="Arial"/>
                <a:cs typeface="Arial"/>
              </a:rPr>
              <a:t>to a system</a:t>
            </a:r>
            <a:r>
              <a:rPr sz="1500" b="1" spc="-8" dirty="0">
                <a:latin typeface="Arial"/>
                <a:cs typeface="Arial"/>
              </a:rPr>
              <a:t> </a:t>
            </a:r>
            <a:r>
              <a:rPr sz="1500" b="1" spc="-4" dirty="0">
                <a:latin typeface="Arial"/>
                <a:cs typeface="Arial"/>
              </a:rPr>
              <a:t>program.</a:t>
            </a:r>
            <a:endParaRPr sz="1500">
              <a:latin typeface="Arial"/>
              <a:cs typeface="Arial"/>
            </a:endParaRPr>
          </a:p>
          <a:p>
            <a:pPr marL="581025" lvl="1" indent="-209550">
              <a:spcBef>
                <a:spcPts val="180"/>
              </a:spcBef>
              <a:buClr>
                <a:srgbClr val="9999CC"/>
              </a:buClr>
              <a:buSzPct val="80000"/>
              <a:buFont typeface="FreeSans"/>
              <a:buChar char="◻"/>
              <a:tabLst>
                <a:tab pos="581025" algn="l"/>
              </a:tabLst>
            </a:pPr>
            <a:r>
              <a:rPr sz="1500" b="1" spc="-4" dirty="0">
                <a:latin typeface="Arial"/>
                <a:cs typeface="Arial"/>
              </a:rPr>
              <a:t>Operator detects processes that appear </a:t>
            </a:r>
            <a:r>
              <a:rPr sz="1500" b="1" dirty="0">
                <a:latin typeface="Arial"/>
                <a:cs typeface="Arial"/>
              </a:rPr>
              <a:t>to </a:t>
            </a:r>
            <a:r>
              <a:rPr sz="1500" b="1" spc="-4" dirty="0">
                <a:latin typeface="Arial"/>
                <a:cs typeface="Arial"/>
              </a:rPr>
              <a:t>be</a:t>
            </a:r>
            <a:r>
              <a:rPr sz="1500" b="1" spc="23" dirty="0">
                <a:latin typeface="Arial"/>
                <a:cs typeface="Arial"/>
              </a:rPr>
              <a:t> </a:t>
            </a:r>
            <a:r>
              <a:rPr sz="1500" b="1" spc="-4" dirty="0">
                <a:latin typeface="Arial"/>
                <a:cs typeface="Arial"/>
              </a:rPr>
              <a:t>‘stuck’.</a:t>
            </a:r>
            <a:endParaRPr sz="1500">
              <a:latin typeface="Arial"/>
              <a:cs typeface="Arial"/>
            </a:endParaRPr>
          </a:p>
          <a:p>
            <a:pPr marL="581025" marR="212884" lvl="1" indent="-209550">
              <a:lnSpc>
                <a:spcPts val="1725"/>
              </a:lnSpc>
              <a:spcBef>
                <a:spcPts val="420"/>
              </a:spcBef>
              <a:buClr>
                <a:srgbClr val="9999CC"/>
              </a:buClr>
              <a:buSzPct val="80000"/>
              <a:buFont typeface="FreeSans"/>
              <a:buChar char="◻"/>
              <a:tabLst>
                <a:tab pos="581025" algn="l"/>
              </a:tabLst>
            </a:pPr>
            <a:r>
              <a:rPr sz="1500" b="1" spc="-4" dirty="0">
                <a:latin typeface="Arial"/>
                <a:cs typeface="Arial"/>
              </a:rPr>
              <a:t>Operator cancels deadlocked processes and </a:t>
            </a:r>
            <a:r>
              <a:rPr sz="1500" b="1" dirty="0">
                <a:latin typeface="Arial"/>
                <a:cs typeface="Arial"/>
              </a:rPr>
              <a:t>restarts </a:t>
            </a:r>
            <a:r>
              <a:rPr sz="1500" b="1" spc="-4" dirty="0">
                <a:latin typeface="Arial"/>
                <a:cs typeface="Arial"/>
              </a:rPr>
              <a:t>them if  possible</a:t>
            </a:r>
            <a:endParaRPr sz="15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857251"/>
            <a:ext cx="214313" cy="400049"/>
          </a:xfrm>
          <a:prstGeom prst="rect">
            <a:avLst/>
          </a:prstGeom>
          <a:blipFill>
            <a:blip r:embed="rId2" cstate="print"/>
            <a:stretch>
              <a:fillRect/>
            </a:stretch>
          </a:blipFill>
        </p:spPr>
        <p:txBody>
          <a:bodyPr wrap="square" lIns="0" tIns="0" rIns="0" bIns="0" rtlCol="0"/>
          <a:lstStyle/>
          <a:p>
            <a:endParaRPr sz="1350"/>
          </a:p>
        </p:txBody>
      </p:sp>
      <p:grpSp>
        <p:nvGrpSpPr>
          <p:cNvPr id="3" name="object 3"/>
          <p:cNvGrpSpPr/>
          <p:nvPr/>
        </p:nvGrpSpPr>
        <p:grpSpPr>
          <a:xfrm>
            <a:off x="1241823" y="857250"/>
            <a:ext cx="6759416" cy="409575"/>
            <a:chOff x="131762" y="0"/>
            <a:chExt cx="9012555" cy="546100"/>
          </a:xfrm>
        </p:grpSpPr>
        <p:sp>
          <p:nvSpPr>
            <p:cNvPr id="4" name="object 4"/>
            <p:cNvSpPr/>
            <p:nvPr/>
          </p:nvSpPr>
          <p:spPr>
            <a:xfrm>
              <a:off x="412750" y="134937"/>
              <a:ext cx="8731250" cy="274637"/>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409575" y="0"/>
              <a:ext cx="278130" cy="271780"/>
            </a:xfrm>
            <a:custGeom>
              <a:avLst/>
              <a:gdLst/>
              <a:ahLst/>
              <a:cxnLst/>
              <a:rect l="l" t="t" r="r" b="b"/>
              <a:pathLst>
                <a:path w="278130" h="271780">
                  <a:moveTo>
                    <a:pt x="138112" y="134937"/>
                  </a:moveTo>
                  <a:lnTo>
                    <a:pt x="0" y="134937"/>
                  </a:lnTo>
                  <a:lnTo>
                    <a:pt x="0" y="271462"/>
                  </a:lnTo>
                  <a:lnTo>
                    <a:pt x="138112" y="271462"/>
                  </a:lnTo>
                  <a:lnTo>
                    <a:pt x="138112" y="134937"/>
                  </a:lnTo>
                  <a:close/>
                </a:path>
                <a:path w="278130" h="271780">
                  <a:moveTo>
                    <a:pt x="277812" y="0"/>
                  </a:moveTo>
                  <a:lnTo>
                    <a:pt x="138112" y="0"/>
                  </a:lnTo>
                  <a:lnTo>
                    <a:pt x="138112" y="134937"/>
                  </a:lnTo>
                  <a:lnTo>
                    <a:pt x="277812" y="134937"/>
                  </a:lnTo>
                  <a:lnTo>
                    <a:pt x="277812" y="0"/>
                  </a:lnTo>
                  <a:close/>
                </a:path>
              </a:pathLst>
            </a:custGeom>
            <a:solidFill>
              <a:srgbClr val="CCCCE6"/>
            </a:solidFill>
          </p:spPr>
          <p:txBody>
            <a:bodyPr wrap="square" lIns="0" tIns="0" rIns="0" bIns="0" rtlCol="0"/>
            <a:lstStyle/>
            <a:p>
              <a:endParaRPr sz="1350"/>
            </a:p>
          </p:txBody>
        </p:sp>
        <p:sp>
          <p:nvSpPr>
            <p:cNvPr id="6" name="object 6"/>
            <p:cNvSpPr/>
            <p:nvPr/>
          </p:nvSpPr>
          <p:spPr>
            <a:xfrm>
              <a:off x="547687" y="134937"/>
              <a:ext cx="139700" cy="141605"/>
            </a:xfrm>
            <a:custGeom>
              <a:avLst/>
              <a:gdLst/>
              <a:ahLst/>
              <a:cxnLst/>
              <a:rect l="l" t="t" r="r" b="b"/>
              <a:pathLst>
                <a:path w="139700" h="141604">
                  <a:moveTo>
                    <a:pt x="0" y="0"/>
                  </a:moveTo>
                  <a:lnTo>
                    <a:pt x="139700" y="0"/>
                  </a:lnTo>
                  <a:lnTo>
                    <a:pt x="139700" y="141287"/>
                  </a:lnTo>
                  <a:lnTo>
                    <a:pt x="0" y="141287"/>
                  </a:lnTo>
                  <a:lnTo>
                    <a:pt x="0" y="0"/>
                  </a:lnTo>
                  <a:close/>
                </a:path>
              </a:pathLst>
            </a:custGeom>
            <a:solidFill>
              <a:srgbClr val="9999CC"/>
            </a:solidFill>
          </p:spPr>
          <p:txBody>
            <a:bodyPr wrap="square" lIns="0" tIns="0" rIns="0" bIns="0" rtlCol="0"/>
            <a:lstStyle/>
            <a:p>
              <a:endParaRPr sz="1350"/>
            </a:p>
          </p:txBody>
        </p:sp>
        <p:sp>
          <p:nvSpPr>
            <p:cNvPr id="7" name="object 7"/>
            <p:cNvSpPr/>
            <p:nvPr/>
          </p:nvSpPr>
          <p:spPr>
            <a:xfrm>
              <a:off x="274637" y="274637"/>
              <a:ext cx="136525" cy="135255"/>
            </a:xfrm>
            <a:custGeom>
              <a:avLst/>
              <a:gdLst/>
              <a:ahLst/>
              <a:cxnLst/>
              <a:rect l="l" t="t" r="r" b="b"/>
              <a:pathLst>
                <a:path w="136525" h="135254">
                  <a:moveTo>
                    <a:pt x="0" y="134937"/>
                  </a:moveTo>
                  <a:lnTo>
                    <a:pt x="136525" y="134937"/>
                  </a:lnTo>
                  <a:lnTo>
                    <a:pt x="136525" y="0"/>
                  </a:lnTo>
                  <a:lnTo>
                    <a:pt x="0" y="0"/>
                  </a:lnTo>
                  <a:lnTo>
                    <a:pt x="0" y="134937"/>
                  </a:lnTo>
                  <a:close/>
                </a:path>
              </a:pathLst>
            </a:custGeom>
            <a:solidFill>
              <a:srgbClr val="CCCCE6"/>
            </a:solidFill>
          </p:spPr>
          <p:txBody>
            <a:bodyPr wrap="square" lIns="0" tIns="0" rIns="0" bIns="0" rtlCol="0"/>
            <a:lstStyle/>
            <a:p>
              <a:endParaRPr sz="1350"/>
            </a:p>
          </p:txBody>
        </p:sp>
        <p:sp>
          <p:nvSpPr>
            <p:cNvPr id="8" name="object 8"/>
            <p:cNvSpPr/>
            <p:nvPr/>
          </p:nvSpPr>
          <p:spPr>
            <a:xfrm>
              <a:off x="131762" y="136525"/>
              <a:ext cx="141605" cy="138430"/>
            </a:xfrm>
            <a:custGeom>
              <a:avLst/>
              <a:gdLst/>
              <a:ahLst/>
              <a:cxnLst/>
              <a:rect l="l" t="t" r="r" b="b"/>
              <a:pathLst>
                <a:path w="141604" h="138429">
                  <a:moveTo>
                    <a:pt x="0" y="0"/>
                  </a:moveTo>
                  <a:lnTo>
                    <a:pt x="141287" y="0"/>
                  </a:lnTo>
                  <a:lnTo>
                    <a:pt x="141287" y="138112"/>
                  </a:lnTo>
                  <a:lnTo>
                    <a:pt x="0" y="138112"/>
                  </a:lnTo>
                  <a:lnTo>
                    <a:pt x="0" y="0"/>
                  </a:lnTo>
                  <a:close/>
                </a:path>
              </a:pathLst>
            </a:custGeom>
            <a:solidFill>
              <a:srgbClr val="00007D"/>
            </a:solidFill>
          </p:spPr>
          <p:txBody>
            <a:bodyPr wrap="square" lIns="0" tIns="0" rIns="0" bIns="0" rtlCol="0"/>
            <a:lstStyle/>
            <a:p>
              <a:endParaRPr sz="1350"/>
            </a:p>
          </p:txBody>
        </p:sp>
        <p:sp>
          <p:nvSpPr>
            <p:cNvPr id="9" name="object 9"/>
            <p:cNvSpPr/>
            <p:nvPr/>
          </p:nvSpPr>
          <p:spPr>
            <a:xfrm>
              <a:off x="274637" y="271462"/>
              <a:ext cx="273050" cy="274955"/>
            </a:xfrm>
            <a:custGeom>
              <a:avLst/>
              <a:gdLst/>
              <a:ahLst/>
              <a:cxnLst/>
              <a:rect l="l" t="t" r="r" b="b"/>
              <a:pathLst>
                <a:path w="273050" h="274955">
                  <a:moveTo>
                    <a:pt x="273050" y="0"/>
                  </a:moveTo>
                  <a:lnTo>
                    <a:pt x="134937" y="0"/>
                  </a:lnTo>
                  <a:lnTo>
                    <a:pt x="134937" y="138112"/>
                  </a:lnTo>
                  <a:lnTo>
                    <a:pt x="0" y="138112"/>
                  </a:lnTo>
                  <a:lnTo>
                    <a:pt x="0" y="274637"/>
                  </a:lnTo>
                  <a:lnTo>
                    <a:pt x="136525" y="274637"/>
                  </a:lnTo>
                  <a:lnTo>
                    <a:pt x="136525" y="138112"/>
                  </a:lnTo>
                  <a:lnTo>
                    <a:pt x="273050" y="138112"/>
                  </a:lnTo>
                  <a:lnTo>
                    <a:pt x="273050" y="0"/>
                  </a:lnTo>
                  <a:close/>
                </a:path>
              </a:pathLst>
            </a:custGeom>
            <a:solidFill>
              <a:srgbClr val="9999CC"/>
            </a:solidFill>
          </p:spPr>
          <p:txBody>
            <a:bodyPr wrap="square" lIns="0" tIns="0" rIns="0" bIns="0" rtlCol="0"/>
            <a:lstStyle/>
            <a:p>
              <a:endParaRPr sz="1350"/>
            </a:p>
          </p:txBody>
        </p:sp>
      </p:grpSp>
      <p:sp>
        <p:nvSpPr>
          <p:cNvPr id="10" name="object 10"/>
          <p:cNvSpPr txBox="1">
            <a:spLocks noGrp="1"/>
          </p:cNvSpPr>
          <p:nvPr>
            <p:ph type="title"/>
          </p:nvPr>
        </p:nvSpPr>
        <p:spPr>
          <a:xfrm>
            <a:off x="1357312" y="1283090"/>
            <a:ext cx="2300287" cy="1117614"/>
          </a:xfrm>
          <a:prstGeom prst="rect">
            <a:avLst/>
          </a:prstGeom>
        </p:spPr>
        <p:txBody>
          <a:bodyPr vert="horz" wrap="square" lIns="0" tIns="9525" rIns="0" bIns="0" rtlCol="0" anchor="t">
            <a:spAutoFit/>
          </a:bodyPr>
          <a:lstStyle/>
          <a:p>
            <a:pPr marL="9525">
              <a:spcBef>
                <a:spcPts val="75"/>
              </a:spcBef>
            </a:pPr>
            <a:r>
              <a:rPr spc="-4" dirty="0"/>
              <a:t>4.3</a:t>
            </a:r>
            <a:r>
              <a:rPr spc="-64" dirty="0"/>
              <a:t> </a:t>
            </a:r>
            <a:r>
              <a:rPr dirty="0"/>
              <a:t>Deadlock</a:t>
            </a:r>
          </a:p>
        </p:txBody>
      </p:sp>
      <p:sp>
        <p:nvSpPr>
          <p:cNvPr id="15" name="object 15"/>
          <p:cNvSpPr txBox="1">
            <a:spLocks noGrp="1"/>
          </p:cNvSpPr>
          <p:nvPr>
            <p:ph idx="1"/>
          </p:nvPr>
        </p:nvSpPr>
        <p:spPr>
          <a:xfrm>
            <a:off x="1752601" y="3339362"/>
            <a:ext cx="6347714" cy="1117935"/>
          </a:xfrm>
          <a:prstGeom prst="rect">
            <a:avLst/>
          </a:prstGeom>
        </p:spPr>
        <p:txBody>
          <a:bodyPr vert="horz" wrap="square" lIns="0" tIns="129540" rIns="0" bIns="0" rtlCol="0">
            <a:spAutoFit/>
          </a:bodyPr>
          <a:lstStyle/>
          <a:p>
            <a:pPr marL="266700">
              <a:spcBef>
                <a:spcPts val="1020"/>
              </a:spcBef>
              <a:buClr>
                <a:srgbClr val="00007D"/>
              </a:buClr>
              <a:buSzPct val="75000"/>
              <a:buFont typeface="Arial"/>
              <a:buChar char="■"/>
              <a:tabLst>
                <a:tab pos="266224" algn="l"/>
                <a:tab pos="266700" algn="l"/>
              </a:tabLst>
            </a:pPr>
            <a:r>
              <a:rPr sz="1650" spc="-4" dirty="0"/>
              <a:t>Deadlock prevention</a:t>
            </a:r>
            <a:endParaRPr sz="1650" dirty="0"/>
          </a:p>
          <a:p>
            <a:pPr marL="266700" marR="3810">
              <a:lnSpc>
                <a:spcPct val="147700"/>
              </a:lnSpc>
            </a:pPr>
            <a:r>
              <a:rPr spc="-4" dirty="0">
                <a:latin typeface="Arial"/>
                <a:cs typeface="Arial"/>
              </a:rPr>
              <a:t>Deadlock detection and recovery  </a:t>
            </a:r>
            <a:r>
              <a:rPr spc="-4" dirty="0">
                <a:solidFill>
                  <a:srgbClr val="0000CC"/>
                </a:solidFill>
                <a:latin typeface="Arial"/>
                <a:cs typeface="Arial"/>
              </a:rPr>
              <a:t>Deadlock avoidance</a:t>
            </a:r>
          </a:p>
          <a:p>
            <a:pPr marL="266700">
              <a:spcBef>
                <a:spcPts val="945"/>
              </a:spcBef>
            </a:pPr>
            <a:r>
              <a:rPr spc="-4" dirty="0"/>
              <a:t>Ignore the</a:t>
            </a:r>
            <a:r>
              <a:rPr dirty="0"/>
              <a:t> </a:t>
            </a:r>
            <a:r>
              <a:rPr spc="-4" dirty="0"/>
              <a:t>problem</a:t>
            </a:r>
          </a:p>
        </p:txBody>
      </p:sp>
      <p:sp>
        <p:nvSpPr>
          <p:cNvPr id="11" name="object 11"/>
          <p:cNvSpPr txBox="1"/>
          <p:nvPr/>
        </p:nvSpPr>
        <p:spPr>
          <a:xfrm>
            <a:off x="1343026" y="2957169"/>
            <a:ext cx="1905476" cy="263534"/>
          </a:xfrm>
          <a:prstGeom prst="rect">
            <a:avLst/>
          </a:prstGeom>
        </p:spPr>
        <p:txBody>
          <a:bodyPr vert="horz" wrap="square" lIns="0" tIns="9525" rIns="0" bIns="0" rtlCol="0">
            <a:spAutoFit/>
          </a:bodyPr>
          <a:lstStyle/>
          <a:p>
            <a:pPr marL="9525">
              <a:spcBef>
                <a:spcPts val="75"/>
              </a:spcBef>
            </a:pPr>
            <a:r>
              <a:rPr sz="1650" b="1" spc="-4" dirty="0">
                <a:solidFill>
                  <a:srgbClr val="CC0000"/>
                </a:solidFill>
                <a:latin typeface="Arial"/>
                <a:cs typeface="Arial"/>
              </a:rPr>
              <a:t>Handling</a:t>
            </a:r>
            <a:r>
              <a:rPr sz="1650" b="1" spc="-60" dirty="0">
                <a:solidFill>
                  <a:srgbClr val="CC0000"/>
                </a:solidFill>
                <a:latin typeface="Arial"/>
                <a:cs typeface="Arial"/>
              </a:rPr>
              <a:t> </a:t>
            </a:r>
            <a:r>
              <a:rPr sz="1650" b="1" dirty="0">
                <a:solidFill>
                  <a:srgbClr val="CC0000"/>
                </a:solidFill>
                <a:latin typeface="Arial"/>
                <a:cs typeface="Arial"/>
              </a:rPr>
              <a:t>Deadlock</a:t>
            </a:r>
            <a:endParaRPr sz="1650">
              <a:latin typeface="Arial"/>
              <a:cs typeface="Arial"/>
            </a:endParaRPr>
          </a:p>
        </p:txBody>
      </p:sp>
      <p:sp>
        <p:nvSpPr>
          <p:cNvPr id="12" name="object 12"/>
          <p:cNvSpPr txBox="1"/>
          <p:nvPr/>
        </p:nvSpPr>
        <p:spPr>
          <a:xfrm>
            <a:off x="1343026" y="3742982"/>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3" name="object 13"/>
          <p:cNvSpPr txBox="1"/>
          <p:nvPr/>
        </p:nvSpPr>
        <p:spPr>
          <a:xfrm>
            <a:off x="1343026" y="4114457"/>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4" name="object 14"/>
          <p:cNvSpPr txBox="1"/>
          <p:nvPr/>
        </p:nvSpPr>
        <p:spPr>
          <a:xfrm>
            <a:off x="1343026" y="4485932"/>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857251"/>
            <a:ext cx="214313" cy="400049"/>
          </a:xfrm>
          <a:prstGeom prst="rect">
            <a:avLst/>
          </a:prstGeom>
          <a:blipFill>
            <a:blip r:embed="rId2" cstate="print"/>
            <a:stretch>
              <a:fillRect/>
            </a:stretch>
          </a:blipFill>
        </p:spPr>
        <p:txBody>
          <a:bodyPr wrap="square" lIns="0" tIns="0" rIns="0" bIns="0" rtlCol="0"/>
          <a:lstStyle/>
          <a:p>
            <a:endParaRPr sz="1350"/>
          </a:p>
        </p:txBody>
      </p:sp>
      <p:grpSp>
        <p:nvGrpSpPr>
          <p:cNvPr id="3" name="object 3"/>
          <p:cNvGrpSpPr/>
          <p:nvPr/>
        </p:nvGrpSpPr>
        <p:grpSpPr>
          <a:xfrm>
            <a:off x="1241823" y="857250"/>
            <a:ext cx="6759416" cy="409575"/>
            <a:chOff x="131762" y="0"/>
            <a:chExt cx="9012555" cy="546100"/>
          </a:xfrm>
        </p:grpSpPr>
        <p:sp>
          <p:nvSpPr>
            <p:cNvPr id="4" name="object 4"/>
            <p:cNvSpPr/>
            <p:nvPr/>
          </p:nvSpPr>
          <p:spPr>
            <a:xfrm>
              <a:off x="412750" y="134937"/>
              <a:ext cx="8731250" cy="274637"/>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409575" y="0"/>
              <a:ext cx="278130" cy="271780"/>
            </a:xfrm>
            <a:custGeom>
              <a:avLst/>
              <a:gdLst/>
              <a:ahLst/>
              <a:cxnLst/>
              <a:rect l="l" t="t" r="r" b="b"/>
              <a:pathLst>
                <a:path w="278130" h="271780">
                  <a:moveTo>
                    <a:pt x="138112" y="134937"/>
                  </a:moveTo>
                  <a:lnTo>
                    <a:pt x="0" y="134937"/>
                  </a:lnTo>
                  <a:lnTo>
                    <a:pt x="0" y="271462"/>
                  </a:lnTo>
                  <a:lnTo>
                    <a:pt x="138112" y="271462"/>
                  </a:lnTo>
                  <a:lnTo>
                    <a:pt x="138112" y="134937"/>
                  </a:lnTo>
                  <a:close/>
                </a:path>
                <a:path w="278130" h="271780">
                  <a:moveTo>
                    <a:pt x="277812" y="0"/>
                  </a:moveTo>
                  <a:lnTo>
                    <a:pt x="138112" y="0"/>
                  </a:lnTo>
                  <a:lnTo>
                    <a:pt x="138112" y="134937"/>
                  </a:lnTo>
                  <a:lnTo>
                    <a:pt x="277812" y="134937"/>
                  </a:lnTo>
                  <a:lnTo>
                    <a:pt x="277812" y="0"/>
                  </a:lnTo>
                  <a:close/>
                </a:path>
              </a:pathLst>
            </a:custGeom>
            <a:solidFill>
              <a:srgbClr val="CCCCE6"/>
            </a:solidFill>
          </p:spPr>
          <p:txBody>
            <a:bodyPr wrap="square" lIns="0" tIns="0" rIns="0" bIns="0" rtlCol="0"/>
            <a:lstStyle/>
            <a:p>
              <a:endParaRPr sz="1350"/>
            </a:p>
          </p:txBody>
        </p:sp>
        <p:sp>
          <p:nvSpPr>
            <p:cNvPr id="6" name="object 6"/>
            <p:cNvSpPr/>
            <p:nvPr/>
          </p:nvSpPr>
          <p:spPr>
            <a:xfrm>
              <a:off x="547687" y="134937"/>
              <a:ext cx="139700" cy="141605"/>
            </a:xfrm>
            <a:custGeom>
              <a:avLst/>
              <a:gdLst/>
              <a:ahLst/>
              <a:cxnLst/>
              <a:rect l="l" t="t" r="r" b="b"/>
              <a:pathLst>
                <a:path w="139700" h="141604">
                  <a:moveTo>
                    <a:pt x="0" y="0"/>
                  </a:moveTo>
                  <a:lnTo>
                    <a:pt x="139700" y="0"/>
                  </a:lnTo>
                  <a:lnTo>
                    <a:pt x="139700" y="141287"/>
                  </a:lnTo>
                  <a:lnTo>
                    <a:pt x="0" y="141287"/>
                  </a:lnTo>
                  <a:lnTo>
                    <a:pt x="0" y="0"/>
                  </a:lnTo>
                  <a:close/>
                </a:path>
              </a:pathLst>
            </a:custGeom>
            <a:solidFill>
              <a:srgbClr val="9999CC"/>
            </a:solidFill>
          </p:spPr>
          <p:txBody>
            <a:bodyPr wrap="square" lIns="0" tIns="0" rIns="0" bIns="0" rtlCol="0"/>
            <a:lstStyle/>
            <a:p>
              <a:endParaRPr sz="1350"/>
            </a:p>
          </p:txBody>
        </p:sp>
        <p:sp>
          <p:nvSpPr>
            <p:cNvPr id="7" name="object 7"/>
            <p:cNvSpPr/>
            <p:nvPr/>
          </p:nvSpPr>
          <p:spPr>
            <a:xfrm>
              <a:off x="274637" y="274637"/>
              <a:ext cx="136525" cy="135255"/>
            </a:xfrm>
            <a:custGeom>
              <a:avLst/>
              <a:gdLst/>
              <a:ahLst/>
              <a:cxnLst/>
              <a:rect l="l" t="t" r="r" b="b"/>
              <a:pathLst>
                <a:path w="136525" h="135254">
                  <a:moveTo>
                    <a:pt x="0" y="134937"/>
                  </a:moveTo>
                  <a:lnTo>
                    <a:pt x="136525" y="134937"/>
                  </a:lnTo>
                  <a:lnTo>
                    <a:pt x="136525" y="0"/>
                  </a:lnTo>
                  <a:lnTo>
                    <a:pt x="0" y="0"/>
                  </a:lnTo>
                  <a:lnTo>
                    <a:pt x="0" y="134937"/>
                  </a:lnTo>
                  <a:close/>
                </a:path>
              </a:pathLst>
            </a:custGeom>
            <a:solidFill>
              <a:srgbClr val="CCCCE6"/>
            </a:solidFill>
          </p:spPr>
          <p:txBody>
            <a:bodyPr wrap="square" lIns="0" tIns="0" rIns="0" bIns="0" rtlCol="0"/>
            <a:lstStyle/>
            <a:p>
              <a:endParaRPr sz="1350"/>
            </a:p>
          </p:txBody>
        </p:sp>
        <p:sp>
          <p:nvSpPr>
            <p:cNvPr id="8" name="object 8"/>
            <p:cNvSpPr/>
            <p:nvPr/>
          </p:nvSpPr>
          <p:spPr>
            <a:xfrm>
              <a:off x="131762" y="136525"/>
              <a:ext cx="141605" cy="138430"/>
            </a:xfrm>
            <a:custGeom>
              <a:avLst/>
              <a:gdLst/>
              <a:ahLst/>
              <a:cxnLst/>
              <a:rect l="l" t="t" r="r" b="b"/>
              <a:pathLst>
                <a:path w="141604" h="138429">
                  <a:moveTo>
                    <a:pt x="0" y="0"/>
                  </a:moveTo>
                  <a:lnTo>
                    <a:pt x="141287" y="0"/>
                  </a:lnTo>
                  <a:lnTo>
                    <a:pt x="141287" y="138112"/>
                  </a:lnTo>
                  <a:lnTo>
                    <a:pt x="0" y="138112"/>
                  </a:lnTo>
                  <a:lnTo>
                    <a:pt x="0" y="0"/>
                  </a:lnTo>
                  <a:close/>
                </a:path>
              </a:pathLst>
            </a:custGeom>
            <a:solidFill>
              <a:srgbClr val="00007D"/>
            </a:solidFill>
          </p:spPr>
          <p:txBody>
            <a:bodyPr wrap="square" lIns="0" tIns="0" rIns="0" bIns="0" rtlCol="0"/>
            <a:lstStyle/>
            <a:p>
              <a:endParaRPr sz="1350"/>
            </a:p>
          </p:txBody>
        </p:sp>
        <p:sp>
          <p:nvSpPr>
            <p:cNvPr id="9" name="object 9"/>
            <p:cNvSpPr/>
            <p:nvPr/>
          </p:nvSpPr>
          <p:spPr>
            <a:xfrm>
              <a:off x="274637" y="271462"/>
              <a:ext cx="273050" cy="274955"/>
            </a:xfrm>
            <a:custGeom>
              <a:avLst/>
              <a:gdLst/>
              <a:ahLst/>
              <a:cxnLst/>
              <a:rect l="l" t="t" r="r" b="b"/>
              <a:pathLst>
                <a:path w="273050" h="274955">
                  <a:moveTo>
                    <a:pt x="273050" y="0"/>
                  </a:moveTo>
                  <a:lnTo>
                    <a:pt x="134937" y="0"/>
                  </a:lnTo>
                  <a:lnTo>
                    <a:pt x="134937" y="138112"/>
                  </a:lnTo>
                  <a:lnTo>
                    <a:pt x="0" y="138112"/>
                  </a:lnTo>
                  <a:lnTo>
                    <a:pt x="0" y="274637"/>
                  </a:lnTo>
                  <a:lnTo>
                    <a:pt x="136525" y="274637"/>
                  </a:lnTo>
                  <a:lnTo>
                    <a:pt x="136525" y="138112"/>
                  </a:lnTo>
                  <a:lnTo>
                    <a:pt x="273050" y="138112"/>
                  </a:lnTo>
                  <a:lnTo>
                    <a:pt x="273050" y="0"/>
                  </a:lnTo>
                  <a:close/>
                </a:path>
              </a:pathLst>
            </a:custGeom>
            <a:solidFill>
              <a:srgbClr val="9999CC"/>
            </a:solidFill>
          </p:spPr>
          <p:txBody>
            <a:bodyPr wrap="square" lIns="0" tIns="0" rIns="0" bIns="0" rtlCol="0"/>
            <a:lstStyle/>
            <a:p>
              <a:endParaRPr sz="1350"/>
            </a:p>
          </p:txBody>
        </p:sp>
      </p:grpSp>
      <p:sp>
        <p:nvSpPr>
          <p:cNvPr id="10" name="object 10"/>
          <p:cNvSpPr txBox="1">
            <a:spLocks noGrp="1"/>
          </p:cNvSpPr>
          <p:nvPr>
            <p:ph type="title"/>
          </p:nvPr>
        </p:nvSpPr>
        <p:spPr>
          <a:xfrm>
            <a:off x="1514476" y="1304925"/>
            <a:ext cx="4441984" cy="840615"/>
          </a:xfrm>
          <a:prstGeom prst="rect">
            <a:avLst/>
          </a:prstGeom>
        </p:spPr>
        <p:txBody>
          <a:bodyPr vert="horz" wrap="square" lIns="0" tIns="9525" rIns="0" bIns="0" rtlCol="0" anchor="t">
            <a:spAutoFit/>
          </a:bodyPr>
          <a:lstStyle/>
          <a:p>
            <a:pPr marL="9525">
              <a:spcBef>
                <a:spcPts val="75"/>
              </a:spcBef>
            </a:pPr>
            <a:r>
              <a:rPr spc="-4" dirty="0"/>
              <a:t>4.6 </a:t>
            </a:r>
            <a:r>
              <a:rPr dirty="0"/>
              <a:t>Deadlock avoidance</a:t>
            </a:r>
            <a:r>
              <a:rPr spc="-45" dirty="0"/>
              <a:t> </a:t>
            </a:r>
            <a:r>
              <a:rPr spc="-4" dirty="0"/>
              <a:t>strategy</a:t>
            </a:r>
          </a:p>
        </p:txBody>
      </p:sp>
      <p:sp>
        <p:nvSpPr>
          <p:cNvPr id="11" name="object 11"/>
          <p:cNvSpPr txBox="1"/>
          <p:nvPr/>
        </p:nvSpPr>
        <p:spPr>
          <a:xfrm>
            <a:off x="1343026" y="2689304"/>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2" name="object 12"/>
          <p:cNvSpPr txBox="1"/>
          <p:nvPr/>
        </p:nvSpPr>
        <p:spPr>
          <a:xfrm>
            <a:off x="1581150" y="2655967"/>
            <a:ext cx="6101715" cy="1277913"/>
          </a:xfrm>
          <a:prstGeom prst="rect">
            <a:avLst/>
          </a:prstGeom>
        </p:spPr>
        <p:txBody>
          <a:bodyPr vert="horz" wrap="square" lIns="0" tIns="20954" rIns="0" bIns="0" rtlCol="0">
            <a:spAutoFit/>
          </a:bodyPr>
          <a:lstStyle/>
          <a:p>
            <a:pPr marL="28575" marR="290989">
              <a:lnSpc>
                <a:spcPts val="1950"/>
              </a:lnSpc>
              <a:spcBef>
                <a:spcPts val="164"/>
              </a:spcBef>
            </a:pPr>
            <a:r>
              <a:rPr sz="1650" b="1" spc="-4" dirty="0">
                <a:solidFill>
                  <a:srgbClr val="0000CC"/>
                </a:solidFill>
                <a:latin typeface="Arial"/>
                <a:cs typeface="Arial"/>
              </a:rPr>
              <a:t>Deadlock </a:t>
            </a:r>
            <a:r>
              <a:rPr sz="1650" b="1" dirty="0">
                <a:solidFill>
                  <a:srgbClr val="0000CC"/>
                </a:solidFill>
                <a:latin typeface="Arial"/>
                <a:cs typeface="Arial"/>
              </a:rPr>
              <a:t>can </a:t>
            </a:r>
            <a:r>
              <a:rPr sz="1650" b="1" spc="-4" dirty="0">
                <a:solidFill>
                  <a:srgbClr val="0000CC"/>
                </a:solidFill>
                <a:latin typeface="Arial"/>
                <a:cs typeface="Arial"/>
              </a:rPr>
              <a:t>be avoided by careful resource allocation, if  certain information is available in</a:t>
            </a:r>
            <a:r>
              <a:rPr sz="1650" b="1" spc="4" dirty="0">
                <a:solidFill>
                  <a:srgbClr val="0000CC"/>
                </a:solidFill>
                <a:latin typeface="Arial"/>
                <a:cs typeface="Arial"/>
              </a:rPr>
              <a:t> </a:t>
            </a:r>
            <a:r>
              <a:rPr sz="1650" b="1" spc="-4" dirty="0">
                <a:solidFill>
                  <a:srgbClr val="0000CC"/>
                </a:solidFill>
                <a:latin typeface="Arial"/>
                <a:cs typeface="Arial"/>
              </a:rPr>
              <a:t>advance</a:t>
            </a:r>
            <a:endParaRPr sz="1650" dirty="0">
              <a:latin typeface="Arial"/>
              <a:cs typeface="Arial"/>
            </a:endParaRPr>
          </a:p>
          <a:p>
            <a:pPr marL="323850" indent="-209550">
              <a:spcBef>
                <a:spcPts val="285"/>
              </a:spcBef>
              <a:buClr>
                <a:srgbClr val="9999CC"/>
              </a:buClr>
              <a:buSzPct val="80000"/>
              <a:buFont typeface="FreeSans"/>
              <a:buChar char="◻"/>
              <a:tabLst>
                <a:tab pos="323850" algn="l"/>
              </a:tabLst>
            </a:pPr>
            <a:r>
              <a:rPr sz="1500" b="1" spc="-4" dirty="0">
                <a:latin typeface="Arial"/>
                <a:cs typeface="Arial"/>
              </a:rPr>
              <a:t>e.g. the maximum resource needs,</a:t>
            </a:r>
            <a:r>
              <a:rPr sz="1500" b="1" spc="4" dirty="0">
                <a:latin typeface="Arial"/>
                <a:cs typeface="Arial"/>
              </a:rPr>
              <a:t> </a:t>
            </a:r>
            <a:r>
              <a:rPr sz="1500" b="1" dirty="0">
                <a:latin typeface="Arial"/>
                <a:cs typeface="Arial"/>
              </a:rPr>
              <a:t>etc.</a:t>
            </a:r>
            <a:endParaRPr sz="1500" dirty="0">
              <a:latin typeface="Arial"/>
              <a:cs typeface="Arial"/>
            </a:endParaRPr>
          </a:p>
          <a:p>
            <a:pPr marL="323850" marR="22860" indent="-209550">
              <a:lnSpc>
                <a:spcPts val="1725"/>
              </a:lnSpc>
              <a:spcBef>
                <a:spcPts val="344"/>
              </a:spcBef>
              <a:buClr>
                <a:srgbClr val="9999CC"/>
              </a:buClr>
              <a:buSzPct val="80000"/>
              <a:buFont typeface="FreeSans"/>
              <a:buChar char="◻"/>
              <a:tabLst>
                <a:tab pos="323850" algn="l"/>
              </a:tabLst>
            </a:pPr>
            <a:r>
              <a:rPr sz="1500" b="1" spc="-4" dirty="0">
                <a:latin typeface="Arial"/>
                <a:cs typeface="Arial"/>
              </a:rPr>
              <a:t>Processes must pre-declare the resources that they will require  (Bankers algorithm)</a:t>
            </a:r>
            <a:endParaRPr sz="1500" dirty="0">
              <a:latin typeface="Arial"/>
              <a:cs typeface="Arial"/>
            </a:endParaRPr>
          </a:p>
        </p:txBody>
      </p:sp>
      <p:sp>
        <p:nvSpPr>
          <p:cNvPr id="13" name="object 13"/>
          <p:cNvSpPr txBox="1"/>
          <p:nvPr/>
        </p:nvSpPr>
        <p:spPr>
          <a:xfrm>
            <a:off x="1343026" y="4279979"/>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4" name="object 14"/>
          <p:cNvSpPr txBox="1"/>
          <p:nvPr/>
        </p:nvSpPr>
        <p:spPr>
          <a:xfrm>
            <a:off x="1600201" y="4246642"/>
            <a:ext cx="5981224" cy="518154"/>
          </a:xfrm>
          <a:prstGeom prst="rect">
            <a:avLst/>
          </a:prstGeom>
        </p:spPr>
        <p:txBody>
          <a:bodyPr vert="horz" wrap="square" lIns="0" tIns="20954" rIns="0" bIns="0" rtlCol="0">
            <a:spAutoFit/>
          </a:bodyPr>
          <a:lstStyle/>
          <a:p>
            <a:pPr marL="9525" marR="3810">
              <a:lnSpc>
                <a:spcPts val="1950"/>
              </a:lnSpc>
              <a:spcBef>
                <a:spcPts val="164"/>
              </a:spcBef>
            </a:pPr>
            <a:r>
              <a:rPr sz="1650" b="1" spc="-4" dirty="0">
                <a:solidFill>
                  <a:srgbClr val="0000CC"/>
                </a:solidFill>
                <a:latin typeface="Arial"/>
                <a:cs typeface="Arial"/>
              </a:rPr>
              <a:t>The required information is usually not available in advance  (difficult </a:t>
            </a:r>
            <a:r>
              <a:rPr sz="1650" b="1" dirty="0">
                <a:solidFill>
                  <a:srgbClr val="0000CC"/>
                </a:solidFill>
                <a:latin typeface="Arial"/>
                <a:cs typeface="Arial"/>
              </a:rPr>
              <a:t>to</a:t>
            </a:r>
            <a:r>
              <a:rPr sz="1650" b="1" spc="-8" dirty="0">
                <a:solidFill>
                  <a:srgbClr val="0000CC"/>
                </a:solidFill>
                <a:latin typeface="Arial"/>
                <a:cs typeface="Arial"/>
              </a:rPr>
              <a:t> </a:t>
            </a:r>
            <a:r>
              <a:rPr sz="1650" b="1" spc="-4" dirty="0">
                <a:solidFill>
                  <a:srgbClr val="0000CC"/>
                </a:solidFill>
                <a:latin typeface="Arial"/>
                <a:cs typeface="Arial"/>
              </a:rPr>
              <a:t>apply)</a:t>
            </a:r>
            <a:endParaRPr sz="165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857251"/>
            <a:ext cx="214313" cy="400049"/>
          </a:xfrm>
          <a:prstGeom prst="rect">
            <a:avLst/>
          </a:prstGeom>
          <a:blipFill>
            <a:blip r:embed="rId2" cstate="print"/>
            <a:stretch>
              <a:fillRect/>
            </a:stretch>
          </a:blipFill>
        </p:spPr>
        <p:txBody>
          <a:bodyPr wrap="square" lIns="0" tIns="0" rIns="0" bIns="0" rtlCol="0"/>
          <a:lstStyle/>
          <a:p>
            <a:endParaRPr sz="1350"/>
          </a:p>
        </p:txBody>
      </p:sp>
      <p:grpSp>
        <p:nvGrpSpPr>
          <p:cNvPr id="3" name="object 3"/>
          <p:cNvGrpSpPr/>
          <p:nvPr/>
        </p:nvGrpSpPr>
        <p:grpSpPr>
          <a:xfrm>
            <a:off x="1241823" y="857250"/>
            <a:ext cx="6759416" cy="409575"/>
            <a:chOff x="131762" y="0"/>
            <a:chExt cx="9012555" cy="546100"/>
          </a:xfrm>
        </p:grpSpPr>
        <p:sp>
          <p:nvSpPr>
            <p:cNvPr id="4" name="object 4"/>
            <p:cNvSpPr/>
            <p:nvPr/>
          </p:nvSpPr>
          <p:spPr>
            <a:xfrm>
              <a:off x="412750" y="134937"/>
              <a:ext cx="8731250" cy="274637"/>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409575" y="0"/>
              <a:ext cx="278130" cy="271780"/>
            </a:xfrm>
            <a:custGeom>
              <a:avLst/>
              <a:gdLst/>
              <a:ahLst/>
              <a:cxnLst/>
              <a:rect l="l" t="t" r="r" b="b"/>
              <a:pathLst>
                <a:path w="278130" h="271780">
                  <a:moveTo>
                    <a:pt x="138112" y="134937"/>
                  </a:moveTo>
                  <a:lnTo>
                    <a:pt x="0" y="134937"/>
                  </a:lnTo>
                  <a:lnTo>
                    <a:pt x="0" y="271462"/>
                  </a:lnTo>
                  <a:lnTo>
                    <a:pt x="138112" y="271462"/>
                  </a:lnTo>
                  <a:lnTo>
                    <a:pt x="138112" y="134937"/>
                  </a:lnTo>
                  <a:close/>
                </a:path>
                <a:path w="278130" h="271780">
                  <a:moveTo>
                    <a:pt x="277812" y="0"/>
                  </a:moveTo>
                  <a:lnTo>
                    <a:pt x="138112" y="0"/>
                  </a:lnTo>
                  <a:lnTo>
                    <a:pt x="138112" y="134937"/>
                  </a:lnTo>
                  <a:lnTo>
                    <a:pt x="277812" y="134937"/>
                  </a:lnTo>
                  <a:lnTo>
                    <a:pt x="277812" y="0"/>
                  </a:lnTo>
                  <a:close/>
                </a:path>
              </a:pathLst>
            </a:custGeom>
            <a:solidFill>
              <a:srgbClr val="CCCCE6"/>
            </a:solidFill>
          </p:spPr>
          <p:txBody>
            <a:bodyPr wrap="square" lIns="0" tIns="0" rIns="0" bIns="0" rtlCol="0"/>
            <a:lstStyle/>
            <a:p>
              <a:endParaRPr sz="1350"/>
            </a:p>
          </p:txBody>
        </p:sp>
        <p:sp>
          <p:nvSpPr>
            <p:cNvPr id="6" name="object 6"/>
            <p:cNvSpPr/>
            <p:nvPr/>
          </p:nvSpPr>
          <p:spPr>
            <a:xfrm>
              <a:off x="547687" y="134937"/>
              <a:ext cx="139700" cy="141605"/>
            </a:xfrm>
            <a:custGeom>
              <a:avLst/>
              <a:gdLst/>
              <a:ahLst/>
              <a:cxnLst/>
              <a:rect l="l" t="t" r="r" b="b"/>
              <a:pathLst>
                <a:path w="139700" h="141604">
                  <a:moveTo>
                    <a:pt x="0" y="0"/>
                  </a:moveTo>
                  <a:lnTo>
                    <a:pt x="139700" y="0"/>
                  </a:lnTo>
                  <a:lnTo>
                    <a:pt x="139700" y="141287"/>
                  </a:lnTo>
                  <a:lnTo>
                    <a:pt x="0" y="141287"/>
                  </a:lnTo>
                  <a:lnTo>
                    <a:pt x="0" y="0"/>
                  </a:lnTo>
                  <a:close/>
                </a:path>
              </a:pathLst>
            </a:custGeom>
            <a:solidFill>
              <a:srgbClr val="9999CC"/>
            </a:solidFill>
          </p:spPr>
          <p:txBody>
            <a:bodyPr wrap="square" lIns="0" tIns="0" rIns="0" bIns="0" rtlCol="0"/>
            <a:lstStyle/>
            <a:p>
              <a:endParaRPr sz="1350"/>
            </a:p>
          </p:txBody>
        </p:sp>
        <p:sp>
          <p:nvSpPr>
            <p:cNvPr id="7" name="object 7"/>
            <p:cNvSpPr/>
            <p:nvPr/>
          </p:nvSpPr>
          <p:spPr>
            <a:xfrm>
              <a:off x="274637" y="274637"/>
              <a:ext cx="136525" cy="135255"/>
            </a:xfrm>
            <a:custGeom>
              <a:avLst/>
              <a:gdLst/>
              <a:ahLst/>
              <a:cxnLst/>
              <a:rect l="l" t="t" r="r" b="b"/>
              <a:pathLst>
                <a:path w="136525" h="135254">
                  <a:moveTo>
                    <a:pt x="0" y="134937"/>
                  </a:moveTo>
                  <a:lnTo>
                    <a:pt x="136525" y="134937"/>
                  </a:lnTo>
                  <a:lnTo>
                    <a:pt x="136525" y="0"/>
                  </a:lnTo>
                  <a:lnTo>
                    <a:pt x="0" y="0"/>
                  </a:lnTo>
                  <a:lnTo>
                    <a:pt x="0" y="134937"/>
                  </a:lnTo>
                  <a:close/>
                </a:path>
              </a:pathLst>
            </a:custGeom>
            <a:solidFill>
              <a:srgbClr val="CCCCE6"/>
            </a:solidFill>
          </p:spPr>
          <p:txBody>
            <a:bodyPr wrap="square" lIns="0" tIns="0" rIns="0" bIns="0" rtlCol="0"/>
            <a:lstStyle/>
            <a:p>
              <a:endParaRPr sz="1350"/>
            </a:p>
          </p:txBody>
        </p:sp>
        <p:sp>
          <p:nvSpPr>
            <p:cNvPr id="8" name="object 8"/>
            <p:cNvSpPr/>
            <p:nvPr/>
          </p:nvSpPr>
          <p:spPr>
            <a:xfrm>
              <a:off x="131762" y="136525"/>
              <a:ext cx="141605" cy="138430"/>
            </a:xfrm>
            <a:custGeom>
              <a:avLst/>
              <a:gdLst/>
              <a:ahLst/>
              <a:cxnLst/>
              <a:rect l="l" t="t" r="r" b="b"/>
              <a:pathLst>
                <a:path w="141604" h="138429">
                  <a:moveTo>
                    <a:pt x="0" y="0"/>
                  </a:moveTo>
                  <a:lnTo>
                    <a:pt x="141287" y="0"/>
                  </a:lnTo>
                  <a:lnTo>
                    <a:pt x="141287" y="138112"/>
                  </a:lnTo>
                  <a:lnTo>
                    <a:pt x="0" y="138112"/>
                  </a:lnTo>
                  <a:lnTo>
                    <a:pt x="0" y="0"/>
                  </a:lnTo>
                  <a:close/>
                </a:path>
              </a:pathLst>
            </a:custGeom>
            <a:solidFill>
              <a:srgbClr val="00007D"/>
            </a:solidFill>
          </p:spPr>
          <p:txBody>
            <a:bodyPr wrap="square" lIns="0" tIns="0" rIns="0" bIns="0" rtlCol="0"/>
            <a:lstStyle/>
            <a:p>
              <a:endParaRPr sz="1350"/>
            </a:p>
          </p:txBody>
        </p:sp>
        <p:sp>
          <p:nvSpPr>
            <p:cNvPr id="9" name="object 9"/>
            <p:cNvSpPr/>
            <p:nvPr/>
          </p:nvSpPr>
          <p:spPr>
            <a:xfrm>
              <a:off x="274637" y="271462"/>
              <a:ext cx="273050" cy="274955"/>
            </a:xfrm>
            <a:custGeom>
              <a:avLst/>
              <a:gdLst/>
              <a:ahLst/>
              <a:cxnLst/>
              <a:rect l="l" t="t" r="r" b="b"/>
              <a:pathLst>
                <a:path w="273050" h="274955">
                  <a:moveTo>
                    <a:pt x="273050" y="0"/>
                  </a:moveTo>
                  <a:lnTo>
                    <a:pt x="134937" y="0"/>
                  </a:lnTo>
                  <a:lnTo>
                    <a:pt x="134937" y="138112"/>
                  </a:lnTo>
                  <a:lnTo>
                    <a:pt x="0" y="138112"/>
                  </a:lnTo>
                  <a:lnTo>
                    <a:pt x="0" y="274637"/>
                  </a:lnTo>
                  <a:lnTo>
                    <a:pt x="136525" y="274637"/>
                  </a:lnTo>
                  <a:lnTo>
                    <a:pt x="136525" y="138112"/>
                  </a:lnTo>
                  <a:lnTo>
                    <a:pt x="273050" y="138112"/>
                  </a:lnTo>
                  <a:lnTo>
                    <a:pt x="273050" y="0"/>
                  </a:lnTo>
                  <a:close/>
                </a:path>
              </a:pathLst>
            </a:custGeom>
            <a:solidFill>
              <a:srgbClr val="9999CC"/>
            </a:solidFill>
          </p:spPr>
          <p:txBody>
            <a:bodyPr wrap="square" lIns="0" tIns="0" rIns="0" bIns="0" rtlCol="0"/>
            <a:lstStyle/>
            <a:p>
              <a:endParaRPr sz="1350"/>
            </a:p>
          </p:txBody>
        </p:sp>
      </p:grpSp>
      <p:sp>
        <p:nvSpPr>
          <p:cNvPr id="10" name="object 10"/>
          <p:cNvSpPr txBox="1">
            <a:spLocks noGrp="1"/>
          </p:cNvSpPr>
          <p:nvPr>
            <p:ph type="title"/>
          </p:nvPr>
        </p:nvSpPr>
        <p:spPr>
          <a:xfrm>
            <a:off x="1514476" y="1304925"/>
            <a:ext cx="4441984" cy="840615"/>
          </a:xfrm>
          <a:prstGeom prst="rect">
            <a:avLst/>
          </a:prstGeom>
        </p:spPr>
        <p:txBody>
          <a:bodyPr vert="horz" wrap="square" lIns="0" tIns="9525" rIns="0" bIns="0" rtlCol="0" anchor="t">
            <a:spAutoFit/>
          </a:bodyPr>
          <a:lstStyle/>
          <a:p>
            <a:pPr marL="9525">
              <a:spcBef>
                <a:spcPts val="75"/>
              </a:spcBef>
            </a:pPr>
            <a:r>
              <a:rPr spc="-4" dirty="0"/>
              <a:t>4.6 </a:t>
            </a:r>
            <a:r>
              <a:rPr dirty="0"/>
              <a:t>Deadlock avoidance</a:t>
            </a:r>
            <a:r>
              <a:rPr spc="-45" dirty="0"/>
              <a:t> </a:t>
            </a:r>
            <a:r>
              <a:rPr spc="-4" dirty="0"/>
              <a:t>strategy</a:t>
            </a:r>
          </a:p>
        </p:txBody>
      </p:sp>
      <p:sp>
        <p:nvSpPr>
          <p:cNvPr id="11" name="object 11"/>
          <p:cNvSpPr txBox="1"/>
          <p:nvPr/>
        </p:nvSpPr>
        <p:spPr>
          <a:xfrm>
            <a:off x="1343026" y="2752725"/>
            <a:ext cx="4583906" cy="263534"/>
          </a:xfrm>
          <a:prstGeom prst="rect">
            <a:avLst/>
          </a:prstGeom>
        </p:spPr>
        <p:txBody>
          <a:bodyPr vert="horz" wrap="square" lIns="0" tIns="9525" rIns="0" bIns="0" rtlCol="0">
            <a:spAutoFit/>
          </a:bodyPr>
          <a:lstStyle/>
          <a:p>
            <a:pPr marL="9525">
              <a:spcBef>
                <a:spcPts val="75"/>
              </a:spcBef>
            </a:pPr>
            <a:r>
              <a:rPr sz="1650" b="1" spc="-4" dirty="0">
                <a:solidFill>
                  <a:srgbClr val="0000CC"/>
                </a:solidFill>
                <a:latin typeface="Arial"/>
                <a:cs typeface="Arial"/>
              </a:rPr>
              <a:t>Possible approach </a:t>
            </a:r>
            <a:r>
              <a:rPr sz="1650" b="1" dirty="0">
                <a:solidFill>
                  <a:srgbClr val="0000CC"/>
                </a:solidFill>
                <a:latin typeface="Arial"/>
                <a:cs typeface="Arial"/>
              </a:rPr>
              <a:t>to </a:t>
            </a:r>
            <a:r>
              <a:rPr sz="1650" b="1" spc="-4" dirty="0">
                <a:solidFill>
                  <a:srgbClr val="0000CC"/>
                </a:solidFill>
                <a:latin typeface="Arial"/>
                <a:cs typeface="Arial"/>
              </a:rPr>
              <a:t>anticipate the</a:t>
            </a:r>
            <a:r>
              <a:rPr sz="1650" b="1" spc="8" dirty="0">
                <a:solidFill>
                  <a:srgbClr val="0000CC"/>
                </a:solidFill>
                <a:latin typeface="Arial"/>
                <a:cs typeface="Arial"/>
              </a:rPr>
              <a:t> </a:t>
            </a:r>
            <a:r>
              <a:rPr sz="1650" b="1" spc="-4" dirty="0">
                <a:solidFill>
                  <a:srgbClr val="0000CC"/>
                </a:solidFill>
                <a:latin typeface="Arial"/>
                <a:cs typeface="Arial"/>
              </a:rPr>
              <a:t>deadlock:</a:t>
            </a:r>
            <a:endParaRPr sz="1650">
              <a:latin typeface="Arial"/>
              <a:cs typeface="Arial"/>
            </a:endParaRPr>
          </a:p>
        </p:txBody>
      </p:sp>
      <p:sp>
        <p:nvSpPr>
          <p:cNvPr id="12" name="object 12"/>
          <p:cNvSpPr txBox="1"/>
          <p:nvPr/>
        </p:nvSpPr>
        <p:spPr>
          <a:xfrm>
            <a:off x="1343026" y="3195638"/>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3" name="object 13"/>
          <p:cNvSpPr txBox="1"/>
          <p:nvPr/>
        </p:nvSpPr>
        <p:spPr>
          <a:xfrm>
            <a:off x="1323976" y="3048000"/>
            <a:ext cx="6414611" cy="2334997"/>
          </a:xfrm>
          <a:prstGeom prst="rect">
            <a:avLst/>
          </a:prstGeom>
        </p:spPr>
        <p:txBody>
          <a:bodyPr vert="horz" wrap="square" lIns="0" tIns="20954" rIns="0" bIns="0" rtlCol="0">
            <a:spAutoFit/>
          </a:bodyPr>
          <a:lstStyle/>
          <a:p>
            <a:pPr marL="285750" marR="32385" indent="-257175">
              <a:lnSpc>
                <a:spcPts val="1950"/>
              </a:lnSpc>
              <a:spcBef>
                <a:spcPts val="164"/>
              </a:spcBef>
              <a:buClr>
                <a:srgbClr val="00007D"/>
              </a:buClr>
              <a:buSzPct val="75000"/>
              <a:buFont typeface="Arial"/>
              <a:buChar char="■"/>
              <a:tabLst>
                <a:tab pos="285274" algn="l"/>
                <a:tab pos="285750" algn="l"/>
              </a:tabLst>
            </a:pPr>
            <a:r>
              <a:rPr sz="1650" b="1" spc="-4" dirty="0">
                <a:solidFill>
                  <a:srgbClr val="0000CC"/>
                </a:solidFill>
                <a:latin typeface="Arial"/>
                <a:cs typeface="Arial"/>
              </a:rPr>
              <a:t>Before granting </a:t>
            </a:r>
            <a:r>
              <a:rPr sz="1650" b="1" dirty="0">
                <a:solidFill>
                  <a:srgbClr val="0000CC"/>
                </a:solidFill>
                <a:latin typeface="Arial"/>
                <a:cs typeface="Arial"/>
              </a:rPr>
              <a:t>a </a:t>
            </a:r>
            <a:r>
              <a:rPr sz="1650" b="1" spc="-4" dirty="0">
                <a:solidFill>
                  <a:srgbClr val="0000CC"/>
                </a:solidFill>
                <a:latin typeface="Arial"/>
                <a:cs typeface="Arial"/>
              </a:rPr>
              <a:t>request we </a:t>
            </a:r>
            <a:r>
              <a:rPr sz="1650" b="1" i="1" spc="-4" dirty="0">
                <a:solidFill>
                  <a:srgbClr val="0000CC"/>
                </a:solidFill>
                <a:latin typeface="Arial"/>
                <a:cs typeface="Arial"/>
              </a:rPr>
              <a:t>tentatively change the resource  allocation graph </a:t>
            </a:r>
            <a:r>
              <a:rPr sz="1650" b="1" dirty="0">
                <a:solidFill>
                  <a:srgbClr val="0000CC"/>
                </a:solidFill>
                <a:latin typeface="Arial"/>
                <a:cs typeface="Arial"/>
              </a:rPr>
              <a:t>to </a:t>
            </a:r>
            <a:r>
              <a:rPr sz="1650" b="1" spc="-4" dirty="0">
                <a:solidFill>
                  <a:srgbClr val="0000CC"/>
                </a:solidFill>
                <a:latin typeface="Arial"/>
                <a:cs typeface="Arial"/>
              </a:rPr>
              <a:t>how it would look if the request was  granted.</a:t>
            </a:r>
            <a:endParaRPr sz="1650" dirty="0">
              <a:latin typeface="Arial"/>
              <a:cs typeface="Arial"/>
            </a:endParaRPr>
          </a:p>
          <a:p>
            <a:pPr marL="285750" marR="521970">
              <a:lnSpc>
                <a:spcPts val="1950"/>
              </a:lnSpc>
              <a:spcBef>
                <a:spcPts val="450"/>
              </a:spcBef>
            </a:pPr>
            <a:r>
              <a:rPr sz="1650" b="1" dirty="0">
                <a:solidFill>
                  <a:srgbClr val="0000CC"/>
                </a:solidFill>
                <a:latin typeface="Arial"/>
                <a:cs typeface="Arial"/>
              </a:rPr>
              <a:t>Then, </a:t>
            </a:r>
            <a:r>
              <a:rPr sz="1650" b="1" i="1" spc="-4" dirty="0">
                <a:solidFill>
                  <a:srgbClr val="0000CC"/>
                </a:solidFill>
                <a:latin typeface="Arial"/>
                <a:cs typeface="Arial"/>
              </a:rPr>
              <a:t>apply deadlock detection algorithm </a:t>
            </a:r>
            <a:r>
              <a:rPr sz="1650" b="1" dirty="0">
                <a:solidFill>
                  <a:srgbClr val="0000CC"/>
                </a:solidFill>
                <a:latin typeface="Arial"/>
                <a:cs typeface="Arial"/>
              </a:rPr>
              <a:t>to </a:t>
            </a:r>
            <a:r>
              <a:rPr sz="1650" b="1" i="1" spc="-4" dirty="0">
                <a:solidFill>
                  <a:srgbClr val="0000CC"/>
                </a:solidFill>
                <a:latin typeface="Arial"/>
                <a:cs typeface="Arial"/>
              </a:rPr>
              <a:t>check </a:t>
            </a:r>
            <a:r>
              <a:rPr sz="1650" b="1" i="1" dirty="0">
                <a:solidFill>
                  <a:srgbClr val="0000CC"/>
                </a:solidFill>
                <a:latin typeface="Arial"/>
                <a:cs typeface="Arial"/>
              </a:rPr>
              <a:t>if </a:t>
            </a:r>
            <a:r>
              <a:rPr sz="1650" b="1" spc="-4" dirty="0">
                <a:solidFill>
                  <a:srgbClr val="0000CC"/>
                </a:solidFill>
                <a:latin typeface="Arial"/>
                <a:cs typeface="Arial"/>
              </a:rPr>
              <a:t>the  change results in </a:t>
            </a:r>
            <a:r>
              <a:rPr sz="1650" b="1" dirty="0">
                <a:solidFill>
                  <a:srgbClr val="0000CC"/>
                </a:solidFill>
                <a:latin typeface="Arial"/>
                <a:cs typeface="Arial"/>
              </a:rPr>
              <a:t>a </a:t>
            </a:r>
            <a:r>
              <a:rPr sz="1650" b="1" i="1" spc="-4" dirty="0">
                <a:solidFill>
                  <a:srgbClr val="0000CC"/>
                </a:solidFill>
                <a:latin typeface="Arial"/>
                <a:cs typeface="Arial"/>
              </a:rPr>
              <a:t>closed</a:t>
            </a:r>
            <a:r>
              <a:rPr sz="1650" b="1" i="1" dirty="0">
                <a:solidFill>
                  <a:srgbClr val="0000CC"/>
                </a:solidFill>
                <a:latin typeface="Arial"/>
                <a:cs typeface="Arial"/>
              </a:rPr>
              <a:t> </a:t>
            </a:r>
            <a:r>
              <a:rPr sz="1650" b="1" i="1" spc="-4" dirty="0">
                <a:solidFill>
                  <a:srgbClr val="0000CC"/>
                </a:solidFill>
                <a:latin typeface="Arial"/>
                <a:cs typeface="Arial"/>
              </a:rPr>
              <a:t>loop</a:t>
            </a:r>
            <a:r>
              <a:rPr sz="1650" b="1" spc="-4" dirty="0">
                <a:solidFill>
                  <a:srgbClr val="0000CC"/>
                </a:solidFill>
                <a:latin typeface="Arial"/>
                <a:cs typeface="Arial"/>
              </a:rPr>
              <a:t>.</a:t>
            </a:r>
            <a:endParaRPr sz="1650" dirty="0">
              <a:latin typeface="Arial"/>
              <a:cs typeface="Arial"/>
            </a:endParaRPr>
          </a:p>
          <a:p>
            <a:pPr marL="581025" marR="672464" lvl="1" indent="-209550">
              <a:lnSpc>
                <a:spcPts val="1725"/>
              </a:lnSpc>
              <a:spcBef>
                <a:spcPts val="330"/>
              </a:spcBef>
              <a:buClr>
                <a:srgbClr val="9999CC"/>
              </a:buClr>
              <a:buSzPct val="80000"/>
              <a:buFont typeface="FreeSans"/>
              <a:buChar char="◻"/>
              <a:tabLst>
                <a:tab pos="581025" algn="l"/>
              </a:tabLst>
            </a:pPr>
            <a:r>
              <a:rPr sz="1500" b="1" i="1" spc="-4" dirty="0">
                <a:latin typeface="Arial"/>
                <a:cs typeface="Arial"/>
              </a:rPr>
              <a:t>If not</a:t>
            </a:r>
            <a:r>
              <a:rPr sz="1500" b="1" spc="-4" dirty="0">
                <a:latin typeface="Arial"/>
                <a:cs typeface="Arial"/>
              </a:rPr>
              <a:t>, then grant the request and </a:t>
            </a:r>
            <a:r>
              <a:rPr sz="1500" b="1" dirty="0">
                <a:latin typeface="Arial"/>
                <a:cs typeface="Arial"/>
              </a:rPr>
              <a:t>make </a:t>
            </a:r>
            <a:r>
              <a:rPr sz="1500" b="1" spc="-4" dirty="0">
                <a:latin typeface="Arial"/>
                <a:cs typeface="Arial"/>
              </a:rPr>
              <a:t>the graph change  permanent.</a:t>
            </a:r>
            <a:endParaRPr sz="1500" dirty="0">
              <a:latin typeface="Arial"/>
              <a:cs typeface="Arial"/>
            </a:endParaRPr>
          </a:p>
          <a:p>
            <a:pPr marL="581025" marR="630079" lvl="1" indent="-209550">
              <a:lnSpc>
                <a:spcPct val="108300"/>
              </a:lnSpc>
              <a:spcBef>
                <a:spcPts val="105"/>
              </a:spcBef>
              <a:buClr>
                <a:srgbClr val="9999CC"/>
              </a:buClr>
              <a:buSzPct val="80000"/>
              <a:buFont typeface="FreeSans"/>
              <a:buChar char="◻"/>
              <a:tabLst>
                <a:tab pos="581025" algn="l"/>
              </a:tabLst>
            </a:pPr>
            <a:r>
              <a:rPr sz="1500" b="1" i="1" spc="-4" dirty="0">
                <a:latin typeface="Arial"/>
                <a:cs typeface="Arial"/>
              </a:rPr>
              <a:t>If there is </a:t>
            </a:r>
            <a:r>
              <a:rPr sz="1500" b="1" dirty="0">
                <a:latin typeface="Arial"/>
                <a:cs typeface="Arial"/>
              </a:rPr>
              <a:t>a </a:t>
            </a:r>
            <a:r>
              <a:rPr sz="1500" b="1" spc="-4" dirty="0">
                <a:latin typeface="Arial"/>
                <a:cs typeface="Arial"/>
              </a:rPr>
              <a:t>closed loop then restore the </a:t>
            </a:r>
            <a:r>
              <a:rPr sz="1500" b="1" dirty="0">
                <a:latin typeface="Arial"/>
                <a:cs typeface="Arial"/>
              </a:rPr>
              <a:t>state </a:t>
            </a:r>
            <a:r>
              <a:rPr sz="1500" b="1" spc="-4" dirty="0">
                <a:latin typeface="Arial"/>
                <a:cs typeface="Arial"/>
              </a:rPr>
              <a:t>graph </a:t>
            </a:r>
            <a:r>
              <a:rPr sz="1500" b="1" dirty="0">
                <a:latin typeface="Arial"/>
                <a:cs typeface="Arial"/>
              </a:rPr>
              <a:t>to </a:t>
            </a:r>
            <a:r>
              <a:rPr sz="1500" b="1" spc="-4" dirty="0">
                <a:latin typeface="Arial"/>
                <a:cs typeface="Arial"/>
              </a:rPr>
              <a:t>its  original </a:t>
            </a:r>
            <a:r>
              <a:rPr sz="1500" b="1" dirty="0">
                <a:latin typeface="Arial"/>
                <a:cs typeface="Arial"/>
              </a:rPr>
              <a:t>state </a:t>
            </a:r>
            <a:r>
              <a:rPr sz="1500" b="1" spc="-4" dirty="0">
                <a:latin typeface="Arial"/>
                <a:cs typeface="Arial"/>
              </a:rPr>
              <a:t>and refuse the</a:t>
            </a:r>
            <a:r>
              <a:rPr sz="1500" b="1" dirty="0">
                <a:latin typeface="Arial"/>
                <a:cs typeface="Arial"/>
              </a:rPr>
              <a:t> </a:t>
            </a:r>
            <a:r>
              <a:rPr sz="1500" b="1" spc="-4" dirty="0">
                <a:latin typeface="Arial"/>
                <a:cs typeface="Arial"/>
              </a:rPr>
              <a:t>request.</a:t>
            </a:r>
            <a:endParaRPr sz="1500" dirty="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857251"/>
            <a:ext cx="214313" cy="400049"/>
          </a:xfrm>
          <a:prstGeom prst="rect">
            <a:avLst/>
          </a:prstGeom>
          <a:blipFill>
            <a:blip r:embed="rId2" cstate="print"/>
            <a:stretch>
              <a:fillRect/>
            </a:stretch>
          </a:blipFill>
        </p:spPr>
        <p:txBody>
          <a:bodyPr wrap="square" lIns="0" tIns="0" rIns="0" bIns="0" rtlCol="0"/>
          <a:lstStyle/>
          <a:p>
            <a:endParaRPr sz="1350"/>
          </a:p>
        </p:txBody>
      </p:sp>
      <p:grpSp>
        <p:nvGrpSpPr>
          <p:cNvPr id="3" name="object 3"/>
          <p:cNvGrpSpPr/>
          <p:nvPr/>
        </p:nvGrpSpPr>
        <p:grpSpPr>
          <a:xfrm>
            <a:off x="1241823" y="857250"/>
            <a:ext cx="6759416" cy="409575"/>
            <a:chOff x="131762" y="0"/>
            <a:chExt cx="9012555" cy="546100"/>
          </a:xfrm>
        </p:grpSpPr>
        <p:sp>
          <p:nvSpPr>
            <p:cNvPr id="4" name="object 4"/>
            <p:cNvSpPr/>
            <p:nvPr/>
          </p:nvSpPr>
          <p:spPr>
            <a:xfrm>
              <a:off x="412750" y="134937"/>
              <a:ext cx="8731250" cy="274637"/>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409575" y="0"/>
              <a:ext cx="278130" cy="271780"/>
            </a:xfrm>
            <a:custGeom>
              <a:avLst/>
              <a:gdLst/>
              <a:ahLst/>
              <a:cxnLst/>
              <a:rect l="l" t="t" r="r" b="b"/>
              <a:pathLst>
                <a:path w="278130" h="271780">
                  <a:moveTo>
                    <a:pt x="138112" y="134937"/>
                  </a:moveTo>
                  <a:lnTo>
                    <a:pt x="0" y="134937"/>
                  </a:lnTo>
                  <a:lnTo>
                    <a:pt x="0" y="271462"/>
                  </a:lnTo>
                  <a:lnTo>
                    <a:pt x="138112" y="271462"/>
                  </a:lnTo>
                  <a:lnTo>
                    <a:pt x="138112" y="134937"/>
                  </a:lnTo>
                  <a:close/>
                </a:path>
                <a:path w="278130" h="271780">
                  <a:moveTo>
                    <a:pt x="277812" y="0"/>
                  </a:moveTo>
                  <a:lnTo>
                    <a:pt x="138112" y="0"/>
                  </a:lnTo>
                  <a:lnTo>
                    <a:pt x="138112" y="134937"/>
                  </a:lnTo>
                  <a:lnTo>
                    <a:pt x="277812" y="134937"/>
                  </a:lnTo>
                  <a:lnTo>
                    <a:pt x="277812" y="0"/>
                  </a:lnTo>
                  <a:close/>
                </a:path>
              </a:pathLst>
            </a:custGeom>
            <a:solidFill>
              <a:srgbClr val="CCCCE6"/>
            </a:solidFill>
          </p:spPr>
          <p:txBody>
            <a:bodyPr wrap="square" lIns="0" tIns="0" rIns="0" bIns="0" rtlCol="0"/>
            <a:lstStyle/>
            <a:p>
              <a:endParaRPr sz="1350"/>
            </a:p>
          </p:txBody>
        </p:sp>
        <p:sp>
          <p:nvSpPr>
            <p:cNvPr id="6" name="object 6"/>
            <p:cNvSpPr/>
            <p:nvPr/>
          </p:nvSpPr>
          <p:spPr>
            <a:xfrm>
              <a:off x="547687" y="134937"/>
              <a:ext cx="139700" cy="141605"/>
            </a:xfrm>
            <a:custGeom>
              <a:avLst/>
              <a:gdLst/>
              <a:ahLst/>
              <a:cxnLst/>
              <a:rect l="l" t="t" r="r" b="b"/>
              <a:pathLst>
                <a:path w="139700" h="141604">
                  <a:moveTo>
                    <a:pt x="0" y="0"/>
                  </a:moveTo>
                  <a:lnTo>
                    <a:pt x="139700" y="0"/>
                  </a:lnTo>
                  <a:lnTo>
                    <a:pt x="139700" y="141287"/>
                  </a:lnTo>
                  <a:lnTo>
                    <a:pt x="0" y="141287"/>
                  </a:lnTo>
                  <a:lnTo>
                    <a:pt x="0" y="0"/>
                  </a:lnTo>
                  <a:close/>
                </a:path>
              </a:pathLst>
            </a:custGeom>
            <a:solidFill>
              <a:srgbClr val="9999CC"/>
            </a:solidFill>
          </p:spPr>
          <p:txBody>
            <a:bodyPr wrap="square" lIns="0" tIns="0" rIns="0" bIns="0" rtlCol="0"/>
            <a:lstStyle/>
            <a:p>
              <a:endParaRPr sz="1350"/>
            </a:p>
          </p:txBody>
        </p:sp>
        <p:sp>
          <p:nvSpPr>
            <p:cNvPr id="7" name="object 7"/>
            <p:cNvSpPr/>
            <p:nvPr/>
          </p:nvSpPr>
          <p:spPr>
            <a:xfrm>
              <a:off x="274637" y="274637"/>
              <a:ext cx="136525" cy="135255"/>
            </a:xfrm>
            <a:custGeom>
              <a:avLst/>
              <a:gdLst/>
              <a:ahLst/>
              <a:cxnLst/>
              <a:rect l="l" t="t" r="r" b="b"/>
              <a:pathLst>
                <a:path w="136525" h="135254">
                  <a:moveTo>
                    <a:pt x="0" y="134937"/>
                  </a:moveTo>
                  <a:lnTo>
                    <a:pt x="136525" y="134937"/>
                  </a:lnTo>
                  <a:lnTo>
                    <a:pt x="136525" y="0"/>
                  </a:lnTo>
                  <a:lnTo>
                    <a:pt x="0" y="0"/>
                  </a:lnTo>
                  <a:lnTo>
                    <a:pt x="0" y="134937"/>
                  </a:lnTo>
                  <a:close/>
                </a:path>
              </a:pathLst>
            </a:custGeom>
            <a:solidFill>
              <a:srgbClr val="CCCCE6"/>
            </a:solidFill>
          </p:spPr>
          <p:txBody>
            <a:bodyPr wrap="square" lIns="0" tIns="0" rIns="0" bIns="0" rtlCol="0"/>
            <a:lstStyle/>
            <a:p>
              <a:endParaRPr sz="1350"/>
            </a:p>
          </p:txBody>
        </p:sp>
        <p:sp>
          <p:nvSpPr>
            <p:cNvPr id="8" name="object 8"/>
            <p:cNvSpPr/>
            <p:nvPr/>
          </p:nvSpPr>
          <p:spPr>
            <a:xfrm>
              <a:off x="131762" y="136525"/>
              <a:ext cx="141605" cy="138430"/>
            </a:xfrm>
            <a:custGeom>
              <a:avLst/>
              <a:gdLst/>
              <a:ahLst/>
              <a:cxnLst/>
              <a:rect l="l" t="t" r="r" b="b"/>
              <a:pathLst>
                <a:path w="141604" h="138429">
                  <a:moveTo>
                    <a:pt x="0" y="0"/>
                  </a:moveTo>
                  <a:lnTo>
                    <a:pt x="141287" y="0"/>
                  </a:lnTo>
                  <a:lnTo>
                    <a:pt x="141287" y="138112"/>
                  </a:lnTo>
                  <a:lnTo>
                    <a:pt x="0" y="138112"/>
                  </a:lnTo>
                  <a:lnTo>
                    <a:pt x="0" y="0"/>
                  </a:lnTo>
                  <a:close/>
                </a:path>
              </a:pathLst>
            </a:custGeom>
            <a:solidFill>
              <a:srgbClr val="00007D"/>
            </a:solidFill>
          </p:spPr>
          <p:txBody>
            <a:bodyPr wrap="square" lIns="0" tIns="0" rIns="0" bIns="0" rtlCol="0"/>
            <a:lstStyle/>
            <a:p>
              <a:endParaRPr sz="1350"/>
            </a:p>
          </p:txBody>
        </p:sp>
        <p:sp>
          <p:nvSpPr>
            <p:cNvPr id="9" name="object 9"/>
            <p:cNvSpPr/>
            <p:nvPr/>
          </p:nvSpPr>
          <p:spPr>
            <a:xfrm>
              <a:off x="274637" y="271462"/>
              <a:ext cx="273050" cy="274955"/>
            </a:xfrm>
            <a:custGeom>
              <a:avLst/>
              <a:gdLst/>
              <a:ahLst/>
              <a:cxnLst/>
              <a:rect l="l" t="t" r="r" b="b"/>
              <a:pathLst>
                <a:path w="273050" h="274955">
                  <a:moveTo>
                    <a:pt x="273050" y="0"/>
                  </a:moveTo>
                  <a:lnTo>
                    <a:pt x="134937" y="0"/>
                  </a:lnTo>
                  <a:lnTo>
                    <a:pt x="134937" y="138112"/>
                  </a:lnTo>
                  <a:lnTo>
                    <a:pt x="0" y="138112"/>
                  </a:lnTo>
                  <a:lnTo>
                    <a:pt x="0" y="274637"/>
                  </a:lnTo>
                  <a:lnTo>
                    <a:pt x="136525" y="274637"/>
                  </a:lnTo>
                  <a:lnTo>
                    <a:pt x="136525" y="138112"/>
                  </a:lnTo>
                  <a:lnTo>
                    <a:pt x="273050" y="138112"/>
                  </a:lnTo>
                  <a:lnTo>
                    <a:pt x="273050" y="0"/>
                  </a:lnTo>
                  <a:close/>
                </a:path>
              </a:pathLst>
            </a:custGeom>
            <a:solidFill>
              <a:srgbClr val="9999CC"/>
            </a:solidFill>
          </p:spPr>
          <p:txBody>
            <a:bodyPr wrap="square" lIns="0" tIns="0" rIns="0" bIns="0" rtlCol="0"/>
            <a:lstStyle/>
            <a:p>
              <a:endParaRPr sz="1350"/>
            </a:p>
          </p:txBody>
        </p:sp>
      </p:grpSp>
      <p:sp>
        <p:nvSpPr>
          <p:cNvPr id="10" name="object 10"/>
          <p:cNvSpPr txBox="1">
            <a:spLocks noGrp="1"/>
          </p:cNvSpPr>
          <p:nvPr>
            <p:ph type="title"/>
          </p:nvPr>
        </p:nvSpPr>
        <p:spPr>
          <a:xfrm>
            <a:off x="1514474" y="1247775"/>
            <a:ext cx="2447925" cy="1117614"/>
          </a:xfrm>
          <a:prstGeom prst="rect">
            <a:avLst/>
          </a:prstGeom>
        </p:spPr>
        <p:txBody>
          <a:bodyPr vert="horz" wrap="square" lIns="0" tIns="9525" rIns="0" bIns="0" rtlCol="0" anchor="t">
            <a:spAutoFit/>
          </a:bodyPr>
          <a:lstStyle/>
          <a:p>
            <a:pPr marL="9525">
              <a:spcBef>
                <a:spcPts val="75"/>
              </a:spcBef>
            </a:pPr>
            <a:r>
              <a:rPr spc="-4" dirty="0"/>
              <a:t>4.3</a:t>
            </a:r>
            <a:r>
              <a:rPr spc="-64" dirty="0"/>
              <a:t> </a:t>
            </a:r>
            <a:r>
              <a:rPr dirty="0"/>
              <a:t>Deadlock</a:t>
            </a:r>
          </a:p>
        </p:txBody>
      </p:sp>
      <p:sp>
        <p:nvSpPr>
          <p:cNvPr id="15" name="object 15"/>
          <p:cNvSpPr txBox="1">
            <a:spLocks noGrp="1"/>
          </p:cNvSpPr>
          <p:nvPr>
            <p:ph idx="1"/>
          </p:nvPr>
        </p:nvSpPr>
        <p:spPr>
          <a:xfrm>
            <a:off x="1752601" y="3374677"/>
            <a:ext cx="6347714" cy="1117935"/>
          </a:xfrm>
          <a:prstGeom prst="rect">
            <a:avLst/>
          </a:prstGeom>
        </p:spPr>
        <p:txBody>
          <a:bodyPr vert="horz" wrap="square" lIns="0" tIns="129540" rIns="0" bIns="0" rtlCol="0">
            <a:spAutoFit/>
          </a:bodyPr>
          <a:lstStyle/>
          <a:p>
            <a:pPr marL="266700">
              <a:spcBef>
                <a:spcPts val="1020"/>
              </a:spcBef>
              <a:buClr>
                <a:srgbClr val="00007D"/>
              </a:buClr>
              <a:buSzPct val="75000"/>
              <a:buFont typeface="Arial"/>
              <a:buChar char="■"/>
              <a:tabLst>
                <a:tab pos="266224" algn="l"/>
                <a:tab pos="266700" algn="l"/>
              </a:tabLst>
            </a:pPr>
            <a:r>
              <a:rPr sz="1650" spc="-4" dirty="0"/>
              <a:t>Deadlock prevention</a:t>
            </a:r>
            <a:endParaRPr sz="1650"/>
          </a:p>
          <a:p>
            <a:pPr marL="266700" marR="3810">
              <a:lnSpc>
                <a:spcPct val="147700"/>
              </a:lnSpc>
            </a:pPr>
            <a:r>
              <a:rPr spc="-4" dirty="0">
                <a:latin typeface="Arial"/>
                <a:cs typeface="Arial"/>
              </a:rPr>
              <a:t>Deadlock detection and recovery  Deadlock avoidance</a:t>
            </a:r>
          </a:p>
          <a:p>
            <a:pPr marL="266700">
              <a:spcBef>
                <a:spcPts val="945"/>
              </a:spcBef>
            </a:pPr>
            <a:r>
              <a:rPr spc="-4" dirty="0">
                <a:solidFill>
                  <a:srgbClr val="0000CC"/>
                </a:solidFill>
                <a:latin typeface="Arial"/>
                <a:cs typeface="Arial"/>
              </a:rPr>
              <a:t>Ignore the</a:t>
            </a:r>
            <a:r>
              <a:rPr i="0" dirty="0">
                <a:solidFill>
                  <a:srgbClr val="0000CC"/>
                </a:solidFill>
                <a:latin typeface="Arial"/>
                <a:cs typeface="Arial"/>
              </a:rPr>
              <a:t> </a:t>
            </a:r>
            <a:r>
              <a:rPr spc="-4" dirty="0">
                <a:solidFill>
                  <a:srgbClr val="0000CC"/>
                </a:solidFill>
                <a:latin typeface="Arial"/>
                <a:cs typeface="Arial"/>
              </a:rPr>
              <a:t>problem</a:t>
            </a:r>
          </a:p>
        </p:txBody>
      </p:sp>
      <p:sp>
        <p:nvSpPr>
          <p:cNvPr id="11" name="object 11"/>
          <p:cNvSpPr txBox="1"/>
          <p:nvPr/>
        </p:nvSpPr>
        <p:spPr>
          <a:xfrm>
            <a:off x="1410175" y="2992484"/>
            <a:ext cx="1905476" cy="263534"/>
          </a:xfrm>
          <a:prstGeom prst="rect">
            <a:avLst/>
          </a:prstGeom>
        </p:spPr>
        <p:txBody>
          <a:bodyPr vert="horz" wrap="square" lIns="0" tIns="9525" rIns="0" bIns="0" rtlCol="0">
            <a:spAutoFit/>
          </a:bodyPr>
          <a:lstStyle/>
          <a:p>
            <a:pPr marL="9525">
              <a:spcBef>
                <a:spcPts val="75"/>
              </a:spcBef>
            </a:pPr>
            <a:r>
              <a:rPr sz="1650" b="1" spc="-4" dirty="0">
                <a:solidFill>
                  <a:srgbClr val="CC0000"/>
                </a:solidFill>
                <a:latin typeface="Arial"/>
                <a:cs typeface="Arial"/>
              </a:rPr>
              <a:t>Handling</a:t>
            </a:r>
            <a:r>
              <a:rPr sz="1650" b="1" spc="-60" dirty="0">
                <a:solidFill>
                  <a:srgbClr val="CC0000"/>
                </a:solidFill>
                <a:latin typeface="Arial"/>
                <a:cs typeface="Arial"/>
              </a:rPr>
              <a:t> </a:t>
            </a:r>
            <a:r>
              <a:rPr sz="1650" b="1" dirty="0">
                <a:solidFill>
                  <a:srgbClr val="CC0000"/>
                </a:solidFill>
                <a:latin typeface="Arial"/>
                <a:cs typeface="Arial"/>
              </a:rPr>
              <a:t>Deadlock</a:t>
            </a:r>
            <a:endParaRPr sz="1650" dirty="0">
              <a:latin typeface="Arial"/>
              <a:cs typeface="Arial"/>
            </a:endParaRPr>
          </a:p>
        </p:txBody>
      </p:sp>
      <p:sp>
        <p:nvSpPr>
          <p:cNvPr id="12" name="object 12"/>
          <p:cNvSpPr txBox="1"/>
          <p:nvPr/>
        </p:nvSpPr>
        <p:spPr>
          <a:xfrm>
            <a:off x="1410175" y="3778297"/>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3" name="object 13"/>
          <p:cNvSpPr txBox="1"/>
          <p:nvPr/>
        </p:nvSpPr>
        <p:spPr>
          <a:xfrm>
            <a:off x="1410175" y="4149772"/>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4" name="object 14"/>
          <p:cNvSpPr txBox="1"/>
          <p:nvPr/>
        </p:nvSpPr>
        <p:spPr>
          <a:xfrm>
            <a:off x="1410175" y="4521247"/>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857251"/>
            <a:ext cx="214313" cy="400049"/>
          </a:xfrm>
          <a:prstGeom prst="rect">
            <a:avLst/>
          </a:prstGeom>
          <a:blipFill>
            <a:blip r:embed="rId2" cstate="print"/>
            <a:stretch>
              <a:fillRect/>
            </a:stretch>
          </a:blipFill>
        </p:spPr>
        <p:txBody>
          <a:bodyPr wrap="square" lIns="0" tIns="0" rIns="0" bIns="0" rtlCol="0"/>
          <a:lstStyle/>
          <a:p>
            <a:endParaRPr sz="1350"/>
          </a:p>
        </p:txBody>
      </p:sp>
      <p:grpSp>
        <p:nvGrpSpPr>
          <p:cNvPr id="3" name="object 3"/>
          <p:cNvGrpSpPr/>
          <p:nvPr/>
        </p:nvGrpSpPr>
        <p:grpSpPr>
          <a:xfrm>
            <a:off x="1241823" y="857250"/>
            <a:ext cx="6759416" cy="409575"/>
            <a:chOff x="131762" y="0"/>
            <a:chExt cx="9012555" cy="546100"/>
          </a:xfrm>
        </p:grpSpPr>
        <p:sp>
          <p:nvSpPr>
            <p:cNvPr id="4" name="object 4"/>
            <p:cNvSpPr/>
            <p:nvPr/>
          </p:nvSpPr>
          <p:spPr>
            <a:xfrm>
              <a:off x="412750" y="134937"/>
              <a:ext cx="8731250" cy="274637"/>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409575" y="0"/>
              <a:ext cx="278130" cy="271780"/>
            </a:xfrm>
            <a:custGeom>
              <a:avLst/>
              <a:gdLst/>
              <a:ahLst/>
              <a:cxnLst/>
              <a:rect l="l" t="t" r="r" b="b"/>
              <a:pathLst>
                <a:path w="278130" h="271780">
                  <a:moveTo>
                    <a:pt x="138112" y="134937"/>
                  </a:moveTo>
                  <a:lnTo>
                    <a:pt x="0" y="134937"/>
                  </a:lnTo>
                  <a:lnTo>
                    <a:pt x="0" y="271462"/>
                  </a:lnTo>
                  <a:lnTo>
                    <a:pt x="138112" y="271462"/>
                  </a:lnTo>
                  <a:lnTo>
                    <a:pt x="138112" y="134937"/>
                  </a:lnTo>
                  <a:close/>
                </a:path>
                <a:path w="278130" h="271780">
                  <a:moveTo>
                    <a:pt x="277812" y="0"/>
                  </a:moveTo>
                  <a:lnTo>
                    <a:pt x="138112" y="0"/>
                  </a:lnTo>
                  <a:lnTo>
                    <a:pt x="138112" y="134937"/>
                  </a:lnTo>
                  <a:lnTo>
                    <a:pt x="277812" y="134937"/>
                  </a:lnTo>
                  <a:lnTo>
                    <a:pt x="277812" y="0"/>
                  </a:lnTo>
                  <a:close/>
                </a:path>
              </a:pathLst>
            </a:custGeom>
            <a:solidFill>
              <a:srgbClr val="CCCCE6"/>
            </a:solidFill>
          </p:spPr>
          <p:txBody>
            <a:bodyPr wrap="square" lIns="0" tIns="0" rIns="0" bIns="0" rtlCol="0"/>
            <a:lstStyle/>
            <a:p>
              <a:endParaRPr sz="1350"/>
            </a:p>
          </p:txBody>
        </p:sp>
        <p:sp>
          <p:nvSpPr>
            <p:cNvPr id="6" name="object 6"/>
            <p:cNvSpPr/>
            <p:nvPr/>
          </p:nvSpPr>
          <p:spPr>
            <a:xfrm>
              <a:off x="547687" y="134937"/>
              <a:ext cx="139700" cy="141605"/>
            </a:xfrm>
            <a:custGeom>
              <a:avLst/>
              <a:gdLst/>
              <a:ahLst/>
              <a:cxnLst/>
              <a:rect l="l" t="t" r="r" b="b"/>
              <a:pathLst>
                <a:path w="139700" h="141604">
                  <a:moveTo>
                    <a:pt x="0" y="0"/>
                  </a:moveTo>
                  <a:lnTo>
                    <a:pt x="139700" y="0"/>
                  </a:lnTo>
                  <a:lnTo>
                    <a:pt x="139700" y="141287"/>
                  </a:lnTo>
                  <a:lnTo>
                    <a:pt x="0" y="141287"/>
                  </a:lnTo>
                  <a:lnTo>
                    <a:pt x="0" y="0"/>
                  </a:lnTo>
                  <a:close/>
                </a:path>
              </a:pathLst>
            </a:custGeom>
            <a:solidFill>
              <a:srgbClr val="9999CC"/>
            </a:solidFill>
          </p:spPr>
          <p:txBody>
            <a:bodyPr wrap="square" lIns="0" tIns="0" rIns="0" bIns="0" rtlCol="0"/>
            <a:lstStyle/>
            <a:p>
              <a:endParaRPr sz="1350"/>
            </a:p>
          </p:txBody>
        </p:sp>
        <p:sp>
          <p:nvSpPr>
            <p:cNvPr id="7" name="object 7"/>
            <p:cNvSpPr/>
            <p:nvPr/>
          </p:nvSpPr>
          <p:spPr>
            <a:xfrm>
              <a:off x="274637" y="274637"/>
              <a:ext cx="136525" cy="135255"/>
            </a:xfrm>
            <a:custGeom>
              <a:avLst/>
              <a:gdLst/>
              <a:ahLst/>
              <a:cxnLst/>
              <a:rect l="l" t="t" r="r" b="b"/>
              <a:pathLst>
                <a:path w="136525" h="135254">
                  <a:moveTo>
                    <a:pt x="0" y="134937"/>
                  </a:moveTo>
                  <a:lnTo>
                    <a:pt x="136525" y="134937"/>
                  </a:lnTo>
                  <a:lnTo>
                    <a:pt x="136525" y="0"/>
                  </a:lnTo>
                  <a:lnTo>
                    <a:pt x="0" y="0"/>
                  </a:lnTo>
                  <a:lnTo>
                    <a:pt x="0" y="134937"/>
                  </a:lnTo>
                  <a:close/>
                </a:path>
              </a:pathLst>
            </a:custGeom>
            <a:solidFill>
              <a:srgbClr val="CCCCE6"/>
            </a:solidFill>
          </p:spPr>
          <p:txBody>
            <a:bodyPr wrap="square" lIns="0" tIns="0" rIns="0" bIns="0" rtlCol="0"/>
            <a:lstStyle/>
            <a:p>
              <a:endParaRPr sz="1350"/>
            </a:p>
          </p:txBody>
        </p:sp>
        <p:sp>
          <p:nvSpPr>
            <p:cNvPr id="8" name="object 8"/>
            <p:cNvSpPr/>
            <p:nvPr/>
          </p:nvSpPr>
          <p:spPr>
            <a:xfrm>
              <a:off x="131762" y="136525"/>
              <a:ext cx="141605" cy="138430"/>
            </a:xfrm>
            <a:custGeom>
              <a:avLst/>
              <a:gdLst/>
              <a:ahLst/>
              <a:cxnLst/>
              <a:rect l="l" t="t" r="r" b="b"/>
              <a:pathLst>
                <a:path w="141604" h="138429">
                  <a:moveTo>
                    <a:pt x="0" y="0"/>
                  </a:moveTo>
                  <a:lnTo>
                    <a:pt x="141287" y="0"/>
                  </a:lnTo>
                  <a:lnTo>
                    <a:pt x="141287" y="138112"/>
                  </a:lnTo>
                  <a:lnTo>
                    <a:pt x="0" y="138112"/>
                  </a:lnTo>
                  <a:lnTo>
                    <a:pt x="0" y="0"/>
                  </a:lnTo>
                  <a:close/>
                </a:path>
              </a:pathLst>
            </a:custGeom>
            <a:solidFill>
              <a:srgbClr val="00007D"/>
            </a:solidFill>
          </p:spPr>
          <p:txBody>
            <a:bodyPr wrap="square" lIns="0" tIns="0" rIns="0" bIns="0" rtlCol="0"/>
            <a:lstStyle/>
            <a:p>
              <a:endParaRPr sz="1350"/>
            </a:p>
          </p:txBody>
        </p:sp>
        <p:sp>
          <p:nvSpPr>
            <p:cNvPr id="9" name="object 9"/>
            <p:cNvSpPr/>
            <p:nvPr/>
          </p:nvSpPr>
          <p:spPr>
            <a:xfrm>
              <a:off x="274637" y="271462"/>
              <a:ext cx="273050" cy="274955"/>
            </a:xfrm>
            <a:custGeom>
              <a:avLst/>
              <a:gdLst/>
              <a:ahLst/>
              <a:cxnLst/>
              <a:rect l="l" t="t" r="r" b="b"/>
              <a:pathLst>
                <a:path w="273050" h="274955">
                  <a:moveTo>
                    <a:pt x="273050" y="0"/>
                  </a:moveTo>
                  <a:lnTo>
                    <a:pt x="134937" y="0"/>
                  </a:lnTo>
                  <a:lnTo>
                    <a:pt x="134937" y="138112"/>
                  </a:lnTo>
                  <a:lnTo>
                    <a:pt x="0" y="138112"/>
                  </a:lnTo>
                  <a:lnTo>
                    <a:pt x="0" y="274637"/>
                  </a:lnTo>
                  <a:lnTo>
                    <a:pt x="136525" y="274637"/>
                  </a:lnTo>
                  <a:lnTo>
                    <a:pt x="136525" y="138112"/>
                  </a:lnTo>
                  <a:lnTo>
                    <a:pt x="273050" y="138112"/>
                  </a:lnTo>
                  <a:lnTo>
                    <a:pt x="273050" y="0"/>
                  </a:lnTo>
                  <a:close/>
                </a:path>
              </a:pathLst>
            </a:custGeom>
            <a:solidFill>
              <a:srgbClr val="9999CC"/>
            </a:solidFill>
          </p:spPr>
          <p:txBody>
            <a:bodyPr wrap="square" lIns="0" tIns="0" rIns="0" bIns="0" rtlCol="0"/>
            <a:lstStyle/>
            <a:p>
              <a:endParaRPr sz="1350"/>
            </a:p>
          </p:txBody>
        </p:sp>
      </p:grpSp>
      <p:sp>
        <p:nvSpPr>
          <p:cNvPr id="10" name="object 10"/>
          <p:cNvSpPr txBox="1">
            <a:spLocks noGrp="1"/>
          </p:cNvSpPr>
          <p:nvPr>
            <p:ph type="title"/>
          </p:nvPr>
        </p:nvSpPr>
        <p:spPr>
          <a:xfrm>
            <a:off x="1514475" y="1304926"/>
            <a:ext cx="5661660" cy="750847"/>
          </a:xfrm>
          <a:prstGeom prst="rect">
            <a:avLst/>
          </a:prstGeom>
        </p:spPr>
        <p:txBody>
          <a:bodyPr vert="horz" wrap="square" lIns="0" tIns="32385" rIns="0" bIns="0" rtlCol="0" anchor="t">
            <a:spAutoFit/>
          </a:bodyPr>
          <a:lstStyle/>
          <a:p>
            <a:pPr marL="9525" marR="3810">
              <a:lnSpc>
                <a:spcPts val="2775"/>
              </a:lnSpc>
              <a:spcBef>
                <a:spcPts val="255"/>
              </a:spcBef>
            </a:pPr>
            <a:r>
              <a:rPr spc="-4" dirty="0"/>
              <a:t>4.1 Objectives </a:t>
            </a:r>
            <a:r>
              <a:rPr dirty="0"/>
              <a:t>of Resource </a:t>
            </a:r>
            <a:r>
              <a:rPr spc="-4" dirty="0"/>
              <a:t>Allocation</a:t>
            </a:r>
            <a:r>
              <a:rPr spc="-139" dirty="0"/>
              <a:t> </a:t>
            </a:r>
            <a:r>
              <a:rPr dirty="0"/>
              <a:t>and  Scheduling</a:t>
            </a:r>
            <a:r>
              <a:rPr spc="-4" dirty="0"/>
              <a:t> </a:t>
            </a:r>
            <a:r>
              <a:rPr dirty="0"/>
              <a:t>layer</a:t>
            </a:r>
          </a:p>
        </p:txBody>
      </p:sp>
      <p:sp>
        <p:nvSpPr>
          <p:cNvPr id="11" name="object 11"/>
          <p:cNvSpPr txBox="1"/>
          <p:nvPr/>
        </p:nvSpPr>
        <p:spPr>
          <a:xfrm>
            <a:off x="1514476" y="2466158"/>
            <a:ext cx="96679" cy="1083630"/>
          </a:xfrm>
          <a:prstGeom prst="rect">
            <a:avLst/>
          </a:prstGeom>
        </p:spPr>
        <p:txBody>
          <a:bodyPr vert="horz" wrap="square" lIns="0" tIns="95250" rIns="0" bIns="0" rtlCol="0">
            <a:spAutoFit/>
          </a:bodyPr>
          <a:lstStyle/>
          <a:p>
            <a:pPr marL="9525">
              <a:spcBef>
                <a:spcPts val="750"/>
              </a:spcBef>
            </a:pPr>
            <a:r>
              <a:rPr sz="1125" spc="-71" dirty="0">
                <a:solidFill>
                  <a:srgbClr val="00007D"/>
                </a:solidFill>
                <a:latin typeface="Arial"/>
                <a:cs typeface="Arial"/>
              </a:rPr>
              <a:t>■</a:t>
            </a:r>
            <a:endParaRPr sz="1125">
              <a:latin typeface="Arial"/>
              <a:cs typeface="Arial"/>
            </a:endParaRPr>
          </a:p>
          <a:p>
            <a:pPr marL="9525">
              <a:spcBef>
                <a:spcPts val="675"/>
              </a:spcBef>
            </a:pPr>
            <a:r>
              <a:rPr sz="1125" spc="-71" dirty="0">
                <a:solidFill>
                  <a:srgbClr val="00007D"/>
                </a:solidFill>
                <a:latin typeface="Arial"/>
                <a:cs typeface="Arial"/>
              </a:rPr>
              <a:t>■</a:t>
            </a:r>
            <a:endParaRPr sz="1125">
              <a:latin typeface="Arial"/>
              <a:cs typeface="Arial"/>
            </a:endParaRPr>
          </a:p>
          <a:p>
            <a:pPr marL="9525">
              <a:spcBef>
                <a:spcPts val="750"/>
              </a:spcBef>
            </a:pPr>
            <a:r>
              <a:rPr sz="1125" spc="-71" dirty="0">
                <a:solidFill>
                  <a:srgbClr val="00007D"/>
                </a:solidFill>
                <a:latin typeface="Arial"/>
                <a:cs typeface="Arial"/>
              </a:rPr>
              <a:t>■</a:t>
            </a:r>
            <a:endParaRPr sz="1125">
              <a:latin typeface="Arial"/>
              <a:cs typeface="Arial"/>
            </a:endParaRPr>
          </a:p>
          <a:p>
            <a:pPr marL="9525">
              <a:spcBef>
                <a:spcPts val="750"/>
              </a:spcBef>
            </a:pPr>
            <a:r>
              <a:rPr sz="1125" spc="-71" dirty="0">
                <a:solidFill>
                  <a:srgbClr val="00007D"/>
                </a:solidFill>
                <a:latin typeface="Arial"/>
                <a:cs typeface="Arial"/>
              </a:rPr>
              <a:t>■</a:t>
            </a:r>
            <a:endParaRPr sz="1125">
              <a:latin typeface="Arial"/>
              <a:cs typeface="Arial"/>
            </a:endParaRPr>
          </a:p>
        </p:txBody>
      </p:sp>
      <p:sp>
        <p:nvSpPr>
          <p:cNvPr id="12" name="object 12"/>
          <p:cNvSpPr txBox="1"/>
          <p:nvPr/>
        </p:nvSpPr>
        <p:spPr>
          <a:xfrm>
            <a:off x="1771651" y="2475684"/>
            <a:ext cx="4867751" cy="1300741"/>
          </a:xfrm>
          <a:prstGeom prst="rect">
            <a:avLst/>
          </a:prstGeom>
        </p:spPr>
        <p:txBody>
          <a:bodyPr vert="horz" wrap="square" lIns="0" tIns="47625" rIns="0" bIns="0" rtlCol="0">
            <a:spAutoFit/>
          </a:bodyPr>
          <a:lstStyle/>
          <a:p>
            <a:pPr marL="9525">
              <a:spcBef>
                <a:spcPts val="375"/>
              </a:spcBef>
            </a:pPr>
            <a:r>
              <a:rPr sz="1500" b="1" spc="-4" dirty="0">
                <a:solidFill>
                  <a:srgbClr val="0000CC"/>
                </a:solidFill>
                <a:latin typeface="Arial"/>
                <a:cs typeface="Arial"/>
              </a:rPr>
              <a:t>Ensure correct sharing of</a:t>
            </a:r>
            <a:r>
              <a:rPr sz="1500" b="1" dirty="0">
                <a:solidFill>
                  <a:srgbClr val="0000CC"/>
                </a:solidFill>
                <a:latin typeface="Arial"/>
                <a:cs typeface="Arial"/>
              </a:rPr>
              <a:t> </a:t>
            </a:r>
            <a:r>
              <a:rPr sz="1500" b="1" spc="-4" dirty="0">
                <a:solidFill>
                  <a:srgbClr val="0000CC"/>
                </a:solidFill>
                <a:latin typeface="Arial"/>
                <a:cs typeface="Arial"/>
              </a:rPr>
              <a:t>resources</a:t>
            </a:r>
            <a:endParaRPr sz="1500" dirty="0">
              <a:latin typeface="Arial"/>
              <a:cs typeface="Arial"/>
            </a:endParaRPr>
          </a:p>
          <a:p>
            <a:pPr marL="9525" marR="648652">
              <a:lnSpc>
                <a:spcPct val="112500"/>
              </a:lnSpc>
              <a:spcBef>
                <a:spcPts val="75"/>
              </a:spcBef>
            </a:pPr>
            <a:r>
              <a:rPr sz="1500" b="1" spc="-4" dirty="0">
                <a:solidFill>
                  <a:srgbClr val="0000CC"/>
                </a:solidFill>
                <a:latin typeface="Arial"/>
                <a:cs typeface="Arial"/>
              </a:rPr>
              <a:t>Prevent Deadlock arising in resource requests  Ensure high level of resource</a:t>
            </a:r>
            <a:r>
              <a:rPr sz="1500" b="1" spc="4" dirty="0">
                <a:solidFill>
                  <a:srgbClr val="0000CC"/>
                </a:solidFill>
                <a:latin typeface="Arial"/>
                <a:cs typeface="Arial"/>
              </a:rPr>
              <a:t> </a:t>
            </a:r>
            <a:r>
              <a:rPr sz="1500" b="1" spc="-4" dirty="0">
                <a:solidFill>
                  <a:srgbClr val="0000CC"/>
                </a:solidFill>
                <a:latin typeface="Arial"/>
                <a:cs typeface="Arial"/>
              </a:rPr>
              <a:t>utilisation</a:t>
            </a:r>
            <a:endParaRPr sz="1500" dirty="0">
              <a:latin typeface="Arial"/>
              <a:cs typeface="Arial"/>
            </a:endParaRPr>
          </a:p>
          <a:p>
            <a:pPr marL="9525" marR="3810">
              <a:lnSpc>
                <a:spcPts val="1725"/>
              </a:lnSpc>
              <a:spcBef>
                <a:spcPts val="420"/>
              </a:spcBef>
            </a:pPr>
            <a:r>
              <a:rPr sz="1500" b="1" spc="-4" dirty="0">
                <a:solidFill>
                  <a:srgbClr val="0000CC"/>
                </a:solidFill>
                <a:latin typeface="Arial"/>
                <a:cs typeface="Arial"/>
              </a:rPr>
              <a:t>Allow all processes </a:t>
            </a:r>
            <a:r>
              <a:rPr sz="1500" b="1" dirty="0">
                <a:solidFill>
                  <a:srgbClr val="0000CC"/>
                </a:solidFill>
                <a:latin typeface="Arial"/>
                <a:cs typeface="Arial"/>
              </a:rPr>
              <a:t>to </a:t>
            </a:r>
            <a:r>
              <a:rPr sz="1500" b="1" spc="-4" dirty="0">
                <a:solidFill>
                  <a:srgbClr val="0000CC"/>
                </a:solidFill>
                <a:latin typeface="Arial"/>
                <a:cs typeface="Arial"/>
              </a:rPr>
              <a:t>get resources they need within  reasonable time</a:t>
            </a:r>
            <a:endParaRPr sz="1500" dirty="0">
              <a:latin typeface="Arial"/>
              <a:cs typeface="Arial"/>
            </a:endParaRPr>
          </a:p>
        </p:txBody>
      </p:sp>
      <p:sp>
        <p:nvSpPr>
          <p:cNvPr id="13" name="object 13"/>
          <p:cNvSpPr txBox="1"/>
          <p:nvPr/>
        </p:nvSpPr>
        <p:spPr>
          <a:xfrm>
            <a:off x="1514476" y="4094933"/>
            <a:ext cx="96679" cy="182742"/>
          </a:xfrm>
          <a:prstGeom prst="rect">
            <a:avLst/>
          </a:prstGeom>
        </p:spPr>
        <p:txBody>
          <a:bodyPr vert="horz" wrap="square" lIns="0" tIns="9525" rIns="0" bIns="0" rtlCol="0">
            <a:spAutoFit/>
          </a:bodyPr>
          <a:lstStyle/>
          <a:p>
            <a:pPr marL="9525">
              <a:spcBef>
                <a:spcPts val="75"/>
              </a:spcBef>
            </a:pPr>
            <a:r>
              <a:rPr sz="1125" spc="-71" dirty="0">
                <a:solidFill>
                  <a:srgbClr val="00007D"/>
                </a:solidFill>
                <a:latin typeface="Arial"/>
                <a:cs typeface="Arial"/>
              </a:rPr>
              <a:t>■</a:t>
            </a:r>
            <a:endParaRPr sz="1125">
              <a:latin typeface="Arial"/>
              <a:cs typeface="Arial"/>
            </a:endParaRPr>
          </a:p>
        </p:txBody>
      </p:sp>
      <p:sp>
        <p:nvSpPr>
          <p:cNvPr id="14" name="object 14"/>
          <p:cNvSpPr txBox="1"/>
          <p:nvPr/>
        </p:nvSpPr>
        <p:spPr>
          <a:xfrm>
            <a:off x="1752601" y="4014500"/>
            <a:ext cx="3867626" cy="529472"/>
          </a:xfrm>
          <a:prstGeom prst="rect">
            <a:avLst/>
          </a:prstGeom>
        </p:spPr>
        <p:txBody>
          <a:bodyPr vert="horz" wrap="square" lIns="0" tIns="51911" rIns="0" bIns="0" rtlCol="0">
            <a:spAutoFit/>
          </a:bodyPr>
          <a:lstStyle/>
          <a:p>
            <a:pPr marL="28575">
              <a:spcBef>
                <a:spcPts val="409"/>
              </a:spcBef>
            </a:pPr>
            <a:r>
              <a:rPr sz="1500" b="1" spc="-4" dirty="0">
                <a:solidFill>
                  <a:srgbClr val="0000CC"/>
                </a:solidFill>
                <a:latin typeface="Arial"/>
                <a:cs typeface="Arial"/>
              </a:rPr>
              <a:t>Conflicting</a:t>
            </a:r>
            <a:r>
              <a:rPr sz="1500" b="1" spc="-8" dirty="0">
                <a:solidFill>
                  <a:srgbClr val="0000CC"/>
                </a:solidFill>
                <a:latin typeface="Arial"/>
                <a:cs typeface="Arial"/>
              </a:rPr>
              <a:t> </a:t>
            </a:r>
            <a:r>
              <a:rPr sz="1500" b="1" spc="-4" dirty="0">
                <a:solidFill>
                  <a:srgbClr val="0000CC"/>
                </a:solidFill>
                <a:latin typeface="Arial"/>
                <a:cs typeface="Arial"/>
              </a:rPr>
              <a:t>objectives!</a:t>
            </a:r>
            <a:endParaRPr sz="1500">
              <a:latin typeface="Arial"/>
              <a:cs typeface="Arial"/>
            </a:endParaRPr>
          </a:p>
          <a:p>
            <a:pPr marL="323850" indent="-209550">
              <a:spcBef>
                <a:spcPts val="300"/>
              </a:spcBef>
              <a:buClr>
                <a:srgbClr val="9999CC"/>
              </a:buClr>
              <a:buSzPct val="80555"/>
              <a:buFont typeface="FreeSans"/>
              <a:buChar char="◻"/>
              <a:tabLst>
                <a:tab pos="323850" algn="l"/>
              </a:tabLst>
            </a:pPr>
            <a:r>
              <a:rPr sz="1350" b="1" spc="-4" dirty="0">
                <a:latin typeface="Arial"/>
                <a:cs typeface="Arial"/>
              </a:rPr>
              <a:t>high utilisation implies longer waiting time.</a:t>
            </a:r>
            <a:endParaRPr sz="1350">
              <a:latin typeface="Arial"/>
              <a:cs typeface="Arial"/>
            </a:endParaRPr>
          </a:p>
        </p:txBody>
      </p:sp>
      <p:sp>
        <p:nvSpPr>
          <p:cNvPr id="15" name="object 15"/>
          <p:cNvSpPr txBox="1"/>
          <p:nvPr/>
        </p:nvSpPr>
        <p:spPr>
          <a:xfrm>
            <a:off x="1514476" y="4847408"/>
            <a:ext cx="96679" cy="182742"/>
          </a:xfrm>
          <a:prstGeom prst="rect">
            <a:avLst/>
          </a:prstGeom>
        </p:spPr>
        <p:txBody>
          <a:bodyPr vert="horz" wrap="square" lIns="0" tIns="9525" rIns="0" bIns="0" rtlCol="0">
            <a:spAutoFit/>
          </a:bodyPr>
          <a:lstStyle/>
          <a:p>
            <a:pPr marL="9525">
              <a:spcBef>
                <a:spcPts val="75"/>
              </a:spcBef>
            </a:pPr>
            <a:r>
              <a:rPr sz="1125" spc="-71" dirty="0">
                <a:solidFill>
                  <a:srgbClr val="00007D"/>
                </a:solidFill>
                <a:latin typeface="Arial"/>
                <a:cs typeface="Arial"/>
              </a:rPr>
              <a:t>■</a:t>
            </a:r>
            <a:endParaRPr sz="1125">
              <a:latin typeface="Arial"/>
              <a:cs typeface="Arial"/>
            </a:endParaRPr>
          </a:p>
        </p:txBody>
      </p:sp>
      <p:sp>
        <p:nvSpPr>
          <p:cNvPr id="16" name="object 16"/>
          <p:cNvSpPr txBox="1"/>
          <p:nvPr/>
        </p:nvSpPr>
        <p:spPr>
          <a:xfrm>
            <a:off x="1752601" y="4766976"/>
            <a:ext cx="5633561" cy="1021914"/>
          </a:xfrm>
          <a:prstGeom prst="rect">
            <a:avLst/>
          </a:prstGeom>
        </p:spPr>
        <p:txBody>
          <a:bodyPr vert="horz" wrap="square" lIns="0" tIns="51911" rIns="0" bIns="0" rtlCol="0">
            <a:spAutoFit/>
          </a:bodyPr>
          <a:lstStyle/>
          <a:p>
            <a:pPr marL="28575">
              <a:spcBef>
                <a:spcPts val="409"/>
              </a:spcBef>
            </a:pPr>
            <a:r>
              <a:rPr sz="1500" b="1" spc="-4" dirty="0">
                <a:solidFill>
                  <a:srgbClr val="0000CC"/>
                </a:solidFill>
                <a:latin typeface="Arial"/>
                <a:cs typeface="Arial"/>
              </a:rPr>
              <a:t>Different types of </a:t>
            </a:r>
            <a:r>
              <a:rPr sz="1500" b="1" dirty="0">
                <a:solidFill>
                  <a:srgbClr val="0000CC"/>
                </a:solidFill>
                <a:latin typeface="Arial"/>
                <a:cs typeface="Arial"/>
              </a:rPr>
              <a:t>system </a:t>
            </a:r>
            <a:r>
              <a:rPr sz="1500" b="1" spc="-4" dirty="0">
                <a:solidFill>
                  <a:srgbClr val="0000CC"/>
                </a:solidFill>
                <a:latin typeface="Arial"/>
                <a:cs typeface="Arial"/>
              </a:rPr>
              <a:t>will have different</a:t>
            </a:r>
            <a:r>
              <a:rPr sz="1500" b="1" spc="11" dirty="0">
                <a:solidFill>
                  <a:srgbClr val="0000CC"/>
                </a:solidFill>
                <a:latin typeface="Arial"/>
                <a:cs typeface="Arial"/>
              </a:rPr>
              <a:t> </a:t>
            </a:r>
            <a:r>
              <a:rPr sz="1500" b="1" spc="-4" dirty="0">
                <a:solidFill>
                  <a:srgbClr val="0000CC"/>
                </a:solidFill>
                <a:latin typeface="Arial"/>
                <a:cs typeface="Arial"/>
              </a:rPr>
              <a:t>priorities</a:t>
            </a:r>
            <a:endParaRPr sz="1500">
              <a:latin typeface="Arial"/>
              <a:cs typeface="Arial"/>
            </a:endParaRPr>
          </a:p>
          <a:p>
            <a:pPr marL="323850" indent="-209550">
              <a:spcBef>
                <a:spcPts val="300"/>
              </a:spcBef>
              <a:buClr>
                <a:srgbClr val="9999CC"/>
              </a:buClr>
              <a:buSzPct val="80555"/>
              <a:buFont typeface="FreeSans"/>
              <a:buChar char="◻"/>
              <a:tabLst>
                <a:tab pos="323850" algn="l"/>
              </a:tabLst>
            </a:pPr>
            <a:r>
              <a:rPr sz="1350" b="1" dirty="0">
                <a:latin typeface="Arial"/>
                <a:cs typeface="Arial"/>
              </a:rPr>
              <a:t>real </a:t>
            </a:r>
            <a:r>
              <a:rPr sz="1350" b="1" spc="-4" dirty="0">
                <a:latin typeface="Arial"/>
                <a:cs typeface="Arial"/>
              </a:rPr>
              <a:t>time </a:t>
            </a:r>
            <a:r>
              <a:rPr sz="1350" b="1" dirty="0">
                <a:latin typeface="Arial"/>
                <a:cs typeface="Arial"/>
              </a:rPr>
              <a:t>system </a:t>
            </a:r>
            <a:r>
              <a:rPr sz="1350" b="1" spc="-4" dirty="0">
                <a:latin typeface="Arial"/>
                <a:cs typeface="Arial"/>
              </a:rPr>
              <a:t>would give preference </a:t>
            </a:r>
            <a:r>
              <a:rPr sz="1350" b="1" dirty="0">
                <a:latin typeface="Arial"/>
                <a:cs typeface="Arial"/>
              </a:rPr>
              <a:t>to </a:t>
            </a:r>
            <a:r>
              <a:rPr sz="1350" b="1" spc="-4" dirty="0">
                <a:latin typeface="Arial"/>
                <a:cs typeface="Arial"/>
              </a:rPr>
              <a:t>user response</a:t>
            </a:r>
            <a:r>
              <a:rPr sz="1350" b="1" spc="19" dirty="0">
                <a:latin typeface="Arial"/>
                <a:cs typeface="Arial"/>
              </a:rPr>
              <a:t> </a:t>
            </a:r>
            <a:r>
              <a:rPr sz="1350" b="1" spc="-4" dirty="0">
                <a:latin typeface="Arial"/>
                <a:cs typeface="Arial"/>
              </a:rPr>
              <a:t>time</a:t>
            </a:r>
            <a:endParaRPr sz="1350">
              <a:latin typeface="Arial"/>
              <a:cs typeface="Arial"/>
            </a:endParaRPr>
          </a:p>
          <a:p>
            <a:pPr marL="323850" indent="-209550">
              <a:spcBef>
                <a:spcPts val="255"/>
              </a:spcBef>
              <a:buClr>
                <a:srgbClr val="9999CC"/>
              </a:buClr>
              <a:buSzPct val="80555"/>
              <a:buFont typeface="FreeSans"/>
              <a:buChar char="◻"/>
              <a:tabLst>
                <a:tab pos="323850" algn="l"/>
              </a:tabLst>
            </a:pPr>
            <a:r>
              <a:rPr sz="1350" b="1" spc="-4" dirty="0">
                <a:latin typeface="Arial"/>
                <a:cs typeface="Arial"/>
              </a:rPr>
              <a:t>batch </a:t>
            </a:r>
            <a:r>
              <a:rPr sz="1350" b="1" dirty="0">
                <a:latin typeface="Arial"/>
                <a:cs typeface="Arial"/>
              </a:rPr>
              <a:t>system </a:t>
            </a:r>
            <a:r>
              <a:rPr sz="1350" b="1" spc="-4" dirty="0">
                <a:latin typeface="Arial"/>
                <a:cs typeface="Arial"/>
              </a:rPr>
              <a:t>might favour high utilisation.</a:t>
            </a:r>
            <a:endParaRPr sz="1350">
              <a:latin typeface="Arial"/>
              <a:cs typeface="Arial"/>
            </a:endParaRPr>
          </a:p>
          <a:p>
            <a:pPr marL="323850" indent="-209550">
              <a:spcBef>
                <a:spcPts val="329"/>
              </a:spcBef>
              <a:buClr>
                <a:srgbClr val="9999CC"/>
              </a:buClr>
              <a:buSzPct val="80555"/>
              <a:buFont typeface="FreeSans"/>
              <a:buChar char="◻"/>
              <a:tabLst>
                <a:tab pos="323850" algn="l"/>
              </a:tabLst>
            </a:pPr>
            <a:r>
              <a:rPr sz="1350" b="1" dirty="0">
                <a:latin typeface="Arial"/>
                <a:cs typeface="Arial"/>
              </a:rPr>
              <a:t>A system </a:t>
            </a:r>
            <a:r>
              <a:rPr sz="1350" b="1" spc="-4" dirty="0">
                <a:latin typeface="Arial"/>
                <a:cs typeface="Arial"/>
              </a:rPr>
              <a:t>being both </a:t>
            </a:r>
            <a:r>
              <a:rPr sz="1350" b="1" dirty="0">
                <a:latin typeface="Arial"/>
                <a:cs typeface="Arial"/>
              </a:rPr>
              <a:t>real </a:t>
            </a:r>
            <a:r>
              <a:rPr sz="1350" b="1" spc="-4" dirty="0">
                <a:latin typeface="Arial"/>
                <a:cs typeface="Arial"/>
              </a:rPr>
              <a:t>time and batch needs </a:t>
            </a:r>
            <a:r>
              <a:rPr sz="1350" b="1" dirty="0">
                <a:latin typeface="Arial"/>
                <a:cs typeface="Arial"/>
              </a:rPr>
              <a:t>to </a:t>
            </a:r>
            <a:r>
              <a:rPr sz="1350" b="1" spc="-4" dirty="0">
                <a:latin typeface="Arial"/>
                <a:cs typeface="Arial"/>
              </a:rPr>
              <a:t>find </a:t>
            </a:r>
            <a:r>
              <a:rPr sz="1350" b="1" dirty="0">
                <a:latin typeface="Arial"/>
                <a:cs typeface="Arial"/>
              </a:rPr>
              <a:t>a</a:t>
            </a:r>
            <a:r>
              <a:rPr sz="1350" b="1" spc="-45" dirty="0">
                <a:latin typeface="Arial"/>
                <a:cs typeface="Arial"/>
              </a:rPr>
              <a:t> </a:t>
            </a:r>
            <a:r>
              <a:rPr sz="1350" b="1" spc="-4" dirty="0">
                <a:latin typeface="Arial"/>
                <a:cs typeface="Arial"/>
              </a:rPr>
              <a:t>balance.</a:t>
            </a:r>
            <a:endParaRPr sz="135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857251"/>
            <a:ext cx="214313" cy="400049"/>
          </a:xfrm>
          <a:prstGeom prst="rect">
            <a:avLst/>
          </a:prstGeom>
          <a:blipFill>
            <a:blip r:embed="rId2" cstate="print"/>
            <a:stretch>
              <a:fillRect/>
            </a:stretch>
          </a:blipFill>
        </p:spPr>
        <p:txBody>
          <a:bodyPr wrap="square" lIns="0" tIns="0" rIns="0" bIns="0" rtlCol="0"/>
          <a:lstStyle/>
          <a:p>
            <a:endParaRPr sz="1350"/>
          </a:p>
        </p:txBody>
      </p:sp>
      <p:grpSp>
        <p:nvGrpSpPr>
          <p:cNvPr id="3" name="object 3"/>
          <p:cNvGrpSpPr/>
          <p:nvPr/>
        </p:nvGrpSpPr>
        <p:grpSpPr>
          <a:xfrm>
            <a:off x="1241823" y="857250"/>
            <a:ext cx="6759416" cy="409575"/>
            <a:chOff x="131762" y="0"/>
            <a:chExt cx="9012555" cy="546100"/>
          </a:xfrm>
        </p:grpSpPr>
        <p:sp>
          <p:nvSpPr>
            <p:cNvPr id="4" name="object 4"/>
            <p:cNvSpPr/>
            <p:nvPr/>
          </p:nvSpPr>
          <p:spPr>
            <a:xfrm>
              <a:off x="412750" y="134937"/>
              <a:ext cx="8731250" cy="274637"/>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409575" y="0"/>
              <a:ext cx="278130" cy="271780"/>
            </a:xfrm>
            <a:custGeom>
              <a:avLst/>
              <a:gdLst/>
              <a:ahLst/>
              <a:cxnLst/>
              <a:rect l="l" t="t" r="r" b="b"/>
              <a:pathLst>
                <a:path w="278130" h="271780">
                  <a:moveTo>
                    <a:pt x="138112" y="134937"/>
                  </a:moveTo>
                  <a:lnTo>
                    <a:pt x="0" y="134937"/>
                  </a:lnTo>
                  <a:lnTo>
                    <a:pt x="0" y="271462"/>
                  </a:lnTo>
                  <a:lnTo>
                    <a:pt x="138112" y="271462"/>
                  </a:lnTo>
                  <a:lnTo>
                    <a:pt x="138112" y="134937"/>
                  </a:lnTo>
                  <a:close/>
                </a:path>
                <a:path w="278130" h="271780">
                  <a:moveTo>
                    <a:pt x="277812" y="0"/>
                  </a:moveTo>
                  <a:lnTo>
                    <a:pt x="138112" y="0"/>
                  </a:lnTo>
                  <a:lnTo>
                    <a:pt x="138112" y="134937"/>
                  </a:lnTo>
                  <a:lnTo>
                    <a:pt x="277812" y="134937"/>
                  </a:lnTo>
                  <a:lnTo>
                    <a:pt x="277812" y="0"/>
                  </a:lnTo>
                  <a:close/>
                </a:path>
              </a:pathLst>
            </a:custGeom>
            <a:solidFill>
              <a:srgbClr val="CCCCE6"/>
            </a:solidFill>
          </p:spPr>
          <p:txBody>
            <a:bodyPr wrap="square" lIns="0" tIns="0" rIns="0" bIns="0" rtlCol="0"/>
            <a:lstStyle/>
            <a:p>
              <a:endParaRPr sz="1350"/>
            </a:p>
          </p:txBody>
        </p:sp>
        <p:sp>
          <p:nvSpPr>
            <p:cNvPr id="6" name="object 6"/>
            <p:cNvSpPr/>
            <p:nvPr/>
          </p:nvSpPr>
          <p:spPr>
            <a:xfrm>
              <a:off x="547687" y="134937"/>
              <a:ext cx="139700" cy="141605"/>
            </a:xfrm>
            <a:custGeom>
              <a:avLst/>
              <a:gdLst/>
              <a:ahLst/>
              <a:cxnLst/>
              <a:rect l="l" t="t" r="r" b="b"/>
              <a:pathLst>
                <a:path w="139700" h="141604">
                  <a:moveTo>
                    <a:pt x="0" y="0"/>
                  </a:moveTo>
                  <a:lnTo>
                    <a:pt x="139700" y="0"/>
                  </a:lnTo>
                  <a:lnTo>
                    <a:pt x="139700" y="141287"/>
                  </a:lnTo>
                  <a:lnTo>
                    <a:pt x="0" y="141287"/>
                  </a:lnTo>
                  <a:lnTo>
                    <a:pt x="0" y="0"/>
                  </a:lnTo>
                  <a:close/>
                </a:path>
              </a:pathLst>
            </a:custGeom>
            <a:solidFill>
              <a:srgbClr val="9999CC"/>
            </a:solidFill>
          </p:spPr>
          <p:txBody>
            <a:bodyPr wrap="square" lIns="0" tIns="0" rIns="0" bIns="0" rtlCol="0"/>
            <a:lstStyle/>
            <a:p>
              <a:endParaRPr sz="1350"/>
            </a:p>
          </p:txBody>
        </p:sp>
        <p:sp>
          <p:nvSpPr>
            <p:cNvPr id="7" name="object 7"/>
            <p:cNvSpPr/>
            <p:nvPr/>
          </p:nvSpPr>
          <p:spPr>
            <a:xfrm>
              <a:off x="274637" y="274637"/>
              <a:ext cx="136525" cy="135255"/>
            </a:xfrm>
            <a:custGeom>
              <a:avLst/>
              <a:gdLst/>
              <a:ahLst/>
              <a:cxnLst/>
              <a:rect l="l" t="t" r="r" b="b"/>
              <a:pathLst>
                <a:path w="136525" h="135254">
                  <a:moveTo>
                    <a:pt x="0" y="134937"/>
                  </a:moveTo>
                  <a:lnTo>
                    <a:pt x="136525" y="134937"/>
                  </a:lnTo>
                  <a:lnTo>
                    <a:pt x="136525" y="0"/>
                  </a:lnTo>
                  <a:lnTo>
                    <a:pt x="0" y="0"/>
                  </a:lnTo>
                  <a:lnTo>
                    <a:pt x="0" y="134937"/>
                  </a:lnTo>
                  <a:close/>
                </a:path>
              </a:pathLst>
            </a:custGeom>
            <a:solidFill>
              <a:srgbClr val="CCCCE6"/>
            </a:solidFill>
          </p:spPr>
          <p:txBody>
            <a:bodyPr wrap="square" lIns="0" tIns="0" rIns="0" bIns="0" rtlCol="0"/>
            <a:lstStyle/>
            <a:p>
              <a:endParaRPr sz="1350"/>
            </a:p>
          </p:txBody>
        </p:sp>
        <p:sp>
          <p:nvSpPr>
            <p:cNvPr id="8" name="object 8"/>
            <p:cNvSpPr/>
            <p:nvPr/>
          </p:nvSpPr>
          <p:spPr>
            <a:xfrm>
              <a:off x="131762" y="136525"/>
              <a:ext cx="141605" cy="138430"/>
            </a:xfrm>
            <a:custGeom>
              <a:avLst/>
              <a:gdLst/>
              <a:ahLst/>
              <a:cxnLst/>
              <a:rect l="l" t="t" r="r" b="b"/>
              <a:pathLst>
                <a:path w="141604" h="138429">
                  <a:moveTo>
                    <a:pt x="0" y="0"/>
                  </a:moveTo>
                  <a:lnTo>
                    <a:pt x="141287" y="0"/>
                  </a:lnTo>
                  <a:lnTo>
                    <a:pt x="141287" y="138112"/>
                  </a:lnTo>
                  <a:lnTo>
                    <a:pt x="0" y="138112"/>
                  </a:lnTo>
                  <a:lnTo>
                    <a:pt x="0" y="0"/>
                  </a:lnTo>
                  <a:close/>
                </a:path>
              </a:pathLst>
            </a:custGeom>
            <a:solidFill>
              <a:srgbClr val="00007D"/>
            </a:solidFill>
          </p:spPr>
          <p:txBody>
            <a:bodyPr wrap="square" lIns="0" tIns="0" rIns="0" bIns="0" rtlCol="0"/>
            <a:lstStyle/>
            <a:p>
              <a:endParaRPr sz="1350"/>
            </a:p>
          </p:txBody>
        </p:sp>
        <p:sp>
          <p:nvSpPr>
            <p:cNvPr id="9" name="object 9"/>
            <p:cNvSpPr/>
            <p:nvPr/>
          </p:nvSpPr>
          <p:spPr>
            <a:xfrm>
              <a:off x="274637" y="271462"/>
              <a:ext cx="273050" cy="274955"/>
            </a:xfrm>
            <a:custGeom>
              <a:avLst/>
              <a:gdLst/>
              <a:ahLst/>
              <a:cxnLst/>
              <a:rect l="l" t="t" r="r" b="b"/>
              <a:pathLst>
                <a:path w="273050" h="274955">
                  <a:moveTo>
                    <a:pt x="273050" y="0"/>
                  </a:moveTo>
                  <a:lnTo>
                    <a:pt x="134937" y="0"/>
                  </a:lnTo>
                  <a:lnTo>
                    <a:pt x="134937" y="138112"/>
                  </a:lnTo>
                  <a:lnTo>
                    <a:pt x="0" y="138112"/>
                  </a:lnTo>
                  <a:lnTo>
                    <a:pt x="0" y="274637"/>
                  </a:lnTo>
                  <a:lnTo>
                    <a:pt x="136525" y="274637"/>
                  </a:lnTo>
                  <a:lnTo>
                    <a:pt x="136525" y="138112"/>
                  </a:lnTo>
                  <a:lnTo>
                    <a:pt x="273050" y="138112"/>
                  </a:lnTo>
                  <a:lnTo>
                    <a:pt x="273050" y="0"/>
                  </a:lnTo>
                  <a:close/>
                </a:path>
              </a:pathLst>
            </a:custGeom>
            <a:solidFill>
              <a:srgbClr val="9999CC"/>
            </a:solidFill>
          </p:spPr>
          <p:txBody>
            <a:bodyPr wrap="square" lIns="0" tIns="0" rIns="0" bIns="0" rtlCol="0"/>
            <a:lstStyle/>
            <a:p>
              <a:endParaRPr sz="1350"/>
            </a:p>
          </p:txBody>
        </p:sp>
      </p:grpSp>
      <p:sp>
        <p:nvSpPr>
          <p:cNvPr id="10" name="object 10"/>
          <p:cNvSpPr txBox="1">
            <a:spLocks noGrp="1"/>
          </p:cNvSpPr>
          <p:nvPr>
            <p:ph type="title"/>
          </p:nvPr>
        </p:nvSpPr>
        <p:spPr>
          <a:xfrm>
            <a:off x="1514476" y="1219200"/>
            <a:ext cx="4255294" cy="840615"/>
          </a:xfrm>
          <a:prstGeom prst="rect">
            <a:avLst/>
          </a:prstGeom>
        </p:spPr>
        <p:txBody>
          <a:bodyPr vert="horz" wrap="square" lIns="0" tIns="9525" rIns="0" bIns="0" rtlCol="0" anchor="t">
            <a:spAutoFit/>
          </a:bodyPr>
          <a:lstStyle/>
          <a:p>
            <a:pPr marL="9525">
              <a:spcBef>
                <a:spcPts val="75"/>
              </a:spcBef>
            </a:pPr>
            <a:r>
              <a:rPr spc="-4" dirty="0"/>
              <a:t>4.7 Ignore the </a:t>
            </a:r>
            <a:r>
              <a:rPr dirty="0"/>
              <a:t>problem</a:t>
            </a:r>
            <a:r>
              <a:rPr spc="-11" dirty="0"/>
              <a:t> </a:t>
            </a:r>
            <a:r>
              <a:rPr spc="-4" dirty="0"/>
              <a:t>strategy</a:t>
            </a:r>
          </a:p>
        </p:txBody>
      </p:sp>
      <p:sp>
        <p:nvSpPr>
          <p:cNvPr id="11" name="object 11"/>
          <p:cNvSpPr txBox="1"/>
          <p:nvPr/>
        </p:nvSpPr>
        <p:spPr>
          <a:xfrm>
            <a:off x="1571626" y="2938462"/>
            <a:ext cx="104299" cy="506036"/>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a:p>
            <a:pPr marL="9525">
              <a:spcBef>
                <a:spcPts val="915"/>
              </a:spcBef>
            </a:pPr>
            <a:r>
              <a:rPr sz="1238" spc="-79" dirty="0">
                <a:solidFill>
                  <a:srgbClr val="00007D"/>
                </a:solidFill>
                <a:latin typeface="Arial"/>
                <a:cs typeface="Arial"/>
              </a:rPr>
              <a:t>■</a:t>
            </a:r>
            <a:endParaRPr sz="1238">
              <a:latin typeface="Arial"/>
              <a:cs typeface="Arial"/>
            </a:endParaRPr>
          </a:p>
        </p:txBody>
      </p:sp>
      <p:sp>
        <p:nvSpPr>
          <p:cNvPr id="12" name="object 12"/>
          <p:cNvSpPr txBox="1"/>
          <p:nvPr/>
        </p:nvSpPr>
        <p:spPr>
          <a:xfrm>
            <a:off x="1571626" y="4033838"/>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3" name="object 13"/>
          <p:cNvSpPr txBox="1"/>
          <p:nvPr/>
        </p:nvSpPr>
        <p:spPr>
          <a:xfrm>
            <a:off x="1571626" y="4824413"/>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4" name="object 14"/>
          <p:cNvSpPr txBox="1"/>
          <p:nvPr/>
        </p:nvSpPr>
        <p:spPr>
          <a:xfrm>
            <a:off x="1514476" y="2323786"/>
            <a:ext cx="6212205" cy="3820341"/>
          </a:xfrm>
          <a:prstGeom prst="rect">
            <a:avLst/>
          </a:prstGeom>
        </p:spPr>
        <p:txBody>
          <a:bodyPr vert="horz" wrap="square" lIns="0" tIns="9525" rIns="0" bIns="0" rtlCol="0">
            <a:spAutoFit/>
          </a:bodyPr>
          <a:lstStyle/>
          <a:p>
            <a:pPr marL="383857" indent="-355759">
              <a:spcBef>
                <a:spcPts val="75"/>
              </a:spcBef>
              <a:buChar char="-"/>
              <a:tabLst>
                <a:tab pos="383857" algn="l"/>
                <a:tab pos="384334" algn="l"/>
              </a:tabLst>
            </a:pPr>
            <a:r>
              <a:rPr sz="2400" spc="-4" dirty="0">
                <a:solidFill>
                  <a:srgbClr val="993300"/>
                </a:solidFill>
                <a:latin typeface="Arial"/>
                <a:cs typeface="Arial"/>
              </a:rPr>
              <a:t>“Ostrich algorithm”</a:t>
            </a:r>
            <a:endParaRPr sz="2400" dirty="0">
              <a:latin typeface="Arial"/>
              <a:cs typeface="Arial"/>
            </a:endParaRPr>
          </a:p>
          <a:p>
            <a:pPr lvl="1" indent="-257175">
              <a:spcBef>
                <a:spcPts val="1470"/>
              </a:spcBef>
              <a:buClr>
                <a:srgbClr val="00007D"/>
              </a:buClr>
              <a:buSzPct val="75000"/>
              <a:buFont typeface="Arial"/>
              <a:buChar char="■"/>
              <a:tabLst>
                <a:tab pos="342424" algn="l"/>
                <a:tab pos="342900" algn="l"/>
              </a:tabLst>
            </a:pPr>
            <a:r>
              <a:rPr sz="1650" b="1" spc="-4" dirty="0">
                <a:solidFill>
                  <a:srgbClr val="0000CC"/>
                </a:solidFill>
                <a:latin typeface="Arial"/>
                <a:cs typeface="Arial"/>
              </a:rPr>
              <a:t>Idea:</a:t>
            </a:r>
            <a:endParaRPr sz="1650" dirty="0">
              <a:latin typeface="Arial"/>
              <a:cs typeface="Arial"/>
            </a:endParaRPr>
          </a:p>
          <a:p>
            <a:pPr marL="638175" marR="32385" lvl="2" indent="-209550">
              <a:lnSpc>
                <a:spcPts val="1725"/>
              </a:lnSpc>
              <a:spcBef>
                <a:spcPts val="465"/>
              </a:spcBef>
              <a:buClr>
                <a:srgbClr val="9999CC"/>
              </a:buClr>
              <a:buSzPct val="80000"/>
              <a:buFont typeface="FreeSans"/>
              <a:buChar char="◻"/>
              <a:tabLst>
                <a:tab pos="638175" algn="l"/>
              </a:tabLst>
            </a:pPr>
            <a:r>
              <a:rPr sz="1500" b="1" spc="-4" dirty="0">
                <a:latin typeface="Arial"/>
                <a:cs typeface="Arial"/>
              </a:rPr>
              <a:t>Stick the head in the sand and pretend there is no problem </a:t>
            </a:r>
            <a:r>
              <a:rPr sz="1500" b="1" dirty="0">
                <a:latin typeface="Arial"/>
                <a:cs typeface="Arial"/>
              </a:rPr>
              <a:t>at  </a:t>
            </a:r>
            <a:r>
              <a:rPr sz="1500" b="1" spc="-4" dirty="0">
                <a:latin typeface="Arial"/>
                <a:cs typeface="Arial"/>
              </a:rPr>
              <a:t>all</a:t>
            </a:r>
            <a:endParaRPr sz="1500" dirty="0">
              <a:latin typeface="Arial"/>
              <a:cs typeface="Arial"/>
            </a:endParaRPr>
          </a:p>
          <a:p>
            <a:pPr marL="342900">
              <a:spcBef>
                <a:spcPts val="255"/>
              </a:spcBef>
            </a:pPr>
            <a:r>
              <a:rPr sz="1650" b="1" spc="-4" dirty="0">
                <a:solidFill>
                  <a:srgbClr val="0000CC"/>
                </a:solidFill>
                <a:latin typeface="Arial"/>
                <a:cs typeface="Arial"/>
              </a:rPr>
              <a:t>Mathematicians find this totally</a:t>
            </a:r>
            <a:r>
              <a:rPr sz="1650" b="1" spc="8" dirty="0">
                <a:solidFill>
                  <a:srgbClr val="0000CC"/>
                </a:solidFill>
                <a:latin typeface="Arial"/>
                <a:cs typeface="Arial"/>
              </a:rPr>
              <a:t> </a:t>
            </a:r>
            <a:r>
              <a:rPr sz="1650" b="1" spc="-4" dirty="0">
                <a:solidFill>
                  <a:srgbClr val="0000CC"/>
                </a:solidFill>
                <a:latin typeface="Arial"/>
                <a:cs typeface="Arial"/>
              </a:rPr>
              <a:t>unacceptable</a:t>
            </a:r>
            <a:endParaRPr sz="1650" dirty="0">
              <a:latin typeface="Arial"/>
              <a:cs typeface="Arial"/>
            </a:endParaRPr>
          </a:p>
          <a:p>
            <a:pPr marL="342900" marR="402431">
              <a:lnSpc>
                <a:spcPts val="1950"/>
              </a:lnSpc>
              <a:spcBef>
                <a:spcPts val="510"/>
              </a:spcBef>
            </a:pPr>
            <a:r>
              <a:rPr sz="1650" b="1" spc="-4" dirty="0">
                <a:solidFill>
                  <a:srgbClr val="0000CC"/>
                </a:solidFill>
                <a:latin typeface="Arial"/>
                <a:cs typeface="Arial"/>
              </a:rPr>
              <a:t>Engineers </a:t>
            </a:r>
            <a:r>
              <a:rPr sz="1650" b="1" dirty="0">
                <a:solidFill>
                  <a:srgbClr val="0000CC"/>
                </a:solidFill>
                <a:latin typeface="Arial"/>
                <a:cs typeface="Arial"/>
              </a:rPr>
              <a:t>ask </a:t>
            </a:r>
            <a:r>
              <a:rPr sz="1650" b="1" spc="-4" dirty="0">
                <a:solidFill>
                  <a:srgbClr val="0000CC"/>
                </a:solidFill>
                <a:latin typeface="Arial"/>
                <a:cs typeface="Arial"/>
              </a:rPr>
              <a:t>how often the problem is expected, how  often the </a:t>
            </a:r>
            <a:r>
              <a:rPr sz="1650" b="1" dirty="0">
                <a:solidFill>
                  <a:srgbClr val="0000CC"/>
                </a:solidFill>
                <a:latin typeface="Arial"/>
                <a:cs typeface="Arial"/>
              </a:rPr>
              <a:t>system </a:t>
            </a:r>
            <a:r>
              <a:rPr sz="1650" b="1" spc="-4" dirty="0">
                <a:solidFill>
                  <a:srgbClr val="0000CC"/>
                </a:solidFill>
                <a:latin typeface="Arial"/>
                <a:cs typeface="Arial"/>
              </a:rPr>
              <a:t>crashes for other reasons, and how  serious </a:t>
            </a:r>
            <a:r>
              <a:rPr sz="1650" b="1" dirty="0">
                <a:solidFill>
                  <a:srgbClr val="0000CC"/>
                </a:solidFill>
                <a:latin typeface="Arial"/>
                <a:cs typeface="Arial"/>
              </a:rPr>
              <a:t>a deadlock is</a:t>
            </a:r>
            <a:endParaRPr sz="1650" dirty="0">
              <a:latin typeface="Arial"/>
              <a:cs typeface="Arial"/>
            </a:endParaRPr>
          </a:p>
          <a:p>
            <a:pPr marL="342900" marR="181928">
              <a:lnSpc>
                <a:spcPts val="1950"/>
              </a:lnSpc>
              <a:spcBef>
                <a:spcPts val="375"/>
              </a:spcBef>
            </a:pPr>
            <a:r>
              <a:rPr sz="1650" b="1" spc="-4" dirty="0">
                <a:solidFill>
                  <a:srgbClr val="0000CC"/>
                </a:solidFill>
                <a:latin typeface="Arial"/>
                <a:cs typeface="Arial"/>
              </a:rPr>
              <a:t>In practice the price of eliminating deadlock is usually  high, mostly in </a:t>
            </a:r>
            <a:r>
              <a:rPr sz="1650" b="1" dirty="0">
                <a:solidFill>
                  <a:srgbClr val="0000CC"/>
                </a:solidFill>
                <a:latin typeface="Arial"/>
                <a:cs typeface="Arial"/>
              </a:rPr>
              <a:t>terms </a:t>
            </a:r>
            <a:r>
              <a:rPr sz="1650" b="1" spc="-4" dirty="0">
                <a:solidFill>
                  <a:srgbClr val="0000CC"/>
                </a:solidFill>
                <a:latin typeface="Arial"/>
                <a:cs typeface="Arial"/>
              </a:rPr>
              <a:t>of putting inconvenient restrictions  </a:t>
            </a:r>
            <a:r>
              <a:rPr sz="1650" b="1" dirty="0">
                <a:solidFill>
                  <a:srgbClr val="0000CC"/>
                </a:solidFill>
                <a:latin typeface="Arial"/>
                <a:cs typeface="Arial"/>
              </a:rPr>
              <a:t>on</a:t>
            </a:r>
            <a:r>
              <a:rPr sz="1650" b="1" spc="-4" dirty="0">
                <a:solidFill>
                  <a:srgbClr val="0000CC"/>
                </a:solidFill>
                <a:latin typeface="Arial"/>
                <a:cs typeface="Arial"/>
              </a:rPr>
              <a:t> </a:t>
            </a:r>
            <a:r>
              <a:rPr sz="1650" b="1" dirty="0">
                <a:solidFill>
                  <a:srgbClr val="0000CC"/>
                </a:solidFill>
                <a:latin typeface="Arial"/>
                <a:cs typeface="Arial"/>
              </a:rPr>
              <a:t>processes</a:t>
            </a:r>
            <a:endParaRPr sz="1650" dirty="0">
              <a:latin typeface="Arial"/>
              <a:cs typeface="Arial"/>
            </a:endParaRPr>
          </a:p>
          <a:p>
            <a:pPr marL="342900" marR="576263">
              <a:lnSpc>
                <a:spcPts val="1950"/>
              </a:lnSpc>
              <a:spcBef>
                <a:spcPts val="375"/>
              </a:spcBef>
            </a:pPr>
            <a:r>
              <a:rPr sz="1650" b="1" spc="-4" dirty="0">
                <a:solidFill>
                  <a:srgbClr val="0000CC"/>
                </a:solidFill>
                <a:latin typeface="Arial"/>
                <a:cs typeface="Arial"/>
              </a:rPr>
              <a:t>There is always </a:t>
            </a:r>
            <a:r>
              <a:rPr sz="1650" b="1" dirty="0">
                <a:solidFill>
                  <a:srgbClr val="0000CC"/>
                </a:solidFill>
                <a:latin typeface="Arial"/>
                <a:cs typeface="Arial"/>
              </a:rPr>
              <a:t>a </a:t>
            </a:r>
            <a:r>
              <a:rPr sz="1650" b="1" spc="-4" dirty="0">
                <a:solidFill>
                  <a:srgbClr val="0000CC"/>
                </a:solidFill>
                <a:latin typeface="Arial"/>
                <a:cs typeface="Arial"/>
              </a:rPr>
              <a:t>trade-off between convenience and  correctness</a:t>
            </a:r>
            <a:endParaRPr sz="1650" dirty="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857251"/>
            <a:ext cx="214313" cy="400049"/>
          </a:xfrm>
          <a:prstGeom prst="rect">
            <a:avLst/>
          </a:prstGeom>
          <a:blipFill>
            <a:blip r:embed="rId2" cstate="print"/>
            <a:stretch>
              <a:fillRect/>
            </a:stretch>
          </a:blipFill>
        </p:spPr>
        <p:txBody>
          <a:bodyPr wrap="square" lIns="0" tIns="0" rIns="0" bIns="0" rtlCol="0"/>
          <a:lstStyle/>
          <a:p>
            <a:endParaRPr sz="1350"/>
          </a:p>
        </p:txBody>
      </p:sp>
      <p:grpSp>
        <p:nvGrpSpPr>
          <p:cNvPr id="3" name="object 3"/>
          <p:cNvGrpSpPr/>
          <p:nvPr/>
        </p:nvGrpSpPr>
        <p:grpSpPr>
          <a:xfrm>
            <a:off x="1241823" y="857250"/>
            <a:ext cx="6759416" cy="409575"/>
            <a:chOff x="131762" y="0"/>
            <a:chExt cx="9012555" cy="546100"/>
          </a:xfrm>
        </p:grpSpPr>
        <p:sp>
          <p:nvSpPr>
            <p:cNvPr id="4" name="object 4"/>
            <p:cNvSpPr/>
            <p:nvPr/>
          </p:nvSpPr>
          <p:spPr>
            <a:xfrm>
              <a:off x="412750" y="134937"/>
              <a:ext cx="8731250" cy="274637"/>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409575" y="0"/>
              <a:ext cx="278130" cy="271780"/>
            </a:xfrm>
            <a:custGeom>
              <a:avLst/>
              <a:gdLst/>
              <a:ahLst/>
              <a:cxnLst/>
              <a:rect l="l" t="t" r="r" b="b"/>
              <a:pathLst>
                <a:path w="278130" h="271780">
                  <a:moveTo>
                    <a:pt x="138112" y="134937"/>
                  </a:moveTo>
                  <a:lnTo>
                    <a:pt x="0" y="134937"/>
                  </a:lnTo>
                  <a:lnTo>
                    <a:pt x="0" y="271462"/>
                  </a:lnTo>
                  <a:lnTo>
                    <a:pt x="138112" y="271462"/>
                  </a:lnTo>
                  <a:lnTo>
                    <a:pt x="138112" y="134937"/>
                  </a:lnTo>
                  <a:close/>
                </a:path>
                <a:path w="278130" h="271780">
                  <a:moveTo>
                    <a:pt x="277812" y="0"/>
                  </a:moveTo>
                  <a:lnTo>
                    <a:pt x="138112" y="0"/>
                  </a:lnTo>
                  <a:lnTo>
                    <a:pt x="138112" y="134937"/>
                  </a:lnTo>
                  <a:lnTo>
                    <a:pt x="277812" y="134937"/>
                  </a:lnTo>
                  <a:lnTo>
                    <a:pt x="277812" y="0"/>
                  </a:lnTo>
                  <a:close/>
                </a:path>
              </a:pathLst>
            </a:custGeom>
            <a:solidFill>
              <a:srgbClr val="CCCCE6"/>
            </a:solidFill>
          </p:spPr>
          <p:txBody>
            <a:bodyPr wrap="square" lIns="0" tIns="0" rIns="0" bIns="0" rtlCol="0"/>
            <a:lstStyle/>
            <a:p>
              <a:endParaRPr sz="1350"/>
            </a:p>
          </p:txBody>
        </p:sp>
        <p:sp>
          <p:nvSpPr>
            <p:cNvPr id="6" name="object 6"/>
            <p:cNvSpPr/>
            <p:nvPr/>
          </p:nvSpPr>
          <p:spPr>
            <a:xfrm>
              <a:off x="547687" y="134937"/>
              <a:ext cx="139700" cy="141605"/>
            </a:xfrm>
            <a:custGeom>
              <a:avLst/>
              <a:gdLst/>
              <a:ahLst/>
              <a:cxnLst/>
              <a:rect l="l" t="t" r="r" b="b"/>
              <a:pathLst>
                <a:path w="139700" h="141604">
                  <a:moveTo>
                    <a:pt x="0" y="0"/>
                  </a:moveTo>
                  <a:lnTo>
                    <a:pt x="139700" y="0"/>
                  </a:lnTo>
                  <a:lnTo>
                    <a:pt x="139700" y="141287"/>
                  </a:lnTo>
                  <a:lnTo>
                    <a:pt x="0" y="141287"/>
                  </a:lnTo>
                  <a:lnTo>
                    <a:pt x="0" y="0"/>
                  </a:lnTo>
                  <a:close/>
                </a:path>
              </a:pathLst>
            </a:custGeom>
            <a:solidFill>
              <a:srgbClr val="9999CC"/>
            </a:solidFill>
          </p:spPr>
          <p:txBody>
            <a:bodyPr wrap="square" lIns="0" tIns="0" rIns="0" bIns="0" rtlCol="0"/>
            <a:lstStyle/>
            <a:p>
              <a:endParaRPr sz="1350"/>
            </a:p>
          </p:txBody>
        </p:sp>
        <p:sp>
          <p:nvSpPr>
            <p:cNvPr id="7" name="object 7"/>
            <p:cNvSpPr/>
            <p:nvPr/>
          </p:nvSpPr>
          <p:spPr>
            <a:xfrm>
              <a:off x="274637" y="274637"/>
              <a:ext cx="136525" cy="135255"/>
            </a:xfrm>
            <a:custGeom>
              <a:avLst/>
              <a:gdLst/>
              <a:ahLst/>
              <a:cxnLst/>
              <a:rect l="l" t="t" r="r" b="b"/>
              <a:pathLst>
                <a:path w="136525" h="135254">
                  <a:moveTo>
                    <a:pt x="0" y="134937"/>
                  </a:moveTo>
                  <a:lnTo>
                    <a:pt x="136525" y="134937"/>
                  </a:lnTo>
                  <a:lnTo>
                    <a:pt x="136525" y="0"/>
                  </a:lnTo>
                  <a:lnTo>
                    <a:pt x="0" y="0"/>
                  </a:lnTo>
                  <a:lnTo>
                    <a:pt x="0" y="134937"/>
                  </a:lnTo>
                  <a:close/>
                </a:path>
              </a:pathLst>
            </a:custGeom>
            <a:solidFill>
              <a:srgbClr val="CCCCE6"/>
            </a:solidFill>
          </p:spPr>
          <p:txBody>
            <a:bodyPr wrap="square" lIns="0" tIns="0" rIns="0" bIns="0" rtlCol="0"/>
            <a:lstStyle/>
            <a:p>
              <a:endParaRPr sz="1350"/>
            </a:p>
          </p:txBody>
        </p:sp>
        <p:sp>
          <p:nvSpPr>
            <p:cNvPr id="8" name="object 8"/>
            <p:cNvSpPr/>
            <p:nvPr/>
          </p:nvSpPr>
          <p:spPr>
            <a:xfrm>
              <a:off x="131762" y="136525"/>
              <a:ext cx="141605" cy="138430"/>
            </a:xfrm>
            <a:custGeom>
              <a:avLst/>
              <a:gdLst/>
              <a:ahLst/>
              <a:cxnLst/>
              <a:rect l="l" t="t" r="r" b="b"/>
              <a:pathLst>
                <a:path w="141604" h="138429">
                  <a:moveTo>
                    <a:pt x="0" y="0"/>
                  </a:moveTo>
                  <a:lnTo>
                    <a:pt x="141287" y="0"/>
                  </a:lnTo>
                  <a:lnTo>
                    <a:pt x="141287" y="138112"/>
                  </a:lnTo>
                  <a:lnTo>
                    <a:pt x="0" y="138112"/>
                  </a:lnTo>
                  <a:lnTo>
                    <a:pt x="0" y="0"/>
                  </a:lnTo>
                  <a:close/>
                </a:path>
              </a:pathLst>
            </a:custGeom>
            <a:solidFill>
              <a:srgbClr val="00007D"/>
            </a:solidFill>
          </p:spPr>
          <p:txBody>
            <a:bodyPr wrap="square" lIns="0" tIns="0" rIns="0" bIns="0" rtlCol="0"/>
            <a:lstStyle/>
            <a:p>
              <a:endParaRPr sz="1350"/>
            </a:p>
          </p:txBody>
        </p:sp>
        <p:sp>
          <p:nvSpPr>
            <p:cNvPr id="9" name="object 9"/>
            <p:cNvSpPr/>
            <p:nvPr/>
          </p:nvSpPr>
          <p:spPr>
            <a:xfrm>
              <a:off x="274637" y="271462"/>
              <a:ext cx="273050" cy="274955"/>
            </a:xfrm>
            <a:custGeom>
              <a:avLst/>
              <a:gdLst/>
              <a:ahLst/>
              <a:cxnLst/>
              <a:rect l="l" t="t" r="r" b="b"/>
              <a:pathLst>
                <a:path w="273050" h="274955">
                  <a:moveTo>
                    <a:pt x="273050" y="0"/>
                  </a:moveTo>
                  <a:lnTo>
                    <a:pt x="134937" y="0"/>
                  </a:lnTo>
                  <a:lnTo>
                    <a:pt x="134937" y="138112"/>
                  </a:lnTo>
                  <a:lnTo>
                    <a:pt x="0" y="138112"/>
                  </a:lnTo>
                  <a:lnTo>
                    <a:pt x="0" y="274637"/>
                  </a:lnTo>
                  <a:lnTo>
                    <a:pt x="136525" y="274637"/>
                  </a:lnTo>
                  <a:lnTo>
                    <a:pt x="136525" y="138112"/>
                  </a:lnTo>
                  <a:lnTo>
                    <a:pt x="273050" y="138112"/>
                  </a:lnTo>
                  <a:lnTo>
                    <a:pt x="273050" y="0"/>
                  </a:lnTo>
                  <a:close/>
                </a:path>
              </a:pathLst>
            </a:custGeom>
            <a:solidFill>
              <a:srgbClr val="9999CC"/>
            </a:solidFill>
          </p:spPr>
          <p:txBody>
            <a:bodyPr wrap="square" lIns="0" tIns="0" rIns="0" bIns="0" rtlCol="0"/>
            <a:lstStyle/>
            <a:p>
              <a:endParaRPr sz="1350"/>
            </a:p>
          </p:txBody>
        </p:sp>
      </p:grpSp>
      <p:sp>
        <p:nvSpPr>
          <p:cNvPr id="10" name="object 10"/>
          <p:cNvSpPr txBox="1">
            <a:spLocks noGrp="1"/>
          </p:cNvSpPr>
          <p:nvPr>
            <p:ph type="title"/>
          </p:nvPr>
        </p:nvSpPr>
        <p:spPr>
          <a:xfrm>
            <a:off x="1628775" y="1190625"/>
            <a:ext cx="2526983" cy="840615"/>
          </a:xfrm>
          <a:prstGeom prst="rect">
            <a:avLst/>
          </a:prstGeom>
        </p:spPr>
        <p:txBody>
          <a:bodyPr vert="horz" wrap="square" lIns="0" tIns="9525" rIns="0" bIns="0" rtlCol="0" anchor="t">
            <a:spAutoFit/>
          </a:bodyPr>
          <a:lstStyle/>
          <a:p>
            <a:pPr marL="9525">
              <a:spcBef>
                <a:spcPts val="75"/>
              </a:spcBef>
            </a:pPr>
            <a:r>
              <a:rPr dirty="0"/>
              <a:t>Learning</a:t>
            </a:r>
            <a:r>
              <a:rPr spc="-53" dirty="0"/>
              <a:t> </a:t>
            </a:r>
            <a:r>
              <a:rPr spc="-4" dirty="0"/>
              <a:t>Outcome</a:t>
            </a:r>
          </a:p>
        </p:txBody>
      </p:sp>
      <p:sp>
        <p:nvSpPr>
          <p:cNvPr id="11" name="object 11"/>
          <p:cNvSpPr txBox="1"/>
          <p:nvPr/>
        </p:nvSpPr>
        <p:spPr>
          <a:xfrm>
            <a:off x="1285876" y="2395537"/>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2" name="object 12"/>
          <p:cNvSpPr txBox="1"/>
          <p:nvPr/>
        </p:nvSpPr>
        <p:spPr>
          <a:xfrm>
            <a:off x="1600201" y="2362200"/>
            <a:ext cx="6003607" cy="518154"/>
          </a:xfrm>
          <a:prstGeom prst="rect">
            <a:avLst/>
          </a:prstGeom>
        </p:spPr>
        <p:txBody>
          <a:bodyPr vert="horz" wrap="square" lIns="0" tIns="20954" rIns="0" bIns="0" rtlCol="0">
            <a:spAutoFit/>
          </a:bodyPr>
          <a:lstStyle/>
          <a:p>
            <a:pPr marL="9525" marR="3810">
              <a:lnSpc>
                <a:spcPts val="1950"/>
              </a:lnSpc>
              <a:spcBef>
                <a:spcPts val="164"/>
              </a:spcBef>
            </a:pPr>
            <a:r>
              <a:rPr sz="1650" b="1" dirty="0">
                <a:solidFill>
                  <a:srgbClr val="0000CC"/>
                </a:solidFill>
                <a:latin typeface="Arial"/>
                <a:cs typeface="Arial"/>
              </a:rPr>
              <a:t>After </a:t>
            </a:r>
            <a:r>
              <a:rPr sz="1650" b="1" spc="-4" dirty="0">
                <a:solidFill>
                  <a:srgbClr val="0000CC"/>
                </a:solidFill>
                <a:latin typeface="Arial"/>
                <a:cs typeface="Arial"/>
              </a:rPr>
              <a:t>this lecture you should have </a:t>
            </a:r>
            <a:r>
              <a:rPr sz="1650" b="1" dirty="0">
                <a:solidFill>
                  <a:srgbClr val="0000CC"/>
                </a:solidFill>
                <a:latin typeface="Arial"/>
                <a:cs typeface="Arial"/>
              </a:rPr>
              <a:t>an </a:t>
            </a:r>
            <a:r>
              <a:rPr sz="1650" b="1" spc="-4" dirty="0">
                <a:solidFill>
                  <a:srgbClr val="0000CC"/>
                </a:solidFill>
                <a:latin typeface="Arial"/>
                <a:cs typeface="Arial"/>
              </a:rPr>
              <a:t>understanding of what  is meant by:</a:t>
            </a:r>
            <a:endParaRPr sz="1650" dirty="0">
              <a:latin typeface="Arial"/>
              <a:cs typeface="Arial"/>
            </a:endParaRPr>
          </a:p>
        </p:txBody>
      </p:sp>
      <p:sp>
        <p:nvSpPr>
          <p:cNvPr id="13" name="object 13"/>
          <p:cNvSpPr txBox="1"/>
          <p:nvPr/>
        </p:nvSpPr>
        <p:spPr>
          <a:xfrm>
            <a:off x="1628776" y="2249805"/>
            <a:ext cx="150971" cy="553357"/>
          </a:xfrm>
          <a:prstGeom prst="rect">
            <a:avLst/>
          </a:prstGeom>
        </p:spPr>
        <p:txBody>
          <a:bodyPr vert="horz" wrap="square" lIns="0" tIns="93345" rIns="0" bIns="0" rtlCol="0">
            <a:spAutoFit/>
          </a:bodyPr>
          <a:lstStyle/>
          <a:p>
            <a:pPr marL="9525">
              <a:spcBef>
                <a:spcPts val="735"/>
              </a:spcBef>
            </a:pPr>
            <a:r>
              <a:rPr sz="1200" spc="75" dirty="0">
                <a:solidFill>
                  <a:srgbClr val="9999CC"/>
                </a:solidFill>
                <a:latin typeface="FreeSans"/>
                <a:cs typeface="FreeSans"/>
              </a:rPr>
              <a:t>◻</a:t>
            </a:r>
            <a:endParaRPr sz="1200">
              <a:latin typeface="FreeSans"/>
              <a:cs typeface="FreeSans"/>
            </a:endParaRPr>
          </a:p>
          <a:p>
            <a:pPr marL="9525">
              <a:spcBef>
                <a:spcPts val="660"/>
              </a:spcBef>
            </a:pPr>
            <a:r>
              <a:rPr sz="1200" spc="75" dirty="0">
                <a:solidFill>
                  <a:srgbClr val="9999CC"/>
                </a:solidFill>
                <a:latin typeface="FreeSans"/>
                <a:cs typeface="FreeSans"/>
              </a:rPr>
              <a:t>◻</a:t>
            </a:r>
            <a:endParaRPr sz="1200">
              <a:latin typeface="FreeSans"/>
              <a:cs typeface="FreeSans"/>
            </a:endParaRPr>
          </a:p>
        </p:txBody>
      </p:sp>
      <p:sp>
        <p:nvSpPr>
          <p:cNvPr id="14" name="object 14"/>
          <p:cNvSpPr txBox="1"/>
          <p:nvPr/>
        </p:nvSpPr>
        <p:spPr>
          <a:xfrm>
            <a:off x="1914525" y="2876550"/>
            <a:ext cx="3388995" cy="509820"/>
          </a:xfrm>
          <a:prstGeom prst="rect">
            <a:avLst/>
          </a:prstGeom>
        </p:spPr>
        <p:txBody>
          <a:bodyPr vert="horz" wrap="square" lIns="0" tIns="9525" rIns="0" bIns="0" rtlCol="0">
            <a:spAutoFit/>
          </a:bodyPr>
          <a:lstStyle/>
          <a:p>
            <a:pPr marL="9525" marR="3810" indent="52864">
              <a:lnSpc>
                <a:spcPct val="112500"/>
              </a:lnSpc>
              <a:spcBef>
                <a:spcPts val="75"/>
              </a:spcBef>
            </a:pPr>
            <a:r>
              <a:rPr sz="1500" b="1" spc="-4" dirty="0">
                <a:latin typeface="Arial"/>
                <a:cs typeface="Arial"/>
              </a:rPr>
              <a:t>Resource Allocation Mechanism</a:t>
            </a:r>
            <a:r>
              <a:rPr sz="1500" b="1" spc="-56" dirty="0">
                <a:latin typeface="Arial"/>
                <a:cs typeface="Arial"/>
              </a:rPr>
              <a:t> </a:t>
            </a:r>
            <a:r>
              <a:rPr sz="1500" b="1" spc="-4" dirty="0">
                <a:latin typeface="Arial"/>
                <a:cs typeface="Arial"/>
              </a:rPr>
              <a:t>and  Resource Allocation</a:t>
            </a:r>
            <a:r>
              <a:rPr sz="1500" b="1" spc="-60" dirty="0">
                <a:latin typeface="Arial"/>
                <a:cs typeface="Arial"/>
              </a:rPr>
              <a:t> </a:t>
            </a:r>
            <a:r>
              <a:rPr sz="1500" b="1" spc="-19" dirty="0">
                <a:latin typeface="Arial"/>
                <a:cs typeface="Arial"/>
              </a:rPr>
              <a:t>Policy.</a:t>
            </a:r>
            <a:endParaRPr sz="1500">
              <a:latin typeface="Arial"/>
              <a:cs typeface="Arial"/>
            </a:endParaRPr>
          </a:p>
        </p:txBody>
      </p:sp>
      <p:sp>
        <p:nvSpPr>
          <p:cNvPr id="15" name="object 15"/>
          <p:cNvSpPr txBox="1"/>
          <p:nvPr/>
        </p:nvSpPr>
        <p:spPr>
          <a:xfrm>
            <a:off x="1285876" y="3767137"/>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6" name="object 16"/>
          <p:cNvSpPr txBox="1"/>
          <p:nvPr/>
        </p:nvSpPr>
        <p:spPr>
          <a:xfrm>
            <a:off x="1600201" y="3733799"/>
            <a:ext cx="3158014" cy="263534"/>
          </a:xfrm>
          <a:prstGeom prst="rect">
            <a:avLst/>
          </a:prstGeom>
        </p:spPr>
        <p:txBody>
          <a:bodyPr vert="horz" wrap="square" lIns="0" tIns="9525" rIns="0" bIns="0" rtlCol="0">
            <a:spAutoFit/>
          </a:bodyPr>
          <a:lstStyle/>
          <a:p>
            <a:pPr marL="9525">
              <a:spcBef>
                <a:spcPts val="75"/>
              </a:spcBef>
            </a:pPr>
            <a:r>
              <a:rPr sz="1650" b="1" spc="-45" dirty="0">
                <a:solidFill>
                  <a:srgbClr val="0000CC"/>
                </a:solidFill>
                <a:latin typeface="Arial"/>
                <a:cs typeface="Arial"/>
              </a:rPr>
              <a:t>You </a:t>
            </a:r>
            <a:r>
              <a:rPr sz="1650" b="1" spc="-4" dirty="0">
                <a:solidFill>
                  <a:srgbClr val="0000CC"/>
                </a:solidFill>
                <a:latin typeface="Arial"/>
                <a:cs typeface="Arial"/>
              </a:rPr>
              <a:t>should know the</a:t>
            </a:r>
            <a:r>
              <a:rPr sz="1650" b="1" spc="4" dirty="0">
                <a:solidFill>
                  <a:srgbClr val="0000CC"/>
                </a:solidFill>
                <a:latin typeface="Arial"/>
                <a:cs typeface="Arial"/>
              </a:rPr>
              <a:t> </a:t>
            </a:r>
            <a:r>
              <a:rPr sz="1650" b="1" spc="-4" dirty="0">
                <a:solidFill>
                  <a:srgbClr val="0000CC"/>
                </a:solidFill>
                <a:latin typeface="Arial"/>
                <a:cs typeface="Arial"/>
              </a:rPr>
              <a:t>following:</a:t>
            </a:r>
            <a:endParaRPr sz="1650">
              <a:latin typeface="Arial"/>
              <a:cs typeface="Arial"/>
            </a:endParaRPr>
          </a:p>
        </p:txBody>
      </p:sp>
      <p:sp>
        <p:nvSpPr>
          <p:cNvPr id="17" name="object 17"/>
          <p:cNvSpPr txBox="1"/>
          <p:nvPr/>
        </p:nvSpPr>
        <p:spPr>
          <a:xfrm>
            <a:off x="1628776" y="3373755"/>
            <a:ext cx="150971" cy="1102225"/>
          </a:xfrm>
          <a:prstGeom prst="rect">
            <a:avLst/>
          </a:prstGeom>
        </p:spPr>
        <p:txBody>
          <a:bodyPr vert="horz" wrap="square" lIns="0" tIns="93345" rIns="0" bIns="0" rtlCol="0">
            <a:spAutoFit/>
          </a:bodyPr>
          <a:lstStyle/>
          <a:p>
            <a:pPr marL="9525">
              <a:spcBef>
                <a:spcPts val="735"/>
              </a:spcBef>
            </a:pPr>
            <a:r>
              <a:rPr sz="1200" spc="75" dirty="0">
                <a:solidFill>
                  <a:srgbClr val="9999CC"/>
                </a:solidFill>
                <a:latin typeface="FreeSans"/>
                <a:cs typeface="FreeSans"/>
              </a:rPr>
              <a:t>◻</a:t>
            </a:r>
            <a:endParaRPr sz="1200">
              <a:latin typeface="FreeSans"/>
              <a:cs typeface="FreeSans"/>
            </a:endParaRPr>
          </a:p>
          <a:p>
            <a:pPr marL="9525">
              <a:spcBef>
                <a:spcPts val="660"/>
              </a:spcBef>
            </a:pPr>
            <a:r>
              <a:rPr sz="1200" spc="75" dirty="0">
                <a:solidFill>
                  <a:srgbClr val="9999CC"/>
                </a:solidFill>
                <a:latin typeface="FreeSans"/>
                <a:cs typeface="FreeSans"/>
              </a:rPr>
              <a:t>◻</a:t>
            </a:r>
            <a:endParaRPr sz="1200">
              <a:latin typeface="FreeSans"/>
              <a:cs typeface="FreeSans"/>
            </a:endParaRPr>
          </a:p>
          <a:p>
            <a:pPr marL="9525">
              <a:spcBef>
                <a:spcPts val="660"/>
              </a:spcBef>
            </a:pPr>
            <a:r>
              <a:rPr sz="1200" spc="75" dirty="0">
                <a:solidFill>
                  <a:srgbClr val="9999CC"/>
                </a:solidFill>
                <a:latin typeface="FreeSans"/>
                <a:cs typeface="FreeSans"/>
              </a:rPr>
              <a:t>◻</a:t>
            </a:r>
            <a:endParaRPr sz="1200">
              <a:latin typeface="FreeSans"/>
              <a:cs typeface="FreeSans"/>
            </a:endParaRPr>
          </a:p>
          <a:p>
            <a:pPr marL="9525">
              <a:spcBef>
                <a:spcPts val="660"/>
              </a:spcBef>
            </a:pPr>
            <a:r>
              <a:rPr sz="1200" spc="75" dirty="0">
                <a:solidFill>
                  <a:srgbClr val="9999CC"/>
                </a:solidFill>
                <a:latin typeface="FreeSans"/>
                <a:cs typeface="FreeSans"/>
              </a:rPr>
              <a:t>◻</a:t>
            </a:r>
            <a:endParaRPr sz="1200">
              <a:latin typeface="FreeSans"/>
              <a:cs typeface="FreeSans"/>
            </a:endParaRPr>
          </a:p>
        </p:txBody>
      </p:sp>
      <p:sp>
        <p:nvSpPr>
          <p:cNvPr id="18" name="object 18"/>
          <p:cNvSpPr txBox="1"/>
          <p:nvPr/>
        </p:nvSpPr>
        <p:spPr>
          <a:xfrm>
            <a:off x="1914526" y="4000499"/>
            <a:ext cx="5640229" cy="1047659"/>
          </a:xfrm>
          <a:prstGeom prst="rect">
            <a:avLst/>
          </a:prstGeom>
        </p:spPr>
        <p:txBody>
          <a:bodyPr vert="horz" wrap="square" lIns="0" tIns="9525" rIns="0" bIns="0" rtlCol="0">
            <a:spAutoFit/>
          </a:bodyPr>
          <a:lstStyle/>
          <a:p>
            <a:pPr marL="9525" marR="744379">
              <a:lnSpc>
                <a:spcPct val="112500"/>
              </a:lnSpc>
              <a:spcBef>
                <a:spcPts val="75"/>
              </a:spcBef>
            </a:pPr>
            <a:r>
              <a:rPr sz="1500" b="1" spc="-4" dirty="0">
                <a:latin typeface="Arial"/>
                <a:cs typeface="Arial"/>
              </a:rPr>
              <a:t>What </a:t>
            </a:r>
            <a:r>
              <a:rPr sz="1500" b="1" dirty="0">
                <a:latin typeface="Arial"/>
                <a:cs typeface="Arial"/>
              </a:rPr>
              <a:t>are </a:t>
            </a:r>
            <a:r>
              <a:rPr sz="1500" b="1" spc="-4" dirty="0">
                <a:latin typeface="Arial"/>
                <a:cs typeface="Arial"/>
              </a:rPr>
              <a:t>the objectives of resource allocation policy?  What is deadlock?</a:t>
            </a:r>
            <a:endParaRPr sz="1500">
              <a:latin typeface="Arial"/>
              <a:cs typeface="Arial"/>
            </a:endParaRPr>
          </a:p>
          <a:p>
            <a:pPr marL="9525" marR="3810">
              <a:lnSpc>
                <a:spcPct val="116700"/>
              </a:lnSpc>
            </a:pPr>
            <a:r>
              <a:rPr sz="1500" b="1" spc="-4" dirty="0">
                <a:latin typeface="Arial"/>
                <a:cs typeface="Arial"/>
              </a:rPr>
              <a:t>Which </a:t>
            </a:r>
            <a:r>
              <a:rPr sz="1500" b="1" dirty="0">
                <a:latin typeface="Arial"/>
                <a:cs typeface="Arial"/>
              </a:rPr>
              <a:t>are </a:t>
            </a:r>
            <a:r>
              <a:rPr sz="1500" b="1" spc="-4" dirty="0">
                <a:latin typeface="Arial"/>
                <a:cs typeface="Arial"/>
              </a:rPr>
              <a:t>the </a:t>
            </a:r>
            <a:r>
              <a:rPr sz="1500" b="1" dirty="0">
                <a:latin typeface="Arial"/>
                <a:cs typeface="Arial"/>
              </a:rPr>
              <a:t>4 </a:t>
            </a:r>
            <a:r>
              <a:rPr sz="1500" b="1" spc="-4" dirty="0">
                <a:latin typeface="Arial"/>
                <a:cs typeface="Arial"/>
              </a:rPr>
              <a:t>conditions under which deadlock </a:t>
            </a:r>
            <a:r>
              <a:rPr sz="1500" b="1" dirty="0">
                <a:latin typeface="Arial"/>
                <a:cs typeface="Arial"/>
              </a:rPr>
              <a:t>may </a:t>
            </a:r>
            <a:r>
              <a:rPr sz="1500" b="1" spc="-4" dirty="0">
                <a:latin typeface="Arial"/>
                <a:cs typeface="Arial"/>
              </a:rPr>
              <a:t>arise?  Which </a:t>
            </a:r>
            <a:r>
              <a:rPr sz="1500" b="1" dirty="0">
                <a:latin typeface="Arial"/>
                <a:cs typeface="Arial"/>
              </a:rPr>
              <a:t>are </a:t>
            </a:r>
            <a:r>
              <a:rPr sz="1500" b="1" spc="-4" dirty="0">
                <a:latin typeface="Arial"/>
                <a:cs typeface="Arial"/>
              </a:rPr>
              <a:t>the </a:t>
            </a:r>
            <a:r>
              <a:rPr sz="1500" b="1" dirty="0">
                <a:latin typeface="Arial"/>
                <a:cs typeface="Arial"/>
              </a:rPr>
              <a:t>4 </a:t>
            </a:r>
            <a:r>
              <a:rPr sz="1500" b="1" spc="-4" dirty="0">
                <a:latin typeface="Arial"/>
                <a:cs typeface="Arial"/>
              </a:rPr>
              <a:t>possible strategies for coping with</a:t>
            </a:r>
            <a:r>
              <a:rPr sz="1500" b="1" spc="34" dirty="0">
                <a:latin typeface="Arial"/>
                <a:cs typeface="Arial"/>
              </a:rPr>
              <a:t> </a:t>
            </a:r>
            <a:r>
              <a:rPr sz="1500" b="1" spc="-4" dirty="0">
                <a:latin typeface="Arial"/>
                <a:cs typeface="Arial"/>
              </a:rPr>
              <a:t>Deadlock?</a:t>
            </a:r>
            <a:endParaRPr sz="15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857251"/>
            <a:ext cx="214313" cy="400049"/>
          </a:xfrm>
          <a:prstGeom prst="rect">
            <a:avLst/>
          </a:prstGeom>
          <a:blipFill>
            <a:blip r:embed="rId2" cstate="print"/>
            <a:stretch>
              <a:fillRect/>
            </a:stretch>
          </a:blipFill>
        </p:spPr>
        <p:txBody>
          <a:bodyPr wrap="square" lIns="0" tIns="0" rIns="0" bIns="0" rtlCol="0"/>
          <a:lstStyle/>
          <a:p>
            <a:endParaRPr sz="1350"/>
          </a:p>
        </p:txBody>
      </p:sp>
      <p:grpSp>
        <p:nvGrpSpPr>
          <p:cNvPr id="3" name="object 3"/>
          <p:cNvGrpSpPr/>
          <p:nvPr/>
        </p:nvGrpSpPr>
        <p:grpSpPr>
          <a:xfrm>
            <a:off x="1241823" y="857250"/>
            <a:ext cx="6759416" cy="409575"/>
            <a:chOff x="131762" y="0"/>
            <a:chExt cx="9012555" cy="546100"/>
          </a:xfrm>
        </p:grpSpPr>
        <p:sp>
          <p:nvSpPr>
            <p:cNvPr id="4" name="object 4"/>
            <p:cNvSpPr/>
            <p:nvPr/>
          </p:nvSpPr>
          <p:spPr>
            <a:xfrm>
              <a:off x="412750" y="134937"/>
              <a:ext cx="8731250" cy="274637"/>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409575" y="0"/>
              <a:ext cx="278130" cy="271780"/>
            </a:xfrm>
            <a:custGeom>
              <a:avLst/>
              <a:gdLst/>
              <a:ahLst/>
              <a:cxnLst/>
              <a:rect l="l" t="t" r="r" b="b"/>
              <a:pathLst>
                <a:path w="278130" h="271780">
                  <a:moveTo>
                    <a:pt x="138112" y="134937"/>
                  </a:moveTo>
                  <a:lnTo>
                    <a:pt x="0" y="134937"/>
                  </a:lnTo>
                  <a:lnTo>
                    <a:pt x="0" y="271462"/>
                  </a:lnTo>
                  <a:lnTo>
                    <a:pt x="138112" y="271462"/>
                  </a:lnTo>
                  <a:lnTo>
                    <a:pt x="138112" y="134937"/>
                  </a:lnTo>
                  <a:close/>
                </a:path>
                <a:path w="278130" h="271780">
                  <a:moveTo>
                    <a:pt x="277812" y="0"/>
                  </a:moveTo>
                  <a:lnTo>
                    <a:pt x="138112" y="0"/>
                  </a:lnTo>
                  <a:lnTo>
                    <a:pt x="138112" y="134937"/>
                  </a:lnTo>
                  <a:lnTo>
                    <a:pt x="277812" y="134937"/>
                  </a:lnTo>
                  <a:lnTo>
                    <a:pt x="277812" y="0"/>
                  </a:lnTo>
                  <a:close/>
                </a:path>
              </a:pathLst>
            </a:custGeom>
            <a:solidFill>
              <a:srgbClr val="CCCCE6"/>
            </a:solidFill>
          </p:spPr>
          <p:txBody>
            <a:bodyPr wrap="square" lIns="0" tIns="0" rIns="0" bIns="0" rtlCol="0"/>
            <a:lstStyle/>
            <a:p>
              <a:endParaRPr sz="1350"/>
            </a:p>
          </p:txBody>
        </p:sp>
        <p:sp>
          <p:nvSpPr>
            <p:cNvPr id="6" name="object 6"/>
            <p:cNvSpPr/>
            <p:nvPr/>
          </p:nvSpPr>
          <p:spPr>
            <a:xfrm>
              <a:off x="547687" y="134937"/>
              <a:ext cx="139700" cy="141605"/>
            </a:xfrm>
            <a:custGeom>
              <a:avLst/>
              <a:gdLst/>
              <a:ahLst/>
              <a:cxnLst/>
              <a:rect l="l" t="t" r="r" b="b"/>
              <a:pathLst>
                <a:path w="139700" h="141604">
                  <a:moveTo>
                    <a:pt x="0" y="0"/>
                  </a:moveTo>
                  <a:lnTo>
                    <a:pt x="139700" y="0"/>
                  </a:lnTo>
                  <a:lnTo>
                    <a:pt x="139700" y="141287"/>
                  </a:lnTo>
                  <a:lnTo>
                    <a:pt x="0" y="141287"/>
                  </a:lnTo>
                  <a:lnTo>
                    <a:pt x="0" y="0"/>
                  </a:lnTo>
                  <a:close/>
                </a:path>
              </a:pathLst>
            </a:custGeom>
            <a:solidFill>
              <a:srgbClr val="9999CC"/>
            </a:solidFill>
          </p:spPr>
          <p:txBody>
            <a:bodyPr wrap="square" lIns="0" tIns="0" rIns="0" bIns="0" rtlCol="0"/>
            <a:lstStyle/>
            <a:p>
              <a:endParaRPr sz="1350"/>
            </a:p>
          </p:txBody>
        </p:sp>
        <p:sp>
          <p:nvSpPr>
            <p:cNvPr id="7" name="object 7"/>
            <p:cNvSpPr/>
            <p:nvPr/>
          </p:nvSpPr>
          <p:spPr>
            <a:xfrm>
              <a:off x="274637" y="274637"/>
              <a:ext cx="136525" cy="135255"/>
            </a:xfrm>
            <a:custGeom>
              <a:avLst/>
              <a:gdLst/>
              <a:ahLst/>
              <a:cxnLst/>
              <a:rect l="l" t="t" r="r" b="b"/>
              <a:pathLst>
                <a:path w="136525" h="135254">
                  <a:moveTo>
                    <a:pt x="0" y="134937"/>
                  </a:moveTo>
                  <a:lnTo>
                    <a:pt x="136525" y="134937"/>
                  </a:lnTo>
                  <a:lnTo>
                    <a:pt x="136525" y="0"/>
                  </a:lnTo>
                  <a:lnTo>
                    <a:pt x="0" y="0"/>
                  </a:lnTo>
                  <a:lnTo>
                    <a:pt x="0" y="134937"/>
                  </a:lnTo>
                  <a:close/>
                </a:path>
              </a:pathLst>
            </a:custGeom>
            <a:solidFill>
              <a:srgbClr val="CCCCE6"/>
            </a:solidFill>
          </p:spPr>
          <p:txBody>
            <a:bodyPr wrap="square" lIns="0" tIns="0" rIns="0" bIns="0" rtlCol="0"/>
            <a:lstStyle/>
            <a:p>
              <a:endParaRPr sz="1350"/>
            </a:p>
          </p:txBody>
        </p:sp>
        <p:sp>
          <p:nvSpPr>
            <p:cNvPr id="8" name="object 8"/>
            <p:cNvSpPr/>
            <p:nvPr/>
          </p:nvSpPr>
          <p:spPr>
            <a:xfrm>
              <a:off x="131762" y="136525"/>
              <a:ext cx="141605" cy="138430"/>
            </a:xfrm>
            <a:custGeom>
              <a:avLst/>
              <a:gdLst/>
              <a:ahLst/>
              <a:cxnLst/>
              <a:rect l="l" t="t" r="r" b="b"/>
              <a:pathLst>
                <a:path w="141604" h="138429">
                  <a:moveTo>
                    <a:pt x="0" y="0"/>
                  </a:moveTo>
                  <a:lnTo>
                    <a:pt x="141287" y="0"/>
                  </a:lnTo>
                  <a:lnTo>
                    <a:pt x="141287" y="138112"/>
                  </a:lnTo>
                  <a:lnTo>
                    <a:pt x="0" y="138112"/>
                  </a:lnTo>
                  <a:lnTo>
                    <a:pt x="0" y="0"/>
                  </a:lnTo>
                  <a:close/>
                </a:path>
              </a:pathLst>
            </a:custGeom>
            <a:solidFill>
              <a:srgbClr val="00007D"/>
            </a:solidFill>
          </p:spPr>
          <p:txBody>
            <a:bodyPr wrap="square" lIns="0" tIns="0" rIns="0" bIns="0" rtlCol="0"/>
            <a:lstStyle/>
            <a:p>
              <a:endParaRPr sz="1350"/>
            </a:p>
          </p:txBody>
        </p:sp>
        <p:sp>
          <p:nvSpPr>
            <p:cNvPr id="9" name="object 9"/>
            <p:cNvSpPr/>
            <p:nvPr/>
          </p:nvSpPr>
          <p:spPr>
            <a:xfrm>
              <a:off x="274637" y="271462"/>
              <a:ext cx="273050" cy="274955"/>
            </a:xfrm>
            <a:custGeom>
              <a:avLst/>
              <a:gdLst/>
              <a:ahLst/>
              <a:cxnLst/>
              <a:rect l="l" t="t" r="r" b="b"/>
              <a:pathLst>
                <a:path w="273050" h="274955">
                  <a:moveTo>
                    <a:pt x="273050" y="0"/>
                  </a:moveTo>
                  <a:lnTo>
                    <a:pt x="134937" y="0"/>
                  </a:lnTo>
                  <a:lnTo>
                    <a:pt x="134937" y="138112"/>
                  </a:lnTo>
                  <a:lnTo>
                    <a:pt x="0" y="138112"/>
                  </a:lnTo>
                  <a:lnTo>
                    <a:pt x="0" y="274637"/>
                  </a:lnTo>
                  <a:lnTo>
                    <a:pt x="136525" y="274637"/>
                  </a:lnTo>
                  <a:lnTo>
                    <a:pt x="136525" y="138112"/>
                  </a:lnTo>
                  <a:lnTo>
                    <a:pt x="273050" y="138112"/>
                  </a:lnTo>
                  <a:lnTo>
                    <a:pt x="273050" y="0"/>
                  </a:lnTo>
                  <a:close/>
                </a:path>
              </a:pathLst>
            </a:custGeom>
            <a:solidFill>
              <a:srgbClr val="9999CC"/>
            </a:solidFill>
          </p:spPr>
          <p:txBody>
            <a:bodyPr wrap="square" lIns="0" tIns="0" rIns="0" bIns="0" rtlCol="0"/>
            <a:lstStyle/>
            <a:p>
              <a:endParaRPr sz="1350"/>
            </a:p>
          </p:txBody>
        </p:sp>
      </p:grpSp>
      <p:sp>
        <p:nvSpPr>
          <p:cNvPr id="10" name="object 10"/>
          <p:cNvSpPr txBox="1">
            <a:spLocks noGrp="1"/>
          </p:cNvSpPr>
          <p:nvPr>
            <p:ph type="title"/>
          </p:nvPr>
        </p:nvSpPr>
        <p:spPr>
          <a:xfrm>
            <a:off x="1514476" y="1333500"/>
            <a:ext cx="4124324" cy="1117614"/>
          </a:xfrm>
          <a:prstGeom prst="rect">
            <a:avLst/>
          </a:prstGeom>
        </p:spPr>
        <p:txBody>
          <a:bodyPr vert="horz" wrap="square" lIns="0" tIns="9525" rIns="0" bIns="0" rtlCol="0" anchor="t">
            <a:spAutoFit/>
          </a:bodyPr>
          <a:lstStyle/>
          <a:p>
            <a:pPr marL="9525">
              <a:spcBef>
                <a:spcPts val="75"/>
              </a:spcBef>
            </a:pPr>
            <a:r>
              <a:rPr spc="-4" dirty="0"/>
              <a:t>4.2 </a:t>
            </a:r>
            <a:r>
              <a:rPr dirty="0"/>
              <a:t>Resource</a:t>
            </a:r>
            <a:r>
              <a:rPr spc="-165" dirty="0"/>
              <a:t> </a:t>
            </a:r>
            <a:r>
              <a:rPr spc="-4" dirty="0"/>
              <a:t>Allocation</a:t>
            </a:r>
          </a:p>
        </p:txBody>
      </p:sp>
      <p:sp>
        <p:nvSpPr>
          <p:cNvPr id="11" name="object 11"/>
          <p:cNvSpPr txBox="1"/>
          <p:nvPr/>
        </p:nvSpPr>
        <p:spPr>
          <a:xfrm>
            <a:off x="1285876" y="1871663"/>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2" name="object 12"/>
          <p:cNvSpPr txBox="1"/>
          <p:nvPr/>
        </p:nvSpPr>
        <p:spPr>
          <a:xfrm>
            <a:off x="1543050" y="2536519"/>
            <a:ext cx="6128385" cy="518154"/>
          </a:xfrm>
          <a:prstGeom prst="rect">
            <a:avLst/>
          </a:prstGeom>
        </p:spPr>
        <p:txBody>
          <a:bodyPr vert="horz" wrap="square" lIns="0" tIns="20954" rIns="0" bIns="0" rtlCol="0">
            <a:spAutoFit/>
          </a:bodyPr>
          <a:lstStyle/>
          <a:p>
            <a:pPr marL="9525" marR="3810">
              <a:lnSpc>
                <a:spcPts val="1950"/>
              </a:lnSpc>
              <a:spcBef>
                <a:spcPts val="164"/>
              </a:spcBef>
            </a:pPr>
            <a:r>
              <a:rPr sz="1650" b="1" spc="-15" dirty="0">
                <a:solidFill>
                  <a:srgbClr val="0000CC"/>
                </a:solidFill>
                <a:latin typeface="Arial"/>
                <a:cs typeface="Arial"/>
              </a:rPr>
              <a:t>We </a:t>
            </a:r>
            <a:r>
              <a:rPr sz="1650" b="1" spc="-4" dirty="0">
                <a:solidFill>
                  <a:srgbClr val="0000CC"/>
                </a:solidFill>
                <a:latin typeface="Arial"/>
                <a:cs typeface="Arial"/>
              </a:rPr>
              <a:t>have </a:t>
            </a:r>
            <a:r>
              <a:rPr sz="1650" b="1" dirty="0">
                <a:solidFill>
                  <a:srgbClr val="0000CC"/>
                </a:solidFill>
                <a:latin typeface="Arial"/>
                <a:cs typeface="Arial"/>
              </a:rPr>
              <a:t>to </a:t>
            </a:r>
            <a:r>
              <a:rPr sz="1650" b="1" spc="-4" dirty="0">
                <a:solidFill>
                  <a:srgbClr val="0000CC"/>
                </a:solidFill>
                <a:latin typeface="Arial"/>
                <a:cs typeface="Arial"/>
              </a:rPr>
              <a:t>distinguish between </a:t>
            </a:r>
            <a:r>
              <a:rPr sz="1650" b="1" u="heavy" dirty="0">
                <a:solidFill>
                  <a:srgbClr val="0000CC"/>
                </a:solidFill>
                <a:uFill>
                  <a:solidFill>
                    <a:srgbClr val="0000CC"/>
                  </a:solidFill>
                </a:uFill>
                <a:latin typeface="Arial"/>
                <a:cs typeface="Arial"/>
              </a:rPr>
              <a:t>mechanisms</a:t>
            </a:r>
            <a:r>
              <a:rPr sz="1650" b="1" dirty="0">
                <a:solidFill>
                  <a:srgbClr val="0000CC"/>
                </a:solidFill>
                <a:latin typeface="Arial"/>
                <a:cs typeface="Arial"/>
              </a:rPr>
              <a:t> </a:t>
            </a:r>
            <a:r>
              <a:rPr sz="1650" b="1" spc="-4" dirty="0">
                <a:solidFill>
                  <a:srgbClr val="0000CC"/>
                </a:solidFill>
                <a:latin typeface="Arial"/>
                <a:cs typeface="Arial"/>
              </a:rPr>
              <a:t>and </a:t>
            </a:r>
            <a:r>
              <a:rPr sz="1650" b="1" u="heavy" dirty="0">
                <a:solidFill>
                  <a:srgbClr val="0000CC"/>
                </a:solidFill>
                <a:uFill>
                  <a:solidFill>
                    <a:srgbClr val="0000CC"/>
                  </a:solidFill>
                </a:uFill>
                <a:latin typeface="Arial"/>
                <a:cs typeface="Arial"/>
              </a:rPr>
              <a:t>policies</a:t>
            </a:r>
            <a:r>
              <a:rPr sz="1650" b="1" dirty="0">
                <a:solidFill>
                  <a:srgbClr val="0000CC"/>
                </a:solidFill>
                <a:latin typeface="Arial"/>
                <a:cs typeface="Arial"/>
              </a:rPr>
              <a:t> </a:t>
            </a:r>
            <a:r>
              <a:rPr sz="1650" b="1" spc="-4" dirty="0">
                <a:solidFill>
                  <a:srgbClr val="0000CC"/>
                </a:solidFill>
                <a:latin typeface="Arial"/>
                <a:cs typeface="Arial"/>
              </a:rPr>
              <a:t>for  resource allocation</a:t>
            </a:r>
            <a:endParaRPr sz="1650" dirty="0">
              <a:latin typeface="Arial"/>
              <a:cs typeface="Arial"/>
            </a:endParaRPr>
          </a:p>
        </p:txBody>
      </p:sp>
      <p:sp>
        <p:nvSpPr>
          <p:cNvPr id="13" name="object 13"/>
          <p:cNvSpPr txBox="1"/>
          <p:nvPr/>
        </p:nvSpPr>
        <p:spPr>
          <a:xfrm>
            <a:off x="1285876" y="2719388"/>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4" name="object 14"/>
          <p:cNvSpPr txBox="1"/>
          <p:nvPr/>
        </p:nvSpPr>
        <p:spPr>
          <a:xfrm>
            <a:off x="1524001" y="3346523"/>
            <a:ext cx="4629626" cy="840134"/>
          </a:xfrm>
          <a:prstGeom prst="rect">
            <a:avLst/>
          </a:prstGeom>
        </p:spPr>
        <p:txBody>
          <a:bodyPr vert="horz" wrap="square" lIns="0" tIns="47149" rIns="0" bIns="0" rtlCol="0">
            <a:spAutoFit/>
          </a:bodyPr>
          <a:lstStyle/>
          <a:p>
            <a:pPr marL="28575">
              <a:spcBef>
                <a:spcPts val="371"/>
              </a:spcBef>
            </a:pPr>
            <a:r>
              <a:rPr sz="1650" b="1" i="1" spc="-4" dirty="0">
                <a:solidFill>
                  <a:srgbClr val="CC0000"/>
                </a:solidFill>
                <a:latin typeface="Arial"/>
                <a:cs typeface="Arial"/>
              </a:rPr>
              <a:t>Mechanism </a:t>
            </a:r>
            <a:r>
              <a:rPr sz="1650" b="1" dirty="0">
                <a:solidFill>
                  <a:srgbClr val="0000CC"/>
                </a:solidFill>
                <a:latin typeface="Arial"/>
                <a:cs typeface="Arial"/>
              </a:rPr>
              <a:t>- </a:t>
            </a:r>
            <a:r>
              <a:rPr sz="1650" b="1" spc="-4" dirty="0">
                <a:solidFill>
                  <a:srgbClr val="0000CC"/>
                </a:solidFill>
                <a:latin typeface="Arial"/>
                <a:cs typeface="Arial"/>
              </a:rPr>
              <a:t>how resource allocation is</a:t>
            </a:r>
            <a:r>
              <a:rPr sz="1650" b="1" spc="4" dirty="0">
                <a:solidFill>
                  <a:srgbClr val="0000CC"/>
                </a:solidFill>
                <a:latin typeface="Arial"/>
                <a:cs typeface="Arial"/>
              </a:rPr>
              <a:t> </a:t>
            </a:r>
            <a:r>
              <a:rPr sz="1650" b="1" spc="-4" dirty="0">
                <a:solidFill>
                  <a:srgbClr val="0000CC"/>
                </a:solidFill>
                <a:latin typeface="Arial"/>
                <a:cs typeface="Arial"/>
              </a:rPr>
              <a:t>made</a:t>
            </a:r>
            <a:endParaRPr sz="1650">
              <a:latin typeface="Arial"/>
              <a:cs typeface="Arial"/>
            </a:endParaRPr>
          </a:p>
          <a:p>
            <a:pPr marL="323850" indent="-209550">
              <a:spcBef>
                <a:spcPts val="270"/>
              </a:spcBef>
              <a:buClr>
                <a:srgbClr val="9999CC"/>
              </a:buClr>
              <a:buSzPct val="80000"/>
              <a:buFont typeface="FreeSans"/>
              <a:buChar char="◻"/>
              <a:tabLst>
                <a:tab pos="323850" algn="l"/>
              </a:tabLst>
            </a:pPr>
            <a:r>
              <a:rPr sz="1500" b="1" spc="-4" dirty="0">
                <a:latin typeface="Arial"/>
                <a:cs typeface="Arial"/>
              </a:rPr>
              <a:t>type of structures used </a:t>
            </a:r>
            <a:r>
              <a:rPr sz="1500" b="1" dirty="0">
                <a:latin typeface="Arial"/>
                <a:cs typeface="Arial"/>
              </a:rPr>
              <a:t>to </a:t>
            </a:r>
            <a:r>
              <a:rPr sz="1500" b="1" spc="-4" dirty="0">
                <a:latin typeface="Arial"/>
                <a:cs typeface="Arial"/>
              </a:rPr>
              <a:t>represent</a:t>
            </a:r>
            <a:r>
              <a:rPr sz="1500" b="1" spc="34" dirty="0">
                <a:latin typeface="Arial"/>
                <a:cs typeface="Arial"/>
              </a:rPr>
              <a:t> </a:t>
            </a:r>
            <a:r>
              <a:rPr sz="1500" b="1" spc="-4" dirty="0">
                <a:latin typeface="Arial"/>
                <a:cs typeface="Arial"/>
              </a:rPr>
              <a:t>resources,</a:t>
            </a:r>
            <a:endParaRPr sz="1500">
              <a:latin typeface="Arial"/>
              <a:cs typeface="Arial"/>
            </a:endParaRPr>
          </a:p>
          <a:p>
            <a:pPr marL="323850" indent="-209550">
              <a:spcBef>
                <a:spcPts val="300"/>
              </a:spcBef>
              <a:buClr>
                <a:srgbClr val="9999CC"/>
              </a:buClr>
              <a:buSzPct val="80000"/>
              <a:buFont typeface="FreeSans"/>
              <a:buChar char="◻"/>
              <a:tabLst>
                <a:tab pos="323850" algn="l"/>
              </a:tabLst>
            </a:pPr>
            <a:r>
              <a:rPr sz="1500" b="1" spc="-4" dirty="0">
                <a:latin typeface="Arial"/>
                <a:cs typeface="Arial"/>
              </a:rPr>
              <a:t>techniques applied for mutual</a:t>
            </a:r>
            <a:r>
              <a:rPr sz="1500" b="1" dirty="0">
                <a:latin typeface="Arial"/>
                <a:cs typeface="Arial"/>
              </a:rPr>
              <a:t> </a:t>
            </a:r>
            <a:r>
              <a:rPr sz="1500" b="1" spc="-4" dirty="0">
                <a:latin typeface="Arial"/>
                <a:cs typeface="Arial"/>
              </a:rPr>
              <a:t>exclusion</a:t>
            </a:r>
            <a:endParaRPr sz="1500">
              <a:latin typeface="Arial"/>
              <a:cs typeface="Arial"/>
            </a:endParaRPr>
          </a:p>
        </p:txBody>
      </p:sp>
      <p:sp>
        <p:nvSpPr>
          <p:cNvPr id="15" name="object 15"/>
          <p:cNvSpPr txBox="1"/>
          <p:nvPr/>
        </p:nvSpPr>
        <p:spPr>
          <a:xfrm>
            <a:off x="1285876" y="3805238"/>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6" name="object 16"/>
          <p:cNvSpPr txBox="1"/>
          <p:nvPr/>
        </p:nvSpPr>
        <p:spPr>
          <a:xfrm>
            <a:off x="1524001" y="4421896"/>
            <a:ext cx="6016466" cy="1107194"/>
          </a:xfrm>
          <a:prstGeom prst="rect">
            <a:avLst/>
          </a:prstGeom>
        </p:spPr>
        <p:txBody>
          <a:bodyPr vert="horz" wrap="square" lIns="0" tIns="57626" rIns="0" bIns="0" rtlCol="0">
            <a:spAutoFit/>
          </a:bodyPr>
          <a:lstStyle/>
          <a:p>
            <a:pPr marL="28575">
              <a:spcBef>
                <a:spcPts val="454"/>
              </a:spcBef>
            </a:pPr>
            <a:r>
              <a:rPr sz="1650" b="1" i="1" spc="-4" dirty="0">
                <a:solidFill>
                  <a:srgbClr val="CC0000"/>
                </a:solidFill>
                <a:latin typeface="Arial"/>
                <a:cs typeface="Arial"/>
              </a:rPr>
              <a:t>Policy </a:t>
            </a:r>
            <a:r>
              <a:rPr sz="1650" b="1" dirty="0">
                <a:solidFill>
                  <a:srgbClr val="0000CC"/>
                </a:solidFill>
                <a:latin typeface="Arial"/>
                <a:cs typeface="Arial"/>
              </a:rPr>
              <a:t>– </a:t>
            </a:r>
            <a:r>
              <a:rPr sz="1650" b="1" spc="-4" dirty="0">
                <a:solidFill>
                  <a:srgbClr val="0000CC"/>
                </a:solidFill>
                <a:latin typeface="Arial"/>
                <a:cs typeface="Arial"/>
              </a:rPr>
              <a:t>the way the mechanism is</a:t>
            </a:r>
            <a:r>
              <a:rPr sz="1650" b="1" spc="15" dirty="0">
                <a:solidFill>
                  <a:srgbClr val="0000CC"/>
                </a:solidFill>
                <a:latin typeface="Arial"/>
                <a:cs typeface="Arial"/>
              </a:rPr>
              <a:t> </a:t>
            </a:r>
            <a:r>
              <a:rPr sz="1650" b="1" spc="-4" dirty="0">
                <a:solidFill>
                  <a:srgbClr val="0000CC"/>
                </a:solidFill>
                <a:latin typeface="Arial"/>
                <a:cs typeface="Arial"/>
              </a:rPr>
              <a:t>applied</a:t>
            </a:r>
            <a:endParaRPr sz="1650">
              <a:latin typeface="Arial"/>
              <a:cs typeface="Arial"/>
            </a:endParaRPr>
          </a:p>
          <a:p>
            <a:pPr marL="323850" indent="-209550">
              <a:spcBef>
                <a:spcPts val="344"/>
              </a:spcBef>
              <a:buClr>
                <a:srgbClr val="9999CC"/>
              </a:buClr>
              <a:buSzPct val="80000"/>
              <a:buFont typeface="FreeSans"/>
              <a:buChar char="◻"/>
              <a:tabLst>
                <a:tab pos="323850" algn="l"/>
                <a:tab pos="2345055" algn="l"/>
              </a:tabLst>
            </a:pPr>
            <a:r>
              <a:rPr sz="1500" b="1" spc="-4" dirty="0">
                <a:latin typeface="Arial"/>
                <a:cs typeface="Arial"/>
              </a:rPr>
              <a:t>wisdom of</a:t>
            </a:r>
            <a:r>
              <a:rPr sz="1500" b="1" spc="8" dirty="0">
                <a:latin typeface="Arial"/>
                <a:cs typeface="Arial"/>
              </a:rPr>
              <a:t> </a:t>
            </a:r>
            <a:r>
              <a:rPr sz="1500" b="1" spc="-4" dirty="0">
                <a:latin typeface="Arial"/>
                <a:cs typeface="Arial"/>
              </a:rPr>
              <a:t>granting</a:t>
            </a:r>
            <a:r>
              <a:rPr sz="1500" b="1" spc="4" dirty="0">
                <a:latin typeface="Arial"/>
                <a:cs typeface="Arial"/>
              </a:rPr>
              <a:t> </a:t>
            </a:r>
            <a:r>
              <a:rPr sz="1500" b="1" dirty="0">
                <a:latin typeface="Arial"/>
                <a:cs typeface="Arial"/>
              </a:rPr>
              <a:t>a	</a:t>
            </a:r>
            <a:r>
              <a:rPr sz="1500" b="1" spc="-4" dirty="0">
                <a:latin typeface="Arial"/>
                <a:cs typeface="Arial"/>
              </a:rPr>
              <a:t>request </a:t>
            </a:r>
            <a:r>
              <a:rPr sz="1500" b="1" dirty="0">
                <a:latin typeface="Arial"/>
                <a:cs typeface="Arial"/>
              </a:rPr>
              <a:t>even </a:t>
            </a:r>
            <a:r>
              <a:rPr sz="1500" b="1" spc="-4" dirty="0">
                <a:latin typeface="Arial"/>
                <a:cs typeface="Arial"/>
              </a:rPr>
              <a:t>when resource is available</a:t>
            </a:r>
            <a:endParaRPr sz="1500">
              <a:latin typeface="Arial"/>
              <a:cs typeface="Arial"/>
            </a:endParaRPr>
          </a:p>
          <a:p>
            <a:pPr marL="323850" indent="-209550">
              <a:spcBef>
                <a:spcPts val="300"/>
              </a:spcBef>
              <a:buClr>
                <a:srgbClr val="9999CC"/>
              </a:buClr>
              <a:buSzPct val="80000"/>
              <a:buFont typeface="FreeSans"/>
              <a:buChar char="◻"/>
              <a:tabLst>
                <a:tab pos="323850" algn="l"/>
              </a:tabLst>
            </a:pPr>
            <a:r>
              <a:rPr sz="1500" b="1" spc="-4" dirty="0">
                <a:latin typeface="Arial"/>
                <a:cs typeface="Arial"/>
              </a:rPr>
              <a:t>management of </a:t>
            </a:r>
            <a:r>
              <a:rPr sz="1500" b="1" dirty="0">
                <a:latin typeface="Arial"/>
                <a:cs typeface="Arial"/>
              </a:rPr>
              <a:t>system</a:t>
            </a:r>
            <a:r>
              <a:rPr sz="1500" b="1" spc="-4" dirty="0">
                <a:latin typeface="Arial"/>
                <a:cs typeface="Arial"/>
              </a:rPr>
              <a:t> balance</a:t>
            </a:r>
            <a:endParaRPr sz="1500">
              <a:latin typeface="Arial"/>
              <a:cs typeface="Arial"/>
            </a:endParaRPr>
          </a:p>
          <a:p>
            <a:pPr marL="323850" indent="-209550">
              <a:spcBef>
                <a:spcPts val="225"/>
              </a:spcBef>
              <a:buClr>
                <a:srgbClr val="9999CC"/>
              </a:buClr>
              <a:buSzPct val="80000"/>
              <a:buFont typeface="FreeSans"/>
              <a:buChar char="◻"/>
              <a:tabLst>
                <a:tab pos="323850" algn="l"/>
              </a:tabLst>
            </a:pPr>
            <a:r>
              <a:rPr sz="1500" b="1" spc="-4" dirty="0">
                <a:latin typeface="Arial"/>
                <a:cs typeface="Arial"/>
              </a:rPr>
              <a:t>deadlock prevention</a:t>
            </a:r>
            <a:endParaRPr sz="15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857251"/>
            <a:ext cx="214313" cy="400049"/>
          </a:xfrm>
          <a:prstGeom prst="rect">
            <a:avLst/>
          </a:prstGeom>
          <a:blipFill>
            <a:blip r:embed="rId2" cstate="print"/>
            <a:stretch>
              <a:fillRect/>
            </a:stretch>
          </a:blipFill>
        </p:spPr>
        <p:txBody>
          <a:bodyPr wrap="square" lIns="0" tIns="0" rIns="0" bIns="0" rtlCol="0"/>
          <a:lstStyle/>
          <a:p>
            <a:endParaRPr sz="1350"/>
          </a:p>
        </p:txBody>
      </p:sp>
      <p:grpSp>
        <p:nvGrpSpPr>
          <p:cNvPr id="3" name="object 3"/>
          <p:cNvGrpSpPr/>
          <p:nvPr/>
        </p:nvGrpSpPr>
        <p:grpSpPr>
          <a:xfrm>
            <a:off x="1241823" y="857250"/>
            <a:ext cx="6759416" cy="409575"/>
            <a:chOff x="131762" y="0"/>
            <a:chExt cx="9012555" cy="546100"/>
          </a:xfrm>
        </p:grpSpPr>
        <p:sp>
          <p:nvSpPr>
            <p:cNvPr id="4" name="object 4"/>
            <p:cNvSpPr/>
            <p:nvPr/>
          </p:nvSpPr>
          <p:spPr>
            <a:xfrm>
              <a:off x="412750" y="134937"/>
              <a:ext cx="8731250" cy="274637"/>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409575" y="0"/>
              <a:ext cx="278130" cy="271780"/>
            </a:xfrm>
            <a:custGeom>
              <a:avLst/>
              <a:gdLst/>
              <a:ahLst/>
              <a:cxnLst/>
              <a:rect l="l" t="t" r="r" b="b"/>
              <a:pathLst>
                <a:path w="278130" h="271780">
                  <a:moveTo>
                    <a:pt x="138112" y="134937"/>
                  </a:moveTo>
                  <a:lnTo>
                    <a:pt x="0" y="134937"/>
                  </a:lnTo>
                  <a:lnTo>
                    <a:pt x="0" y="271462"/>
                  </a:lnTo>
                  <a:lnTo>
                    <a:pt x="138112" y="271462"/>
                  </a:lnTo>
                  <a:lnTo>
                    <a:pt x="138112" y="134937"/>
                  </a:lnTo>
                  <a:close/>
                </a:path>
                <a:path w="278130" h="271780">
                  <a:moveTo>
                    <a:pt x="277812" y="0"/>
                  </a:moveTo>
                  <a:lnTo>
                    <a:pt x="138112" y="0"/>
                  </a:lnTo>
                  <a:lnTo>
                    <a:pt x="138112" y="134937"/>
                  </a:lnTo>
                  <a:lnTo>
                    <a:pt x="277812" y="134937"/>
                  </a:lnTo>
                  <a:lnTo>
                    <a:pt x="277812" y="0"/>
                  </a:lnTo>
                  <a:close/>
                </a:path>
              </a:pathLst>
            </a:custGeom>
            <a:solidFill>
              <a:srgbClr val="CCCCE6"/>
            </a:solidFill>
          </p:spPr>
          <p:txBody>
            <a:bodyPr wrap="square" lIns="0" tIns="0" rIns="0" bIns="0" rtlCol="0"/>
            <a:lstStyle/>
            <a:p>
              <a:endParaRPr sz="1350"/>
            </a:p>
          </p:txBody>
        </p:sp>
        <p:sp>
          <p:nvSpPr>
            <p:cNvPr id="6" name="object 6"/>
            <p:cNvSpPr/>
            <p:nvPr/>
          </p:nvSpPr>
          <p:spPr>
            <a:xfrm>
              <a:off x="547687" y="134937"/>
              <a:ext cx="139700" cy="141605"/>
            </a:xfrm>
            <a:custGeom>
              <a:avLst/>
              <a:gdLst/>
              <a:ahLst/>
              <a:cxnLst/>
              <a:rect l="l" t="t" r="r" b="b"/>
              <a:pathLst>
                <a:path w="139700" h="141604">
                  <a:moveTo>
                    <a:pt x="0" y="0"/>
                  </a:moveTo>
                  <a:lnTo>
                    <a:pt x="139700" y="0"/>
                  </a:lnTo>
                  <a:lnTo>
                    <a:pt x="139700" y="141287"/>
                  </a:lnTo>
                  <a:lnTo>
                    <a:pt x="0" y="141287"/>
                  </a:lnTo>
                  <a:lnTo>
                    <a:pt x="0" y="0"/>
                  </a:lnTo>
                  <a:close/>
                </a:path>
              </a:pathLst>
            </a:custGeom>
            <a:solidFill>
              <a:srgbClr val="9999CC"/>
            </a:solidFill>
          </p:spPr>
          <p:txBody>
            <a:bodyPr wrap="square" lIns="0" tIns="0" rIns="0" bIns="0" rtlCol="0"/>
            <a:lstStyle/>
            <a:p>
              <a:endParaRPr sz="1350"/>
            </a:p>
          </p:txBody>
        </p:sp>
        <p:sp>
          <p:nvSpPr>
            <p:cNvPr id="7" name="object 7"/>
            <p:cNvSpPr/>
            <p:nvPr/>
          </p:nvSpPr>
          <p:spPr>
            <a:xfrm>
              <a:off x="274637" y="274637"/>
              <a:ext cx="136525" cy="135255"/>
            </a:xfrm>
            <a:custGeom>
              <a:avLst/>
              <a:gdLst/>
              <a:ahLst/>
              <a:cxnLst/>
              <a:rect l="l" t="t" r="r" b="b"/>
              <a:pathLst>
                <a:path w="136525" h="135254">
                  <a:moveTo>
                    <a:pt x="0" y="134937"/>
                  </a:moveTo>
                  <a:lnTo>
                    <a:pt x="136525" y="134937"/>
                  </a:lnTo>
                  <a:lnTo>
                    <a:pt x="136525" y="0"/>
                  </a:lnTo>
                  <a:lnTo>
                    <a:pt x="0" y="0"/>
                  </a:lnTo>
                  <a:lnTo>
                    <a:pt x="0" y="134937"/>
                  </a:lnTo>
                  <a:close/>
                </a:path>
              </a:pathLst>
            </a:custGeom>
            <a:solidFill>
              <a:srgbClr val="CCCCE6"/>
            </a:solidFill>
          </p:spPr>
          <p:txBody>
            <a:bodyPr wrap="square" lIns="0" tIns="0" rIns="0" bIns="0" rtlCol="0"/>
            <a:lstStyle/>
            <a:p>
              <a:endParaRPr sz="1350"/>
            </a:p>
          </p:txBody>
        </p:sp>
        <p:sp>
          <p:nvSpPr>
            <p:cNvPr id="8" name="object 8"/>
            <p:cNvSpPr/>
            <p:nvPr/>
          </p:nvSpPr>
          <p:spPr>
            <a:xfrm>
              <a:off x="131762" y="136525"/>
              <a:ext cx="141605" cy="138430"/>
            </a:xfrm>
            <a:custGeom>
              <a:avLst/>
              <a:gdLst/>
              <a:ahLst/>
              <a:cxnLst/>
              <a:rect l="l" t="t" r="r" b="b"/>
              <a:pathLst>
                <a:path w="141604" h="138429">
                  <a:moveTo>
                    <a:pt x="0" y="0"/>
                  </a:moveTo>
                  <a:lnTo>
                    <a:pt x="141287" y="0"/>
                  </a:lnTo>
                  <a:lnTo>
                    <a:pt x="141287" y="138112"/>
                  </a:lnTo>
                  <a:lnTo>
                    <a:pt x="0" y="138112"/>
                  </a:lnTo>
                  <a:lnTo>
                    <a:pt x="0" y="0"/>
                  </a:lnTo>
                  <a:close/>
                </a:path>
              </a:pathLst>
            </a:custGeom>
            <a:solidFill>
              <a:srgbClr val="00007D"/>
            </a:solidFill>
          </p:spPr>
          <p:txBody>
            <a:bodyPr wrap="square" lIns="0" tIns="0" rIns="0" bIns="0" rtlCol="0"/>
            <a:lstStyle/>
            <a:p>
              <a:endParaRPr sz="1350"/>
            </a:p>
          </p:txBody>
        </p:sp>
        <p:sp>
          <p:nvSpPr>
            <p:cNvPr id="9" name="object 9"/>
            <p:cNvSpPr/>
            <p:nvPr/>
          </p:nvSpPr>
          <p:spPr>
            <a:xfrm>
              <a:off x="274637" y="271462"/>
              <a:ext cx="273050" cy="274955"/>
            </a:xfrm>
            <a:custGeom>
              <a:avLst/>
              <a:gdLst/>
              <a:ahLst/>
              <a:cxnLst/>
              <a:rect l="l" t="t" r="r" b="b"/>
              <a:pathLst>
                <a:path w="273050" h="274955">
                  <a:moveTo>
                    <a:pt x="273050" y="0"/>
                  </a:moveTo>
                  <a:lnTo>
                    <a:pt x="134937" y="0"/>
                  </a:lnTo>
                  <a:lnTo>
                    <a:pt x="134937" y="138112"/>
                  </a:lnTo>
                  <a:lnTo>
                    <a:pt x="0" y="138112"/>
                  </a:lnTo>
                  <a:lnTo>
                    <a:pt x="0" y="274637"/>
                  </a:lnTo>
                  <a:lnTo>
                    <a:pt x="136525" y="274637"/>
                  </a:lnTo>
                  <a:lnTo>
                    <a:pt x="136525" y="138112"/>
                  </a:lnTo>
                  <a:lnTo>
                    <a:pt x="273050" y="138112"/>
                  </a:lnTo>
                  <a:lnTo>
                    <a:pt x="273050" y="0"/>
                  </a:lnTo>
                  <a:close/>
                </a:path>
              </a:pathLst>
            </a:custGeom>
            <a:solidFill>
              <a:srgbClr val="9999CC"/>
            </a:solidFill>
          </p:spPr>
          <p:txBody>
            <a:bodyPr wrap="square" lIns="0" tIns="0" rIns="0" bIns="0" rtlCol="0"/>
            <a:lstStyle/>
            <a:p>
              <a:endParaRPr sz="1350"/>
            </a:p>
          </p:txBody>
        </p:sp>
      </p:grpSp>
      <p:sp>
        <p:nvSpPr>
          <p:cNvPr id="10" name="object 10"/>
          <p:cNvSpPr txBox="1">
            <a:spLocks noGrp="1"/>
          </p:cNvSpPr>
          <p:nvPr>
            <p:ph type="title"/>
          </p:nvPr>
        </p:nvSpPr>
        <p:spPr>
          <a:xfrm>
            <a:off x="1514476" y="1304925"/>
            <a:ext cx="3221831" cy="840615"/>
          </a:xfrm>
          <a:prstGeom prst="rect">
            <a:avLst/>
          </a:prstGeom>
        </p:spPr>
        <p:txBody>
          <a:bodyPr vert="horz" wrap="square" lIns="0" tIns="9525" rIns="0" bIns="0" rtlCol="0" anchor="t">
            <a:spAutoFit/>
          </a:bodyPr>
          <a:lstStyle/>
          <a:p>
            <a:pPr marL="9525">
              <a:spcBef>
                <a:spcPts val="75"/>
              </a:spcBef>
            </a:pPr>
            <a:r>
              <a:rPr spc="-4" dirty="0"/>
              <a:t>4.2 </a:t>
            </a:r>
            <a:r>
              <a:rPr dirty="0"/>
              <a:t>Resource</a:t>
            </a:r>
            <a:r>
              <a:rPr spc="-165" dirty="0"/>
              <a:t> </a:t>
            </a:r>
            <a:r>
              <a:rPr spc="-4" dirty="0"/>
              <a:t>Allocation</a:t>
            </a:r>
          </a:p>
        </p:txBody>
      </p:sp>
      <p:sp>
        <p:nvSpPr>
          <p:cNvPr id="11" name="object 11"/>
          <p:cNvSpPr txBox="1"/>
          <p:nvPr/>
        </p:nvSpPr>
        <p:spPr>
          <a:xfrm>
            <a:off x="1285875" y="2364321"/>
            <a:ext cx="4634865" cy="263534"/>
          </a:xfrm>
          <a:prstGeom prst="rect">
            <a:avLst/>
          </a:prstGeom>
        </p:spPr>
        <p:txBody>
          <a:bodyPr vert="horz" wrap="square" lIns="0" tIns="9525" rIns="0" bIns="0" rtlCol="0">
            <a:spAutoFit/>
          </a:bodyPr>
          <a:lstStyle/>
          <a:p>
            <a:pPr marL="9525">
              <a:spcBef>
                <a:spcPts val="75"/>
              </a:spcBef>
            </a:pPr>
            <a:r>
              <a:rPr sz="1650" b="1" u="heavy" spc="-4" dirty="0">
                <a:solidFill>
                  <a:srgbClr val="CC0000"/>
                </a:solidFill>
                <a:uFill>
                  <a:solidFill>
                    <a:srgbClr val="CC0000"/>
                  </a:solidFill>
                </a:uFill>
                <a:latin typeface="Arial"/>
                <a:cs typeface="Arial"/>
              </a:rPr>
              <a:t>Resource Allocation Mechanisms and</a:t>
            </a:r>
            <a:r>
              <a:rPr sz="1650" b="1" u="heavy" spc="-49" dirty="0">
                <a:solidFill>
                  <a:srgbClr val="CC0000"/>
                </a:solidFill>
                <a:uFill>
                  <a:solidFill>
                    <a:srgbClr val="CC0000"/>
                  </a:solidFill>
                </a:uFill>
                <a:latin typeface="Arial"/>
                <a:cs typeface="Arial"/>
              </a:rPr>
              <a:t> </a:t>
            </a:r>
            <a:r>
              <a:rPr sz="1650" b="1" u="heavy" spc="-4" dirty="0">
                <a:solidFill>
                  <a:srgbClr val="CC0000"/>
                </a:solidFill>
                <a:uFill>
                  <a:solidFill>
                    <a:srgbClr val="CC0000"/>
                  </a:solidFill>
                </a:uFill>
                <a:latin typeface="Arial"/>
                <a:cs typeface="Arial"/>
              </a:rPr>
              <a:t>Policies</a:t>
            </a:r>
            <a:endParaRPr sz="1650" dirty="0">
              <a:latin typeface="Arial"/>
              <a:cs typeface="Arial"/>
            </a:endParaRPr>
          </a:p>
        </p:txBody>
      </p:sp>
      <p:sp>
        <p:nvSpPr>
          <p:cNvPr id="12" name="object 12"/>
          <p:cNvSpPr txBox="1"/>
          <p:nvPr/>
        </p:nvSpPr>
        <p:spPr>
          <a:xfrm>
            <a:off x="1285876" y="2105025"/>
            <a:ext cx="96679" cy="182742"/>
          </a:xfrm>
          <a:prstGeom prst="rect">
            <a:avLst/>
          </a:prstGeom>
        </p:spPr>
        <p:txBody>
          <a:bodyPr vert="horz" wrap="square" lIns="0" tIns="9525" rIns="0" bIns="0" rtlCol="0">
            <a:spAutoFit/>
          </a:bodyPr>
          <a:lstStyle/>
          <a:p>
            <a:pPr marL="9525">
              <a:spcBef>
                <a:spcPts val="75"/>
              </a:spcBef>
            </a:pPr>
            <a:r>
              <a:rPr sz="1125" spc="-71" dirty="0">
                <a:solidFill>
                  <a:srgbClr val="00007D"/>
                </a:solidFill>
                <a:latin typeface="Arial"/>
                <a:cs typeface="Arial"/>
              </a:rPr>
              <a:t>■</a:t>
            </a:r>
            <a:endParaRPr sz="1125">
              <a:latin typeface="Arial"/>
              <a:cs typeface="Arial"/>
            </a:endParaRPr>
          </a:p>
        </p:txBody>
      </p:sp>
      <p:sp>
        <p:nvSpPr>
          <p:cNvPr id="13" name="object 13"/>
          <p:cNvSpPr txBox="1"/>
          <p:nvPr/>
        </p:nvSpPr>
        <p:spPr>
          <a:xfrm>
            <a:off x="1553766" y="2842718"/>
            <a:ext cx="6249353" cy="2710357"/>
          </a:xfrm>
          <a:prstGeom prst="rect">
            <a:avLst/>
          </a:prstGeom>
        </p:spPr>
        <p:txBody>
          <a:bodyPr vert="horz" wrap="square" lIns="0" tIns="24765" rIns="0" bIns="0" rtlCol="0">
            <a:spAutoFit/>
          </a:bodyPr>
          <a:lstStyle/>
          <a:p>
            <a:pPr marL="28575" marR="22860">
              <a:lnSpc>
                <a:spcPts val="1725"/>
              </a:lnSpc>
              <a:spcBef>
                <a:spcPts val="195"/>
              </a:spcBef>
            </a:pPr>
            <a:r>
              <a:rPr sz="1500" b="1" spc="-4" dirty="0">
                <a:solidFill>
                  <a:srgbClr val="0000CC"/>
                </a:solidFill>
                <a:latin typeface="Arial"/>
                <a:cs typeface="Arial"/>
              </a:rPr>
              <a:t>Any element of the computing </a:t>
            </a:r>
            <a:r>
              <a:rPr sz="1500" b="1" dirty="0">
                <a:solidFill>
                  <a:srgbClr val="0000CC"/>
                </a:solidFill>
                <a:latin typeface="Arial"/>
                <a:cs typeface="Arial"/>
              </a:rPr>
              <a:t>system </a:t>
            </a:r>
            <a:r>
              <a:rPr sz="1500" b="1" spc="-4" dirty="0">
                <a:solidFill>
                  <a:srgbClr val="0000CC"/>
                </a:solidFill>
                <a:latin typeface="Arial"/>
                <a:cs typeface="Arial"/>
              </a:rPr>
              <a:t>which is in limited supply and  must be shared is </a:t>
            </a:r>
            <a:r>
              <a:rPr sz="1500" b="1" dirty="0">
                <a:solidFill>
                  <a:srgbClr val="0000CC"/>
                </a:solidFill>
                <a:latin typeface="Arial"/>
                <a:cs typeface="Arial"/>
              </a:rPr>
              <a:t>a</a:t>
            </a:r>
            <a:r>
              <a:rPr sz="1500" b="1" spc="4" dirty="0">
                <a:solidFill>
                  <a:srgbClr val="0000CC"/>
                </a:solidFill>
                <a:latin typeface="Arial"/>
                <a:cs typeface="Arial"/>
              </a:rPr>
              <a:t> </a:t>
            </a:r>
            <a:r>
              <a:rPr sz="1500" b="1" spc="-4" dirty="0">
                <a:solidFill>
                  <a:srgbClr val="0000CC"/>
                </a:solidFill>
                <a:latin typeface="Arial"/>
                <a:cs typeface="Arial"/>
              </a:rPr>
              <a:t>resource</a:t>
            </a:r>
            <a:endParaRPr sz="1500" dirty="0">
              <a:latin typeface="Arial"/>
              <a:cs typeface="Arial"/>
            </a:endParaRPr>
          </a:p>
          <a:p>
            <a:pPr marL="323850" indent="-209550">
              <a:spcBef>
                <a:spcPts val="180"/>
              </a:spcBef>
              <a:buClr>
                <a:srgbClr val="9999CC"/>
              </a:buClr>
              <a:buSzPct val="80555"/>
              <a:buFont typeface="FreeSans"/>
              <a:buChar char="◻"/>
              <a:tabLst>
                <a:tab pos="323850" algn="l"/>
              </a:tabLst>
            </a:pPr>
            <a:r>
              <a:rPr sz="1350" spc="-4" dirty="0">
                <a:latin typeface="Arial"/>
                <a:cs typeface="Arial"/>
              </a:rPr>
              <a:t>Central </a:t>
            </a:r>
            <a:r>
              <a:rPr sz="1350" spc="-8" dirty="0">
                <a:latin typeface="Arial"/>
                <a:cs typeface="Arial"/>
              </a:rPr>
              <a:t>Processor, </a:t>
            </a:r>
            <a:r>
              <a:rPr sz="1350" dirty="0">
                <a:latin typeface="Arial"/>
                <a:cs typeface="Arial"/>
              </a:rPr>
              <a:t>Main</a:t>
            </a:r>
            <a:r>
              <a:rPr sz="1350" spc="11" dirty="0">
                <a:latin typeface="Arial"/>
                <a:cs typeface="Arial"/>
              </a:rPr>
              <a:t> </a:t>
            </a:r>
            <a:r>
              <a:rPr sz="1350" dirty="0">
                <a:latin typeface="Arial"/>
                <a:cs typeface="Arial"/>
              </a:rPr>
              <a:t>Memory</a:t>
            </a:r>
          </a:p>
          <a:p>
            <a:pPr marL="323850" indent="-209550">
              <a:spcBef>
                <a:spcPts val="329"/>
              </a:spcBef>
              <a:buClr>
                <a:srgbClr val="9999CC"/>
              </a:buClr>
              <a:buSzPct val="80555"/>
              <a:buFont typeface="FreeSans"/>
              <a:buChar char="◻"/>
              <a:tabLst>
                <a:tab pos="323850" algn="l"/>
              </a:tabLst>
            </a:pPr>
            <a:r>
              <a:rPr sz="1350" dirty="0">
                <a:latin typeface="Arial"/>
                <a:cs typeface="Arial"/>
              </a:rPr>
              <a:t>Peripherals </a:t>
            </a:r>
            <a:r>
              <a:rPr sz="1350" spc="-4" dirty="0">
                <a:latin typeface="Arial"/>
                <a:cs typeface="Arial"/>
              </a:rPr>
              <a:t>(e.g. </a:t>
            </a:r>
            <a:r>
              <a:rPr sz="1350" spc="-11" dirty="0">
                <a:latin typeface="Arial"/>
                <a:cs typeface="Arial"/>
              </a:rPr>
              <a:t>printer, </a:t>
            </a:r>
            <a:r>
              <a:rPr sz="1350" dirty="0">
                <a:latin typeface="Arial"/>
                <a:cs typeface="Arial"/>
              </a:rPr>
              <a:t>web camera)</a:t>
            </a:r>
          </a:p>
          <a:p>
            <a:pPr marL="323850" indent="-209550">
              <a:spcBef>
                <a:spcPts val="255"/>
              </a:spcBef>
              <a:buClr>
                <a:srgbClr val="9999CC"/>
              </a:buClr>
              <a:buSzPct val="80555"/>
              <a:buFont typeface="FreeSans"/>
              <a:buChar char="◻"/>
              <a:tabLst>
                <a:tab pos="323850" algn="l"/>
              </a:tabLst>
            </a:pPr>
            <a:r>
              <a:rPr sz="1350" dirty="0">
                <a:latin typeface="Arial"/>
                <a:cs typeface="Arial"/>
              </a:rPr>
              <a:t>Backing </a:t>
            </a:r>
            <a:r>
              <a:rPr sz="1350" spc="-4" dirty="0">
                <a:latin typeface="Arial"/>
                <a:cs typeface="Arial"/>
              </a:rPr>
              <a:t>Store (e.g. </a:t>
            </a:r>
            <a:r>
              <a:rPr sz="1350" dirty="0">
                <a:latin typeface="Arial"/>
                <a:cs typeface="Arial"/>
              </a:rPr>
              <a:t>HDD),</a:t>
            </a:r>
            <a:r>
              <a:rPr sz="1350" spc="371" dirty="0">
                <a:latin typeface="Arial"/>
                <a:cs typeface="Arial"/>
              </a:rPr>
              <a:t> </a:t>
            </a:r>
            <a:r>
              <a:rPr sz="1350" spc="-4" dirty="0">
                <a:latin typeface="Arial"/>
                <a:cs typeface="Arial"/>
              </a:rPr>
              <a:t>Files</a:t>
            </a:r>
            <a:endParaRPr sz="1350" dirty="0">
              <a:latin typeface="Arial"/>
              <a:cs typeface="Arial"/>
            </a:endParaRPr>
          </a:p>
          <a:p>
            <a:pPr marL="28575">
              <a:spcBef>
                <a:spcPts val="255"/>
              </a:spcBef>
            </a:pPr>
            <a:r>
              <a:rPr sz="1500" b="1" spc="-4" dirty="0">
                <a:solidFill>
                  <a:srgbClr val="0000CC"/>
                </a:solidFill>
                <a:latin typeface="Arial"/>
                <a:cs typeface="Arial"/>
              </a:rPr>
              <a:t>What is the mechanism for registering </a:t>
            </a:r>
            <a:r>
              <a:rPr sz="1500" b="1" dirty="0">
                <a:solidFill>
                  <a:srgbClr val="0000CC"/>
                </a:solidFill>
                <a:latin typeface="Arial"/>
                <a:cs typeface="Arial"/>
              </a:rPr>
              <a:t>as an NCI</a:t>
            </a:r>
            <a:r>
              <a:rPr sz="1500" b="1" spc="11" dirty="0">
                <a:solidFill>
                  <a:srgbClr val="0000CC"/>
                </a:solidFill>
                <a:latin typeface="Arial"/>
                <a:cs typeface="Arial"/>
              </a:rPr>
              <a:t> </a:t>
            </a:r>
            <a:r>
              <a:rPr sz="1500" b="1" spc="-4" dirty="0">
                <a:solidFill>
                  <a:srgbClr val="0000CC"/>
                </a:solidFill>
                <a:latin typeface="Arial"/>
                <a:cs typeface="Arial"/>
              </a:rPr>
              <a:t>student?</a:t>
            </a:r>
            <a:endParaRPr sz="1500" dirty="0">
              <a:latin typeface="Arial"/>
              <a:cs typeface="Arial"/>
            </a:endParaRPr>
          </a:p>
          <a:p>
            <a:pPr marL="323850" indent="-209550">
              <a:spcBef>
                <a:spcPts val="300"/>
              </a:spcBef>
              <a:buClr>
                <a:srgbClr val="9999CC"/>
              </a:buClr>
              <a:buSzPct val="80555"/>
              <a:buFont typeface="FreeSans"/>
              <a:buChar char="◻"/>
              <a:tabLst>
                <a:tab pos="323850" algn="l"/>
              </a:tabLst>
            </a:pPr>
            <a:r>
              <a:rPr sz="1350" spc="-4" dirty="0">
                <a:latin typeface="Arial"/>
                <a:cs typeface="Arial"/>
              </a:rPr>
              <a:t>Fill </a:t>
            </a:r>
            <a:r>
              <a:rPr sz="1350" dirty="0">
                <a:latin typeface="Arial"/>
                <a:cs typeface="Arial"/>
              </a:rPr>
              <a:t>in </a:t>
            </a:r>
            <a:r>
              <a:rPr sz="1350" spc="-4" dirty="0">
                <a:latin typeface="Arial"/>
                <a:cs typeface="Arial"/>
              </a:rPr>
              <a:t>the application form </a:t>
            </a:r>
            <a:r>
              <a:rPr sz="1350" dirty="0">
                <a:latin typeface="Arial"/>
                <a:cs typeface="Arial"/>
              </a:rPr>
              <a:t>and submit</a:t>
            </a:r>
            <a:r>
              <a:rPr sz="1350" spc="4" dirty="0">
                <a:latin typeface="Arial"/>
                <a:cs typeface="Arial"/>
              </a:rPr>
              <a:t> </a:t>
            </a:r>
            <a:r>
              <a:rPr sz="1350" dirty="0">
                <a:latin typeface="Arial"/>
                <a:cs typeface="Arial"/>
              </a:rPr>
              <a:t>it</a:t>
            </a:r>
          </a:p>
          <a:p>
            <a:pPr marL="323850" indent="-209550">
              <a:spcBef>
                <a:spcPts val="255"/>
              </a:spcBef>
              <a:buClr>
                <a:srgbClr val="9999CC"/>
              </a:buClr>
              <a:buSzPct val="80555"/>
              <a:buFont typeface="FreeSans"/>
              <a:buChar char="◻"/>
              <a:tabLst>
                <a:tab pos="323850" algn="l"/>
              </a:tabLst>
            </a:pPr>
            <a:r>
              <a:rPr sz="1350" dirty="0">
                <a:latin typeface="Arial"/>
                <a:cs typeface="Arial"/>
              </a:rPr>
              <a:t>Accept </a:t>
            </a:r>
            <a:r>
              <a:rPr sz="1350" spc="-4" dirty="0">
                <a:latin typeface="Arial"/>
                <a:cs typeface="Arial"/>
              </a:rPr>
              <a:t>the </a:t>
            </a:r>
            <a:r>
              <a:rPr sz="1350" dirty="0">
                <a:latin typeface="Arial"/>
                <a:cs typeface="Arial"/>
              </a:rPr>
              <a:t>NCI </a:t>
            </a:r>
            <a:r>
              <a:rPr sz="1350" spc="-8" dirty="0">
                <a:latin typeface="Arial"/>
                <a:cs typeface="Arial"/>
              </a:rPr>
              <a:t>offer</a:t>
            </a:r>
            <a:r>
              <a:rPr sz="1350" spc="-11" dirty="0">
                <a:latin typeface="Arial"/>
                <a:cs typeface="Arial"/>
              </a:rPr>
              <a:t> </a:t>
            </a:r>
            <a:r>
              <a:rPr sz="1350" spc="-4" dirty="0">
                <a:latin typeface="Arial"/>
                <a:cs typeface="Arial"/>
              </a:rPr>
              <a:t>letter</a:t>
            </a:r>
            <a:endParaRPr sz="1350" dirty="0">
              <a:latin typeface="Arial"/>
              <a:cs typeface="Arial"/>
            </a:endParaRPr>
          </a:p>
          <a:p>
            <a:pPr marL="323850" indent="-209550">
              <a:spcBef>
                <a:spcPts val="330"/>
              </a:spcBef>
              <a:buClr>
                <a:srgbClr val="9999CC"/>
              </a:buClr>
              <a:buSzPct val="80555"/>
              <a:buFont typeface="FreeSans"/>
              <a:buChar char="◻"/>
              <a:tabLst>
                <a:tab pos="323850" algn="l"/>
              </a:tabLst>
            </a:pPr>
            <a:r>
              <a:rPr sz="1350" dirty="0">
                <a:latin typeface="Arial"/>
                <a:cs typeface="Arial"/>
              </a:rPr>
              <a:t>Pay </a:t>
            </a:r>
            <a:r>
              <a:rPr sz="1350" spc="-4" dirty="0">
                <a:latin typeface="Arial"/>
                <a:cs typeface="Arial"/>
              </a:rPr>
              <a:t>the</a:t>
            </a:r>
            <a:r>
              <a:rPr sz="1350" spc="-8" dirty="0">
                <a:latin typeface="Arial"/>
                <a:cs typeface="Arial"/>
              </a:rPr>
              <a:t> </a:t>
            </a:r>
            <a:r>
              <a:rPr sz="1350" spc="-4" dirty="0">
                <a:latin typeface="Arial"/>
                <a:cs typeface="Arial"/>
              </a:rPr>
              <a:t>fees</a:t>
            </a:r>
            <a:endParaRPr sz="1350" dirty="0">
              <a:latin typeface="Arial"/>
              <a:cs typeface="Arial"/>
            </a:endParaRPr>
          </a:p>
          <a:p>
            <a:pPr marL="28575">
              <a:spcBef>
                <a:spcPts val="255"/>
              </a:spcBef>
            </a:pPr>
            <a:r>
              <a:rPr sz="1500" b="1" spc="-4" dirty="0">
                <a:solidFill>
                  <a:srgbClr val="0000CC"/>
                </a:solidFill>
                <a:latin typeface="Arial"/>
                <a:cs typeface="Arial"/>
              </a:rPr>
              <a:t>What is the policy for registering </a:t>
            </a:r>
            <a:r>
              <a:rPr sz="1500" b="1" dirty="0">
                <a:solidFill>
                  <a:srgbClr val="0000CC"/>
                </a:solidFill>
                <a:latin typeface="Arial"/>
                <a:cs typeface="Arial"/>
              </a:rPr>
              <a:t>as an NCI</a:t>
            </a:r>
            <a:r>
              <a:rPr sz="1500" b="1" spc="8" dirty="0">
                <a:solidFill>
                  <a:srgbClr val="0000CC"/>
                </a:solidFill>
                <a:latin typeface="Arial"/>
                <a:cs typeface="Arial"/>
              </a:rPr>
              <a:t> </a:t>
            </a:r>
            <a:r>
              <a:rPr sz="1500" b="1" spc="-4" dirty="0">
                <a:solidFill>
                  <a:srgbClr val="0000CC"/>
                </a:solidFill>
                <a:latin typeface="Arial"/>
                <a:cs typeface="Arial"/>
              </a:rPr>
              <a:t>student?</a:t>
            </a:r>
            <a:endParaRPr sz="1500" dirty="0">
              <a:latin typeface="Arial"/>
              <a:cs typeface="Arial"/>
            </a:endParaRPr>
          </a:p>
          <a:p>
            <a:pPr marL="323850" indent="-209550">
              <a:spcBef>
                <a:spcPts val="300"/>
              </a:spcBef>
              <a:buClr>
                <a:srgbClr val="9999CC"/>
              </a:buClr>
              <a:buSzPct val="80555"/>
              <a:buFont typeface="FreeSans"/>
              <a:buChar char="◻"/>
              <a:tabLst>
                <a:tab pos="323850" algn="l"/>
              </a:tabLst>
            </a:pPr>
            <a:r>
              <a:rPr sz="1350" spc="-4" dirty="0">
                <a:latin typeface="Arial"/>
                <a:cs typeface="Arial"/>
              </a:rPr>
              <a:t>The application form </a:t>
            </a:r>
            <a:r>
              <a:rPr sz="1350" dirty="0">
                <a:latin typeface="Arial"/>
                <a:cs typeface="Arial"/>
              </a:rPr>
              <a:t>should be </a:t>
            </a:r>
            <a:r>
              <a:rPr sz="1350" spc="-4" dirty="0">
                <a:latin typeface="Arial"/>
                <a:cs typeface="Arial"/>
              </a:rPr>
              <a:t>submitted </a:t>
            </a:r>
            <a:r>
              <a:rPr sz="1350" u="heavy" dirty="0">
                <a:uFill>
                  <a:solidFill>
                    <a:srgbClr val="000000"/>
                  </a:solidFill>
                </a:uFill>
                <a:latin typeface="Arial"/>
                <a:cs typeface="Arial"/>
              </a:rPr>
              <a:t>online</a:t>
            </a:r>
            <a:r>
              <a:rPr sz="1350" dirty="0">
                <a:latin typeface="Arial"/>
                <a:cs typeface="Arial"/>
              </a:rPr>
              <a:t> </a:t>
            </a:r>
            <a:r>
              <a:rPr sz="1350" spc="-4" dirty="0">
                <a:latin typeface="Arial"/>
                <a:cs typeface="Arial"/>
              </a:rPr>
              <a:t>before 1</a:t>
            </a:r>
            <a:r>
              <a:rPr sz="1350" spc="-5" baseline="18518" dirty="0">
                <a:latin typeface="Arial"/>
                <a:cs typeface="Arial"/>
              </a:rPr>
              <a:t>st </a:t>
            </a:r>
            <a:r>
              <a:rPr sz="1350" dirty="0">
                <a:latin typeface="Arial"/>
                <a:cs typeface="Arial"/>
              </a:rPr>
              <a:t>of March</a:t>
            </a:r>
            <a:r>
              <a:rPr sz="1350" spc="-98" dirty="0">
                <a:latin typeface="Arial"/>
                <a:cs typeface="Arial"/>
              </a:rPr>
              <a:t> </a:t>
            </a:r>
            <a:r>
              <a:rPr sz="1350" dirty="0">
                <a:latin typeface="Arial"/>
                <a:cs typeface="Arial"/>
              </a:rPr>
              <a:t>202*</a:t>
            </a:r>
          </a:p>
        </p:txBody>
      </p:sp>
      <p:sp>
        <p:nvSpPr>
          <p:cNvPr id="14" name="object 14"/>
          <p:cNvSpPr txBox="1"/>
          <p:nvPr/>
        </p:nvSpPr>
        <p:spPr>
          <a:xfrm>
            <a:off x="1285876" y="3314700"/>
            <a:ext cx="96679" cy="182742"/>
          </a:xfrm>
          <a:prstGeom prst="rect">
            <a:avLst/>
          </a:prstGeom>
        </p:spPr>
        <p:txBody>
          <a:bodyPr vert="horz" wrap="square" lIns="0" tIns="9525" rIns="0" bIns="0" rtlCol="0">
            <a:spAutoFit/>
          </a:bodyPr>
          <a:lstStyle/>
          <a:p>
            <a:pPr marL="9525">
              <a:spcBef>
                <a:spcPts val="75"/>
              </a:spcBef>
            </a:pPr>
            <a:r>
              <a:rPr sz="1125" spc="-71" dirty="0">
                <a:solidFill>
                  <a:srgbClr val="00007D"/>
                </a:solidFill>
                <a:latin typeface="Arial"/>
                <a:cs typeface="Arial"/>
              </a:rPr>
              <a:t>■</a:t>
            </a:r>
            <a:endParaRPr sz="1125">
              <a:latin typeface="Arial"/>
              <a:cs typeface="Arial"/>
            </a:endParaRPr>
          </a:p>
        </p:txBody>
      </p:sp>
      <p:sp>
        <p:nvSpPr>
          <p:cNvPr id="15" name="object 15"/>
          <p:cNvSpPr txBox="1"/>
          <p:nvPr/>
        </p:nvSpPr>
        <p:spPr>
          <a:xfrm>
            <a:off x="1285876" y="4305300"/>
            <a:ext cx="96679" cy="182742"/>
          </a:xfrm>
          <a:prstGeom prst="rect">
            <a:avLst/>
          </a:prstGeom>
        </p:spPr>
        <p:txBody>
          <a:bodyPr vert="horz" wrap="square" lIns="0" tIns="9525" rIns="0" bIns="0" rtlCol="0">
            <a:spAutoFit/>
          </a:bodyPr>
          <a:lstStyle/>
          <a:p>
            <a:pPr marL="9525">
              <a:spcBef>
                <a:spcPts val="75"/>
              </a:spcBef>
            </a:pPr>
            <a:r>
              <a:rPr sz="1125" spc="-71" dirty="0">
                <a:solidFill>
                  <a:srgbClr val="00007D"/>
                </a:solidFill>
                <a:latin typeface="Arial"/>
                <a:cs typeface="Arial"/>
              </a:rPr>
              <a:t>■</a:t>
            </a:r>
            <a:endParaRPr sz="1125">
              <a:latin typeface="Arial"/>
              <a:cs typeface="Arial"/>
            </a:endParaRPr>
          </a:p>
        </p:txBody>
      </p:sp>
      <p:sp>
        <p:nvSpPr>
          <p:cNvPr id="16" name="object 16"/>
          <p:cNvSpPr/>
          <p:nvPr/>
        </p:nvSpPr>
        <p:spPr>
          <a:xfrm>
            <a:off x="5537150" y="4731486"/>
            <a:ext cx="1833086" cy="0"/>
          </a:xfrm>
          <a:custGeom>
            <a:avLst/>
            <a:gdLst/>
            <a:ahLst/>
            <a:cxnLst/>
            <a:rect l="l" t="t" r="r" b="b"/>
            <a:pathLst>
              <a:path w="2444115">
                <a:moveTo>
                  <a:pt x="0" y="0"/>
                </a:moveTo>
                <a:lnTo>
                  <a:pt x="2444064" y="0"/>
                </a:lnTo>
              </a:path>
            </a:pathLst>
          </a:custGeom>
          <a:ln w="16743">
            <a:solidFill>
              <a:srgbClr val="000000"/>
            </a:solidFill>
          </a:ln>
        </p:spPr>
        <p:txBody>
          <a:bodyPr wrap="square" lIns="0" tIns="0" rIns="0" bIns="0" rtlCol="0"/>
          <a:lstStyle/>
          <a:p>
            <a:endParaRPr sz="1350"/>
          </a:p>
        </p:txBody>
      </p:sp>
      <p:sp>
        <p:nvSpPr>
          <p:cNvPr id="17" name="object 17"/>
          <p:cNvSpPr txBox="1"/>
          <p:nvPr/>
        </p:nvSpPr>
        <p:spPr>
          <a:xfrm>
            <a:off x="1563768" y="5767938"/>
            <a:ext cx="6239351" cy="496290"/>
          </a:xfrm>
          <a:prstGeom prst="rect">
            <a:avLst/>
          </a:prstGeom>
        </p:spPr>
        <p:txBody>
          <a:bodyPr vert="horz" wrap="square" lIns="0" tIns="41910" rIns="0" bIns="0" rtlCol="0">
            <a:spAutoFit/>
          </a:bodyPr>
          <a:lstStyle/>
          <a:p>
            <a:pPr marL="238125" indent="-209550">
              <a:spcBef>
                <a:spcPts val="330"/>
              </a:spcBef>
              <a:buClr>
                <a:srgbClr val="9999CC"/>
              </a:buClr>
              <a:buSzPct val="80555"/>
              <a:buFont typeface="FreeSans"/>
              <a:buChar char="◻"/>
              <a:tabLst>
                <a:tab pos="238125" algn="l"/>
              </a:tabLst>
            </a:pPr>
            <a:r>
              <a:rPr sz="1350" spc="-4" dirty="0">
                <a:latin typeface="Arial"/>
                <a:cs typeface="Arial"/>
              </a:rPr>
              <a:t>The </a:t>
            </a:r>
            <a:r>
              <a:rPr sz="1350" dirty="0">
                <a:latin typeface="Arial"/>
                <a:cs typeface="Arial"/>
              </a:rPr>
              <a:t>NCI </a:t>
            </a:r>
            <a:r>
              <a:rPr sz="1350" spc="-8" dirty="0">
                <a:latin typeface="Arial"/>
                <a:cs typeface="Arial"/>
              </a:rPr>
              <a:t>offer </a:t>
            </a:r>
            <a:r>
              <a:rPr sz="1350" u="heavy" dirty="0">
                <a:uFill>
                  <a:solidFill>
                    <a:srgbClr val="000000"/>
                  </a:solidFill>
                </a:uFill>
                <a:latin typeface="Arial"/>
                <a:cs typeface="Arial"/>
              </a:rPr>
              <a:t>should be </a:t>
            </a:r>
            <a:r>
              <a:rPr sz="1350" u="heavy" spc="-4" dirty="0">
                <a:uFill>
                  <a:solidFill>
                    <a:srgbClr val="000000"/>
                  </a:solidFill>
                </a:uFill>
                <a:latin typeface="Arial"/>
                <a:cs typeface="Arial"/>
              </a:rPr>
              <a:t>accepted </a:t>
            </a:r>
            <a:r>
              <a:rPr sz="1350" u="heavy" dirty="0">
                <a:uFill>
                  <a:solidFill>
                    <a:srgbClr val="000000"/>
                  </a:solidFill>
                </a:uFill>
                <a:latin typeface="Arial"/>
                <a:cs typeface="Arial"/>
              </a:rPr>
              <a:t>no </a:t>
            </a:r>
            <a:r>
              <a:rPr sz="1350" u="heavy" spc="-4" dirty="0">
                <a:uFill>
                  <a:solidFill>
                    <a:srgbClr val="000000"/>
                  </a:solidFill>
                </a:uFill>
                <a:latin typeface="Arial"/>
                <a:cs typeface="Arial"/>
              </a:rPr>
              <a:t>later then </a:t>
            </a:r>
            <a:r>
              <a:rPr sz="1350" u="heavy" dirty="0">
                <a:uFill>
                  <a:solidFill>
                    <a:srgbClr val="000000"/>
                  </a:solidFill>
                </a:uFill>
                <a:latin typeface="Arial"/>
                <a:cs typeface="Arial"/>
              </a:rPr>
              <a:t>one week</a:t>
            </a:r>
            <a:r>
              <a:rPr sz="1350" dirty="0">
                <a:latin typeface="Arial"/>
                <a:cs typeface="Arial"/>
              </a:rPr>
              <a:t> since it was received</a:t>
            </a:r>
          </a:p>
          <a:p>
            <a:pPr marL="238125" indent="-209550">
              <a:spcBef>
                <a:spcPts val="255"/>
              </a:spcBef>
              <a:buClr>
                <a:srgbClr val="9999CC"/>
              </a:buClr>
              <a:buSzPct val="80555"/>
              <a:buFont typeface="FreeSans"/>
              <a:buChar char="◻"/>
              <a:tabLst>
                <a:tab pos="238125" algn="l"/>
              </a:tabLst>
            </a:pPr>
            <a:r>
              <a:rPr sz="1350" dirty="0">
                <a:latin typeface="Arial"/>
                <a:cs typeface="Arial"/>
              </a:rPr>
              <a:t>The </a:t>
            </a:r>
            <a:r>
              <a:rPr sz="1350" u="heavy" dirty="0">
                <a:uFill>
                  <a:solidFill>
                    <a:srgbClr val="000000"/>
                  </a:solidFill>
                </a:uFill>
                <a:latin typeface="Arial"/>
                <a:cs typeface="Arial"/>
              </a:rPr>
              <a:t>full fee</a:t>
            </a:r>
            <a:r>
              <a:rPr sz="1350" dirty="0">
                <a:latin typeface="Arial"/>
                <a:cs typeface="Arial"/>
              </a:rPr>
              <a:t> should be paid </a:t>
            </a:r>
            <a:r>
              <a:rPr sz="1350" spc="-4" dirty="0">
                <a:latin typeface="Arial"/>
                <a:cs typeface="Arial"/>
              </a:rPr>
              <a:t>though </a:t>
            </a:r>
            <a:r>
              <a:rPr sz="1350" dirty="0">
                <a:latin typeface="Arial"/>
                <a:cs typeface="Arial"/>
              </a:rPr>
              <a:t>a bank </a:t>
            </a:r>
            <a:r>
              <a:rPr sz="1350" spc="-4" dirty="0">
                <a:latin typeface="Arial"/>
                <a:cs typeface="Arial"/>
              </a:rPr>
              <a:t>transfer </a:t>
            </a:r>
            <a:r>
              <a:rPr sz="1350" dirty="0">
                <a:latin typeface="Arial"/>
                <a:cs typeface="Arial"/>
              </a:rPr>
              <a:t>(direct </a:t>
            </a:r>
            <a:r>
              <a:rPr sz="1350" spc="-4" dirty="0">
                <a:latin typeface="Arial"/>
                <a:cs typeface="Arial"/>
              </a:rPr>
              <a:t>debit,</a:t>
            </a:r>
            <a:r>
              <a:rPr sz="1350" spc="-15" dirty="0">
                <a:latin typeface="Arial"/>
                <a:cs typeface="Arial"/>
              </a:rPr>
              <a:t> </a:t>
            </a:r>
            <a:r>
              <a:rPr sz="1350" spc="-4" dirty="0">
                <a:latin typeface="Arial"/>
                <a:cs typeface="Arial"/>
              </a:rPr>
              <a:t>VISA)</a:t>
            </a:r>
            <a:endParaRPr sz="135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857251"/>
            <a:ext cx="214313" cy="400049"/>
          </a:xfrm>
          <a:prstGeom prst="rect">
            <a:avLst/>
          </a:prstGeom>
          <a:blipFill>
            <a:blip r:embed="rId2" cstate="print"/>
            <a:stretch>
              <a:fillRect/>
            </a:stretch>
          </a:blipFill>
        </p:spPr>
        <p:txBody>
          <a:bodyPr wrap="square" lIns="0" tIns="0" rIns="0" bIns="0" rtlCol="0"/>
          <a:lstStyle/>
          <a:p>
            <a:endParaRPr sz="1350"/>
          </a:p>
        </p:txBody>
      </p:sp>
      <p:grpSp>
        <p:nvGrpSpPr>
          <p:cNvPr id="3" name="object 3"/>
          <p:cNvGrpSpPr/>
          <p:nvPr/>
        </p:nvGrpSpPr>
        <p:grpSpPr>
          <a:xfrm>
            <a:off x="1241823" y="857250"/>
            <a:ext cx="6759416" cy="409575"/>
            <a:chOff x="131762" y="0"/>
            <a:chExt cx="9012555" cy="546100"/>
          </a:xfrm>
        </p:grpSpPr>
        <p:sp>
          <p:nvSpPr>
            <p:cNvPr id="4" name="object 4"/>
            <p:cNvSpPr/>
            <p:nvPr/>
          </p:nvSpPr>
          <p:spPr>
            <a:xfrm>
              <a:off x="412750" y="134937"/>
              <a:ext cx="8731250" cy="274637"/>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409575" y="0"/>
              <a:ext cx="278130" cy="271780"/>
            </a:xfrm>
            <a:custGeom>
              <a:avLst/>
              <a:gdLst/>
              <a:ahLst/>
              <a:cxnLst/>
              <a:rect l="l" t="t" r="r" b="b"/>
              <a:pathLst>
                <a:path w="278130" h="271780">
                  <a:moveTo>
                    <a:pt x="138112" y="134937"/>
                  </a:moveTo>
                  <a:lnTo>
                    <a:pt x="0" y="134937"/>
                  </a:lnTo>
                  <a:lnTo>
                    <a:pt x="0" y="271462"/>
                  </a:lnTo>
                  <a:lnTo>
                    <a:pt x="138112" y="271462"/>
                  </a:lnTo>
                  <a:lnTo>
                    <a:pt x="138112" y="134937"/>
                  </a:lnTo>
                  <a:close/>
                </a:path>
                <a:path w="278130" h="271780">
                  <a:moveTo>
                    <a:pt x="277812" y="0"/>
                  </a:moveTo>
                  <a:lnTo>
                    <a:pt x="138112" y="0"/>
                  </a:lnTo>
                  <a:lnTo>
                    <a:pt x="138112" y="134937"/>
                  </a:lnTo>
                  <a:lnTo>
                    <a:pt x="277812" y="134937"/>
                  </a:lnTo>
                  <a:lnTo>
                    <a:pt x="277812" y="0"/>
                  </a:lnTo>
                  <a:close/>
                </a:path>
              </a:pathLst>
            </a:custGeom>
            <a:solidFill>
              <a:srgbClr val="CCCCE6"/>
            </a:solidFill>
          </p:spPr>
          <p:txBody>
            <a:bodyPr wrap="square" lIns="0" tIns="0" rIns="0" bIns="0" rtlCol="0"/>
            <a:lstStyle/>
            <a:p>
              <a:endParaRPr sz="1350"/>
            </a:p>
          </p:txBody>
        </p:sp>
        <p:sp>
          <p:nvSpPr>
            <p:cNvPr id="6" name="object 6"/>
            <p:cNvSpPr/>
            <p:nvPr/>
          </p:nvSpPr>
          <p:spPr>
            <a:xfrm>
              <a:off x="547687" y="134937"/>
              <a:ext cx="139700" cy="141605"/>
            </a:xfrm>
            <a:custGeom>
              <a:avLst/>
              <a:gdLst/>
              <a:ahLst/>
              <a:cxnLst/>
              <a:rect l="l" t="t" r="r" b="b"/>
              <a:pathLst>
                <a:path w="139700" h="141604">
                  <a:moveTo>
                    <a:pt x="0" y="0"/>
                  </a:moveTo>
                  <a:lnTo>
                    <a:pt x="139700" y="0"/>
                  </a:lnTo>
                  <a:lnTo>
                    <a:pt x="139700" y="141287"/>
                  </a:lnTo>
                  <a:lnTo>
                    <a:pt x="0" y="141287"/>
                  </a:lnTo>
                  <a:lnTo>
                    <a:pt x="0" y="0"/>
                  </a:lnTo>
                  <a:close/>
                </a:path>
              </a:pathLst>
            </a:custGeom>
            <a:solidFill>
              <a:srgbClr val="9999CC"/>
            </a:solidFill>
          </p:spPr>
          <p:txBody>
            <a:bodyPr wrap="square" lIns="0" tIns="0" rIns="0" bIns="0" rtlCol="0"/>
            <a:lstStyle/>
            <a:p>
              <a:endParaRPr sz="1350"/>
            </a:p>
          </p:txBody>
        </p:sp>
        <p:sp>
          <p:nvSpPr>
            <p:cNvPr id="7" name="object 7"/>
            <p:cNvSpPr/>
            <p:nvPr/>
          </p:nvSpPr>
          <p:spPr>
            <a:xfrm>
              <a:off x="274637" y="274637"/>
              <a:ext cx="136525" cy="135255"/>
            </a:xfrm>
            <a:custGeom>
              <a:avLst/>
              <a:gdLst/>
              <a:ahLst/>
              <a:cxnLst/>
              <a:rect l="l" t="t" r="r" b="b"/>
              <a:pathLst>
                <a:path w="136525" h="135254">
                  <a:moveTo>
                    <a:pt x="0" y="134937"/>
                  </a:moveTo>
                  <a:lnTo>
                    <a:pt x="136525" y="134937"/>
                  </a:lnTo>
                  <a:lnTo>
                    <a:pt x="136525" y="0"/>
                  </a:lnTo>
                  <a:lnTo>
                    <a:pt x="0" y="0"/>
                  </a:lnTo>
                  <a:lnTo>
                    <a:pt x="0" y="134937"/>
                  </a:lnTo>
                  <a:close/>
                </a:path>
              </a:pathLst>
            </a:custGeom>
            <a:solidFill>
              <a:srgbClr val="CCCCE6"/>
            </a:solidFill>
          </p:spPr>
          <p:txBody>
            <a:bodyPr wrap="square" lIns="0" tIns="0" rIns="0" bIns="0" rtlCol="0"/>
            <a:lstStyle/>
            <a:p>
              <a:endParaRPr sz="1350"/>
            </a:p>
          </p:txBody>
        </p:sp>
        <p:sp>
          <p:nvSpPr>
            <p:cNvPr id="8" name="object 8"/>
            <p:cNvSpPr/>
            <p:nvPr/>
          </p:nvSpPr>
          <p:spPr>
            <a:xfrm>
              <a:off x="131762" y="136525"/>
              <a:ext cx="141605" cy="138430"/>
            </a:xfrm>
            <a:custGeom>
              <a:avLst/>
              <a:gdLst/>
              <a:ahLst/>
              <a:cxnLst/>
              <a:rect l="l" t="t" r="r" b="b"/>
              <a:pathLst>
                <a:path w="141604" h="138429">
                  <a:moveTo>
                    <a:pt x="0" y="0"/>
                  </a:moveTo>
                  <a:lnTo>
                    <a:pt x="141287" y="0"/>
                  </a:lnTo>
                  <a:lnTo>
                    <a:pt x="141287" y="138112"/>
                  </a:lnTo>
                  <a:lnTo>
                    <a:pt x="0" y="138112"/>
                  </a:lnTo>
                  <a:lnTo>
                    <a:pt x="0" y="0"/>
                  </a:lnTo>
                  <a:close/>
                </a:path>
              </a:pathLst>
            </a:custGeom>
            <a:solidFill>
              <a:srgbClr val="00007D"/>
            </a:solidFill>
          </p:spPr>
          <p:txBody>
            <a:bodyPr wrap="square" lIns="0" tIns="0" rIns="0" bIns="0" rtlCol="0"/>
            <a:lstStyle/>
            <a:p>
              <a:endParaRPr sz="1350"/>
            </a:p>
          </p:txBody>
        </p:sp>
        <p:sp>
          <p:nvSpPr>
            <p:cNvPr id="9" name="object 9"/>
            <p:cNvSpPr/>
            <p:nvPr/>
          </p:nvSpPr>
          <p:spPr>
            <a:xfrm>
              <a:off x="274637" y="271462"/>
              <a:ext cx="273050" cy="274955"/>
            </a:xfrm>
            <a:custGeom>
              <a:avLst/>
              <a:gdLst/>
              <a:ahLst/>
              <a:cxnLst/>
              <a:rect l="l" t="t" r="r" b="b"/>
              <a:pathLst>
                <a:path w="273050" h="274955">
                  <a:moveTo>
                    <a:pt x="273050" y="0"/>
                  </a:moveTo>
                  <a:lnTo>
                    <a:pt x="134937" y="0"/>
                  </a:lnTo>
                  <a:lnTo>
                    <a:pt x="134937" y="138112"/>
                  </a:lnTo>
                  <a:lnTo>
                    <a:pt x="0" y="138112"/>
                  </a:lnTo>
                  <a:lnTo>
                    <a:pt x="0" y="274637"/>
                  </a:lnTo>
                  <a:lnTo>
                    <a:pt x="136525" y="274637"/>
                  </a:lnTo>
                  <a:lnTo>
                    <a:pt x="136525" y="138112"/>
                  </a:lnTo>
                  <a:lnTo>
                    <a:pt x="273050" y="138112"/>
                  </a:lnTo>
                  <a:lnTo>
                    <a:pt x="273050" y="0"/>
                  </a:lnTo>
                  <a:close/>
                </a:path>
              </a:pathLst>
            </a:custGeom>
            <a:solidFill>
              <a:srgbClr val="9999CC"/>
            </a:solidFill>
          </p:spPr>
          <p:txBody>
            <a:bodyPr wrap="square" lIns="0" tIns="0" rIns="0" bIns="0" rtlCol="0"/>
            <a:lstStyle/>
            <a:p>
              <a:endParaRPr sz="1350"/>
            </a:p>
          </p:txBody>
        </p:sp>
      </p:grpSp>
      <p:sp>
        <p:nvSpPr>
          <p:cNvPr id="10" name="object 10"/>
          <p:cNvSpPr txBox="1">
            <a:spLocks noGrp="1"/>
          </p:cNvSpPr>
          <p:nvPr>
            <p:ph type="title"/>
          </p:nvPr>
        </p:nvSpPr>
        <p:spPr>
          <a:xfrm>
            <a:off x="1514476" y="1304925"/>
            <a:ext cx="4276724" cy="1117614"/>
          </a:xfrm>
          <a:prstGeom prst="rect">
            <a:avLst/>
          </a:prstGeom>
        </p:spPr>
        <p:txBody>
          <a:bodyPr vert="horz" wrap="square" lIns="0" tIns="9525" rIns="0" bIns="0" rtlCol="0" anchor="t">
            <a:spAutoFit/>
          </a:bodyPr>
          <a:lstStyle/>
          <a:p>
            <a:pPr marL="9525">
              <a:spcBef>
                <a:spcPts val="75"/>
              </a:spcBef>
            </a:pPr>
            <a:r>
              <a:rPr spc="-4" dirty="0"/>
              <a:t>4.2 </a:t>
            </a:r>
            <a:r>
              <a:rPr dirty="0"/>
              <a:t>Resource</a:t>
            </a:r>
            <a:r>
              <a:rPr spc="-165" dirty="0"/>
              <a:t> </a:t>
            </a:r>
            <a:r>
              <a:rPr spc="-4" dirty="0"/>
              <a:t>Allocation</a:t>
            </a:r>
          </a:p>
        </p:txBody>
      </p:sp>
      <p:sp>
        <p:nvSpPr>
          <p:cNvPr id="11" name="object 11"/>
          <p:cNvSpPr txBox="1"/>
          <p:nvPr/>
        </p:nvSpPr>
        <p:spPr>
          <a:xfrm>
            <a:off x="1285876" y="1814513"/>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2" name="object 12"/>
          <p:cNvSpPr txBox="1"/>
          <p:nvPr/>
        </p:nvSpPr>
        <p:spPr>
          <a:xfrm>
            <a:off x="1523470" y="2422539"/>
            <a:ext cx="5754529" cy="1286730"/>
          </a:xfrm>
          <a:prstGeom prst="rect">
            <a:avLst/>
          </a:prstGeom>
        </p:spPr>
        <p:txBody>
          <a:bodyPr vert="horz" wrap="square" lIns="0" tIns="57626" rIns="0" bIns="0" rtlCol="0">
            <a:spAutoFit/>
          </a:bodyPr>
          <a:lstStyle/>
          <a:p>
            <a:pPr marL="19050">
              <a:spcBef>
                <a:spcPts val="454"/>
              </a:spcBef>
            </a:pPr>
            <a:r>
              <a:rPr sz="1650" b="1" spc="-4" dirty="0">
                <a:solidFill>
                  <a:srgbClr val="0000CC"/>
                </a:solidFill>
                <a:latin typeface="Arial"/>
                <a:cs typeface="Arial"/>
              </a:rPr>
              <a:t>Resource Allocation Policies </a:t>
            </a:r>
            <a:r>
              <a:rPr sz="1650" b="1" dirty="0">
                <a:solidFill>
                  <a:srgbClr val="0000CC"/>
                </a:solidFill>
                <a:latin typeface="Arial"/>
                <a:cs typeface="Arial"/>
              </a:rPr>
              <a:t>are </a:t>
            </a:r>
            <a:r>
              <a:rPr sz="1650" b="1" spc="-4" dirty="0">
                <a:solidFill>
                  <a:srgbClr val="0000CC"/>
                </a:solidFill>
                <a:latin typeface="Arial"/>
                <a:cs typeface="Arial"/>
              </a:rPr>
              <a:t>also concerned</a:t>
            </a:r>
            <a:r>
              <a:rPr sz="1650" b="1" spc="-38" dirty="0">
                <a:solidFill>
                  <a:srgbClr val="0000CC"/>
                </a:solidFill>
                <a:latin typeface="Arial"/>
                <a:cs typeface="Arial"/>
              </a:rPr>
              <a:t> </a:t>
            </a:r>
            <a:r>
              <a:rPr sz="1650" b="1" spc="-4" dirty="0">
                <a:solidFill>
                  <a:srgbClr val="0000CC"/>
                </a:solidFill>
                <a:latin typeface="Arial"/>
                <a:cs typeface="Arial"/>
              </a:rPr>
              <a:t>with:</a:t>
            </a:r>
            <a:endParaRPr sz="1650" dirty="0">
              <a:latin typeface="Arial"/>
              <a:cs typeface="Arial"/>
            </a:endParaRPr>
          </a:p>
          <a:p>
            <a:pPr marL="314325" marR="140018" indent="-209550">
              <a:lnSpc>
                <a:spcPts val="1725"/>
              </a:lnSpc>
              <a:spcBef>
                <a:spcPts val="465"/>
              </a:spcBef>
              <a:buClr>
                <a:srgbClr val="9999CC"/>
              </a:buClr>
              <a:buSzPct val="80000"/>
              <a:buFont typeface="FreeSans"/>
              <a:buChar char="◻"/>
              <a:tabLst>
                <a:tab pos="314325" algn="l"/>
              </a:tabLst>
            </a:pPr>
            <a:r>
              <a:rPr sz="1500" b="1" i="1" dirty="0">
                <a:solidFill>
                  <a:srgbClr val="CC0000"/>
                </a:solidFill>
                <a:latin typeface="Arial"/>
                <a:cs typeface="Arial"/>
              </a:rPr>
              <a:t>Deadlock </a:t>
            </a:r>
            <a:r>
              <a:rPr sz="1500" b="1" dirty="0">
                <a:latin typeface="Arial"/>
                <a:cs typeface="Arial"/>
              </a:rPr>
              <a:t>– </a:t>
            </a:r>
            <a:r>
              <a:rPr sz="1500" b="1" spc="-4" dirty="0">
                <a:latin typeface="Arial"/>
                <a:cs typeface="Arial"/>
              </a:rPr>
              <a:t>the </a:t>
            </a:r>
            <a:r>
              <a:rPr sz="1500" b="1" dirty="0">
                <a:latin typeface="Arial"/>
                <a:cs typeface="Arial"/>
              </a:rPr>
              <a:t>system </a:t>
            </a:r>
            <a:r>
              <a:rPr sz="1500" b="1" spc="-4" dirty="0">
                <a:latin typeface="Arial"/>
                <a:cs typeface="Arial"/>
              </a:rPr>
              <a:t>needs </a:t>
            </a:r>
            <a:r>
              <a:rPr sz="1500" b="1" dirty="0">
                <a:latin typeface="Arial"/>
                <a:cs typeface="Arial"/>
              </a:rPr>
              <a:t>to </a:t>
            </a:r>
            <a:r>
              <a:rPr sz="1500" b="1" spc="-4" dirty="0">
                <a:latin typeface="Arial"/>
                <a:cs typeface="Arial"/>
              </a:rPr>
              <a:t>allocate resources </a:t>
            </a:r>
            <a:r>
              <a:rPr sz="1500" b="1" dirty="0">
                <a:latin typeface="Arial"/>
                <a:cs typeface="Arial"/>
              </a:rPr>
              <a:t>so </a:t>
            </a:r>
            <a:r>
              <a:rPr sz="1500" b="1" spc="-4" dirty="0">
                <a:latin typeface="Arial"/>
                <a:cs typeface="Arial"/>
              </a:rPr>
              <a:t>that  deadlock cannot occur or does not cause</a:t>
            </a:r>
            <a:r>
              <a:rPr sz="1500" b="1" spc="15" dirty="0">
                <a:latin typeface="Arial"/>
                <a:cs typeface="Arial"/>
              </a:rPr>
              <a:t> </a:t>
            </a:r>
            <a:r>
              <a:rPr sz="1500" b="1" spc="-4" dirty="0">
                <a:latin typeface="Arial"/>
                <a:cs typeface="Arial"/>
              </a:rPr>
              <a:t>problems</a:t>
            </a:r>
            <a:endParaRPr sz="1500" dirty="0">
              <a:latin typeface="Arial"/>
              <a:cs typeface="Arial"/>
            </a:endParaRPr>
          </a:p>
          <a:p>
            <a:pPr marL="314325" marR="13335" indent="-209550">
              <a:lnSpc>
                <a:spcPts val="1725"/>
              </a:lnSpc>
              <a:spcBef>
                <a:spcPts val="300"/>
              </a:spcBef>
              <a:buClr>
                <a:srgbClr val="9999CC"/>
              </a:buClr>
              <a:buSzPct val="80000"/>
              <a:buFont typeface="FreeSans"/>
              <a:buChar char="◻"/>
              <a:tabLst>
                <a:tab pos="314325" algn="l"/>
              </a:tabLst>
            </a:pPr>
            <a:r>
              <a:rPr sz="1500" b="1" i="1" dirty="0">
                <a:solidFill>
                  <a:srgbClr val="CC0000"/>
                </a:solidFill>
                <a:latin typeface="Arial"/>
                <a:cs typeface="Arial"/>
              </a:rPr>
              <a:t>System </a:t>
            </a:r>
            <a:r>
              <a:rPr sz="1500" b="1" i="1" spc="-4" dirty="0">
                <a:solidFill>
                  <a:srgbClr val="CC0000"/>
                </a:solidFill>
                <a:latin typeface="Arial"/>
                <a:cs typeface="Arial"/>
              </a:rPr>
              <a:t>Balance </a:t>
            </a:r>
            <a:r>
              <a:rPr sz="1500" b="1" dirty="0">
                <a:latin typeface="Arial"/>
                <a:cs typeface="Arial"/>
              </a:rPr>
              <a:t>– </a:t>
            </a:r>
            <a:r>
              <a:rPr sz="1500" b="1" spc="-4" dirty="0">
                <a:latin typeface="Arial"/>
                <a:cs typeface="Arial"/>
              </a:rPr>
              <a:t>ensure </a:t>
            </a:r>
            <a:r>
              <a:rPr sz="1500" b="1" dirty="0">
                <a:latin typeface="Arial"/>
                <a:cs typeface="Arial"/>
              </a:rPr>
              <a:t>every </a:t>
            </a:r>
            <a:r>
              <a:rPr sz="1500" b="1" spc="-4" dirty="0">
                <a:latin typeface="Arial"/>
                <a:cs typeface="Arial"/>
              </a:rPr>
              <a:t>process gets </a:t>
            </a:r>
            <a:r>
              <a:rPr sz="1500" b="1" dirty="0">
                <a:latin typeface="Arial"/>
                <a:cs typeface="Arial"/>
              </a:rPr>
              <a:t>a </a:t>
            </a:r>
            <a:r>
              <a:rPr sz="1500" b="1" spc="-4" dirty="0">
                <a:latin typeface="Arial"/>
                <a:cs typeface="Arial"/>
              </a:rPr>
              <a:t>fair share of  the resources. These policies </a:t>
            </a:r>
            <a:r>
              <a:rPr sz="1500" b="1" dirty="0">
                <a:latin typeface="Arial"/>
                <a:cs typeface="Arial"/>
              </a:rPr>
              <a:t>are </a:t>
            </a:r>
            <a:r>
              <a:rPr sz="1500" b="1" spc="-4" dirty="0">
                <a:latin typeface="Arial"/>
                <a:cs typeface="Arial"/>
              </a:rPr>
              <a:t>called </a:t>
            </a:r>
            <a:r>
              <a:rPr sz="1500" b="1" i="1" spc="-4" dirty="0">
                <a:latin typeface="Arial"/>
                <a:cs typeface="Arial"/>
              </a:rPr>
              <a:t>scheduling</a:t>
            </a:r>
            <a:r>
              <a:rPr sz="1500" b="1" i="1" spc="38" dirty="0">
                <a:latin typeface="Arial"/>
                <a:cs typeface="Arial"/>
              </a:rPr>
              <a:t> </a:t>
            </a:r>
            <a:r>
              <a:rPr sz="1500" b="1" i="1" spc="-4" dirty="0">
                <a:latin typeface="Arial"/>
                <a:cs typeface="Arial"/>
              </a:rPr>
              <a:t>polices</a:t>
            </a:r>
            <a:r>
              <a:rPr sz="1500" b="1" spc="-4" dirty="0">
                <a:latin typeface="Arial"/>
                <a:cs typeface="Arial"/>
              </a:rPr>
              <a:t>.</a:t>
            </a:r>
            <a:endParaRPr sz="15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857251"/>
            <a:ext cx="214313" cy="400049"/>
          </a:xfrm>
          <a:prstGeom prst="rect">
            <a:avLst/>
          </a:prstGeom>
          <a:blipFill>
            <a:blip r:embed="rId2" cstate="print"/>
            <a:stretch>
              <a:fillRect/>
            </a:stretch>
          </a:blipFill>
        </p:spPr>
        <p:txBody>
          <a:bodyPr wrap="square" lIns="0" tIns="0" rIns="0" bIns="0" rtlCol="0"/>
          <a:lstStyle/>
          <a:p>
            <a:endParaRPr sz="1350"/>
          </a:p>
        </p:txBody>
      </p:sp>
      <p:grpSp>
        <p:nvGrpSpPr>
          <p:cNvPr id="3" name="object 3"/>
          <p:cNvGrpSpPr/>
          <p:nvPr/>
        </p:nvGrpSpPr>
        <p:grpSpPr>
          <a:xfrm>
            <a:off x="1241823" y="857250"/>
            <a:ext cx="6759416" cy="409575"/>
            <a:chOff x="131762" y="0"/>
            <a:chExt cx="9012555" cy="546100"/>
          </a:xfrm>
        </p:grpSpPr>
        <p:sp>
          <p:nvSpPr>
            <p:cNvPr id="4" name="object 4"/>
            <p:cNvSpPr/>
            <p:nvPr/>
          </p:nvSpPr>
          <p:spPr>
            <a:xfrm>
              <a:off x="412750" y="134937"/>
              <a:ext cx="8731250" cy="274637"/>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409575" y="0"/>
              <a:ext cx="278130" cy="271780"/>
            </a:xfrm>
            <a:custGeom>
              <a:avLst/>
              <a:gdLst/>
              <a:ahLst/>
              <a:cxnLst/>
              <a:rect l="l" t="t" r="r" b="b"/>
              <a:pathLst>
                <a:path w="278130" h="271780">
                  <a:moveTo>
                    <a:pt x="138112" y="134937"/>
                  </a:moveTo>
                  <a:lnTo>
                    <a:pt x="0" y="134937"/>
                  </a:lnTo>
                  <a:lnTo>
                    <a:pt x="0" y="271462"/>
                  </a:lnTo>
                  <a:lnTo>
                    <a:pt x="138112" y="271462"/>
                  </a:lnTo>
                  <a:lnTo>
                    <a:pt x="138112" y="134937"/>
                  </a:lnTo>
                  <a:close/>
                </a:path>
                <a:path w="278130" h="271780">
                  <a:moveTo>
                    <a:pt x="277812" y="0"/>
                  </a:moveTo>
                  <a:lnTo>
                    <a:pt x="138112" y="0"/>
                  </a:lnTo>
                  <a:lnTo>
                    <a:pt x="138112" y="134937"/>
                  </a:lnTo>
                  <a:lnTo>
                    <a:pt x="277812" y="134937"/>
                  </a:lnTo>
                  <a:lnTo>
                    <a:pt x="277812" y="0"/>
                  </a:lnTo>
                  <a:close/>
                </a:path>
              </a:pathLst>
            </a:custGeom>
            <a:solidFill>
              <a:srgbClr val="CCCCE6"/>
            </a:solidFill>
          </p:spPr>
          <p:txBody>
            <a:bodyPr wrap="square" lIns="0" tIns="0" rIns="0" bIns="0" rtlCol="0"/>
            <a:lstStyle/>
            <a:p>
              <a:endParaRPr sz="1350"/>
            </a:p>
          </p:txBody>
        </p:sp>
        <p:sp>
          <p:nvSpPr>
            <p:cNvPr id="6" name="object 6"/>
            <p:cNvSpPr/>
            <p:nvPr/>
          </p:nvSpPr>
          <p:spPr>
            <a:xfrm>
              <a:off x="547687" y="134937"/>
              <a:ext cx="139700" cy="141605"/>
            </a:xfrm>
            <a:custGeom>
              <a:avLst/>
              <a:gdLst/>
              <a:ahLst/>
              <a:cxnLst/>
              <a:rect l="l" t="t" r="r" b="b"/>
              <a:pathLst>
                <a:path w="139700" h="141604">
                  <a:moveTo>
                    <a:pt x="0" y="0"/>
                  </a:moveTo>
                  <a:lnTo>
                    <a:pt x="139700" y="0"/>
                  </a:lnTo>
                  <a:lnTo>
                    <a:pt x="139700" y="141287"/>
                  </a:lnTo>
                  <a:lnTo>
                    <a:pt x="0" y="141287"/>
                  </a:lnTo>
                  <a:lnTo>
                    <a:pt x="0" y="0"/>
                  </a:lnTo>
                  <a:close/>
                </a:path>
              </a:pathLst>
            </a:custGeom>
            <a:solidFill>
              <a:srgbClr val="9999CC"/>
            </a:solidFill>
          </p:spPr>
          <p:txBody>
            <a:bodyPr wrap="square" lIns="0" tIns="0" rIns="0" bIns="0" rtlCol="0"/>
            <a:lstStyle/>
            <a:p>
              <a:endParaRPr sz="1350"/>
            </a:p>
          </p:txBody>
        </p:sp>
        <p:sp>
          <p:nvSpPr>
            <p:cNvPr id="7" name="object 7"/>
            <p:cNvSpPr/>
            <p:nvPr/>
          </p:nvSpPr>
          <p:spPr>
            <a:xfrm>
              <a:off x="274637" y="274637"/>
              <a:ext cx="136525" cy="135255"/>
            </a:xfrm>
            <a:custGeom>
              <a:avLst/>
              <a:gdLst/>
              <a:ahLst/>
              <a:cxnLst/>
              <a:rect l="l" t="t" r="r" b="b"/>
              <a:pathLst>
                <a:path w="136525" h="135254">
                  <a:moveTo>
                    <a:pt x="0" y="134937"/>
                  </a:moveTo>
                  <a:lnTo>
                    <a:pt x="136525" y="134937"/>
                  </a:lnTo>
                  <a:lnTo>
                    <a:pt x="136525" y="0"/>
                  </a:lnTo>
                  <a:lnTo>
                    <a:pt x="0" y="0"/>
                  </a:lnTo>
                  <a:lnTo>
                    <a:pt x="0" y="134937"/>
                  </a:lnTo>
                  <a:close/>
                </a:path>
              </a:pathLst>
            </a:custGeom>
            <a:solidFill>
              <a:srgbClr val="CCCCE6"/>
            </a:solidFill>
          </p:spPr>
          <p:txBody>
            <a:bodyPr wrap="square" lIns="0" tIns="0" rIns="0" bIns="0" rtlCol="0"/>
            <a:lstStyle/>
            <a:p>
              <a:endParaRPr sz="1350"/>
            </a:p>
          </p:txBody>
        </p:sp>
        <p:sp>
          <p:nvSpPr>
            <p:cNvPr id="8" name="object 8"/>
            <p:cNvSpPr/>
            <p:nvPr/>
          </p:nvSpPr>
          <p:spPr>
            <a:xfrm>
              <a:off x="131762" y="136525"/>
              <a:ext cx="141605" cy="138430"/>
            </a:xfrm>
            <a:custGeom>
              <a:avLst/>
              <a:gdLst/>
              <a:ahLst/>
              <a:cxnLst/>
              <a:rect l="l" t="t" r="r" b="b"/>
              <a:pathLst>
                <a:path w="141604" h="138429">
                  <a:moveTo>
                    <a:pt x="0" y="0"/>
                  </a:moveTo>
                  <a:lnTo>
                    <a:pt x="141287" y="0"/>
                  </a:lnTo>
                  <a:lnTo>
                    <a:pt x="141287" y="138112"/>
                  </a:lnTo>
                  <a:lnTo>
                    <a:pt x="0" y="138112"/>
                  </a:lnTo>
                  <a:lnTo>
                    <a:pt x="0" y="0"/>
                  </a:lnTo>
                  <a:close/>
                </a:path>
              </a:pathLst>
            </a:custGeom>
            <a:solidFill>
              <a:srgbClr val="00007D"/>
            </a:solidFill>
          </p:spPr>
          <p:txBody>
            <a:bodyPr wrap="square" lIns="0" tIns="0" rIns="0" bIns="0" rtlCol="0"/>
            <a:lstStyle/>
            <a:p>
              <a:endParaRPr sz="1350"/>
            </a:p>
          </p:txBody>
        </p:sp>
        <p:sp>
          <p:nvSpPr>
            <p:cNvPr id="9" name="object 9"/>
            <p:cNvSpPr/>
            <p:nvPr/>
          </p:nvSpPr>
          <p:spPr>
            <a:xfrm>
              <a:off x="274637" y="271462"/>
              <a:ext cx="273050" cy="274955"/>
            </a:xfrm>
            <a:custGeom>
              <a:avLst/>
              <a:gdLst/>
              <a:ahLst/>
              <a:cxnLst/>
              <a:rect l="l" t="t" r="r" b="b"/>
              <a:pathLst>
                <a:path w="273050" h="274955">
                  <a:moveTo>
                    <a:pt x="273050" y="0"/>
                  </a:moveTo>
                  <a:lnTo>
                    <a:pt x="134937" y="0"/>
                  </a:lnTo>
                  <a:lnTo>
                    <a:pt x="134937" y="138112"/>
                  </a:lnTo>
                  <a:lnTo>
                    <a:pt x="0" y="138112"/>
                  </a:lnTo>
                  <a:lnTo>
                    <a:pt x="0" y="274637"/>
                  </a:lnTo>
                  <a:lnTo>
                    <a:pt x="136525" y="274637"/>
                  </a:lnTo>
                  <a:lnTo>
                    <a:pt x="136525" y="138112"/>
                  </a:lnTo>
                  <a:lnTo>
                    <a:pt x="273050" y="138112"/>
                  </a:lnTo>
                  <a:lnTo>
                    <a:pt x="273050" y="0"/>
                  </a:lnTo>
                  <a:close/>
                </a:path>
              </a:pathLst>
            </a:custGeom>
            <a:solidFill>
              <a:srgbClr val="9999CC"/>
            </a:solidFill>
          </p:spPr>
          <p:txBody>
            <a:bodyPr wrap="square" lIns="0" tIns="0" rIns="0" bIns="0" rtlCol="0"/>
            <a:lstStyle/>
            <a:p>
              <a:endParaRPr sz="1350"/>
            </a:p>
          </p:txBody>
        </p:sp>
      </p:grpSp>
      <p:sp>
        <p:nvSpPr>
          <p:cNvPr id="10" name="object 10"/>
          <p:cNvSpPr txBox="1">
            <a:spLocks noGrp="1"/>
          </p:cNvSpPr>
          <p:nvPr>
            <p:ph type="title"/>
          </p:nvPr>
        </p:nvSpPr>
        <p:spPr>
          <a:xfrm>
            <a:off x="1514474" y="1247775"/>
            <a:ext cx="2905125" cy="1117614"/>
          </a:xfrm>
          <a:prstGeom prst="rect">
            <a:avLst/>
          </a:prstGeom>
        </p:spPr>
        <p:txBody>
          <a:bodyPr vert="horz" wrap="square" lIns="0" tIns="9525" rIns="0" bIns="0" rtlCol="0" anchor="t">
            <a:spAutoFit/>
          </a:bodyPr>
          <a:lstStyle/>
          <a:p>
            <a:pPr marL="9525">
              <a:spcBef>
                <a:spcPts val="75"/>
              </a:spcBef>
            </a:pPr>
            <a:r>
              <a:rPr spc="-4" dirty="0"/>
              <a:t>4.3</a:t>
            </a:r>
            <a:r>
              <a:rPr spc="-64" dirty="0"/>
              <a:t> </a:t>
            </a:r>
            <a:r>
              <a:rPr dirty="0"/>
              <a:t>Deadlock</a:t>
            </a:r>
          </a:p>
        </p:txBody>
      </p:sp>
      <p:sp>
        <p:nvSpPr>
          <p:cNvPr id="11" name="object 11"/>
          <p:cNvSpPr txBox="1"/>
          <p:nvPr/>
        </p:nvSpPr>
        <p:spPr>
          <a:xfrm>
            <a:off x="1343026" y="1762125"/>
            <a:ext cx="96679" cy="182742"/>
          </a:xfrm>
          <a:prstGeom prst="rect">
            <a:avLst/>
          </a:prstGeom>
        </p:spPr>
        <p:txBody>
          <a:bodyPr vert="horz" wrap="square" lIns="0" tIns="9525" rIns="0" bIns="0" rtlCol="0">
            <a:spAutoFit/>
          </a:bodyPr>
          <a:lstStyle/>
          <a:p>
            <a:pPr marL="9525">
              <a:spcBef>
                <a:spcPts val="75"/>
              </a:spcBef>
            </a:pPr>
            <a:r>
              <a:rPr sz="1125" spc="-71" dirty="0">
                <a:solidFill>
                  <a:srgbClr val="00007D"/>
                </a:solidFill>
                <a:latin typeface="Arial"/>
                <a:cs typeface="Arial"/>
              </a:rPr>
              <a:t>■</a:t>
            </a:r>
            <a:endParaRPr sz="1125">
              <a:latin typeface="Arial"/>
              <a:cs typeface="Arial"/>
            </a:endParaRPr>
          </a:p>
        </p:txBody>
      </p:sp>
      <p:sp>
        <p:nvSpPr>
          <p:cNvPr id="12" name="object 12"/>
          <p:cNvSpPr txBox="1"/>
          <p:nvPr/>
        </p:nvSpPr>
        <p:spPr>
          <a:xfrm>
            <a:off x="1528246" y="2400300"/>
            <a:ext cx="6221730" cy="3728585"/>
          </a:xfrm>
          <a:prstGeom prst="rect">
            <a:avLst/>
          </a:prstGeom>
        </p:spPr>
        <p:txBody>
          <a:bodyPr vert="horz" wrap="square" lIns="0" tIns="9525" rIns="0" bIns="0" rtlCol="0">
            <a:spAutoFit/>
          </a:bodyPr>
          <a:lstStyle/>
          <a:p>
            <a:pPr marL="19050">
              <a:spcBef>
                <a:spcPts val="75"/>
              </a:spcBef>
            </a:pPr>
            <a:r>
              <a:rPr sz="1500" b="1" spc="-4" dirty="0">
                <a:solidFill>
                  <a:srgbClr val="0000CC"/>
                </a:solidFill>
                <a:latin typeface="Arial"/>
                <a:cs typeface="Arial"/>
              </a:rPr>
              <a:t>Deadlock Definition</a:t>
            </a:r>
            <a:endParaRPr sz="1500" dirty="0">
              <a:latin typeface="Arial"/>
              <a:cs typeface="Arial"/>
            </a:endParaRPr>
          </a:p>
          <a:p>
            <a:pPr marL="314325" marR="676751" indent="-209550">
              <a:lnSpc>
                <a:spcPts val="1425"/>
              </a:lnSpc>
              <a:spcBef>
                <a:spcPts val="285"/>
              </a:spcBef>
              <a:buClr>
                <a:srgbClr val="9999CC"/>
              </a:buClr>
              <a:buSzPct val="80555"/>
              <a:buFont typeface="FreeSans"/>
              <a:buChar char="◻"/>
              <a:tabLst>
                <a:tab pos="314325" algn="l"/>
              </a:tabLst>
            </a:pPr>
            <a:r>
              <a:rPr sz="1350" b="1" dirty="0">
                <a:latin typeface="Arial"/>
                <a:cs typeface="Arial"/>
              </a:rPr>
              <a:t>A set </a:t>
            </a:r>
            <a:r>
              <a:rPr sz="1350" b="1" spc="-4" dirty="0">
                <a:latin typeface="Arial"/>
                <a:cs typeface="Arial"/>
              </a:rPr>
              <a:t>of processes that interact is deadlocked if and only if </a:t>
            </a:r>
            <a:r>
              <a:rPr sz="1350" b="1" dirty="0">
                <a:latin typeface="Arial"/>
                <a:cs typeface="Arial"/>
              </a:rPr>
              <a:t>each  </a:t>
            </a:r>
            <a:r>
              <a:rPr sz="1350" b="1" spc="-4" dirty="0">
                <a:latin typeface="Arial"/>
                <a:cs typeface="Arial"/>
              </a:rPr>
              <a:t>process in the </a:t>
            </a:r>
            <a:r>
              <a:rPr sz="1350" b="1" dirty="0">
                <a:latin typeface="Arial"/>
                <a:cs typeface="Arial"/>
              </a:rPr>
              <a:t>set </a:t>
            </a:r>
            <a:r>
              <a:rPr sz="1350" b="1" spc="-4" dirty="0">
                <a:latin typeface="Arial"/>
                <a:cs typeface="Arial"/>
              </a:rPr>
              <a:t>is</a:t>
            </a:r>
            <a:r>
              <a:rPr sz="1350" b="1" dirty="0">
                <a:latin typeface="Arial"/>
                <a:cs typeface="Arial"/>
              </a:rPr>
              <a:t> </a:t>
            </a:r>
            <a:r>
              <a:rPr sz="1350" b="1" i="1" spc="-4" dirty="0">
                <a:latin typeface="Arial"/>
                <a:cs typeface="Arial"/>
              </a:rPr>
              <a:t>blocked</a:t>
            </a:r>
            <a:endParaRPr sz="1350" dirty="0">
              <a:latin typeface="Arial"/>
              <a:cs typeface="Arial"/>
            </a:endParaRPr>
          </a:p>
          <a:p>
            <a:pPr marL="19050">
              <a:spcBef>
                <a:spcPts val="164"/>
              </a:spcBef>
            </a:pPr>
            <a:r>
              <a:rPr sz="1500" b="1" spc="-4" dirty="0">
                <a:solidFill>
                  <a:srgbClr val="0000CC"/>
                </a:solidFill>
                <a:latin typeface="Arial"/>
                <a:cs typeface="Arial"/>
              </a:rPr>
              <a:t>Cause</a:t>
            </a:r>
            <a:endParaRPr sz="1500" dirty="0">
              <a:latin typeface="Arial"/>
              <a:cs typeface="Arial"/>
            </a:endParaRPr>
          </a:p>
          <a:p>
            <a:pPr marL="314325" marR="194309" indent="-209550">
              <a:lnSpc>
                <a:spcPts val="1425"/>
              </a:lnSpc>
              <a:spcBef>
                <a:spcPts val="285"/>
              </a:spcBef>
              <a:buClr>
                <a:srgbClr val="9999CC"/>
              </a:buClr>
              <a:buSzPct val="80555"/>
              <a:buFont typeface="FreeSans"/>
              <a:buChar char="◻"/>
              <a:tabLst>
                <a:tab pos="314325" algn="l"/>
              </a:tabLst>
            </a:pPr>
            <a:r>
              <a:rPr sz="1350" b="1" spc="-4" dirty="0">
                <a:latin typeface="Arial"/>
                <a:cs typeface="Arial"/>
              </a:rPr>
              <a:t>Deadlock appears when </a:t>
            </a:r>
            <a:r>
              <a:rPr sz="1350" b="1" dirty="0">
                <a:latin typeface="Arial"/>
                <a:cs typeface="Arial"/>
              </a:rPr>
              <a:t>each </a:t>
            </a:r>
            <a:r>
              <a:rPr sz="1350" b="1" spc="-4" dirty="0">
                <a:latin typeface="Arial"/>
                <a:cs typeface="Arial"/>
              </a:rPr>
              <a:t>process is waiting for </a:t>
            </a:r>
            <a:r>
              <a:rPr sz="1350" b="1" dirty="0">
                <a:latin typeface="Arial"/>
                <a:cs typeface="Arial"/>
              </a:rPr>
              <a:t>an </a:t>
            </a:r>
            <a:r>
              <a:rPr sz="1350" b="1" spc="-4" dirty="0">
                <a:latin typeface="Arial"/>
                <a:cs typeface="Arial"/>
              </a:rPr>
              <a:t>event that only  another process in the </a:t>
            </a:r>
            <a:r>
              <a:rPr sz="1350" b="1" dirty="0">
                <a:latin typeface="Arial"/>
                <a:cs typeface="Arial"/>
              </a:rPr>
              <a:t>set can </a:t>
            </a:r>
            <a:r>
              <a:rPr sz="1350" b="1" spc="-4" dirty="0">
                <a:latin typeface="Arial"/>
                <a:cs typeface="Arial"/>
              </a:rPr>
              <a:t>cause</a:t>
            </a:r>
            <a:endParaRPr sz="1350" dirty="0">
              <a:latin typeface="Arial"/>
              <a:cs typeface="Arial"/>
            </a:endParaRPr>
          </a:p>
          <a:p>
            <a:pPr marL="314325" marR="13335" indent="-209550">
              <a:lnSpc>
                <a:spcPts val="1425"/>
              </a:lnSpc>
              <a:spcBef>
                <a:spcPts val="300"/>
              </a:spcBef>
              <a:buClr>
                <a:srgbClr val="9999CC"/>
              </a:buClr>
              <a:buSzPct val="80555"/>
              <a:buFont typeface="FreeSans"/>
              <a:buChar char="◻"/>
              <a:tabLst>
                <a:tab pos="314325" algn="l"/>
              </a:tabLst>
            </a:pPr>
            <a:r>
              <a:rPr sz="1350" b="1" dirty="0">
                <a:latin typeface="Arial"/>
                <a:cs typeface="Arial"/>
              </a:rPr>
              <a:t>As </a:t>
            </a:r>
            <a:r>
              <a:rPr sz="1350" b="1" spc="-4" dirty="0">
                <a:latin typeface="Arial"/>
                <a:cs typeface="Arial"/>
              </a:rPr>
              <a:t>all the processes </a:t>
            </a:r>
            <a:r>
              <a:rPr sz="1350" b="1" dirty="0">
                <a:latin typeface="Arial"/>
                <a:cs typeface="Arial"/>
              </a:rPr>
              <a:t>are </a:t>
            </a:r>
            <a:r>
              <a:rPr sz="1350" b="1" spc="-4" dirty="0">
                <a:latin typeface="Arial"/>
                <a:cs typeface="Arial"/>
              </a:rPr>
              <a:t>waiting, none of them will </a:t>
            </a:r>
            <a:r>
              <a:rPr sz="1350" b="1" dirty="0">
                <a:latin typeface="Arial"/>
                <a:cs typeface="Arial"/>
              </a:rPr>
              <a:t>ever </a:t>
            </a:r>
            <a:r>
              <a:rPr sz="1350" b="1" spc="-4" dirty="0">
                <a:latin typeface="Arial"/>
                <a:cs typeface="Arial"/>
              </a:rPr>
              <a:t>cause any of the  events that would wake up any of the</a:t>
            </a:r>
            <a:r>
              <a:rPr sz="1350" b="1" spc="11" dirty="0">
                <a:latin typeface="Arial"/>
                <a:cs typeface="Arial"/>
              </a:rPr>
              <a:t> </a:t>
            </a:r>
            <a:r>
              <a:rPr sz="1350" b="1" spc="-4" dirty="0">
                <a:latin typeface="Arial"/>
                <a:cs typeface="Arial"/>
              </a:rPr>
              <a:t>others</a:t>
            </a:r>
            <a:endParaRPr sz="1350" dirty="0">
              <a:latin typeface="Arial"/>
              <a:cs typeface="Arial"/>
            </a:endParaRPr>
          </a:p>
          <a:p>
            <a:pPr marL="314325" marR="116681" indent="-209550">
              <a:lnSpc>
                <a:spcPts val="1425"/>
              </a:lnSpc>
              <a:spcBef>
                <a:spcPts val="375"/>
              </a:spcBef>
              <a:buClr>
                <a:srgbClr val="9999CC"/>
              </a:buClr>
              <a:buSzPct val="80555"/>
              <a:buFont typeface="FreeSans"/>
              <a:buChar char="◻"/>
              <a:tabLst>
                <a:tab pos="314325" algn="l"/>
              </a:tabLst>
            </a:pPr>
            <a:r>
              <a:rPr sz="1350" b="1" spc="-4" dirty="0">
                <a:latin typeface="Arial"/>
                <a:cs typeface="Arial"/>
              </a:rPr>
              <a:t>Usually the "event" </a:t>
            </a:r>
            <a:r>
              <a:rPr sz="1350" b="1" dirty="0">
                <a:latin typeface="Arial"/>
                <a:cs typeface="Arial"/>
              </a:rPr>
              <a:t>can </a:t>
            </a:r>
            <a:r>
              <a:rPr sz="1350" b="1" spc="-4" dirty="0">
                <a:latin typeface="Arial"/>
                <a:cs typeface="Arial"/>
              </a:rPr>
              <a:t>be phrased in </a:t>
            </a:r>
            <a:r>
              <a:rPr sz="1350" b="1" dirty="0">
                <a:latin typeface="Arial"/>
                <a:cs typeface="Arial"/>
              </a:rPr>
              <a:t>terms </a:t>
            </a:r>
            <a:r>
              <a:rPr sz="1350" b="1" spc="-4" dirty="0">
                <a:latin typeface="Arial"/>
                <a:cs typeface="Arial"/>
              </a:rPr>
              <a:t>of accessing some shared  resource currently allocated </a:t>
            </a:r>
            <a:r>
              <a:rPr sz="1350" b="1" dirty="0">
                <a:latin typeface="Arial"/>
                <a:cs typeface="Arial"/>
              </a:rPr>
              <a:t>to </a:t>
            </a:r>
            <a:r>
              <a:rPr sz="1350" b="1" spc="-4" dirty="0">
                <a:latin typeface="Arial"/>
                <a:cs typeface="Arial"/>
              </a:rPr>
              <a:t>another</a:t>
            </a:r>
            <a:r>
              <a:rPr sz="1350" b="1" spc="4" dirty="0">
                <a:latin typeface="Arial"/>
                <a:cs typeface="Arial"/>
              </a:rPr>
              <a:t> </a:t>
            </a:r>
            <a:r>
              <a:rPr sz="1350" b="1" spc="-4" dirty="0">
                <a:latin typeface="Arial"/>
                <a:cs typeface="Arial"/>
              </a:rPr>
              <a:t>process</a:t>
            </a:r>
            <a:endParaRPr sz="1350" dirty="0">
              <a:latin typeface="Arial"/>
              <a:cs typeface="Arial"/>
            </a:endParaRPr>
          </a:p>
          <a:p>
            <a:pPr marL="314325" marR="470059" indent="-209550">
              <a:lnSpc>
                <a:spcPts val="1425"/>
              </a:lnSpc>
              <a:spcBef>
                <a:spcPts val="300"/>
              </a:spcBef>
              <a:buClr>
                <a:srgbClr val="9999CC"/>
              </a:buClr>
              <a:buSzPct val="80555"/>
              <a:buFont typeface="FreeSans"/>
              <a:buChar char="◻"/>
              <a:tabLst>
                <a:tab pos="314325" algn="l"/>
              </a:tabLst>
            </a:pPr>
            <a:r>
              <a:rPr sz="1350" b="1" spc="-4" dirty="0">
                <a:latin typeface="Arial"/>
                <a:cs typeface="Arial"/>
              </a:rPr>
              <a:t>Therefore </a:t>
            </a:r>
            <a:r>
              <a:rPr sz="1350" b="1" dirty="0">
                <a:latin typeface="Arial"/>
                <a:cs typeface="Arial"/>
              </a:rPr>
              <a:t>each </a:t>
            </a:r>
            <a:r>
              <a:rPr sz="1350" b="1" spc="-4" dirty="0">
                <a:latin typeface="Arial"/>
                <a:cs typeface="Arial"/>
              </a:rPr>
              <a:t>process is waiting for the release of such allocated  </a:t>
            </a:r>
            <a:r>
              <a:rPr sz="1350" b="1" dirty="0">
                <a:latin typeface="Arial"/>
                <a:cs typeface="Arial"/>
              </a:rPr>
              <a:t>resource</a:t>
            </a:r>
            <a:endParaRPr sz="1350" dirty="0">
              <a:latin typeface="Arial"/>
              <a:cs typeface="Arial"/>
            </a:endParaRPr>
          </a:p>
          <a:p>
            <a:pPr marL="19050">
              <a:spcBef>
                <a:spcPts val="90"/>
              </a:spcBef>
            </a:pPr>
            <a:r>
              <a:rPr sz="1500" b="1" spc="-4" dirty="0">
                <a:solidFill>
                  <a:srgbClr val="0000CC"/>
                </a:solidFill>
                <a:latin typeface="Arial"/>
                <a:cs typeface="Arial"/>
              </a:rPr>
              <a:t>Note</a:t>
            </a:r>
            <a:endParaRPr sz="1500" dirty="0">
              <a:latin typeface="Arial"/>
              <a:cs typeface="Arial"/>
            </a:endParaRPr>
          </a:p>
          <a:p>
            <a:pPr marL="314325" marR="193358" indent="-209550">
              <a:lnSpc>
                <a:spcPts val="1425"/>
              </a:lnSpc>
              <a:spcBef>
                <a:spcPts val="360"/>
              </a:spcBef>
              <a:buClr>
                <a:srgbClr val="9999CC"/>
              </a:buClr>
              <a:buSzPct val="80555"/>
              <a:buFont typeface="FreeSans"/>
              <a:buChar char="◻"/>
              <a:tabLst>
                <a:tab pos="314325" algn="l"/>
              </a:tabLst>
            </a:pPr>
            <a:r>
              <a:rPr sz="1350" b="1" spc="-4" dirty="0">
                <a:latin typeface="Arial"/>
                <a:cs typeface="Arial"/>
              </a:rPr>
              <a:t>It is assumed that when </a:t>
            </a:r>
            <a:r>
              <a:rPr sz="1350" b="1" dirty="0">
                <a:latin typeface="Arial"/>
                <a:cs typeface="Arial"/>
              </a:rPr>
              <a:t>a </a:t>
            </a:r>
            <a:r>
              <a:rPr sz="1350" b="1" spc="-4" dirty="0">
                <a:latin typeface="Arial"/>
                <a:cs typeface="Arial"/>
              </a:rPr>
              <a:t>process is denied </a:t>
            </a:r>
            <a:r>
              <a:rPr sz="1350" b="1" dirty="0">
                <a:latin typeface="Arial"/>
                <a:cs typeface="Arial"/>
              </a:rPr>
              <a:t>access to a </a:t>
            </a:r>
            <a:r>
              <a:rPr sz="1350" b="1" spc="-4" dirty="0">
                <a:latin typeface="Arial"/>
                <a:cs typeface="Arial"/>
              </a:rPr>
              <a:t>resource, it is  put </a:t>
            </a:r>
            <a:r>
              <a:rPr sz="1350" b="1" dirty="0">
                <a:latin typeface="Arial"/>
                <a:cs typeface="Arial"/>
              </a:rPr>
              <a:t>to </a:t>
            </a:r>
            <a:r>
              <a:rPr sz="1350" b="1" spc="-4" dirty="0">
                <a:latin typeface="Arial"/>
                <a:cs typeface="Arial"/>
              </a:rPr>
              <a:t>sleep</a:t>
            </a:r>
            <a:r>
              <a:rPr sz="1350" b="1" spc="-11" dirty="0">
                <a:latin typeface="Arial"/>
                <a:cs typeface="Arial"/>
              </a:rPr>
              <a:t> </a:t>
            </a:r>
            <a:r>
              <a:rPr sz="1350" b="1" spc="-4" dirty="0">
                <a:latin typeface="Arial"/>
                <a:cs typeface="Arial"/>
              </a:rPr>
              <a:t>(blocked)</a:t>
            </a:r>
            <a:endParaRPr sz="1350" dirty="0">
              <a:latin typeface="Arial"/>
              <a:cs typeface="Arial"/>
            </a:endParaRPr>
          </a:p>
          <a:p>
            <a:pPr marL="314325" marR="117634" indent="-209550">
              <a:lnSpc>
                <a:spcPts val="1425"/>
              </a:lnSpc>
              <a:spcBef>
                <a:spcPts val="300"/>
              </a:spcBef>
              <a:buClr>
                <a:srgbClr val="9999CC"/>
              </a:buClr>
              <a:buSzPct val="80555"/>
              <a:buFont typeface="FreeSans"/>
              <a:buChar char="◻"/>
              <a:tabLst>
                <a:tab pos="314325" algn="l"/>
              </a:tabLst>
            </a:pPr>
            <a:r>
              <a:rPr sz="1350" b="1" spc="-4" dirty="0">
                <a:latin typeface="Arial"/>
                <a:cs typeface="Arial"/>
              </a:rPr>
              <a:t>Almost any situation in which processes </a:t>
            </a:r>
            <a:r>
              <a:rPr sz="1350" b="1" dirty="0">
                <a:latin typeface="Arial"/>
                <a:cs typeface="Arial"/>
              </a:rPr>
              <a:t>can </a:t>
            </a:r>
            <a:r>
              <a:rPr sz="1350" b="1" spc="-4" dirty="0">
                <a:latin typeface="Arial"/>
                <a:cs typeface="Arial"/>
              </a:rPr>
              <a:t>be granted </a:t>
            </a:r>
            <a:r>
              <a:rPr sz="1350" b="1" i="1" dirty="0">
                <a:latin typeface="Arial"/>
                <a:cs typeface="Arial"/>
              </a:rPr>
              <a:t>exclusive  </a:t>
            </a:r>
            <a:r>
              <a:rPr sz="1350" b="1" dirty="0">
                <a:latin typeface="Arial"/>
                <a:cs typeface="Arial"/>
              </a:rPr>
              <a:t>access to </a:t>
            </a:r>
            <a:r>
              <a:rPr sz="1350" b="1" spc="-4" dirty="0">
                <a:latin typeface="Arial"/>
                <a:cs typeface="Arial"/>
              </a:rPr>
              <a:t>some resources (e.g. dedicated I/O devices) has potential for  deadlock</a:t>
            </a:r>
            <a:endParaRPr sz="1350" dirty="0">
              <a:latin typeface="Arial"/>
              <a:cs typeface="Arial"/>
            </a:endParaRPr>
          </a:p>
        </p:txBody>
      </p:sp>
      <p:sp>
        <p:nvSpPr>
          <p:cNvPr id="13" name="object 13"/>
          <p:cNvSpPr txBox="1"/>
          <p:nvPr/>
        </p:nvSpPr>
        <p:spPr>
          <a:xfrm>
            <a:off x="1343026" y="2400300"/>
            <a:ext cx="96679" cy="182742"/>
          </a:xfrm>
          <a:prstGeom prst="rect">
            <a:avLst/>
          </a:prstGeom>
        </p:spPr>
        <p:txBody>
          <a:bodyPr vert="horz" wrap="square" lIns="0" tIns="9525" rIns="0" bIns="0" rtlCol="0">
            <a:spAutoFit/>
          </a:bodyPr>
          <a:lstStyle/>
          <a:p>
            <a:pPr marL="9525">
              <a:spcBef>
                <a:spcPts val="75"/>
              </a:spcBef>
            </a:pPr>
            <a:r>
              <a:rPr sz="1125" spc="-71" dirty="0">
                <a:solidFill>
                  <a:srgbClr val="00007D"/>
                </a:solidFill>
                <a:latin typeface="Arial"/>
                <a:cs typeface="Arial"/>
              </a:rPr>
              <a:t>■</a:t>
            </a:r>
            <a:endParaRPr sz="1125">
              <a:latin typeface="Arial"/>
              <a:cs typeface="Arial"/>
            </a:endParaRPr>
          </a:p>
        </p:txBody>
      </p:sp>
      <p:sp>
        <p:nvSpPr>
          <p:cNvPr id="14" name="object 14"/>
          <p:cNvSpPr txBox="1"/>
          <p:nvPr/>
        </p:nvSpPr>
        <p:spPr>
          <a:xfrm>
            <a:off x="1343026" y="4257675"/>
            <a:ext cx="96679" cy="182742"/>
          </a:xfrm>
          <a:prstGeom prst="rect">
            <a:avLst/>
          </a:prstGeom>
        </p:spPr>
        <p:txBody>
          <a:bodyPr vert="horz" wrap="square" lIns="0" tIns="9525" rIns="0" bIns="0" rtlCol="0">
            <a:spAutoFit/>
          </a:bodyPr>
          <a:lstStyle/>
          <a:p>
            <a:pPr marL="9525">
              <a:spcBef>
                <a:spcPts val="75"/>
              </a:spcBef>
            </a:pPr>
            <a:r>
              <a:rPr sz="1125" spc="-71" dirty="0">
                <a:solidFill>
                  <a:srgbClr val="00007D"/>
                </a:solidFill>
                <a:latin typeface="Arial"/>
                <a:cs typeface="Arial"/>
              </a:rPr>
              <a:t>■</a:t>
            </a:r>
            <a:endParaRPr sz="1125">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857251"/>
            <a:ext cx="214313" cy="400049"/>
          </a:xfrm>
          <a:prstGeom prst="rect">
            <a:avLst/>
          </a:prstGeom>
          <a:blipFill>
            <a:blip r:embed="rId2" cstate="print"/>
            <a:stretch>
              <a:fillRect/>
            </a:stretch>
          </a:blipFill>
        </p:spPr>
        <p:txBody>
          <a:bodyPr wrap="square" lIns="0" tIns="0" rIns="0" bIns="0" rtlCol="0"/>
          <a:lstStyle/>
          <a:p>
            <a:endParaRPr sz="1350"/>
          </a:p>
        </p:txBody>
      </p:sp>
      <p:grpSp>
        <p:nvGrpSpPr>
          <p:cNvPr id="3" name="object 3"/>
          <p:cNvGrpSpPr/>
          <p:nvPr/>
        </p:nvGrpSpPr>
        <p:grpSpPr>
          <a:xfrm>
            <a:off x="1250156" y="677154"/>
            <a:ext cx="6759416" cy="2039779"/>
            <a:chOff x="131762" y="0"/>
            <a:chExt cx="9012555" cy="2719705"/>
          </a:xfrm>
        </p:grpSpPr>
        <p:sp>
          <p:nvSpPr>
            <p:cNvPr id="4" name="object 4"/>
            <p:cNvSpPr/>
            <p:nvPr/>
          </p:nvSpPr>
          <p:spPr>
            <a:xfrm>
              <a:off x="412750" y="134937"/>
              <a:ext cx="8731250" cy="274637"/>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409575" y="0"/>
              <a:ext cx="278130" cy="271780"/>
            </a:xfrm>
            <a:custGeom>
              <a:avLst/>
              <a:gdLst/>
              <a:ahLst/>
              <a:cxnLst/>
              <a:rect l="l" t="t" r="r" b="b"/>
              <a:pathLst>
                <a:path w="278130" h="271780">
                  <a:moveTo>
                    <a:pt x="138112" y="134937"/>
                  </a:moveTo>
                  <a:lnTo>
                    <a:pt x="0" y="134937"/>
                  </a:lnTo>
                  <a:lnTo>
                    <a:pt x="0" y="271462"/>
                  </a:lnTo>
                  <a:lnTo>
                    <a:pt x="138112" y="271462"/>
                  </a:lnTo>
                  <a:lnTo>
                    <a:pt x="138112" y="134937"/>
                  </a:lnTo>
                  <a:close/>
                </a:path>
                <a:path w="278130" h="271780">
                  <a:moveTo>
                    <a:pt x="277812" y="0"/>
                  </a:moveTo>
                  <a:lnTo>
                    <a:pt x="138112" y="0"/>
                  </a:lnTo>
                  <a:lnTo>
                    <a:pt x="138112" y="134937"/>
                  </a:lnTo>
                  <a:lnTo>
                    <a:pt x="277812" y="134937"/>
                  </a:lnTo>
                  <a:lnTo>
                    <a:pt x="277812" y="0"/>
                  </a:lnTo>
                  <a:close/>
                </a:path>
              </a:pathLst>
            </a:custGeom>
            <a:solidFill>
              <a:srgbClr val="CCCCE6"/>
            </a:solidFill>
          </p:spPr>
          <p:txBody>
            <a:bodyPr wrap="square" lIns="0" tIns="0" rIns="0" bIns="0" rtlCol="0"/>
            <a:lstStyle/>
            <a:p>
              <a:endParaRPr sz="1350"/>
            </a:p>
          </p:txBody>
        </p:sp>
        <p:sp>
          <p:nvSpPr>
            <p:cNvPr id="6" name="object 6"/>
            <p:cNvSpPr/>
            <p:nvPr/>
          </p:nvSpPr>
          <p:spPr>
            <a:xfrm>
              <a:off x="547687" y="134937"/>
              <a:ext cx="139700" cy="141605"/>
            </a:xfrm>
            <a:custGeom>
              <a:avLst/>
              <a:gdLst/>
              <a:ahLst/>
              <a:cxnLst/>
              <a:rect l="l" t="t" r="r" b="b"/>
              <a:pathLst>
                <a:path w="139700" h="141604">
                  <a:moveTo>
                    <a:pt x="0" y="0"/>
                  </a:moveTo>
                  <a:lnTo>
                    <a:pt x="139700" y="0"/>
                  </a:lnTo>
                  <a:lnTo>
                    <a:pt x="139700" y="141287"/>
                  </a:lnTo>
                  <a:lnTo>
                    <a:pt x="0" y="141287"/>
                  </a:lnTo>
                  <a:lnTo>
                    <a:pt x="0" y="0"/>
                  </a:lnTo>
                  <a:close/>
                </a:path>
              </a:pathLst>
            </a:custGeom>
            <a:solidFill>
              <a:srgbClr val="9999CC"/>
            </a:solidFill>
          </p:spPr>
          <p:txBody>
            <a:bodyPr wrap="square" lIns="0" tIns="0" rIns="0" bIns="0" rtlCol="0"/>
            <a:lstStyle/>
            <a:p>
              <a:endParaRPr sz="1350"/>
            </a:p>
          </p:txBody>
        </p:sp>
        <p:sp>
          <p:nvSpPr>
            <p:cNvPr id="7" name="object 7"/>
            <p:cNvSpPr/>
            <p:nvPr/>
          </p:nvSpPr>
          <p:spPr>
            <a:xfrm>
              <a:off x="274637" y="274637"/>
              <a:ext cx="136525" cy="135255"/>
            </a:xfrm>
            <a:custGeom>
              <a:avLst/>
              <a:gdLst/>
              <a:ahLst/>
              <a:cxnLst/>
              <a:rect l="l" t="t" r="r" b="b"/>
              <a:pathLst>
                <a:path w="136525" h="135254">
                  <a:moveTo>
                    <a:pt x="0" y="134937"/>
                  </a:moveTo>
                  <a:lnTo>
                    <a:pt x="136525" y="134937"/>
                  </a:lnTo>
                  <a:lnTo>
                    <a:pt x="136525" y="0"/>
                  </a:lnTo>
                  <a:lnTo>
                    <a:pt x="0" y="0"/>
                  </a:lnTo>
                  <a:lnTo>
                    <a:pt x="0" y="134937"/>
                  </a:lnTo>
                  <a:close/>
                </a:path>
              </a:pathLst>
            </a:custGeom>
            <a:solidFill>
              <a:srgbClr val="CCCCE6"/>
            </a:solidFill>
          </p:spPr>
          <p:txBody>
            <a:bodyPr wrap="square" lIns="0" tIns="0" rIns="0" bIns="0" rtlCol="0"/>
            <a:lstStyle/>
            <a:p>
              <a:endParaRPr sz="1350"/>
            </a:p>
          </p:txBody>
        </p:sp>
        <p:sp>
          <p:nvSpPr>
            <p:cNvPr id="8" name="object 8"/>
            <p:cNvSpPr/>
            <p:nvPr/>
          </p:nvSpPr>
          <p:spPr>
            <a:xfrm>
              <a:off x="131762" y="136525"/>
              <a:ext cx="141605" cy="138430"/>
            </a:xfrm>
            <a:custGeom>
              <a:avLst/>
              <a:gdLst/>
              <a:ahLst/>
              <a:cxnLst/>
              <a:rect l="l" t="t" r="r" b="b"/>
              <a:pathLst>
                <a:path w="141604" h="138429">
                  <a:moveTo>
                    <a:pt x="0" y="0"/>
                  </a:moveTo>
                  <a:lnTo>
                    <a:pt x="141287" y="0"/>
                  </a:lnTo>
                  <a:lnTo>
                    <a:pt x="141287" y="138112"/>
                  </a:lnTo>
                  <a:lnTo>
                    <a:pt x="0" y="138112"/>
                  </a:lnTo>
                  <a:lnTo>
                    <a:pt x="0" y="0"/>
                  </a:lnTo>
                  <a:close/>
                </a:path>
              </a:pathLst>
            </a:custGeom>
            <a:solidFill>
              <a:srgbClr val="00007D"/>
            </a:solidFill>
          </p:spPr>
          <p:txBody>
            <a:bodyPr wrap="square" lIns="0" tIns="0" rIns="0" bIns="0" rtlCol="0"/>
            <a:lstStyle/>
            <a:p>
              <a:endParaRPr sz="1350"/>
            </a:p>
          </p:txBody>
        </p:sp>
        <p:sp>
          <p:nvSpPr>
            <p:cNvPr id="9" name="object 9"/>
            <p:cNvSpPr/>
            <p:nvPr/>
          </p:nvSpPr>
          <p:spPr>
            <a:xfrm>
              <a:off x="274637" y="271462"/>
              <a:ext cx="273050" cy="274955"/>
            </a:xfrm>
            <a:custGeom>
              <a:avLst/>
              <a:gdLst/>
              <a:ahLst/>
              <a:cxnLst/>
              <a:rect l="l" t="t" r="r" b="b"/>
              <a:pathLst>
                <a:path w="273050" h="274955">
                  <a:moveTo>
                    <a:pt x="273050" y="0"/>
                  </a:moveTo>
                  <a:lnTo>
                    <a:pt x="134937" y="0"/>
                  </a:lnTo>
                  <a:lnTo>
                    <a:pt x="134937" y="138112"/>
                  </a:lnTo>
                  <a:lnTo>
                    <a:pt x="0" y="138112"/>
                  </a:lnTo>
                  <a:lnTo>
                    <a:pt x="0" y="274637"/>
                  </a:lnTo>
                  <a:lnTo>
                    <a:pt x="136525" y="274637"/>
                  </a:lnTo>
                  <a:lnTo>
                    <a:pt x="136525" y="138112"/>
                  </a:lnTo>
                  <a:lnTo>
                    <a:pt x="273050" y="138112"/>
                  </a:lnTo>
                  <a:lnTo>
                    <a:pt x="273050" y="0"/>
                  </a:lnTo>
                  <a:close/>
                </a:path>
              </a:pathLst>
            </a:custGeom>
            <a:solidFill>
              <a:srgbClr val="9999CC"/>
            </a:solidFill>
          </p:spPr>
          <p:txBody>
            <a:bodyPr wrap="square" lIns="0" tIns="0" rIns="0" bIns="0" rtlCol="0"/>
            <a:lstStyle/>
            <a:p>
              <a:endParaRPr sz="1350"/>
            </a:p>
          </p:txBody>
        </p:sp>
        <p:sp>
          <p:nvSpPr>
            <p:cNvPr id="10" name="object 10"/>
            <p:cNvSpPr/>
            <p:nvPr/>
          </p:nvSpPr>
          <p:spPr>
            <a:xfrm>
              <a:off x="6324600" y="228600"/>
              <a:ext cx="2514600" cy="2490787"/>
            </a:xfrm>
            <a:prstGeom prst="rect">
              <a:avLst/>
            </a:prstGeom>
            <a:blipFill>
              <a:blip r:embed="rId4" cstate="print"/>
              <a:stretch>
                <a:fillRect/>
              </a:stretch>
            </a:blipFill>
          </p:spPr>
          <p:txBody>
            <a:bodyPr wrap="square" lIns="0" tIns="0" rIns="0" bIns="0" rtlCol="0"/>
            <a:lstStyle/>
            <a:p>
              <a:endParaRPr sz="1350"/>
            </a:p>
          </p:txBody>
        </p:sp>
      </p:grpSp>
      <p:sp>
        <p:nvSpPr>
          <p:cNvPr id="11" name="object 11"/>
          <p:cNvSpPr txBox="1">
            <a:spLocks noGrp="1"/>
          </p:cNvSpPr>
          <p:nvPr>
            <p:ph type="title"/>
          </p:nvPr>
        </p:nvSpPr>
        <p:spPr>
          <a:xfrm>
            <a:off x="1514474" y="1247775"/>
            <a:ext cx="2676525" cy="1117614"/>
          </a:xfrm>
          <a:prstGeom prst="rect">
            <a:avLst/>
          </a:prstGeom>
        </p:spPr>
        <p:txBody>
          <a:bodyPr vert="horz" wrap="square" lIns="0" tIns="9525" rIns="0" bIns="0" rtlCol="0" anchor="t">
            <a:spAutoFit/>
          </a:bodyPr>
          <a:lstStyle/>
          <a:p>
            <a:pPr marL="9525">
              <a:spcBef>
                <a:spcPts val="75"/>
              </a:spcBef>
            </a:pPr>
            <a:r>
              <a:rPr spc="-4" dirty="0"/>
              <a:t>4.3</a:t>
            </a:r>
            <a:r>
              <a:rPr spc="-64" dirty="0"/>
              <a:t> </a:t>
            </a:r>
            <a:r>
              <a:rPr dirty="0"/>
              <a:t>Deadlock</a:t>
            </a:r>
          </a:p>
        </p:txBody>
      </p:sp>
      <p:sp>
        <p:nvSpPr>
          <p:cNvPr id="12" name="object 12"/>
          <p:cNvSpPr txBox="1"/>
          <p:nvPr/>
        </p:nvSpPr>
        <p:spPr>
          <a:xfrm>
            <a:off x="1343025" y="2883146"/>
            <a:ext cx="112395" cy="217367"/>
          </a:xfrm>
          <a:prstGeom prst="rect">
            <a:avLst/>
          </a:prstGeom>
        </p:spPr>
        <p:txBody>
          <a:bodyPr vert="horz" wrap="square" lIns="0" tIns="9525" rIns="0" bIns="0" rtlCol="0">
            <a:spAutoFit/>
          </a:bodyPr>
          <a:lstStyle/>
          <a:p>
            <a:pPr marL="9525">
              <a:spcBef>
                <a:spcPts val="75"/>
              </a:spcBef>
            </a:pPr>
            <a:r>
              <a:rPr sz="1350" spc="-86" dirty="0">
                <a:solidFill>
                  <a:srgbClr val="00007D"/>
                </a:solidFill>
                <a:latin typeface="Arial"/>
                <a:cs typeface="Arial"/>
              </a:rPr>
              <a:t>■</a:t>
            </a:r>
            <a:endParaRPr sz="1350">
              <a:latin typeface="Arial"/>
              <a:cs typeface="Arial"/>
            </a:endParaRPr>
          </a:p>
        </p:txBody>
      </p:sp>
      <p:sp>
        <p:nvSpPr>
          <p:cNvPr id="13" name="object 13"/>
          <p:cNvSpPr txBox="1"/>
          <p:nvPr/>
        </p:nvSpPr>
        <p:spPr>
          <a:xfrm>
            <a:off x="1590676" y="2797040"/>
            <a:ext cx="4145756" cy="822020"/>
          </a:xfrm>
          <a:prstGeom prst="rect">
            <a:avLst/>
          </a:prstGeom>
        </p:spPr>
        <p:txBody>
          <a:bodyPr vert="horz" wrap="square" lIns="0" tIns="57150" rIns="0" bIns="0" rtlCol="0">
            <a:spAutoFit/>
          </a:bodyPr>
          <a:lstStyle/>
          <a:p>
            <a:pPr marL="19050">
              <a:spcBef>
                <a:spcPts val="450"/>
              </a:spcBef>
            </a:pPr>
            <a:r>
              <a:rPr b="1" spc="-4" dirty="0">
                <a:solidFill>
                  <a:srgbClr val="0000CC"/>
                </a:solidFill>
                <a:latin typeface="Arial"/>
                <a:cs typeface="Arial"/>
              </a:rPr>
              <a:t>Example</a:t>
            </a:r>
            <a:endParaRPr dirty="0">
              <a:latin typeface="Arial"/>
              <a:cs typeface="Arial"/>
            </a:endParaRPr>
          </a:p>
          <a:p>
            <a:pPr marL="314325" marR="13335" indent="-209550">
              <a:lnSpc>
                <a:spcPts val="1725"/>
              </a:lnSpc>
              <a:spcBef>
                <a:spcPts val="435"/>
              </a:spcBef>
              <a:buClr>
                <a:srgbClr val="9999CC"/>
              </a:buClr>
              <a:buSzPct val="80000"/>
              <a:buFont typeface="FreeSans"/>
              <a:buChar char="◻"/>
              <a:tabLst>
                <a:tab pos="314325" algn="l"/>
              </a:tabLst>
            </a:pPr>
            <a:r>
              <a:rPr sz="1500" b="1" spc="-4" dirty="0">
                <a:latin typeface="Arial"/>
                <a:cs typeface="Arial"/>
              </a:rPr>
              <a:t>The processes </a:t>
            </a:r>
            <a:r>
              <a:rPr sz="1500" b="1" dirty="0">
                <a:latin typeface="Arial"/>
                <a:cs typeface="Arial"/>
              </a:rPr>
              <a:t>are </a:t>
            </a:r>
            <a:r>
              <a:rPr sz="1500" b="1" spc="-4" dirty="0">
                <a:latin typeface="Arial"/>
                <a:cs typeface="Arial"/>
              </a:rPr>
              <a:t>the </a:t>
            </a:r>
            <a:r>
              <a:rPr sz="1500" b="1" dirty="0">
                <a:latin typeface="Arial"/>
                <a:cs typeface="Arial"/>
              </a:rPr>
              <a:t>cars, </a:t>
            </a:r>
            <a:r>
              <a:rPr sz="1500" b="1" spc="-4" dirty="0">
                <a:latin typeface="Arial"/>
                <a:cs typeface="Arial"/>
              </a:rPr>
              <a:t>the resources  </a:t>
            </a:r>
            <a:r>
              <a:rPr sz="1500" b="1" dirty="0">
                <a:latin typeface="Arial"/>
                <a:cs typeface="Arial"/>
              </a:rPr>
              <a:t>are </a:t>
            </a:r>
            <a:r>
              <a:rPr sz="1500" b="1" spc="-4" dirty="0">
                <a:latin typeface="Arial"/>
                <a:cs typeface="Arial"/>
              </a:rPr>
              <a:t>the spaces occupied by the</a:t>
            </a:r>
            <a:r>
              <a:rPr sz="1500" b="1" dirty="0">
                <a:latin typeface="Arial"/>
                <a:cs typeface="Arial"/>
              </a:rPr>
              <a:t> cars</a:t>
            </a:r>
            <a:endParaRPr sz="1500" dirty="0">
              <a:latin typeface="Arial"/>
              <a:cs typeface="Arial"/>
            </a:endParaRPr>
          </a:p>
        </p:txBody>
      </p:sp>
      <p:sp>
        <p:nvSpPr>
          <p:cNvPr id="14" name="object 14"/>
          <p:cNvSpPr txBox="1"/>
          <p:nvPr/>
        </p:nvSpPr>
        <p:spPr>
          <a:xfrm>
            <a:off x="1400176" y="4135684"/>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5" name="object 15"/>
          <p:cNvSpPr txBox="1"/>
          <p:nvPr/>
        </p:nvSpPr>
        <p:spPr>
          <a:xfrm>
            <a:off x="1638300" y="4102347"/>
            <a:ext cx="6218873" cy="2739852"/>
          </a:xfrm>
          <a:prstGeom prst="rect">
            <a:avLst/>
          </a:prstGeom>
        </p:spPr>
        <p:txBody>
          <a:bodyPr vert="horz" wrap="square" lIns="0" tIns="20954" rIns="0" bIns="0" rtlCol="0">
            <a:spAutoFit/>
          </a:bodyPr>
          <a:lstStyle/>
          <a:p>
            <a:pPr marL="28575" marR="287179">
              <a:lnSpc>
                <a:spcPts val="1950"/>
              </a:lnSpc>
              <a:spcBef>
                <a:spcPts val="164"/>
              </a:spcBef>
            </a:pPr>
            <a:r>
              <a:rPr sz="1650" b="1" dirty="0">
                <a:solidFill>
                  <a:srgbClr val="0000CC"/>
                </a:solidFill>
                <a:latin typeface="Arial"/>
                <a:cs typeface="Arial"/>
              </a:rPr>
              <a:t>For a </a:t>
            </a:r>
            <a:r>
              <a:rPr sz="1650" b="1" i="1" spc="-4" dirty="0">
                <a:solidFill>
                  <a:srgbClr val="0000CC"/>
                </a:solidFill>
                <a:latin typeface="Arial"/>
                <a:cs typeface="Arial"/>
              </a:rPr>
              <a:t>computer science example </a:t>
            </a:r>
            <a:r>
              <a:rPr sz="1650" b="1" spc="-4" dirty="0">
                <a:solidFill>
                  <a:srgbClr val="0000CC"/>
                </a:solidFill>
                <a:latin typeface="Arial"/>
                <a:cs typeface="Arial"/>
              </a:rPr>
              <a:t>consider two processes </a:t>
            </a:r>
            <a:r>
              <a:rPr sz="1650" b="1" dirty="0">
                <a:solidFill>
                  <a:srgbClr val="0000CC"/>
                </a:solidFill>
                <a:latin typeface="Arial"/>
                <a:cs typeface="Arial"/>
              </a:rPr>
              <a:t>A  </a:t>
            </a:r>
            <a:r>
              <a:rPr sz="1650" b="1" spc="-4" dirty="0">
                <a:solidFill>
                  <a:srgbClr val="0000CC"/>
                </a:solidFill>
                <a:latin typeface="Arial"/>
                <a:cs typeface="Arial"/>
              </a:rPr>
              <a:t>and </a:t>
            </a:r>
            <a:r>
              <a:rPr sz="1650" b="1" dirty="0">
                <a:solidFill>
                  <a:srgbClr val="0000CC"/>
                </a:solidFill>
                <a:latin typeface="Arial"/>
                <a:cs typeface="Arial"/>
              </a:rPr>
              <a:t>B </a:t>
            </a:r>
            <a:r>
              <a:rPr sz="1650" b="1" spc="-4" dirty="0">
                <a:solidFill>
                  <a:srgbClr val="0000CC"/>
                </a:solidFill>
                <a:latin typeface="Arial"/>
                <a:cs typeface="Arial"/>
              </a:rPr>
              <a:t>that </a:t>
            </a:r>
            <a:r>
              <a:rPr sz="1650" b="1" dirty="0">
                <a:solidFill>
                  <a:srgbClr val="0000CC"/>
                </a:solidFill>
                <a:latin typeface="Arial"/>
                <a:cs typeface="Arial"/>
              </a:rPr>
              <a:t>each </a:t>
            </a:r>
            <a:r>
              <a:rPr sz="1650" b="1" spc="-4" dirty="0">
                <a:solidFill>
                  <a:srgbClr val="0000CC"/>
                </a:solidFill>
                <a:latin typeface="Arial"/>
                <a:cs typeface="Arial"/>
              </a:rPr>
              <a:t>wants </a:t>
            </a:r>
            <a:r>
              <a:rPr sz="1650" b="1" dirty="0">
                <a:solidFill>
                  <a:srgbClr val="0000CC"/>
                </a:solidFill>
                <a:latin typeface="Arial"/>
                <a:cs typeface="Arial"/>
              </a:rPr>
              <a:t>to </a:t>
            </a:r>
            <a:r>
              <a:rPr sz="1650" b="1" spc="-4" dirty="0">
                <a:solidFill>
                  <a:srgbClr val="0000CC"/>
                </a:solidFill>
                <a:latin typeface="Arial"/>
                <a:cs typeface="Arial"/>
              </a:rPr>
              <a:t>print </a:t>
            </a:r>
            <a:r>
              <a:rPr sz="1650" b="1" dirty="0">
                <a:solidFill>
                  <a:srgbClr val="0000CC"/>
                </a:solidFill>
                <a:latin typeface="Arial"/>
                <a:cs typeface="Arial"/>
              </a:rPr>
              <a:t>a </a:t>
            </a:r>
            <a:r>
              <a:rPr sz="1650" b="1" spc="-4" dirty="0">
                <a:solidFill>
                  <a:srgbClr val="0000CC"/>
                </a:solidFill>
                <a:latin typeface="Arial"/>
                <a:cs typeface="Arial"/>
              </a:rPr>
              <a:t>file currently on</a:t>
            </a:r>
            <a:r>
              <a:rPr sz="1650" b="1" spc="4" dirty="0">
                <a:solidFill>
                  <a:srgbClr val="0000CC"/>
                </a:solidFill>
                <a:latin typeface="Arial"/>
                <a:cs typeface="Arial"/>
              </a:rPr>
              <a:t> </a:t>
            </a:r>
            <a:r>
              <a:rPr sz="1650" b="1" spc="-4" dirty="0">
                <a:solidFill>
                  <a:srgbClr val="0000CC"/>
                </a:solidFill>
                <a:latin typeface="Arial"/>
                <a:cs typeface="Arial"/>
              </a:rPr>
              <a:t>tape.</a:t>
            </a:r>
            <a:endParaRPr sz="1650" dirty="0">
              <a:latin typeface="Arial"/>
              <a:cs typeface="Arial"/>
            </a:endParaRPr>
          </a:p>
          <a:p>
            <a:pPr marL="323850" marR="200978" indent="-209550">
              <a:lnSpc>
                <a:spcPts val="1725"/>
              </a:lnSpc>
              <a:spcBef>
                <a:spcPts val="405"/>
              </a:spcBef>
              <a:buClr>
                <a:srgbClr val="9999CC"/>
              </a:buClr>
              <a:buSzPct val="80000"/>
              <a:buFont typeface="FreeSans"/>
              <a:buChar char="◻"/>
              <a:tabLst>
                <a:tab pos="323850" algn="l"/>
              </a:tabLst>
            </a:pPr>
            <a:r>
              <a:rPr sz="1500" b="1" dirty="0">
                <a:latin typeface="Arial"/>
                <a:cs typeface="Arial"/>
              </a:rPr>
              <a:t>A </a:t>
            </a:r>
            <a:r>
              <a:rPr sz="1500" b="1" spc="-4" dirty="0">
                <a:latin typeface="Arial"/>
                <a:cs typeface="Arial"/>
              </a:rPr>
              <a:t>has obtained ownership of the printer and will release it </a:t>
            </a:r>
            <a:r>
              <a:rPr sz="1500" b="1" dirty="0">
                <a:latin typeface="Arial"/>
                <a:cs typeface="Arial"/>
              </a:rPr>
              <a:t>after  </a:t>
            </a:r>
            <a:r>
              <a:rPr sz="1500" b="1" spc="-4" dirty="0">
                <a:latin typeface="Arial"/>
                <a:cs typeface="Arial"/>
              </a:rPr>
              <a:t>printing one file.</a:t>
            </a:r>
            <a:endParaRPr sz="1500" dirty="0">
              <a:latin typeface="Arial"/>
              <a:cs typeface="Arial"/>
            </a:endParaRPr>
          </a:p>
          <a:p>
            <a:pPr marL="323850" marR="511493" indent="-209550">
              <a:lnSpc>
                <a:spcPts val="1725"/>
              </a:lnSpc>
              <a:spcBef>
                <a:spcPts val="300"/>
              </a:spcBef>
              <a:buClr>
                <a:srgbClr val="9999CC"/>
              </a:buClr>
              <a:buSzPct val="80000"/>
              <a:buFont typeface="FreeSans"/>
              <a:buChar char="◻"/>
              <a:tabLst>
                <a:tab pos="323850" algn="l"/>
              </a:tabLst>
            </a:pPr>
            <a:r>
              <a:rPr sz="1500" b="1" dirty="0">
                <a:latin typeface="Arial"/>
                <a:cs typeface="Arial"/>
              </a:rPr>
              <a:t>B </a:t>
            </a:r>
            <a:r>
              <a:rPr sz="1500" b="1" spc="-4" dirty="0">
                <a:latin typeface="Arial"/>
                <a:cs typeface="Arial"/>
              </a:rPr>
              <a:t>has obtained ownership of the </a:t>
            </a:r>
            <a:r>
              <a:rPr sz="1500" b="1" dirty="0">
                <a:latin typeface="Arial"/>
                <a:cs typeface="Arial"/>
              </a:rPr>
              <a:t>CD </a:t>
            </a:r>
            <a:r>
              <a:rPr sz="1500" b="1" spc="-4" dirty="0">
                <a:latin typeface="Arial"/>
                <a:cs typeface="Arial"/>
              </a:rPr>
              <a:t>unit will release it </a:t>
            </a:r>
            <a:r>
              <a:rPr sz="1500" b="1" dirty="0">
                <a:latin typeface="Arial"/>
                <a:cs typeface="Arial"/>
              </a:rPr>
              <a:t>after  </a:t>
            </a:r>
            <a:r>
              <a:rPr sz="1500" b="1" spc="-4" dirty="0">
                <a:latin typeface="Arial"/>
                <a:cs typeface="Arial"/>
              </a:rPr>
              <a:t>reading one file.</a:t>
            </a:r>
            <a:endParaRPr sz="1500" dirty="0">
              <a:latin typeface="Arial"/>
              <a:cs typeface="Arial"/>
            </a:endParaRPr>
          </a:p>
          <a:p>
            <a:pPr marL="323850" marR="22860" indent="-209550">
              <a:lnSpc>
                <a:spcPts val="1725"/>
              </a:lnSpc>
              <a:spcBef>
                <a:spcPts val="375"/>
              </a:spcBef>
              <a:buClr>
                <a:srgbClr val="9999CC"/>
              </a:buClr>
              <a:buSzPct val="80000"/>
              <a:buFont typeface="FreeSans"/>
              <a:buChar char="◻"/>
              <a:tabLst>
                <a:tab pos="323850" algn="l"/>
              </a:tabLst>
            </a:pPr>
            <a:r>
              <a:rPr sz="1500" b="1" dirty="0">
                <a:latin typeface="Arial"/>
                <a:cs typeface="Arial"/>
              </a:rPr>
              <a:t>A </a:t>
            </a:r>
            <a:r>
              <a:rPr sz="1500" b="1" spc="-4" dirty="0">
                <a:latin typeface="Arial"/>
                <a:cs typeface="Arial"/>
              </a:rPr>
              <a:t>tries </a:t>
            </a:r>
            <a:r>
              <a:rPr sz="1500" b="1" dirty="0">
                <a:latin typeface="Arial"/>
                <a:cs typeface="Arial"/>
              </a:rPr>
              <a:t>to </a:t>
            </a:r>
            <a:r>
              <a:rPr sz="1500" b="1" spc="-4" dirty="0">
                <a:latin typeface="Arial"/>
                <a:cs typeface="Arial"/>
              </a:rPr>
              <a:t>get ownership of the </a:t>
            </a:r>
            <a:r>
              <a:rPr sz="1500" b="1" dirty="0">
                <a:latin typeface="Arial"/>
                <a:cs typeface="Arial"/>
              </a:rPr>
              <a:t>CD </a:t>
            </a:r>
            <a:r>
              <a:rPr sz="1500" b="1" spc="-4" dirty="0">
                <a:latin typeface="Arial"/>
                <a:cs typeface="Arial"/>
              </a:rPr>
              <a:t>unit, but is told </a:t>
            </a:r>
            <a:r>
              <a:rPr sz="1500" b="1" dirty="0">
                <a:latin typeface="Arial"/>
                <a:cs typeface="Arial"/>
              </a:rPr>
              <a:t>to </a:t>
            </a:r>
            <a:r>
              <a:rPr sz="1500" b="1" spc="-4" dirty="0">
                <a:latin typeface="Arial"/>
                <a:cs typeface="Arial"/>
              </a:rPr>
              <a:t>wait for </a:t>
            </a:r>
            <a:r>
              <a:rPr sz="1500" b="1" dirty="0">
                <a:latin typeface="Arial"/>
                <a:cs typeface="Arial"/>
              </a:rPr>
              <a:t>B to  </a:t>
            </a:r>
            <a:r>
              <a:rPr sz="1500" b="1" spc="-4" dirty="0">
                <a:latin typeface="Arial"/>
                <a:cs typeface="Arial"/>
              </a:rPr>
              <a:t>release it.</a:t>
            </a:r>
            <a:endParaRPr sz="1500" dirty="0">
              <a:latin typeface="Arial"/>
              <a:cs typeface="Arial"/>
            </a:endParaRPr>
          </a:p>
          <a:p>
            <a:pPr marL="323850" marR="113824" indent="-209550">
              <a:lnSpc>
                <a:spcPts val="1725"/>
              </a:lnSpc>
              <a:spcBef>
                <a:spcPts val="375"/>
              </a:spcBef>
              <a:buClr>
                <a:srgbClr val="9999CC"/>
              </a:buClr>
              <a:buSzPct val="80000"/>
              <a:buFont typeface="FreeSans"/>
              <a:buChar char="◻"/>
              <a:tabLst>
                <a:tab pos="323850" algn="l"/>
              </a:tabLst>
            </a:pPr>
            <a:r>
              <a:rPr sz="1500" b="1" dirty="0">
                <a:latin typeface="Arial"/>
                <a:cs typeface="Arial"/>
              </a:rPr>
              <a:t>B </a:t>
            </a:r>
            <a:r>
              <a:rPr sz="1500" b="1" spc="-4" dirty="0">
                <a:latin typeface="Arial"/>
                <a:cs typeface="Arial"/>
              </a:rPr>
              <a:t>tries </a:t>
            </a:r>
            <a:r>
              <a:rPr sz="1500" b="1" dirty="0">
                <a:latin typeface="Arial"/>
                <a:cs typeface="Arial"/>
              </a:rPr>
              <a:t>to </a:t>
            </a:r>
            <a:r>
              <a:rPr sz="1500" b="1" spc="-4" dirty="0">
                <a:latin typeface="Arial"/>
                <a:cs typeface="Arial"/>
              </a:rPr>
              <a:t>get ownership of the </a:t>
            </a:r>
            <a:r>
              <a:rPr sz="1500" b="1" spc="-15" dirty="0">
                <a:latin typeface="Arial"/>
                <a:cs typeface="Arial"/>
              </a:rPr>
              <a:t>printer, </a:t>
            </a:r>
            <a:r>
              <a:rPr sz="1500" b="1" spc="-4" dirty="0">
                <a:latin typeface="Arial"/>
                <a:cs typeface="Arial"/>
              </a:rPr>
              <a:t>but is told </a:t>
            </a:r>
            <a:r>
              <a:rPr sz="1500" b="1" dirty="0">
                <a:latin typeface="Arial"/>
                <a:cs typeface="Arial"/>
              </a:rPr>
              <a:t>to </a:t>
            </a:r>
            <a:r>
              <a:rPr sz="1500" b="1" spc="-4" dirty="0">
                <a:latin typeface="Arial"/>
                <a:cs typeface="Arial"/>
              </a:rPr>
              <a:t>wait for </a:t>
            </a:r>
            <a:r>
              <a:rPr sz="1500" b="1" dirty="0">
                <a:latin typeface="Arial"/>
                <a:cs typeface="Arial"/>
              </a:rPr>
              <a:t>A to  </a:t>
            </a:r>
            <a:r>
              <a:rPr sz="1500" b="1" spc="-4" dirty="0">
                <a:latin typeface="Arial"/>
                <a:cs typeface="Arial"/>
              </a:rPr>
              <a:t>release the</a:t>
            </a:r>
            <a:r>
              <a:rPr sz="1500" b="1" dirty="0">
                <a:latin typeface="Arial"/>
                <a:cs typeface="Arial"/>
              </a:rPr>
              <a:t> </a:t>
            </a:r>
            <a:r>
              <a:rPr sz="1500" b="1" spc="-15" dirty="0">
                <a:latin typeface="Arial"/>
                <a:cs typeface="Arial"/>
              </a:rPr>
              <a:t>printer.</a:t>
            </a:r>
            <a:endParaRPr sz="1500" dirty="0">
              <a:latin typeface="Arial"/>
              <a:cs typeface="Arial"/>
            </a:endParaRPr>
          </a:p>
          <a:p>
            <a:pPr marL="323850" indent="-209550">
              <a:spcBef>
                <a:spcPts val="255"/>
              </a:spcBef>
              <a:buClr>
                <a:srgbClr val="9999CC"/>
              </a:buClr>
              <a:buSzPct val="80000"/>
              <a:buFont typeface="FreeSans"/>
              <a:buChar char="◻"/>
              <a:tabLst>
                <a:tab pos="323850" algn="l"/>
              </a:tabLst>
            </a:pPr>
            <a:r>
              <a:rPr sz="1500" spc="-4" dirty="0">
                <a:latin typeface="Arial"/>
                <a:cs typeface="Arial"/>
              </a:rPr>
              <a:t>Bingo</a:t>
            </a:r>
            <a:r>
              <a:rPr sz="1500" b="1" spc="-4" dirty="0">
                <a:latin typeface="Arial"/>
                <a:cs typeface="Arial"/>
              </a:rPr>
              <a:t>:</a:t>
            </a:r>
            <a:r>
              <a:rPr sz="1500" b="1" spc="-8" dirty="0">
                <a:latin typeface="Arial"/>
                <a:cs typeface="Arial"/>
              </a:rPr>
              <a:t> </a:t>
            </a:r>
            <a:r>
              <a:rPr sz="1500" b="1" spc="-4" dirty="0">
                <a:latin typeface="Arial"/>
                <a:cs typeface="Arial"/>
              </a:rPr>
              <a:t>deadlock!</a:t>
            </a:r>
            <a:endParaRPr sz="1500" dirty="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857251"/>
            <a:ext cx="214313" cy="400049"/>
          </a:xfrm>
          <a:prstGeom prst="rect">
            <a:avLst/>
          </a:prstGeom>
          <a:blipFill>
            <a:blip r:embed="rId2" cstate="print"/>
            <a:stretch>
              <a:fillRect/>
            </a:stretch>
          </a:blipFill>
        </p:spPr>
        <p:txBody>
          <a:bodyPr wrap="square" lIns="0" tIns="0" rIns="0" bIns="0" rtlCol="0"/>
          <a:lstStyle/>
          <a:p>
            <a:endParaRPr sz="1350"/>
          </a:p>
        </p:txBody>
      </p:sp>
      <p:grpSp>
        <p:nvGrpSpPr>
          <p:cNvPr id="3" name="object 3"/>
          <p:cNvGrpSpPr/>
          <p:nvPr/>
        </p:nvGrpSpPr>
        <p:grpSpPr>
          <a:xfrm>
            <a:off x="1241823" y="857250"/>
            <a:ext cx="6759416" cy="409575"/>
            <a:chOff x="131762" y="0"/>
            <a:chExt cx="9012555" cy="546100"/>
          </a:xfrm>
        </p:grpSpPr>
        <p:sp>
          <p:nvSpPr>
            <p:cNvPr id="4" name="object 4"/>
            <p:cNvSpPr/>
            <p:nvPr/>
          </p:nvSpPr>
          <p:spPr>
            <a:xfrm>
              <a:off x="412750" y="134937"/>
              <a:ext cx="8731250" cy="274637"/>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409575" y="0"/>
              <a:ext cx="278130" cy="271780"/>
            </a:xfrm>
            <a:custGeom>
              <a:avLst/>
              <a:gdLst/>
              <a:ahLst/>
              <a:cxnLst/>
              <a:rect l="l" t="t" r="r" b="b"/>
              <a:pathLst>
                <a:path w="278130" h="271780">
                  <a:moveTo>
                    <a:pt x="138112" y="134937"/>
                  </a:moveTo>
                  <a:lnTo>
                    <a:pt x="0" y="134937"/>
                  </a:lnTo>
                  <a:lnTo>
                    <a:pt x="0" y="271462"/>
                  </a:lnTo>
                  <a:lnTo>
                    <a:pt x="138112" y="271462"/>
                  </a:lnTo>
                  <a:lnTo>
                    <a:pt x="138112" y="134937"/>
                  </a:lnTo>
                  <a:close/>
                </a:path>
                <a:path w="278130" h="271780">
                  <a:moveTo>
                    <a:pt x="277812" y="0"/>
                  </a:moveTo>
                  <a:lnTo>
                    <a:pt x="138112" y="0"/>
                  </a:lnTo>
                  <a:lnTo>
                    <a:pt x="138112" y="134937"/>
                  </a:lnTo>
                  <a:lnTo>
                    <a:pt x="277812" y="134937"/>
                  </a:lnTo>
                  <a:lnTo>
                    <a:pt x="277812" y="0"/>
                  </a:lnTo>
                  <a:close/>
                </a:path>
              </a:pathLst>
            </a:custGeom>
            <a:solidFill>
              <a:srgbClr val="CCCCE6"/>
            </a:solidFill>
          </p:spPr>
          <p:txBody>
            <a:bodyPr wrap="square" lIns="0" tIns="0" rIns="0" bIns="0" rtlCol="0"/>
            <a:lstStyle/>
            <a:p>
              <a:endParaRPr sz="1350"/>
            </a:p>
          </p:txBody>
        </p:sp>
        <p:sp>
          <p:nvSpPr>
            <p:cNvPr id="6" name="object 6"/>
            <p:cNvSpPr/>
            <p:nvPr/>
          </p:nvSpPr>
          <p:spPr>
            <a:xfrm>
              <a:off x="547687" y="134937"/>
              <a:ext cx="139700" cy="141605"/>
            </a:xfrm>
            <a:custGeom>
              <a:avLst/>
              <a:gdLst/>
              <a:ahLst/>
              <a:cxnLst/>
              <a:rect l="l" t="t" r="r" b="b"/>
              <a:pathLst>
                <a:path w="139700" h="141604">
                  <a:moveTo>
                    <a:pt x="0" y="0"/>
                  </a:moveTo>
                  <a:lnTo>
                    <a:pt x="139700" y="0"/>
                  </a:lnTo>
                  <a:lnTo>
                    <a:pt x="139700" y="141287"/>
                  </a:lnTo>
                  <a:lnTo>
                    <a:pt x="0" y="141287"/>
                  </a:lnTo>
                  <a:lnTo>
                    <a:pt x="0" y="0"/>
                  </a:lnTo>
                  <a:close/>
                </a:path>
              </a:pathLst>
            </a:custGeom>
            <a:solidFill>
              <a:srgbClr val="9999CC"/>
            </a:solidFill>
          </p:spPr>
          <p:txBody>
            <a:bodyPr wrap="square" lIns="0" tIns="0" rIns="0" bIns="0" rtlCol="0"/>
            <a:lstStyle/>
            <a:p>
              <a:endParaRPr sz="1350"/>
            </a:p>
          </p:txBody>
        </p:sp>
        <p:sp>
          <p:nvSpPr>
            <p:cNvPr id="7" name="object 7"/>
            <p:cNvSpPr/>
            <p:nvPr/>
          </p:nvSpPr>
          <p:spPr>
            <a:xfrm>
              <a:off x="274637" y="274637"/>
              <a:ext cx="136525" cy="135255"/>
            </a:xfrm>
            <a:custGeom>
              <a:avLst/>
              <a:gdLst/>
              <a:ahLst/>
              <a:cxnLst/>
              <a:rect l="l" t="t" r="r" b="b"/>
              <a:pathLst>
                <a:path w="136525" h="135254">
                  <a:moveTo>
                    <a:pt x="0" y="134937"/>
                  </a:moveTo>
                  <a:lnTo>
                    <a:pt x="136525" y="134937"/>
                  </a:lnTo>
                  <a:lnTo>
                    <a:pt x="136525" y="0"/>
                  </a:lnTo>
                  <a:lnTo>
                    <a:pt x="0" y="0"/>
                  </a:lnTo>
                  <a:lnTo>
                    <a:pt x="0" y="134937"/>
                  </a:lnTo>
                  <a:close/>
                </a:path>
              </a:pathLst>
            </a:custGeom>
            <a:solidFill>
              <a:srgbClr val="CCCCE6"/>
            </a:solidFill>
          </p:spPr>
          <p:txBody>
            <a:bodyPr wrap="square" lIns="0" tIns="0" rIns="0" bIns="0" rtlCol="0"/>
            <a:lstStyle/>
            <a:p>
              <a:endParaRPr sz="1350"/>
            </a:p>
          </p:txBody>
        </p:sp>
        <p:sp>
          <p:nvSpPr>
            <p:cNvPr id="8" name="object 8"/>
            <p:cNvSpPr/>
            <p:nvPr/>
          </p:nvSpPr>
          <p:spPr>
            <a:xfrm>
              <a:off x="131762" y="136525"/>
              <a:ext cx="141605" cy="138430"/>
            </a:xfrm>
            <a:custGeom>
              <a:avLst/>
              <a:gdLst/>
              <a:ahLst/>
              <a:cxnLst/>
              <a:rect l="l" t="t" r="r" b="b"/>
              <a:pathLst>
                <a:path w="141604" h="138429">
                  <a:moveTo>
                    <a:pt x="0" y="0"/>
                  </a:moveTo>
                  <a:lnTo>
                    <a:pt x="141287" y="0"/>
                  </a:lnTo>
                  <a:lnTo>
                    <a:pt x="141287" y="138112"/>
                  </a:lnTo>
                  <a:lnTo>
                    <a:pt x="0" y="138112"/>
                  </a:lnTo>
                  <a:lnTo>
                    <a:pt x="0" y="0"/>
                  </a:lnTo>
                  <a:close/>
                </a:path>
              </a:pathLst>
            </a:custGeom>
            <a:solidFill>
              <a:srgbClr val="00007D"/>
            </a:solidFill>
          </p:spPr>
          <p:txBody>
            <a:bodyPr wrap="square" lIns="0" tIns="0" rIns="0" bIns="0" rtlCol="0"/>
            <a:lstStyle/>
            <a:p>
              <a:endParaRPr sz="1350"/>
            </a:p>
          </p:txBody>
        </p:sp>
        <p:sp>
          <p:nvSpPr>
            <p:cNvPr id="9" name="object 9"/>
            <p:cNvSpPr/>
            <p:nvPr/>
          </p:nvSpPr>
          <p:spPr>
            <a:xfrm>
              <a:off x="274637" y="271462"/>
              <a:ext cx="273050" cy="274955"/>
            </a:xfrm>
            <a:custGeom>
              <a:avLst/>
              <a:gdLst/>
              <a:ahLst/>
              <a:cxnLst/>
              <a:rect l="l" t="t" r="r" b="b"/>
              <a:pathLst>
                <a:path w="273050" h="274955">
                  <a:moveTo>
                    <a:pt x="273050" y="0"/>
                  </a:moveTo>
                  <a:lnTo>
                    <a:pt x="134937" y="0"/>
                  </a:lnTo>
                  <a:lnTo>
                    <a:pt x="134937" y="138112"/>
                  </a:lnTo>
                  <a:lnTo>
                    <a:pt x="0" y="138112"/>
                  </a:lnTo>
                  <a:lnTo>
                    <a:pt x="0" y="274637"/>
                  </a:lnTo>
                  <a:lnTo>
                    <a:pt x="136525" y="274637"/>
                  </a:lnTo>
                  <a:lnTo>
                    <a:pt x="136525" y="138112"/>
                  </a:lnTo>
                  <a:lnTo>
                    <a:pt x="273050" y="138112"/>
                  </a:lnTo>
                  <a:lnTo>
                    <a:pt x="273050" y="0"/>
                  </a:lnTo>
                  <a:close/>
                </a:path>
              </a:pathLst>
            </a:custGeom>
            <a:solidFill>
              <a:srgbClr val="9999CC"/>
            </a:solidFill>
          </p:spPr>
          <p:txBody>
            <a:bodyPr wrap="square" lIns="0" tIns="0" rIns="0" bIns="0" rtlCol="0"/>
            <a:lstStyle/>
            <a:p>
              <a:endParaRPr sz="1350"/>
            </a:p>
          </p:txBody>
        </p:sp>
      </p:grpSp>
      <p:sp>
        <p:nvSpPr>
          <p:cNvPr id="10" name="object 10"/>
          <p:cNvSpPr txBox="1">
            <a:spLocks noGrp="1"/>
          </p:cNvSpPr>
          <p:nvPr>
            <p:ph type="title"/>
          </p:nvPr>
        </p:nvSpPr>
        <p:spPr>
          <a:xfrm>
            <a:off x="1514474" y="1247775"/>
            <a:ext cx="2905125" cy="1117614"/>
          </a:xfrm>
          <a:prstGeom prst="rect">
            <a:avLst/>
          </a:prstGeom>
        </p:spPr>
        <p:txBody>
          <a:bodyPr vert="horz" wrap="square" lIns="0" tIns="9525" rIns="0" bIns="0" rtlCol="0" anchor="t">
            <a:spAutoFit/>
          </a:bodyPr>
          <a:lstStyle/>
          <a:p>
            <a:pPr marL="9525">
              <a:spcBef>
                <a:spcPts val="75"/>
              </a:spcBef>
            </a:pPr>
            <a:r>
              <a:rPr spc="-4" dirty="0"/>
              <a:t>4.3</a:t>
            </a:r>
            <a:r>
              <a:rPr spc="-64" dirty="0"/>
              <a:t> </a:t>
            </a:r>
            <a:r>
              <a:rPr dirty="0" err="1"/>
              <a:t>Deadl</a:t>
            </a:r>
            <a:r>
              <a:rPr lang="en-IE" dirty="0"/>
              <a:t>o</a:t>
            </a:r>
            <a:r>
              <a:rPr dirty="0"/>
              <a:t>ck</a:t>
            </a:r>
          </a:p>
        </p:txBody>
      </p:sp>
      <p:sp>
        <p:nvSpPr>
          <p:cNvPr id="11" name="object 11"/>
          <p:cNvSpPr txBox="1"/>
          <p:nvPr/>
        </p:nvSpPr>
        <p:spPr>
          <a:xfrm>
            <a:off x="1220428" y="2741356"/>
            <a:ext cx="6383179" cy="1138773"/>
          </a:xfrm>
          <a:prstGeom prst="rect">
            <a:avLst/>
          </a:prstGeom>
        </p:spPr>
        <p:txBody>
          <a:bodyPr vert="horz" wrap="square" lIns="0" tIns="53340" rIns="0" bIns="0" rtlCol="0">
            <a:spAutoFit/>
          </a:bodyPr>
          <a:lstStyle/>
          <a:p>
            <a:pPr marL="19050">
              <a:spcBef>
                <a:spcPts val="420"/>
              </a:spcBef>
              <a:tabLst>
                <a:tab pos="3674269" algn="l"/>
              </a:tabLst>
            </a:pPr>
            <a:r>
              <a:rPr sz="1650" b="1" spc="-4" dirty="0">
                <a:solidFill>
                  <a:srgbClr val="0000CC"/>
                </a:solidFill>
                <a:latin typeface="Arial"/>
                <a:cs typeface="Arial"/>
              </a:rPr>
              <a:t>For deadlock </a:t>
            </a:r>
            <a:r>
              <a:rPr sz="1650" b="1" dirty="0">
                <a:solidFill>
                  <a:srgbClr val="0000CC"/>
                </a:solidFill>
                <a:latin typeface="Arial"/>
                <a:cs typeface="Arial"/>
              </a:rPr>
              <a:t>to </a:t>
            </a:r>
            <a:r>
              <a:rPr sz="1650" b="1" spc="-4" dirty="0">
                <a:solidFill>
                  <a:srgbClr val="0000CC"/>
                </a:solidFill>
                <a:latin typeface="Arial"/>
                <a:cs typeface="Arial"/>
              </a:rPr>
              <a:t>occur</a:t>
            </a:r>
            <a:r>
              <a:rPr sz="1650" b="1" spc="26" dirty="0">
                <a:solidFill>
                  <a:srgbClr val="0000CC"/>
                </a:solidFill>
                <a:latin typeface="Arial"/>
                <a:cs typeface="Arial"/>
              </a:rPr>
              <a:t> </a:t>
            </a:r>
            <a:r>
              <a:rPr sz="1650" b="1" spc="-4" dirty="0">
                <a:solidFill>
                  <a:srgbClr val="0000CC"/>
                </a:solidFill>
                <a:latin typeface="Arial"/>
                <a:cs typeface="Arial"/>
              </a:rPr>
              <a:t>the</a:t>
            </a:r>
            <a:r>
              <a:rPr sz="1650" b="1" spc="8" dirty="0">
                <a:solidFill>
                  <a:srgbClr val="0000CC"/>
                </a:solidFill>
                <a:latin typeface="Arial"/>
                <a:cs typeface="Arial"/>
              </a:rPr>
              <a:t> </a:t>
            </a:r>
            <a:r>
              <a:rPr sz="1650" b="1" spc="-4" dirty="0">
                <a:solidFill>
                  <a:srgbClr val="0000CC"/>
                </a:solidFill>
                <a:latin typeface="Arial"/>
                <a:cs typeface="Arial"/>
              </a:rPr>
              <a:t>following	</a:t>
            </a:r>
            <a:r>
              <a:rPr sz="1650" b="1" u="heavy" spc="-4" dirty="0">
                <a:solidFill>
                  <a:srgbClr val="0000CC"/>
                </a:solidFill>
                <a:uFill>
                  <a:solidFill>
                    <a:srgbClr val="0000CC"/>
                  </a:solidFill>
                </a:uFill>
                <a:latin typeface="Arial"/>
                <a:cs typeface="Arial"/>
              </a:rPr>
              <a:t>four conditions</a:t>
            </a:r>
            <a:r>
              <a:rPr sz="1650" b="1" spc="-4" dirty="0">
                <a:solidFill>
                  <a:srgbClr val="0000CC"/>
                </a:solidFill>
                <a:latin typeface="Arial"/>
                <a:cs typeface="Arial"/>
              </a:rPr>
              <a:t> </a:t>
            </a:r>
            <a:r>
              <a:rPr sz="1650" b="1" u="heavy" spc="-4" dirty="0">
                <a:solidFill>
                  <a:srgbClr val="0000CC"/>
                </a:solidFill>
                <a:uFill>
                  <a:solidFill>
                    <a:srgbClr val="0000CC"/>
                  </a:solidFill>
                </a:uFill>
                <a:latin typeface="Arial"/>
                <a:cs typeface="Arial"/>
              </a:rPr>
              <a:t>must</a:t>
            </a:r>
            <a:r>
              <a:rPr sz="1650" b="1" u="heavy" spc="-23" dirty="0">
                <a:solidFill>
                  <a:srgbClr val="0000CC"/>
                </a:solidFill>
                <a:uFill>
                  <a:solidFill>
                    <a:srgbClr val="0000CC"/>
                  </a:solidFill>
                </a:uFill>
                <a:latin typeface="Arial"/>
                <a:cs typeface="Arial"/>
              </a:rPr>
              <a:t> </a:t>
            </a:r>
            <a:r>
              <a:rPr sz="1650" b="1" u="heavy" spc="-4" dirty="0">
                <a:solidFill>
                  <a:srgbClr val="0000CC"/>
                </a:solidFill>
                <a:uFill>
                  <a:solidFill>
                    <a:srgbClr val="0000CC"/>
                  </a:solidFill>
                </a:uFill>
                <a:latin typeface="Arial"/>
                <a:cs typeface="Arial"/>
              </a:rPr>
              <a:t>exist</a:t>
            </a:r>
            <a:r>
              <a:rPr sz="1650" b="1" spc="-4" dirty="0">
                <a:solidFill>
                  <a:srgbClr val="0000CC"/>
                </a:solidFill>
                <a:latin typeface="Arial"/>
                <a:cs typeface="Arial"/>
              </a:rPr>
              <a:t>:</a:t>
            </a:r>
            <a:endParaRPr sz="1650" dirty="0">
              <a:latin typeface="Arial"/>
              <a:cs typeface="Arial"/>
            </a:endParaRPr>
          </a:p>
          <a:p>
            <a:pPr marL="276225" indent="-257175">
              <a:spcBef>
                <a:spcPts val="344"/>
              </a:spcBef>
              <a:buClr>
                <a:srgbClr val="00007D"/>
              </a:buClr>
              <a:buSzPct val="75000"/>
              <a:buFont typeface="Arial"/>
              <a:buChar char="■"/>
              <a:tabLst>
                <a:tab pos="275749" algn="l"/>
                <a:tab pos="276225" algn="l"/>
              </a:tabLst>
            </a:pPr>
            <a:r>
              <a:rPr sz="1650" b="1" i="1" dirty="0">
                <a:solidFill>
                  <a:srgbClr val="0000CC"/>
                </a:solidFill>
                <a:latin typeface="Arial"/>
                <a:cs typeface="Arial"/>
              </a:rPr>
              <a:t>1) </a:t>
            </a:r>
            <a:r>
              <a:rPr sz="1650" b="1" i="1" spc="-4" dirty="0">
                <a:solidFill>
                  <a:srgbClr val="0000CC"/>
                </a:solidFill>
                <a:latin typeface="Arial"/>
                <a:cs typeface="Arial"/>
              </a:rPr>
              <a:t>Resources </a:t>
            </a:r>
            <a:r>
              <a:rPr sz="1650" b="1" i="1" dirty="0">
                <a:solidFill>
                  <a:srgbClr val="0000CC"/>
                </a:solidFill>
                <a:latin typeface="Arial"/>
                <a:cs typeface="Arial"/>
              </a:rPr>
              <a:t>are</a:t>
            </a:r>
            <a:r>
              <a:rPr sz="1650" b="1" i="1" spc="-4" dirty="0">
                <a:solidFill>
                  <a:srgbClr val="0000CC"/>
                </a:solidFill>
                <a:latin typeface="Arial"/>
                <a:cs typeface="Arial"/>
              </a:rPr>
              <a:t> unshareable</a:t>
            </a:r>
            <a:endParaRPr sz="1650" dirty="0">
              <a:latin typeface="Arial"/>
              <a:cs typeface="Arial"/>
            </a:endParaRPr>
          </a:p>
          <a:p>
            <a:pPr marL="571500" lvl="1" indent="-209550">
              <a:spcBef>
                <a:spcPts val="344"/>
              </a:spcBef>
              <a:buClr>
                <a:srgbClr val="9999CC"/>
              </a:buClr>
              <a:buSzPct val="80000"/>
              <a:buFont typeface="FreeSans"/>
              <a:buChar char="◻"/>
              <a:tabLst>
                <a:tab pos="571500" algn="l"/>
              </a:tabLst>
            </a:pPr>
            <a:r>
              <a:rPr sz="1500" b="1" spc="-4" dirty="0">
                <a:latin typeface="Arial"/>
                <a:cs typeface="Arial"/>
              </a:rPr>
              <a:t>Only one process </a:t>
            </a:r>
            <a:r>
              <a:rPr sz="1500" b="1" dirty="0">
                <a:latin typeface="Arial"/>
                <a:cs typeface="Arial"/>
              </a:rPr>
              <a:t>at a </a:t>
            </a:r>
            <a:r>
              <a:rPr sz="1500" b="1" spc="-4" dirty="0">
                <a:latin typeface="Arial"/>
                <a:cs typeface="Arial"/>
              </a:rPr>
              <a:t>time </a:t>
            </a:r>
            <a:r>
              <a:rPr sz="1500" b="1" dirty="0">
                <a:latin typeface="Arial"/>
                <a:cs typeface="Arial"/>
              </a:rPr>
              <a:t>can </a:t>
            </a:r>
            <a:r>
              <a:rPr sz="1500" b="1" spc="-4" dirty="0">
                <a:latin typeface="Arial"/>
                <a:cs typeface="Arial"/>
              </a:rPr>
              <a:t>use the</a:t>
            </a:r>
            <a:r>
              <a:rPr sz="1500" b="1" spc="11" dirty="0">
                <a:latin typeface="Arial"/>
                <a:cs typeface="Arial"/>
              </a:rPr>
              <a:t> </a:t>
            </a:r>
            <a:r>
              <a:rPr sz="1500" b="1" spc="-4" dirty="0">
                <a:latin typeface="Arial"/>
                <a:cs typeface="Arial"/>
              </a:rPr>
              <a:t>resource</a:t>
            </a:r>
            <a:endParaRPr sz="1500" dirty="0">
              <a:latin typeface="Arial"/>
              <a:cs typeface="Arial"/>
            </a:endParaRPr>
          </a:p>
          <a:p>
            <a:pPr marL="571500" lvl="1" indent="-209550">
              <a:spcBef>
                <a:spcPts val="300"/>
              </a:spcBef>
              <a:buClr>
                <a:srgbClr val="9999CC"/>
              </a:buClr>
              <a:buSzPct val="80000"/>
              <a:buFont typeface="FreeSans"/>
              <a:buChar char="◻"/>
              <a:tabLst>
                <a:tab pos="571500" algn="l"/>
              </a:tabLst>
            </a:pPr>
            <a:r>
              <a:rPr sz="1500" b="1" dirty="0">
                <a:latin typeface="Arial"/>
                <a:cs typeface="Arial"/>
              </a:rPr>
              <a:t>Each </a:t>
            </a:r>
            <a:r>
              <a:rPr sz="1500" b="1" spc="-4" dirty="0">
                <a:latin typeface="Arial"/>
                <a:cs typeface="Arial"/>
              </a:rPr>
              <a:t>resource is currently assigned </a:t>
            </a:r>
            <a:r>
              <a:rPr sz="1500" b="1" dirty="0">
                <a:latin typeface="Arial"/>
                <a:cs typeface="Arial"/>
              </a:rPr>
              <a:t>to </a:t>
            </a:r>
            <a:r>
              <a:rPr sz="1500" b="1" spc="-4" dirty="0">
                <a:latin typeface="Arial"/>
                <a:cs typeface="Arial"/>
              </a:rPr>
              <a:t>exactly one</a:t>
            </a:r>
            <a:r>
              <a:rPr sz="1500" b="1" spc="23" dirty="0">
                <a:latin typeface="Arial"/>
                <a:cs typeface="Arial"/>
              </a:rPr>
              <a:t> </a:t>
            </a:r>
            <a:r>
              <a:rPr sz="1500" b="1" spc="-4" dirty="0">
                <a:latin typeface="Arial"/>
                <a:cs typeface="Arial"/>
              </a:rPr>
              <a:t>process</a:t>
            </a:r>
            <a:endParaRPr sz="1500" dirty="0">
              <a:latin typeface="Arial"/>
              <a:cs typeface="Arial"/>
            </a:endParaRPr>
          </a:p>
        </p:txBody>
      </p:sp>
      <p:sp>
        <p:nvSpPr>
          <p:cNvPr id="12" name="object 12"/>
          <p:cNvSpPr txBox="1"/>
          <p:nvPr/>
        </p:nvSpPr>
        <p:spPr>
          <a:xfrm>
            <a:off x="1343026" y="3262313"/>
            <a:ext cx="104299" cy="200119"/>
          </a:xfrm>
          <a:prstGeom prst="rect">
            <a:avLst/>
          </a:prstGeom>
        </p:spPr>
        <p:txBody>
          <a:bodyPr vert="horz" wrap="square" lIns="0" tIns="9525" rIns="0" bIns="0" rtlCol="0">
            <a:spAutoFit/>
          </a:bodyPr>
          <a:lstStyle/>
          <a:p>
            <a:pPr marL="9525">
              <a:spcBef>
                <a:spcPts val="75"/>
              </a:spcBef>
            </a:pPr>
            <a:r>
              <a:rPr sz="1238" spc="-79" dirty="0">
                <a:solidFill>
                  <a:srgbClr val="00007D"/>
                </a:solidFill>
                <a:latin typeface="Arial"/>
                <a:cs typeface="Arial"/>
              </a:rPr>
              <a:t>■</a:t>
            </a:r>
            <a:endParaRPr sz="1238">
              <a:latin typeface="Arial"/>
              <a:cs typeface="Arial"/>
            </a:endParaRPr>
          </a:p>
        </p:txBody>
      </p:sp>
      <p:sp>
        <p:nvSpPr>
          <p:cNvPr id="13" name="object 13"/>
          <p:cNvSpPr txBox="1"/>
          <p:nvPr/>
        </p:nvSpPr>
        <p:spPr>
          <a:xfrm>
            <a:off x="1468077" y="4138100"/>
            <a:ext cx="6154103" cy="1494159"/>
          </a:xfrm>
          <a:prstGeom prst="rect">
            <a:avLst/>
          </a:prstGeom>
        </p:spPr>
        <p:txBody>
          <a:bodyPr vert="horz" wrap="square" lIns="0" tIns="47149" rIns="0" bIns="0" rtlCol="0">
            <a:spAutoFit/>
          </a:bodyPr>
          <a:lstStyle/>
          <a:p>
            <a:pPr marL="272891" indent="-244793">
              <a:spcBef>
                <a:spcPts val="371"/>
              </a:spcBef>
              <a:buAutoNum type="arabicParenR" startAt="2"/>
              <a:tabLst>
                <a:tab pos="273368" algn="l"/>
              </a:tabLst>
            </a:pPr>
            <a:r>
              <a:rPr sz="1650" b="1" i="1" dirty="0">
                <a:solidFill>
                  <a:srgbClr val="0000CC"/>
                </a:solidFill>
                <a:latin typeface="Arial"/>
                <a:cs typeface="Arial"/>
              </a:rPr>
              <a:t>No</a:t>
            </a:r>
            <a:r>
              <a:rPr sz="1650" b="1" i="1" spc="-8" dirty="0">
                <a:solidFill>
                  <a:srgbClr val="0000CC"/>
                </a:solidFill>
                <a:latin typeface="Arial"/>
                <a:cs typeface="Arial"/>
              </a:rPr>
              <a:t> </a:t>
            </a:r>
            <a:r>
              <a:rPr sz="1650" b="1" i="1" spc="-4" dirty="0">
                <a:solidFill>
                  <a:srgbClr val="0000CC"/>
                </a:solidFill>
                <a:latin typeface="Arial"/>
                <a:cs typeface="Arial"/>
              </a:rPr>
              <a:t>pre-emption</a:t>
            </a:r>
            <a:endParaRPr sz="1650" dirty="0">
              <a:latin typeface="Arial"/>
              <a:cs typeface="Arial"/>
            </a:endParaRPr>
          </a:p>
          <a:p>
            <a:pPr marL="323850" marR="22860" lvl="1" indent="-209550">
              <a:lnSpc>
                <a:spcPts val="1725"/>
              </a:lnSpc>
              <a:spcBef>
                <a:spcPts val="390"/>
              </a:spcBef>
              <a:buClr>
                <a:srgbClr val="9999CC"/>
              </a:buClr>
              <a:buSzPct val="80000"/>
              <a:buFont typeface="FreeSans"/>
              <a:buChar char="◻"/>
              <a:tabLst>
                <a:tab pos="323850" algn="l"/>
              </a:tabLst>
            </a:pPr>
            <a:r>
              <a:rPr sz="1500" b="1" spc="-4" dirty="0">
                <a:latin typeface="Arial"/>
                <a:cs typeface="Arial"/>
              </a:rPr>
              <a:t>Once </a:t>
            </a:r>
            <a:r>
              <a:rPr sz="1500" b="1" dirty="0">
                <a:latin typeface="Arial"/>
                <a:cs typeface="Arial"/>
              </a:rPr>
              <a:t>a </a:t>
            </a:r>
            <a:r>
              <a:rPr sz="1500" b="1" spc="-4" dirty="0">
                <a:latin typeface="Arial"/>
                <a:cs typeface="Arial"/>
              </a:rPr>
              <a:t>process has </a:t>
            </a:r>
            <a:r>
              <a:rPr sz="1500" b="1" dirty="0">
                <a:latin typeface="Arial"/>
                <a:cs typeface="Arial"/>
              </a:rPr>
              <a:t>a </a:t>
            </a:r>
            <a:r>
              <a:rPr sz="1500" b="1" spc="-4" dirty="0">
                <a:latin typeface="Arial"/>
                <a:cs typeface="Arial"/>
              </a:rPr>
              <a:t>resource it keeps it until it is finished with  it</a:t>
            </a:r>
            <a:endParaRPr sz="1500" dirty="0">
              <a:latin typeface="Arial"/>
              <a:cs typeface="Arial"/>
            </a:endParaRPr>
          </a:p>
          <a:p>
            <a:pPr marL="323850" marR="32385" lvl="1" indent="-209550">
              <a:lnSpc>
                <a:spcPts val="1725"/>
              </a:lnSpc>
              <a:spcBef>
                <a:spcPts val="375"/>
              </a:spcBef>
              <a:buClr>
                <a:srgbClr val="9999CC"/>
              </a:buClr>
              <a:buSzPct val="80000"/>
              <a:buFont typeface="FreeSans"/>
              <a:buChar char="◻"/>
              <a:tabLst>
                <a:tab pos="323850" algn="l"/>
              </a:tabLst>
            </a:pPr>
            <a:r>
              <a:rPr sz="1500" b="1" spc="-4" dirty="0">
                <a:latin typeface="Arial"/>
                <a:cs typeface="Arial"/>
              </a:rPr>
              <a:t>Resources previously granted cannot be forcibly </a:t>
            </a:r>
            <a:r>
              <a:rPr sz="1500" b="1" dirty="0">
                <a:latin typeface="Arial"/>
                <a:cs typeface="Arial"/>
              </a:rPr>
              <a:t>taken </a:t>
            </a:r>
            <a:r>
              <a:rPr sz="1500" b="1" spc="-4" dirty="0">
                <a:latin typeface="Arial"/>
                <a:cs typeface="Arial"/>
              </a:rPr>
              <a:t>away  from </a:t>
            </a:r>
            <a:r>
              <a:rPr sz="1500" b="1" dirty="0">
                <a:latin typeface="Arial"/>
                <a:cs typeface="Arial"/>
              </a:rPr>
              <a:t>a </a:t>
            </a:r>
            <a:r>
              <a:rPr sz="1500" b="1" spc="-4" dirty="0">
                <a:latin typeface="Arial"/>
                <a:cs typeface="Arial"/>
              </a:rPr>
              <a:t>process. They must be explicitly released by the process  holding</a:t>
            </a:r>
            <a:r>
              <a:rPr sz="1500" b="1" spc="-8" dirty="0">
                <a:latin typeface="Arial"/>
                <a:cs typeface="Arial"/>
              </a:rPr>
              <a:t> </a:t>
            </a:r>
            <a:r>
              <a:rPr sz="1500" b="1" spc="-4" dirty="0">
                <a:latin typeface="Arial"/>
                <a:cs typeface="Arial"/>
              </a:rPr>
              <a:t>them</a:t>
            </a:r>
            <a:endParaRPr sz="1500" dirty="0">
              <a:latin typeface="Arial"/>
              <a:cs typeface="Arial"/>
            </a:endParaRP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{7D8EBC0D-CF25-D14B-ADCF-111618111E50}tf10001073</Template>
  <TotalTime>879</TotalTime>
  <Words>2376</Words>
  <Application>Microsoft Office PowerPoint</Application>
  <PresentationFormat>On-screen Show (4:3)</PresentationFormat>
  <Paragraphs>313</Paragraphs>
  <Slides>31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DejaVu Sans</vt:lpstr>
      <vt:lpstr>FreeSans</vt:lpstr>
      <vt:lpstr>Söhne</vt:lpstr>
      <vt:lpstr>Times New Roman</vt:lpstr>
      <vt:lpstr>Tw Cen MT</vt:lpstr>
      <vt:lpstr>Droplet</vt:lpstr>
      <vt:lpstr>Operating Systems</vt:lpstr>
      <vt:lpstr>Topics covered in this lecture</vt:lpstr>
      <vt:lpstr>4.1 Objectives of Resource Allocation and  Scheduling layer</vt:lpstr>
      <vt:lpstr>4.2 Resource Allocation</vt:lpstr>
      <vt:lpstr>4.2 Resource Allocation</vt:lpstr>
      <vt:lpstr>4.2 Resource Allocation</vt:lpstr>
      <vt:lpstr>4.3 Deadlock</vt:lpstr>
      <vt:lpstr>4.3 Deadlock</vt:lpstr>
      <vt:lpstr>4.3 Deadlock</vt:lpstr>
      <vt:lpstr>4.3 Deadlock</vt:lpstr>
      <vt:lpstr>4.3 Deadlock</vt:lpstr>
      <vt:lpstr>4.3 Deadlock</vt:lpstr>
      <vt:lpstr>Exercise</vt:lpstr>
      <vt:lpstr>4.3 Deadlock</vt:lpstr>
      <vt:lpstr>4.3 Deadlock</vt:lpstr>
      <vt:lpstr>4.4 Deadlock prevention strategy</vt:lpstr>
      <vt:lpstr>4.4 Deadlock prevention strategy</vt:lpstr>
      <vt:lpstr>4.4 Deadlock prevention strategy</vt:lpstr>
      <vt:lpstr>4.4 Deadlock prevention strategy</vt:lpstr>
      <vt:lpstr>4.3 Deadlock</vt:lpstr>
      <vt:lpstr>4.5 Deadlock detection and recovery strategy</vt:lpstr>
      <vt:lpstr>4.5 Deadlock detection and recovery strategy</vt:lpstr>
      <vt:lpstr>4.5 Deadlock detection and recovery strategy</vt:lpstr>
      <vt:lpstr>4.5 Deadlock detection and recovery strategy</vt:lpstr>
      <vt:lpstr>4.5 Deadlock detection and recovery strategy</vt:lpstr>
      <vt:lpstr>4.3 Deadlock</vt:lpstr>
      <vt:lpstr>4.6 Deadlock avoidance strategy</vt:lpstr>
      <vt:lpstr>4.6 Deadlock avoidance strategy</vt:lpstr>
      <vt:lpstr>4.3 Deadlock</vt:lpstr>
      <vt:lpstr>4.7 Ignore the problem strategy</vt:lpstr>
      <vt:lpstr>Learning Outcome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cp:lastModifiedBy>Eoin Fitzsimons</cp:lastModifiedBy>
  <cp:revision>5</cp:revision>
  <dcterms:created xsi:type="dcterms:W3CDTF">2023-02-05T20:23:28Z</dcterms:created>
  <dcterms:modified xsi:type="dcterms:W3CDTF">2024-02-12T15:23:03Z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2023-02-05T00:00:00Z</vt:filetime>
  </property>
</Properties>
</file>