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382" r:id="rId2"/>
    <p:sldId id="383" r:id="rId3"/>
    <p:sldId id="387" r:id="rId4"/>
    <p:sldId id="460" r:id="rId5"/>
    <p:sldId id="461" r:id="rId6"/>
    <p:sldId id="462" r:id="rId7"/>
    <p:sldId id="463" r:id="rId8"/>
    <p:sldId id="465" r:id="rId9"/>
    <p:sldId id="466" r:id="rId10"/>
    <p:sldId id="467" r:id="rId11"/>
    <p:sldId id="458" r:id="rId12"/>
    <p:sldId id="468" r:id="rId13"/>
    <p:sldId id="459" r:id="rId14"/>
    <p:sldId id="471" r:id="rId15"/>
    <p:sldId id="451" r:id="rId16"/>
    <p:sldId id="475" r:id="rId17"/>
    <p:sldId id="472" r:id="rId18"/>
    <p:sldId id="473" r:id="rId19"/>
    <p:sldId id="476" r:id="rId20"/>
    <p:sldId id="477" r:id="rId21"/>
    <p:sldId id="482" r:id="rId22"/>
    <p:sldId id="478" r:id="rId23"/>
    <p:sldId id="479" r:id="rId24"/>
    <p:sldId id="480" r:id="rId25"/>
    <p:sldId id="481" r:id="rId26"/>
    <p:sldId id="417" r:id="rId27"/>
    <p:sldId id="483" r:id="rId28"/>
    <p:sldId id="485" r:id="rId29"/>
    <p:sldId id="484" r:id="rId30"/>
    <p:sldId id="487" r:id="rId31"/>
    <p:sldId id="488" r:id="rId32"/>
    <p:sldId id="489" r:id="rId33"/>
    <p:sldId id="491" r:id="rId34"/>
    <p:sldId id="3451" r:id="rId35"/>
    <p:sldId id="493" r:id="rId36"/>
    <p:sldId id="492" r:id="rId37"/>
    <p:sldId id="494" r:id="rId38"/>
    <p:sldId id="452" r:id="rId39"/>
    <p:sldId id="3426" r:id="rId40"/>
    <p:sldId id="3427" r:id="rId41"/>
    <p:sldId id="3429" r:id="rId42"/>
    <p:sldId id="3430" r:id="rId43"/>
    <p:sldId id="3435" r:id="rId44"/>
    <p:sldId id="3431" r:id="rId45"/>
    <p:sldId id="3434" r:id="rId46"/>
    <p:sldId id="3436" r:id="rId47"/>
    <p:sldId id="3437" r:id="rId48"/>
    <p:sldId id="3439" r:id="rId49"/>
    <p:sldId id="3446" r:id="rId50"/>
    <p:sldId id="3447" r:id="rId51"/>
    <p:sldId id="3448" r:id="rId52"/>
    <p:sldId id="457" r:id="rId53"/>
    <p:sldId id="3450" r:id="rId54"/>
    <p:sldId id="3449"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an Bonner" initials="SB" lastIdx="1" clrIdx="0">
    <p:extLst>
      <p:ext uri="{19B8F6BF-5375-455C-9EA6-DF929625EA0E}">
        <p15:presenceInfo xmlns:p15="http://schemas.microsoft.com/office/powerpoint/2012/main" userId="Sean Bonn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021FBE-C6A6-42F4-8C0E-44EF0D8CD95B}" v="8" dt="2022-01-31T15:42:57.3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59" autoAdjust="0"/>
    <p:restoredTop sz="77251" autoAdjust="0"/>
  </p:normalViewPr>
  <p:slideViewPr>
    <p:cSldViewPr snapToGrid="0">
      <p:cViewPr varScale="1">
        <p:scale>
          <a:sx n="87" d="100"/>
          <a:sy n="87" d="100"/>
        </p:scale>
        <p:origin x="166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A0A151-3C56-43E4-B227-4D3EA55B324C}"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en-GB"/>
        </a:p>
      </dgm:t>
    </dgm:pt>
    <dgm:pt modelId="{F44D3E3D-C9CF-42EB-B082-00525D74073D}">
      <dgm:prSet/>
      <dgm:spPr/>
      <dgm:t>
        <a:bodyPr/>
        <a:lstStyle/>
        <a:p>
          <a:r>
            <a:rPr lang="en-IE" dirty="0"/>
            <a:t>Seven Principles of testing</a:t>
          </a:r>
        </a:p>
      </dgm:t>
    </dgm:pt>
    <dgm:pt modelId="{6477CA68-6916-431C-B00B-ECE84D08BBF7}" type="parTrans" cxnId="{9D58076C-383C-425A-8C62-003AF0352F88}">
      <dgm:prSet/>
      <dgm:spPr/>
      <dgm:t>
        <a:bodyPr/>
        <a:lstStyle/>
        <a:p>
          <a:endParaRPr lang="en-IE"/>
        </a:p>
      </dgm:t>
    </dgm:pt>
    <dgm:pt modelId="{A0CE57C5-37C4-451E-BB7C-98A444F074D3}" type="sibTrans" cxnId="{9D58076C-383C-425A-8C62-003AF0352F88}">
      <dgm:prSet/>
      <dgm:spPr/>
      <dgm:t>
        <a:bodyPr/>
        <a:lstStyle/>
        <a:p>
          <a:endParaRPr lang="en-IE"/>
        </a:p>
      </dgm:t>
    </dgm:pt>
    <dgm:pt modelId="{13A9D876-2400-492F-88F7-429C9696BA7A}">
      <dgm:prSet/>
      <dgm:spPr/>
      <dgm:t>
        <a:bodyPr/>
        <a:lstStyle/>
        <a:p>
          <a:r>
            <a:rPr lang="en-IE" dirty="0"/>
            <a:t>Fundamental test process</a:t>
          </a:r>
        </a:p>
      </dgm:t>
    </dgm:pt>
    <dgm:pt modelId="{CA8FEF8C-CE08-4895-AD24-8BAE38080563}" type="parTrans" cxnId="{E0DD36CA-9D3A-4B4D-905E-13B78E149762}">
      <dgm:prSet/>
      <dgm:spPr/>
      <dgm:t>
        <a:bodyPr/>
        <a:lstStyle/>
        <a:p>
          <a:endParaRPr lang="en-IE"/>
        </a:p>
      </dgm:t>
    </dgm:pt>
    <dgm:pt modelId="{72CBCD89-3EEE-4182-95B5-AA46E21E8C27}" type="sibTrans" cxnId="{E0DD36CA-9D3A-4B4D-905E-13B78E149762}">
      <dgm:prSet/>
      <dgm:spPr/>
      <dgm:t>
        <a:bodyPr/>
        <a:lstStyle/>
        <a:p>
          <a:endParaRPr lang="en-IE"/>
        </a:p>
      </dgm:t>
    </dgm:pt>
    <dgm:pt modelId="{22A77D33-7BD0-4D38-8AFB-1321772D27A0}">
      <dgm:prSet/>
      <dgm:spPr/>
      <dgm:t>
        <a:bodyPr/>
        <a:lstStyle/>
        <a:p>
          <a:r>
            <a:rPr lang="en-IE" dirty="0"/>
            <a:t>Test types</a:t>
          </a:r>
        </a:p>
      </dgm:t>
    </dgm:pt>
    <dgm:pt modelId="{1FF5800D-3B62-40F5-A5D5-259B46E53290}" type="parTrans" cxnId="{AC0FA4BC-89C5-4102-B57E-AE915DD2E29A}">
      <dgm:prSet/>
      <dgm:spPr/>
      <dgm:t>
        <a:bodyPr/>
        <a:lstStyle/>
        <a:p>
          <a:endParaRPr lang="en-IE"/>
        </a:p>
      </dgm:t>
    </dgm:pt>
    <dgm:pt modelId="{A828CC90-3032-4B80-B935-C908EE8F5608}" type="sibTrans" cxnId="{AC0FA4BC-89C5-4102-B57E-AE915DD2E29A}">
      <dgm:prSet/>
      <dgm:spPr/>
      <dgm:t>
        <a:bodyPr/>
        <a:lstStyle/>
        <a:p>
          <a:endParaRPr lang="en-IE"/>
        </a:p>
      </dgm:t>
    </dgm:pt>
    <dgm:pt modelId="{9E3C4065-7B29-4686-9307-EE138EF28D3E}">
      <dgm:prSet/>
      <dgm:spPr/>
      <dgm:t>
        <a:bodyPr/>
        <a:lstStyle/>
        <a:p>
          <a:r>
            <a:rPr lang="en-IE" dirty="0"/>
            <a:t>Testing industry</a:t>
          </a:r>
        </a:p>
      </dgm:t>
    </dgm:pt>
    <dgm:pt modelId="{9FA8F70B-D3B6-48B5-B0C0-59085D0CA943}" type="parTrans" cxnId="{076C3CA4-A717-4BBC-865C-119D1F8217B5}">
      <dgm:prSet/>
      <dgm:spPr/>
      <dgm:t>
        <a:bodyPr/>
        <a:lstStyle/>
        <a:p>
          <a:endParaRPr lang="en-IE"/>
        </a:p>
      </dgm:t>
    </dgm:pt>
    <dgm:pt modelId="{7642F2D4-BA4E-4E7C-825C-185222370E2D}" type="sibTrans" cxnId="{076C3CA4-A717-4BBC-865C-119D1F8217B5}">
      <dgm:prSet/>
      <dgm:spPr/>
      <dgm:t>
        <a:bodyPr/>
        <a:lstStyle/>
        <a:p>
          <a:endParaRPr lang="en-IE"/>
        </a:p>
      </dgm:t>
    </dgm:pt>
    <dgm:pt modelId="{7E411E4B-3BDC-4E97-A3F0-1DADEEE45B6A}">
      <dgm:prSet/>
      <dgm:spPr/>
      <dgm:t>
        <a:bodyPr/>
        <a:lstStyle/>
        <a:p>
          <a:r>
            <a:rPr lang="en-IE" strike="sngStrike" dirty="0"/>
            <a:t>Introduction to testing</a:t>
          </a:r>
        </a:p>
      </dgm:t>
    </dgm:pt>
    <dgm:pt modelId="{53C478F3-186C-4216-88CB-8B0BE68ED3C9}" type="sibTrans" cxnId="{F693C759-3BD7-4F67-B9AD-260743D18580}">
      <dgm:prSet/>
      <dgm:spPr/>
      <dgm:t>
        <a:bodyPr/>
        <a:lstStyle/>
        <a:p>
          <a:endParaRPr lang="en-IE"/>
        </a:p>
      </dgm:t>
    </dgm:pt>
    <dgm:pt modelId="{74254F9E-F0EF-4C55-AB80-8B5AB732EFD6}" type="parTrans" cxnId="{F693C759-3BD7-4F67-B9AD-260743D18580}">
      <dgm:prSet/>
      <dgm:spPr/>
      <dgm:t>
        <a:bodyPr/>
        <a:lstStyle/>
        <a:p>
          <a:endParaRPr lang="en-IE"/>
        </a:p>
      </dgm:t>
    </dgm:pt>
    <dgm:pt modelId="{E61E8C53-1050-4B62-A4DF-DFA546671136}" type="pres">
      <dgm:prSet presAssocID="{E7A0A151-3C56-43E4-B227-4D3EA55B324C}" presName="Name0" presStyleCnt="0">
        <dgm:presLayoutVars>
          <dgm:chMax val="7"/>
          <dgm:chPref val="7"/>
          <dgm:dir/>
        </dgm:presLayoutVars>
      </dgm:prSet>
      <dgm:spPr/>
    </dgm:pt>
    <dgm:pt modelId="{08C5B65F-A1E9-4075-9B6B-313E895B9A5B}" type="pres">
      <dgm:prSet presAssocID="{E7A0A151-3C56-43E4-B227-4D3EA55B324C}" presName="Name1" presStyleCnt="0"/>
      <dgm:spPr/>
    </dgm:pt>
    <dgm:pt modelId="{67D32B0C-7960-4FCF-B0DC-483F4084D313}" type="pres">
      <dgm:prSet presAssocID="{E7A0A151-3C56-43E4-B227-4D3EA55B324C}" presName="cycle" presStyleCnt="0"/>
      <dgm:spPr/>
    </dgm:pt>
    <dgm:pt modelId="{C8E501F3-668E-4D56-8BE1-0D092F8C5CDA}" type="pres">
      <dgm:prSet presAssocID="{E7A0A151-3C56-43E4-B227-4D3EA55B324C}" presName="srcNode" presStyleLbl="node1" presStyleIdx="0" presStyleCnt="5"/>
      <dgm:spPr/>
    </dgm:pt>
    <dgm:pt modelId="{352B43EE-1543-44CB-8339-E84E744DDD60}" type="pres">
      <dgm:prSet presAssocID="{E7A0A151-3C56-43E4-B227-4D3EA55B324C}" presName="conn" presStyleLbl="parChTrans1D2" presStyleIdx="0" presStyleCnt="1"/>
      <dgm:spPr/>
    </dgm:pt>
    <dgm:pt modelId="{1E166530-8C34-4A25-A3A5-0DE1E5E03617}" type="pres">
      <dgm:prSet presAssocID="{E7A0A151-3C56-43E4-B227-4D3EA55B324C}" presName="extraNode" presStyleLbl="node1" presStyleIdx="0" presStyleCnt="5"/>
      <dgm:spPr/>
    </dgm:pt>
    <dgm:pt modelId="{90A564D3-91FF-48CF-850F-41EC7DD5E02A}" type="pres">
      <dgm:prSet presAssocID="{E7A0A151-3C56-43E4-B227-4D3EA55B324C}" presName="dstNode" presStyleLbl="node1" presStyleIdx="0" presStyleCnt="5"/>
      <dgm:spPr/>
    </dgm:pt>
    <dgm:pt modelId="{C409C8C6-719F-4493-BB24-1BA231FF3091}" type="pres">
      <dgm:prSet presAssocID="{7E411E4B-3BDC-4E97-A3F0-1DADEEE45B6A}" presName="text_1" presStyleLbl="node1" presStyleIdx="0" presStyleCnt="5">
        <dgm:presLayoutVars>
          <dgm:bulletEnabled val="1"/>
        </dgm:presLayoutVars>
      </dgm:prSet>
      <dgm:spPr/>
    </dgm:pt>
    <dgm:pt modelId="{124D98A7-A1F1-413F-9B28-00C5ECDDCFF9}" type="pres">
      <dgm:prSet presAssocID="{7E411E4B-3BDC-4E97-A3F0-1DADEEE45B6A}" presName="accent_1" presStyleCnt="0"/>
      <dgm:spPr/>
    </dgm:pt>
    <dgm:pt modelId="{7D08B732-81E6-4811-9B21-853375EF3361}" type="pres">
      <dgm:prSet presAssocID="{7E411E4B-3BDC-4E97-A3F0-1DADEEE45B6A}" presName="accentRepeatNode" presStyleLbl="solidFgAcc1" presStyleIdx="0" presStyleCnt="5"/>
      <dgm:spPr/>
    </dgm:pt>
    <dgm:pt modelId="{E0FCE033-C2D3-47DD-9C53-3CC0CF4ABE8D}" type="pres">
      <dgm:prSet presAssocID="{F44D3E3D-C9CF-42EB-B082-00525D74073D}" presName="text_2" presStyleLbl="node1" presStyleIdx="1" presStyleCnt="5">
        <dgm:presLayoutVars>
          <dgm:bulletEnabled val="1"/>
        </dgm:presLayoutVars>
      </dgm:prSet>
      <dgm:spPr/>
    </dgm:pt>
    <dgm:pt modelId="{AD25BABD-AEDB-4E75-8692-709D0EEE2F99}" type="pres">
      <dgm:prSet presAssocID="{F44D3E3D-C9CF-42EB-B082-00525D74073D}" presName="accent_2" presStyleCnt="0"/>
      <dgm:spPr/>
    </dgm:pt>
    <dgm:pt modelId="{AE1DA49C-BAD9-4061-B3AE-EE636BD0C23B}" type="pres">
      <dgm:prSet presAssocID="{F44D3E3D-C9CF-42EB-B082-00525D74073D}" presName="accentRepeatNode" presStyleLbl="solidFgAcc1" presStyleIdx="1" presStyleCnt="5"/>
      <dgm:spPr/>
    </dgm:pt>
    <dgm:pt modelId="{459DCEDF-36D4-406A-BCEF-2AD58FC65AE1}" type="pres">
      <dgm:prSet presAssocID="{13A9D876-2400-492F-88F7-429C9696BA7A}" presName="text_3" presStyleLbl="node1" presStyleIdx="2" presStyleCnt="5">
        <dgm:presLayoutVars>
          <dgm:bulletEnabled val="1"/>
        </dgm:presLayoutVars>
      </dgm:prSet>
      <dgm:spPr/>
    </dgm:pt>
    <dgm:pt modelId="{6B33C62C-E9A3-493E-9614-4E72284F2E26}" type="pres">
      <dgm:prSet presAssocID="{13A9D876-2400-492F-88F7-429C9696BA7A}" presName="accent_3" presStyleCnt="0"/>
      <dgm:spPr/>
    </dgm:pt>
    <dgm:pt modelId="{7095F8F5-8559-4E33-94AF-D808C10C560F}" type="pres">
      <dgm:prSet presAssocID="{13A9D876-2400-492F-88F7-429C9696BA7A}" presName="accentRepeatNode" presStyleLbl="solidFgAcc1" presStyleIdx="2" presStyleCnt="5"/>
      <dgm:spPr/>
    </dgm:pt>
    <dgm:pt modelId="{9CCA636B-A952-4984-9753-A6ACAAD02897}" type="pres">
      <dgm:prSet presAssocID="{22A77D33-7BD0-4D38-8AFB-1321772D27A0}" presName="text_4" presStyleLbl="node1" presStyleIdx="3" presStyleCnt="5">
        <dgm:presLayoutVars>
          <dgm:bulletEnabled val="1"/>
        </dgm:presLayoutVars>
      </dgm:prSet>
      <dgm:spPr/>
    </dgm:pt>
    <dgm:pt modelId="{5259390D-97E8-4349-B114-AB7EC323D234}" type="pres">
      <dgm:prSet presAssocID="{22A77D33-7BD0-4D38-8AFB-1321772D27A0}" presName="accent_4" presStyleCnt="0"/>
      <dgm:spPr/>
    </dgm:pt>
    <dgm:pt modelId="{366AFA1D-ADF2-42D0-9BE7-382C31CA8FCF}" type="pres">
      <dgm:prSet presAssocID="{22A77D33-7BD0-4D38-8AFB-1321772D27A0}" presName="accentRepeatNode" presStyleLbl="solidFgAcc1" presStyleIdx="3" presStyleCnt="5"/>
      <dgm:spPr/>
    </dgm:pt>
    <dgm:pt modelId="{AB57740D-1FDE-4C80-BA48-44AC78FBC60E}" type="pres">
      <dgm:prSet presAssocID="{9E3C4065-7B29-4686-9307-EE138EF28D3E}" presName="text_5" presStyleLbl="node1" presStyleIdx="4" presStyleCnt="5">
        <dgm:presLayoutVars>
          <dgm:bulletEnabled val="1"/>
        </dgm:presLayoutVars>
      </dgm:prSet>
      <dgm:spPr/>
    </dgm:pt>
    <dgm:pt modelId="{5DEE5156-9151-4F8F-AB10-72F0D6AFFF77}" type="pres">
      <dgm:prSet presAssocID="{9E3C4065-7B29-4686-9307-EE138EF28D3E}" presName="accent_5" presStyleCnt="0"/>
      <dgm:spPr/>
    </dgm:pt>
    <dgm:pt modelId="{C9DFC522-0D4A-40C9-B75D-7AFBA13F5A26}" type="pres">
      <dgm:prSet presAssocID="{9E3C4065-7B29-4686-9307-EE138EF28D3E}" presName="accentRepeatNode" presStyleLbl="solidFgAcc1" presStyleIdx="4" presStyleCnt="5"/>
      <dgm:spPr/>
    </dgm:pt>
  </dgm:ptLst>
  <dgm:cxnLst>
    <dgm:cxn modelId="{0591971F-EC7E-4FB5-BD52-6CBFB4243445}" type="presOf" srcId="{22A77D33-7BD0-4D38-8AFB-1321772D27A0}" destId="{9CCA636B-A952-4984-9753-A6ACAAD02897}" srcOrd="0" destOrd="0" presId="urn:microsoft.com/office/officeart/2008/layout/VerticalCurvedList"/>
    <dgm:cxn modelId="{91B89634-9B21-4D77-B75C-E3279640E69F}" type="presOf" srcId="{7E411E4B-3BDC-4E97-A3F0-1DADEEE45B6A}" destId="{C409C8C6-719F-4493-BB24-1BA231FF3091}" srcOrd="0" destOrd="0" presId="urn:microsoft.com/office/officeart/2008/layout/VerticalCurvedList"/>
    <dgm:cxn modelId="{FD416338-FFEE-431A-A139-98BB49F6F9C9}" type="presOf" srcId="{13A9D876-2400-492F-88F7-429C9696BA7A}" destId="{459DCEDF-36D4-406A-BCEF-2AD58FC65AE1}" srcOrd="0" destOrd="0" presId="urn:microsoft.com/office/officeart/2008/layout/VerticalCurvedList"/>
    <dgm:cxn modelId="{1719DD5C-8EBB-4F74-805A-A423D1EE646F}" type="presOf" srcId="{E7A0A151-3C56-43E4-B227-4D3EA55B324C}" destId="{E61E8C53-1050-4B62-A4DF-DFA546671136}" srcOrd="0" destOrd="0" presId="urn:microsoft.com/office/officeart/2008/layout/VerticalCurvedList"/>
    <dgm:cxn modelId="{9D58076C-383C-425A-8C62-003AF0352F88}" srcId="{E7A0A151-3C56-43E4-B227-4D3EA55B324C}" destId="{F44D3E3D-C9CF-42EB-B082-00525D74073D}" srcOrd="1" destOrd="0" parTransId="{6477CA68-6916-431C-B00B-ECE84D08BBF7}" sibTransId="{A0CE57C5-37C4-451E-BB7C-98A444F074D3}"/>
    <dgm:cxn modelId="{8FC3CF75-ABDE-4C25-B574-8BBE7B950B0E}" type="presOf" srcId="{9E3C4065-7B29-4686-9307-EE138EF28D3E}" destId="{AB57740D-1FDE-4C80-BA48-44AC78FBC60E}" srcOrd="0" destOrd="0" presId="urn:microsoft.com/office/officeart/2008/layout/VerticalCurvedList"/>
    <dgm:cxn modelId="{F693C759-3BD7-4F67-B9AD-260743D18580}" srcId="{E7A0A151-3C56-43E4-B227-4D3EA55B324C}" destId="{7E411E4B-3BDC-4E97-A3F0-1DADEEE45B6A}" srcOrd="0" destOrd="0" parTransId="{74254F9E-F0EF-4C55-AB80-8B5AB732EFD6}" sibTransId="{53C478F3-186C-4216-88CB-8B0BE68ED3C9}"/>
    <dgm:cxn modelId="{076C3CA4-A717-4BBC-865C-119D1F8217B5}" srcId="{E7A0A151-3C56-43E4-B227-4D3EA55B324C}" destId="{9E3C4065-7B29-4686-9307-EE138EF28D3E}" srcOrd="4" destOrd="0" parTransId="{9FA8F70B-D3B6-48B5-B0C0-59085D0CA943}" sibTransId="{7642F2D4-BA4E-4E7C-825C-185222370E2D}"/>
    <dgm:cxn modelId="{AC0FA4BC-89C5-4102-B57E-AE915DD2E29A}" srcId="{E7A0A151-3C56-43E4-B227-4D3EA55B324C}" destId="{22A77D33-7BD0-4D38-8AFB-1321772D27A0}" srcOrd="3" destOrd="0" parTransId="{1FF5800D-3B62-40F5-A5D5-259B46E53290}" sibTransId="{A828CC90-3032-4B80-B935-C908EE8F5608}"/>
    <dgm:cxn modelId="{50BD60C9-F691-42A6-BBA1-9A90468E430B}" type="presOf" srcId="{F44D3E3D-C9CF-42EB-B082-00525D74073D}" destId="{E0FCE033-C2D3-47DD-9C53-3CC0CF4ABE8D}" srcOrd="0" destOrd="0" presId="urn:microsoft.com/office/officeart/2008/layout/VerticalCurvedList"/>
    <dgm:cxn modelId="{E0DD36CA-9D3A-4B4D-905E-13B78E149762}" srcId="{E7A0A151-3C56-43E4-B227-4D3EA55B324C}" destId="{13A9D876-2400-492F-88F7-429C9696BA7A}" srcOrd="2" destOrd="0" parTransId="{CA8FEF8C-CE08-4895-AD24-8BAE38080563}" sibTransId="{72CBCD89-3EEE-4182-95B5-AA46E21E8C27}"/>
    <dgm:cxn modelId="{8DB86CF1-F178-48C7-8206-31168195BEE4}" type="presOf" srcId="{53C478F3-186C-4216-88CB-8B0BE68ED3C9}" destId="{352B43EE-1543-44CB-8339-E84E744DDD60}" srcOrd="0" destOrd="0" presId="urn:microsoft.com/office/officeart/2008/layout/VerticalCurvedList"/>
    <dgm:cxn modelId="{E75566CE-DDD7-4EC7-9114-2E25DD7FD426}" type="presParOf" srcId="{E61E8C53-1050-4B62-A4DF-DFA546671136}" destId="{08C5B65F-A1E9-4075-9B6B-313E895B9A5B}" srcOrd="0" destOrd="0" presId="urn:microsoft.com/office/officeart/2008/layout/VerticalCurvedList"/>
    <dgm:cxn modelId="{3EED91E5-5B10-4261-AE39-22F2C2AD7752}" type="presParOf" srcId="{08C5B65F-A1E9-4075-9B6B-313E895B9A5B}" destId="{67D32B0C-7960-4FCF-B0DC-483F4084D313}" srcOrd="0" destOrd="0" presId="urn:microsoft.com/office/officeart/2008/layout/VerticalCurvedList"/>
    <dgm:cxn modelId="{FC2FADA5-520B-4672-9446-F4805E93B642}" type="presParOf" srcId="{67D32B0C-7960-4FCF-B0DC-483F4084D313}" destId="{C8E501F3-668E-4D56-8BE1-0D092F8C5CDA}" srcOrd="0" destOrd="0" presId="urn:microsoft.com/office/officeart/2008/layout/VerticalCurvedList"/>
    <dgm:cxn modelId="{9459EA80-45ED-4D4F-BFAF-ED02C4959B16}" type="presParOf" srcId="{67D32B0C-7960-4FCF-B0DC-483F4084D313}" destId="{352B43EE-1543-44CB-8339-E84E744DDD60}" srcOrd="1" destOrd="0" presId="urn:microsoft.com/office/officeart/2008/layout/VerticalCurvedList"/>
    <dgm:cxn modelId="{606B763C-4D70-46CC-9F90-CB3DD5488A56}" type="presParOf" srcId="{67D32B0C-7960-4FCF-B0DC-483F4084D313}" destId="{1E166530-8C34-4A25-A3A5-0DE1E5E03617}" srcOrd="2" destOrd="0" presId="urn:microsoft.com/office/officeart/2008/layout/VerticalCurvedList"/>
    <dgm:cxn modelId="{82E63167-03D0-4D01-B092-0BA8504D68CC}" type="presParOf" srcId="{67D32B0C-7960-4FCF-B0DC-483F4084D313}" destId="{90A564D3-91FF-48CF-850F-41EC7DD5E02A}" srcOrd="3" destOrd="0" presId="urn:microsoft.com/office/officeart/2008/layout/VerticalCurvedList"/>
    <dgm:cxn modelId="{65277EAA-F5ED-498D-81DB-38EC1A3D2073}" type="presParOf" srcId="{08C5B65F-A1E9-4075-9B6B-313E895B9A5B}" destId="{C409C8C6-719F-4493-BB24-1BA231FF3091}" srcOrd="1" destOrd="0" presId="urn:microsoft.com/office/officeart/2008/layout/VerticalCurvedList"/>
    <dgm:cxn modelId="{762ADBBF-5CFB-49F4-B49A-0555DC3DDCE1}" type="presParOf" srcId="{08C5B65F-A1E9-4075-9B6B-313E895B9A5B}" destId="{124D98A7-A1F1-413F-9B28-00C5ECDDCFF9}" srcOrd="2" destOrd="0" presId="urn:microsoft.com/office/officeart/2008/layout/VerticalCurvedList"/>
    <dgm:cxn modelId="{1978407E-43C6-46DD-BCA0-93C2432BF0D9}" type="presParOf" srcId="{124D98A7-A1F1-413F-9B28-00C5ECDDCFF9}" destId="{7D08B732-81E6-4811-9B21-853375EF3361}" srcOrd="0" destOrd="0" presId="urn:microsoft.com/office/officeart/2008/layout/VerticalCurvedList"/>
    <dgm:cxn modelId="{4BEC6E43-C62A-4868-875F-56F65BD27B1E}" type="presParOf" srcId="{08C5B65F-A1E9-4075-9B6B-313E895B9A5B}" destId="{E0FCE033-C2D3-47DD-9C53-3CC0CF4ABE8D}" srcOrd="3" destOrd="0" presId="urn:microsoft.com/office/officeart/2008/layout/VerticalCurvedList"/>
    <dgm:cxn modelId="{8510B391-A0A9-4798-A282-C3F67CB6ABC2}" type="presParOf" srcId="{08C5B65F-A1E9-4075-9B6B-313E895B9A5B}" destId="{AD25BABD-AEDB-4E75-8692-709D0EEE2F99}" srcOrd="4" destOrd="0" presId="urn:microsoft.com/office/officeart/2008/layout/VerticalCurvedList"/>
    <dgm:cxn modelId="{513B5FB6-9220-48E3-AEBC-F110268432EE}" type="presParOf" srcId="{AD25BABD-AEDB-4E75-8692-709D0EEE2F99}" destId="{AE1DA49C-BAD9-4061-B3AE-EE636BD0C23B}" srcOrd="0" destOrd="0" presId="urn:microsoft.com/office/officeart/2008/layout/VerticalCurvedList"/>
    <dgm:cxn modelId="{EEA64E3B-FFD6-4FB0-8072-90BE8C907EAF}" type="presParOf" srcId="{08C5B65F-A1E9-4075-9B6B-313E895B9A5B}" destId="{459DCEDF-36D4-406A-BCEF-2AD58FC65AE1}" srcOrd="5" destOrd="0" presId="urn:microsoft.com/office/officeart/2008/layout/VerticalCurvedList"/>
    <dgm:cxn modelId="{8CABC565-D501-48BC-9364-BF0C0195BDCD}" type="presParOf" srcId="{08C5B65F-A1E9-4075-9B6B-313E895B9A5B}" destId="{6B33C62C-E9A3-493E-9614-4E72284F2E26}" srcOrd="6" destOrd="0" presId="urn:microsoft.com/office/officeart/2008/layout/VerticalCurvedList"/>
    <dgm:cxn modelId="{C1FA9AAD-7AB7-4ADE-9265-62F2F4538680}" type="presParOf" srcId="{6B33C62C-E9A3-493E-9614-4E72284F2E26}" destId="{7095F8F5-8559-4E33-94AF-D808C10C560F}" srcOrd="0" destOrd="0" presId="urn:microsoft.com/office/officeart/2008/layout/VerticalCurvedList"/>
    <dgm:cxn modelId="{B4EF87A1-5C89-4557-B756-A79A92AE82A0}" type="presParOf" srcId="{08C5B65F-A1E9-4075-9B6B-313E895B9A5B}" destId="{9CCA636B-A952-4984-9753-A6ACAAD02897}" srcOrd="7" destOrd="0" presId="urn:microsoft.com/office/officeart/2008/layout/VerticalCurvedList"/>
    <dgm:cxn modelId="{8C20170A-F2BA-4B8A-85BE-FF902650F42D}" type="presParOf" srcId="{08C5B65F-A1E9-4075-9B6B-313E895B9A5B}" destId="{5259390D-97E8-4349-B114-AB7EC323D234}" srcOrd="8" destOrd="0" presId="urn:microsoft.com/office/officeart/2008/layout/VerticalCurvedList"/>
    <dgm:cxn modelId="{44B35809-D86E-4F60-BBA6-C3C6031304B2}" type="presParOf" srcId="{5259390D-97E8-4349-B114-AB7EC323D234}" destId="{366AFA1D-ADF2-42D0-9BE7-382C31CA8FCF}" srcOrd="0" destOrd="0" presId="urn:microsoft.com/office/officeart/2008/layout/VerticalCurvedList"/>
    <dgm:cxn modelId="{9755E11A-AB65-4A85-8263-E4F7936A9AA7}" type="presParOf" srcId="{08C5B65F-A1E9-4075-9B6B-313E895B9A5B}" destId="{AB57740D-1FDE-4C80-BA48-44AC78FBC60E}" srcOrd="9" destOrd="0" presId="urn:microsoft.com/office/officeart/2008/layout/VerticalCurvedList"/>
    <dgm:cxn modelId="{0CFE6535-8525-41CE-BC37-9A0834353E45}" type="presParOf" srcId="{08C5B65F-A1E9-4075-9B6B-313E895B9A5B}" destId="{5DEE5156-9151-4F8F-AB10-72F0D6AFFF77}" srcOrd="10" destOrd="0" presId="urn:microsoft.com/office/officeart/2008/layout/VerticalCurvedList"/>
    <dgm:cxn modelId="{E88C67EA-C755-4E9B-990F-FB4234FA5A02}" type="presParOf" srcId="{5DEE5156-9151-4F8F-AB10-72F0D6AFFF77}" destId="{C9DFC522-0D4A-40C9-B75D-7AFBA13F5A26}"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1BA6D5-2F1B-4675-A1BE-A2C067830136}"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IE"/>
        </a:p>
      </dgm:t>
    </dgm:pt>
    <dgm:pt modelId="{BFCBF8DF-FD36-4CD4-871B-C3A93B979C87}">
      <dgm:prSet phldrT="[Text]"/>
      <dgm:spPr/>
      <dgm:t>
        <a:bodyPr/>
        <a:lstStyle/>
        <a:p>
          <a:r>
            <a:rPr lang="en-IE" dirty="0"/>
            <a:t>Loss of money</a:t>
          </a:r>
        </a:p>
      </dgm:t>
    </dgm:pt>
    <dgm:pt modelId="{D8547A15-57D1-4986-B49C-D1E01FBA1B6A}" type="parTrans" cxnId="{C6D396DC-4039-400C-868F-7A6A137A6E05}">
      <dgm:prSet/>
      <dgm:spPr/>
      <dgm:t>
        <a:bodyPr/>
        <a:lstStyle/>
        <a:p>
          <a:endParaRPr lang="en-IE"/>
        </a:p>
      </dgm:t>
    </dgm:pt>
    <dgm:pt modelId="{C14CA0B6-F798-4021-A513-3647289CAC2A}" type="sibTrans" cxnId="{C6D396DC-4039-400C-868F-7A6A137A6E05}">
      <dgm:prSet/>
      <dgm:spPr/>
      <dgm:t>
        <a:bodyPr/>
        <a:lstStyle/>
        <a:p>
          <a:endParaRPr lang="en-IE"/>
        </a:p>
      </dgm:t>
    </dgm:pt>
    <dgm:pt modelId="{7256CA15-EE61-401F-8294-EBF74FD8840C}">
      <dgm:prSet phldrT="[Text]"/>
      <dgm:spPr/>
      <dgm:t>
        <a:bodyPr/>
        <a:lstStyle/>
        <a:p>
          <a:r>
            <a:rPr lang="en-IE" dirty="0"/>
            <a:t>Loss of time</a:t>
          </a:r>
        </a:p>
      </dgm:t>
    </dgm:pt>
    <dgm:pt modelId="{008D476F-4EDE-4994-A5D9-B4942B0DBE2C}" type="parTrans" cxnId="{A6B0B6A2-AD35-4DC6-B942-A0A82535F97E}">
      <dgm:prSet/>
      <dgm:spPr/>
      <dgm:t>
        <a:bodyPr/>
        <a:lstStyle/>
        <a:p>
          <a:endParaRPr lang="en-IE"/>
        </a:p>
      </dgm:t>
    </dgm:pt>
    <dgm:pt modelId="{242D4124-EA5D-4C86-8C8F-E8412C4B3A58}" type="sibTrans" cxnId="{A6B0B6A2-AD35-4DC6-B942-A0A82535F97E}">
      <dgm:prSet/>
      <dgm:spPr/>
      <dgm:t>
        <a:bodyPr/>
        <a:lstStyle/>
        <a:p>
          <a:endParaRPr lang="en-IE"/>
        </a:p>
      </dgm:t>
    </dgm:pt>
    <dgm:pt modelId="{A83CA74F-BF35-4083-AD3F-C59F0D8D609A}">
      <dgm:prSet phldrT="[Text]"/>
      <dgm:spPr/>
      <dgm:t>
        <a:bodyPr/>
        <a:lstStyle/>
        <a:p>
          <a:r>
            <a:rPr lang="en-IE" dirty="0"/>
            <a:t>Loss of reputation</a:t>
          </a:r>
        </a:p>
      </dgm:t>
    </dgm:pt>
    <dgm:pt modelId="{0EDA0FFF-B340-46B2-854A-CA4EB5442DDF}" type="parTrans" cxnId="{4443066C-4F5D-4FAF-A830-ADD61FCE128D}">
      <dgm:prSet/>
      <dgm:spPr/>
      <dgm:t>
        <a:bodyPr/>
        <a:lstStyle/>
        <a:p>
          <a:endParaRPr lang="en-IE"/>
        </a:p>
      </dgm:t>
    </dgm:pt>
    <dgm:pt modelId="{21FF7419-C59B-4A6E-BF20-F10E65048A92}" type="sibTrans" cxnId="{4443066C-4F5D-4FAF-A830-ADD61FCE128D}">
      <dgm:prSet/>
      <dgm:spPr/>
      <dgm:t>
        <a:bodyPr/>
        <a:lstStyle/>
        <a:p>
          <a:endParaRPr lang="en-IE"/>
        </a:p>
      </dgm:t>
    </dgm:pt>
    <dgm:pt modelId="{6885A863-A1DD-4B09-8ED5-6727E5661377}">
      <dgm:prSet phldrT="[Text]"/>
      <dgm:spPr/>
      <dgm:t>
        <a:bodyPr/>
        <a:lstStyle/>
        <a:p>
          <a:r>
            <a:rPr lang="en-IE" dirty="0"/>
            <a:t>Injury</a:t>
          </a:r>
        </a:p>
      </dgm:t>
    </dgm:pt>
    <dgm:pt modelId="{E8F4590D-9F74-4ECA-8D6C-6384603F6056}" type="parTrans" cxnId="{C64E9469-5408-400B-9FBB-96DD980CE5B1}">
      <dgm:prSet/>
      <dgm:spPr/>
      <dgm:t>
        <a:bodyPr/>
        <a:lstStyle/>
        <a:p>
          <a:endParaRPr lang="en-IE"/>
        </a:p>
      </dgm:t>
    </dgm:pt>
    <dgm:pt modelId="{5CAC054A-473C-4ECE-AD0B-69E0689FEDDF}" type="sibTrans" cxnId="{C64E9469-5408-400B-9FBB-96DD980CE5B1}">
      <dgm:prSet/>
      <dgm:spPr/>
      <dgm:t>
        <a:bodyPr/>
        <a:lstStyle/>
        <a:p>
          <a:endParaRPr lang="en-IE"/>
        </a:p>
      </dgm:t>
    </dgm:pt>
    <dgm:pt modelId="{D7E8E211-F3ED-41E7-92B0-26523EF62FC9}">
      <dgm:prSet phldrT="[Text]"/>
      <dgm:spPr/>
      <dgm:t>
        <a:bodyPr/>
        <a:lstStyle/>
        <a:p>
          <a:r>
            <a:rPr lang="en-IE" dirty="0"/>
            <a:t>death</a:t>
          </a:r>
        </a:p>
      </dgm:t>
    </dgm:pt>
    <dgm:pt modelId="{2C897317-7F2E-4E5C-9856-165DC352926D}" type="parTrans" cxnId="{723B96C8-54E5-49FF-86B6-E82CF23505F7}">
      <dgm:prSet/>
      <dgm:spPr/>
      <dgm:t>
        <a:bodyPr/>
        <a:lstStyle/>
        <a:p>
          <a:endParaRPr lang="en-IE"/>
        </a:p>
      </dgm:t>
    </dgm:pt>
    <dgm:pt modelId="{28C98456-34BE-4096-8258-D42CBEC5EBB3}" type="sibTrans" cxnId="{723B96C8-54E5-49FF-86B6-E82CF23505F7}">
      <dgm:prSet/>
      <dgm:spPr/>
      <dgm:t>
        <a:bodyPr/>
        <a:lstStyle/>
        <a:p>
          <a:endParaRPr lang="en-IE"/>
        </a:p>
      </dgm:t>
    </dgm:pt>
    <dgm:pt modelId="{275BC34B-650A-42AB-B327-D2E100391CF9}" type="pres">
      <dgm:prSet presAssocID="{E21BA6D5-2F1B-4675-A1BE-A2C067830136}" presName="linear" presStyleCnt="0">
        <dgm:presLayoutVars>
          <dgm:animLvl val="lvl"/>
          <dgm:resizeHandles val="exact"/>
        </dgm:presLayoutVars>
      </dgm:prSet>
      <dgm:spPr/>
    </dgm:pt>
    <dgm:pt modelId="{3AF7783D-97E4-4B45-AAEC-72900DC7907D}" type="pres">
      <dgm:prSet presAssocID="{BFCBF8DF-FD36-4CD4-871B-C3A93B979C87}" presName="parentText" presStyleLbl="node1" presStyleIdx="0" presStyleCnt="5" custLinFactNeighborX="2589" custLinFactNeighborY="18406">
        <dgm:presLayoutVars>
          <dgm:chMax val="0"/>
          <dgm:bulletEnabled val="1"/>
        </dgm:presLayoutVars>
      </dgm:prSet>
      <dgm:spPr/>
    </dgm:pt>
    <dgm:pt modelId="{E3811E69-C33A-46AC-AB47-943BDE6860A8}" type="pres">
      <dgm:prSet presAssocID="{C14CA0B6-F798-4021-A513-3647289CAC2A}" presName="spacer" presStyleCnt="0"/>
      <dgm:spPr/>
    </dgm:pt>
    <dgm:pt modelId="{4566BDC1-24C0-4D15-9F2D-0D0F03ECCFA3}" type="pres">
      <dgm:prSet presAssocID="{7256CA15-EE61-401F-8294-EBF74FD8840C}" presName="parentText" presStyleLbl="node1" presStyleIdx="1" presStyleCnt="5">
        <dgm:presLayoutVars>
          <dgm:chMax val="0"/>
          <dgm:bulletEnabled val="1"/>
        </dgm:presLayoutVars>
      </dgm:prSet>
      <dgm:spPr/>
    </dgm:pt>
    <dgm:pt modelId="{77A80BC2-9EEE-4B98-A07B-8F73B9C15B3F}" type="pres">
      <dgm:prSet presAssocID="{242D4124-EA5D-4C86-8C8F-E8412C4B3A58}" presName="spacer" presStyleCnt="0"/>
      <dgm:spPr/>
    </dgm:pt>
    <dgm:pt modelId="{48321769-38C7-4D3B-8E40-4D851F365377}" type="pres">
      <dgm:prSet presAssocID="{A83CA74F-BF35-4083-AD3F-C59F0D8D609A}" presName="parentText" presStyleLbl="node1" presStyleIdx="2" presStyleCnt="5">
        <dgm:presLayoutVars>
          <dgm:chMax val="0"/>
          <dgm:bulletEnabled val="1"/>
        </dgm:presLayoutVars>
      </dgm:prSet>
      <dgm:spPr/>
    </dgm:pt>
    <dgm:pt modelId="{48754BF4-F225-480E-9B8B-819726B1965C}" type="pres">
      <dgm:prSet presAssocID="{21FF7419-C59B-4A6E-BF20-F10E65048A92}" presName="spacer" presStyleCnt="0"/>
      <dgm:spPr/>
    </dgm:pt>
    <dgm:pt modelId="{E1CDDFE5-C6C5-401C-B331-659B55A328D2}" type="pres">
      <dgm:prSet presAssocID="{6885A863-A1DD-4B09-8ED5-6727E5661377}" presName="parentText" presStyleLbl="node1" presStyleIdx="3" presStyleCnt="5">
        <dgm:presLayoutVars>
          <dgm:chMax val="0"/>
          <dgm:bulletEnabled val="1"/>
        </dgm:presLayoutVars>
      </dgm:prSet>
      <dgm:spPr/>
    </dgm:pt>
    <dgm:pt modelId="{E0932888-658C-4CE6-B598-1506B123D663}" type="pres">
      <dgm:prSet presAssocID="{5CAC054A-473C-4ECE-AD0B-69E0689FEDDF}" presName="spacer" presStyleCnt="0"/>
      <dgm:spPr/>
    </dgm:pt>
    <dgm:pt modelId="{D10338A2-4EFE-4122-8A96-EF706124CF4A}" type="pres">
      <dgm:prSet presAssocID="{D7E8E211-F3ED-41E7-92B0-26523EF62FC9}" presName="parentText" presStyleLbl="node1" presStyleIdx="4" presStyleCnt="5">
        <dgm:presLayoutVars>
          <dgm:chMax val="0"/>
          <dgm:bulletEnabled val="1"/>
        </dgm:presLayoutVars>
      </dgm:prSet>
      <dgm:spPr/>
    </dgm:pt>
  </dgm:ptLst>
  <dgm:cxnLst>
    <dgm:cxn modelId="{01C7A101-363B-496D-80B3-153B7FEFB5E5}" type="presOf" srcId="{BFCBF8DF-FD36-4CD4-871B-C3A93B979C87}" destId="{3AF7783D-97E4-4B45-AAEC-72900DC7907D}" srcOrd="0" destOrd="0" presId="urn:microsoft.com/office/officeart/2005/8/layout/vList2"/>
    <dgm:cxn modelId="{BF95950D-40AE-47BF-9CA9-5FB96791CB1C}" type="presOf" srcId="{6885A863-A1DD-4B09-8ED5-6727E5661377}" destId="{E1CDDFE5-C6C5-401C-B331-659B55A328D2}" srcOrd="0" destOrd="0" presId="urn:microsoft.com/office/officeart/2005/8/layout/vList2"/>
    <dgm:cxn modelId="{D6521929-A42A-4CE4-A8C4-B1C95F686740}" type="presOf" srcId="{D7E8E211-F3ED-41E7-92B0-26523EF62FC9}" destId="{D10338A2-4EFE-4122-8A96-EF706124CF4A}" srcOrd="0" destOrd="0" presId="urn:microsoft.com/office/officeart/2005/8/layout/vList2"/>
    <dgm:cxn modelId="{C64E9469-5408-400B-9FBB-96DD980CE5B1}" srcId="{E21BA6D5-2F1B-4675-A1BE-A2C067830136}" destId="{6885A863-A1DD-4B09-8ED5-6727E5661377}" srcOrd="3" destOrd="0" parTransId="{E8F4590D-9F74-4ECA-8D6C-6384603F6056}" sibTransId="{5CAC054A-473C-4ECE-AD0B-69E0689FEDDF}"/>
    <dgm:cxn modelId="{4443066C-4F5D-4FAF-A830-ADD61FCE128D}" srcId="{E21BA6D5-2F1B-4675-A1BE-A2C067830136}" destId="{A83CA74F-BF35-4083-AD3F-C59F0D8D609A}" srcOrd="2" destOrd="0" parTransId="{0EDA0FFF-B340-46B2-854A-CA4EB5442DDF}" sibTransId="{21FF7419-C59B-4A6E-BF20-F10E65048A92}"/>
    <dgm:cxn modelId="{9B61FE52-C698-45B7-8654-0A715B9E1F70}" type="presOf" srcId="{A83CA74F-BF35-4083-AD3F-C59F0D8D609A}" destId="{48321769-38C7-4D3B-8E40-4D851F365377}" srcOrd="0" destOrd="0" presId="urn:microsoft.com/office/officeart/2005/8/layout/vList2"/>
    <dgm:cxn modelId="{659F689D-0A0B-4FDF-A56A-57D3B44D91CA}" type="presOf" srcId="{E21BA6D5-2F1B-4675-A1BE-A2C067830136}" destId="{275BC34B-650A-42AB-B327-D2E100391CF9}" srcOrd="0" destOrd="0" presId="urn:microsoft.com/office/officeart/2005/8/layout/vList2"/>
    <dgm:cxn modelId="{A6B0B6A2-AD35-4DC6-B942-A0A82535F97E}" srcId="{E21BA6D5-2F1B-4675-A1BE-A2C067830136}" destId="{7256CA15-EE61-401F-8294-EBF74FD8840C}" srcOrd="1" destOrd="0" parTransId="{008D476F-4EDE-4994-A5D9-B4942B0DBE2C}" sibTransId="{242D4124-EA5D-4C86-8C8F-E8412C4B3A58}"/>
    <dgm:cxn modelId="{D36DD3C3-6056-42A5-9B4F-5E535151D1B2}" type="presOf" srcId="{7256CA15-EE61-401F-8294-EBF74FD8840C}" destId="{4566BDC1-24C0-4D15-9F2D-0D0F03ECCFA3}" srcOrd="0" destOrd="0" presId="urn:microsoft.com/office/officeart/2005/8/layout/vList2"/>
    <dgm:cxn modelId="{723B96C8-54E5-49FF-86B6-E82CF23505F7}" srcId="{E21BA6D5-2F1B-4675-A1BE-A2C067830136}" destId="{D7E8E211-F3ED-41E7-92B0-26523EF62FC9}" srcOrd="4" destOrd="0" parTransId="{2C897317-7F2E-4E5C-9856-165DC352926D}" sibTransId="{28C98456-34BE-4096-8258-D42CBEC5EBB3}"/>
    <dgm:cxn modelId="{C6D396DC-4039-400C-868F-7A6A137A6E05}" srcId="{E21BA6D5-2F1B-4675-A1BE-A2C067830136}" destId="{BFCBF8DF-FD36-4CD4-871B-C3A93B979C87}" srcOrd="0" destOrd="0" parTransId="{D8547A15-57D1-4986-B49C-D1E01FBA1B6A}" sibTransId="{C14CA0B6-F798-4021-A513-3647289CAC2A}"/>
    <dgm:cxn modelId="{1445E544-0788-4255-A6E2-01DA3FA36155}" type="presParOf" srcId="{275BC34B-650A-42AB-B327-D2E100391CF9}" destId="{3AF7783D-97E4-4B45-AAEC-72900DC7907D}" srcOrd="0" destOrd="0" presId="urn:microsoft.com/office/officeart/2005/8/layout/vList2"/>
    <dgm:cxn modelId="{ABBD2DCB-5CA0-40CA-AF32-E9ECCF9C8843}" type="presParOf" srcId="{275BC34B-650A-42AB-B327-D2E100391CF9}" destId="{E3811E69-C33A-46AC-AB47-943BDE6860A8}" srcOrd="1" destOrd="0" presId="urn:microsoft.com/office/officeart/2005/8/layout/vList2"/>
    <dgm:cxn modelId="{3EEF49DB-4EB3-4E86-93DA-025229AC5D5B}" type="presParOf" srcId="{275BC34B-650A-42AB-B327-D2E100391CF9}" destId="{4566BDC1-24C0-4D15-9F2D-0D0F03ECCFA3}" srcOrd="2" destOrd="0" presId="urn:microsoft.com/office/officeart/2005/8/layout/vList2"/>
    <dgm:cxn modelId="{6F7D6107-51ED-4CA5-BA29-DFFB92CD2752}" type="presParOf" srcId="{275BC34B-650A-42AB-B327-D2E100391CF9}" destId="{77A80BC2-9EEE-4B98-A07B-8F73B9C15B3F}" srcOrd="3" destOrd="0" presId="urn:microsoft.com/office/officeart/2005/8/layout/vList2"/>
    <dgm:cxn modelId="{B8833F74-3083-41C8-9814-FDA9ADAB0B4C}" type="presParOf" srcId="{275BC34B-650A-42AB-B327-D2E100391CF9}" destId="{48321769-38C7-4D3B-8E40-4D851F365377}" srcOrd="4" destOrd="0" presId="urn:microsoft.com/office/officeart/2005/8/layout/vList2"/>
    <dgm:cxn modelId="{82215A9C-9364-4CDB-B4E9-1C4BD844628C}" type="presParOf" srcId="{275BC34B-650A-42AB-B327-D2E100391CF9}" destId="{48754BF4-F225-480E-9B8B-819726B1965C}" srcOrd="5" destOrd="0" presId="urn:microsoft.com/office/officeart/2005/8/layout/vList2"/>
    <dgm:cxn modelId="{50BC82A5-D3A0-4902-A7CD-796552175AC3}" type="presParOf" srcId="{275BC34B-650A-42AB-B327-D2E100391CF9}" destId="{E1CDDFE5-C6C5-401C-B331-659B55A328D2}" srcOrd="6" destOrd="0" presId="urn:microsoft.com/office/officeart/2005/8/layout/vList2"/>
    <dgm:cxn modelId="{4F91055D-7432-4E6D-AA0B-4605A27383F7}" type="presParOf" srcId="{275BC34B-650A-42AB-B327-D2E100391CF9}" destId="{E0932888-658C-4CE6-B598-1506B123D663}" srcOrd="7" destOrd="0" presId="urn:microsoft.com/office/officeart/2005/8/layout/vList2"/>
    <dgm:cxn modelId="{324B0F14-9D8A-47C8-B698-E95D9A9C371E}" type="presParOf" srcId="{275BC34B-650A-42AB-B327-D2E100391CF9}" destId="{D10338A2-4EFE-4122-8A96-EF706124CF4A}"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7A7583E-DEDB-4122-9F04-0D639EB2FEF7}" type="doc">
      <dgm:prSet loTypeId="urn:microsoft.com/office/officeart/2005/8/layout/process4" loCatId="list" qsTypeId="urn:microsoft.com/office/officeart/2005/8/quickstyle/simple1" qsCatId="simple" csTypeId="urn:microsoft.com/office/officeart/2005/8/colors/colorful5" csCatId="colorful" phldr="1"/>
      <dgm:spPr/>
      <dgm:t>
        <a:bodyPr/>
        <a:lstStyle/>
        <a:p>
          <a:endParaRPr lang="en-IE"/>
        </a:p>
      </dgm:t>
    </dgm:pt>
    <dgm:pt modelId="{15695D1D-36E8-47E7-AFEE-4D23874283C0}">
      <dgm:prSet phldrT="[Text]"/>
      <dgm:spPr/>
      <dgm:t>
        <a:bodyPr/>
        <a:lstStyle/>
        <a:p>
          <a:r>
            <a:rPr lang="en-US" dirty="0"/>
            <a:t>Planning and control</a:t>
          </a:r>
          <a:endParaRPr lang="en-IE" dirty="0"/>
        </a:p>
      </dgm:t>
    </dgm:pt>
    <dgm:pt modelId="{417A5C2A-DA1A-45DD-B919-713ED5376867}" type="parTrans" cxnId="{645721BB-B5A7-4665-B774-2AE69826A89B}">
      <dgm:prSet/>
      <dgm:spPr/>
      <dgm:t>
        <a:bodyPr/>
        <a:lstStyle/>
        <a:p>
          <a:endParaRPr lang="en-IE"/>
        </a:p>
      </dgm:t>
    </dgm:pt>
    <dgm:pt modelId="{5E4C9FA0-90B9-4498-9A5B-9F0D7C51CA2F}" type="sibTrans" cxnId="{645721BB-B5A7-4665-B774-2AE69826A89B}">
      <dgm:prSet/>
      <dgm:spPr/>
      <dgm:t>
        <a:bodyPr/>
        <a:lstStyle/>
        <a:p>
          <a:endParaRPr lang="en-IE"/>
        </a:p>
      </dgm:t>
    </dgm:pt>
    <dgm:pt modelId="{F88F61F2-A22C-4E53-A7C3-5BB8BB8AD70B}">
      <dgm:prSet phldrT="[Text]"/>
      <dgm:spPr/>
      <dgm:t>
        <a:bodyPr/>
        <a:lstStyle/>
        <a:p>
          <a:r>
            <a:rPr lang="en-US" dirty="0"/>
            <a:t>Analysis and design</a:t>
          </a:r>
          <a:endParaRPr lang="en-IE" dirty="0"/>
        </a:p>
      </dgm:t>
    </dgm:pt>
    <dgm:pt modelId="{2EE4A807-8422-4081-945C-5D62FE4F7F98}" type="parTrans" cxnId="{341601A2-A466-4FF1-84CA-BD8D7152FEF0}">
      <dgm:prSet/>
      <dgm:spPr/>
      <dgm:t>
        <a:bodyPr/>
        <a:lstStyle/>
        <a:p>
          <a:endParaRPr lang="en-IE"/>
        </a:p>
      </dgm:t>
    </dgm:pt>
    <dgm:pt modelId="{D1AB1B22-46D9-491D-9C80-4D1CA2307ADC}" type="sibTrans" cxnId="{341601A2-A466-4FF1-84CA-BD8D7152FEF0}">
      <dgm:prSet/>
      <dgm:spPr/>
      <dgm:t>
        <a:bodyPr/>
        <a:lstStyle/>
        <a:p>
          <a:endParaRPr lang="en-IE"/>
        </a:p>
      </dgm:t>
    </dgm:pt>
    <dgm:pt modelId="{EBBC0779-D6D3-476B-9C40-790A50BE17C1}">
      <dgm:prSet phldrT="[Text]"/>
      <dgm:spPr/>
      <dgm:t>
        <a:bodyPr/>
        <a:lstStyle/>
        <a:p>
          <a:r>
            <a:rPr lang="en-US" dirty="0"/>
            <a:t>Implementation and execution.</a:t>
          </a:r>
          <a:endParaRPr lang="en-IE" dirty="0"/>
        </a:p>
      </dgm:t>
    </dgm:pt>
    <dgm:pt modelId="{108722CD-D7FD-40DD-9470-1A6D9DDD75E9}" type="parTrans" cxnId="{D462C1A4-9825-481F-AF80-52CA7E32E887}">
      <dgm:prSet/>
      <dgm:spPr/>
      <dgm:t>
        <a:bodyPr/>
        <a:lstStyle/>
        <a:p>
          <a:endParaRPr lang="en-IE"/>
        </a:p>
      </dgm:t>
    </dgm:pt>
    <dgm:pt modelId="{0705286B-5698-469E-A655-E34851EF693C}" type="sibTrans" cxnId="{D462C1A4-9825-481F-AF80-52CA7E32E887}">
      <dgm:prSet/>
      <dgm:spPr/>
      <dgm:t>
        <a:bodyPr/>
        <a:lstStyle/>
        <a:p>
          <a:endParaRPr lang="en-IE"/>
        </a:p>
      </dgm:t>
    </dgm:pt>
    <dgm:pt modelId="{A4EF2AD5-0C54-40C8-9474-E0E3305385DA}">
      <dgm:prSet phldrT="[Text]"/>
      <dgm:spPr/>
      <dgm:t>
        <a:bodyPr/>
        <a:lstStyle/>
        <a:p>
          <a:r>
            <a:rPr lang="en-US" dirty="0"/>
            <a:t>Evaluating exit criteria and reporting</a:t>
          </a:r>
          <a:endParaRPr lang="en-IE" dirty="0"/>
        </a:p>
      </dgm:t>
    </dgm:pt>
    <dgm:pt modelId="{306B8648-5428-4093-9F6C-94BC580AFCBE}" type="parTrans" cxnId="{710FD63F-7A79-49F6-88F8-7264BCE49A04}">
      <dgm:prSet/>
      <dgm:spPr/>
      <dgm:t>
        <a:bodyPr/>
        <a:lstStyle/>
        <a:p>
          <a:endParaRPr lang="en-IE"/>
        </a:p>
      </dgm:t>
    </dgm:pt>
    <dgm:pt modelId="{FA45DD08-93F2-47CD-86A0-E7E5EF8D124D}" type="sibTrans" cxnId="{710FD63F-7A79-49F6-88F8-7264BCE49A04}">
      <dgm:prSet/>
      <dgm:spPr/>
      <dgm:t>
        <a:bodyPr/>
        <a:lstStyle/>
        <a:p>
          <a:endParaRPr lang="en-IE"/>
        </a:p>
      </dgm:t>
    </dgm:pt>
    <dgm:pt modelId="{6850E5AF-D647-4716-8BB1-F9081960DD0D}">
      <dgm:prSet phldrT="[Text]"/>
      <dgm:spPr/>
      <dgm:t>
        <a:bodyPr/>
        <a:lstStyle/>
        <a:p>
          <a:r>
            <a:rPr lang="en-US"/>
            <a:t>Test </a:t>
          </a:r>
          <a:r>
            <a:rPr lang="en-US" dirty="0"/>
            <a:t>closure activities.</a:t>
          </a:r>
          <a:endParaRPr lang="en-IE" dirty="0"/>
        </a:p>
      </dgm:t>
    </dgm:pt>
    <dgm:pt modelId="{DC15AEC9-F834-45D3-B9A4-8331EAE234C7}" type="parTrans" cxnId="{220BFF83-A343-426D-9D4A-A46FC8AAF6C3}">
      <dgm:prSet/>
      <dgm:spPr/>
      <dgm:t>
        <a:bodyPr/>
        <a:lstStyle/>
        <a:p>
          <a:endParaRPr lang="en-IE"/>
        </a:p>
      </dgm:t>
    </dgm:pt>
    <dgm:pt modelId="{ED5B0DDB-B9D8-4A3B-A50F-13FCF09565FA}" type="sibTrans" cxnId="{220BFF83-A343-426D-9D4A-A46FC8AAF6C3}">
      <dgm:prSet/>
      <dgm:spPr/>
      <dgm:t>
        <a:bodyPr/>
        <a:lstStyle/>
        <a:p>
          <a:endParaRPr lang="en-IE"/>
        </a:p>
      </dgm:t>
    </dgm:pt>
    <dgm:pt modelId="{2448121D-84D3-46B0-BA4B-35982512269D}" type="pres">
      <dgm:prSet presAssocID="{47A7583E-DEDB-4122-9F04-0D639EB2FEF7}" presName="Name0" presStyleCnt="0">
        <dgm:presLayoutVars>
          <dgm:dir/>
          <dgm:animLvl val="lvl"/>
          <dgm:resizeHandles val="exact"/>
        </dgm:presLayoutVars>
      </dgm:prSet>
      <dgm:spPr/>
    </dgm:pt>
    <dgm:pt modelId="{ACD248AE-CC26-44EC-B12F-C5CEF57CB563}" type="pres">
      <dgm:prSet presAssocID="{6850E5AF-D647-4716-8BB1-F9081960DD0D}" presName="boxAndChildren" presStyleCnt="0"/>
      <dgm:spPr/>
    </dgm:pt>
    <dgm:pt modelId="{C08208E2-C58D-4AFE-87F2-418CBD8F2050}" type="pres">
      <dgm:prSet presAssocID="{6850E5AF-D647-4716-8BB1-F9081960DD0D}" presName="parentTextBox" presStyleLbl="node1" presStyleIdx="0" presStyleCnt="5"/>
      <dgm:spPr/>
    </dgm:pt>
    <dgm:pt modelId="{2AEDB473-71A7-43CC-BCA9-FE233B0DE5C1}" type="pres">
      <dgm:prSet presAssocID="{FA45DD08-93F2-47CD-86A0-E7E5EF8D124D}" presName="sp" presStyleCnt="0"/>
      <dgm:spPr/>
    </dgm:pt>
    <dgm:pt modelId="{275ACDFF-AE49-471B-AB91-2D8B68292DAA}" type="pres">
      <dgm:prSet presAssocID="{A4EF2AD5-0C54-40C8-9474-E0E3305385DA}" presName="arrowAndChildren" presStyleCnt="0"/>
      <dgm:spPr/>
    </dgm:pt>
    <dgm:pt modelId="{029AE493-E4D3-478B-866B-BE7D1D268BA2}" type="pres">
      <dgm:prSet presAssocID="{A4EF2AD5-0C54-40C8-9474-E0E3305385DA}" presName="parentTextArrow" presStyleLbl="node1" presStyleIdx="1" presStyleCnt="5"/>
      <dgm:spPr/>
    </dgm:pt>
    <dgm:pt modelId="{FACE9A27-41A0-4471-9573-174CC198FD6D}" type="pres">
      <dgm:prSet presAssocID="{0705286B-5698-469E-A655-E34851EF693C}" presName="sp" presStyleCnt="0"/>
      <dgm:spPr/>
    </dgm:pt>
    <dgm:pt modelId="{07766BFC-2F64-4A3F-8564-3989024AB90D}" type="pres">
      <dgm:prSet presAssocID="{EBBC0779-D6D3-476B-9C40-790A50BE17C1}" presName="arrowAndChildren" presStyleCnt="0"/>
      <dgm:spPr/>
    </dgm:pt>
    <dgm:pt modelId="{9129EECD-FD92-429F-BD58-9FAE869EB736}" type="pres">
      <dgm:prSet presAssocID="{EBBC0779-D6D3-476B-9C40-790A50BE17C1}" presName="parentTextArrow" presStyleLbl="node1" presStyleIdx="2" presStyleCnt="5"/>
      <dgm:spPr/>
    </dgm:pt>
    <dgm:pt modelId="{328FDADD-1950-4154-B0F2-4769E46A2205}" type="pres">
      <dgm:prSet presAssocID="{D1AB1B22-46D9-491D-9C80-4D1CA2307ADC}" presName="sp" presStyleCnt="0"/>
      <dgm:spPr/>
    </dgm:pt>
    <dgm:pt modelId="{FBDFD673-49AD-4E8B-AA9D-D71B2382F9D5}" type="pres">
      <dgm:prSet presAssocID="{F88F61F2-A22C-4E53-A7C3-5BB8BB8AD70B}" presName="arrowAndChildren" presStyleCnt="0"/>
      <dgm:spPr/>
    </dgm:pt>
    <dgm:pt modelId="{CE75BCED-8ABC-4942-925F-3C73FCDB96A4}" type="pres">
      <dgm:prSet presAssocID="{F88F61F2-A22C-4E53-A7C3-5BB8BB8AD70B}" presName="parentTextArrow" presStyleLbl="node1" presStyleIdx="3" presStyleCnt="5"/>
      <dgm:spPr/>
    </dgm:pt>
    <dgm:pt modelId="{4E9F7AD8-8EC0-48FC-BD26-CD956D510AD4}" type="pres">
      <dgm:prSet presAssocID="{5E4C9FA0-90B9-4498-9A5B-9F0D7C51CA2F}" presName="sp" presStyleCnt="0"/>
      <dgm:spPr/>
    </dgm:pt>
    <dgm:pt modelId="{1A29E2B2-E905-4485-9626-6B888FED55C4}" type="pres">
      <dgm:prSet presAssocID="{15695D1D-36E8-47E7-AFEE-4D23874283C0}" presName="arrowAndChildren" presStyleCnt="0"/>
      <dgm:spPr/>
    </dgm:pt>
    <dgm:pt modelId="{353C7D97-8FCD-4C53-BEEE-D64CDD12A65D}" type="pres">
      <dgm:prSet presAssocID="{15695D1D-36E8-47E7-AFEE-4D23874283C0}" presName="parentTextArrow" presStyleLbl="node1" presStyleIdx="4" presStyleCnt="5"/>
      <dgm:spPr/>
    </dgm:pt>
  </dgm:ptLst>
  <dgm:cxnLst>
    <dgm:cxn modelId="{710FD63F-7A79-49F6-88F8-7264BCE49A04}" srcId="{47A7583E-DEDB-4122-9F04-0D639EB2FEF7}" destId="{A4EF2AD5-0C54-40C8-9474-E0E3305385DA}" srcOrd="3" destOrd="0" parTransId="{306B8648-5428-4093-9F6C-94BC580AFCBE}" sibTransId="{FA45DD08-93F2-47CD-86A0-E7E5EF8D124D}"/>
    <dgm:cxn modelId="{D16F2761-FF63-4A43-B845-65AFE4DEE114}" type="presOf" srcId="{F88F61F2-A22C-4E53-A7C3-5BB8BB8AD70B}" destId="{CE75BCED-8ABC-4942-925F-3C73FCDB96A4}" srcOrd="0" destOrd="0" presId="urn:microsoft.com/office/officeart/2005/8/layout/process4"/>
    <dgm:cxn modelId="{220BFF83-A343-426D-9D4A-A46FC8AAF6C3}" srcId="{47A7583E-DEDB-4122-9F04-0D639EB2FEF7}" destId="{6850E5AF-D647-4716-8BB1-F9081960DD0D}" srcOrd="4" destOrd="0" parTransId="{DC15AEC9-F834-45D3-B9A4-8331EAE234C7}" sibTransId="{ED5B0DDB-B9D8-4A3B-A50F-13FCF09565FA}"/>
    <dgm:cxn modelId="{5055C48E-F8DA-4D17-AD8F-7179E67F8EC5}" type="presOf" srcId="{47A7583E-DEDB-4122-9F04-0D639EB2FEF7}" destId="{2448121D-84D3-46B0-BA4B-35982512269D}" srcOrd="0" destOrd="0" presId="urn:microsoft.com/office/officeart/2005/8/layout/process4"/>
    <dgm:cxn modelId="{F528FC91-E24A-4755-A0B4-50F0A29F8146}" type="presOf" srcId="{15695D1D-36E8-47E7-AFEE-4D23874283C0}" destId="{353C7D97-8FCD-4C53-BEEE-D64CDD12A65D}" srcOrd="0" destOrd="0" presId="urn:microsoft.com/office/officeart/2005/8/layout/process4"/>
    <dgm:cxn modelId="{341601A2-A466-4FF1-84CA-BD8D7152FEF0}" srcId="{47A7583E-DEDB-4122-9F04-0D639EB2FEF7}" destId="{F88F61F2-A22C-4E53-A7C3-5BB8BB8AD70B}" srcOrd="1" destOrd="0" parTransId="{2EE4A807-8422-4081-945C-5D62FE4F7F98}" sibTransId="{D1AB1B22-46D9-491D-9C80-4D1CA2307ADC}"/>
    <dgm:cxn modelId="{D462C1A4-9825-481F-AF80-52CA7E32E887}" srcId="{47A7583E-DEDB-4122-9F04-0D639EB2FEF7}" destId="{EBBC0779-D6D3-476B-9C40-790A50BE17C1}" srcOrd="2" destOrd="0" parTransId="{108722CD-D7FD-40DD-9470-1A6D9DDD75E9}" sibTransId="{0705286B-5698-469E-A655-E34851EF693C}"/>
    <dgm:cxn modelId="{CEACACB6-8434-492F-B674-48C12FCFE0D7}" type="presOf" srcId="{6850E5AF-D647-4716-8BB1-F9081960DD0D}" destId="{C08208E2-C58D-4AFE-87F2-418CBD8F2050}" srcOrd="0" destOrd="0" presId="urn:microsoft.com/office/officeart/2005/8/layout/process4"/>
    <dgm:cxn modelId="{645721BB-B5A7-4665-B774-2AE69826A89B}" srcId="{47A7583E-DEDB-4122-9F04-0D639EB2FEF7}" destId="{15695D1D-36E8-47E7-AFEE-4D23874283C0}" srcOrd="0" destOrd="0" parTransId="{417A5C2A-DA1A-45DD-B919-713ED5376867}" sibTransId="{5E4C9FA0-90B9-4498-9A5B-9F0D7C51CA2F}"/>
    <dgm:cxn modelId="{FEBED8E4-A91C-4192-A3A6-CD5F6FD7326A}" type="presOf" srcId="{EBBC0779-D6D3-476B-9C40-790A50BE17C1}" destId="{9129EECD-FD92-429F-BD58-9FAE869EB736}" srcOrd="0" destOrd="0" presId="urn:microsoft.com/office/officeart/2005/8/layout/process4"/>
    <dgm:cxn modelId="{B1805FEF-2F59-4916-ABE8-E2403F46A284}" type="presOf" srcId="{A4EF2AD5-0C54-40C8-9474-E0E3305385DA}" destId="{029AE493-E4D3-478B-866B-BE7D1D268BA2}" srcOrd="0" destOrd="0" presId="urn:microsoft.com/office/officeart/2005/8/layout/process4"/>
    <dgm:cxn modelId="{D2628CC5-809D-4C6B-94A9-01715C3B5C6D}" type="presParOf" srcId="{2448121D-84D3-46B0-BA4B-35982512269D}" destId="{ACD248AE-CC26-44EC-B12F-C5CEF57CB563}" srcOrd="0" destOrd="0" presId="urn:microsoft.com/office/officeart/2005/8/layout/process4"/>
    <dgm:cxn modelId="{CF354CC0-6B9C-48D6-B348-7456782B08DA}" type="presParOf" srcId="{ACD248AE-CC26-44EC-B12F-C5CEF57CB563}" destId="{C08208E2-C58D-4AFE-87F2-418CBD8F2050}" srcOrd="0" destOrd="0" presId="urn:microsoft.com/office/officeart/2005/8/layout/process4"/>
    <dgm:cxn modelId="{E84AD7ED-23A2-455F-B893-315F65CA4347}" type="presParOf" srcId="{2448121D-84D3-46B0-BA4B-35982512269D}" destId="{2AEDB473-71A7-43CC-BCA9-FE233B0DE5C1}" srcOrd="1" destOrd="0" presId="urn:microsoft.com/office/officeart/2005/8/layout/process4"/>
    <dgm:cxn modelId="{B60FB1BD-9B24-44FA-894C-2A6EAABED791}" type="presParOf" srcId="{2448121D-84D3-46B0-BA4B-35982512269D}" destId="{275ACDFF-AE49-471B-AB91-2D8B68292DAA}" srcOrd="2" destOrd="0" presId="urn:microsoft.com/office/officeart/2005/8/layout/process4"/>
    <dgm:cxn modelId="{F8D78882-EF0E-4C93-9F21-E15915BA16F5}" type="presParOf" srcId="{275ACDFF-AE49-471B-AB91-2D8B68292DAA}" destId="{029AE493-E4D3-478B-866B-BE7D1D268BA2}" srcOrd="0" destOrd="0" presId="urn:microsoft.com/office/officeart/2005/8/layout/process4"/>
    <dgm:cxn modelId="{D7F351C6-7FFD-497E-AE4C-07480507546B}" type="presParOf" srcId="{2448121D-84D3-46B0-BA4B-35982512269D}" destId="{FACE9A27-41A0-4471-9573-174CC198FD6D}" srcOrd="3" destOrd="0" presId="urn:microsoft.com/office/officeart/2005/8/layout/process4"/>
    <dgm:cxn modelId="{18F37433-828A-4130-A84F-067A4D76DC2A}" type="presParOf" srcId="{2448121D-84D3-46B0-BA4B-35982512269D}" destId="{07766BFC-2F64-4A3F-8564-3989024AB90D}" srcOrd="4" destOrd="0" presId="urn:microsoft.com/office/officeart/2005/8/layout/process4"/>
    <dgm:cxn modelId="{57A5C009-18F0-4A55-B61E-3E45A4C14E9C}" type="presParOf" srcId="{07766BFC-2F64-4A3F-8564-3989024AB90D}" destId="{9129EECD-FD92-429F-BD58-9FAE869EB736}" srcOrd="0" destOrd="0" presId="urn:microsoft.com/office/officeart/2005/8/layout/process4"/>
    <dgm:cxn modelId="{9EB99AB2-6F0F-4FC2-9BF8-45D5DA31C6CF}" type="presParOf" srcId="{2448121D-84D3-46B0-BA4B-35982512269D}" destId="{328FDADD-1950-4154-B0F2-4769E46A2205}" srcOrd="5" destOrd="0" presId="urn:microsoft.com/office/officeart/2005/8/layout/process4"/>
    <dgm:cxn modelId="{B9E91C9F-79E1-46EF-8E44-F28A239601D5}" type="presParOf" srcId="{2448121D-84D3-46B0-BA4B-35982512269D}" destId="{FBDFD673-49AD-4E8B-AA9D-D71B2382F9D5}" srcOrd="6" destOrd="0" presId="urn:microsoft.com/office/officeart/2005/8/layout/process4"/>
    <dgm:cxn modelId="{B7894CA0-33C8-4507-908B-F18192E26920}" type="presParOf" srcId="{FBDFD673-49AD-4E8B-AA9D-D71B2382F9D5}" destId="{CE75BCED-8ABC-4942-925F-3C73FCDB96A4}" srcOrd="0" destOrd="0" presId="urn:microsoft.com/office/officeart/2005/8/layout/process4"/>
    <dgm:cxn modelId="{37CDC8D2-2F7A-4668-9DFA-9F4CB992DE09}" type="presParOf" srcId="{2448121D-84D3-46B0-BA4B-35982512269D}" destId="{4E9F7AD8-8EC0-48FC-BD26-CD956D510AD4}" srcOrd="7" destOrd="0" presId="urn:microsoft.com/office/officeart/2005/8/layout/process4"/>
    <dgm:cxn modelId="{FA2CE6C2-22CB-4D84-9CF1-4980E162049C}" type="presParOf" srcId="{2448121D-84D3-46B0-BA4B-35982512269D}" destId="{1A29E2B2-E905-4485-9626-6B888FED55C4}" srcOrd="8" destOrd="0" presId="urn:microsoft.com/office/officeart/2005/8/layout/process4"/>
    <dgm:cxn modelId="{8CED6AC7-94FB-42A2-B013-BD6F4E30B0B9}" type="presParOf" srcId="{1A29E2B2-E905-4485-9626-6B888FED55C4}" destId="{353C7D97-8FCD-4C53-BEEE-D64CDD12A65D}"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DA5F3C2-B4A1-47B5-8994-8885D3FEA1F5}" type="doc">
      <dgm:prSet loTypeId="urn:microsoft.com/office/officeart/2005/8/layout/vProcess5" loCatId="process" qsTypeId="urn:microsoft.com/office/officeart/2005/8/quickstyle/simple1" qsCatId="simple" csTypeId="urn:microsoft.com/office/officeart/2005/8/colors/colorful5" csCatId="colorful" phldr="1"/>
      <dgm:spPr/>
      <dgm:t>
        <a:bodyPr/>
        <a:lstStyle/>
        <a:p>
          <a:endParaRPr lang="en-IE"/>
        </a:p>
      </dgm:t>
    </dgm:pt>
    <dgm:pt modelId="{223E80CF-4F3A-4CA9-A64B-2C2738A857E2}">
      <dgm:prSet phldrT="[Text]"/>
      <dgm:spPr/>
      <dgm:t>
        <a:bodyPr/>
        <a:lstStyle/>
        <a:p>
          <a:pPr>
            <a:lnSpc>
              <a:spcPct val="100000"/>
            </a:lnSpc>
          </a:pPr>
          <a:r>
            <a:rPr lang="en-IE" dirty="0"/>
            <a:t>Unit Testing</a:t>
          </a:r>
        </a:p>
      </dgm:t>
    </dgm:pt>
    <dgm:pt modelId="{10E99066-C0FC-413A-9EF2-E8D996AA5FC4}" type="parTrans" cxnId="{75D5912A-3D31-43A2-BB2E-4CAAE790C9F2}">
      <dgm:prSet/>
      <dgm:spPr/>
      <dgm:t>
        <a:bodyPr/>
        <a:lstStyle/>
        <a:p>
          <a:endParaRPr lang="en-IE"/>
        </a:p>
      </dgm:t>
    </dgm:pt>
    <dgm:pt modelId="{B300B98A-A41C-4463-A2D1-925F7F0BA06D}" type="sibTrans" cxnId="{75D5912A-3D31-43A2-BB2E-4CAAE790C9F2}">
      <dgm:prSet/>
      <dgm:spPr/>
      <dgm:t>
        <a:bodyPr/>
        <a:lstStyle/>
        <a:p>
          <a:pPr>
            <a:lnSpc>
              <a:spcPct val="100000"/>
            </a:lnSpc>
          </a:pPr>
          <a:endParaRPr lang="en-IE"/>
        </a:p>
      </dgm:t>
    </dgm:pt>
    <dgm:pt modelId="{D7C7412E-E252-4A2B-B079-1891413542D6}">
      <dgm:prSet phldrT="[Text]"/>
      <dgm:spPr/>
      <dgm:t>
        <a:bodyPr/>
        <a:lstStyle/>
        <a:p>
          <a:pPr>
            <a:lnSpc>
              <a:spcPct val="100000"/>
            </a:lnSpc>
          </a:pPr>
          <a:r>
            <a:rPr lang="en-IE" dirty="0"/>
            <a:t>Integration Testing</a:t>
          </a:r>
        </a:p>
      </dgm:t>
    </dgm:pt>
    <dgm:pt modelId="{10FBED14-76D6-41DA-9626-F1C51EA2A104}" type="parTrans" cxnId="{DA1E0D50-BA54-4C47-8166-3C28DE5979EB}">
      <dgm:prSet/>
      <dgm:spPr/>
      <dgm:t>
        <a:bodyPr/>
        <a:lstStyle/>
        <a:p>
          <a:endParaRPr lang="en-IE"/>
        </a:p>
      </dgm:t>
    </dgm:pt>
    <dgm:pt modelId="{BA3A2D51-C9CE-424D-AC57-5613A10B62F6}" type="sibTrans" cxnId="{DA1E0D50-BA54-4C47-8166-3C28DE5979EB}">
      <dgm:prSet/>
      <dgm:spPr/>
      <dgm:t>
        <a:bodyPr/>
        <a:lstStyle/>
        <a:p>
          <a:pPr>
            <a:lnSpc>
              <a:spcPct val="100000"/>
            </a:lnSpc>
          </a:pPr>
          <a:endParaRPr lang="en-IE"/>
        </a:p>
      </dgm:t>
    </dgm:pt>
    <dgm:pt modelId="{E8B0E9F0-271F-4485-8F14-DEB11EDF86C2}">
      <dgm:prSet phldrT="[Text]"/>
      <dgm:spPr/>
      <dgm:t>
        <a:bodyPr/>
        <a:lstStyle/>
        <a:p>
          <a:pPr>
            <a:lnSpc>
              <a:spcPct val="100000"/>
            </a:lnSpc>
          </a:pPr>
          <a:r>
            <a:rPr lang="en-IE" dirty="0"/>
            <a:t>System Testing</a:t>
          </a:r>
        </a:p>
      </dgm:t>
    </dgm:pt>
    <dgm:pt modelId="{587CFF9E-5B52-4416-BEED-D7316F734883}" type="parTrans" cxnId="{A64BB357-B1E8-4922-8F70-8CA2BC0FB0F9}">
      <dgm:prSet/>
      <dgm:spPr/>
      <dgm:t>
        <a:bodyPr/>
        <a:lstStyle/>
        <a:p>
          <a:endParaRPr lang="en-IE"/>
        </a:p>
      </dgm:t>
    </dgm:pt>
    <dgm:pt modelId="{9595A346-9645-4E77-A5EC-F05D72B80FF0}" type="sibTrans" cxnId="{A64BB357-B1E8-4922-8F70-8CA2BC0FB0F9}">
      <dgm:prSet/>
      <dgm:spPr/>
      <dgm:t>
        <a:bodyPr/>
        <a:lstStyle/>
        <a:p>
          <a:pPr>
            <a:lnSpc>
              <a:spcPct val="100000"/>
            </a:lnSpc>
          </a:pPr>
          <a:endParaRPr lang="en-IE"/>
        </a:p>
      </dgm:t>
    </dgm:pt>
    <dgm:pt modelId="{FC842552-64E4-4A96-9210-71C0B232CA6A}">
      <dgm:prSet phldrT="[Text]"/>
      <dgm:spPr/>
      <dgm:t>
        <a:bodyPr/>
        <a:lstStyle/>
        <a:p>
          <a:pPr>
            <a:lnSpc>
              <a:spcPct val="100000"/>
            </a:lnSpc>
          </a:pPr>
          <a:r>
            <a:rPr lang="en-IE" dirty="0"/>
            <a:t>Acceptance Testing</a:t>
          </a:r>
        </a:p>
      </dgm:t>
    </dgm:pt>
    <dgm:pt modelId="{9AAB2925-6097-4036-95FB-2013C0980B47}" type="parTrans" cxnId="{5501B15C-A2E3-45FE-B6B9-EC491B35770D}">
      <dgm:prSet/>
      <dgm:spPr/>
      <dgm:t>
        <a:bodyPr/>
        <a:lstStyle/>
        <a:p>
          <a:endParaRPr lang="en-IE"/>
        </a:p>
      </dgm:t>
    </dgm:pt>
    <dgm:pt modelId="{68EFB5A3-D16D-4E19-8B32-FCBDDB1B0E2A}" type="sibTrans" cxnId="{5501B15C-A2E3-45FE-B6B9-EC491B35770D}">
      <dgm:prSet/>
      <dgm:spPr/>
      <dgm:t>
        <a:bodyPr/>
        <a:lstStyle/>
        <a:p>
          <a:endParaRPr lang="en-IE"/>
        </a:p>
      </dgm:t>
    </dgm:pt>
    <dgm:pt modelId="{C2B226E6-A3AD-40EC-97DD-150D601E9417}" type="pres">
      <dgm:prSet presAssocID="{1DA5F3C2-B4A1-47B5-8994-8885D3FEA1F5}" presName="outerComposite" presStyleCnt="0">
        <dgm:presLayoutVars>
          <dgm:chMax val="5"/>
          <dgm:dir/>
          <dgm:resizeHandles val="exact"/>
        </dgm:presLayoutVars>
      </dgm:prSet>
      <dgm:spPr/>
    </dgm:pt>
    <dgm:pt modelId="{0A83F5FD-8182-4659-920C-E158498EA065}" type="pres">
      <dgm:prSet presAssocID="{1DA5F3C2-B4A1-47B5-8994-8885D3FEA1F5}" presName="dummyMaxCanvas" presStyleCnt="0">
        <dgm:presLayoutVars/>
      </dgm:prSet>
      <dgm:spPr/>
    </dgm:pt>
    <dgm:pt modelId="{4E95C0BD-6C3A-46BA-897C-7967B64D90E8}" type="pres">
      <dgm:prSet presAssocID="{1DA5F3C2-B4A1-47B5-8994-8885D3FEA1F5}" presName="FourNodes_1" presStyleLbl="node1" presStyleIdx="0" presStyleCnt="4">
        <dgm:presLayoutVars>
          <dgm:bulletEnabled val="1"/>
        </dgm:presLayoutVars>
      </dgm:prSet>
      <dgm:spPr/>
    </dgm:pt>
    <dgm:pt modelId="{267D6E69-062B-4D3D-B728-7B5666B97997}" type="pres">
      <dgm:prSet presAssocID="{1DA5F3C2-B4A1-47B5-8994-8885D3FEA1F5}" presName="FourNodes_2" presStyleLbl="node1" presStyleIdx="1" presStyleCnt="4">
        <dgm:presLayoutVars>
          <dgm:bulletEnabled val="1"/>
        </dgm:presLayoutVars>
      </dgm:prSet>
      <dgm:spPr/>
    </dgm:pt>
    <dgm:pt modelId="{F55BDAB8-3CF9-4A16-8E1D-DBD25E5D878C}" type="pres">
      <dgm:prSet presAssocID="{1DA5F3C2-B4A1-47B5-8994-8885D3FEA1F5}" presName="FourNodes_3" presStyleLbl="node1" presStyleIdx="2" presStyleCnt="4">
        <dgm:presLayoutVars>
          <dgm:bulletEnabled val="1"/>
        </dgm:presLayoutVars>
      </dgm:prSet>
      <dgm:spPr/>
    </dgm:pt>
    <dgm:pt modelId="{317E561D-D683-41F8-A527-09B80C8E9741}" type="pres">
      <dgm:prSet presAssocID="{1DA5F3C2-B4A1-47B5-8994-8885D3FEA1F5}" presName="FourNodes_4" presStyleLbl="node1" presStyleIdx="3" presStyleCnt="4">
        <dgm:presLayoutVars>
          <dgm:bulletEnabled val="1"/>
        </dgm:presLayoutVars>
      </dgm:prSet>
      <dgm:spPr/>
    </dgm:pt>
    <dgm:pt modelId="{F5C7FF0C-7D8E-4D5F-A607-E67DAD67F7F3}" type="pres">
      <dgm:prSet presAssocID="{1DA5F3C2-B4A1-47B5-8994-8885D3FEA1F5}" presName="FourConn_1-2" presStyleLbl="fgAccFollowNode1" presStyleIdx="0" presStyleCnt="3">
        <dgm:presLayoutVars>
          <dgm:bulletEnabled val="1"/>
        </dgm:presLayoutVars>
      </dgm:prSet>
      <dgm:spPr/>
    </dgm:pt>
    <dgm:pt modelId="{3AB7C55A-3841-4511-B85A-DCDCF91DBC91}" type="pres">
      <dgm:prSet presAssocID="{1DA5F3C2-B4A1-47B5-8994-8885D3FEA1F5}" presName="FourConn_2-3" presStyleLbl="fgAccFollowNode1" presStyleIdx="1" presStyleCnt="3">
        <dgm:presLayoutVars>
          <dgm:bulletEnabled val="1"/>
        </dgm:presLayoutVars>
      </dgm:prSet>
      <dgm:spPr/>
    </dgm:pt>
    <dgm:pt modelId="{3E4B870E-8615-43D7-BD4A-0B1A3CEF64D0}" type="pres">
      <dgm:prSet presAssocID="{1DA5F3C2-B4A1-47B5-8994-8885D3FEA1F5}" presName="FourConn_3-4" presStyleLbl="fgAccFollowNode1" presStyleIdx="2" presStyleCnt="3">
        <dgm:presLayoutVars>
          <dgm:bulletEnabled val="1"/>
        </dgm:presLayoutVars>
      </dgm:prSet>
      <dgm:spPr/>
    </dgm:pt>
    <dgm:pt modelId="{11DE8A0F-A7E8-4990-A933-A908B125AAF9}" type="pres">
      <dgm:prSet presAssocID="{1DA5F3C2-B4A1-47B5-8994-8885D3FEA1F5}" presName="FourNodes_1_text" presStyleLbl="node1" presStyleIdx="3" presStyleCnt="4">
        <dgm:presLayoutVars>
          <dgm:bulletEnabled val="1"/>
        </dgm:presLayoutVars>
      </dgm:prSet>
      <dgm:spPr/>
    </dgm:pt>
    <dgm:pt modelId="{B4EF9DD5-B3CA-4FAC-9BA8-900E1F692B53}" type="pres">
      <dgm:prSet presAssocID="{1DA5F3C2-B4A1-47B5-8994-8885D3FEA1F5}" presName="FourNodes_2_text" presStyleLbl="node1" presStyleIdx="3" presStyleCnt="4">
        <dgm:presLayoutVars>
          <dgm:bulletEnabled val="1"/>
        </dgm:presLayoutVars>
      </dgm:prSet>
      <dgm:spPr/>
    </dgm:pt>
    <dgm:pt modelId="{3CCA934D-0C3B-41D9-ADBE-DAB1ECD83BD5}" type="pres">
      <dgm:prSet presAssocID="{1DA5F3C2-B4A1-47B5-8994-8885D3FEA1F5}" presName="FourNodes_3_text" presStyleLbl="node1" presStyleIdx="3" presStyleCnt="4">
        <dgm:presLayoutVars>
          <dgm:bulletEnabled val="1"/>
        </dgm:presLayoutVars>
      </dgm:prSet>
      <dgm:spPr/>
    </dgm:pt>
    <dgm:pt modelId="{A6C9F4DA-8FBA-47A4-B5AD-C7F31E3BB493}" type="pres">
      <dgm:prSet presAssocID="{1DA5F3C2-B4A1-47B5-8994-8885D3FEA1F5}" presName="FourNodes_4_text" presStyleLbl="node1" presStyleIdx="3" presStyleCnt="4">
        <dgm:presLayoutVars>
          <dgm:bulletEnabled val="1"/>
        </dgm:presLayoutVars>
      </dgm:prSet>
      <dgm:spPr/>
    </dgm:pt>
  </dgm:ptLst>
  <dgm:cxnLst>
    <dgm:cxn modelId="{AAC3A10F-FA0C-4013-8027-88B59BB0B4BB}" type="presOf" srcId="{9595A346-9645-4E77-A5EC-F05D72B80FF0}" destId="{3E4B870E-8615-43D7-BD4A-0B1A3CEF64D0}" srcOrd="0" destOrd="0" presId="urn:microsoft.com/office/officeart/2005/8/layout/vProcess5"/>
    <dgm:cxn modelId="{75D5912A-3D31-43A2-BB2E-4CAAE790C9F2}" srcId="{1DA5F3C2-B4A1-47B5-8994-8885D3FEA1F5}" destId="{223E80CF-4F3A-4CA9-A64B-2C2738A857E2}" srcOrd="0" destOrd="0" parTransId="{10E99066-C0FC-413A-9EF2-E8D996AA5FC4}" sibTransId="{B300B98A-A41C-4463-A2D1-925F7F0BA06D}"/>
    <dgm:cxn modelId="{2A45A42D-74F0-406D-BF96-A5A4D1F6C6D8}" type="presOf" srcId="{223E80CF-4F3A-4CA9-A64B-2C2738A857E2}" destId="{4E95C0BD-6C3A-46BA-897C-7967B64D90E8}" srcOrd="0" destOrd="0" presId="urn:microsoft.com/office/officeart/2005/8/layout/vProcess5"/>
    <dgm:cxn modelId="{5501B15C-A2E3-45FE-B6B9-EC491B35770D}" srcId="{1DA5F3C2-B4A1-47B5-8994-8885D3FEA1F5}" destId="{FC842552-64E4-4A96-9210-71C0B232CA6A}" srcOrd="3" destOrd="0" parTransId="{9AAB2925-6097-4036-95FB-2013C0980B47}" sibTransId="{68EFB5A3-D16D-4E19-8B32-FCBDDB1B0E2A}"/>
    <dgm:cxn modelId="{B4275D5F-FD00-4FE1-817B-D4704C2C1886}" type="presOf" srcId="{BA3A2D51-C9CE-424D-AC57-5613A10B62F6}" destId="{3AB7C55A-3841-4511-B85A-DCDCF91DBC91}" srcOrd="0" destOrd="0" presId="urn:microsoft.com/office/officeart/2005/8/layout/vProcess5"/>
    <dgm:cxn modelId="{DA1E0D50-BA54-4C47-8166-3C28DE5979EB}" srcId="{1DA5F3C2-B4A1-47B5-8994-8885D3FEA1F5}" destId="{D7C7412E-E252-4A2B-B079-1891413542D6}" srcOrd="1" destOrd="0" parTransId="{10FBED14-76D6-41DA-9626-F1C51EA2A104}" sibTransId="{BA3A2D51-C9CE-424D-AC57-5613A10B62F6}"/>
    <dgm:cxn modelId="{A64BB357-B1E8-4922-8F70-8CA2BC0FB0F9}" srcId="{1DA5F3C2-B4A1-47B5-8994-8885D3FEA1F5}" destId="{E8B0E9F0-271F-4485-8F14-DEB11EDF86C2}" srcOrd="2" destOrd="0" parTransId="{587CFF9E-5B52-4416-BEED-D7316F734883}" sibTransId="{9595A346-9645-4E77-A5EC-F05D72B80FF0}"/>
    <dgm:cxn modelId="{A6D5797F-8C75-4FD0-8717-1F32BB83763F}" type="presOf" srcId="{D7C7412E-E252-4A2B-B079-1891413542D6}" destId="{267D6E69-062B-4D3D-B728-7B5666B97997}" srcOrd="0" destOrd="0" presId="urn:microsoft.com/office/officeart/2005/8/layout/vProcess5"/>
    <dgm:cxn modelId="{F778D192-5489-4773-87D5-10A5AC47F9CC}" type="presOf" srcId="{223E80CF-4F3A-4CA9-A64B-2C2738A857E2}" destId="{11DE8A0F-A7E8-4990-A933-A908B125AAF9}" srcOrd="1" destOrd="0" presId="urn:microsoft.com/office/officeart/2005/8/layout/vProcess5"/>
    <dgm:cxn modelId="{477FB194-2405-4694-B527-15503647A454}" type="presOf" srcId="{E8B0E9F0-271F-4485-8F14-DEB11EDF86C2}" destId="{F55BDAB8-3CF9-4A16-8E1D-DBD25E5D878C}" srcOrd="0" destOrd="0" presId="urn:microsoft.com/office/officeart/2005/8/layout/vProcess5"/>
    <dgm:cxn modelId="{7E89409A-4198-4BCC-B86E-03BEADCDD54E}" type="presOf" srcId="{FC842552-64E4-4A96-9210-71C0B232CA6A}" destId="{317E561D-D683-41F8-A527-09B80C8E9741}" srcOrd="0" destOrd="0" presId="urn:microsoft.com/office/officeart/2005/8/layout/vProcess5"/>
    <dgm:cxn modelId="{12D92AA6-1C6A-4DED-A83F-B206484B30EB}" type="presOf" srcId="{B300B98A-A41C-4463-A2D1-925F7F0BA06D}" destId="{F5C7FF0C-7D8E-4D5F-A607-E67DAD67F7F3}" srcOrd="0" destOrd="0" presId="urn:microsoft.com/office/officeart/2005/8/layout/vProcess5"/>
    <dgm:cxn modelId="{F59824DA-3E4C-44B6-9789-83874CE49E5A}" type="presOf" srcId="{D7C7412E-E252-4A2B-B079-1891413542D6}" destId="{B4EF9DD5-B3CA-4FAC-9BA8-900E1F692B53}" srcOrd="1" destOrd="0" presId="urn:microsoft.com/office/officeart/2005/8/layout/vProcess5"/>
    <dgm:cxn modelId="{241EC7E7-F7F4-4E43-81E8-8ACECF084257}" type="presOf" srcId="{FC842552-64E4-4A96-9210-71C0B232CA6A}" destId="{A6C9F4DA-8FBA-47A4-B5AD-C7F31E3BB493}" srcOrd="1" destOrd="0" presId="urn:microsoft.com/office/officeart/2005/8/layout/vProcess5"/>
    <dgm:cxn modelId="{22E065EF-A0F0-40F4-B68E-EB0CB7FCD537}" type="presOf" srcId="{1DA5F3C2-B4A1-47B5-8994-8885D3FEA1F5}" destId="{C2B226E6-A3AD-40EC-97DD-150D601E9417}" srcOrd="0" destOrd="0" presId="urn:microsoft.com/office/officeart/2005/8/layout/vProcess5"/>
    <dgm:cxn modelId="{7A6201F7-000B-4134-AB3C-8B7D63CF1F40}" type="presOf" srcId="{E8B0E9F0-271F-4485-8F14-DEB11EDF86C2}" destId="{3CCA934D-0C3B-41D9-ADBE-DAB1ECD83BD5}" srcOrd="1" destOrd="0" presId="urn:microsoft.com/office/officeart/2005/8/layout/vProcess5"/>
    <dgm:cxn modelId="{EC9F9010-ED9B-4D42-A5D0-5FA97A519896}" type="presParOf" srcId="{C2B226E6-A3AD-40EC-97DD-150D601E9417}" destId="{0A83F5FD-8182-4659-920C-E158498EA065}" srcOrd="0" destOrd="0" presId="urn:microsoft.com/office/officeart/2005/8/layout/vProcess5"/>
    <dgm:cxn modelId="{AAF5ECFB-C083-4E08-B739-19F5FF322F84}" type="presParOf" srcId="{C2B226E6-A3AD-40EC-97DD-150D601E9417}" destId="{4E95C0BD-6C3A-46BA-897C-7967B64D90E8}" srcOrd="1" destOrd="0" presId="urn:microsoft.com/office/officeart/2005/8/layout/vProcess5"/>
    <dgm:cxn modelId="{FF1F1254-DECB-447D-A829-364B524895EC}" type="presParOf" srcId="{C2B226E6-A3AD-40EC-97DD-150D601E9417}" destId="{267D6E69-062B-4D3D-B728-7B5666B97997}" srcOrd="2" destOrd="0" presId="urn:microsoft.com/office/officeart/2005/8/layout/vProcess5"/>
    <dgm:cxn modelId="{78A6A823-BD7E-4D53-A377-615D880C4EF7}" type="presParOf" srcId="{C2B226E6-A3AD-40EC-97DD-150D601E9417}" destId="{F55BDAB8-3CF9-4A16-8E1D-DBD25E5D878C}" srcOrd="3" destOrd="0" presId="urn:microsoft.com/office/officeart/2005/8/layout/vProcess5"/>
    <dgm:cxn modelId="{6DBB6F7E-1BF3-4C1C-AC4C-CA1B54F91E14}" type="presParOf" srcId="{C2B226E6-A3AD-40EC-97DD-150D601E9417}" destId="{317E561D-D683-41F8-A527-09B80C8E9741}" srcOrd="4" destOrd="0" presId="urn:microsoft.com/office/officeart/2005/8/layout/vProcess5"/>
    <dgm:cxn modelId="{EE5149C6-9C34-440C-BEB9-18CEE0D8B92C}" type="presParOf" srcId="{C2B226E6-A3AD-40EC-97DD-150D601E9417}" destId="{F5C7FF0C-7D8E-4D5F-A607-E67DAD67F7F3}" srcOrd="5" destOrd="0" presId="urn:microsoft.com/office/officeart/2005/8/layout/vProcess5"/>
    <dgm:cxn modelId="{1944172D-4717-4E57-8DB9-C38F98E80663}" type="presParOf" srcId="{C2B226E6-A3AD-40EC-97DD-150D601E9417}" destId="{3AB7C55A-3841-4511-B85A-DCDCF91DBC91}" srcOrd="6" destOrd="0" presId="urn:microsoft.com/office/officeart/2005/8/layout/vProcess5"/>
    <dgm:cxn modelId="{ECE432B6-3CE3-4910-A2D3-A7AE39869615}" type="presParOf" srcId="{C2B226E6-A3AD-40EC-97DD-150D601E9417}" destId="{3E4B870E-8615-43D7-BD4A-0B1A3CEF64D0}" srcOrd="7" destOrd="0" presId="urn:microsoft.com/office/officeart/2005/8/layout/vProcess5"/>
    <dgm:cxn modelId="{04E938CA-5300-4A44-9FE2-C0404E8CA068}" type="presParOf" srcId="{C2B226E6-A3AD-40EC-97DD-150D601E9417}" destId="{11DE8A0F-A7E8-4990-A933-A908B125AAF9}" srcOrd="8" destOrd="0" presId="urn:microsoft.com/office/officeart/2005/8/layout/vProcess5"/>
    <dgm:cxn modelId="{1BE936E5-7A03-4CF2-AED2-F105AD100BDD}" type="presParOf" srcId="{C2B226E6-A3AD-40EC-97DD-150D601E9417}" destId="{B4EF9DD5-B3CA-4FAC-9BA8-900E1F692B53}" srcOrd="9" destOrd="0" presId="urn:microsoft.com/office/officeart/2005/8/layout/vProcess5"/>
    <dgm:cxn modelId="{13DA22EB-880B-4DAF-B96F-2A9D3E2E4147}" type="presParOf" srcId="{C2B226E6-A3AD-40EC-97DD-150D601E9417}" destId="{3CCA934D-0C3B-41D9-ADBE-DAB1ECD83BD5}" srcOrd="10" destOrd="0" presId="urn:microsoft.com/office/officeart/2005/8/layout/vProcess5"/>
    <dgm:cxn modelId="{A1D2DA60-566E-429D-92B9-D87148945267}" type="presParOf" srcId="{C2B226E6-A3AD-40EC-97DD-150D601E9417}" destId="{A6C9F4DA-8FBA-47A4-B5AD-C7F31E3BB493}" srcOrd="11" destOrd="0" presId="urn:microsoft.com/office/officeart/2005/8/layout/vProcess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D41C8C0-DCC5-4106-AC28-AB59DB817BD6}"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DDFE2988-75A1-4F59-A6FC-A5591A5E7AAB}">
      <dgm:prSet/>
      <dgm:spPr/>
      <dgm:t>
        <a:bodyPr/>
        <a:lstStyle/>
        <a:p>
          <a:r>
            <a:rPr lang="en-IE"/>
            <a:t>Solution (temporary)</a:t>
          </a:r>
          <a:endParaRPr lang="en-US"/>
        </a:p>
      </dgm:t>
    </dgm:pt>
    <dgm:pt modelId="{B39ADD02-D269-4B12-B36C-2C6E4B53780A}" type="parTrans" cxnId="{43D160AC-F64A-4A54-80E4-B6A6C411A695}">
      <dgm:prSet/>
      <dgm:spPr/>
      <dgm:t>
        <a:bodyPr/>
        <a:lstStyle/>
        <a:p>
          <a:endParaRPr lang="en-US"/>
        </a:p>
      </dgm:t>
    </dgm:pt>
    <dgm:pt modelId="{9A91C595-0355-4877-BCAF-29FBF3A9F6A7}" type="sibTrans" cxnId="{43D160AC-F64A-4A54-80E4-B6A6C411A695}">
      <dgm:prSet/>
      <dgm:spPr/>
      <dgm:t>
        <a:bodyPr/>
        <a:lstStyle/>
        <a:p>
          <a:endParaRPr lang="en-US"/>
        </a:p>
      </dgm:t>
    </dgm:pt>
    <dgm:pt modelId="{6768B023-B981-4377-B077-C8CB1A6CD899}">
      <dgm:prSet/>
      <dgm:spPr/>
      <dgm:t>
        <a:bodyPr/>
        <a:lstStyle/>
        <a:p>
          <a:r>
            <a:rPr lang="en-IE"/>
            <a:t>Very inconvenient work arounds were available</a:t>
          </a:r>
          <a:endParaRPr lang="en-US"/>
        </a:p>
      </dgm:t>
    </dgm:pt>
    <dgm:pt modelId="{733AC1B6-E289-4C4A-BDF9-349E8D6A2FC0}" type="parTrans" cxnId="{2F09D3C8-4103-4D33-AFB6-DF6FE8B07C65}">
      <dgm:prSet/>
      <dgm:spPr/>
      <dgm:t>
        <a:bodyPr/>
        <a:lstStyle/>
        <a:p>
          <a:endParaRPr lang="en-US"/>
        </a:p>
      </dgm:t>
    </dgm:pt>
    <dgm:pt modelId="{C6C3D931-CEFE-4EE9-8AB4-9E43E85E33FF}" type="sibTrans" cxnId="{2F09D3C8-4103-4D33-AFB6-DF6FE8B07C65}">
      <dgm:prSet/>
      <dgm:spPr/>
      <dgm:t>
        <a:bodyPr/>
        <a:lstStyle/>
        <a:p>
          <a:endParaRPr lang="en-US"/>
        </a:p>
      </dgm:t>
    </dgm:pt>
    <dgm:pt modelId="{67CFCE5C-57B1-4AB5-8FD1-3242381E8999}">
      <dgm:prSet/>
      <dgm:spPr/>
      <dgm:t>
        <a:bodyPr/>
        <a:lstStyle/>
        <a:p>
          <a:r>
            <a:rPr lang="en-IE"/>
            <a:t>Solution (permanent)</a:t>
          </a:r>
          <a:endParaRPr lang="en-US"/>
        </a:p>
      </dgm:t>
    </dgm:pt>
    <dgm:pt modelId="{0F3ACD03-D38D-47E8-B153-F85D0CB42413}" type="parTrans" cxnId="{7B927B49-780B-44A8-8CAB-8385D2634F08}">
      <dgm:prSet/>
      <dgm:spPr/>
      <dgm:t>
        <a:bodyPr/>
        <a:lstStyle/>
        <a:p>
          <a:endParaRPr lang="en-US"/>
        </a:p>
      </dgm:t>
    </dgm:pt>
    <dgm:pt modelId="{30EF2242-9749-448B-A4C6-1E339634D8B7}" type="sibTrans" cxnId="{7B927B49-780B-44A8-8CAB-8385D2634F08}">
      <dgm:prSet/>
      <dgm:spPr/>
      <dgm:t>
        <a:bodyPr/>
        <a:lstStyle/>
        <a:p>
          <a:endParaRPr lang="en-US"/>
        </a:p>
      </dgm:t>
    </dgm:pt>
    <dgm:pt modelId="{6CF23058-F061-4F05-979A-961F9150D930}">
      <dgm:prSet/>
      <dgm:spPr/>
      <dgm:t>
        <a:bodyPr/>
        <a:lstStyle/>
        <a:p>
          <a:r>
            <a:rPr lang="en-IE"/>
            <a:t>Redesign</a:t>
          </a:r>
          <a:endParaRPr lang="en-US"/>
        </a:p>
      </dgm:t>
    </dgm:pt>
    <dgm:pt modelId="{AEE887D6-317C-459C-A151-CB2102D05149}" type="parTrans" cxnId="{56825DC4-6337-42F7-BD0C-3B2BE28BC19A}">
      <dgm:prSet/>
      <dgm:spPr/>
      <dgm:t>
        <a:bodyPr/>
        <a:lstStyle/>
        <a:p>
          <a:endParaRPr lang="en-US"/>
        </a:p>
      </dgm:t>
    </dgm:pt>
    <dgm:pt modelId="{AE530D0A-AAFD-4533-B533-0A1C04689EA7}" type="sibTrans" cxnId="{56825DC4-6337-42F7-BD0C-3B2BE28BC19A}">
      <dgm:prSet/>
      <dgm:spPr/>
      <dgm:t>
        <a:bodyPr/>
        <a:lstStyle/>
        <a:p>
          <a:endParaRPr lang="en-US"/>
        </a:p>
      </dgm:t>
    </dgm:pt>
    <dgm:pt modelId="{6CC6673F-4D7D-4315-9017-D46CD9A2907A}">
      <dgm:prSet/>
      <dgm:spPr/>
      <dgm:t>
        <a:bodyPr/>
        <a:lstStyle/>
        <a:p>
          <a:r>
            <a:rPr lang="en-IE"/>
            <a:t>Analysis of worldwide delimiters</a:t>
          </a:r>
          <a:endParaRPr lang="en-US"/>
        </a:p>
      </dgm:t>
    </dgm:pt>
    <dgm:pt modelId="{0600474B-5F5B-4339-8C96-5BF412F42B5F}" type="parTrans" cxnId="{787568DB-4BE7-4BAD-92B2-8CDD68DC81E9}">
      <dgm:prSet/>
      <dgm:spPr/>
      <dgm:t>
        <a:bodyPr/>
        <a:lstStyle/>
        <a:p>
          <a:endParaRPr lang="en-US"/>
        </a:p>
      </dgm:t>
    </dgm:pt>
    <dgm:pt modelId="{3479478F-2FB6-4DB9-B6E8-4B4A4B998EE9}" type="sibTrans" cxnId="{787568DB-4BE7-4BAD-92B2-8CDD68DC81E9}">
      <dgm:prSet/>
      <dgm:spPr/>
      <dgm:t>
        <a:bodyPr/>
        <a:lstStyle/>
        <a:p>
          <a:endParaRPr lang="en-US"/>
        </a:p>
      </dgm:t>
    </dgm:pt>
    <dgm:pt modelId="{E019B433-629B-4774-92F4-D7645E375895}">
      <dgm:prSet/>
      <dgm:spPr/>
      <dgm:t>
        <a:bodyPr/>
        <a:lstStyle/>
        <a:p>
          <a:r>
            <a:rPr lang="en-IE"/>
            <a:t>Redevelopment of a module and retesting</a:t>
          </a:r>
          <a:endParaRPr lang="en-US"/>
        </a:p>
      </dgm:t>
    </dgm:pt>
    <dgm:pt modelId="{EA23B8B0-9816-4507-9B42-7F0E6C0429D3}" type="parTrans" cxnId="{0AD7FA4E-D865-40D0-9B8C-031647067EE7}">
      <dgm:prSet/>
      <dgm:spPr/>
      <dgm:t>
        <a:bodyPr/>
        <a:lstStyle/>
        <a:p>
          <a:endParaRPr lang="en-US"/>
        </a:p>
      </dgm:t>
    </dgm:pt>
    <dgm:pt modelId="{0D529D9C-57AA-44F8-AC46-02056EDA947F}" type="sibTrans" cxnId="{0AD7FA4E-D865-40D0-9B8C-031647067EE7}">
      <dgm:prSet/>
      <dgm:spPr/>
      <dgm:t>
        <a:bodyPr/>
        <a:lstStyle/>
        <a:p>
          <a:endParaRPr lang="en-US"/>
        </a:p>
      </dgm:t>
    </dgm:pt>
    <dgm:pt modelId="{A5F8CCE1-1FE6-4072-B781-EF39806AE679}">
      <dgm:prSet/>
      <dgm:spPr/>
      <dgm:t>
        <a:bodyPr/>
        <a:lstStyle/>
        <a:p>
          <a:r>
            <a:rPr lang="en-IE"/>
            <a:t>Impact</a:t>
          </a:r>
          <a:endParaRPr lang="en-US"/>
        </a:p>
      </dgm:t>
    </dgm:pt>
    <dgm:pt modelId="{29D0FFF3-0533-4B54-ADA8-53AC0981D876}" type="parTrans" cxnId="{53438FEC-6BC7-4AAD-8453-7C62C15F27B4}">
      <dgm:prSet/>
      <dgm:spPr/>
      <dgm:t>
        <a:bodyPr/>
        <a:lstStyle/>
        <a:p>
          <a:endParaRPr lang="en-US"/>
        </a:p>
      </dgm:t>
    </dgm:pt>
    <dgm:pt modelId="{FADB1AF5-A719-4230-AEF7-D24451E444E0}" type="sibTrans" cxnId="{53438FEC-6BC7-4AAD-8453-7C62C15F27B4}">
      <dgm:prSet/>
      <dgm:spPr/>
      <dgm:t>
        <a:bodyPr/>
        <a:lstStyle/>
        <a:p>
          <a:endParaRPr lang="en-US"/>
        </a:p>
      </dgm:t>
    </dgm:pt>
    <dgm:pt modelId="{8AEE9F55-E13B-4E7B-99AC-BA320B914F6A}">
      <dgm:prSet/>
      <dgm:spPr/>
      <dgm:t>
        <a:bodyPr/>
        <a:lstStyle/>
        <a:p>
          <a:r>
            <a:rPr lang="en-IE"/>
            <a:t>Significant reputational damage</a:t>
          </a:r>
          <a:endParaRPr lang="en-US"/>
        </a:p>
      </dgm:t>
    </dgm:pt>
    <dgm:pt modelId="{0D5AFE51-12EC-4192-AA82-E6C12F9A9A0E}" type="parTrans" cxnId="{8C130E88-A9B6-4A74-90CB-F71CEBD2C91E}">
      <dgm:prSet/>
      <dgm:spPr/>
      <dgm:t>
        <a:bodyPr/>
        <a:lstStyle/>
        <a:p>
          <a:endParaRPr lang="en-US"/>
        </a:p>
      </dgm:t>
    </dgm:pt>
    <dgm:pt modelId="{1F8397BC-0851-4997-9E11-B959216DA3C2}" type="sibTrans" cxnId="{8C130E88-A9B6-4A74-90CB-F71CEBD2C91E}">
      <dgm:prSet/>
      <dgm:spPr/>
      <dgm:t>
        <a:bodyPr/>
        <a:lstStyle/>
        <a:p>
          <a:endParaRPr lang="en-US"/>
        </a:p>
      </dgm:t>
    </dgm:pt>
    <dgm:pt modelId="{1204AD1E-9BBE-4669-A270-1D0ED8FF9949}">
      <dgm:prSet/>
      <dgm:spPr/>
      <dgm:t>
        <a:bodyPr/>
        <a:lstStyle/>
        <a:p>
          <a:r>
            <a:rPr lang="en-IE"/>
            <a:t>Unhappy customers</a:t>
          </a:r>
          <a:endParaRPr lang="en-US"/>
        </a:p>
      </dgm:t>
    </dgm:pt>
    <dgm:pt modelId="{0D20B056-954B-46AE-A065-565D86175AE7}" type="parTrans" cxnId="{7DCBF902-12D1-45AC-812C-E88E63944F5E}">
      <dgm:prSet/>
      <dgm:spPr/>
      <dgm:t>
        <a:bodyPr/>
        <a:lstStyle/>
        <a:p>
          <a:endParaRPr lang="en-US"/>
        </a:p>
      </dgm:t>
    </dgm:pt>
    <dgm:pt modelId="{3961E208-BB4C-4C99-92D6-38FE0E78AC16}" type="sibTrans" cxnId="{7DCBF902-12D1-45AC-812C-E88E63944F5E}">
      <dgm:prSet/>
      <dgm:spPr/>
      <dgm:t>
        <a:bodyPr/>
        <a:lstStyle/>
        <a:p>
          <a:endParaRPr lang="en-US"/>
        </a:p>
      </dgm:t>
    </dgm:pt>
    <dgm:pt modelId="{B71B46B5-C151-43EA-91F5-94BCA534EA30}">
      <dgm:prSet/>
      <dgm:spPr/>
      <dgm:t>
        <a:bodyPr/>
        <a:lstStyle/>
        <a:p>
          <a:r>
            <a:rPr lang="en-IE"/>
            <a:t>Extra redevelopment and testing effort</a:t>
          </a:r>
          <a:endParaRPr lang="en-US"/>
        </a:p>
      </dgm:t>
    </dgm:pt>
    <dgm:pt modelId="{E19F38E3-A0BF-4AD2-8F98-70047B66A046}" type="parTrans" cxnId="{1F378F98-CE8A-403C-9BA9-ED258B6195CE}">
      <dgm:prSet/>
      <dgm:spPr/>
      <dgm:t>
        <a:bodyPr/>
        <a:lstStyle/>
        <a:p>
          <a:endParaRPr lang="en-US"/>
        </a:p>
      </dgm:t>
    </dgm:pt>
    <dgm:pt modelId="{B1CDEE7E-B828-4826-9754-716058AA58C5}" type="sibTrans" cxnId="{1F378F98-CE8A-403C-9BA9-ED258B6195CE}">
      <dgm:prSet/>
      <dgm:spPr/>
      <dgm:t>
        <a:bodyPr/>
        <a:lstStyle/>
        <a:p>
          <a:endParaRPr lang="en-US"/>
        </a:p>
      </dgm:t>
    </dgm:pt>
    <dgm:pt modelId="{ABEAC060-BDB1-4C14-A3E7-477C0235A881}">
      <dgm:prSet/>
      <dgm:spPr/>
      <dgm:t>
        <a:bodyPr/>
        <a:lstStyle/>
        <a:p>
          <a:r>
            <a:rPr lang="en-IE"/>
            <a:t>Knock on impact on the next sprints</a:t>
          </a:r>
          <a:endParaRPr lang="en-US"/>
        </a:p>
      </dgm:t>
    </dgm:pt>
    <dgm:pt modelId="{9036D760-D33A-4F68-B57F-D036608561F7}" type="parTrans" cxnId="{27D76181-CC0F-4E82-BA0A-ED2A2C95D406}">
      <dgm:prSet/>
      <dgm:spPr/>
      <dgm:t>
        <a:bodyPr/>
        <a:lstStyle/>
        <a:p>
          <a:endParaRPr lang="en-US"/>
        </a:p>
      </dgm:t>
    </dgm:pt>
    <dgm:pt modelId="{CB8E7121-19DC-470F-B804-D9CD1F52EE14}" type="sibTrans" cxnId="{27D76181-CC0F-4E82-BA0A-ED2A2C95D406}">
      <dgm:prSet/>
      <dgm:spPr/>
      <dgm:t>
        <a:bodyPr/>
        <a:lstStyle/>
        <a:p>
          <a:endParaRPr lang="en-US"/>
        </a:p>
      </dgm:t>
    </dgm:pt>
    <dgm:pt modelId="{2D875FFE-6484-4E48-AC39-35663C405AB7}">
      <dgm:prSet/>
      <dgm:spPr/>
      <dgm:t>
        <a:bodyPr/>
        <a:lstStyle/>
        <a:p>
          <a:r>
            <a:rPr lang="en-IE"/>
            <a:t>Late deliveries of software</a:t>
          </a:r>
          <a:endParaRPr lang="en-US"/>
        </a:p>
      </dgm:t>
    </dgm:pt>
    <dgm:pt modelId="{F39E22BB-9878-4D00-9EB4-BA28009A4A22}" type="parTrans" cxnId="{F052547A-88AC-41F0-B868-033374E2B6B5}">
      <dgm:prSet/>
      <dgm:spPr/>
      <dgm:t>
        <a:bodyPr/>
        <a:lstStyle/>
        <a:p>
          <a:endParaRPr lang="en-US"/>
        </a:p>
      </dgm:t>
    </dgm:pt>
    <dgm:pt modelId="{EE603E60-71F0-4205-804C-180BE5526346}" type="sibTrans" cxnId="{F052547A-88AC-41F0-B868-033374E2B6B5}">
      <dgm:prSet/>
      <dgm:spPr/>
      <dgm:t>
        <a:bodyPr/>
        <a:lstStyle/>
        <a:p>
          <a:endParaRPr lang="en-US"/>
        </a:p>
      </dgm:t>
    </dgm:pt>
    <dgm:pt modelId="{83ABA5D4-ACC7-441A-A0DE-6164DC7A56F2}">
      <dgm:prSet/>
      <dgm:spPr/>
      <dgm:t>
        <a:bodyPr/>
        <a:lstStyle/>
        <a:p>
          <a:r>
            <a:rPr lang="en-IE"/>
            <a:t>Etc etc</a:t>
          </a:r>
          <a:endParaRPr lang="en-US"/>
        </a:p>
      </dgm:t>
    </dgm:pt>
    <dgm:pt modelId="{43E1F4F3-0763-4284-8E4E-04E39BE152FF}" type="parTrans" cxnId="{270A94CB-12CD-4F78-A674-5B53A5F793ED}">
      <dgm:prSet/>
      <dgm:spPr/>
      <dgm:t>
        <a:bodyPr/>
        <a:lstStyle/>
        <a:p>
          <a:endParaRPr lang="en-US"/>
        </a:p>
      </dgm:t>
    </dgm:pt>
    <dgm:pt modelId="{8E12C9F7-8AE8-4326-A96F-AB4B2B36B56F}" type="sibTrans" cxnId="{270A94CB-12CD-4F78-A674-5B53A5F793ED}">
      <dgm:prSet/>
      <dgm:spPr/>
      <dgm:t>
        <a:bodyPr/>
        <a:lstStyle/>
        <a:p>
          <a:endParaRPr lang="en-US"/>
        </a:p>
      </dgm:t>
    </dgm:pt>
    <dgm:pt modelId="{469718B4-A30B-4ACA-94C5-B67E329AEEA1}" type="pres">
      <dgm:prSet presAssocID="{9D41C8C0-DCC5-4106-AC28-AB59DB817BD6}" presName="linear" presStyleCnt="0">
        <dgm:presLayoutVars>
          <dgm:dir/>
          <dgm:animLvl val="lvl"/>
          <dgm:resizeHandles val="exact"/>
        </dgm:presLayoutVars>
      </dgm:prSet>
      <dgm:spPr/>
    </dgm:pt>
    <dgm:pt modelId="{C4BC38DE-3477-4B3C-B6B8-6509F3629E4A}" type="pres">
      <dgm:prSet presAssocID="{DDFE2988-75A1-4F59-A6FC-A5591A5E7AAB}" presName="parentLin" presStyleCnt="0"/>
      <dgm:spPr/>
    </dgm:pt>
    <dgm:pt modelId="{FEC1E156-7D19-47FA-B574-A4CF849D06F2}" type="pres">
      <dgm:prSet presAssocID="{DDFE2988-75A1-4F59-A6FC-A5591A5E7AAB}" presName="parentLeftMargin" presStyleLbl="node1" presStyleIdx="0" presStyleCnt="3"/>
      <dgm:spPr/>
    </dgm:pt>
    <dgm:pt modelId="{99D081B5-6229-45E5-9667-26515FB46310}" type="pres">
      <dgm:prSet presAssocID="{DDFE2988-75A1-4F59-A6FC-A5591A5E7AAB}" presName="parentText" presStyleLbl="node1" presStyleIdx="0" presStyleCnt="3">
        <dgm:presLayoutVars>
          <dgm:chMax val="0"/>
          <dgm:bulletEnabled val="1"/>
        </dgm:presLayoutVars>
      </dgm:prSet>
      <dgm:spPr/>
    </dgm:pt>
    <dgm:pt modelId="{00E9E22A-471E-4AF1-B862-B6206952E4D8}" type="pres">
      <dgm:prSet presAssocID="{DDFE2988-75A1-4F59-A6FC-A5591A5E7AAB}" presName="negativeSpace" presStyleCnt="0"/>
      <dgm:spPr/>
    </dgm:pt>
    <dgm:pt modelId="{6A779683-1D13-4376-A5B1-97A282970BFA}" type="pres">
      <dgm:prSet presAssocID="{DDFE2988-75A1-4F59-A6FC-A5591A5E7AAB}" presName="childText" presStyleLbl="conFgAcc1" presStyleIdx="0" presStyleCnt="3">
        <dgm:presLayoutVars>
          <dgm:bulletEnabled val="1"/>
        </dgm:presLayoutVars>
      </dgm:prSet>
      <dgm:spPr/>
    </dgm:pt>
    <dgm:pt modelId="{93A98B0D-377D-4565-8D2C-CE0B8BB51095}" type="pres">
      <dgm:prSet presAssocID="{9A91C595-0355-4877-BCAF-29FBF3A9F6A7}" presName="spaceBetweenRectangles" presStyleCnt="0"/>
      <dgm:spPr/>
    </dgm:pt>
    <dgm:pt modelId="{30DF578D-7CCD-4662-AE5E-995996FA2DA0}" type="pres">
      <dgm:prSet presAssocID="{67CFCE5C-57B1-4AB5-8FD1-3242381E8999}" presName="parentLin" presStyleCnt="0"/>
      <dgm:spPr/>
    </dgm:pt>
    <dgm:pt modelId="{49125E75-9D26-4B8E-99F2-D72C73E2BE6C}" type="pres">
      <dgm:prSet presAssocID="{67CFCE5C-57B1-4AB5-8FD1-3242381E8999}" presName="parentLeftMargin" presStyleLbl="node1" presStyleIdx="0" presStyleCnt="3"/>
      <dgm:spPr/>
    </dgm:pt>
    <dgm:pt modelId="{75653E0F-335E-4DDE-BDDE-4A00CEFFB22D}" type="pres">
      <dgm:prSet presAssocID="{67CFCE5C-57B1-4AB5-8FD1-3242381E8999}" presName="parentText" presStyleLbl="node1" presStyleIdx="1" presStyleCnt="3">
        <dgm:presLayoutVars>
          <dgm:chMax val="0"/>
          <dgm:bulletEnabled val="1"/>
        </dgm:presLayoutVars>
      </dgm:prSet>
      <dgm:spPr/>
    </dgm:pt>
    <dgm:pt modelId="{E850DC01-CE33-4632-A9D4-B203616DF7D4}" type="pres">
      <dgm:prSet presAssocID="{67CFCE5C-57B1-4AB5-8FD1-3242381E8999}" presName="negativeSpace" presStyleCnt="0"/>
      <dgm:spPr/>
    </dgm:pt>
    <dgm:pt modelId="{2D49F5E5-5A42-41F0-8B79-CF37A68F0B79}" type="pres">
      <dgm:prSet presAssocID="{67CFCE5C-57B1-4AB5-8FD1-3242381E8999}" presName="childText" presStyleLbl="conFgAcc1" presStyleIdx="1" presStyleCnt="3">
        <dgm:presLayoutVars>
          <dgm:bulletEnabled val="1"/>
        </dgm:presLayoutVars>
      </dgm:prSet>
      <dgm:spPr/>
    </dgm:pt>
    <dgm:pt modelId="{E542C028-8D14-4540-A01D-11518C0FE2A3}" type="pres">
      <dgm:prSet presAssocID="{30EF2242-9749-448B-A4C6-1E339634D8B7}" presName="spaceBetweenRectangles" presStyleCnt="0"/>
      <dgm:spPr/>
    </dgm:pt>
    <dgm:pt modelId="{63AAEFEA-ABD3-4E13-A65C-2B363FBF3E35}" type="pres">
      <dgm:prSet presAssocID="{A5F8CCE1-1FE6-4072-B781-EF39806AE679}" presName="parentLin" presStyleCnt="0"/>
      <dgm:spPr/>
    </dgm:pt>
    <dgm:pt modelId="{8638196A-540C-45C4-8E08-F39FCF3C1AA1}" type="pres">
      <dgm:prSet presAssocID="{A5F8CCE1-1FE6-4072-B781-EF39806AE679}" presName="parentLeftMargin" presStyleLbl="node1" presStyleIdx="1" presStyleCnt="3"/>
      <dgm:spPr/>
    </dgm:pt>
    <dgm:pt modelId="{80257C57-1B7E-4C4A-AE90-D74DB349D11A}" type="pres">
      <dgm:prSet presAssocID="{A5F8CCE1-1FE6-4072-B781-EF39806AE679}" presName="parentText" presStyleLbl="node1" presStyleIdx="2" presStyleCnt="3">
        <dgm:presLayoutVars>
          <dgm:chMax val="0"/>
          <dgm:bulletEnabled val="1"/>
        </dgm:presLayoutVars>
      </dgm:prSet>
      <dgm:spPr/>
    </dgm:pt>
    <dgm:pt modelId="{DD80AB50-6353-4BF4-AE5F-0EF41928E4FE}" type="pres">
      <dgm:prSet presAssocID="{A5F8CCE1-1FE6-4072-B781-EF39806AE679}" presName="negativeSpace" presStyleCnt="0"/>
      <dgm:spPr/>
    </dgm:pt>
    <dgm:pt modelId="{DE4AABE0-B45F-4A72-ACC8-2F1C6653505C}" type="pres">
      <dgm:prSet presAssocID="{A5F8CCE1-1FE6-4072-B781-EF39806AE679}" presName="childText" presStyleLbl="conFgAcc1" presStyleIdx="2" presStyleCnt="3">
        <dgm:presLayoutVars>
          <dgm:bulletEnabled val="1"/>
        </dgm:presLayoutVars>
      </dgm:prSet>
      <dgm:spPr/>
    </dgm:pt>
  </dgm:ptLst>
  <dgm:cxnLst>
    <dgm:cxn modelId="{31115900-2E5C-4383-835A-D49E07511D13}" type="presOf" srcId="{6CC6673F-4D7D-4315-9017-D46CD9A2907A}" destId="{2D49F5E5-5A42-41F0-8B79-CF37A68F0B79}" srcOrd="0" destOrd="1" presId="urn:microsoft.com/office/officeart/2005/8/layout/list1"/>
    <dgm:cxn modelId="{7DCBF902-12D1-45AC-812C-E88E63944F5E}" srcId="{A5F8CCE1-1FE6-4072-B781-EF39806AE679}" destId="{1204AD1E-9BBE-4669-A270-1D0ED8FF9949}" srcOrd="1" destOrd="0" parTransId="{0D20B056-954B-46AE-A065-565D86175AE7}" sibTransId="{3961E208-BB4C-4C99-92D6-38FE0E78AC16}"/>
    <dgm:cxn modelId="{72F21D2A-37FE-4E5D-8104-8E49B018E17D}" type="presOf" srcId="{E019B433-629B-4774-92F4-D7645E375895}" destId="{2D49F5E5-5A42-41F0-8B79-CF37A68F0B79}" srcOrd="0" destOrd="2" presId="urn:microsoft.com/office/officeart/2005/8/layout/list1"/>
    <dgm:cxn modelId="{E003B52A-6BFD-4793-8569-06B6445FD499}" type="presOf" srcId="{9D41C8C0-DCC5-4106-AC28-AB59DB817BD6}" destId="{469718B4-A30B-4ACA-94C5-B67E329AEEA1}" srcOrd="0" destOrd="0" presId="urn:microsoft.com/office/officeart/2005/8/layout/list1"/>
    <dgm:cxn modelId="{7AA47740-1E87-447F-8B67-070B2BE1E46F}" type="presOf" srcId="{2D875FFE-6484-4E48-AC39-35663C405AB7}" destId="{DE4AABE0-B45F-4A72-ACC8-2F1C6653505C}" srcOrd="0" destOrd="4" presId="urn:microsoft.com/office/officeart/2005/8/layout/list1"/>
    <dgm:cxn modelId="{4D84805C-482A-4938-8CE5-01F70819FBB5}" type="presOf" srcId="{6768B023-B981-4377-B077-C8CB1A6CD899}" destId="{6A779683-1D13-4376-A5B1-97A282970BFA}" srcOrd="0" destOrd="0" presId="urn:microsoft.com/office/officeart/2005/8/layout/list1"/>
    <dgm:cxn modelId="{7B927B49-780B-44A8-8CAB-8385D2634F08}" srcId="{9D41C8C0-DCC5-4106-AC28-AB59DB817BD6}" destId="{67CFCE5C-57B1-4AB5-8FD1-3242381E8999}" srcOrd="1" destOrd="0" parTransId="{0F3ACD03-D38D-47E8-B153-F85D0CB42413}" sibTransId="{30EF2242-9749-448B-A4C6-1E339634D8B7}"/>
    <dgm:cxn modelId="{5A4A704A-ECA7-424E-BFA8-74BB9693A319}" type="presOf" srcId="{67CFCE5C-57B1-4AB5-8FD1-3242381E8999}" destId="{49125E75-9D26-4B8E-99F2-D72C73E2BE6C}" srcOrd="0" destOrd="0" presId="urn:microsoft.com/office/officeart/2005/8/layout/list1"/>
    <dgm:cxn modelId="{0AD7FA4E-D865-40D0-9B8C-031647067EE7}" srcId="{67CFCE5C-57B1-4AB5-8FD1-3242381E8999}" destId="{E019B433-629B-4774-92F4-D7645E375895}" srcOrd="2" destOrd="0" parTransId="{EA23B8B0-9816-4507-9B42-7F0E6C0429D3}" sibTransId="{0D529D9C-57AA-44F8-AC46-02056EDA947F}"/>
    <dgm:cxn modelId="{F052547A-88AC-41F0-B868-033374E2B6B5}" srcId="{A5F8CCE1-1FE6-4072-B781-EF39806AE679}" destId="{2D875FFE-6484-4E48-AC39-35663C405AB7}" srcOrd="4" destOrd="0" parTransId="{F39E22BB-9878-4D00-9EB4-BA28009A4A22}" sibTransId="{EE603E60-71F0-4205-804C-180BE5526346}"/>
    <dgm:cxn modelId="{7F8B5D7E-09BE-4247-A920-46C45316407D}" type="presOf" srcId="{A5F8CCE1-1FE6-4072-B781-EF39806AE679}" destId="{80257C57-1B7E-4C4A-AE90-D74DB349D11A}" srcOrd="1" destOrd="0" presId="urn:microsoft.com/office/officeart/2005/8/layout/list1"/>
    <dgm:cxn modelId="{27D76181-CC0F-4E82-BA0A-ED2A2C95D406}" srcId="{A5F8CCE1-1FE6-4072-B781-EF39806AE679}" destId="{ABEAC060-BDB1-4C14-A3E7-477C0235A881}" srcOrd="3" destOrd="0" parTransId="{9036D760-D33A-4F68-B57F-D036608561F7}" sibTransId="{CB8E7121-19DC-470F-B804-D9CD1F52EE14}"/>
    <dgm:cxn modelId="{239F1F83-9B5A-4D5E-83E1-B952404AD352}" type="presOf" srcId="{8AEE9F55-E13B-4E7B-99AC-BA320B914F6A}" destId="{DE4AABE0-B45F-4A72-ACC8-2F1C6653505C}" srcOrd="0" destOrd="0" presId="urn:microsoft.com/office/officeart/2005/8/layout/list1"/>
    <dgm:cxn modelId="{8C130E88-A9B6-4A74-90CB-F71CEBD2C91E}" srcId="{A5F8CCE1-1FE6-4072-B781-EF39806AE679}" destId="{8AEE9F55-E13B-4E7B-99AC-BA320B914F6A}" srcOrd="0" destOrd="0" parTransId="{0D5AFE51-12EC-4192-AA82-E6C12F9A9A0E}" sibTransId="{1F8397BC-0851-4997-9E11-B959216DA3C2}"/>
    <dgm:cxn modelId="{95D62791-EAAC-4BB8-B132-42A754E2E1C2}" type="presOf" srcId="{6CF23058-F061-4F05-979A-961F9150D930}" destId="{2D49F5E5-5A42-41F0-8B79-CF37A68F0B79}" srcOrd="0" destOrd="0" presId="urn:microsoft.com/office/officeart/2005/8/layout/list1"/>
    <dgm:cxn modelId="{91107894-2B23-4EA6-BD7C-118F9AFFF1BB}" type="presOf" srcId="{DDFE2988-75A1-4F59-A6FC-A5591A5E7AAB}" destId="{99D081B5-6229-45E5-9667-26515FB46310}" srcOrd="1" destOrd="0" presId="urn:microsoft.com/office/officeart/2005/8/layout/list1"/>
    <dgm:cxn modelId="{1F378F98-CE8A-403C-9BA9-ED258B6195CE}" srcId="{A5F8CCE1-1FE6-4072-B781-EF39806AE679}" destId="{B71B46B5-C151-43EA-91F5-94BCA534EA30}" srcOrd="2" destOrd="0" parTransId="{E19F38E3-A0BF-4AD2-8F98-70047B66A046}" sibTransId="{B1CDEE7E-B828-4826-9754-716058AA58C5}"/>
    <dgm:cxn modelId="{22C937A2-FCD5-4E12-9A82-20BB355F0D79}" type="presOf" srcId="{ABEAC060-BDB1-4C14-A3E7-477C0235A881}" destId="{DE4AABE0-B45F-4A72-ACC8-2F1C6653505C}" srcOrd="0" destOrd="3" presId="urn:microsoft.com/office/officeart/2005/8/layout/list1"/>
    <dgm:cxn modelId="{63DCC8AA-D765-4504-A9E4-C7A86ACCC2D5}" type="presOf" srcId="{DDFE2988-75A1-4F59-A6FC-A5591A5E7AAB}" destId="{FEC1E156-7D19-47FA-B574-A4CF849D06F2}" srcOrd="0" destOrd="0" presId="urn:microsoft.com/office/officeart/2005/8/layout/list1"/>
    <dgm:cxn modelId="{43D160AC-F64A-4A54-80E4-B6A6C411A695}" srcId="{9D41C8C0-DCC5-4106-AC28-AB59DB817BD6}" destId="{DDFE2988-75A1-4F59-A6FC-A5591A5E7AAB}" srcOrd="0" destOrd="0" parTransId="{B39ADD02-D269-4B12-B36C-2C6E4B53780A}" sibTransId="{9A91C595-0355-4877-BCAF-29FBF3A9F6A7}"/>
    <dgm:cxn modelId="{71F784B2-E066-4B68-A20F-AE1DC6699CB2}" type="presOf" srcId="{1204AD1E-9BBE-4669-A270-1D0ED8FF9949}" destId="{DE4AABE0-B45F-4A72-ACC8-2F1C6653505C}" srcOrd="0" destOrd="1" presId="urn:microsoft.com/office/officeart/2005/8/layout/list1"/>
    <dgm:cxn modelId="{56825DC4-6337-42F7-BD0C-3B2BE28BC19A}" srcId="{67CFCE5C-57B1-4AB5-8FD1-3242381E8999}" destId="{6CF23058-F061-4F05-979A-961F9150D930}" srcOrd="0" destOrd="0" parTransId="{AEE887D6-317C-459C-A151-CB2102D05149}" sibTransId="{AE530D0A-AAFD-4533-B533-0A1C04689EA7}"/>
    <dgm:cxn modelId="{2F09D3C8-4103-4D33-AFB6-DF6FE8B07C65}" srcId="{DDFE2988-75A1-4F59-A6FC-A5591A5E7AAB}" destId="{6768B023-B981-4377-B077-C8CB1A6CD899}" srcOrd="0" destOrd="0" parTransId="{733AC1B6-E289-4C4A-BDF9-349E8D6A2FC0}" sibTransId="{C6C3D931-CEFE-4EE9-8AB4-9E43E85E33FF}"/>
    <dgm:cxn modelId="{270A94CB-12CD-4F78-A674-5B53A5F793ED}" srcId="{A5F8CCE1-1FE6-4072-B781-EF39806AE679}" destId="{83ABA5D4-ACC7-441A-A0DE-6164DC7A56F2}" srcOrd="5" destOrd="0" parTransId="{43E1F4F3-0763-4284-8E4E-04E39BE152FF}" sibTransId="{8E12C9F7-8AE8-4326-A96F-AB4B2B36B56F}"/>
    <dgm:cxn modelId="{CD3EA9D0-317E-4200-8CEB-DB5ACD07E739}" type="presOf" srcId="{67CFCE5C-57B1-4AB5-8FD1-3242381E8999}" destId="{75653E0F-335E-4DDE-BDDE-4A00CEFFB22D}" srcOrd="1" destOrd="0" presId="urn:microsoft.com/office/officeart/2005/8/layout/list1"/>
    <dgm:cxn modelId="{787568DB-4BE7-4BAD-92B2-8CDD68DC81E9}" srcId="{67CFCE5C-57B1-4AB5-8FD1-3242381E8999}" destId="{6CC6673F-4D7D-4315-9017-D46CD9A2907A}" srcOrd="1" destOrd="0" parTransId="{0600474B-5F5B-4339-8C96-5BF412F42B5F}" sibTransId="{3479478F-2FB6-4DB9-B6E8-4B4A4B998EE9}"/>
    <dgm:cxn modelId="{CD9F56DF-7377-4A66-B119-6768618001EF}" type="presOf" srcId="{A5F8CCE1-1FE6-4072-B781-EF39806AE679}" destId="{8638196A-540C-45C4-8E08-F39FCF3C1AA1}" srcOrd="0" destOrd="0" presId="urn:microsoft.com/office/officeart/2005/8/layout/list1"/>
    <dgm:cxn modelId="{53438FEC-6BC7-4AAD-8453-7C62C15F27B4}" srcId="{9D41C8C0-DCC5-4106-AC28-AB59DB817BD6}" destId="{A5F8CCE1-1FE6-4072-B781-EF39806AE679}" srcOrd="2" destOrd="0" parTransId="{29D0FFF3-0533-4B54-ADA8-53AC0981D876}" sibTransId="{FADB1AF5-A719-4230-AEF7-D24451E444E0}"/>
    <dgm:cxn modelId="{D7E340F4-7857-447D-BD4B-4FA529C52A5B}" type="presOf" srcId="{83ABA5D4-ACC7-441A-A0DE-6164DC7A56F2}" destId="{DE4AABE0-B45F-4A72-ACC8-2F1C6653505C}" srcOrd="0" destOrd="5" presId="urn:microsoft.com/office/officeart/2005/8/layout/list1"/>
    <dgm:cxn modelId="{15A611F8-8220-4AE9-8EA6-854780BA5B87}" type="presOf" srcId="{B71B46B5-C151-43EA-91F5-94BCA534EA30}" destId="{DE4AABE0-B45F-4A72-ACC8-2F1C6653505C}" srcOrd="0" destOrd="2" presId="urn:microsoft.com/office/officeart/2005/8/layout/list1"/>
    <dgm:cxn modelId="{996DE21F-06EC-4495-8DC8-87E1CCF65E0D}" type="presParOf" srcId="{469718B4-A30B-4ACA-94C5-B67E329AEEA1}" destId="{C4BC38DE-3477-4B3C-B6B8-6509F3629E4A}" srcOrd="0" destOrd="0" presId="urn:microsoft.com/office/officeart/2005/8/layout/list1"/>
    <dgm:cxn modelId="{73F3A88C-66F6-44E6-B2D7-4D11B2EDDB4D}" type="presParOf" srcId="{C4BC38DE-3477-4B3C-B6B8-6509F3629E4A}" destId="{FEC1E156-7D19-47FA-B574-A4CF849D06F2}" srcOrd="0" destOrd="0" presId="urn:microsoft.com/office/officeart/2005/8/layout/list1"/>
    <dgm:cxn modelId="{58D4B062-6D50-45B8-A816-4EEBABB7874A}" type="presParOf" srcId="{C4BC38DE-3477-4B3C-B6B8-6509F3629E4A}" destId="{99D081B5-6229-45E5-9667-26515FB46310}" srcOrd="1" destOrd="0" presId="urn:microsoft.com/office/officeart/2005/8/layout/list1"/>
    <dgm:cxn modelId="{4AB1C5DF-29CB-430B-9C0A-1C6932386B75}" type="presParOf" srcId="{469718B4-A30B-4ACA-94C5-B67E329AEEA1}" destId="{00E9E22A-471E-4AF1-B862-B6206952E4D8}" srcOrd="1" destOrd="0" presId="urn:microsoft.com/office/officeart/2005/8/layout/list1"/>
    <dgm:cxn modelId="{0DC8DFA3-CE51-482A-9F58-511D54236923}" type="presParOf" srcId="{469718B4-A30B-4ACA-94C5-B67E329AEEA1}" destId="{6A779683-1D13-4376-A5B1-97A282970BFA}" srcOrd="2" destOrd="0" presId="urn:microsoft.com/office/officeart/2005/8/layout/list1"/>
    <dgm:cxn modelId="{B0AB76D4-0C88-4EA4-BA44-615C7F60EC88}" type="presParOf" srcId="{469718B4-A30B-4ACA-94C5-B67E329AEEA1}" destId="{93A98B0D-377D-4565-8D2C-CE0B8BB51095}" srcOrd="3" destOrd="0" presId="urn:microsoft.com/office/officeart/2005/8/layout/list1"/>
    <dgm:cxn modelId="{AF45816F-B303-49AE-BB56-5C7E34BBBA17}" type="presParOf" srcId="{469718B4-A30B-4ACA-94C5-B67E329AEEA1}" destId="{30DF578D-7CCD-4662-AE5E-995996FA2DA0}" srcOrd="4" destOrd="0" presId="urn:microsoft.com/office/officeart/2005/8/layout/list1"/>
    <dgm:cxn modelId="{586F4DFF-CF51-433B-BB3D-C54125E29C37}" type="presParOf" srcId="{30DF578D-7CCD-4662-AE5E-995996FA2DA0}" destId="{49125E75-9D26-4B8E-99F2-D72C73E2BE6C}" srcOrd="0" destOrd="0" presId="urn:microsoft.com/office/officeart/2005/8/layout/list1"/>
    <dgm:cxn modelId="{697534CB-0088-4AE8-A9EC-BD5B333FE26D}" type="presParOf" srcId="{30DF578D-7CCD-4662-AE5E-995996FA2DA0}" destId="{75653E0F-335E-4DDE-BDDE-4A00CEFFB22D}" srcOrd="1" destOrd="0" presId="urn:microsoft.com/office/officeart/2005/8/layout/list1"/>
    <dgm:cxn modelId="{30C51645-414D-4867-9915-EC7860CAE3DA}" type="presParOf" srcId="{469718B4-A30B-4ACA-94C5-B67E329AEEA1}" destId="{E850DC01-CE33-4632-A9D4-B203616DF7D4}" srcOrd="5" destOrd="0" presId="urn:microsoft.com/office/officeart/2005/8/layout/list1"/>
    <dgm:cxn modelId="{877433E4-83C1-4F68-A396-AA109B9B4087}" type="presParOf" srcId="{469718B4-A30B-4ACA-94C5-B67E329AEEA1}" destId="{2D49F5E5-5A42-41F0-8B79-CF37A68F0B79}" srcOrd="6" destOrd="0" presId="urn:microsoft.com/office/officeart/2005/8/layout/list1"/>
    <dgm:cxn modelId="{83D5490E-A73E-45A3-9464-23B887B5CC46}" type="presParOf" srcId="{469718B4-A30B-4ACA-94C5-B67E329AEEA1}" destId="{E542C028-8D14-4540-A01D-11518C0FE2A3}" srcOrd="7" destOrd="0" presId="urn:microsoft.com/office/officeart/2005/8/layout/list1"/>
    <dgm:cxn modelId="{61590984-FD77-4CA6-BBE7-75D2A10FAB92}" type="presParOf" srcId="{469718B4-A30B-4ACA-94C5-B67E329AEEA1}" destId="{63AAEFEA-ABD3-4E13-A65C-2B363FBF3E35}" srcOrd="8" destOrd="0" presId="urn:microsoft.com/office/officeart/2005/8/layout/list1"/>
    <dgm:cxn modelId="{4075813B-06B5-4049-A31F-A301E604D882}" type="presParOf" srcId="{63AAEFEA-ABD3-4E13-A65C-2B363FBF3E35}" destId="{8638196A-540C-45C4-8E08-F39FCF3C1AA1}" srcOrd="0" destOrd="0" presId="urn:microsoft.com/office/officeart/2005/8/layout/list1"/>
    <dgm:cxn modelId="{F89F73C6-1D0C-4B56-9FB0-A44056F6D298}" type="presParOf" srcId="{63AAEFEA-ABD3-4E13-A65C-2B363FBF3E35}" destId="{80257C57-1B7E-4C4A-AE90-D74DB349D11A}" srcOrd="1" destOrd="0" presId="urn:microsoft.com/office/officeart/2005/8/layout/list1"/>
    <dgm:cxn modelId="{ED3CBD72-4054-44C6-A8CA-4ACCBA268E6F}" type="presParOf" srcId="{469718B4-A30B-4ACA-94C5-B67E329AEEA1}" destId="{DD80AB50-6353-4BF4-AE5F-0EF41928E4FE}" srcOrd="9" destOrd="0" presId="urn:microsoft.com/office/officeart/2005/8/layout/list1"/>
    <dgm:cxn modelId="{51545A99-FDB7-481F-A2F0-E75FECCDB39E}" type="presParOf" srcId="{469718B4-A30B-4ACA-94C5-B67E329AEEA1}" destId="{DE4AABE0-B45F-4A72-ACC8-2F1C6653505C}"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2B43EE-1543-44CB-8339-E84E744DDD60}">
      <dsp:nvSpPr>
        <dsp:cNvPr id="0" name=""/>
        <dsp:cNvSpPr/>
      </dsp:nvSpPr>
      <dsp:spPr>
        <a:xfrm>
          <a:off x="-4919424" y="-753830"/>
          <a:ext cx="5858998" cy="5858998"/>
        </a:xfrm>
        <a:prstGeom prst="blockArc">
          <a:avLst>
            <a:gd name="adj1" fmla="val 18900000"/>
            <a:gd name="adj2" fmla="val 2700000"/>
            <a:gd name="adj3" fmla="val 369"/>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09C8C6-719F-4493-BB24-1BA231FF3091}">
      <dsp:nvSpPr>
        <dsp:cNvPr id="0" name=""/>
        <dsp:cNvSpPr/>
      </dsp:nvSpPr>
      <dsp:spPr>
        <a:xfrm>
          <a:off x="411090" y="271871"/>
          <a:ext cx="10044785" cy="54409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72" tIns="71120" rIns="71120" bIns="71120" numCol="1" spcCol="1270" anchor="ctr" anchorCtr="0">
          <a:noAutofit/>
        </a:bodyPr>
        <a:lstStyle/>
        <a:p>
          <a:pPr marL="0" lvl="0" indent="0" algn="l" defTabSz="1244600">
            <a:lnSpc>
              <a:spcPct val="90000"/>
            </a:lnSpc>
            <a:spcBef>
              <a:spcPct val="0"/>
            </a:spcBef>
            <a:spcAft>
              <a:spcPct val="35000"/>
            </a:spcAft>
            <a:buNone/>
          </a:pPr>
          <a:r>
            <a:rPr lang="en-IE" sz="2800" strike="sngStrike" kern="1200" dirty="0"/>
            <a:t>Introduction to testing</a:t>
          </a:r>
        </a:p>
      </dsp:txBody>
      <dsp:txXfrm>
        <a:off x="411090" y="271871"/>
        <a:ext cx="10044785" cy="544091"/>
      </dsp:txXfrm>
    </dsp:sp>
    <dsp:sp modelId="{7D08B732-81E6-4811-9B21-853375EF3361}">
      <dsp:nvSpPr>
        <dsp:cNvPr id="0" name=""/>
        <dsp:cNvSpPr/>
      </dsp:nvSpPr>
      <dsp:spPr>
        <a:xfrm>
          <a:off x="71032" y="203860"/>
          <a:ext cx="680114" cy="680114"/>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0FCE033-C2D3-47DD-9C53-3CC0CF4ABE8D}">
      <dsp:nvSpPr>
        <dsp:cNvPr id="0" name=""/>
        <dsp:cNvSpPr/>
      </dsp:nvSpPr>
      <dsp:spPr>
        <a:xfrm>
          <a:off x="800969" y="1087747"/>
          <a:ext cx="9654905" cy="54409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72" tIns="71120" rIns="71120" bIns="71120" numCol="1" spcCol="1270" anchor="ctr" anchorCtr="0">
          <a:noAutofit/>
        </a:bodyPr>
        <a:lstStyle/>
        <a:p>
          <a:pPr marL="0" lvl="0" indent="0" algn="l" defTabSz="1244600">
            <a:lnSpc>
              <a:spcPct val="90000"/>
            </a:lnSpc>
            <a:spcBef>
              <a:spcPct val="0"/>
            </a:spcBef>
            <a:spcAft>
              <a:spcPct val="35000"/>
            </a:spcAft>
            <a:buNone/>
          </a:pPr>
          <a:r>
            <a:rPr lang="en-IE" sz="2800" kern="1200" dirty="0"/>
            <a:t>Seven Principles of testing</a:t>
          </a:r>
        </a:p>
      </dsp:txBody>
      <dsp:txXfrm>
        <a:off x="800969" y="1087747"/>
        <a:ext cx="9654905" cy="544091"/>
      </dsp:txXfrm>
    </dsp:sp>
    <dsp:sp modelId="{AE1DA49C-BAD9-4061-B3AE-EE636BD0C23B}">
      <dsp:nvSpPr>
        <dsp:cNvPr id="0" name=""/>
        <dsp:cNvSpPr/>
      </dsp:nvSpPr>
      <dsp:spPr>
        <a:xfrm>
          <a:off x="460912" y="1019736"/>
          <a:ext cx="680114" cy="680114"/>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59DCEDF-36D4-406A-BCEF-2AD58FC65AE1}">
      <dsp:nvSpPr>
        <dsp:cNvPr id="0" name=""/>
        <dsp:cNvSpPr/>
      </dsp:nvSpPr>
      <dsp:spPr>
        <a:xfrm>
          <a:off x="920631" y="1903623"/>
          <a:ext cx="9535243" cy="54409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72" tIns="71120" rIns="71120" bIns="71120" numCol="1" spcCol="1270" anchor="ctr" anchorCtr="0">
          <a:noAutofit/>
        </a:bodyPr>
        <a:lstStyle/>
        <a:p>
          <a:pPr marL="0" lvl="0" indent="0" algn="l" defTabSz="1244600">
            <a:lnSpc>
              <a:spcPct val="90000"/>
            </a:lnSpc>
            <a:spcBef>
              <a:spcPct val="0"/>
            </a:spcBef>
            <a:spcAft>
              <a:spcPct val="35000"/>
            </a:spcAft>
            <a:buNone/>
          </a:pPr>
          <a:r>
            <a:rPr lang="en-IE" sz="2800" kern="1200" dirty="0"/>
            <a:t>Fundamental test process</a:t>
          </a:r>
        </a:p>
      </dsp:txBody>
      <dsp:txXfrm>
        <a:off x="920631" y="1903623"/>
        <a:ext cx="9535243" cy="544091"/>
      </dsp:txXfrm>
    </dsp:sp>
    <dsp:sp modelId="{7095F8F5-8559-4E33-94AF-D808C10C560F}">
      <dsp:nvSpPr>
        <dsp:cNvPr id="0" name=""/>
        <dsp:cNvSpPr/>
      </dsp:nvSpPr>
      <dsp:spPr>
        <a:xfrm>
          <a:off x="580574" y="1835611"/>
          <a:ext cx="680114" cy="680114"/>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CCA636B-A952-4984-9753-A6ACAAD02897}">
      <dsp:nvSpPr>
        <dsp:cNvPr id="0" name=""/>
        <dsp:cNvSpPr/>
      </dsp:nvSpPr>
      <dsp:spPr>
        <a:xfrm>
          <a:off x="800969" y="2719499"/>
          <a:ext cx="9654905" cy="54409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72" tIns="71120" rIns="71120" bIns="71120" numCol="1" spcCol="1270" anchor="ctr" anchorCtr="0">
          <a:noAutofit/>
        </a:bodyPr>
        <a:lstStyle/>
        <a:p>
          <a:pPr marL="0" lvl="0" indent="0" algn="l" defTabSz="1244600">
            <a:lnSpc>
              <a:spcPct val="90000"/>
            </a:lnSpc>
            <a:spcBef>
              <a:spcPct val="0"/>
            </a:spcBef>
            <a:spcAft>
              <a:spcPct val="35000"/>
            </a:spcAft>
            <a:buNone/>
          </a:pPr>
          <a:r>
            <a:rPr lang="en-IE" sz="2800" kern="1200" dirty="0"/>
            <a:t>Test types</a:t>
          </a:r>
        </a:p>
      </dsp:txBody>
      <dsp:txXfrm>
        <a:off x="800969" y="2719499"/>
        <a:ext cx="9654905" cy="544091"/>
      </dsp:txXfrm>
    </dsp:sp>
    <dsp:sp modelId="{366AFA1D-ADF2-42D0-9BE7-382C31CA8FCF}">
      <dsp:nvSpPr>
        <dsp:cNvPr id="0" name=""/>
        <dsp:cNvSpPr/>
      </dsp:nvSpPr>
      <dsp:spPr>
        <a:xfrm>
          <a:off x="460912" y="2651487"/>
          <a:ext cx="680114" cy="680114"/>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B57740D-1FDE-4C80-BA48-44AC78FBC60E}">
      <dsp:nvSpPr>
        <dsp:cNvPr id="0" name=""/>
        <dsp:cNvSpPr/>
      </dsp:nvSpPr>
      <dsp:spPr>
        <a:xfrm>
          <a:off x="411090" y="3535375"/>
          <a:ext cx="10044785" cy="54409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72" tIns="71120" rIns="71120" bIns="71120" numCol="1" spcCol="1270" anchor="ctr" anchorCtr="0">
          <a:noAutofit/>
        </a:bodyPr>
        <a:lstStyle/>
        <a:p>
          <a:pPr marL="0" lvl="0" indent="0" algn="l" defTabSz="1244600">
            <a:lnSpc>
              <a:spcPct val="90000"/>
            </a:lnSpc>
            <a:spcBef>
              <a:spcPct val="0"/>
            </a:spcBef>
            <a:spcAft>
              <a:spcPct val="35000"/>
            </a:spcAft>
            <a:buNone/>
          </a:pPr>
          <a:r>
            <a:rPr lang="en-IE" sz="2800" kern="1200" dirty="0"/>
            <a:t>Testing industry</a:t>
          </a:r>
        </a:p>
      </dsp:txBody>
      <dsp:txXfrm>
        <a:off x="411090" y="3535375"/>
        <a:ext cx="10044785" cy="544091"/>
      </dsp:txXfrm>
    </dsp:sp>
    <dsp:sp modelId="{C9DFC522-0D4A-40C9-B75D-7AFBA13F5A26}">
      <dsp:nvSpPr>
        <dsp:cNvPr id="0" name=""/>
        <dsp:cNvSpPr/>
      </dsp:nvSpPr>
      <dsp:spPr>
        <a:xfrm>
          <a:off x="71032" y="3467363"/>
          <a:ext cx="680114" cy="680114"/>
        </a:xfrm>
        <a:prstGeom prst="ellipse">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F7783D-97E4-4B45-AAEC-72900DC7907D}">
      <dsp:nvSpPr>
        <dsp:cNvPr id="0" name=""/>
        <dsp:cNvSpPr/>
      </dsp:nvSpPr>
      <dsp:spPr>
        <a:xfrm>
          <a:off x="0" y="39968"/>
          <a:ext cx="3525962" cy="71954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IE" sz="3000" kern="1200" dirty="0"/>
            <a:t>Loss of money</a:t>
          </a:r>
        </a:p>
      </dsp:txBody>
      <dsp:txXfrm>
        <a:off x="35125" y="75093"/>
        <a:ext cx="3455712" cy="649299"/>
      </dsp:txXfrm>
    </dsp:sp>
    <dsp:sp modelId="{4566BDC1-24C0-4D15-9F2D-0D0F03ECCFA3}">
      <dsp:nvSpPr>
        <dsp:cNvPr id="0" name=""/>
        <dsp:cNvSpPr/>
      </dsp:nvSpPr>
      <dsp:spPr>
        <a:xfrm>
          <a:off x="0" y="830015"/>
          <a:ext cx="3525962" cy="71954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IE" sz="3000" kern="1200" dirty="0"/>
            <a:t>Loss of time</a:t>
          </a:r>
        </a:p>
      </dsp:txBody>
      <dsp:txXfrm>
        <a:off x="35125" y="865140"/>
        <a:ext cx="3455712" cy="649299"/>
      </dsp:txXfrm>
    </dsp:sp>
    <dsp:sp modelId="{48321769-38C7-4D3B-8E40-4D851F365377}">
      <dsp:nvSpPr>
        <dsp:cNvPr id="0" name=""/>
        <dsp:cNvSpPr/>
      </dsp:nvSpPr>
      <dsp:spPr>
        <a:xfrm>
          <a:off x="0" y="1635965"/>
          <a:ext cx="3525962" cy="71954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IE" sz="3000" kern="1200" dirty="0"/>
            <a:t>Loss of reputation</a:t>
          </a:r>
        </a:p>
      </dsp:txBody>
      <dsp:txXfrm>
        <a:off x="35125" y="1671090"/>
        <a:ext cx="3455712" cy="649299"/>
      </dsp:txXfrm>
    </dsp:sp>
    <dsp:sp modelId="{E1CDDFE5-C6C5-401C-B331-659B55A328D2}">
      <dsp:nvSpPr>
        <dsp:cNvPr id="0" name=""/>
        <dsp:cNvSpPr/>
      </dsp:nvSpPr>
      <dsp:spPr>
        <a:xfrm>
          <a:off x="0" y="2441915"/>
          <a:ext cx="3525962" cy="71954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IE" sz="3000" kern="1200" dirty="0"/>
            <a:t>Injury</a:t>
          </a:r>
        </a:p>
      </dsp:txBody>
      <dsp:txXfrm>
        <a:off x="35125" y="2477040"/>
        <a:ext cx="3455712" cy="649299"/>
      </dsp:txXfrm>
    </dsp:sp>
    <dsp:sp modelId="{D10338A2-4EFE-4122-8A96-EF706124CF4A}">
      <dsp:nvSpPr>
        <dsp:cNvPr id="0" name=""/>
        <dsp:cNvSpPr/>
      </dsp:nvSpPr>
      <dsp:spPr>
        <a:xfrm>
          <a:off x="0" y="3247865"/>
          <a:ext cx="3525962" cy="719549"/>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IE" sz="3000" kern="1200" dirty="0"/>
            <a:t>death</a:t>
          </a:r>
        </a:p>
      </dsp:txBody>
      <dsp:txXfrm>
        <a:off x="35125" y="3282990"/>
        <a:ext cx="3455712" cy="6492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8208E2-C58D-4AFE-87F2-418CBD8F2050}">
      <dsp:nvSpPr>
        <dsp:cNvPr id="0" name=""/>
        <dsp:cNvSpPr/>
      </dsp:nvSpPr>
      <dsp:spPr>
        <a:xfrm>
          <a:off x="0" y="4648402"/>
          <a:ext cx="5961345" cy="76260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a:t>Test </a:t>
          </a:r>
          <a:r>
            <a:rPr lang="en-US" sz="2700" kern="1200" dirty="0"/>
            <a:t>closure activities.</a:t>
          </a:r>
          <a:endParaRPr lang="en-IE" sz="2700" kern="1200" dirty="0"/>
        </a:p>
      </dsp:txBody>
      <dsp:txXfrm>
        <a:off x="0" y="4648402"/>
        <a:ext cx="5961345" cy="762609"/>
      </dsp:txXfrm>
    </dsp:sp>
    <dsp:sp modelId="{029AE493-E4D3-478B-866B-BE7D1D268BA2}">
      <dsp:nvSpPr>
        <dsp:cNvPr id="0" name=""/>
        <dsp:cNvSpPr/>
      </dsp:nvSpPr>
      <dsp:spPr>
        <a:xfrm rot="10800000">
          <a:off x="0" y="3486949"/>
          <a:ext cx="5961345" cy="1172892"/>
        </a:xfrm>
        <a:prstGeom prst="upArrowCallou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Evaluating exit criteria and reporting</a:t>
          </a:r>
          <a:endParaRPr lang="en-IE" sz="2700" kern="1200" dirty="0"/>
        </a:p>
      </dsp:txBody>
      <dsp:txXfrm rot="10800000">
        <a:off x="0" y="3486949"/>
        <a:ext cx="5961345" cy="762110"/>
      </dsp:txXfrm>
    </dsp:sp>
    <dsp:sp modelId="{9129EECD-FD92-429F-BD58-9FAE869EB736}">
      <dsp:nvSpPr>
        <dsp:cNvPr id="0" name=""/>
        <dsp:cNvSpPr/>
      </dsp:nvSpPr>
      <dsp:spPr>
        <a:xfrm rot="10800000">
          <a:off x="0" y="2325495"/>
          <a:ext cx="5961345" cy="1172892"/>
        </a:xfrm>
        <a:prstGeom prst="upArrowCallou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Implementation and execution.</a:t>
          </a:r>
          <a:endParaRPr lang="en-IE" sz="2700" kern="1200" dirty="0"/>
        </a:p>
      </dsp:txBody>
      <dsp:txXfrm rot="10800000">
        <a:off x="0" y="2325495"/>
        <a:ext cx="5961345" cy="762110"/>
      </dsp:txXfrm>
    </dsp:sp>
    <dsp:sp modelId="{CE75BCED-8ABC-4942-925F-3C73FCDB96A4}">
      <dsp:nvSpPr>
        <dsp:cNvPr id="0" name=""/>
        <dsp:cNvSpPr/>
      </dsp:nvSpPr>
      <dsp:spPr>
        <a:xfrm rot="10800000">
          <a:off x="0" y="1164041"/>
          <a:ext cx="5961345" cy="1172892"/>
        </a:xfrm>
        <a:prstGeom prst="upArrowCallou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Analysis and design</a:t>
          </a:r>
          <a:endParaRPr lang="en-IE" sz="2700" kern="1200" dirty="0"/>
        </a:p>
      </dsp:txBody>
      <dsp:txXfrm rot="10800000">
        <a:off x="0" y="1164041"/>
        <a:ext cx="5961345" cy="762110"/>
      </dsp:txXfrm>
    </dsp:sp>
    <dsp:sp modelId="{353C7D97-8FCD-4C53-BEEE-D64CDD12A65D}">
      <dsp:nvSpPr>
        <dsp:cNvPr id="0" name=""/>
        <dsp:cNvSpPr/>
      </dsp:nvSpPr>
      <dsp:spPr>
        <a:xfrm rot="10800000">
          <a:off x="0" y="2587"/>
          <a:ext cx="5961345" cy="1172892"/>
        </a:xfrm>
        <a:prstGeom prst="upArrowCallou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Planning and control</a:t>
          </a:r>
          <a:endParaRPr lang="en-IE" sz="2700" kern="1200" dirty="0"/>
        </a:p>
      </dsp:txBody>
      <dsp:txXfrm rot="10800000">
        <a:off x="0" y="2587"/>
        <a:ext cx="5961345" cy="7621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95C0BD-6C3A-46BA-897C-7967B64D90E8}">
      <dsp:nvSpPr>
        <dsp:cNvPr id="0" name=""/>
        <dsp:cNvSpPr/>
      </dsp:nvSpPr>
      <dsp:spPr>
        <a:xfrm>
          <a:off x="0" y="0"/>
          <a:ext cx="3430016" cy="809514"/>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100000"/>
            </a:lnSpc>
            <a:spcBef>
              <a:spcPct val="0"/>
            </a:spcBef>
            <a:spcAft>
              <a:spcPct val="35000"/>
            </a:spcAft>
            <a:buNone/>
          </a:pPr>
          <a:r>
            <a:rPr lang="en-IE" sz="2400" kern="1200" dirty="0"/>
            <a:t>Unit Testing</a:t>
          </a:r>
        </a:p>
      </dsp:txBody>
      <dsp:txXfrm>
        <a:off x="23710" y="23710"/>
        <a:ext cx="2488082" cy="762094"/>
      </dsp:txXfrm>
    </dsp:sp>
    <dsp:sp modelId="{267D6E69-062B-4D3D-B728-7B5666B97997}">
      <dsp:nvSpPr>
        <dsp:cNvPr id="0" name=""/>
        <dsp:cNvSpPr/>
      </dsp:nvSpPr>
      <dsp:spPr>
        <a:xfrm>
          <a:off x="287263" y="956698"/>
          <a:ext cx="3430016" cy="809514"/>
        </a:xfrm>
        <a:prstGeom prst="roundRect">
          <a:avLst>
            <a:gd name="adj" fmla="val 10000"/>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100000"/>
            </a:lnSpc>
            <a:spcBef>
              <a:spcPct val="0"/>
            </a:spcBef>
            <a:spcAft>
              <a:spcPct val="35000"/>
            </a:spcAft>
            <a:buNone/>
          </a:pPr>
          <a:r>
            <a:rPr lang="en-IE" sz="2400" kern="1200" dirty="0"/>
            <a:t>Integration Testing</a:t>
          </a:r>
        </a:p>
      </dsp:txBody>
      <dsp:txXfrm>
        <a:off x="310973" y="980408"/>
        <a:ext cx="2569147" cy="762094"/>
      </dsp:txXfrm>
    </dsp:sp>
    <dsp:sp modelId="{F55BDAB8-3CF9-4A16-8E1D-DBD25E5D878C}">
      <dsp:nvSpPr>
        <dsp:cNvPr id="0" name=""/>
        <dsp:cNvSpPr/>
      </dsp:nvSpPr>
      <dsp:spPr>
        <a:xfrm>
          <a:off x="570240" y="1913397"/>
          <a:ext cx="3430016" cy="809514"/>
        </a:xfrm>
        <a:prstGeom prst="roundRect">
          <a:avLst>
            <a:gd name="adj" fmla="val 10000"/>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100000"/>
            </a:lnSpc>
            <a:spcBef>
              <a:spcPct val="0"/>
            </a:spcBef>
            <a:spcAft>
              <a:spcPct val="35000"/>
            </a:spcAft>
            <a:buNone/>
          </a:pPr>
          <a:r>
            <a:rPr lang="en-IE" sz="2400" kern="1200" dirty="0"/>
            <a:t>System Testing</a:t>
          </a:r>
        </a:p>
      </dsp:txBody>
      <dsp:txXfrm>
        <a:off x="593950" y="1937107"/>
        <a:ext cx="2573435" cy="762094"/>
      </dsp:txXfrm>
    </dsp:sp>
    <dsp:sp modelId="{317E561D-D683-41F8-A527-09B80C8E9741}">
      <dsp:nvSpPr>
        <dsp:cNvPr id="0" name=""/>
        <dsp:cNvSpPr/>
      </dsp:nvSpPr>
      <dsp:spPr>
        <a:xfrm>
          <a:off x="857503" y="2870096"/>
          <a:ext cx="3430016" cy="809514"/>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100000"/>
            </a:lnSpc>
            <a:spcBef>
              <a:spcPct val="0"/>
            </a:spcBef>
            <a:spcAft>
              <a:spcPct val="35000"/>
            </a:spcAft>
            <a:buNone/>
          </a:pPr>
          <a:r>
            <a:rPr lang="en-IE" sz="2400" kern="1200" dirty="0"/>
            <a:t>Acceptance Testing</a:t>
          </a:r>
        </a:p>
      </dsp:txBody>
      <dsp:txXfrm>
        <a:off x="881213" y="2893806"/>
        <a:ext cx="2569147" cy="762094"/>
      </dsp:txXfrm>
    </dsp:sp>
    <dsp:sp modelId="{F5C7FF0C-7D8E-4D5F-A607-E67DAD67F7F3}">
      <dsp:nvSpPr>
        <dsp:cNvPr id="0" name=""/>
        <dsp:cNvSpPr/>
      </dsp:nvSpPr>
      <dsp:spPr>
        <a:xfrm>
          <a:off x="2903831" y="620014"/>
          <a:ext cx="526184" cy="526184"/>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100000"/>
            </a:lnSpc>
            <a:spcBef>
              <a:spcPct val="0"/>
            </a:spcBef>
            <a:spcAft>
              <a:spcPct val="35000"/>
            </a:spcAft>
            <a:buNone/>
          </a:pPr>
          <a:endParaRPr lang="en-IE" sz="2100" kern="1200"/>
        </a:p>
      </dsp:txBody>
      <dsp:txXfrm>
        <a:off x="3022222" y="620014"/>
        <a:ext cx="289402" cy="395953"/>
      </dsp:txXfrm>
    </dsp:sp>
    <dsp:sp modelId="{3AB7C55A-3841-4511-B85A-DCDCF91DBC91}">
      <dsp:nvSpPr>
        <dsp:cNvPr id="0" name=""/>
        <dsp:cNvSpPr/>
      </dsp:nvSpPr>
      <dsp:spPr>
        <a:xfrm>
          <a:off x="3191095" y="1576713"/>
          <a:ext cx="526184" cy="526184"/>
        </a:xfrm>
        <a:prstGeom prst="downArrow">
          <a:avLst>
            <a:gd name="adj1" fmla="val 55000"/>
            <a:gd name="adj2" fmla="val 45000"/>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100000"/>
            </a:lnSpc>
            <a:spcBef>
              <a:spcPct val="0"/>
            </a:spcBef>
            <a:spcAft>
              <a:spcPct val="35000"/>
            </a:spcAft>
            <a:buNone/>
          </a:pPr>
          <a:endParaRPr lang="en-IE" sz="2100" kern="1200"/>
        </a:p>
      </dsp:txBody>
      <dsp:txXfrm>
        <a:off x="3309486" y="1576713"/>
        <a:ext cx="289402" cy="395953"/>
      </dsp:txXfrm>
    </dsp:sp>
    <dsp:sp modelId="{3E4B870E-8615-43D7-BD4A-0B1A3CEF64D0}">
      <dsp:nvSpPr>
        <dsp:cNvPr id="0" name=""/>
        <dsp:cNvSpPr/>
      </dsp:nvSpPr>
      <dsp:spPr>
        <a:xfrm>
          <a:off x="3474071" y="2533412"/>
          <a:ext cx="526184" cy="526184"/>
        </a:xfrm>
        <a:prstGeom prst="downArrow">
          <a:avLst>
            <a:gd name="adj1" fmla="val 55000"/>
            <a:gd name="adj2" fmla="val 45000"/>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100000"/>
            </a:lnSpc>
            <a:spcBef>
              <a:spcPct val="0"/>
            </a:spcBef>
            <a:spcAft>
              <a:spcPct val="35000"/>
            </a:spcAft>
            <a:buNone/>
          </a:pPr>
          <a:endParaRPr lang="en-IE" sz="2100" kern="1200"/>
        </a:p>
      </dsp:txBody>
      <dsp:txXfrm>
        <a:off x="3592462" y="2533412"/>
        <a:ext cx="289402" cy="39595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779683-1D13-4376-A5B1-97A282970BFA}">
      <dsp:nvSpPr>
        <dsp:cNvPr id="0" name=""/>
        <dsp:cNvSpPr/>
      </dsp:nvSpPr>
      <dsp:spPr>
        <a:xfrm>
          <a:off x="0" y="325178"/>
          <a:ext cx="6263640" cy="76545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374904" rIns="486128" bIns="128016" numCol="1" spcCol="1270" anchor="t" anchorCtr="0">
          <a:noAutofit/>
        </a:bodyPr>
        <a:lstStyle/>
        <a:p>
          <a:pPr marL="171450" lvl="1" indent="-171450" algn="l" defTabSz="800100">
            <a:lnSpc>
              <a:spcPct val="90000"/>
            </a:lnSpc>
            <a:spcBef>
              <a:spcPct val="0"/>
            </a:spcBef>
            <a:spcAft>
              <a:spcPct val="15000"/>
            </a:spcAft>
            <a:buChar char="•"/>
          </a:pPr>
          <a:r>
            <a:rPr lang="en-IE" sz="1800" kern="1200"/>
            <a:t>Very inconvenient work arounds were available</a:t>
          </a:r>
          <a:endParaRPr lang="en-US" sz="1800" kern="1200"/>
        </a:p>
      </dsp:txBody>
      <dsp:txXfrm>
        <a:off x="0" y="325178"/>
        <a:ext cx="6263640" cy="765450"/>
      </dsp:txXfrm>
    </dsp:sp>
    <dsp:sp modelId="{99D081B5-6229-45E5-9667-26515FB46310}">
      <dsp:nvSpPr>
        <dsp:cNvPr id="0" name=""/>
        <dsp:cNvSpPr/>
      </dsp:nvSpPr>
      <dsp:spPr>
        <a:xfrm>
          <a:off x="313182" y="59498"/>
          <a:ext cx="4384548" cy="5313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800100">
            <a:lnSpc>
              <a:spcPct val="90000"/>
            </a:lnSpc>
            <a:spcBef>
              <a:spcPct val="0"/>
            </a:spcBef>
            <a:spcAft>
              <a:spcPct val="35000"/>
            </a:spcAft>
            <a:buNone/>
          </a:pPr>
          <a:r>
            <a:rPr lang="en-IE" sz="1800" kern="1200"/>
            <a:t>Solution (temporary)</a:t>
          </a:r>
          <a:endParaRPr lang="en-US" sz="1800" kern="1200"/>
        </a:p>
      </dsp:txBody>
      <dsp:txXfrm>
        <a:off x="339121" y="85437"/>
        <a:ext cx="4332670" cy="479482"/>
      </dsp:txXfrm>
    </dsp:sp>
    <dsp:sp modelId="{2D49F5E5-5A42-41F0-8B79-CF37A68F0B79}">
      <dsp:nvSpPr>
        <dsp:cNvPr id="0" name=""/>
        <dsp:cNvSpPr/>
      </dsp:nvSpPr>
      <dsp:spPr>
        <a:xfrm>
          <a:off x="0" y="1453508"/>
          <a:ext cx="6263640" cy="1360800"/>
        </a:xfrm>
        <a:prstGeom prst="rect">
          <a:avLst/>
        </a:prstGeom>
        <a:solidFill>
          <a:schemeClr val="lt1">
            <a:alpha val="90000"/>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374904" rIns="486128" bIns="128016" numCol="1" spcCol="1270" anchor="t" anchorCtr="0">
          <a:noAutofit/>
        </a:bodyPr>
        <a:lstStyle/>
        <a:p>
          <a:pPr marL="171450" lvl="1" indent="-171450" algn="l" defTabSz="800100">
            <a:lnSpc>
              <a:spcPct val="90000"/>
            </a:lnSpc>
            <a:spcBef>
              <a:spcPct val="0"/>
            </a:spcBef>
            <a:spcAft>
              <a:spcPct val="15000"/>
            </a:spcAft>
            <a:buChar char="•"/>
          </a:pPr>
          <a:r>
            <a:rPr lang="en-IE" sz="1800" kern="1200"/>
            <a:t>Redesign</a:t>
          </a:r>
          <a:endParaRPr lang="en-US" sz="1800" kern="1200"/>
        </a:p>
        <a:p>
          <a:pPr marL="171450" lvl="1" indent="-171450" algn="l" defTabSz="800100">
            <a:lnSpc>
              <a:spcPct val="90000"/>
            </a:lnSpc>
            <a:spcBef>
              <a:spcPct val="0"/>
            </a:spcBef>
            <a:spcAft>
              <a:spcPct val="15000"/>
            </a:spcAft>
            <a:buChar char="•"/>
          </a:pPr>
          <a:r>
            <a:rPr lang="en-IE" sz="1800" kern="1200"/>
            <a:t>Analysis of worldwide delimiters</a:t>
          </a:r>
          <a:endParaRPr lang="en-US" sz="1800" kern="1200"/>
        </a:p>
        <a:p>
          <a:pPr marL="171450" lvl="1" indent="-171450" algn="l" defTabSz="800100">
            <a:lnSpc>
              <a:spcPct val="90000"/>
            </a:lnSpc>
            <a:spcBef>
              <a:spcPct val="0"/>
            </a:spcBef>
            <a:spcAft>
              <a:spcPct val="15000"/>
            </a:spcAft>
            <a:buChar char="•"/>
          </a:pPr>
          <a:r>
            <a:rPr lang="en-IE" sz="1800" kern="1200"/>
            <a:t>Redevelopment of a module and retesting</a:t>
          </a:r>
          <a:endParaRPr lang="en-US" sz="1800" kern="1200"/>
        </a:p>
      </dsp:txBody>
      <dsp:txXfrm>
        <a:off x="0" y="1453508"/>
        <a:ext cx="6263640" cy="1360800"/>
      </dsp:txXfrm>
    </dsp:sp>
    <dsp:sp modelId="{75653E0F-335E-4DDE-BDDE-4A00CEFFB22D}">
      <dsp:nvSpPr>
        <dsp:cNvPr id="0" name=""/>
        <dsp:cNvSpPr/>
      </dsp:nvSpPr>
      <dsp:spPr>
        <a:xfrm>
          <a:off x="313182" y="1187828"/>
          <a:ext cx="4384548" cy="53136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800100">
            <a:lnSpc>
              <a:spcPct val="90000"/>
            </a:lnSpc>
            <a:spcBef>
              <a:spcPct val="0"/>
            </a:spcBef>
            <a:spcAft>
              <a:spcPct val="35000"/>
            </a:spcAft>
            <a:buNone/>
          </a:pPr>
          <a:r>
            <a:rPr lang="en-IE" sz="1800" kern="1200"/>
            <a:t>Solution (permanent)</a:t>
          </a:r>
          <a:endParaRPr lang="en-US" sz="1800" kern="1200"/>
        </a:p>
      </dsp:txBody>
      <dsp:txXfrm>
        <a:off x="339121" y="1213767"/>
        <a:ext cx="4332670" cy="479482"/>
      </dsp:txXfrm>
    </dsp:sp>
    <dsp:sp modelId="{DE4AABE0-B45F-4A72-ACC8-2F1C6653505C}">
      <dsp:nvSpPr>
        <dsp:cNvPr id="0" name=""/>
        <dsp:cNvSpPr/>
      </dsp:nvSpPr>
      <dsp:spPr>
        <a:xfrm>
          <a:off x="0" y="3177189"/>
          <a:ext cx="6263640" cy="226800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374904" rIns="486128" bIns="128016" numCol="1" spcCol="1270" anchor="t" anchorCtr="0">
          <a:noAutofit/>
        </a:bodyPr>
        <a:lstStyle/>
        <a:p>
          <a:pPr marL="171450" lvl="1" indent="-171450" algn="l" defTabSz="800100">
            <a:lnSpc>
              <a:spcPct val="90000"/>
            </a:lnSpc>
            <a:spcBef>
              <a:spcPct val="0"/>
            </a:spcBef>
            <a:spcAft>
              <a:spcPct val="15000"/>
            </a:spcAft>
            <a:buChar char="•"/>
          </a:pPr>
          <a:r>
            <a:rPr lang="en-IE" sz="1800" kern="1200"/>
            <a:t>Significant reputational damage</a:t>
          </a:r>
          <a:endParaRPr lang="en-US" sz="1800" kern="1200"/>
        </a:p>
        <a:p>
          <a:pPr marL="171450" lvl="1" indent="-171450" algn="l" defTabSz="800100">
            <a:lnSpc>
              <a:spcPct val="90000"/>
            </a:lnSpc>
            <a:spcBef>
              <a:spcPct val="0"/>
            </a:spcBef>
            <a:spcAft>
              <a:spcPct val="15000"/>
            </a:spcAft>
            <a:buChar char="•"/>
          </a:pPr>
          <a:r>
            <a:rPr lang="en-IE" sz="1800" kern="1200"/>
            <a:t>Unhappy customers</a:t>
          </a:r>
          <a:endParaRPr lang="en-US" sz="1800" kern="1200"/>
        </a:p>
        <a:p>
          <a:pPr marL="171450" lvl="1" indent="-171450" algn="l" defTabSz="800100">
            <a:lnSpc>
              <a:spcPct val="90000"/>
            </a:lnSpc>
            <a:spcBef>
              <a:spcPct val="0"/>
            </a:spcBef>
            <a:spcAft>
              <a:spcPct val="15000"/>
            </a:spcAft>
            <a:buChar char="•"/>
          </a:pPr>
          <a:r>
            <a:rPr lang="en-IE" sz="1800" kern="1200"/>
            <a:t>Extra redevelopment and testing effort</a:t>
          </a:r>
          <a:endParaRPr lang="en-US" sz="1800" kern="1200"/>
        </a:p>
        <a:p>
          <a:pPr marL="171450" lvl="1" indent="-171450" algn="l" defTabSz="800100">
            <a:lnSpc>
              <a:spcPct val="90000"/>
            </a:lnSpc>
            <a:spcBef>
              <a:spcPct val="0"/>
            </a:spcBef>
            <a:spcAft>
              <a:spcPct val="15000"/>
            </a:spcAft>
            <a:buChar char="•"/>
          </a:pPr>
          <a:r>
            <a:rPr lang="en-IE" sz="1800" kern="1200"/>
            <a:t>Knock on impact on the next sprints</a:t>
          </a:r>
          <a:endParaRPr lang="en-US" sz="1800" kern="1200"/>
        </a:p>
        <a:p>
          <a:pPr marL="171450" lvl="1" indent="-171450" algn="l" defTabSz="800100">
            <a:lnSpc>
              <a:spcPct val="90000"/>
            </a:lnSpc>
            <a:spcBef>
              <a:spcPct val="0"/>
            </a:spcBef>
            <a:spcAft>
              <a:spcPct val="15000"/>
            </a:spcAft>
            <a:buChar char="•"/>
          </a:pPr>
          <a:r>
            <a:rPr lang="en-IE" sz="1800" kern="1200"/>
            <a:t>Late deliveries of software</a:t>
          </a:r>
          <a:endParaRPr lang="en-US" sz="1800" kern="1200"/>
        </a:p>
        <a:p>
          <a:pPr marL="171450" lvl="1" indent="-171450" algn="l" defTabSz="800100">
            <a:lnSpc>
              <a:spcPct val="90000"/>
            </a:lnSpc>
            <a:spcBef>
              <a:spcPct val="0"/>
            </a:spcBef>
            <a:spcAft>
              <a:spcPct val="15000"/>
            </a:spcAft>
            <a:buChar char="•"/>
          </a:pPr>
          <a:r>
            <a:rPr lang="en-IE" sz="1800" kern="1200"/>
            <a:t>Etc etc</a:t>
          </a:r>
          <a:endParaRPr lang="en-US" sz="1800" kern="1200"/>
        </a:p>
      </dsp:txBody>
      <dsp:txXfrm>
        <a:off x="0" y="3177189"/>
        <a:ext cx="6263640" cy="2268000"/>
      </dsp:txXfrm>
    </dsp:sp>
    <dsp:sp modelId="{80257C57-1B7E-4C4A-AE90-D74DB349D11A}">
      <dsp:nvSpPr>
        <dsp:cNvPr id="0" name=""/>
        <dsp:cNvSpPr/>
      </dsp:nvSpPr>
      <dsp:spPr>
        <a:xfrm>
          <a:off x="313182" y="2911508"/>
          <a:ext cx="4384548" cy="53136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800100">
            <a:lnSpc>
              <a:spcPct val="90000"/>
            </a:lnSpc>
            <a:spcBef>
              <a:spcPct val="0"/>
            </a:spcBef>
            <a:spcAft>
              <a:spcPct val="35000"/>
            </a:spcAft>
            <a:buNone/>
          </a:pPr>
          <a:r>
            <a:rPr lang="en-IE" sz="1800" kern="1200"/>
            <a:t>Impact</a:t>
          </a:r>
          <a:endParaRPr lang="en-US" sz="1800" kern="1200"/>
        </a:p>
      </dsp:txBody>
      <dsp:txXfrm>
        <a:off x="339121" y="2937447"/>
        <a:ext cx="4332670" cy="479482"/>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E8C95-DA98-425A-865B-8DB9F2B4AF9A}" type="datetimeFigureOut">
              <a:rPr lang="en-GB" smtClean="0"/>
              <a:t>06/02/2024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D1ADA9-6F01-4C7C-AD7E-72AD49C9B2B8}" type="slidenum">
              <a:rPr lang="en-GB" smtClean="0"/>
              <a:t>‹#›</a:t>
            </a:fld>
            <a:endParaRPr lang="en-GB"/>
          </a:p>
        </p:txBody>
      </p:sp>
    </p:spTree>
    <p:extLst>
      <p:ext uri="{BB962C8B-B14F-4D97-AF65-F5344CB8AC3E}">
        <p14:creationId xmlns:p14="http://schemas.microsoft.com/office/powerpoint/2010/main" val="820942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www.applause.com/automotive-testing"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C2F2C0C-2383-450F-96F8-74C846B4D3A4}" type="slidenum">
              <a:rPr lang="en-GB" smtClean="0"/>
              <a:t>3</a:t>
            </a:fld>
            <a:endParaRPr lang="en-GB"/>
          </a:p>
        </p:txBody>
      </p:sp>
    </p:spTree>
    <p:extLst>
      <p:ext uri="{BB962C8B-B14F-4D97-AF65-F5344CB8AC3E}">
        <p14:creationId xmlns:p14="http://schemas.microsoft.com/office/powerpoint/2010/main" val="7236838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1" i="0" dirty="0">
                <a:solidFill>
                  <a:srgbClr val="626262"/>
                </a:solidFill>
                <a:effectLst/>
                <a:latin typeface="Open Sans" panose="020B0606030504020204" pitchFamily="34" charset="0"/>
              </a:rPr>
              <a:t>What exactly do we mean by the term "Shift Left"?</a:t>
            </a:r>
          </a:p>
          <a:p>
            <a:pPr algn="l">
              <a:buFont typeface="Arial" panose="020B0604020202020204" pitchFamily="34" charset="0"/>
              <a:buNone/>
            </a:pPr>
            <a:r>
              <a:rPr lang="en-US" b="0" i="0" dirty="0">
                <a:solidFill>
                  <a:srgbClr val="626262"/>
                </a:solidFill>
                <a:effectLst/>
                <a:latin typeface="Open Sans" panose="020B0606030504020204" pitchFamily="34" charset="0"/>
              </a:rPr>
              <a:t>The principle of Shift Left is to take a task that's traditionally done at a later stage of the process and perform that task at earlier stages. An example of this is testing. With the traditional Waterfall model, testing is done just before releasing the product into production. This means that serious problems uncovered so late can cause major redesign and long delays. </a:t>
            </a:r>
            <a:r>
              <a:rPr lang="en-US" b="1" i="0" dirty="0">
                <a:solidFill>
                  <a:srgbClr val="626262"/>
                </a:solidFill>
                <a:effectLst/>
                <a:latin typeface="Open Sans" panose="020B0606030504020204" pitchFamily="34" charset="0"/>
              </a:rPr>
              <a:t>Shift Left Testing</a:t>
            </a:r>
            <a:r>
              <a:rPr lang="en-US" b="0" i="0" dirty="0">
                <a:solidFill>
                  <a:srgbClr val="626262"/>
                </a:solidFill>
                <a:effectLst/>
                <a:latin typeface="Open Sans" panose="020B0606030504020204" pitchFamily="34" charset="0"/>
              </a:rPr>
              <a:t> addresses this by involving testing teams early in the process. Issues, be it in design or code, can be solved early on before they become major. In fact, shift-left is less about problem detection and more about problem prevention.</a:t>
            </a:r>
          </a:p>
          <a:p>
            <a:pPr algn="l">
              <a:buFont typeface="Arial" panose="020B0604020202020204" pitchFamily="34" charset="0"/>
              <a:buNone/>
            </a:pPr>
            <a:endParaRPr lang="en-US" b="0" i="0" dirty="0">
              <a:solidFill>
                <a:srgbClr val="626262"/>
              </a:solidFill>
              <a:effectLst/>
              <a:latin typeface="Open Sans" panose="020B0606030504020204" pitchFamily="34" charset="0"/>
            </a:endParaRPr>
          </a:p>
          <a:p>
            <a:pPr algn="l">
              <a:buFont typeface="Arial" panose="020B0604020202020204" pitchFamily="34" charset="0"/>
              <a:buNone/>
            </a:pPr>
            <a:r>
              <a:rPr lang="en-US" b="0" i="0" dirty="0">
                <a:solidFill>
                  <a:srgbClr val="626262"/>
                </a:solidFill>
                <a:effectLst/>
                <a:latin typeface="Open Sans" panose="020B0606030504020204" pitchFamily="34" charset="0"/>
              </a:rPr>
              <a:t>Shift Left doesn't mean "shifting" the position of a task within a process flow. It also doesn't imply that no testing is done just before a release. It should be seen as "spreading" the task and its concerns to all stages of the process flow. It's about continuous involvement and feedback. In addition to the process changes, Shift Left is also about the people. For example, testing teams must now work more closely with development teams.</a:t>
            </a:r>
          </a:p>
          <a:p>
            <a:pPr algn="l">
              <a:buFont typeface="Arial" panose="020B0604020202020204" pitchFamily="34" charset="0"/>
              <a:buChar char="•"/>
            </a:pPr>
            <a:endParaRPr lang="en-US" b="1" i="0" dirty="0">
              <a:solidFill>
                <a:srgbClr val="626262"/>
              </a:solidFill>
              <a:effectLst/>
              <a:latin typeface="Open Sans" panose="020B0606030504020204" pitchFamily="34" charset="0"/>
            </a:endParaRPr>
          </a:p>
          <a:p>
            <a:pPr algn="l">
              <a:buFont typeface="Arial" panose="020B0604020202020204" pitchFamily="34" charset="0"/>
              <a:buNone/>
            </a:pPr>
            <a:r>
              <a:rPr lang="en-US" b="1" i="0" dirty="0">
                <a:solidFill>
                  <a:srgbClr val="626262"/>
                </a:solidFill>
                <a:effectLst/>
                <a:latin typeface="Open Sans" panose="020B0606030504020204" pitchFamily="34" charset="0"/>
              </a:rPr>
              <a:t>What are the key benefits of Shift Left?</a:t>
            </a:r>
          </a:p>
          <a:p>
            <a:pPr algn="l">
              <a:buFont typeface="Arial" panose="020B0604020202020204" pitchFamily="34" charset="0"/>
              <a:buNone/>
            </a:pPr>
            <a:r>
              <a:rPr lang="en-US" b="0" i="0" dirty="0">
                <a:solidFill>
                  <a:srgbClr val="626262"/>
                </a:solidFill>
                <a:effectLst/>
                <a:latin typeface="Open Sans" panose="020B0606030504020204" pitchFamily="34" charset="0"/>
              </a:rPr>
              <a:t>Shift Left identifies potential roadblocks and bottlenecks early on when there's still scope to change and improve design. Problems are addressed long before release without giving into pressure of an imminent deadline. There's obvious cost savings for the project since problems identified earlier are cheaper to fix. Shift Left reduces risk since many issues are addressed long before the release. Releases can be made faster with better quality.</a:t>
            </a:r>
          </a:p>
          <a:p>
            <a:pPr algn="l">
              <a:buFont typeface="Arial" panose="020B0604020202020204" pitchFamily="34" charset="0"/>
              <a:buChar char="•"/>
            </a:pPr>
            <a:r>
              <a:rPr lang="en-US" b="0" i="0" dirty="0">
                <a:solidFill>
                  <a:srgbClr val="626262"/>
                </a:solidFill>
                <a:effectLst/>
                <a:latin typeface="Open Sans" panose="020B0606030504020204" pitchFamily="34" charset="0"/>
              </a:rPr>
              <a:t>Automation is essential. This reduces human errors, increases test coverage and lets testers focus on more inspiring tasks.</a:t>
            </a:r>
          </a:p>
          <a:p>
            <a:pPr algn="l">
              <a:buFont typeface="Arial" panose="020B0604020202020204" pitchFamily="34" charset="0"/>
              <a:buChar char="•"/>
            </a:pPr>
            <a:r>
              <a:rPr lang="en-US" b="0" i="0" dirty="0">
                <a:solidFill>
                  <a:srgbClr val="626262"/>
                </a:solidFill>
                <a:effectLst/>
                <a:latin typeface="Open Sans" panose="020B0606030504020204" pitchFamily="34" charset="0"/>
              </a:rPr>
              <a:t>Since teams work closely, some level of </a:t>
            </a:r>
            <a:r>
              <a:rPr lang="en-US" b="0" i="0" dirty="0" err="1">
                <a:solidFill>
                  <a:srgbClr val="626262"/>
                </a:solidFill>
                <a:effectLst/>
                <a:latin typeface="Open Sans" panose="020B0606030504020204" pitchFamily="34" charset="0"/>
              </a:rPr>
              <a:t>whitebox</a:t>
            </a:r>
            <a:r>
              <a:rPr lang="en-US" b="0" i="0" dirty="0">
                <a:solidFill>
                  <a:srgbClr val="626262"/>
                </a:solidFill>
                <a:effectLst/>
                <a:latin typeface="Open Sans" panose="020B0606030504020204" pitchFamily="34" charset="0"/>
              </a:rPr>
              <a:t> testing can be done. It's also easier to estimate effort and plan for resources. Often debugging problems in production is hard and shift-left ensures most problems are caught much earlier, where they are easier to debug and fix.</a:t>
            </a:r>
          </a:p>
          <a:p>
            <a:endParaRPr lang="en-IE" dirty="0"/>
          </a:p>
          <a:p>
            <a:endParaRPr lang="en-IE" dirty="0"/>
          </a:p>
        </p:txBody>
      </p:sp>
      <p:sp>
        <p:nvSpPr>
          <p:cNvPr id="4" name="Slide Number Placeholder 3"/>
          <p:cNvSpPr>
            <a:spLocks noGrp="1"/>
          </p:cNvSpPr>
          <p:nvPr>
            <p:ph type="sldNum" sz="quarter" idx="5"/>
          </p:nvPr>
        </p:nvSpPr>
        <p:spPr/>
        <p:txBody>
          <a:bodyPr/>
          <a:lstStyle/>
          <a:p>
            <a:fld id="{1FD1ADA9-6F01-4C7C-AD7E-72AD49C9B2B8}" type="slidenum">
              <a:rPr lang="en-GB" smtClean="0"/>
              <a:t>20</a:t>
            </a:fld>
            <a:endParaRPr lang="en-GB"/>
          </a:p>
        </p:txBody>
      </p:sp>
    </p:spTree>
    <p:extLst>
      <p:ext uri="{BB962C8B-B14F-4D97-AF65-F5344CB8AC3E}">
        <p14:creationId xmlns:p14="http://schemas.microsoft.com/office/powerpoint/2010/main" val="23713324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92929"/>
                </a:solidFill>
                <a:effectLst/>
                <a:latin typeface="charter"/>
              </a:rPr>
              <a:t>01) Testing shows the presence of defects</a:t>
            </a:r>
            <a:endParaRPr lang="en-US" b="0" i="0" dirty="0">
              <a:solidFill>
                <a:srgbClr val="292929"/>
              </a:solidFill>
              <a:effectLst/>
              <a:latin typeface="charter"/>
            </a:endParaRPr>
          </a:p>
          <a:p>
            <a:pPr algn="l"/>
            <a:r>
              <a:rPr lang="en-US" b="0" i="1" dirty="0">
                <a:solidFill>
                  <a:srgbClr val="292929"/>
                </a:solidFill>
                <a:effectLst/>
                <a:latin typeface="charter"/>
              </a:rPr>
              <a:t>“We can never say that our system is defect free”</a:t>
            </a:r>
            <a:endParaRPr lang="en-US" b="0" i="0" dirty="0">
              <a:solidFill>
                <a:srgbClr val="292929"/>
              </a:solidFill>
              <a:effectLst/>
              <a:latin typeface="charter"/>
            </a:endParaRPr>
          </a:p>
          <a:p>
            <a:pPr algn="l"/>
            <a:r>
              <a:rPr lang="en-US" b="0" i="0" dirty="0">
                <a:solidFill>
                  <a:srgbClr val="292929"/>
                </a:solidFill>
                <a:effectLst/>
                <a:latin typeface="charter"/>
              </a:rPr>
              <a:t>Major thing is, as a tester we test software to determine defects. So, we can be confident that the system is working properly. Anyhow, during the testing, the software does not fully verify that there are no defects at all. Testing can significantly reduce the number of undetected defects hidden in the software but it cannot prove that software is 100% defect free. Moreover, if no defects are found, there is no evidence of accuracy.</a:t>
            </a:r>
          </a:p>
          <a:p>
            <a:pPr algn="l"/>
            <a:r>
              <a:rPr lang="en-US" b="0" i="0" dirty="0">
                <a:solidFill>
                  <a:srgbClr val="292929"/>
                </a:solidFill>
                <a:effectLst/>
                <a:latin typeface="charter"/>
              </a:rPr>
              <a:t>Example: Let’s assume a mobile phone with any brand, some features may not work with our expectation when we use it for a while.</a:t>
            </a:r>
          </a:p>
          <a:p>
            <a:pPr algn="l"/>
            <a:r>
              <a:rPr lang="en-US" b="0" i="0" dirty="0">
                <a:solidFill>
                  <a:srgbClr val="292929"/>
                </a:solidFill>
                <a:effectLst/>
                <a:latin typeface="charter"/>
              </a:rPr>
              <a:t>Can we imagine that kind of branded mobile company has marketed their product without testing it to reduce their reputation?</a:t>
            </a:r>
          </a:p>
          <a:p>
            <a:pPr algn="l"/>
            <a:r>
              <a:rPr lang="en-US" b="0" i="0" dirty="0">
                <a:solidFill>
                  <a:srgbClr val="292929"/>
                </a:solidFill>
                <a:effectLst/>
                <a:latin typeface="charter"/>
              </a:rPr>
              <a:t>So, testing can show that it is defective, but it never proves that defects are none.</a:t>
            </a:r>
          </a:p>
          <a:p>
            <a:pPr algn="l"/>
            <a:r>
              <a:rPr lang="en-US" b="1" i="0" dirty="0">
                <a:solidFill>
                  <a:srgbClr val="292929"/>
                </a:solidFill>
                <a:effectLst/>
                <a:latin typeface="charter"/>
              </a:rPr>
              <a:t>02) Exhaustive testing is impossible</a:t>
            </a:r>
            <a:endParaRPr lang="en-US" b="0" i="0" dirty="0">
              <a:solidFill>
                <a:srgbClr val="292929"/>
              </a:solidFill>
              <a:effectLst/>
              <a:latin typeface="charter"/>
            </a:endParaRPr>
          </a:p>
          <a:p>
            <a:pPr algn="l"/>
            <a:r>
              <a:rPr lang="en-US" b="0" i="1" dirty="0">
                <a:solidFill>
                  <a:srgbClr val="292929"/>
                </a:solidFill>
                <a:effectLst/>
                <a:latin typeface="charter"/>
              </a:rPr>
              <a:t>“Impossible to test everything”</a:t>
            </a:r>
            <a:endParaRPr lang="en-US" b="0" i="0" dirty="0">
              <a:solidFill>
                <a:srgbClr val="292929"/>
              </a:solidFill>
              <a:effectLst/>
              <a:latin typeface="charter"/>
            </a:endParaRPr>
          </a:p>
          <a:p>
            <a:pPr algn="l"/>
            <a:r>
              <a:rPr lang="en-US" b="0" i="0" dirty="0">
                <a:solidFill>
                  <a:srgbClr val="292929"/>
                </a:solidFill>
                <a:effectLst/>
                <a:latin typeface="charter"/>
              </a:rPr>
              <a:t>We can simply say this is the way of testing our system with all possible</a:t>
            </a:r>
          </a:p>
          <a:p>
            <a:pPr algn="l"/>
            <a:r>
              <a:rPr lang="en-US" b="0" i="0" dirty="0">
                <a:solidFill>
                  <a:srgbClr val="292929"/>
                </a:solidFill>
                <a:effectLst/>
                <a:latin typeface="charter"/>
              </a:rPr>
              <a:t>inputs (Valid or Invalid) and pre-conditions. Exhaustive testing is impossible means, we can never test every test case with possible inputs and pre-conditions.</a:t>
            </a:r>
            <a:r>
              <a:rPr lang="en-US" b="1" i="0" dirty="0">
                <a:solidFill>
                  <a:srgbClr val="292929"/>
                </a:solidFill>
                <a:effectLst/>
                <a:latin typeface="charter"/>
              </a:rPr>
              <a:t> </a:t>
            </a:r>
            <a:r>
              <a:rPr lang="en-US" b="0" i="0" dirty="0">
                <a:solidFill>
                  <a:srgbClr val="292929"/>
                </a:solidFill>
                <a:effectLst/>
                <a:latin typeface="charter"/>
              </a:rPr>
              <a:t>Testing the entire system can be time consuming, costly, and so on. As a tester, we should test the critical functions of our system and ensure that we can get the correct output from our system. To do that, we need to find smarter ways to test our application. Let’s take an example,</a:t>
            </a:r>
          </a:p>
          <a:p>
            <a:pPr algn="l"/>
            <a:r>
              <a:rPr lang="en-US" b="0" i="0" dirty="0">
                <a:solidFill>
                  <a:srgbClr val="292929"/>
                </a:solidFill>
                <a:effectLst/>
                <a:latin typeface="charter"/>
              </a:rPr>
              <a:t>Example: Imagine fitness gym provides membership for the client between the age of 16 to 60. It has the following online application form for getting the gym membership.</a:t>
            </a:r>
          </a:p>
          <a:p>
            <a:pPr algn="l"/>
            <a:r>
              <a:rPr lang="en-US" b="0" i="0" dirty="0">
                <a:solidFill>
                  <a:srgbClr val="292929"/>
                </a:solidFill>
                <a:effectLst/>
                <a:latin typeface="charter"/>
              </a:rPr>
              <a:t>Online application form</a:t>
            </a:r>
          </a:p>
          <a:p>
            <a:pPr algn="l"/>
            <a:r>
              <a:rPr lang="en-US" b="0" i="0" dirty="0">
                <a:solidFill>
                  <a:srgbClr val="292929"/>
                </a:solidFill>
                <a:effectLst/>
                <a:latin typeface="charter"/>
              </a:rPr>
              <a:t>· Between 16–60</a:t>
            </a:r>
          </a:p>
          <a:p>
            <a:pPr algn="l"/>
            <a:r>
              <a:rPr lang="en-US" b="0" i="0" dirty="0">
                <a:solidFill>
                  <a:srgbClr val="292929"/>
                </a:solidFill>
                <a:effectLst/>
                <a:latin typeface="charter"/>
              </a:rPr>
              <a:t>· Less than 16</a:t>
            </a:r>
          </a:p>
          <a:p>
            <a:pPr algn="l"/>
            <a:r>
              <a:rPr lang="en-US" b="0" i="0" dirty="0">
                <a:solidFill>
                  <a:srgbClr val="292929"/>
                </a:solidFill>
                <a:effectLst/>
                <a:latin typeface="charter"/>
              </a:rPr>
              <a:t>· More than 60</a:t>
            </a:r>
          </a:p>
          <a:p>
            <a:pPr algn="l"/>
            <a:r>
              <a:rPr lang="en-US" b="0" i="0" dirty="0">
                <a:solidFill>
                  <a:srgbClr val="292929"/>
                </a:solidFill>
                <a:effectLst/>
                <a:latin typeface="charter"/>
              </a:rPr>
              <a:t>Suppose age 5, age 18, age 30, age 58 and age 65 clients are fill up the online form to get membership, but according to the equivalence partitioning technique we can only take age 18, 30 and 58 clients as valid members.</a:t>
            </a:r>
          </a:p>
          <a:p>
            <a:pPr algn="l"/>
            <a:r>
              <a:rPr lang="en-US" b="1" i="0" dirty="0">
                <a:solidFill>
                  <a:srgbClr val="292929"/>
                </a:solidFill>
                <a:effectLst/>
                <a:latin typeface="charter"/>
              </a:rPr>
              <a:t>03) Early testing</a:t>
            </a:r>
            <a:endParaRPr lang="en-US" b="0" i="0" dirty="0">
              <a:solidFill>
                <a:srgbClr val="292929"/>
              </a:solidFill>
              <a:effectLst/>
              <a:latin typeface="charter"/>
            </a:endParaRPr>
          </a:p>
          <a:p>
            <a:pPr algn="l"/>
            <a:r>
              <a:rPr lang="en-US" b="0" i="1" dirty="0">
                <a:solidFill>
                  <a:srgbClr val="292929"/>
                </a:solidFill>
                <a:effectLst/>
                <a:latin typeface="charter"/>
              </a:rPr>
              <a:t>“We can talk about the Effectiveness of testing”</a:t>
            </a:r>
            <a:endParaRPr lang="en-US" b="0" i="0" dirty="0">
              <a:solidFill>
                <a:srgbClr val="292929"/>
              </a:solidFill>
              <a:effectLst/>
              <a:latin typeface="charter"/>
            </a:endParaRPr>
          </a:p>
          <a:p>
            <a:pPr algn="l"/>
            <a:r>
              <a:rPr lang="en-US" b="0" i="0" dirty="0">
                <a:solidFill>
                  <a:srgbClr val="292929"/>
                </a:solidFill>
                <a:effectLst/>
                <a:latin typeface="charter"/>
              </a:rPr>
              <a:t>Early testing helps you to find problems faster. To detect defects early, we should start static and dynamic testing activities as soon as possible in the software development lifecycle (SDLC). To improve the performance of the software, testing needs to be begun at an early stage. That means testing will fulfill in the requirements analysis phase. Fixing defects at this stage can help save more time, effort, and cost than later stages.</a:t>
            </a:r>
          </a:p>
          <a:p>
            <a:pPr algn="l"/>
            <a:r>
              <a:rPr lang="en-US" b="0" i="0" dirty="0">
                <a:solidFill>
                  <a:srgbClr val="292929"/>
                </a:solidFill>
                <a:effectLst/>
                <a:latin typeface="charter"/>
              </a:rPr>
              <a:t>Example: Fixing problems with this procedure is much easier and cheaper than fixing it as soon as the product life cycle is over. Otherwise, we can miss deadlines, leading to overruns and we might need to re-written the entire area of ​​functionality.</a:t>
            </a:r>
          </a:p>
          <a:p>
            <a:pPr algn="l"/>
            <a:r>
              <a:rPr lang="en-US" b="1" i="0" dirty="0">
                <a:solidFill>
                  <a:srgbClr val="292929"/>
                </a:solidFill>
                <a:effectLst/>
                <a:latin typeface="charter"/>
              </a:rPr>
              <a:t>04) Defect clustering</a:t>
            </a:r>
            <a:endParaRPr lang="en-US" b="0" i="0" dirty="0">
              <a:solidFill>
                <a:srgbClr val="292929"/>
              </a:solidFill>
              <a:effectLst/>
              <a:latin typeface="charter"/>
            </a:endParaRPr>
          </a:p>
          <a:p>
            <a:pPr algn="l"/>
            <a:r>
              <a:rPr lang="en-US" b="0" i="1" dirty="0">
                <a:solidFill>
                  <a:srgbClr val="292929"/>
                </a:solidFill>
                <a:effectLst/>
                <a:latin typeface="charter"/>
              </a:rPr>
              <a:t>“Small number of modules contain most of the defects”</a:t>
            </a:r>
            <a:endParaRPr lang="en-US" b="0" i="0" dirty="0">
              <a:solidFill>
                <a:srgbClr val="292929"/>
              </a:solidFill>
              <a:effectLst/>
              <a:latin typeface="charter"/>
            </a:endParaRPr>
          </a:p>
          <a:p>
            <a:pPr algn="l"/>
            <a:r>
              <a:rPr lang="en-US" b="0" i="0" dirty="0">
                <a:solidFill>
                  <a:srgbClr val="292929"/>
                </a:solidFill>
                <a:effectLst/>
                <a:latin typeface="charter"/>
              </a:rPr>
              <a:t>In ‘defect clustering’, 80% of defects are found in 20% of modules. Here, the Pareto rule of 80:20 can be applied. Knowing this principle and if we find one defect in a particular module, we have more chance to figure out many more defects there.</a:t>
            </a:r>
          </a:p>
          <a:p>
            <a:pPr algn="l"/>
            <a:r>
              <a:rPr lang="en-US" b="1" i="0" dirty="0">
                <a:solidFill>
                  <a:srgbClr val="292929"/>
                </a:solidFill>
                <a:effectLst/>
                <a:latin typeface="charter"/>
              </a:rPr>
              <a:t>05) Pesticide Paradox</a:t>
            </a:r>
            <a:endParaRPr lang="en-US" b="0" i="0" dirty="0">
              <a:solidFill>
                <a:srgbClr val="292929"/>
              </a:solidFill>
              <a:effectLst/>
              <a:latin typeface="charter"/>
            </a:endParaRPr>
          </a:p>
          <a:p>
            <a:pPr algn="l"/>
            <a:r>
              <a:rPr lang="en-US" b="0" i="1" dirty="0">
                <a:solidFill>
                  <a:srgbClr val="292929"/>
                </a:solidFill>
                <a:effectLst/>
                <a:latin typeface="charter"/>
              </a:rPr>
              <a:t>“To detect more defects, we need change the test data”</a:t>
            </a:r>
            <a:endParaRPr lang="en-US" b="0" i="0" dirty="0">
              <a:solidFill>
                <a:srgbClr val="292929"/>
              </a:solidFill>
              <a:effectLst/>
              <a:latin typeface="charter"/>
            </a:endParaRPr>
          </a:p>
          <a:p>
            <a:pPr algn="l"/>
            <a:r>
              <a:rPr lang="en-US" b="0" i="0" dirty="0">
                <a:solidFill>
                  <a:srgbClr val="292929"/>
                </a:solidFill>
                <a:effectLst/>
                <a:latin typeface="charter"/>
              </a:rPr>
              <a:t>If we execute the same test case again and again, we could not find new bugs in our system. To detect new defects, we have to update existing test data, test scenarios as well as writing new tests. I strongly believe that our brains must be used for the creation of new solutions, feel free to innovate based on the existing principles.</a:t>
            </a:r>
          </a:p>
          <a:p>
            <a:pPr algn="l"/>
            <a:r>
              <a:rPr lang="en-US" b="0" i="0" dirty="0">
                <a:solidFill>
                  <a:srgbClr val="292929"/>
                </a:solidFill>
                <a:effectLst/>
                <a:latin typeface="charter"/>
              </a:rPr>
              <a:t>Example: How can we apply this principle to a project?</a:t>
            </a:r>
          </a:p>
          <a:p>
            <a:pPr algn="l"/>
            <a:r>
              <a:rPr lang="en-US" b="0" i="0" dirty="0">
                <a:solidFill>
                  <a:srgbClr val="292929"/>
                </a:solidFill>
                <a:effectLst/>
                <a:latin typeface="charter"/>
              </a:rPr>
              <a:t>We can focus on five points.</a:t>
            </a:r>
          </a:p>
          <a:p>
            <a:pPr algn="l"/>
            <a:r>
              <a:rPr lang="en-US" b="0" i="0" dirty="0">
                <a:solidFill>
                  <a:srgbClr val="292929"/>
                </a:solidFill>
                <a:effectLst/>
                <a:latin typeface="charter"/>
              </a:rPr>
              <a:t>· Variation of input data</a:t>
            </a:r>
          </a:p>
          <a:p>
            <a:pPr algn="l"/>
            <a:r>
              <a:rPr lang="en-US" b="0" i="0" dirty="0">
                <a:solidFill>
                  <a:srgbClr val="292929"/>
                </a:solidFill>
                <a:effectLst/>
                <a:latin typeface="charter"/>
              </a:rPr>
              <a:t>· Increase the number of checkpoints</a:t>
            </a:r>
          </a:p>
          <a:p>
            <a:pPr algn="l"/>
            <a:r>
              <a:rPr lang="en-US" b="0" i="0" dirty="0">
                <a:solidFill>
                  <a:srgbClr val="292929"/>
                </a:solidFill>
                <a:effectLst/>
                <a:latin typeface="charter"/>
              </a:rPr>
              <a:t>· Apply testing techniques to cover more scenarios</a:t>
            </a:r>
          </a:p>
          <a:p>
            <a:pPr algn="l"/>
            <a:r>
              <a:rPr lang="en-US" b="0" i="0" dirty="0">
                <a:solidFill>
                  <a:srgbClr val="292929"/>
                </a:solidFill>
                <a:effectLst/>
                <a:latin typeface="charter"/>
              </a:rPr>
              <a:t>· Increase the duration of the test</a:t>
            </a:r>
          </a:p>
          <a:p>
            <a:pPr algn="l"/>
            <a:r>
              <a:rPr lang="en-US" b="0" i="0" dirty="0">
                <a:solidFill>
                  <a:srgbClr val="292929"/>
                </a:solidFill>
                <a:effectLst/>
                <a:latin typeface="charter"/>
              </a:rPr>
              <a:t>· Increase the recurrences of test</a:t>
            </a:r>
          </a:p>
          <a:p>
            <a:pPr algn="l"/>
            <a:r>
              <a:rPr lang="en-US" b="1" i="0" dirty="0">
                <a:solidFill>
                  <a:srgbClr val="292929"/>
                </a:solidFill>
                <a:effectLst/>
                <a:latin typeface="charter"/>
              </a:rPr>
              <a:t>06) Testing is context dependent</a:t>
            </a:r>
            <a:endParaRPr lang="en-US" b="0" i="0" dirty="0">
              <a:solidFill>
                <a:srgbClr val="292929"/>
              </a:solidFill>
              <a:effectLst/>
              <a:latin typeface="charter"/>
            </a:endParaRPr>
          </a:p>
          <a:p>
            <a:pPr algn="l"/>
            <a:r>
              <a:rPr lang="en-US" b="0" i="1" dirty="0">
                <a:solidFill>
                  <a:srgbClr val="292929"/>
                </a:solidFill>
                <a:effectLst/>
                <a:latin typeface="charter"/>
              </a:rPr>
              <a:t>“Tests are done differently in a different context”</a:t>
            </a:r>
            <a:endParaRPr lang="en-US" b="0" i="0" dirty="0">
              <a:solidFill>
                <a:srgbClr val="292929"/>
              </a:solidFill>
              <a:effectLst/>
              <a:latin typeface="charter"/>
            </a:endParaRPr>
          </a:p>
          <a:p>
            <a:pPr algn="l"/>
            <a:r>
              <a:rPr lang="en-US" b="0" i="0" dirty="0">
                <a:solidFill>
                  <a:srgbClr val="292929"/>
                </a:solidFill>
                <a:effectLst/>
                <a:latin typeface="charter"/>
              </a:rPr>
              <a:t>All the developed applications are not identical. We have to use different approaches, methodologies, testing techniques, testing types based on the application. Different type of software’s needs different types of testing. We never test the E-Commerce site and the android application in the same way. What we are testing will always influence our approach.</a:t>
            </a:r>
          </a:p>
          <a:p>
            <a:pPr algn="l"/>
            <a:r>
              <a:rPr lang="en-US" b="0" i="0" dirty="0">
                <a:solidFill>
                  <a:srgbClr val="292929"/>
                </a:solidFill>
                <a:effectLst/>
                <a:latin typeface="charter"/>
              </a:rPr>
              <a:t>Example: POS system at a retail store will be different than testing an ATM machine</a:t>
            </a:r>
          </a:p>
          <a:p>
            <a:pPr algn="l"/>
            <a:r>
              <a:rPr lang="en-US" b="1" i="0" dirty="0">
                <a:solidFill>
                  <a:srgbClr val="292929"/>
                </a:solidFill>
                <a:effectLst/>
                <a:latin typeface="charter"/>
              </a:rPr>
              <a:t>07) Absence of Error Fallacy</a:t>
            </a:r>
            <a:endParaRPr lang="en-US" b="0" i="0" dirty="0">
              <a:solidFill>
                <a:srgbClr val="292929"/>
              </a:solidFill>
              <a:effectLst/>
              <a:latin typeface="charter"/>
            </a:endParaRPr>
          </a:p>
          <a:p>
            <a:pPr algn="l"/>
            <a:r>
              <a:rPr lang="en-US" b="0" i="1" dirty="0">
                <a:solidFill>
                  <a:srgbClr val="292929"/>
                </a:solidFill>
                <a:effectLst/>
                <a:latin typeface="charter"/>
              </a:rPr>
              <a:t>“focus on the business need”</a:t>
            </a:r>
            <a:endParaRPr lang="en-US" b="0" i="0" dirty="0">
              <a:solidFill>
                <a:srgbClr val="292929"/>
              </a:solidFill>
              <a:effectLst/>
              <a:latin typeface="charter"/>
            </a:endParaRPr>
          </a:p>
          <a:p>
            <a:pPr algn="l"/>
            <a:r>
              <a:rPr lang="en-US" b="0" i="0" dirty="0">
                <a:solidFill>
                  <a:srgbClr val="292929"/>
                </a:solidFill>
                <a:effectLst/>
                <a:latin typeface="charter"/>
              </a:rPr>
              <a:t>We need to focus on customer expectations. If the software is 99% bug free, but does not focus on the customer requirement, then it is unusable. This will happen if the system is tested for the wrong requirement. So, make sure to fulfill the customer’s needs. Testing means not only finding defects but also testing the customer’s needs. Finding and fixing defects does not help if the system build is unusable and does not fulfill the user’s needs &amp; requirements.</a:t>
            </a:r>
          </a:p>
          <a:p>
            <a:pPr algn="l"/>
            <a:r>
              <a:rPr lang="en-US" b="0" i="0" dirty="0">
                <a:solidFill>
                  <a:srgbClr val="292929"/>
                </a:solidFill>
                <a:effectLst/>
                <a:latin typeface="charter"/>
              </a:rPr>
              <a:t>Example: Even completely testing all the specified requirements and fixing all the defects are not enough if the built system is not user friendly. It means it does not meet the customer’s expectations.</a:t>
            </a:r>
          </a:p>
          <a:p>
            <a:endParaRPr lang="en-IE" dirty="0"/>
          </a:p>
        </p:txBody>
      </p:sp>
      <p:sp>
        <p:nvSpPr>
          <p:cNvPr id="4" name="Slide Number Placeholder 3"/>
          <p:cNvSpPr>
            <a:spLocks noGrp="1"/>
          </p:cNvSpPr>
          <p:nvPr>
            <p:ph type="sldNum" sz="quarter" idx="5"/>
          </p:nvPr>
        </p:nvSpPr>
        <p:spPr/>
        <p:txBody>
          <a:bodyPr/>
          <a:lstStyle/>
          <a:p>
            <a:fld id="{1FD1ADA9-6F01-4C7C-AD7E-72AD49C9B2B8}" type="slidenum">
              <a:rPr lang="en-GB" smtClean="0"/>
              <a:t>22</a:t>
            </a:fld>
            <a:endParaRPr lang="en-GB"/>
          </a:p>
        </p:txBody>
      </p:sp>
    </p:spTree>
    <p:extLst>
      <p:ext uri="{BB962C8B-B14F-4D97-AF65-F5344CB8AC3E}">
        <p14:creationId xmlns:p14="http://schemas.microsoft.com/office/powerpoint/2010/main" val="41662720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FD1ADA9-6F01-4C7C-AD7E-72AD49C9B2B8}" type="slidenum">
              <a:rPr lang="en-GB" smtClean="0"/>
              <a:t>25</a:t>
            </a:fld>
            <a:endParaRPr lang="en-GB"/>
          </a:p>
        </p:txBody>
      </p:sp>
    </p:spTree>
    <p:extLst>
      <p:ext uri="{BB962C8B-B14F-4D97-AF65-F5344CB8AC3E}">
        <p14:creationId xmlns:p14="http://schemas.microsoft.com/office/powerpoint/2010/main" val="19475482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C2F2C0C-2383-450F-96F8-74C846B4D3A4}" type="slidenum">
              <a:rPr lang="en-GB" smtClean="0"/>
              <a:t>26</a:t>
            </a:fld>
            <a:endParaRPr lang="en-GB"/>
          </a:p>
        </p:txBody>
      </p:sp>
    </p:spTree>
    <p:extLst>
      <p:ext uri="{BB962C8B-B14F-4D97-AF65-F5344CB8AC3E}">
        <p14:creationId xmlns:p14="http://schemas.microsoft.com/office/powerpoint/2010/main" val="38473789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the main activities are in a broad sequence, they are not undertaken in a rigid way. An earlier activity may need to be revisited. A defect found in test execution can sometimes be resolved by adding functionality that was originally not present (either missing in error, or the new facilities are needed to make the other part correct). The new features themselves have to be tested, so even though implementation and execution are in progress, the ‘earlier’ activity of analysis and design has to be performed for the new features </a:t>
            </a:r>
            <a:endParaRPr lang="en-IE" dirty="0"/>
          </a:p>
        </p:txBody>
      </p:sp>
      <p:sp>
        <p:nvSpPr>
          <p:cNvPr id="4" name="Slide Number Placeholder 3"/>
          <p:cNvSpPr>
            <a:spLocks noGrp="1"/>
          </p:cNvSpPr>
          <p:nvPr>
            <p:ph type="sldNum" sz="quarter" idx="5"/>
          </p:nvPr>
        </p:nvSpPr>
        <p:spPr/>
        <p:txBody>
          <a:bodyPr/>
          <a:lstStyle/>
          <a:p>
            <a:fld id="{1FD1ADA9-6F01-4C7C-AD7E-72AD49C9B2B8}" type="slidenum">
              <a:rPr lang="en-GB" smtClean="0"/>
              <a:t>28</a:t>
            </a:fld>
            <a:endParaRPr lang="en-GB"/>
          </a:p>
        </p:txBody>
      </p:sp>
    </p:spTree>
    <p:extLst>
      <p:ext uri="{BB962C8B-B14F-4D97-AF65-F5344CB8AC3E}">
        <p14:creationId xmlns:p14="http://schemas.microsoft.com/office/powerpoint/2010/main" val="18528930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Reviewing requirements, architecture, design, interface specifications and other parts, which collectively comprise the test basis.</a:t>
            </a:r>
          </a:p>
          <a:p>
            <a:pPr marL="171450" indent="-171450">
              <a:buFont typeface="Arial" panose="020B0604020202020204" pitchFamily="34" charset="0"/>
              <a:buChar char="•"/>
            </a:pPr>
            <a:r>
              <a:rPr lang="en-US" dirty="0" err="1"/>
              <a:t>Analysing</a:t>
            </a:r>
            <a:r>
              <a:rPr lang="en-US" dirty="0"/>
              <a:t> test items, the specification, </a:t>
            </a:r>
            <a:r>
              <a:rPr lang="en-US" dirty="0" err="1"/>
              <a:t>behaviour</a:t>
            </a:r>
            <a:r>
              <a:rPr lang="en-US" dirty="0"/>
              <a:t> and structure to identify test conditions and test data required.</a:t>
            </a:r>
          </a:p>
          <a:p>
            <a:pPr marL="171450" indent="-171450">
              <a:buFont typeface="Arial" panose="020B0604020202020204" pitchFamily="34" charset="0"/>
              <a:buChar char="•"/>
            </a:pPr>
            <a:r>
              <a:rPr lang="en-US" dirty="0"/>
              <a:t>Designing the tests, including assigning priority.</a:t>
            </a:r>
          </a:p>
          <a:p>
            <a:pPr marL="171450" indent="-171450">
              <a:buFont typeface="Arial" panose="020B0604020202020204" pitchFamily="34" charset="0"/>
              <a:buChar char="•"/>
            </a:pPr>
            <a:r>
              <a:rPr lang="en-US" dirty="0"/>
              <a:t>Determining whether the requirements and the system are testable.</a:t>
            </a:r>
          </a:p>
          <a:p>
            <a:pPr marL="171450" indent="-171450">
              <a:buFont typeface="Arial" panose="020B0604020202020204" pitchFamily="34" charset="0"/>
              <a:buChar char="•"/>
            </a:pPr>
            <a:r>
              <a:rPr lang="en-US" dirty="0"/>
              <a:t>Detailing what the test environment should look like, and whether there are any infrastructure and tools required.</a:t>
            </a:r>
          </a:p>
          <a:p>
            <a:pPr marL="171450" indent="-171450">
              <a:buFont typeface="Arial" panose="020B0604020202020204" pitchFamily="34" charset="0"/>
              <a:buChar char="•"/>
            </a:pPr>
            <a:r>
              <a:rPr lang="en-US" dirty="0"/>
              <a:t>Highlighting the test data required for the test conditions and test cases.</a:t>
            </a:r>
          </a:p>
          <a:p>
            <a:pPr marL="171450" indent="-171450">
              <a:buFont typeface="Arial" panose="020B0604020202020204" pitchFamily="34" charset="0"/>
              <a:buChar char="•"/>
            </a:pPr>
            <a:r>
              <a:rPr lang="en-US" dirty="0"/>
              <a:t>Creating bidirectional traceability between test basis and test cases.</a:t>
            </a:r>
            <a:endParaRPr lang="en-IE" dirty="0"/>
          </a:p>
        </p:txBody>
      </p:sp>
      <p:sp>
        <p:nvSpPr>
          <p:cNvPr id="4" name="Slide Number Placeholder 3"/>
          <p:cNvSpPr>
            <a:spLocks noGrp="1"/>
          </p:cNvSpPr>
          <p:nvPr>
            <p:ph type="sldNum" sz="quarter" idx="5"/>
          </p:nvPr>
        </p:nvSpPr>
        <p:spPr/>
        <p:txBody>
          <a:bodyPr/>
          <a:lstStyle/>
          <a:p>
            <a:fld id="{1FD1ADA9-6F01-4C7C-AD7E-72AD49C9B2B8}" type="slidenum">
              <a:rPr lang="en-GB" smtClean="0"/>
              <a:t>31</a:t>
            </a:fld>
            <a:endParaRPr lang="en-GB"/>
          </a:p>
        </p:txBody>
      </p:sp>
    </p:spTree>
    <p:extLst>
      <p:ext uri="{BB962C8B-B14F-4D97-AF65-F5344CB8AC3E}">
        <p14:creationId xmlns:p14="http://schemas.microsoft.com/office/powerpoint/2010/main" val="28432455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Test implementation and execution is where the most visible test activities are undertaken, and usually have the following parts:</a:t>
            </a:r>
          </a:p>
          <a:p>
            <a:pPr marL="171450" indent="-171450">
              <a:buFont typeface="Arial" panose="020B0604020202020204" pitchFamily="34" charset="0"/>
              <a:buChar char="•"/>
            </a:pPr>
            <a:r>
              <a:rPr lang="en-US" dirty="0"/>
              <a:t>Developing and </a:t>
            </a:r>
            <a:r>
              <a:rPr lang="en-US" dirty="0" err="1"/>
              <a:t>prioritising</a:t>
            </a:r>
            <a:r>
              <a:rPr lang="en-US" dirty="0"/>
              <a:t> test cases, creating test data, writing test procedures and, optionally, preparing test harnesses and writing automated test scripts.</a:t>
            </a:r>
          </a:p>
          <a:p>
            <a:pPr marL="171450" indent="-171450">
              <a:buFont typeface="Arial" panose="020B0604020202020204" pitchFamily="34" charset="0"/>
              <a:buChar char="•"/>
            </a:pPr>
            <a:r>
              <a:rPr lang="en-US" dirty="0"/>
              <a:t>Collecting test cases into test suites, where tests can be run one after another for efficiency.</a:t>
            </a:r>
          </a:p>
          <a:p>
            <a:pPr marL="171450" indent="-171450">
              <a:buFont typeface="Arial" panose="020B0604020202020204" pitchFamily="34" charset="0"/>
              <a:buChar char="•"/>
            </a:pPr>
            <a:r>
              <a:rPr lang="en-US" dirty="0"/>
              <a:t>Checking the test environment set-up is correct.</a:t>
            </a:r>
          </a:p>
          <a:p>
            <a:pPr marL="171450" indent="-171450">
              <a:buFont typeface="Arial" panose="020B0604020202020204" pitchFamily="34" charset="0"/>
              <a:buChar char="•"/>
            </a:pPr>
            <a:r>
              <a:rPr lang="en-US" dirty="0"/>
              <a:t>Running test cases in the determined order. This can be manually or using test execution tools.</a:t>
            </a:r>
          </a:p>
          <a:p>
            <a:pPr marL="171450" indent="-171450">
              <a:buFont typeface="Arial" panose="020B0604020202020204" pitchFamily="34" charset="0"/>
              <a:buChar char="•"/>
            </a:pPr>
            <a:r>
              <a:rPr lang="en-US" dirty="0"/>
              <a:t>Keeping a log of testing activities, including the outcome (pass/fail) and the </a:t>
            </a:r>
          </a:p>
          <a:p>
            <a:pPr marL="171450" indent="-171450">
              <a:buFont typeface="Arial" panose="020B0604020202020204" pitchFamily="34" charset="0"/>
              <a:buChar char="•"/>
            </a:pPr>
            <a:r>
              <a:rPr lang="en-US" dirty="0"/>
              <a:t>versions of software, data, tools and </a:t>
            </a:r>
            <a:r>
              <a:rPr lang="en-US" dirty="0" err="1"/>
              <a:t>testware</a:t>
            </a:r>
            <a:r>
              <a:rPr lang="en-US" dirty="0"/>
              <a:t> (scripts etc.).</a:t>
            </a:r>
          </a:p>
          <a:p>
            <a:pPr marL="171450" indent="-171450">
              <a:buFont typeface="Arial" panose="020B0604020202020204" pitchFamily="34" charset="0"/>
              <a:buChar char="•"/>
            </a:pPr>
            <a:r>
              <a:rPr lang="en-US" dirty="0"/>
              <a:t>Comparing actual results with expected results.</a:t>
            </a:r>
          </a:p>
          <a:p>
            <a:pPr marL="171450" indent="-171450">
              <a:buFont typeface="Arial" panose="020B0604020202020204" pitchFamily="34" charset="0"/>
              <a:buChar char="•"/>
            </a:pPr>
            <a:r>
              <a:rPr lang="en-US" dirty="0"/>
              <a:t>Reporting discrepancies as incidents with as much information as possible, including if possible causal analysis (code defect, incorrect test specification, test data error or test execution error).</a:t>
            </a:r>
          </a:p>
          <a:p>
            <a:pPr marL="171450" indent="-171450">
              <a:buFont typeface="Arial" panose="020B0604020202020204" pitchFamily="34" charset="0"/>
              <a:buChar char="•"/>
            </a:pPr>
            <a:r>
              <a:rPr lang="en-US" dirty="0"/>
              <a:t>Where necessary, repeating test activities when changes have been made following incidents raised. This includes re-execution of a test that previously failed in order to confirm a fix (retesting), execution of a corrected test and execution of previously passed tests to check that defects have not been introduced (regression testing).</a:t>
            </a:r>
            <a:endParaRPr lang="en-IE" dirty="0"/>
          </a:p>
          <a:p>
            <a:endParaRPr lang="en-IE" dirty="0"/>
          </a:p>
        </p:txBody>
      </p:sp>
      <p:sp>
        <p:nvSpPr>
          <p:cNvPr id="4" name="Slide Number Placeholder 3"/>
          <p:cNvSpPr>
            <a:spLocks noGrp="1"/>
          </p:cNvSpPr>
          <p:nvPr>
            <p:ph type="sldNum" sz="quarter" idx="5"/>
          </p:nvPr>
        </p:nvSpPr>
        <p:spPr/>
        <p:txBody>
          <a:bodyPr/>
          <a:lstStyle/>
          <a:p>
            <a:fld id="{1FD1ADA9-6F01-4C7C-AD7E-72AD49C9B2B8}" type="slidenum">
              <a:rPr lang="en-GB" smtClean="0"/>
              <a:t>32</a:t>
            </a:fld>
            <a:endParaRPr lang="en-GB"/>
          </a:p>
        </p:txBody>
      </p:sp>
    </p:spTree>
    <p:extLst>
      <p:ext uri="{BB962C8B-B14F-4D97-AF65-F5344CB8AC3E}">
        <p14:creationId xmlns:p14="http://schemas.microsoft.com/office/powerpoint/2010/main" val="16244319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Test implementation and execution is where the most visible test activities are </a:t>
            </a:r>
            <a:r>
              <a:rPr lang="en-US" dirty="0" err="1"/>
              <a:t>undertaken</a:t>
            </a:r>
            <a:r>
              <a:rPr lang="en-US" dirty="0"/>
              <a:t>, and usually have the following parts:</a:t>
            </a:r>
          </a:p>
          <a:p>
            <a:pPr marL="171450" indent="-171450">
              <a:buFont typeface="Arial" panose="020B0604020202020204" pitchFamily="34" charset="0"/>
              <a:buChar char="•"/>
            </a:pPr>
            <a:r>
              <a:rPr lang="en-US" dirty="0"/>
              <a:t>Developing and </a:t>
            </a:r>
            <a:r>
              <a:rPr lang="en-US" dirty="0" err="1"/>
              <a:t>prioritising</a:t>
            </a:r>
            <a:r>
              <a:rPr lang="en-US" dirty="0"/>
              <a:t> test cases, creating test data, writing test procedures and, optionally, preparing test harnesses and writing automated test scripts.</a:t>
            </a:r>
          </a:p>
          <a:p>
            <a:pPr marL="171450" indent="-171450">
              <a:buFont typeface="Arial" panose="020B0604020202020204" pitchFamily="34" charset="0"/>
              <a:buChar char="•"/>
            </a:pPr>
            <a:r>
              <a:rPr lang="en-US" dirty="0"/>
              <a:t>Collecting test cases into test suites, where tests can be run one after another for efficiency.</a:t>
            </a:r>
          </a:p>
          <a:p>
            <a:pPr marL="171450" indent="-171450">
              <a:buFont typeface="Arial" panose="020B0604020202020204" pitchFamily="34" charset="0"/>
              <a:buChar char="•"/>
            </a:pPr>
            <a:r>
              <a:rPr lang="en-US" dirty="0"/>
              <a:t>Checking the test environment set-up is correct.</a:t>
            </a:r>
          </a:p>
          <a:p>
            <a:pPr marL="171450" indent="-171450">
              <a:buFont typeface="Arial" panose="020B0604020202020204" pitchFamily="34" charset="0"/>
              <a:buChar char="•"/>
            </a:pPr>
            <a:r>
              <a:rPr lang="en-US" dirty="0"/>
              <a:t>Running test cases in the determined order. This can be manually or using test execution tools.</a:t>
            </a:r>
          </a:p>
          <a:p>
            <a:pPr marL="171450" indent="-171450">
              <a:buFont typeface="Arial" panose="020B0604020202020204" pitchFamily="34" charset="0"/>
              <a:buChar char="•"/>
            </a:pPr>
            <a:r>
              <a:rPr lang="en-US" dirty="0"/>
              <a:t>Keeping a log of testing activities, including the outcome (pass/fail) and the </a:t>
            </a:r>
          </a:p>
          <a:p>
            <a:pPr marL="171450" indent="-171450">
              <a:buFont typeface="Arial" panose="020B0604020202020204" pitchFamily="34" charset="0"/>
              <a:buChar char="•"/>
            </a:pPr>
            <a:r>
              <a:rPr lang="en-US" dirty="0"/>
              <a:t>versions of software, data, tools and </a:t>
            </a:r>
            <a:r>
              <a:rPr lang="en-US" dirty="0" err="1"/>
              <a:t>testware</a:t>
            </a:r>
            <a:r>
              <a:rPr lang="en-US" dirty="0"/>
              <a:t> (scripts etc.).</a:t>
            </a:r>
          </a:p>
          <a:p>
            <a:pPr marL="171450" indent="-171450">
              <a:buFont typeface="Arial" panose="020B0604020202020204" pitchFamily="34" charset="0"/>
              <a:buChar char="•"/>
            </a:pPr>
            <a:r>
              <a:rPr lang="en-US" dirty="0"/>
              <a:t>Comparing actual results with expected results.</a:t>
            </a:r>
          </a:p>
          <a:p>
            <a:pPr marL="171450" indent="-171450">
              <a:buFont typeface="Arial" panose="020B0604020202020204" pitchFamily="34" charset="0"/>
              <a:buChar char="•"/>
            </a:pPr>
            <a:r>
              <a:rPr lang="en-US" dirty="0"/>
              <a:t>Reporting discrepancies as incidents with as much information as possible, including if possible causal analysis (code defect, incorrect test specification, test data error or test execution error).</a:t>
            </a:r>
          </a:p>
          <a:p>
            <a:pPr marL="171450" indent="-171450">
              <a:buFont typeface="Arial" panose="020B0604020202020204" pitchFamily="34" charset="0"/>
              <a:buChar char="•"/>
            </a:pPr>
            <a:r>
              <a:rPr lang="en-US" dirty="0"/>
              <a:t>Where necessary, repeating test activities when changes have been made following incidents raised. This includes re-execution of a test that previously failed in order to confirm a fix (retesting), execution of a corrected test and execution of previously passed tests to check that defects have not been introduced (regression testing).</a:t>
            </a:r>
            <a:endParaRPr lang="en-IE" dirty="0"/>
          </a:p>
        </p:txBody>
      </p:sp>
      <p:sp>
        <p:nvSpPr>
          <p:cNvPr id="4" name="Slide Number Placeholder 3"/>
          <p:cNvSpPr>
            <a:spLocks noGrp="1"/>
          </p:cNvSpPr>
          <p:nvPr>
            <p:ph type="sldNum" sz="quarter" idx="5"/>
          </p:nvPr>
        </p:nvSpPr>
        <p:spPr/>
        <p:txBody>
          <a:bodyPr/>
          <a:lstStyle/>
          <a:p>
            <a:fld id="{1FD1ADA9-6F01-4C7C-AD7E-72AD49C9B2B8}" type="slidenum">
              <a:rPr lang="en-GB" smtClean="0"/>
              <a:t>33</a:t>
            </a:fld>
            <a:endParaRPr lang="en-GB"/>
          </a:p>
        </p:txBody>
      </p:sp>
    </p:spTree>
    <p:extLst>
      <p:ext uri="{BB962C8B-B14F-4D97-AF65-F5344CB8AC3E}">
        <p14:creationId xmlns:p14="http://schemas.microsoft.com/office/powerpoint/2010/main" val="31766904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FD1ADA9-6F01-4C7C-AD7E-72AD49C9B2B8}" type="slidenum">
              <a:rPr lang="en-GB" smtClean="0"/>
              <a:t>37</a:t>
            </a:fld>
            <a:endParaRPr lang="en-GB"/>
          </a:p>
        </p:txBody>
      </p:sp>
    </p:spTree>
    <p:extLst>
      <p:ext uri="{BB962C8B-B14F-4D97-AF65-F5344CB8AC3E}">
        <p14:creationId xmlns:p14="http://schemas.microsoft.com/office/powerpoint/2010/main" val="17977093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C2F2C0C-2383-450F-96F8-74C846B4D3A4}" type="slidenum">
              <a:rPr lang="en-GB" smtClean="0"/>
              <a:t>38</a:t>
            </a:fld>
            <a:endParaRPr lang="en-GB"/>
          </a:p>
        </p:txBody>
      </p:sp>
    </p:spTree>
    <p:extLst>
      <p:ext uri="{BB962C8B-B14F-4D97-AF65-F5344CB8AC3E}">
        <p14:creationId xmlns:p14="http://schemas.microsoft.com/office/powerpoint/2010/main" val="2634301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Examples:</a:t>
            </a:r>
          </a:p>
          <a:p>
            <a:r>
              <a:rPr lang="en-US" dirty="0"/>
              <a:t>After successful test flights and air worthiness accreditation, problems arose in the manufacture of the Airbus A380 aircraft. Assembly of the large subparts into the completed aircraft revealed enormous cabling and wiring problems. The wiring of large subparts could not be joined together. It has been estimated that the direct or indirect costs of rectification was $6.1 billion. (Note: this problem was quickly fixed and the aircraft entered into service within 18 months of the cabling difficulties being identified.) </a:t>
            </a:r>
          </a:p>
          <a:p>
            <a:endParaRPr lang="en-US" dirty="0"/>
          </a:p>
          <a:p>
            <a:r>
              <a:rPr lang="en-US" dirty="0"/>
              <a:t>When the UK Government introduced online filing of tax returns, a user could sometimes see the amount that a previous user earned. This was regardless of the physical location of the two applicants. </a:t>
            </a:r>
          </a:p>
          <a:p>
            <a:endParaRPr lang="en-US" dirty="0"/>
          </a:p>
          <a:p>
            <a:r>
              <a:rPr lang="en-US" dirty="0"/>
              <a:t>In November 2005, information on the UK’s top 10 wanted criminals was displayed on a website. The publication of this information was described in newspapers and on morning radio and television and, as a result, many people attempted to access the site. The performance of the website proved inadequate under this load and the website had to be taken offline. The publicity created performance peaks beyond the capacity of the website. </a:t>
            </a:r>
          </a:p>
          <a:p>
            <a:endParaRPr lang="en-US" dirty="0"/>
          </a:p>
          <a:p>
            <a:r>
              <a:rPr lang="en-US" dirty="0"/>
              <a:t>A new smartphone mapping application (app) was introduced in September 2012. Among many other problems, a museum was incorrectly located in the middle of a river, and Sweden’s second city, Gothenburg, seemed to have disappeared from at least one map. </a:t>
            </a:r>
          </a:p>
          <a:p>
            <a:endParaRPr lang="en-US" dirty="0"/>
          </a:p>
          <a:p>
            <a:r>
              <a:rPr lang="en-US" dirty="0"/>
              <a:t>A small, one-line, change in the billing system of an electrical provider blacked out the whole of a major US city</a:t>
            </a:r>
            <a:endParaRPr lang="en-IE" dirty="0"/>
          </a:p>
          <a:p>
            <a:endParaRPr lang="en-IE" dirty="0"/>
          </a:p>
        </p:txBody>
      </p:sp>
      <p:sp>
        <p:nvSpPr>
          <p:cNvPr id="4" name="Slide Number Placeholder 3"/>
          <p:cNvSpPr>
            <a:spLocks noGrp="1"/>
          </p:cNvSpPr>
          <p:nvPr>
            <p:ph type="sldNum" sz="quarter" idx="5"/>
          </p:nvPr>
        </p:nvSpPr>
        <p:spPr/>
        <p:txBody>
          <a:bodyPr/>
          <a:lstStyle/>
          <a:p>
            <a:fld id="{1FD1ADA9-6F01-4C7C-AD7E-72AD49C9B2B8}" type="slidenum">
              <a:rPr lang="en-GB" smtClean="0"/>
              <a:t>4</a:t>
            </a:fld>
            <a:endParaRPr lang="en-GB"/>
          </a:p>
        </p:txBody>
      </p:sp>
    </p:spTree>
    <p:extLst>
      <p:ext uri="{BB962C8B-B14F-4D97-AF65-F5344CB8AC3E}">
        <p14:creationId xmlns:p14="http://schemas.microsoft.com/office/powerpoint/2010/main" val="30074305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https://www.applause.com/blog/functional-testing-types-examples</a:t>
            </a:r>
          </a:p>
          <a:p>
            <a:endParaRPr lang="en-IE" dirty="0"/>
          </a:p>
          <a:p>
            <a:pPr algn="l" rtl="0"/>
            <a:r>
              <a:rPr lang="en-US" b="1" i="0" dirty="0">
                <a:solidFill>
                  <a:srgbClr val="3A3A3A"/>
                </a:solidFill>
                <a:effectLst/>
                <a:latin typeface="proxima-nova"/>
              </a:rPr>
              <a:t>Unit testing. </a:t>
            </a:r>
            <a:r>
              <a:rPr lang="en-US" b="0" i="0" dirty="0">
                <a:solidFill>
                  <a:srgbClr val="3A3A3A"/>
                </a:solidFill>
                <a:effectLst/>
                <a:latin typeface="proxima-nova"/>
              </a:rPr>
              <a:t>Before you can test an entire software program, make sure the individual parts work properly on their own. Unit testing validates the function of a unit, ensuring that the inputs (one to a few) result in the lone desired output. This testing type provides the foundation for more complex integrated software. When done right, unit testing drives higher quality application code and speeds up the development process. Developers often execute unit tests through test automation.</a:t>
            </a:r>
          </a:p>
          <a:p>
            <a:pPr algn="l" rtl="0"/>
            <a:r>
              <a:rPr lang="en-US" b="0" i="0" dirty="0">
                <a:solidFill>
                  <a:srgbClr val="3A3A3A"/>
                </a:solidFill>
                <a:effectLst/>
                <a:latin typeface="proxima-nova"/>
              </a:rPr>
              <a:t>Unit testing example: A developer builds a calculator app. A unit test would check whether the user can input two numbers and receive an accurate sum. Separate unit tests would validate other calculator functionality, such as subtraction, multiplication and division.</a:t>
            </a:r>
          </a:p>
          <a:p>
            <a:endParaRPr lang="en-IE" dirty="0"/>
          </a:p>
          <a:p>
            <a:pPr algn="l" rtl="0"/>
            <a:r>
              <a:rPr lang="en-US" b="1" i="0" dirty="0">
                <a:solidFill>
                  <a:srgbClr val="3A3A3A"/>
                </a:solidFill>
                <a:effectLst/>
                <a:latin typeface="proxima-nova"/>
              </a:rPr>
              <a:t>Integration testing. </a:t>
            </a:r>
            <a:r>
              <a:rPr lang="en-US" b="0" i="0" dirty="0">
                <a:solidFill>
                  <a:srgbClr val="3A3A3A"/>
                </a:solidFill>
                <a:effectLst/>
                <a:latin typeface="proxima-nova"/>
              </a:rPr>
              <a:t>Integration testing is often done in concert with unit testing. Through integration testing, QA professionals verify that individual modules of code work together properly as a group. Many modern applications run on microservices, self-contained applications that are designed to handle a specific task. These microservices must be able to communicate with each other, or the application won’t work as intended. Through integration testing, testers ensure these components operate and communicate together seamlessly.</a:t>
            </a:r>
          </a:p>
          <a:p>
            <a:pPr algn="l" rtl="0"/>
            <a:r>
              <a:rPr lang="en-US" b="0" i="0" dirty="0">
                <a:solidFill>
                  <a:srgbClr val="3A3A3A"/>
                </a:solidFill>
                <a:effectLst/>
                <a:latin typeface="proxima-nova"/>
              </a:rPr>
              <a:t>Integration testing example: A credit card company includes a page where a customer can request a credit increase, which is a separate code base from login functionality. Testers might perform integration tests to make sure the system remembers the user after they navigate to the credit increase page, and again after a successful request.</a:t>
            </a:r>
          </a:p>
          <a:p>
            <a:endParaRPr lang="en-IE" dirty="0"/>
          </a:p>
          <a:p>
            <a:pPr algn="l" rtl="0"/>
            <a:r>
              <a:rPr lang="en-US" b="1" i="0" dirty="0">
                <a:solidFill>
                  <a:srgbClr val="3A3A3A"/>
                </a:solidFill>
                <a:effectLst/>
                <a:latin typeface="proxima-nova"/>
              </a:rPr>
              <a:t>System testing. </a:t>
            </a:r>
            <a:r>
              <a:rPr lang="en-US" b="0" i="0" dirty="0">
                <a:solidFill>
                  <a:srgbClr val="3A3A3A"/>
                </a:solidFill>
                <a:effectLst/>
                <a:latin typeface="proxima-nova"/>
              </a:rPr>
              <a:t>With system testing, QA professionals test the software in its entirety, as a complete product. With this type of functional testing, testers validate the complete and integrated software package to make sure it meets requirements. Where necessary, testers can provide feedback on the functionality and performance of the app or website without prior knowledge of how it was programmed. This helps teams develop test cases to be used moving forward. System testing is also referred to as end-to-end testing.</a:t>
            </a:r>
          </a:p>
          <a:p>
            <a:pPr algn="l" rtl="0"/>
            <a:r>
              <a:rPr lang="en-US" b="0" i="0" dirty="0">
                <a:solidFill>
                  <a:srgbClr val="3A3A3A"/>
                </a:solidFill>
                <a:effectLst/>
                <a:latin typeface="proxima-nova"/>
              </a:rPr>
              <a:t>System testing example: An </a:t>
            </a:r>
            <a:r>
              <a:rPr lang="en-US" b="0" i="0" u="sng" dirty="0">
                <a:solidFill>
                  <a:srgbClr val="0272B4"/>
                </a:solidFill>
                <a:effectLst/>
                <a:latin typeface="proxima-nova"/>
                <a:hlinkClick r:id="rId3"/>
              </a:rPr>
              <a:t>automobile manufacturer</a:t>
            </a:r>
            <a:r>
              <a:rPr lang="en-US" b="0" i="0" dirty="0">
                <a:solidFill>
                  <a:srgbClr val="3A3A3A"/>
                </a:solidFill>
                <a:effectLst/>
                <a:latin typeface="proxima-nova"/>
              </a:rPr>
              <a:t> produces an in-car entertainment system that gives users functionality for voice control, GPS, a video player, Bluetooth connectivity, mobile phone pairing, touch-screen support and climate control. Testers would assess all of these features individually, but they must also test them as a complete system to ensure interoperability and a good user experience.</a:t>
            </a:r>
          </a:p>
          <a:p>
            <a:endParaRPr lang="en-IE" dirty="0"/>
          </a:p>
          <a:p>
            <a:pPr algn="l" rtl="0"/>
            <a:r>
              <a:rPr lang="en-US" b="1" i="0" dirty="0">
                <a:solidFill>
                  <a:srgbClr val="3A3A3A"/>
                </a:solidFill>
                <a:effectLst/>
                <a:latin typeface="proxima-nova"/>
              </a:rPr>
              <a:t>Acceptance testing. </a:t>
            </a:r>
            <a:r>
              <a:rPr lang="en-US" b="0" i="0" dirty="0">
                <a:solidFill>
                  <a:srgbClr val="3A3A3A"/>
                </a:solidFill>
                <a:effectLst/>
                <a:latin typeface="proxima-nova"/>
              </a:rPr>
              <a:t>The purpose of acceptance testing is purely to ensure that the end user can achieve the goals set in the business requirements. Rather than focus on functionality of specific features, acceptance testing involves reviewing the feature-complete application flow and end-to-end experience. User acceptance testing (UAT) and beta testing, subsets of acceptance testing, involve end users to conduct their analysis of the finished product. From there, the organization can evaluate that feedback and make changes.</a:t>
            </a:r>
          </a:p>
          <a:p>
            <a:pPr algn="l" rtl="0"/>
            <a:r>
              <a:rPr lang="en-US" b="0" i="0" dirty="0">
                <a:solidFill>
                  <a:srgbClr val="3A3A3A"/>
                </a:solidFill>
                <a:effectLst/>
                <a:latin typeface="proxima-nova"/>
              </a:rPr>
              <a:t>Acceptance testing example: A software company releases a product that enables its users to manage big data. Upon release of a new version of the software, a group of that company’s most significant users conducts user acceptance testing to determine whether the new version meets their primary needs and how the product can be improved.</a:t>
            </a:r>
          </a:p>
          <a:p>
            <a:endParaRPr lang="en-IE" dirty="0"/>
          </a:p>
        </p:txBody>
      </p:sp>
      <p:sp>
        <p:nvSpPr>
          <p:cNvPr id="4" name="Slide Number Placeholder 3"/>
          <p:cNvSpPr>
            <a:spLocks noGrp="1"/>
          </p:cNvSpPr>
          <p:nvPr>
            <p:ph type="sldNum" sz="quarter" idx="5"/>
          </p:nvPr>
        </p:nvSpPr>
        <p:spPr/>
        <p:txBody>
          <a:bodyPr/>
          <a:lstStyle/>
          <a:p>
            <a:fld id="{FFBFF58C-65B6-42D5-BD7C-758333C75CFC}" type="slidenum">
              <a:rPr lang="en-IE" smtClean="0"/>
              <a:t>39</a:t>
            </a:fld>
            <a:endParaRPr lang="en-IE"/>
          </a:p>
        </p:txBody>
      </p:sp>
    </p:spTree>
    <p:extLst>
      <p:ext uri="{BB962C8B-B14F-4D97-AF65-F5344CB8AC3E}">
        <p14:creationId xmlns:p14="http://schemas.microsoft.com/office/powerpoint/2010/main" val="9764359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FD1ADA9-6F01-4C7C-AD7E-72AD49C9B2B8}" type="slidenum">
              <a:rPr lang="en-GB" smtClean="0"/>
              <a:t>40</a:t>
            </a:fld>
            <a:endParaRPr lang="en-GB"/>
          </a:p>
        </p:txBody>
      </p:sp>
    </p:spTree>
    <p:extLst>
      <p:ext uri="{BB962C8B-B14F-4D97-AF65-F5344CB8AC3E}">
        <p14:creationId xmlns:p14="http://schemas.microsoft.com/office/powerpoint/2010/main" val="36005522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FD1ADA9-6F01-4C7C-AD7E-72AD49C9B2B8}" type="slidenum">
              <a:rPr lang="en-GB" smtClean="0"/>
              <a:t>41</a:t>
            </a:fld>
            <a:endParaRPr lang="en-GB"/>
          </a:p>
        </p:txBody>
      </p:sp>
    </p:spTree>
    <p:extLst>
      <p:ext uri="{BB962C8B-B14F-4D97-AF65-F5344CB8AC3E}">
        <p14:creationId xmlns:p14="http://schemas.microsoft.com/office/powerpoint/2010/main" val="23235171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22222"/>
                </a:solidFill>
                <a:effectLst/>
                <a:latin typeface="Source Sans Pro" panose="020B0503030403020204" pitchFamily="34" charset="0"/>
              </a:rPr>
              <a:t>Big Bang Testing</a:t>
            </a:r>
          </a:p>
          <a:p>
            <a:pPr algn="l"/>
            <a:endParaRPr lang="en-US" b="1" i="0" dirty="0">
              <a:solidFill>
                <a:srgbClr val="222222"/>
              </a:solidFill>
              <a:effectLst/>
              <a:latin typeface="Source Sans Pro" panose="020B0503030403020204" pitchFamily="34" charset="0"/>
            </a:endParaRPr>
          </a:p>
          <a:p>
            <a:pPr algn="l"/>
            <a:r>
              <a:rPr lang="en-US" b="1" i="0" dirty="0">
                <a:solidFill>
                  <a:srgbClr val="222222"/>
                </a:solidFill>
                <a:effectLst/>
                <a:latin typeface="Source Sans Pro" panose="020B0503030403020204" pitchFamily="34" charset="0"/>
              </a:rPr>
              <a:t>Big Bang Testing</a:t>
            </a:r>
            <a:r>
              <a:rPr lang="en-US" b="0" i="0" dirty="0">
                <a:solidFill>
                  <a:srgbClr val="222222"/>
                </a:solidFill>
                <a:effectLst/>
                <a:latin typeface="Source Sans Pro" panose="020B0503030403020204" pitchFamily="34" charset="0"/>
              </a:rPr>
              <a:t> is an Integration testing approach in which all the components or modules are integrated together at once and then tested as a unit. This combined set of components is considered as an entity while testing. If all of the components in the unit are not completed, the integration process will not execute.</a:t>
            </a:r>
          </a:p>
          <a:p>
            <a:pPr algn="l"/>
            <a:r>
              <a:rPr lang="en-US" b="1" i="0" dirty="0">
                <a:solidFill>
                  <a:srgbClr val="222222"/>
                </a:solidFill>
                <a:effectLst/>
                <a:latin typeface="Source Sans Pro" panose="020B0503030403020204" pitchFamily="34" charset="0"/>
              </a:rPr>
              <a:t>Advantages:</a:t>
            </a:r>
            <a:endParaRPr lang="en-US" b="0" i="0" dirty="0">
              <a:solidFill>
                <a:srgbClr val="222222"/>
              </a:solidFill>
              <a:effectLst/>
              <a:latin typeface="Source Sans Pro" panose="020B0503030403020204" pitchFamily="34" charset="0"/>
            </a:endParaRPr>
          </a:p>
          <a:p>
            <a:pPr algn="l">
              <a:buFont typeface="Arial" panose="020B0604020202020204" pitchFamily="34" charset="0"/>
              <a:buChar char="•"/>
            </a:pPr>
            <a:r>
              <a:rPr lang="en-US" b="0" i="0" dirty="0">
                <a:solidFill>
                  <a:srgbClr val="222222"/>
                </a:solidFill>
                <a:effectLst/>
                <a:latin typeface="Source Sans Pro" panose="020B0503030403020204" pitchFamily="34" charset="0"/>
              </a:rPr>
              <a:t>Convenient for small systems.</a:t>
            </a:r>
          </a:p>
          <a:p>
            <a:pPr algn="l"/>
            <a:r>
              <a:rPr lang="en-US" b="1" i="0" dirty="0">
                <a:solidFill>
                  <a:srgbClr val="222222"/>
                </a:solidFill>
                <a:effectLst/>
                <a:latin typeface="Source Sans Pro" panose="020B0503030403020204" pitchFamily="34" charset="0"/>
              </a:rPr>
              <a:t>Disadvantages:</a:t>
            </a:r>
            <a:endParaRPr lang="en-US" b="0" i="0" dirty="0">
              <a:solidFill>
                <a:srgbClr val="222222"/>
              </a:solidFill>
              <a:effectLst/>
              <a:latin typeface="Source Sans Pro" panose="020B0503030403020204" pitchFamily="34" charset="0"/>
            </a:endParaRPr>
          </a:p>
          <a:p>
            <a:pPr algn="l">
              <a:buFont typeface="Arial" panose="020B0604020202020204" pitchFamily="34" charset="0"/>
              <a:buChar char="•"/>
            </a:pPr>
            <a:r>
              <a:rPr lang="en-US" b="0" i="0" dirty="0">
                <a:solidFill>
                  <a:srgbClr val="222222"/>
                </a:solidFill>
                <a:effectLst/>
                <a:latin typeface="Source Sans Pro" panose="020B0503030403020204" pitchFamily="34" charset="0"/>
              </a:rPr>
              <a:t>Fault Localization is difficult.</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Given the sheer number of interfaces that need to be tested in this approach, some interfaces link to be tested could be missed easily.</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Since the Integration testing can commence only after “all” the modules are designed, the testing team will have less time for execution in the testing phase.</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Since all modules are tested at once, high-risk critical modules are not isolated and tested on priority. Peripheral modules which deal with user interfaces are also not isolated and tested on priority.</a:t>
            </a:r>
          </a:p>
          <a:p>
            <a:endParaRPr lang="en-IE" dirty="0"/>
          </a:p>
        </p:txBody>
      </p:sp>
      <p:sp>
        <p:nvSpPr>
          <p:cNvPr id="4" name="Slide Number Placeholder 3"/>
          <p:cNvSpPr>
            <a:spLocks noGrp="1"/>
          </p:cNvSpPr>
          <p:nvPr>
            <p:ph type="sldNum" sz="quarter" idx="5"/>
          </p:nvPr>
        </p:nvSpPr>
        <p:spPr/>
        <p:txBody>
          <a:bodyPr/>
          <a:lstStyle/>
          <a:p>
            <a:fld id="{FFBFF58C-65B6-42D5-BD7C-758333C75CFC}" type="slidenum">
              <a:rPr lang="en-IE" smtClean="0"/>
              <a:t>43</a:t>
            </a:fld>
            <a:endParaRPr lang="en-IE"/>
          </a:p>
        </p:txBody>
      </p:sp>
    </p:spTree>
    <p:extLst>
      <p:ext uri="{BB962C8B-B14F-4D97-AF65-F5344CB8AC3E}">
        <p14:creationId xmlns:p14="http://schemas.microsoft.com/office/powerpoint/2010/main" val="13252455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22222"/>
                </a:solidFill>
                <a:effectLst/>
                <a:latin typeface="Source Sans Pro" panose="020B0503030403020204" pitchFamily="34" charset="0"/>
              </a:rPr>
              <a:t>Stubs and Drivers</a:t>
            </a:r>
          </a:p>
          <a:p>
            <a:pPr algn="l"/>
            <a:r>
              <a:rPr lang="en-US" b="1" i="0" dirty="0">
                <a:solidFill>
                  <a:srgbClr val="222222"/>
                </a:solidFill>
                <a:effectLst/>
                <a:latin typeface="Source Sans Pro" panose="020B0503030403020204" pitchFamily="34" charset="0"/>
              </a:rPr>
              <a:t>Stubs and Drivers</a:t>
            </a:r>
            <a:r>
              <a:rPr lang="en-US" b="0" i="0" dirty="0">
                <a:solidFill>
                  <a:srgbClr val="222222"/>
                </a:solidFill>
                <a:effectLst/>
                <a:latin typeface="Source Sans Pro" panose="020B0503030403020204" pitchFamily="34" charset="0"/>
              </a:rPr>
              <a:t> are the dummy programs in Integration testing used to facilitate the software testing activity. These programs act as a substitutes for the missing models in the testing. They do not implement the entire programming logic of the software module but they simulate data communication with the calling module while testing.</a:t>
            </a:r>
          </a:p>
          <a:p>
            <a:pPr algn="l"/>
            <a:r>
              <a:rPr lang="en-US" b="1" i="0" dirty="0">
                <a:solidFill>
                  <a:srgbClr val="222222"/>
                </a:solidFill>
                <a:effectLst/>
                <a:latin typeface="Source Sans Pro" panose="020B0503030403020204" pitchFamily="34" charset="0"/>
              </a:rPr>
              <a:t>Stub</a:t>
            </a:r>
            <a:r>
              <a:rPr lang="en-US" b="0" i="0" dirty="0">
                <a:solidFill>
                  <a:srgbClr val="222222"/>
                </a:solidFill>
                <a:effectLst/>
                <a:latin typeface="Source Sans Pro" panose="020B0503030403020204" pitchFamily="34" charset="0"/>
              </a:rPr>
              <a:t>: Is called by the Module under Test.</a:t>
            </a:r>
          </a:p>
          <a:p>
            <a:pPr algn="l"/>
            <a:r>
              <a:rPr lang="en-US" b="1" i="0" dirty="0">
                <a:solidFill>
                  <a:srgbClr val="222222"/>
                </a:solidFill>
                <a:effectLst/>
                <a:latin typeface="Source Sans Pro" panose="020B0503030403020204" pitchFamily="34" charset="0"/>
              </a:rPr>
              <a:t>Driver</a:t>
            </a:r>
            <a:r>
              <a:rPr lang="en-US" b="0" i="0" dirty="0">
                <a:solidFill>
                  <a:srgbClr val="222222"/>
                </a:solidFill>
                <a:effectLst/>
                <a:latin typeface="Source Sans Pro" panose="020B0503030403020204" pitchFamily="34" charset="0"/>
              </a:rPr>
              <a:t>: Calls the Module to be tested.</a:t>
            </a:r>
          </a:p>
          <a:p>
            <a:pPr algn="l"/>
            <a:endParaRPr lang="en-US" b="0" i="0" dirty="0">
              <a:solidFill>
                <a:srgbClr val="222222"/>
              </a:solidFill>
              <a:effectLst/>
              <a:latin typeface="Source Sans Pro" panose="020B0503030403020204" pitchFamily="34" charset="0"/>
            </a:endParaRPr>
          </a:p>
          <a:p>
            <a:pPr algn="l"/>
            <a:r>
              <a:rPr lang="en-US" b="1" i="0" dirty="0">
                <a:solidFill>
                  <a:srgbClr val="222222"/>
                </a:solidFill>
                <a:effectLst/>
                <a:latin typeface="Source Sans Pro" panose="020B0503030403020204" pitchFamily="34" charset="0"/>
              </a:rPr>
              <a:t>Bottom-up Integration Testing</a:t>
            </a:r>
          </a:p>
          <a:p>
            <a:pPr algn="l"/>
            <a:r>
              <a:rPr lang="en-US" b="1" i="0" dirty="0">
                <a:solidFill>
                  <a:srgbClr val="222222"/>
                </a:solidFill>
                <a:effectLst/>
                <a:latin typeface="Source Sans Pro" panose="020B0503030403020204" pitchFamily="34" charset="0"/>
              </a:rPr>
              <a:t>Bottom-up Integration Testing</a:t>
            </a:r>
            <a:r>
              <a:rPr lang="en-US" b="0" i="0" dirty="0">
                <a:solidFill>
                  <a:srgbClr val="222222"/>
                </a:solidFill>
                <a:effectLst/>
                <a:latin typeface="Source Sans Pro" panose="020B0503030403020204" pitchFamily="34" charset="0"/>
              </a:rPr>
              <a:t> is a strategy in which the lower level modules are tested first. These tested modules are then further used to facilitate the testing of higher level modules. The process continues until all modules at top level are tested. Once the lower level modules are tested and integrated, then the next level of modules are formed.</a:t>
            </a:r>
          </a:p>
          <a:p>
            <a:pPr algn="l"/>
            <a:endParaRPr lang="en-US" b="1" i="0" dirty="0">
              <a:solidFill>
                <a:srgbClr val="222222"/>
              </a:solidFill>
              <a:effectLst/>
              <a:latin typeface="Source Sans Pro" panose="020B0503030403020204" pitchFamily="34" charset="0"/>
            </a:endParaRPr>
          </a:p>
          <a:p>
            <a:pPr algn="l"/>
            <a:r>
              <a:rPr lang="en-US" b="1" i="0" dirty="0">
                <a:solidFill>
                  <a:srgbClr val="222222"/>
                </a:solidFill>
                <a:effectLst/>
                <a:latin typeface="Source Sans Pro" panose="020B0503030403020204" pitchFamily="34" charset="0"/>
              </a:rPr>
              <a:t>Advantages:</a:t>
            </a:r>
            <a:endParaRPr lang="en-US" b="0" i="0" dirty="0">
              <a:solidFill>
                <a:srgbClr val="222222"/>
              </a:solidFill>
              <a:effectLst/>
              <a:latin typeface="Source Sans Pro" panose="020B0503030403020204" pitchFamily="34" charset="0"/>
            </a:endParaRPr>
          </a:p>
          <a:p>
            <a:pPr algn="l">
              <a:buFont typeface="Arial" panose="020B0604020202020204" pitchFamily="34" charset="0"/>
              <a:buChar char="•"/>
            </a:pPr>
            <a:r>
              <a:rPr lang="en-US" b="0" i="0" dirty="0">
                <a:solidFill>
                  <a:srgbClr val="222222"/>
                </a:solidFill>
                <a:effectLst/>
                <a:latin typeface="Source Sans Pro" panose="020B0503030403020204" pitchFamily="34" charset="0"/>
              </a:rPr>
              <a:t>Fault localization is easier.</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No time  is wasted waiting for all modules to be developed unlike Big-bang approach</a:t>
            </a:r>
          </a:p>
          <a:p>
            <a:pPr algn="l"/>
            <a:r>
              <a:rPr lang="en-US" b="1" i="0" dirty="0">
                <a:solidFill>
                  <a:srgbClr val="222222"/>
                </a:solidFill>
                <a:effectLst/>
                <a:latin typeface="Source Sans Pro" panose="020B0503030403020204" pitchFamily="34" charset="0"/>
              </a:rPr>
              <a:t>Disadvantages:</a:t>
            </a:r>
            <a:endParaRPr lang="en-US" b="0" i="0" dirty="0">
              <a:solidFill>
                <a:srgbClr val="222222"/>
              </a:solidFill>
              <a:effectLst/>
              <a:latin typeface="Source Sans Pro" panose="020B0503030403020204" pitchFamily="34" charset="0"/>
            </a:endParaRPr>
          </a:p>
          <a:p>
            <a:pPr algn="l">
              <a:buFont typeface="Arial" panose="020B0604020202020204" pitchFamily="34" charset="0"/>
              <a:buChar char="•"/>
            </a:pPr>
            <a:r>
              <a:rPr lang="en-US" b="0" i="0" dirty="0">
                <a:solidFill>
                  <a:srgbClr val="222222"/>
                </a:solidFill>
                <a:effectLst/>
                <a:latin typeface="Source Sans Pro" panose="020B0503030403020204" pitchFamily="34" charset="0"/>
              </a:rPr>
              <a:t>Critical modules (at the top level of software architecture) which control the flow of application are tested last and may be prone to defects.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An early prototype is not possible</a:t>
            </a:r>
          </a:p>
          <a:p>
            <a:pPr algn="l">
              <a:buFont typeface="Arial" panose="020B0604020202020204" pitchFamily="34" charset="0"/>
              <a:buChar char="•"/>
            </a:pPr>
            <a:endParaRPr lang="en-US" b="0" i="0" dirty="0">
              <a:solidFill>
                <a:srgbClr val="222222"/>
              </a:solidFill>
              <a:effectLst/>
              <a:latin typeface="Source Sans Pro" panose="020B0503030403020204" pitchFamily="34" charset="0"/>
            </a:endParaRPr>
          </a:p>
          <a:p>
            <a:pPr algn="l"/>
            <a:r>
              <a:rPr lang="en-US" b="1" i="0" dirty="0">
                <a:solidFill>
                  <a:srgbClr val="222222"/>
                </a:solidFill>
                <a:effectLst/>
                <a:latin typeface="Source Sans Pro" panose="020B0503030403020204" pitchFamily="34" charset="0"/>
              </a:rPr>
              <a:t>Top-down Integration Testing</a:t>
            </a:r>
          </a:p>
          <a:p>
            <a:pPr algn="l"/>
            <a:endParaRPr lang="en-US" b="1" i="0" dirty="0">
              <a:solidFill>
                <a:srgbClr val="222222"/>
              </a:solidFill>
              <a:effectLst/>
              <a:latin typeface="Source Sans Pro" panose="020B0503030403020204" pitchFamily="34" charset="0"/>
            </a:endParaRPr>
          </a:p>
          <a:p>
            <a:pPr algn="l"/>
            <a:r>
              <a:rPr lang="en-US" b="1" i="0" dirty="0">
                <a:solidFill>
                  <a:srgbClr val="222222"/>
                </a:solidFill>
                <a:effectLst/>
                <a:latin typeface="Source Sans Pro" panose="020B0503030403020204" pitchFamily="34" charset="0"/>
              </a:rPr>
              <a:t>Top Down Integration Testing</a:t>
            </a:r>
            <a:r>
              <a:rPr lang="en-US" b="0" i="0" dirty="0">
                <a:solidFill>
                  <a:srgbClr val="222222"/>
                </a:solidFill>
                <a:effectLst/>
                <a:latin typeface="Source Sans Pro" panose="020B0503030403020204" pitchFamily="34" charset="0"/>
              </a:rPr>
              <a:t> is a method in which integration testing takes place from top to bottom following the control flow of software system. The higher level modules are tested first and then lower level modules are tested and integrated in order to check the software functionality. Stubs are used for testing if some modules are not ready.</a:t>
            </a:r>
          </a:p>
          <a:p>
            <a:pPr algn="l"/>
            <a:endParaRPr lang="en-US" b="1" i="0" dirty="0">
              <a:solidFill>
                <a:srgbClr val="222222"/>
              </a:solidFill>
              <a:effectLst/>
              <a:latin typeface="Source Sans Pro" panose="020B0503030403020204" pitchFamily="34" charset="0"/>
            </a:endParaRPr>
          </a:p>
          <a:p>
            <a:pPr algn="l"/>
            <a:r>
              <a:rPr lang="en-US" b="1" i="0" dirty="0">
                <a:solidFill>
                  <a:srgbClr val="222222"/>
                </a:solidFill>
                <a:effectLst/>
                <a:latin typeface="Source Sans Pro" panose="020B0503030403020204" pitchFamily="34" charset="0"/>
              </a:rPr>
              <a:t>Advantages:</a:t>
            </a:r>
            <a:endParaRPr lang="en-US" b="0" i="0" dirty="0">
              <a:solidFill>
                <a:srgbClr val="222222"/>
              </a:solidFill>
              <a:effectLst/>
              <a:latin typeface="Source Sans Pro" panose="020B0503030403020204" pitchFamily="34" charset="0"/>
            </a:endParaRPr>
          </a:p>
          <a:p>
            <a:pPr algn="l">
              <a:buFont typeface="Arial" panose="020B0604020202020204" pitchFamily="34" charset="0"/>
              <a:buChar char="•"/>
            </a:pPr>
            <a:r>
              <a:rPr lang="en-US" b="0" i="0" dirty="0">
                <a:solidFill>
                  <a:srgbClr val="222222"/>
                </a:solidFill>
                <a:effectLst/>
                <a:latin typeface="Source Sans Pro" panose="020B0503030403020204" pitchFamily="34" charset="0"/>
              </a:rPr>
              <a:t>Fault Localization is easier.</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Possibility to obtain an early prototype.</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Critical Modules are tested on priority; major design flaws could be found and fixed first.</a:t>
            </a:r>
          </a:p>
          <a:p>
            <a:pPr algn="l"/>
            <a:r>
              <a:rPr lang="en-US" b="1" i="0" dirty="0">
                <a:solidFill>
                  <a:srgbClr val="222222"/>
                </a:solidFill>
                <a:effectLst/>
                <a:latin typeface="Source Sans Pro" panose="020B0503030403020204" pitchFamily="34" charset="0"/>
              </a:rPr>
              <a:t>Disadvantages:</a:t>
            </a:r>
            <a:endParaRPr lang="en-US" b="0" i="0" dirty="0">
              <a:solidFill>
                <a:srgbClr val="222222"/>
              </a:solidFill>
              <a:effectLst/>
              <a:latin typeface="Source Sans Pro" panose="020B0503030403020204" pitchFamily="34" charset="0"/>
            </a:endParaRPr>
          </a:p>
          <a:p>
            <a:pPr algn="l">
              <a:buFont typeface="Arial" panose="020B0604020202020204" pitchFamily="34" charset="0"/>
              <a:buChar char="•"/>
            </a:pPr>
            <a:r>
              <a:rPr lang="en-US" b="0" i="0" dirty="0">
                <a:solidFill>
                  <a:srgbClr val="222222"/>
                </a:solidFill>
                <a:effectLst/>
                <a:latin typeface="Source Sans Pro" panose="020B0503030403020204" pitchFamily="34" charset="0"/>
              </a:rPr>
              <a:t>Needs many Stubs.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Modules at a lower level are tested inadequately.</a:t>
            </a:r>
          </a:p>
          <a:p>
            <a:endParaRPr lang="en-IE" dirty="0"/>
          </a:p>
        </p:txBody>
      </p:sp>
      <p:sp>
        <p:nvSpPr>
          <p:cNvPr id="4" name="Slide Number Placeholder 3"/>
          <p:cNvSpPr>
            <a:spLocks noGrp="1"/>
          </p:cNvSpPr>
          <p:nvPr>
            <p:ph type="sldNum" sz="quarter" idx="5"/>
          </p:nvPr>
        </p:nvSpPr>
        <p:spPr/>
        <p:txBody>
          <a:bodyPr/>
          <a:lstStyle/>
          <a:p>
            <a:fld id="{FFBFF58C-65B6-42D5-BD7C-758333C75CFC}" type="slidenum">
              <a:rPr lang="en-IE" smtClean="0"/>
              <a:t>44</a:t>
            </a:fld>
            <a:endParaRPr lang="en-IE"/>
          </a:p>
        </p:txBody>
      </p:sp>
    </p:spTree>
    <p:extLst>
      <p:ext uri="{BB962C8B-B14F-4D97-AF65-F5344CB8AC3E}">
        <p14:creationId xmlns:p14="http://schemas.microsoft.com/office/powerpoint/2010/main" val="30736812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FFBFF58C-65B6-42D5-BD7C-758333C75CFC}" type="slidenum">
              <a:rPr lang="en-IE" smtClean="0"/>
              <a:t>50</a:t>
            </a:fld>
            <a:endParaRPr lang="en-IE"/>
          </a:p>
        </p:txBody>
      </p:sp>
    </p:spTree>
    <p:extLst>
      <p:ext uri="{BB962C8B-B14F-4D97-AF65-F5344CB8AC3E}">
        <p14:creationId xmlns:p14="http://schemas.microsoft.com/office/powerpoint/2010/main" val="29133346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C2F2C0C-2383-450F-96F8-74C846B4D3A4}" type="slidenum">
              <a:rPr lang="en-GB" smtClean="0"/>
              <a:t>52</a:t>
            </a:fld>
            <a:endParaRPr lang="en-GB"/>
          </a:p>
        </p:txBody>
      </p:sp>
    </p:spTree>
    <p:extLst>
      <p:ext uri="{BB962C8B-B14F-4D97-AF65-F5344CB8AC3E}">
        <p14:creationId xmlns:p14="http://schemas.microsoft.com/office/powerpoint/2010/main" val="26518668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202124"/>
                </a:solidFill>
                <a:effectLst/>
                <a:latin typeface="arial" panose="020B0604020202020204" pitchFamily="34" charset="0"/>
              </a:rPr>
              <a:t>Non functional Testing:</a:t>
            </a:r>
          </a:p>
          <a:p>
            <a:pPr lvl="1" algn="l">
              <a:buFont typeface="Arial" panose="020B0604020202020204" pitchFamily="34" charset="0"/>
              <a:buChar char="•"/>
            </a:pPr>
            <a:r>
              <a:rPr lang="en-US" b="0" i="0" dirty="0">
                <a:solidFill>
                  <a:srgbClr val="202124"/>
                </a:solidFill>
                <a:effectLst/>
                <a:latin typeface="arial" panose="020B0604020202020204" pitchFamily="34" charset="0"/>
              </a:rPr>
              <a:t>Performance Tests.</a:t>
            </a:r>
          </a:p>
          <a:p>
            <a:pPr lvl="1" algn="l">
              <a:buFont typeface="Arial" panose="020B0604020202020204" pitchFamily="34" charset="0"/>
              <a:buChar char="•"/>
            </a:pPr>
            <a:r>
              <a:rPr lang="en-US" b="0" i="0" dirty="0">
                <a:solidFill>
                  <a:srgbClr val="202124"/>
                </a:solidFill>
                <a:effectLst/>
                <a:latin typeface="arial" panose="020B0604020202020204" pitchFamily="34" charset="0"/>
              </a:rPr>
              <a:t>Load Tests.</a:t>
            </a:r>
          </a:p>
          <a:p>
            <a:pPr lvl="1" algn="l">
              <a:buFont typeface="Arial" panose="020B0604020202020204" pitchFamily="34" charset="0"/>
              <a:buChar char="•"/>
            </a:pPr>
            <a:r>
              <a:rPr lang="en-US" b="0" i="0" dirty="0">
                <a:solidFill>
                  <a:srgbClr val="202124"/>
                </a:solidFill>
                <a:effectLst/>
                <a:latin typeface="arial" panose="020B0604020202020204" pitchFamily="34" charset="0"/>
              </a:rPr>
              <a:t>Stress Tests.</a:t>
            </a:r>
          </a:p>
          <a:p>
            <a:pPr lvl="1" algn="l">
              <a:buFont typeface="Arial" panose="020B0604020202020204" pitchFamily="34" charset="0"/>
              <a:buChar char="•"/>
            </a:pPr>
            <a:r>
              <a:rPr lang="en-US" b="0" i="0" dirty="0">
                <a:solidFill>
                  <a:srgbClr val="202124"/>
                </a:solidFill>
                <a:effectLst/>
                <a:latin typeface="arial" panose="020B0604020202020204" pitchFamily="34" charset="0"/>
              </a:rPr>
              <a:t>Volume Tests.</a:t>
            </a:r>
          </a:p>
          <a:p>
            <a:pPr lvl="1" algn="l">
              <a:buFont typeface="Arial" panose="020B0604020202020204" pitchFamily="34" charset="0"/>
              <a:buChar char="•"/>
            </a:pPr>
            <a:r>
              <a:rPr lang="en-US" b="0" i="0" dirty="0">
                <a:solidFill>
                  <a:srgbClr val="202124"/>
                </a:solidFill>
                <a:effectLst/>
                <a:latin typeface="arial" panose="020B0604020202020204" pitchFamily="34" charset="0"/>
              </a:rPr>
              <a:t>Security Tests.</a:t>
            </a:r>
          </a:p>
          <a:p>
            <a:pPr lvl="1" algn="l">
              <a:buFont typeface="Arial" panose="020B0604020202020204" pitchFamily="34" charset="0"/>
              <a:buChar char="•"/>
            </a:pPr>
            <a:r>
              <a:rPr lang="en-US" b="0" i="0" dirty="0">
                <a:solidFill>
                  <a:srgbClr val="202124"/>
                </a:solidFill>
                <a:effectLst/>
                <a:latin typeface="arial" panose="020B0604020202020204" pitchFamily="34" charset="0"/>
              </a:rPr>
              <a:t>Upgrade &amp; Installation Tests.</a:t>
            </a:r>
          </a:p>
          <a:p>
            <a:pPr lvl="1" algn="l">
              <a:buFont typeface="Arial" panose="020B0604020202020204" pitchFamily="34" charset="0"/>
              <a:buChar char="•"/>
            </a:pPr>
            <a:r>
              <a:rPr lang="en-US" b="0" i="0" dirty="0">
                <a:solidFill>
                  <a:srgbClr val="202124"/>
                </a:solidFill>
                <a:effectLst/>
                <a:latin typeface="arial" panose="020B0604020202020204" pitchFamily="34" charset="0"/>
              </a:rPr>
              <a:t>Recovery Tests</a:t>
            </a:r>
          </a:p>
          <a:p>
            <a:endParaRPr lang="en-IE" dirty="0"/>
          </a:p>
        </p:txBody>
      </p:sp>
      <p:sp>
        <p:nvSpPr>
          <p:cNvPr id="4" name="Slide Number Placeholder 3"/>
          <p:cNvSpPr>
            <a:spLocks noGrp="1"/>
          </p:cNvSpPr>
          <p:nvPr>
            <p:ph type="sldNum" sz="quarter" idx="5"/>
          </p:nvPr>
        </p:nvSpPr>
        <p:spPr/>
        <p:txBody>
          <a:bodyPr/>
          <a:lstStyle/>
          <a:p>
            <a:fld id="{1FD1ADA9-6F01-4C7C-AD7E-72AD49C9B2B8}" type="slidenum">
              <a:rPr lang="en-GB" smtClean="0"/>
              <a:t>53</a:t>
            </a:fld>
            <a:endParaRPr lang="en-GB"/>
          </a:p>
        </p:txBody>
      </p:sp>
    </p:spTree>
    <p:extLst>
      <p:ext uri="{BB962C8B-B14F-4D97-AF65-F5344CB8AC3E}">
        <p14:creationId xmlns:p14="http://schemas.microsoft.com/office/powerpoint/2010/main" val="27651259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FD1ADA9-6F01-4C7C-AD7E-72AD49C9B2B8}" type="slidenum">
              <a:rPr lang="en-GB" smtClean="0"/>
              <a:t>54</a:t>
            </a:fld>
            <a:endParaRPr lang="en-GB"/>
          </a:p>
        </p:txBody>
      </p:sp>
    </p:spTree>
    <p:extLst>
      <p:ext uri="{BB962C8B-B14F-4D97-AF65-F5344CB8AC3E}">
        <p14:creationId xmlns:p14="http://schemas.microsoft.com/office/powerpoint/2010/main" val="3304497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https://readwrite.com/2020/08/20/software-development-failure/</a:t>
            </a:r>
          </a:p>
          <a:p>
            <a:endParaRPr lang="en-IE" dirty="0"/>
          </a:p>
          <a:p>
            <a:pPr algn="l"/>
            <a:r>
              <a:rPr lang="en-US" b="1" i="0" dirty="0">
                <a:solidFill>
                  <a:srgbClr val="2D2620"/>
                </a:solidFill>
                <a:effectLst/>
                <a:latin typeface="omnes-pro"/>
              </a:rPr>
              <a:t>10 Real Life Software Development Failures</a:t>
            </a:r>
            <a:endParaRPr lang="en-US" b="0" i="0" dirty="0">
              <a:solidFill>
                <a:srgbClr val="2D2620"/>
              </a:solidFill>
              <a:effectLst/>
              <a:latin typeface="omnes-pro"/>
            </a:endParaRPr>
          </a:p>
          <a:p>
            <a:pPr algn="l"/>
            <a:r>
              <a:rPr lang="en-US" b="0" i="0" dirty="0">
                <a:solidFill>
                  <a:srgbClr val="2D2620"/>
                </a:solidFill>
                <a:effectLst/>
                <a:latin typeface="omnes-pro"/>
              </a:rPr>
              <a:t>We tend to think large organizations, Fortune 100 companies, and hot brands never mess up in the same ways that our smaller businesses do. But the reality is that they screw the pooch on occasion, too. And when they do, the stakes are often much higher and more visible.</a:t>
            </a:r>
          </a:p>
          <a:p>
            <a:pPr algn="l"/>
            <a:r>
              <a:rPr lang="en-US" b="0" i="0" dirty="0">
                <a:solidFill>
                  <a:srgbClr val="2D2620"/>
                </a:solidFill>
                <a:effectLst/>
                <a:latin typeface="omnes-pro"/>
              </a:rPr>
              <a:t>Here’s a look at some real life situations where software development failures caused massive waves and lasting ripples:</a:t>
            </a:r>
          </a:p>
          <a:p>
            <a:pPr algn="l"/>
            <a:r>
              <a:rPr lang="en-US" b="1" i="0" dirty="0">
                <a:solidFill>
                  <a:srgbClr val="2D2620"/>
                </a:solidFill>
                <a:effectLst/>
                <a:latin typeface="omnes-pro"/>
              </a:rPr>
              <a:t>Heathrow Airport Disruption</a:t>
            </a:r>
            <a:endParaRPr lang="en-US" b="0" i="0" dirty="0">
              <a:solidFill>
                <a:srgbClr val="2D2620"/>
              </a:solidFill>
              <a:effectLst/>
              <a:latin typeface="omnes-pro"/>
            </a:endParaRPr>
          </a:p>
          <a:p>
            <a:pPr algn="l"/>
            <a:r>
              <a:rPr lang="en-US" b="0" i="0" dirty="0">
                <a:solidFill>
                  <a:srgbClr val="2D2620"/>
                </a:solidFill>
                <a:effectLst/>
                <a:latin typeface="omnes-pro"/>
              </a:rPr>
              <a:t>In February of this year, more than 100 flights in and out of London’s Heathrow airport were cancelled, delayed, or otherwise disrupted after technical issues compromised the departure boards and check-in systems. As a result passengers were left without the critical information they needed about their flights. On top of that, there was limited functionality for electronic tickets (which have become quite common in recent years).</a:t>
            </a:r>
          </a:p>
          <a:p>
            <a:pPr algn="l"/>
            <a:r>
              <a:rPr lang="en-US" b="0" i="0" dirty="0">
                <a:solidFill>
                  <a:srgbClr val="2D2620"/>
                </a:solidFill>
                <a:effectLst/>
                <a:latin typeface="omnes-pro"/>
              </a:rPr>
              <a:t>While a Heathrow spokesperson issued a statement and said they couldn’t share any more details about what caused the systems to be affected and/or which systems were impacted, they did promise to continue closely monitoring their systems. (But I can promise you, for all of the calm boilerplate statements they released to the public, there was chaos and shouting behind the scenes.)</a:t>
            </a:r>
          </a:p>
          <a:p>
            <a:pPr algn="l"/>
            <a:r>
              <a:rPr lang="en-US" b="1" i="0" dirty="0">
                <a:solidFill>
                  <a:srgbClr val="2D2620"/>
                </a:solidFill>
                <a:effectLst/>
                <a:latin typeface="omnes-pro"/>
              </a:rPr>
              <a:t>Deadly Flaw in Medical Infusion Pumps</a:t>
            </a:r>
            <a:endParaRPr lang="en-US" b="0" i="0" dirty="0">
              <a:solidFill>
                <a:srgbClr val="2D2620"/>
              </a:solidFill>
              <a:effectLst/>
              <a:latin typeface="omnes-pro"/>
            </a:endParaRPr>
          </a:p>
          <a:p>
            <a:pPr algn="l"/>
            <a:r>
              <a:rPr lang="en-US" b="0" i="0" dirty="0">
                <a:solidFill>
                  <a:srgbClr val="2D2620"/>
                </a:solidFill>
                <a:effectLst/>
                <a:latin typeface="omnes-pro"/>
              </a:rPr>
              <a:t>The company CareFusion designs and manufacturers advanced medical equipment for some of the top hospitals around the world. Unfortunately, they also have their fair share of recalls. And some of them are more dire than others.</a:t>
            </a:r>
          </a:p>
          <a:p>
            <a:pPr algn="l"/>
            <a:r>
              <a:rPr lang="en-US" b="0" i="0" dirty="0">
                <a:solidFill>
                  <a:srgbClr val="2D2620"/>
                </a:solidFill>
                <a:effectLst/>
                <a:latin typeface="omnes-pro"/>
              </a:rPr>
              <a:t>In 2015, the CareFusion Alaris Pump, which is designed to automatically deliver fluids and medicine to hospital patients, had a software error that caused the pump to delay infusion. Thankfully the issue was caught very early on, but the consequences could have been dire – potentially leading to accidental overdosing.</a:t>
            </a:r>
          </a:p>
          <a:p>
            <a:pPr algn="l"/>
            <a:r>
              <a:rPr lang="en-US" b="0" i="0" dirty="0">
                <a:solidFill>
                  <a:srgbClr val="2D2620"/>
                </a:solidFill>
                <a:effectLst/>
                <a:latin typeface="omnes-pro"/>
              </a:rPr>
              <a:t>But that’s not all. CareFusion’s week got a lot worse when just four days later they had to issue a Class I recall for a separate line of ventilators. The issue? A software flaw that could cause patients to suffocate.</a:t>
            </a:r>
          </a:p>
          <a:p>
            <a:pPr algn="l"/>
            <a:r>
              <a:rPr lang="en-US" b="1" i="0" dirty="0">
                <a:solidFill>
                  <a:srgbClr val="2D2620"/>
                </a:solidFill>
                <a:effectLst/>
                <a:latin typeface="omnes-pro"/>
              </a:rPr>
              <a:t>F-35 Fighter Plane Glitch</a:t>
            </a:r>
            <a:endParaRPr lang="en-US" b="0" i="0" dirty="0">
              <a:solidFill>
                <a:srgbClr val="2D2620"/>
              </a:solidFill>
              <a:effectLst/>
              <a:latin typeface="omnes-pro"/>
            </a:endParaRPr>
          </a:p>
          <a:p>
            <a:pPr algn="l"/>
            <a:r>
              <a:rPr lang="en-US" b="0" i="0" dirty="0">
                <a:solidFill>
                  <a:srgbClr val="2D2620"/>
                </a:solidFill>
                <a:effectLst/>
                <a:latin typeface="omnes-pro"/>
              </a:rPr>
              <a:t>A couple of years ago, a software glitch in an F-35 Joint Strike Fighter jet was identified to have a bug. The bug actually caused planes to incorrectly detect and lock in on the wrong targets when flying in formation.</a:t>
            </a:r>
          </a:p>
          <a:p>
            <a:pPr algn="l"/>
            <a:r>
              <a:rPr lang="en-US" b="0" i="0" dirty="0">
                <a:solidFill>
                  <a:srgbClr val="2D2620"/>
                </a:solidFill>
                <a:effectLst/>
                <a:latin typeface="omnes-pro"/>
              </a:rPr>
              <a:t>As the company explained, each of the planes flying in formation must detect a target from varying angles. But the software was unable to differentiate between one target and multiple targets. In essence, the F-35s were seeing double. (And that’s not something you want when flying in formation at high speeds and high altitudes.)</a:t>
            </a:r>
          </a:p>
          <a:p>
            <a:pPr algn="l"/>
            <a:r>
              <a:rPr lang="en-US" b="1" i="0" dirty="0">
                <a:solidFill>
                  <a:srgbClr val="2D2620"/>
                </a:solidFill>
                <a:effectLst/>
                <a:latin typeface="omnes-pro"/>
              </a:rPr>
              <a:t>Uber Software Bug Catches “Cheater”</a:t>
            </a:r>
            <a:endParaRPr lang="en-US" b="0" i="0" dirty="0">
              <a:solidFill>
                <a:srgbClr val="2D2620"/>
              </a:solidFill>
              <a:effectLst/>
              <a:latin typeface="omnes-pro"/>
            </a:endParaRPr>
          </a:p>
          <a:p>
            <a:pPr algn="l"/>
            <a:r>
              <a:rPr lang="en-US" b="0" i="0" dirty="0">
                <a:solidFill>
                  <a:srgbClr val="2D2620"/>
                </a:solidFill>
                <a:effectLst/>
                <a:latin typeface="omnes-pro"/>
              </a:rPr>
              <a:t>Okay, let’s take a temporary break from the serious ones. Here’s one that’s pretty funny (unless you’re the main character of the story, that is.)</a:t>
            </a:r>
          </a:p>
          <a:p>
            <a:pPr algn="l"/>
            <a:r>
              <a:rPr lang="en-US" b="0" i="0" dirty="0">
                <a:solidFill>
                  <a:srgbClr val="2D2620"/>
                </a:solidFill>
                <a:effectLst/>
                <a:latin typeface="omnes-pro"/>
              </a:rPr>
              <a:t>In France, a bug within the Uber app actually revealed a man’s affair with another woman to his wife. It ultimately led to a divorce and got Uber slapped with a $45 million lawsuit.</a:t>
            </a:r>
          </a:p>
          <a:p>
            <a:pPr algn="l"/>
            <a:r>
              <a:rPr lang="en-US" b="0" i="0" dirty="0">
                <a:solidFill>
                  <a:srgbClr val="2D2620"/>
                </a:solidFill>
                <a:effectLst/>
                <a:latin typeface="omnes-pro"/>
              </a:rPr>
              <a:t>The bug, which causes Uber notifications to be pushed to a device even after you log out of the account on a specific device, actually sent several notifications to the Frenchman’s wife – clearly outlining his rendezvous to his mistress’ flat. The wife allegedly received the notifications because her husband had once called an Uber from her phone.</a:t>
            </a:r>
          </a:p>
          <a:p>
            <a:pPr algn="l"/>
            <a:r>
              <a:rPr lang="en-US" b="1" i="0" dirty="0">
                <a:solidFill>
                  <a:srgbClr val="2D2620"/>
                </a:solidFill>
                <a:effectLst/>
                <a:latin typeface="omnes-pro"/>
              </a:rPr>
              <a:t>Software Bug Aids in Bank Heist</a:t>
            </a:r>
            <a:endParaRPr lang="en-US" b="0" i="0" dirty="0">
              <a:solidFill>
                <a:srgbClr val="2D2620"/>
              </a:solidFill>
              <a:effectLst/>
              <a:latin typeface="omnes-pro"/>
            </a:endParaRPr>
          </a:p>
          <a:p>
            <a:pPr algn="l"/>
            <a:r>
              <a:rPr lang="en-US" b="0" i="0" dirty="0">
                <a:solidFill>
                  <a:srgbClr val="2D2620"/>
                </a:solidFill>
                <a:effectLst/>
                <a:latin typeface="omnes-pro"/>
              </a:rPr>
              <a:t>In 2016, a group of advanced hackers/thieves hijacked the Bangladesh Bank System and successfully transferred out over $81 million in four different transactions. They had another $870 million lined up, but a spelling error tipped off the bank and caused these additional transfers to be canceled.</a:t>
            </a:r>
          </a:p>
          <a:p>
            <a:pPr algn="l"/>
            <a:r>
              <a:rPr lang="en-US" b="0" i="0" dirty="0">
                <a:solidFill>
                  <a:srgbClr val="2D2620"/>
                </a:solidFill>
                <a:effectLst/>
                <a:latin typeface="omnes-pro"/>
              </a:rPr>
              <a:t>But here’s where it gets interesting.</a:t>
            </a:r>
          </a:p>
          <a:p>
            <a:pPr algn="l"/>
            <a:r>
              <a:rPr lang="en-US" b="0" i="0" dirty="0">
                <a:solidFill>
                  <a:srgbClr val="2D2620"/>
                </a:solidFill>
                <a:effectLst/>
                <a:latin typeface="omnes-pro"/>
              </a:rPr>
              <a:t>According to a release by the Bangladesh Bank authorities, there’s a printer set up to automatically print read-outs of all transactions made. But there just so happened to be a glitch in the system (which could have been caused by the thieves, I supposed) that interrupted this printing process. So it wasn’t until several delays later that the transfer receipts were tracked down. This gave the thieves ample time to “get away” and cover their tracks.</a:t>
            </a:r>
          </a:p>
          <a:p>
            <a:pPr algn="l"/>
            <a:r>
              <a:rPr lang="en-US" b="1" i="0" dirty="0">
                <a:solidFill>
                  <a:srgbClr val="2D2620"/>
                </a:solidFill>
                <a:effectLst/>
                <a:latin typeface="omnes-pro"/>
              </a:rPr>
              <a:t>TSB Bank Outage Locks Clients Out</a:t>
            </a:r>
            <a:endParaRPr lang="en-US" b="0" i="0" dirty="0">
              <a:solidFill>
                <a:srgbClr val="2D2620"/>
              </a:solidFill>
              <a:effectLst/>
              <a:latin typeface="omnes-pro"/>
            </a:endParaRPr>
          </a:p>
          <a:p>
            <a:pPr algn="l"/>
            <a:r>
              <a:rPr lang="en-US" b="0" i="0" dirty="0">
                <a:solidFill>
                  <a:srgbClr val="2D2620"/>
                </a:solidFill>
                <a:effectLst/>
                <a:latin typeface="omnes-pro"/>
              </a:rPr>
              <a:t>When you store your money in a bank, you expect to be able to access it whenever and wherever you want. But, alas, technology doesn’t always afford this freedom. And while you’ve probably experienced a minor glitch in online banking in the past, I bet you’ve never had to go through one like this.</a:t>
            </a:r>
          </a:p>
          <a:p>
            <a:pPr algn="l"/>
            <a:r>
              <a:rPr lang="en-US" b="0" i="0" dirty="0">
                <a:solidFill>
                  <a:srgbClr val="2D2620"/>
                </a:solidFill>
                <a:effectLst/>
                <a:latin typeface="omnes-pro"/>
              </a:rPr>
              <a:t>In April 2018, millions of TSB Bank customers were locked out of their accounts after a “simple” upgrade to the software led to a massive banking outage. The system upgrade was planned, but apparently not well enough.</a:t>
            </a:r>
          </a:p>
          <a:p>
            <a:pPr algn="l"/>
            <a:r>
              <a:rPr lang="en-US" b="0" i="0" dirty="0">
                <a:solidFill>
                  <a:srgbClr val="2D2620"/>
                </a:solidFill>
                <a:effectLst/>
                <a:latin typeface="omnes-pro"/>
              </a:rPr>
              <a:t>Immediately after TSB turned on the new system, customers began experiencing issues logging in. Others were shown details of other people’s accounts. There were also reports of inaccurate credits and debts. Many customers were locked out of their accounts for two weeks before regaining access.</a:t>
            </a:r>
          </a:p>
          <a:p>
            <a:pPr algn="l"/>
            <a:r>
              <a:rPr lang="en-US" b="1" i="0" dirty="0">
                <a:solidFill>
                  <a:srgbClr val="2D2620"/>
                </a:solidFill>
                <a:effectLst/>
                <a:latin typeface="omnes-pro"/>
              </a:rPr>
              <a:t>Hospital Computer Failure</a:t>
            </a:r>
            <a:endParaRPr lang="en-US" b="0" i="0" dirty="0">
              <a:solidFill>
                <a:srgbClr val="2D2620"/>
              </a:solidFill>
              <a:effectLst/>
              <a:latin typeface="omnes-pro"/>
            </a:endParaRPr>
          </a:p>
          <a:p>
            <a:pPr algn="l"/>
            <a:r>
              <a:rPr lang="en-US" b="0" i="0" dirty="0">
                <a:solidFill>
                  <a:srgbClr val="2D2620"/>
                </a:solidFill>
                <a:effectLst/>
                <a:latin typeface="omnes-pro"/>
              </a:rPr>
              <a:t>Also in 2018, Wales National Health Service (NHS) experienced a widespread computer failure that led to issues accessing patient files. In many hospitals and facilities, doctors were unable to see patient files. This meant they couldn’t access X-ray results or bloodwork. It also led to a backlog in appointments, since patients couldn’t be seen and the system didn’t allow for cancellations.</a:t>
            </a:r>
          </a:p>
          <a:p>
            <a:pPr algn="l"/>
            <a:r>
              <a:rPr lang="en-US" b="1" i="0" dirty="0">
                <a:solidFill>
                  <a:srgbClr val="2D2620"/>
                </a:solidFill>
                <a:effectLst/>
                <a:latin typeface="omnes-pro"/>
              </a:rPr>
              <a:t>A $400 Million Software Glitch</a:t>
            </a:r>
            <a:endParaRPr lang="en-US" b="0" i="0" dirty="0">
              <a:solidFill>
                <a:srgbClr val="2D2620"/>
              </a:solidFill>
              <a:effectLst/>
              <a:latin typeface="omnes-pro"/>
            </a:endParaRPr>
          </a:p>
          <a:p>
            <a:pPr algn="l"/>
            <a:r>
              <a:rPr lang="en-US" b="0" i="0" dirty="0">
                <a:solidFill>
                  <a:srgbClr val="2D2620"/>
                </a:solidFill>
                <a:effectLst/>
                <a:latin typeface="omnes-pro"/>
              </a:rPr>
              <a:t>To assist in the sale of the company to Tesla, SolarCity Corp retained an investment bank. But it wasn’t until after the $2.6 billion agreement was signed that the bank, Lazard Ltd., discovered they had actually undervalued their client by roughly $400 million. While the error was too late for the SolarCity shareholders, Tesla did make an offer to provide some stock to make up for the difference in valuation.</a:t>
            </a:r>
          </a:p>
          <a:p>
            <a:pPr algn="l"/>
            <a:r>
              <a:rPr lang="en-US" b="1" i="0" dirty="0">
                <a:solidFill>
                  <a:srgbClr val="2D2620"/>
                </a:solidFill>
                <a:effectLst/>
                <a:latin typeface="omnes-pro"/>
              </a:rPr>
              <a:t>Missile Strike False Alarm</a:t>
            </a:r>
            <a:endParaRPr lang="en-US" b="0" i="0" dirty="0">
              <a:solidFill>
                <a:srgbClr val="2D2620"/>
              </a:solidFill>
              <a:effectLst/>
              <a:latin typeface="omnes-pro"/>
            </a:endParaRPr>
          </a:p>
          <a:p>
            <a:pPr algn="l"/>
            <a:r>
              <a:rPr lang="en-US" b="0" i="0" dirty="0">
                <a:solidFill>
                  <a:srgbClr val="2D2620"/>
                </a:solidFill>
                <a:effectLst/>
                <a:latin typeface="omnes-pro"/>
              </a:rPr>
              <a:t>You might remember this one, because it was pretty big news at the time. Back in 2018, citizens of Hawaii were given a state-wide alarm to take immediate cover in the face of an inbound ballistic missile strike. As you can imagine, people panicked and did whatever they could to “protect” themselves. Unfortunately (or fortunately, I supposed) it turned out to be a false alarm.</a:t>
            </a:r>
          </a:p>
          <a:p>
            <a:pPr algn="l"/>
            <a:r>
              <a:rPr lang="en-US" b="0" i="0" dirty="0">
                <a:solidFill>
                  <a:srgbClr val="2D2620"/>
                </a:solidFill>
                <a:effectLst/>
                <a:latin typeface="omnes-pro"/>
              </a:rPr>
              <a:t>The biggest issue with the entire debacle was that it took more than half an hour for the alert to be retracted. And while investigations would later show the problem to be the result of human error, they did find some very troubling flaws in the Hawaii Emergency Management Agency’s alert origination software.</a:t>
            </a:r>
          </a:p>
          <a:p>
            <a:pPr algn="l"/>
            <a:r>
              <a:rPr lang="en-US" b="1" i="0" dirty="0">
                <a:solidFill>
                  <a:srgbClr val="2D2620"/>
                </a:solidFill>
                <a:effectLst/>
                <a:latin typeface="omnes-pro"/>
              </a:rPr>
              <a:t>Toyota Car Accidents</a:t>
            </a:r>
            <a:endParaRPr lang="en-US" b="0" i="0" dirty="0">
              <a:solidFill>
                <a:srgbClr val="2D2620"/>
              </a:solidFill>
              <a:effectLst/>
              <a:latin typeface="omnes-pro"/>
            </a:endParaRPr>
          </a:p>
          <a:p>
            <a:pPr algn="l"/>
            <a:r>
              <a:rPr lang="en-US" b="0" i="0" dirty="0">
                <a:solidFill>
                  <a:srgbClr val="2D2620"/>
                </a:solidFill>
                <a:effectLst/>
                <a:latin typeface="omnes-pro"/>
              </a:rPr>
              <a:t>A few years back, Toyota drivers began reporting a troubling issue: Their cars were accelerating without them actually touching the gas pedal. And after a few accidents, which were carefully investigated, it was discovered that software errors in the system were causing these dangerous issues.</a:t>
            </a:r>
          </a:p>
          <a:p>
            <a:pPr algn="l"/>
            <a:r>
              <a:rPr lang="en-US" b="0" i="0" dirty="0">
                <a:solidFill>
                  <a:srgbClr val="2D2620"/>
                </a:solidFill>
                <a:effectLst/>
                <a:latin typeface="omnes-pro"/>
              </a:rPr>
              <a:t>According to reports, the software installed on these Toyota cars had a variety of issues like memory corruption, disabling safety systems, incorrect memory handling, and systems with single points of failure. Toyota eventually recalled millions of vehicles and the company’s stock price would eventually drop by 20 percent in a matter of weeks.</a:t>
            </a:r>
          </a:p>
          <a:p>
            <a:endParaRPr lang="en-IE" dirty="0"/>
          </a:p>
        </p:txBody>
      </p:sp>
      <p:sp>
        <p:nvSpPr>
          <p:cNvPr id="4" name="Slide Number Placeholder 3"/>
          <p:cNvSpPr>
            <a:spLocks noGrp="1"/>
          </p:cNvSpPr>
          <p:nvPr>
            <p:ph type="sldNum" sz="quarter" idx="5"/>
          </p:nvPr>
        </p:nvSpPr>
        <p:spPr/>
        <p:txBody>
          <a:bodyPr/>
          <a:lstStyle/>
          <a:p>
            <a:fld id="{1FD1ADA9-6F01-4C7C-AD7E-72AD49C9B2B8}" type="slidenum">
              <a:rPr lang="en-GB" smtClean="0"/>
              <a:t>7</a:t>
            </a:fld>
            <a:endParaRPr lang="en-GB"/>
          </a:p>
        </p:txBody>
      </p:sp>
    </p:spTree>
    <p:extLst>
      <p:ext uri="{BB962C8B-B14F-4D97-AF65-F5344CB8AC3E}">
        <p14:creationId xmlns:p14="http://schemas.microsoft.com/office/powerpoint/2010/main" val="4208709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dirty="0"/>
              <a:t>Airbus:</a:t>
            </a:r>
          </a:p>
          <a:p>
            <a:pPr algn="l"/>
            <a:r>
              <a:rPr lang="en-US" dirty="0"/>
              <a:t>After successful test flights and air worthiness accreditation, problems arose in the manufacture of the Airbus A380 aircraft. Assembly of the large subparts into the completed aircraft revealed enormous cabling and wiring problems. The wiring of large subparts could not be joined together. It has been estimated that the direct or indirect costs of rectification was $6.1 billion. (Note: this problem was quickly fixed and the aircraft entered into service within 18 months of the cabling difficulties being identified.</a:t>
            </a:r>
          </a:p>
          <a:p>
            <a:pPr algn="l"/>
            <a:endParaRPr lang="en-US" b="1" i="0" dirty="0">
              <a:solidFill>
                <a:srgbClr val="2D2620"/>
              </a:solidFill>
              <a:effectLst/>
              <a:latin typeface="omnes-pro"/>
            </a:endParaRPr>
          </a:p>
          <a:p>
            <a:pPr algn="l"/>
            <a:r>
              <a:rPr lang="en-US" b="1" i="0" dirty="0">
                <a:solidFill>
                  <a:srgbClr val="2D2620"/>
                </a:solidFill>
                <a:effectLst/>
                <a:latin typeface="omnes-pro"/>
              </a:rPr>
              <a:t>Toyota Car Accidents</a:t>
            </a:r>
            <a:endParaRPr lang="en-US" b="0" i="0" dirty="0">
              <a:solidFill>
                <a:srgbClr val="2D2620"/>
              </a:solidFill>
              <a:effectLst/>
              <a:latin typeface="omnes-pro"/>
            </a:endParaRPr>
          </a:p>
          <a:p>
            <a:pPr algn="l"/>
            <a:r>
              <a:rPr lang="en-US" b="0" i="0" dirty="0">
                <a:solidFill>
                  <a:srgbClr val="2D2620"/>
                </a:solidFill>
                <a:effectLst/>
                <a:latin typeface="omnes-pro"/>
              </a:rPr>
              <a:t>A few years back, Toyota drivers began reporting a troubling issue: Their cars were accelerating without them actually touching the gas pedal. And after a few accidents, which were carefully investigated, it was discovered that software errors in the system were causing these dangerous issues.</a:t>
            </a:r>
          </a:p>
          <a:p>
            <a:pPr algn="l"/>
            <a:r>
              <a:rPr lang="en-US" b="0" i="0" dirty="0">
                <a:solidFill>
                  <a:srgbClr val="2D2620"/>
                </a:solidFill>
                <a:effectLst/>
                <a:latin typeface="omnes-pro"/>
              </a:rPr>
              <a:t>According to reports, the software installed on these Toyota cars had a variety of issues like memory corruption, disabling safety systems, incorrect memory handling, and systems with single points of failure. Toyota eventually recalled millions of vehicles and the company’s stock price would eventually drop by 20 percent in a matter of weeks.</a:t>
            </a:r>
          </a:p>
          <a:p>
            <a:endParaRPr lang="en-IE" dirty="0"/>
          </a:p>
        </p:txBody>
      </p:sp>
      <p:sp>
        <p:nvSpPr>
          <p:cNvPr id="4" name="Slide Number Placeholder 3"/>
          <p:cNvSpPr>
            <a:spLocks noGrp="1"/>
          </p:cNvSpPr>
          <p:nvPr>
            <p:ph type="sldNum" sz="quarter" idx="5"/>
          </p:nvPr>
        </p:nvSpPr>
        <p:spPr/>
        <p:txBody>
          <a:bodyPr/>
          <a:lstStyle/>
          <a:p>
            <a:fld id="{1FD1ADA9-6F01-4C7C-AD7E-72AD49C9B2B8}" type="slidenum">
              <a:rPr lang="en-GB" smtClean="0"/>
              <a:t>10</a:t>
            </a:fld>
            <a:endParaRPr lang="en-GB"/>
          </a:p>
        </p:txBody>
      </p:sp>
    </p:spTree>
    <p:extLst>
      <p:ext uri="{BB962C8B-B14F-4D97-AF65-F5344CB8AC3E}">
        <p14:creationId xmlns:p14="http://schemas.microsoft.com/office/powerpoint/2010/main" val="3068446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https://www.javatpoint.com/software-testing-tutorial</a:t>
            </a:r>
          </a:p>
        </p:txBody>
      </p:sp>
      <p:sp>
        <p:nvSpPr>
          <p:cNvPr id="4" name="Slide Number Placeholder 3"/>
          <p:cNvSpPr>
            <a:spLocks noGrp="1"/>
          </p:cNvSpPr>
          <p:nvPr>
            <p:ph type="sldNum" sz="quarter" idx="5"/>
          </p:nvPr>
        </p:nvSpPr>
        <p:spPr/>
        <p:txBody>
          <a:bodyPr/>
          <a:lstStyle/>
          <a:p>
            <a:fld id="{1FD1ADA9-6F01-4C7C-AD7E-72AD49C9B2B8}" type="slidenum">
              <a:rPr lang="en-GB" smtClean="0"/>
              <a:t>11</a:t>
            </a:fld>
            <a:endParaRPr lang="en-GB"/>
          </a:p>
        </p:txBody>
      </p:sp>
    </p:spTree>
    <p:extLst>
      <p:ext uri="{BB962C8B-B14F-4D97-AF65-F5344CB8AC3E}">
        <p14:creationId xmlns:p14="http://schemas.microsoft.com/office/powerpoint/2010/main" val="1186487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333333"/>
              </a:solidFill>
              <a:effectLst/>
              <a:latin typeface="inter-regular"/>
            </a:endParaRPr>
          </a:p>
          <a:p>
            <a:r>
              <a:rPr lang="en-IE" dirty="0"/>
              <a:t>https://www.indiumsoftware.com/blog/why-software-testing/#:~:text=The%20goal%20of%20software%20testing,comparison%20to%20the%20actual%20requirements.&amp;text=Software%20testing%20is%20important%20because,the%20software%20product%20is%20delivered.</a:t>
            </a:r>
          </a:p>
        </p:txBody>
      </p:sp>
      <p:sp>
        <p:nvSpPr>
          <p:cNvPr id="4" name="Slide Number Placeholder 3"/>
          <p:cNvSpPr>
            <a:spLocks noGrp="1"/>
          </p:cNvSpPr>
          <p:nvPr>
            <p:ph type="sldNum" sz="quarter" idx="5"/>
          </p:nvPr>
        </p:nvSpPr>
        <p:spPr/>
        <p:txBody>
          <a:bodyPr/>
          <a:lstStyle/>
          <a:p>
            <a:fld id="{1FD1ADA9-6F01-4C7C-AD7E-72AD49C9B2B8}" type="slidenum">
              <a:rPr lang="en-GB" smtClean="0"/>
              <a:t>13</a:t>
            </a:fld>
            <a:endParaRPr lang="en-GB"/>
          </a:p>
        </p:txBody>
      </p:sp>
    </p:spTree>
    <p:extLst>
      <p:ext uri="{BB962C8B-B14F-4D97-AF65-F5344CB8AC3E}">
        <p14:creationId xmlns:p14="http://schemas.microsoft.com/office/powerpoint/2010/main" val="182640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C2F2C0C-2383-450F-96F8-74C846B4D3A4}" type="slidenum">
              <a:rPr lang="en-GB" smtClean="0"/>
              <a:t>15</a:t>
            </a:fld>
            <a:endParaRPr lang="en-GB"/>
          </a:p>
        </p:txBody>
      </p:sp>
    </p:spTree>
    <p:extLst>
      <p:ext uri="{BB962C8B-B14F-4D97-AF65-F5344CB8AC3E}">
        <p14:creationId xmlns:p14="http://schemas.microsoft.com/office/powerpoint/2010/main" val="2835558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FD1ADA9-6F01-4C7C-AD7E-72AD49C9B2B8}" type="slidenum">
              <a:rPr lang="en-GB" smtClean="0"/>
              <a:t>18</a:t>
            </a:fld>
            <a:endParaRPr lang="en-GB"/>
          </a:p>
        </p:txBody>
      </p:sp>
    </p:spTree>
    <p:extLst>
      <p:ext uri="{BB962C8B-B14F-4D97-AF65-F5344CB8AC3E}">
        <p14:creationId xmlns:p14="http://schemas.microsoft.com/office/powerpoint/2010/main" val="3440515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FD1ADA9-6F01-4C7C-AD7E-72AD49C9B2B8}" type="slidenum">
              <a:rPr lang="en-GB" smtClean="0"/>
              <a:t>19</a:t>
            </a:fld>
            <a:endParaRPr lang="en-GB"/>
          </a:p>
        </p:txBody>
      </p:sp>
    </p:spTree>
    <p:extLst>
      <p:ext uri="{BB962C8B-B14F-4D97-AF65-F5344CB8AC3E}">
        <p14:creationId xmlns:p14="http://schemas.microsoft.com/office/powerpoint/2010/main" val="3597255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6B734-343A-401A-BBC5-86E53A2A7F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E72AE6B-825E-4EFD-86C3-AA3B2CCA8F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ADFA2B3-E1C4-4789-98BD-316EBB06E1B1}"/>
              </a:ext>
            </a:extLst>
          </p:cNvPr>
          <p:cNvSpPr>
            <a:spLocks noGrp="1"/>
          </p:cNvSpPr>
          <p:nvPr>
            <p:ph type="dt" sz="half" idx="10"/>
          </p:nvPr>
        </p:nvSpPr>
        <p:spPr/>
        <p:txBody>
          <a:bodyPr/>
          <a:lstStyle/>
          <a:p>
            <a:fld id="{C4D0E4D9-D763-43EE-B811-D76EC3139DBF}" type="datetimeFigureOut">
              <a:rPr lang="en-GB" smtClean="0"/>
              <a:t>06/02/2024</a:t>
            </a:fld>
            <a:endParaRPr lang="en-GB"/>
          </a:p>
        </p:txBody>
      </p:sp>
      <p:sp>
        <p:nvSpPr>
          <p:cNvPr id="5" name="Footer Placeholder 4">
            <a:extLst>
              <a:ext uri="{FF2B5EF4-FFF2-40B4-BE49-F238E27FC236}">
                <a16:creationId xmlns:a16="http://schemas.microsoft.com/office/drawing/2014/main" id="{E174A021-847E-4E7B-91E6-8CB10A2235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278272F-BCED-47C5-9FFA-970083CF8D4B}"/>
              </a:ext>
            </a:extLst>
          </p:cNvPr>
          <p:cNvSpPr>
            <a:spLocks noGrp="1"/>
          </p:cNvSpPr>
          <p:nvPr>
            <p:ph type="sldNum" sz="quarter" idx="12"/>
          </p:nvPr>
        </p:nvSpPr>
        <p:spPr/>
        <p:txBody>
          <a:bodyPr/>
          <a:lstStyle/>
          <a:p>
            <a:fld id="{B6A5C695-2F0B-40F0-907C-C091858C1C48}" type="slidenum">
              <a:rPr lang="en-GB" smtClean="0"/>
              <a:t>‹#›</a:t>
            </a:fld>
            <a:endParaRPr lang="en-GB"/>
          </a:p>
        </p:txBody>
      </p:sp>
    </p:spTree>
    <p:extLst>
      <p:ext uri="{BB962C8B-B14F-4D97-AF65-F5344CB8AC3E}">
        <p14:creationId xmlns:p14="http://schemas.microsoft.com/office/powerpoint/2010/main" val="1241622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3ECFD-5D59-4613-A81F-11BDF1F6E4F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CDFC1A6-01AB-47F6-B071-F418D4A28C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AF0E53E-EC13-447A-9A12-654C6864A748}"/>
              </a:ext>
            </a:extLst>
          </p:cNvPr>
          <p:cNvSpPr>
            <a:spLocks noGrp="1"/>
          </p:cNvSpPr>
          <p:nvPr>
            <p:ph type="dt" sz="half" idx="10"/>
          </p:nvPr>
        </p:nvSpPr>
        <p:spPr/>
        <p:txBody>
          <a:bodyPr/>
          <a:lstStyle/>
          <a:p>
            <a:fld id="{C4D0E4D9-D763-43EE-B811-D76EC3139DBF}" type="datetimeFigureOut">
              <a:rPr lang="en-GB" smtClean="0"/>
              <a:t>06/02/2024</a:t>
            </a:fld>
            <a:endParaRPr lang="en-GB"/>
          </a:p>
        </p:txBody>
      </p:sp>
      <p:sp>
        <p:nvSpPr>
          <p:cNvPr id="5" name="Footer Placeholder 4">
            <a:extLst>
              <a:ext uri="{FF2B5EF4-FFF2-40B4-BE49-F238E27FC236}">
                <a16:creationId xmlns:a16="http://schemas.microsoft.com/office/drawing/2014/main" id="{1DF60BC6-4456-4D77-BA0A-356C9861B18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33D8ED6-6BEC-453C-AEE5-C24038FA19B0}"/>
              </a:ext>
            </a:extLst>
          </p:cNvPr>
          <p:cNvSpPr>
            <a:spLocks noGrp="1"/>
          </p:cNvSpPr>
          <p:nvPr>
            <p:ph type="sldNum" sz="quarter" idx="12"/>
          </p:nvPr>
        </p:nvSpPr>
        <p:spPr/>
        <p:txBody>
          <a:bodyPr/>
          <a:lstStyle/>
          <a:p>
            <a:fld id="{B6A5C695-2F0B-40F0-907C-C091858C1C48}" type="slidenum">
              <a:rPr lang="en-GB" smtClean="0"/>
              <a:t>‹#›</a:t>
            </a:fld>
            <a:endParaRPr lang="en-GB"/>
          </a:p>
        </p:txBody>
      </p:sp>
    </p:spTree>
    <p:extLst>
      <p:ext uri="{BB962C8B-B14F-4D97-AF65-F5344CB8AC3E}">
        <p14:creationId xmlns:p14="http://schemas.microsoft.com/office/powerpoint/2010/main" val="2339082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908A76-D627-4794-92DF-CB4EAE286BF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0923F99-79AF-47DC-AC8D-A83116E910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10A3C0E-D290-4EE8-85FD-AC02B0744234}"/>
              </a:ext>
            </a:extLst>
          </p:cNvPr>
          <p:cNvSpPr>
            <a:spLocks noGrp="1"/>
          </p:cNvSpPr>
          <p:nvPr>
            <p:ph type="dt" sz="half" idx="10"/>
          </p:nvPr>
        </p:nvSpPr>
        <p:spPr/>
        <p:txBody>
          <a:bodyPr/>
          <a:lstStyle/>
          <a:p>
            <a:fld id="{C4D0E4D9-D763-43EE-B811-D76EC3139DBF}" type="datetimeFigureOut">
              <a:rPr lang="en-GB" smtClean="0"/>
              <a:t>06/02/2024</a:t>
            </a:fld>
            <a:endParaRPr lang="en-GB"/>
          </a:p>
        </p:txBody>
      </p:sp>
      <p:sp>
        <p:nvSpPr>
          <p:cNvPr id="5" name="Footer Placeholder 4">
            <a:extLst>
              <a:ext uri="{FF2B5EF4-FFF2-40B4-BE49-F238E27FC236}">
                <a16:creationId xmlns:a16="http://schemas.microsoft.com/office/drawing/2014/main" id="{8C796414-CE10-464B-B2A3-497953743F8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77F5BA-336B-4E61-958F-706AC6F713C4}"/>
              </a:ext>
            </a:extLst>
          </p:cNvPr>
          <p:cNvSpPr>
            <a:spLocks noGrp="1"/>
          </p:cNvSpPr>
          <p:nvPr>
            <p:ph type="sldNum" sz="quarter" idx="12"/>
          </p:nvPr>
        </p:nvSpPr>
        <p:spPr/>
        <p:txBody>
          <a:bodyPr/>
          <a:lstStyle/>
          <a:p>
            <a:fld id="{B6A5C695-2F0B-40F0-907C-C091858C1C48}" type="slidenum">
              <a:rPr lang="en-GB" smtClean="0"/>
              <a:t>‹#›</a:t>
            </a:fld>
            <a:endParaRPr lang="en-GB"/>
          </a:p>
        </p:txBody>
      </p:sp>
    </p:spTree>
    <p:extLst>
      <p:ext uri="{BB962C8B-B14F-4D97-AF65-F5344CB8AC3E}">
        <p14:creationId xmlns:p14="http://schemas.microsoft.com/office/powerpoint/2010/main" val="3406943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60E35-DD92-4FA6-94D9-972EFA9B574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3E48B09-F0DF-47BA-AF5C-581CCB88C6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A206DFE-E619-4F54-AA5D-EE248D3D4211}"/>
              </a:ext>
            </a:extLst>
          </p:cNvPr>
          <p:cNvSpPr>
            <a:spLocks noGrp="1"/>
          </p:cNvSpPr>
          <p:nvPr>
            <p:ph type="dt" sz="half" idx="10"/>
          </p:nvPr>
        </p:nvSpPr>
        <p:spPr/>
        <p:txBody>
          <a:bodyPr/>
          <a:lstStyle/>
          <a:p>
            <a:fld id="{C4D0E4D9-D763-43EE-B811-D76EC3139DBF}" type="datetimeFigureOut">
              <a:rPr lang="en-GB" smtClean="0"/>
              <a:t>06/02/2024</a:t>
            </a:fld>
            <a:endParaRPr lang="en-GB"/>
          </a:p>
        </p:txBody>
      </p:sp>
      <p:sp>
        <p:nvSpPr>
          <p:cNvPr id="5" name="Footer Placeholder 4">
            <a:extLst>
              <a:ext uri="{FF2B5EF4-FFF2-40B4-BE49-F238E27FC236}">
                <a16:creationId xmlns:a16="http://schemas.microsoft.com/office/drawing/2014/main" id="{B082DBEB-9C39-4AE7-AF4A-BC59E39AC42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C946EC2-9606-4AF4-AC4E-27A2E7CD0495}"/>
              </a:ext>
            </a:extLst>
          </p:cNvPr>
          <p:cNvSpPr>
            <a:spLocks noGrp="1"/>
          </p:cNvSpPr>
          <p:nvPr>
            <p:ph type="sldNum" sz="quarter" idx="12"/>
          </p:nvPr>
        </p:nvSpPr>
        <p:spPr/>
        <p:txBody>
          <a:bodyPr/>
          <a:lstStyle/>
          <a:p>
            <a:fld id="{B6A5C695-2F0B-40F0-907C-C091858C1C48}" type="slidenum">
              <a:rPr lang="en-GB" smtClean="0"/>
              <a:t>‹#›</a:t>
            </a:fld>
            <a:endParaRPr lang="en-GB"/>
          </a:p>
        </p:txBody>
      </p:sp>
    </p:spTree>
    <p:extLst>
      <p:ext uri="{BB962C8B-B14F-4D97-AF65-F5344CB8AC3E}">
        <p14:creationId xmlns:p14="http://schemas.microsoft.com/office/powerpoint/2010/main" val="2574893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32938-E099-4DBF-AFCA-4417939EF8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01A37CD-DA88-4646-9E6F-0C107D0BF2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EB7114-0934-4F69-9BA3-7BAD1B2723F4}"/>
              </a:ext>
            </a:extLst>
          </p:cNvPr>
          <p:cNvSpPr>
            <a:spLocks noGrp="1"/>
          </p:cNvSpPr>
          <p:nvPr>
            <p:ph type="dt" sz="half" idx="10"/>
          </p:nvPr>
        </p:nvSpPr>
        <p:spPr/>
        <p:txBody>
          <a:bodyPr/>
          <a:lstStyle/>
          <a:p>
            <a:fld id="{C4D0E4D9-D763-43EE-B811-D76EC3139DBF}" type="datetimeFigureOut">
              <a:rPr lang="en-GB" smtClean="0"/>
              <a:t>06/02/2024</a:t>
            </a:fld>
            <a:endParaRPr lang="en-GB"/>
          </a:p>
        </p:txBody>
      </p:sp>
      <p:sp>
        <p:nvSpPr>
          <p:cNvPr id="5" name="Footer Placeholder 4">
            <a:extLst>
              <a:ext uri="{FF2B5EF4-FFF2-40B4-BE49-F238E27FC236}">
                <a16:creationId xmlns:a16="http://schemas.microsoft.com/office/drawing/2014/main" id="{D4FF4DD4-B784-4FBA-B819-75CBB83811D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13B40C1-FFAE-4E20-B44A-F4D49E72B41A}"/>
              </a:ext>
            </a:extLst>
          </p:cNvPr>
          <p:cNvSpPr>
            <a:spLocks noGrp="1"/>
          </p:cNvSpPr>
          <p:nvPr>
            <p:ph type="sldNum" sz="quarter" idx="12"/>
          </p:nvPr>
        </p:nvSpPr>
        <p:spPr/>
        <p:txBody>
          <a:bodyPr/>
          <a:lstStyle/>
          <a:p>
            <a:fld id="{B6A5C695-2F0B-40F0-907C-C091858C1C48}" type="slidenum">
              <a:rPr lang="en-GB" smtClean="0"/>
              <a:t>‹#›</a:t>
            </a:fld>
            <a:endParaRPr lang="en-GB"/>
          </a:p>
        </p:txBody>
      </p:sp>
    </p:spTree>
    <p:extLst>
      <p:ext uri="{BB962C8B-B14F-4D97-AF65-F5344CB8AC3E}">
        <p14:creationId xmlns:p14="http://schemas.microsoft.com/office/powerpoint/2010/main" val="2949781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1D5EA-F3E0-4BEC-9EDC-40B254A96EA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F59C9B5-6FE0-4A0F-998C-6F55527675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66C23E8-2D07-4266-B891-6ACA85D141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70D9684-01A0-4CF9-B8B1-9C91D4E37E19}"/>
              </a:ext>
            </a:extLst>
          </p:cNvPr>
          <p:cNvSpPr>
            <a:spLocks noGrp="1"/>
          </p:cNvSpPr>
          <p:nvPr>
            <p:ph type="dt" sz="half" idx="10"/>
          </p:nvPr>
        </p:nvSpPr>
        <p:spPr/>
        <p:txBody>
          <a:bodyPr/>
          <a:lstStyle/>
          <a:p>
            <a:fld id="{C4D0E4D9-D763-43EE-B811-D76EC3139DBF}" type="datetimeFigureOut">
              <a:rPr lang="en-GB" smtClean="0"/>
              <a:t>06/02/2024</a:t>
            </a:fld>
            <a:endParaRPr lang="en-GB"/>
          </a:p>
        </p:txBody>
      </p:sp>
      <p:sp>
        <p:nvSpPr>
          <p:cNvPr id="6" name="Footer Placeholder 5">
            <a:extLst>
              <a:ext uri="{FF2B5EF4-FFF2-40B4-BE49-F238E27FC236}">
                <a16:creationId xmlns:a16="http://schemas.microsoft.com/office/drawing/2014/main" id="{77CD4BE5-ACDB-4E9D-B8D0-31C468C0B42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68B7647-5786-480D-8CBE-E0A8D60AF841}"/>
              </a:ext>
            </a:extLst>
          </p:cNvPr>
          <p:cNvSpPr>
            <a:spLocks noGrp="1"/>
          </p:cNvSpPr>
          <p:nvPr>
            <p:ph type="sldNum" sz="quarter" idx="12"/>
          </p:nvPr>
        </p:nvSpPr>
        <p:spPr/>
        <p:txBody>
          <a:bodyPr/>
          <a:lstStyle/>
          <a:p>
            <a:fld id="{B6A5C695-2F0B-40F0-907C-C091858C1C48}" type="slidenum">
              <a:rPr lang="en-GB" smtClean="0"/>
              <a:t>‹#›</a:t>
            </a:fld>
            <a:endParaRPr lang="en-GB"/>
          </a:p>
        </p:txBody>
      </p:sp>
    </p:spTree>
    <p:extLst>
      <p:ext uri="{BB962C8B-B14F-4D97-AF65-F5344CB8AC3E}">
        <p14:creationId xmlns:p14="http://schemas.microsoft.com/office/powerpoint/2010/main" val="4067620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0F33B-7565-42CB-8E96-596FBD4309E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3A2D2E7-3494-497B-A8B0-AB38540A9D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8AD255-1029-428A-B5D8-C1D67E9167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70BAC42-ACA7-4585-9797-221B1628B0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833764-2F6D-457B-A266-4EDF674034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A5BB382-6C0C-472A-8023-2BCE32BD5D37}"/>
              </a:ext>
            </a:extLst>
          </p:cNvPr>
          <p:cNvSpPr>
            <a:spLocks noGrp="1"/>
          </p:cNvSpPr>
          <p:nvPr>
            <p:ph type="dt" sz="half" idx="10"/>
          </p:nvPr>
        </p:nvSpPr>
        <p:spPr/>
        <p:txBody>
          <a:bodyPr/>
          <a:lstStyle/>
          <a:p>
            <a:fld id="{C4D0E4D9-D763-43EE-B811-D76EC3139DBF}" type="datetimeFigureOut">
              <a:rPr lang="en-GB" smtClean="0"/>
              <a:t>06/02/2024</a:t>
            </a:fld>
            <a:endParaRPr lang="en-GB"/>
          </a:p>
        </p:txBody>
      </p:sp>
      <p:sp>
        <p:nvSpPr>
          <p:cNvPr id="8" name="Footer Placeholder 7">
            <a:extLst>
              <a:ext uri="{FF2B5EF4-FFF2-40B4-BE49-F238E27FC236}">
                <a16:creationId xmlns:a16="http://schemas.microsoft.com/office/drawing/2014/main" id="{46004FC1-A21B-4A9A-A1BA-091D5D15D2F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62109F1-16E6-42C9-BE09-528A27C5785D}"/>
              </a:ext>
            </a:extLst>
          </p:cNvPr>
          <p:cNvSpPr>
            <a:spLocks noGrp="1"/>
          </p:cNvSpPr>
          <p:nvPr>
            <p:ph type="sldNum" sz="quarter" idx="12"/>
          </p:nvPr>
        </p:nvSpPr>
        <p:spPr/>
        <p:txBody>
          <a:bodyPr/>
          <a:lstStyle/>
          <a:p>
            <a:fld id="{B6A5C695-2F0B-40F0-907C-C091858C1C48}" type="slidenum">
              <a:rPr lang="en-GB" smtClean="0"/>
              <a:t>‹#›</a:t>
            </a:fld>
            <a:endParaRPr lang="en-GB"/>
          </a:p>
        </p:txBody>
      </p:sp>
    </p:spTree>
    <p:extLst>
      <p:ext uri="{BB962C8B-B14F-4D97-AF65-F5344CB8AC3E}">
        <p14:creationId xmlns:p14="http://schemas.microsoft.com/office/powerpoint/2010/main" val="3884995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5AC03-104E-4CB2-A7FA-85DCE117A14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ECC06E9-01BA-495D-A676-6D393C790CBA}"/>
              </a:ext>
            </a:extLst>
          </p:cNvPr>
          <p:cNvSpPr>
            <a:spLocks noGrp="1"/>
          </p:cNvSpPr>
          <p:nvPr>
            <p:ph type="dt" sz="half" idx="10"/>
          </p:nvPr>
        </p:nvSpPr>
        <p:spPr/>
        <p:txBody>
          <a:bodyPr/>
          <a:lstStyle/>
          <a:p>
            <a:fld id="{C4D0E4D9-D763-43EE-B811-D76EC3139DBF}" type="datetimeFigureOut">
              <a:rPr lang="en-GB" smtClean="0"/>
              <a:t>06/02/2024</a:t>
            </a:fld>
            <a:endParaRPr lang="en-GB"/>
          </a:p>
        </p:txBody>
      </p:sp>
      <p:sp>
        <p:nvSpPr>
          <p:cNvPr id="4" name="Footer Placeholder 3">
            <a:extLst>
              <a:ext uri="{FF2B5EF4-FFF2-40B4-BE49-F238E27FC236}">
                <a16:creationId xmlns:a16="http://schemas.microsoft.com/office/drawing/2014/main" id="{615D0630-4F70-4788-90E4-3154F6E056D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BF1DC97-E5B0-4BB6-9A2E-09623AE25EA8}"/>
              </a:ext>
            </a:extLst>
          </p:cNvPr>
          <p:cNvSpPr>
            <a:spLocks noGrp="1"/>
          </p:cNvSpPr>
          <p:nvPr>
            <p:ph type="sldNum" sz="quarter" idx="12"/>
          </p:nvPr>
        </p:nvSpPr>
        <p:spPr/>
        <p:txBody>
          <a:bodyPr/>
          <a:lstStyle/>
          <a:p>
            <a:fld id="{B6A5C695-2F0B-40F0-907C-C091858C1C48}" type="slidenum">
              <a:rPr lang="en-GB" smtClean="0"/>
              <a:t>‹#›</a:t>
            </a:fld>
            <a:endParaRPr lang="en-GB"/>
          </a:p>
        </p:txBody>
      </p:sp>
    </p:spTree>
    <p:extLst>
      <p:ext uri="{BB962C8B-B14F-4D97-AF65-F5344CB8AC3E}">
        <p14:creationId xmlns:p14="http://schemas.microsoft.com/office/powerpoint/2010/main" val="3646106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F47971-20C0-4FE3-A94E-4AECC4597582}"/>
              </a:ext>
            </a:extLst>
          </p:cNvPr>
          <p:cNvSpPr>
            <a:spLocks noGrp="1"/>
          </p:cNvSpPr>
          <p:nvPr>
            <p:ph type="dt" sz="half" idx="10"/>
          </p:nvPr>
        </p:nvSpPr>
        <p:spPr/>
        <p:txBody>
          <a:bodyPr/>
          <a:lstStyle/>
          <a:p>
            <a:fld id="{C4D0E4D9-D763-43EE-B811-D76EC3139DBF}" type="datetimeFigureOut">
              <a:rPr lang="en-GB" smtClean="0"/>
              <a:t>06/02/2024</a:t>
            </a:fld>
            <a:endParaRPr lang="en-GB"/>
          </a:p>
        </p:txBody>
      </p:sp>
      <p:sp>
        <p:nvSpPr>
          <p:cNvPr id="3" name="Footer Placeholder 2">
            <a:extLst>
              <a:ext uri="{FF2B5EF4-FFF2-40B4-BE49-F238E27FC236}">
                <a16:creationId xmlns:a16="http://schemas.microsoft.com/office/drawing/2014/main" id="{24BE0FF2-3221-4956-B870-0D5BBC174DB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13D1A2A-FF4A-456E-94FB-827788848DCE}"/>
              </a:ext>
            </a:extLst>
          </p:cNvPr>
          <p:cNvSpPr>
            <a:spLocks noGrp="1"/>
          </p:cNvSpPr>
          <p:nvPr>
            <p:ph type="sldNum" sz="quarter" idx="12"/>
          </p:nvPr>
        </p:nvSpPr>
        <p:spPr/>
        <p:txBody>
          <a:bodyPr/>
          <a:lstStyle/>
          <a:p>
            <a:fld id="{B6A5C695-2F0B-40F0-907C-C091858C1C48}" type="slidenum">
              <a:rPr lang="en-GB" smtClean="0"/>
              <a:t>‹#›</a:t>
            </a:fld>
            <a:endParaRPr lang="en-GB"/>
          </a:p>
        </p:txBody>
      </p:sp>
    </p:spTree>
    <p:extLst>
      <p:ext uri="{BB962C8B-B14F-4D97-AF65-F5344CB8AC3E}">
        <p14:creationId xmlns:p14="http://schemas.microsoft.com/office/powerpoint/2010/main" val="2120270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AE9DC-0B77-4744-A5E9-E1D1162F29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1FC80CE-D744-47C3-92B7-A5CAA5884F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533E02E-A512-4CCF-B45E-24986CFC7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58EC80-E057-4F5C-A92E-B4031CDB2E7B}"/>
              </a:ext>
            </a:extLst>
          </p:cNvPr>
          <p:cNvSpPr>
            <a:spLocks noGrp="1"/>
          </p:cNvSpPr>
          <p:nvPr>
            <p:ph type="dt" sz="half" idx="10"/>
          </p:nvPr>
        </p:nvSpPr>
        <p:spPr/>
        <p:txBody>
          <a:bodyPr/>
          <a:lstStyle/>
          <a:p>
            <a:fld id="{C4D0E4D9-D763-43EE-B811-D76EC3139DBF}" type="datetimeFigureOut">
              <a:rPr lang="en-GB" smtClean="0"/>
              <a:t>06/02/2024</a:t>
            </a:fld>
            <a:endParaRPr lang="en-GB"/>
          </a:p>
        </p:txBody>
      </p:sp>
      <p:sp>
        <p:nvSpPr>
          <p:cNvPr id="6" name="Footer Placeholder 5">
            <a:extLst>
              <a:ext uri="{FF2B5EF4-FFF2-40B4-BE49-F238E27FC236}">
                <a16:creationId xmlns:a16="http://schemas.microsoft.com/office/drawing/2014/main" id="{373A78DE-3817-4E1B-B94F-213DD741E80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FB9E680-DAF7-48F9-9D1E-82BF20E0DD60}"/>
              </a:ext>
            </a:extLst>
          </p:cNvPr>
          <p:cNvSpPr>
            <a:spLocks noGrp="1"/>
          </p:cNvSpPr>
          <p:nvPr>
            <p:ph type="sldNum" sz="quarter" idx="12"/>
          </p:nvPr>
        </p:nvSpPr>
        <p:spPr/>
        <p:txBody>
          <a:bodyPr/>
          <a:lstStyle/>
          <a:p>
            <a:fld id="{B6A5C695-2F0B-40F0-907C-C091858C1C48}" type="slidenum">
              <a:rPr lang="en-GB" smtClean="0"/>
              <a:t>‹#›</a:t>
            </a:fld>
            <a:endParaRPr lang="en-GB"/>
          </a:p>
        </p:txBody>
      </p:sp>
    </p:spTree>
    <p:extLst>
      <p:ext uri="{BB962C8B-B14F-4D97-AF65-F5344CB8AC3E}">
        <p14:creationId xmlns:p14="http://schemas.microsoft.com/office/powerpoint/2010/main" val="4158621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EE232-FFC2-4D19-A7AE-2DE052BD4F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3A600A8-FC18-4600-92A3-BCEE40266B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6A4C2BF-59E4-4390-8FE4-4C4FF00FC7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16B357-8833-4F04-A88F-69D2D84F8F48}"/>
              </a:ext>
            </a:extLst>
          </p:cNvPr>
          <p:cNvSpPr>
            <a:spLocks noGrp="1"/>
          </p:cNvSpPr>
          <p:nvPr>
            <p:ph type="dt" sz="half" idx="10"/>
          </p:nvPr>
        </p:nvSpPr>
        <p:spPr/>
        <p:txBody>
          <a:bodyPr/>
          <a:lstStyle/>
          <a:p>
            <a:fld id="{C4D0E4D9-D763-43EE-B811-D76EC3139DBF}" type="datetimeFigureOut">
              <a:rPr lang="en-GB" smtClean="0"/>
              <a:t>06/02/2024</a:t>
            </a:fld>
            <a:endParaRPr lang="en-GB"/>
          </a:p>
        </p:txBody>
      </p:sp>
      <p:sp>
        <p:nvSpPr>
          <p:cNvPr id="6" name="Footer Placeholder 5">
            <a:extLst>
              <a:ext uri="{FF2B5EF4-FFF2-40B4-BE49-F238E27FC236}">
                <a16:creationId xmlns:a16="http://schemas.microsoft.com/office/drawing/2014/main" id="{604BF661-5AF7-48C0-B8F5-F21E5920174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5F7763C-44CB-45D3-9168-24FA203014D0}"/>
              </a:ext>
            </a:extLst>
          </p:cNvPr>
          <p:cNvSpPr>
            <a:spLocks noGrp="1"/>
          </p:cNvSpPr>
          <p:nvPr>
            <p:ph type="sldNum" sz="quarter" idx="12"/>
          </p:nvPr>
        </p:nvSpPr>
        <p:spPr/>
        <p:txBody>
          <a:bodyPr/>
          <a:lstStyle/>
          <a:p>
            <a:fld id="{B6A5C695-2F0B-40F0-907C-C091858C1C48}" type="slidenum">
              <a:rPr lang="en-GB" smtClean="0"/>
              <a:t>‹#›</a:t>
            </a:fld>
            <a:endParaRPr lang="en-GB"/>
          </a:p>
        </p:txBody>
      </p:sp>
    </p:spTree>
    <p:extLst>
      <p:ext uri="{BB962C8B-B14F-4D97-AF65-F5344CB8AC3E}">
        <p14:creationId xmlns:p14="http://schemas.microsoft.com/office/powerpoint/2010/main" val="2801446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B87DCAF-1C76-4DEC-B475-8CA1E823A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ectangle 9">
            <a:extLst>
              <a:ext uri="{FF2B5EF4-FFF2-40B4-BE49-F238E27FC236}">
                <a16:creationId xmlns:a16="http://schemas.microsoft.com/office/drawing/2014/main" id="{3F37E967-F463-4381-8D86-DF0B402A4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Isosceles Triangle 11">
            <a:extLst>
              <a:ext uri="{FF2B5EF4-FFF2-40B4-BE49-F238E27FC236}">
                <a16:creationId xmlns:a16="http://schemas.microsoft.com/office/drawing/2014/main" id="{F4302D17-CDFA-4D70-9D76-617B857C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Isosceles Triangle 13">
            <a:extLst>
              <a:ext uri="{FF2B5EF4-FFF2-40B4-BE49-F238E27FC236}">
                <a16:creationId xmlns:a16="http://schemas.microsoft.com/office/drawing/2014/main" id="{DA2966FF-5015-4181-AFEB-05C65B6BC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1" name="Rectangle 15">
            <a:extLst>
              <a:ext uri="{FF2B5EF4-FFF2-40B4-BE49-F238E27FC236}">
                <a16:creationId xmlns:a16="http://schemas.microsoft.com/office/drawing/2014/main" id="{F868113A-2798-41FB-8003-1FC64246F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Placeholder 1">
            <a:extLst>
              <a:ext uri="{FF2B5EF4-FFF2-40B4-BE49-F238E27FC236}">
                <a16:creationId xmlns:a16="http://schemas.microsoft.com/office/drawing/2014/main" id="{D4A161B7-C4D2-4468-9806-D1D31E6E8B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1805B47-A7E2-40DB-AB46-7A9B1FA5B3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11D261-AF39-425E-9149-C67C4BCFF8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D0E4D9-D763-43EE-B811-D76EC3139DBF}" type="datetimeFigureOut">
              <a:rPr lang="en-GB" smtClean="0"/>
              <a:t>06/02/2024</a:t>
            </a:fld>
            <a:endParaRPr lang="en-GB"/>
          </a:p>
        </p:txBody>
      </p:sp>
      <p:sp>
        <p:nvSpPr>
          <p:cNvPr id="5" name="Footer Placeholder 4">
            <a:extLst>
              <a:ext uri="{FF2B5EF4-FFF2-40B4-BE49-F238E27FC236}">
                <a16:creationId xmlns:a16="http://schemas.microsoft.com/office/drawing/2014/main" id="{C051EBA5-A495-4E89-80F3-16FD9457C9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17DB344-630B-432B-B069-BCFF3D22A7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A5C695-2F0B-40F0-907C-C091858C1C48}" type="slidenum">
              <a:rPr lang="en-GB" smtClean="0"/>
              <a:t>‹#›</a:t>
            </a:fld>
            <a:endParaRPr lang="en-GB"/>
          </a:p>
        </p:txBody>
      </p:sp>
    </p:spTree>
    <p:extLst>
      <p:ext uri="{BB962C8B-B14F-4D97-AF65-F5344CB8AC3E}">
        <p14:creationId xmlns:p14="http://schemas.microsoft.com/office/powerpoint/2010/main" val="3329212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5"/>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5"/>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5"/>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5"/>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5"/>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0.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3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9.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25.png"/><Relationship Id="rId7" Type="http://schemas.openxmlformats.org/officeDocument/2006/relationships/diagramQuickStyle" Target="../diagrams/quickStyle4.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26.svg"/><Relationship Id="rId9" Type="http://schemas.microsoft.com/office/2007/relationships/diagramDrawing" Target="../diagrams/drawing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8.svg"/></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0.svg"/></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3.svg"/></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4.svg"/></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25FCE169-4276-4005-8C82-CCC9C80C4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461736"/>
            <a:ext cx="6675119" cy="186629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ED1255-2625-4E18-837D-148E14388DBC}"/>
              </a:ext>
            </a:extLst>
          </p:cNvPr>
          <p:cNvSpPr>
            <a:spLocks noGrp="1"/>
          </p:cNvSpPr>
          <p:nvPr>
            <p:ph type="title"/>
          </p:nvPr>
        </p:nvSpPr>
        <p:spPr>
          <a:xfrm>
            <a:off x="730155" y="730155"/>
            <a:ext cx="6090743" cy="1422871"/>
          </a:xfrm>
        </p:spPr>
        <p:txBody>
          <a:bodyPr>
            <a:normAutofit/>
          </a:bodyPr>
          <a:lstStyle/>
          <a:p>
            <a:r>
              <a:rPr lang="en-US" dirty="0">
                <a:solidFill>
                  <a:srgbClr val="FFFFFF"/>
                </a:solidFill>
              </a:rPr>
              <a:t>Week 1 - Lecture</a:t>
            </a:r>
            <a:endParaRPr lang="en-IE" dirty="0">
              <a:solidFill>
                <a:srgbClr val="FFFFFF"/>
              </a:solidFill>
            </a:endParaRPr>
          </a:p>
        </p:txBody>
      </p:sp>
      <p:sp>
        <p:nvSpPr>
          <p:cNvPr id="64" name="Rectangle 63">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9951" y="467575"/>
            <a:ext cx="2148840" cy="1877811"/>
          </a:xfrm>
          <a:prstGeom prst="rect">
            <a:avLst/>
          </a:prstGeom>
          <a:solidFill>
            <a:srgbClr val="50493D"/>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990" y="471340"/>
            <a:ext cx="2148840" cy="1856689"/>
          </a:xfrm>
          <a:prstGeom prst="rect">
            <a:avLst/>
          </a:prstGeom>
          <a:solidFill>
            <a:srgbClr val="FD3B06"/>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8" name="Rectangle 67">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76301"/>
            <a:ext cx="6675119" cy="3922777"/>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85000"/>
                </a:prstClr>
              </a:solidFill>
              <a:effectLst/>
              <a:uLnTx/>
              <a:uFillTx/>
              <a:latin typeface="Calibri" panose="020F0502020204030204"/>
              <a:ea typeface="+mn-ea"/>
              <a:cs typeface="+mn-cs"/>
            </a:endParaRPr>
          </a:p>
        </p:txBody>
      </p:sp>
      <p:sp>
        <p:nvSpPr>
          <p:cNvPr id="57" name="Content Placeholder 2">
            <a:extLst>
              <a:ext uri="{FF2B5EF4-FFF2-40B4-BE49-F238E27FC236}">
                <a16:creationId xmlns:a16="http://schemas.microsoft.com/office/drawing/2014/main" id="{E50CD8EE-3FAF-46E7-A8EA-019055D392BD}"/>
              </a:ext>
            </a:extLst>
          </p:cNvPr>
          <p:cNvSpPr>
            <a:spLocks noGrp="1"/>
          </p:cNvSpPr>
          <p:nvPr>
            <p:ph idx="1"/>
          </p:nvPr>
        </p:nvSpPr>
        <p:spPr>
          <a:xfrm>
            <a:off x="786384" y="2717021"/>
            <a:ext cx="6034514" cy="3410824"/>
          </a:xfrm>
        </p:spPr>
        <p:txBody>
          <a:bodyPr anchor="ctr">
            <a:normAutofit/>
          </a:bodyPr>
          <a:lstStyle/>
          <a:p>
            <a:pPr marL="0" indent="0">
              <a:buNone/>
            </a:pPr>
            <a:r>
              <a:rPr lang="en-US" sz="2000" dirty="0"/>
              <a:t>SQT – Introduction to SQT</a:t>
            </a:r>
          </a:p>
        </p:txBody>
      </p:sp>
      <p:sp>
        <p:nvSpPr>
          <p:cNvPr id="70" name="Rectangle 69">
            <a:extLst>
              <a:ext uri="{FF2B5EF4-FFF2-40B4-BE49-F238E27FC236}">
                <a16:creationId xmlns:a16="http://schemas.microsoft.com/office/drawing/2014/main" id="{01955DCA-E99D-4678-99DB-8075105C1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9951" y="2480956"/>
            <a:ext cx="4453128" cy="3922776"/>
          </a:xfrm>
          <a:prstGeom prst="rect">
            <a:avLst/>
          </a:prstGeom>
          <a:solidFill>
            <a:srgbClr val="FD3B06">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1028" name="Picture 4" descr="Cartoon | SoftwareTestPro">
            <a:extLst>
              <a:ext uri="{FF2B5EF4-FFF2-40B4-BE49-F238E27FC236}">
                <a16:creationId xmlns:a16="http://schemas.microsoft.com/office/drawing/2014/main" id="{B28B436F-1D3C-4F81-8095-12A7726ED9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8017" y="2974958"/>
            <a:ext cx="3797599" cy="301833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950197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2AB9903-9C1E-4F88-B56B-A7B0E13E1AD9}"/>
              </a:ext>
            </a:extLst>
          </p:cNvPr>
          <p:cNvSpPr>
            <a:spLocks noGrp="1"/>
          </p:cNvSpPr>
          <p:nvPr>
            <p:ph type="title"/>
          </p:nvPr>
        </p:nvSpPr>
        <p:spPr>
          <a:xfrm>
            <a:off x="643467" y="321734"/>
            <a:ext cx="10905066" cy="1135737"/>
          </a:xfrm>
        </p:spPr>
        <p:txBody>
          <a:bodyPr>
            <a:normAutofit/>
          </a:bodyPr>
          <a:lstStyle/>
          <a:p>
            <a:r>
              <a:rPr lang="en-IE" sz="3600"/>
              <a:t>Software Testing and quality</a:t>
            </a:r>
          </a:p>
        </p:txBody>
      </p:sp>
      <p:sp>
        <p:nvSpPr>
          <p:cNvPr id="3" name="Content Placeholder 2">
            <a:extLst>
              <a:ext uri="{FF2B5EF4-FFF2-40B4-BE49-F238E27FC236}">
                <a16:creationId xmlns:a16="http://schemas.microsoft.com/office/drawing/2014/main" id="{03A43190-AC3F-426C-9994-FF666564FEDB}"/>
              </a:ext>
            </a:extLst>
          </p:cNvPr>
          <p:cNvSpPr>
            <a:spLocks noGrp="1"/>
          </p:cNvSpPr>
          <p:nvPr>
            <p:ph idx="1"/>
          </p:nvPr>
        </p:nvSpPr>
        <p:spPr>
          <a:xfrm>
            <a:off x="643468" y="1782981"/>
            <a:ext cx="5866661" cy="4393982"/>
          </a:xfrm>
        </p:spPr>
        <p:txBody>
          <a:bodyPr>
            <a:normAutofit lnSpcReduction="10000"/>
          </a:bodyPr>
          <a:lstStyle/>
          <a:p>
            <a:r>
              <a:rPr lang="en-IE" sz="2000" dirty="0"/>
              <a:t>Quality is very difficult to define – differs from person to person</a:t>
            </a:r>
          </a:p>
          <a:p>
            <a:pPr lvl="1"/>
            <a:r>
              <a:rPr lang="en-IE" sz="2000" dirty="0"/>
              <a:t>“meets user requirements” – Toyota car accidents</a:t>
            </a:r>
          </a:p>
          <a:p>
            <a:pPr lvl="1"/>
            <a:r>
              <a:rPr lang="en-IE" sz="2000" dirty="0"/>
              <a:t>Parts do not always correctly make up a ‘whole’ – Airbus A380</a:t>
            </a:r>
          </a:p>
          <a:p>
            <a:r>
              <a:rPr lang="en-IE" sz="2000" dirty="0"/>
              <a:t>Software development must balance competing demands, just like any project</a:t>
            </a:r>
          </a:p>
          <a:p>
            <a:r>
              <a:rPr lang="en-IE" sz="2000" dirty="0"/>
              <a:t>Influences</a:t>
            </a:r>
          </a:p>
          <a:p>
            <a:pPr lvl="1"/>
            <a:r>
              <a:rPr lang="en-IE" sz="1600" dirty="0"/>
              <a:t>Features</a:t>
            </a:r>
          </a:p>
          <a:p>
            <a:pPr lvl="1"/>
            <a:r>
              <a:rPr lang="en-IE" sz="1600" dirty="0"/>
              <a:t>Bugs being fixed</a:t>
            </a:r>
          </a:p>
          <a:p>
            <a:pPr lvl="1"/>
            <a:r>
              <a:rPr lang="en-IE" sz="1600" dirty="0"/>
              <a:t>Development cycles</a:t>
            </a:r>
          </a:p>
          <a:p>
            <a:r>
              <a:rPr lang="en-IE" sz="2000" dirty="0"/>
              <a:t>Software testing ensure some level of quality of the software being developed.</a:t>
            </a: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0A6ED487-EE5C-4729-90AA-1C1A06FB83E8}"/>
              </a:ext>
            </a:extLst>
          </p:cNvPr>
          <p:cNvPicPr>
            <a:picLocks noChangeAspect="1"/>
          </p:cNvPicPr>
          <p:nvPr/>
        </p:nvPicPr>
        <p:blipFill>
          <a:blip r:embed="rId3"/>
          <a:stretch>
            <a:fillRect/>
          </a:stretch>
        </p:blipFill>
        <p:spPr>
          <a:xfrm>
            <a:off x="6939206" y="1652099"/>
            <a:ext cx="4609326" cy="1982011"/>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Rectangle: Rounded Corners 5">
            <a:extLst>
              <a:ext uri="{FF2B5EF4-FFF2-40B4-BE49-F238E27FC236}">
                <a16:creationId xmlns:a16="http://schemas.microsoft.com/office/drawing/2014/main" id="{EF765B97-16B0-4952-B58D-ED5668340D4D}"/>
              </a:ext>
            </a:extLst>
          </p:cNvPr>
          <p:cNvSpPr/>
          <p:nvPr/>
        </p:nvSpPr>
        <p:spPr>
          <a:xfrm>
            <a:off x="7084612" y="4494802"/>
            <a:ext cx="4023360" cy="1575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800" i="1" u="sng" dirty="0"/>
              <a:t>Question:</a:t>
            </a:r>
          </a:p>
          <a:p>
            <a:pPr algn="ctr"/>
            <a:r>
              <a:rPr lang="en-IE" sz="2800" dirty="0"/>
              <a:t>How much testing is enough?</a:t>
            </a:r>
          </a:p>
        </p:txBody>
      </p:sp>
    </p:spTree>
    <p:extLst>
      <p:ext uri="{BB962C8B-B14F-4D97-AF65-F5344CB8AC3E}">
        <p14:creationId xmlns:p14="http://schemas.microsoft.com/office/powerpoint/2010/main" val="1238546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153F49A-6EA1-439F-A797-EBB17B11FB03}"/>
              </a:ext>
            </a:extLst>
          </p:cNvPr>
          <p:cNvSpPr>
            <a:spLocks noGrp="1"/>
          </p:cNvSpPr>
          <p:nvPr>
            <p:ph type="title"/>
          </p:nvPr>
        </p:nvSpPr>
        <p:spPr>
          <a:xfrm>
            <a:off x="643467" y="321734"/>
            <a:ext cx="10905066" cy="1135737"/>
          </a:xfrm>
        </p:spPr>
        <p:txBody>
          <a:bodyPr>
            <a:normAutofit/>
          </a:bodyPr>
          <a:lstStyle/>
          <a:p>
            <a:r>
              <a:rPr lang="en-IE" sz="3600"/>
              <a:t>What is software testing</a:t>
            </a:r>
          </a:p>
        </p:txBody>
      </p:sp>
      <p:sp>
        <p:nvSpPr>
          <p:cNvPr id="3" name="Content Placeholder 2">
            <a:extLst>
              <a:ext uri="{FF2B5EF4-FFF2-40B4-BE49-F238E27FC236}">
                <a16:creationId xmlns:a16="http://schemas.microsoft.com/office/drawing/2014/main" id="{8B773028-6D4C-426A-8B3C-2EC1916A5413}"/>
              </a:ext>
            </a:extLst>
          </p:cNvPr>
          <p:cNvSpPr>
            <a:spLocks noGrp="1"/>
          </p:cNvSpPr>
          <p:nvPr>
            <p:ph idx="1"/>
          </p:nvPr>
        </p:nvSpPr>
        <p:spPr>
          <a:xfrm>
            <a:off x="643467" y="1782981"/>
            <a:ext cx="10905066" cy="4393982"/>
          </a:xfrm>
        </p:spPr>
        <p:txBody>
          <a:bodyPr>
            <a:normAutofit fontScale="92500" lnSpcReduction="20000"/>
          </a:bodyPr>
          <a:lstStyle/>
          <a:p>
            <a:r>
              <a:rPr lang="en-IE" sz="3200" dirty="0"/>
              <a:t>An activity used to reduce risk</a:t>
            </a:r>
          </a:p>
          <a:p>
            <a:r>
              <a:rPr lang="en-IE" sz="3200" dirty="0"/>
              <a:t>A method to check if the software product matches expected requirements</a:t>
            </a:r>
          </a:p>
          <a:p>
            <a:r>
              <a:rPr lang="en-IE" sz="3200" dirty="0"/>
              <a:t>Evaluates and verifies that a product does what it is supposed to do</a:t>
            </a:r>
          </a:p>
          <a:p>
            <a:r>
              <a:rPr lang="en-IE" sz="3200" dirty="0"/>
              <a:t>A testing process evaluates software by testing its attributes</a:t>
            </a:r>
          </a:p>
          <a:p>
            <a:pPr lvl="1"/>
            <a:r>
              <a:rPr lang="en-IE" sz="3200" dirty="0"/>
              <a:t>Reliability</a:t>
            </a:r>
          </a:p>
          <a:p>
            <a:pPr lvl="1"/>
            <a:r>
              <a:rPr lang="en-IE" sz="3200" dirty="0"/>
              <a:t>Scalability</a:t>
            </a:r>
          </a:p>
          <a:p>
            <a:pPr lvl="1"/>
            <a:r>
              <a:rPr lang="en-IE" sz="3200" dirty="0"/>
              <a:t>Portability</a:t>
            </a:r>
          </a:p>
          <a:p>
            <a:pPr lvl="1"/>
            <a:r>
              <a:rPr lang="en-IE" sz="3200" dirty="0"/>
              <a:t>Reusability</a:t>
            </a:r>
          </a:p>
          <a:p>
            <a:pPr lvl="1"/>
            <a:r>
              <a:rPr lang="en-IE" sz="3200" dirty="0"/>
              <a:t>Usability</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15745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6BE045B-E8A6-4F17-A957-640EFB812734}"/>
              </a:ext>
            </a:extLst>
          </p:cNvPr>
          <p:cNvSpPr>
            <a:spLocks noGrp="1"/>
          </p:cNvSpPr>
          <p:nvPr>
            <p:ph type="title"/>
          </p:nvPr>
        </p:nvSpPr>
        <p:spPr>
          <a:xfrm>
            <a:off x="643467" y="321734"/>
            <a:ext cx="10905066" cy="1135737"/>
          </a:xfrm>
        </p:spPr>
        <p:txBody>
          <a:bodyPr>
            <a:normAutofit/>
          </a:bodyPr>
          <a:lstStyle/>
          <a:p>
            <a:r>
              <a:rPr lang="en-IE" sz="3600"/>
              <a:t>What is software testing</a:t>
            </a:r>
          </a:p>
        </p:txBody>
      </p:sp>
      <p:sp>
        <p:nvSpPr>
          <p:cNvPr id="3" name="Content Placeholder 2">
            <a:extLst>
              <a:ext uri="{FF2B5EF4-FFF2-40B4-BE49-F238E27FC236}">
                <a16:creationId xmlns:a16="http://schemas.microsoft.com/office/drawing/2014/main" id="{0ABB7895-3242-4834-83E9-FD1578FB7311}"/>
              </a:ext>
            </a:extLst>
          </p:cNvPr>
          <p:cNvSpPr>
            <a:spLocks noGrp="1"/>
          </p:cNvSpPr>
          <p:nvPr>
            <p:ph idx="1"/>
          </p:nvPr>
        </p:nvSpPr>
        <p:spPr>
          <a:xfrm>
            <a:off x="643467" y="1782981"/>
            <a:ext cx="10905066" cy="4393982"/>
          </a:xfrm>
        </p:spPr>
        <p:txBody>
          <a:bodyPr>
            <a:normAutofit fontScale="92500" lnSpcReduction="20000"/>
          </a:bodyPr>
          <a:lstStyle/>
          <a:p>
            <a:r>
              <a:rPr lang="en-IE" dirty="0"/>
              <a:t>More specifically</a:t>
            </a:r>
          </a:p>
          <a:p>
            <a:pPr lvl="1"/>
            <a:r>
              <a:rPr lang="en-IE" sz="2800" dirty="0"/>
              <a:t>It is a group of techniques to determine the correctness of the application according to specifications</a:t>
            </a:r>
          </a:p>
          <a:p>
            <a:r>
              <a:rPr lang="en-IE" dirty="0"/>
              <a:t>But….</a:t>
            </a:r>
          </a:p>
          <a:p>
            <a:pPr lvl="1"/>
            <a:r>
              <a:rPr lang="en-IE" sz="2800" dirty="0"/>
              <a:t>Testing cannot find all defects</a:t>
            </a:r>
          </a:p>
          <a:p>
            <a:pPr lvl="1"/>
            <a:r>
              <a:rPr lang="en-IE" sz="2800" dirty="0"/>
              <a:t>There will always be an “unknown unknown”</a:t>
            </a:r>
          </a:p>
          <a:p>
            <a:r>
              <a:rPr lang="en-IE" dirty="0"/>
              <a:t>Tests can include</a:t>
            </a:r>
          </a:p>
          <a:p>
            <a:pPr lvl="1"/>
            <a:r>
              <a:rPr lang="en-IE" sz="2800" dirty="0"/>
              <a:t>Examination of code</a:t>
            </a:r>
          </a:p>
          <a:p>
            <a:pPr lvl="1"/>
            <a:r>
              <a:rPr lang="en-IE" sz="2800" dirty="0"/>
              <a:t>Conditions</a:t>
            </a:r>
          </a:p>
          <a:p>
            <a:pPr lvl="1"/>
            <a:r>
              <a:rPr lang="en-IE" sz="2800" dirty="0"/>
              <a:t>Behaviours</a:t>
            </a:r>
          </a:p>
          <a:p>
            <a:pPr lvl="1"/>
            <a:r>
              <a:rPr lang="en-IE" sz="2800" dirty="0"/>
              <a:t>Interactions with external data sources</a:t>
            </a:r>
          </a:p>
          <a:p>
            <a:pPr lvl="1"/>
            <a:r>
              <a:rPr lang="en-IE" sz="2800" dirty="0"/>
              <a:t>Many more</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97703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BDB159-003C-4B2B-BB43-4F3CED275147}"/>
              </a:ext>
            </a:extLst>
          </p:cNvPr>
          <p:cNvSpPr>
            <a:spLocks noGrp="1"/>
          </p:cNvSpPr>
          <p:nvPr>
            <p:ph type="title"/>
          </p:nvPr>
        </p:nvSpPr>
        <p:spPr>
          <a:xfrm>
            <a:off x="643467" y="321734"/>
            <a:ext cx="10905066" cy="1135737"/>
          </a:xfrm>
        </p:spPr>
        <p:txBody>
          <a:bodyPr>
            <a:normAutofit/>
          </a:bodyPr>
          <a:lstStyle/>
          <a:p>
            <a:r>
              <a:rPr lang="en-IE" sz="3600"/>
              <a:t>Why is testing necessary</a:t>
            </a:r>
          </a:p>
        </p:txBody>
      </p:sp>
      <p:sp>
        <p:nvSpPr>
          <p:cNvPr id="3" name="Content Placeholder 2">
            <a:extLst>
              <a:ext uri="{FF2B5EF4-FFF2-40B4-BE49-F238E27FC236}">
                <a16:creationId xmlns:a16="http://schemas.microsoft.com/office/drawing/2014/main" id="{2768A5BA-4434-4631-B926-00EAB37611E6}"/>
              </a:ext>
            </a:extLst>
          </p:cNvPr>
          <p:cNvSpPr>
            <a:spLocks noGrp="1"/>
          </p:cNvSpPr>
          <p:nvPr>
            <p:ph idx="1"/>
          </p:nvPr>
        </p:nvSpPr>
        <p:spPr>
          <a:xfrm>
            <a:off x="643467" y="1782981"/>
            <a:ext cx="10905066" cy="4393982"/>
          </a:xfrm>
        </p:spPr>
        <p:txBody>
          <a:bodyPr>
            <a:normAutofit fontScale="92500" lnSpcReduction="20000"/>
          </a:bodyPr>
          <a:lstStyle/>
          <a:p>
            <a:r>
              <a:rPr lang="en-US" sz="3200" dirty="0"/>
              <a:t>The success of software depends upon acceptance of its targeted </a:t>
            </a:r>
            <a:r>
              <a:rPr lang="en-US" sz="3200" b="1" u="sng" dirty="0"/>
              <a:t>audience</a:t>
            </a:r>
            <a:r>
              <a:rPr lang="en-US" sz="3200" dirty="0"/>
              <a:t>, easy graphical user interface, strong functionality load test</a:t>
            </a:r>
          </a:p>
          <a:p>
            <a:pPr lvl="1"/>
            <a:r>
              <a:rPr lang="en-US" sz="3200" dirty="0"/>
              <a:t>Banking V Gaming audiences</a:t>
            </a:r>
          </a:p>
          <a:p>
            <a:r>
              <a:rPr lang="en-US" sz="3200" dirty="0"/>
              <a:t>Testing identifies:</a:t>
            </a:r>
          </a:p>
          <a:p>
            <a:pPr lvl="1"/>
            <a:r>
              <a:rPr lang="en-US" sz="3200" dirty="0"/>
              <a:t>Defects</a:t>
            </a:r>
          </a:p>
          <a:p>
            <a:pPr lvl="1"/>
            <a:r>
              <a:rPr lang="en-US" sz="3200" dirty="0"/>
              <a:t>Reduces flaws</a:t>
            </a:r>
          </a:p>
          <a:p>
            <a:pPr lvl="1"/>
            <a:r>
              <a:rPr lang="en-US" sz="3200" dirty="0"/>
              <a:t>Increases quality</a:t>
            </a:r>
          </a:p>
          <a:p>
            <a:pPr lvl="1"/>
            <a:r>
              <a:rPr lang="en-US" sz="3200" dirty="0"/>
              <a:t>Inadequacies in development process</a:t>
            </a:r>
          </a:p>
          <a:p>
            <a:r>
              <a:rPr lang="en-US" sz="3200" dirty="0"/>
              <a:t>(Tries to)Ensures that the product delivered is what the customer wanted</a:t>
            </a:r>
          </a:p>
          <a:p>
            <a:endParaRPr lang="en-IE" sz="32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18723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E40201-3035-4859-A1A7-622BC383108F}"/>
              </a:ext>
            </a:extLst>
          </p:cNvPr>
          <p:cNvSpPr>
            <a:spLocks noGrp="1"/>
          </p:cNvSpPr>
          <p:nvPr>
            <p:ph type="title"/>
          </p:nvPr>
        </p:nvSpPr>
        <p:spPr>
          <a:xfrm>
            <a:off x="643467" y="321734"/>
            <a:ext cx="10905066" cy="1135737"/>
          </a:xfrm>
        </p:spPr>
        <p:txBody>
          <a:bodyPr>
            <a:normAutofit/>
          </a:bodyPr>
          <a:lstStyle/>
          <a:p>
            <a:r>
              <a:rPr lang="en-IE" sz="3600"/>
              <a:t>Common testing activities</a:t>
            </a:r>
          </a:p>
        </p:txBody>
      </p:sp>
      <p:sp>
        <p:nvSpPr>
          <p:cNvPr id="3" name="Content Placeholder 2">
            <a:extLst>
              <a:ext uri="{FF2B5EF4-FFF2-40B4-BE49-F238E27FC236}">
                <a16:creationId xmlns:a16="http://schemas.microsoft.com/office/drawing/2014/main" id="{EF0BCA44-73DC-4567-9FE6-046021F6D41B}"/>
              </a:ext>
            </a:extLst>
          </p:cNvPr>
          <p:cNvSpPr>
            <a:spLocks noGrp="1"/>
          </p:cNvSpPr>
          <p:nvPr>
            <p:ph idx="1"/>
          </p:nvPr>
        </p:nvSpPr>
        <p:spPr>
          <a:xfrm>
            <a:off x="643467" y="1782981"/>
            <a:ext cx="10905066" cy="4393982"/>
          </a:xfrm>
        </p:spPr>
        <p:txBody>
          <a:bodyPr>
            <a:normAutofit fontScale="92500" lnSpcReduction="10000"/>
          </a:bodyPr>
          <a:lstStyle/>
          <a:p>
            <a:r>
              <a:rPr lang="en-IE" sz="3200" dirty="0"/>
              <a:t>Test planning</a:t>
            </a:r>
          </a:p>
          <a:p>
            <a:pPr lvl="1"/>
            <a:r>
              <a:rPr lang="en-IE" sz="3200" dirty="0"/>
              <a:t>Use cases</a:t>
            </a:r>
          </a:p>
          <a:p>
            <a:pPr lvl="1"/>
            <a:r>
              <a:rPr lang="en-IE" sz="3200" dirty="0"/>
              <a:t>Test case design</a:t>
            </a:r>
          </a:p>
          <a:p>
            <a:r>
              <a:rPr lang="en-IE" sz="3200" dirty="0"/>
              <a:t>Sizing and dimensioning</a:t>
            </a:r>
          </a:p>
          <a:p>
            <a:r>
              <a:rPr lang="en-IE" sz="3200" dirty="0"/>
              <a:t>Test implementation</a:t>
            </a:r>
          </a:p>
          <a:p>
            <a:r>
              <a:rPr lang="en-IE" sz="3200" dirty="0"/>
              <a:t>Debugging</a:t>
            </a:r>
          </a:p>
          <a:p>
            <a:r>
              <a:rPr lang="en-IE" sz="3200" dirty="0"/>
              <a:t>Test Reporting</a:t>
            </a:r>
          </a:p>
          <a:p>
            <a:r>
              <a:rPr lang="en-IE" sz="3200" dirty="0"/>
              <a:t>Documentation</a:t>
            </a:r>
          </a:p>
          <a:p>
            <a:r>
              <a:rPr lang="en-IE" sz="3200" dirty="0"/>
              <a:t>Output and analysis</a:t>
            </a:r>
          </a:p>
          <a:p>
            <a:endParaRPr lang="en-IE" sz="32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60898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itle 1">
            <a:extLst>
              <a:ext uri="{FF2B5EF4-FFF2-40B4-BE49-F238E27FC236}">
                <a16:creationId xmlns:a16="http://schemas.microsoft.com/office/drawing/2014/main" id="{49B47F01-B700-4975-B2D2-E866C9E4F842}"/>
              </a:ext>
            </a:extLst>
          </p:cNvPr>
          <p:cNvSpPr>
            <a:spLocks noGrp="1"/>
          </p:cNvSpPr>
          <p:nvPr>
            <p:ph type="title"/>
          </p:nvPr>
        </p:nvSpPr>
        <p:spPr>
          <a:xfrm>
            <a:off x="874815" y="798703"/>
            <a:ext cx="5221185" cy="3072015"/>
          </a:xfrm>
        </p:spPr>
        <p:txBody>
          <a:bodyPr vert="horz" lIns="91440" tIns="45720" rIns="91440" bIns="45720" rtlCol="0" anchor="b">
            <a:normAutofit/>
          </a:bodyPr>
          <a:lstStyle/>
          <a:p>
            <a:pPr algn="ctr"/>
            <a:r>
              <a:rPr lang="en-US" sz="6000" kern="1200" dirty="0">
                <a:solidFill>
                  <a:schemeClr val="tx1"/>
                </a:solidFill>
                <a:latin typeface="+mj-lt"/>
                <a:ea typeface="+mj-ea"/>
                <a:cs typeface="+mj-cs"/>
              </a:rPr>
              <a:t>Seven Principles of testing</a:t>
            </a:r>
          </a:p>
        </p:txBody>
      </p:sp>
      <p:sp>
        <p:nvSpPr>
          <p:cNvPr id="49" name="Freeform: Shape 48">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Content Placeholder 7" descr="Computer">
            <a:extLst>
              <a:ext uri="{FF2B5EF4-FFF2-40B4-BE49-F238E27FC236}">
                <a16:creationId xmlns:a16="http://schemas.microsoft.com/office/drawing/2014/main" id="{4D1ED18F-4102-4F9B-B21C-106F75114BA0}"/>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93046" y="1209578"/>
            <a:ext cx="4055897" cy="4055897"/>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53" name="Freeform: Shape 52">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Freeform: Shape 54">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9" name="Freeform: Shape 58">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1" name="Rectangle 3">
            <a:extLst>
              <a:ext uri="{FF2B5EF4-FFF2-40B4-BE49-F238E27FC236}">
                <a16:creationId xmlns:a16="http://schemas.microsoft.com/office/drawing/2014/main" id="{18D47823-1559-40FD-8143-D9C2558CC09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740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Rectangle 2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D08FE04-18CA-4921-A5C8-D0FE8E683ECC}"/>
              </a:ext>
            </a:extLst>
          </p:cNvPr>
          <p:cNvSpPr>
            <a:spLocks noGrp="1"/>
          </p:cNvSpPr>
          <p:nvPr>
            <p:ph type="title"/>
          </p:nvPr>
        </p:nvSpPr>
        <p:spPr>
          <a:xfrm>
            <a:off x="466722" y="586855"/>
            <a:ext cx="3201366" cy="3387497"/>
          </a:xfrm>
        </p:spPr>
        <p:txBody>
          <a:bodyPr anchor="b">
            <a:normAutofit/>
          </a:bodyPr>
          <a:lstStyle/>
          <a:p>
            <a:pPr algn="r"/>
            <a:r>
              <a:rPr lang="en-IE" sz="4000" dirty="0">
                <a:solidFill>
                  <a:srgbClr val="FFFFFF"/>
                </a:solidFill>
              </a:rPr>
              <a:t>Discussion: Consider a scenario</a:t>
            </a:r>
          </a:p>
        </p:txBody>
      </p:sp>
      <p:sp>
        <p:nvSpPr>
          <p:cNvPr id="6" name="Content Placeholder 5">
            <a:extLst>
              <a:ext uri="{FF2B5EF4-FFF2-40B4-BE49-F238E27FC236}">
                <a16:creationId xmlns:a16="http://schemas.microsoft.com/office/drawing/2014/main" id="{9083F2A9-6417-4DEC-8615-67345D271633}"/>
              </a:ext>
            </a:extLst>
          </p:cNvPr>
          <p:cNvSpPr>
            <a:spLocks noGrp="1"/>
          </p:cNvSpPr>
          <p:nvPr>
            <p:ph idx="1"/>
          </p:nvPr>
        </p:nvSpPr>
        <p:spPr>
          <a:xfrm>
            <a:off x="4810259" y="649480"/>
            <a:ext cx="6555347" cy="5546047"/>
          </a:xfrm>
        </p:spPr>
        <p:txBody>
          <a:bodyPr anchor="ctr">
            <a:normAutofit lnSpcReduction="10000"/>
          </a:bodyPr>
          <a:lstStyle/>
          <a:p>
            <a:r>
              <a:rPr lang="en-IE" sz="3200" dirty="0"/>
              <a:t>Moving a file from folder A to Folder B – Think of all possible ways you can test this</a:t>
            </a:r>
          </a:p>
          <a:p>
            <a:pPr lvl="1"/>
            <a:r>
              <a:rPr lang="en-US" dirty="0"/>
              <a:t>Trying to move the file when it is Open</a:t>
            </a:r>
          </a:p>
          <a:p>
            <a:pPr lvl="1"/>
            <a:r>
              <a:rPr lang="en-US" dirty="0"/>
              <a:t>You do not have the security rights to paste the file in Folder B</a:t>
            </a:r>
          </a:p>
          <a:p>
            <a:pPr lvl="1"/>
            <a:r>
              <a:rPr lang="en-US" dirty="0"/>
              <a:t>Folder B is on a shared drive and storage capacity is full.</a:t>
            </a:r>
          </a:p>
          <a:p>
            <a:pPr lvl="1"/>
            <a:r>
              <a:rPr lang="en-US" dirty="0"/>
              <a:t>Folder B already has a file with the same name</a:t>
            </a:r>
          </a:p>
          <a:p>
            <a:pPr lvl="1"/>
            <a:r>
              <a:rPr lang="en-US" dirty="0"/>
              <a:t>………….Etc.</a:t>
            </a:r>
          </a:p>
          <a:p>
            <a:endParaRPr lang="en-US" dirty="0"/>
          </a:p>
          <a:p>
            <a:r>
              <a:rPr lang="en-US" sz="3200" dirty="0"/>
              <a:t>Seven principles aid in optimizing and directing your testing efforts.</a:t>
            </a:r>
            <a:endParaRPr lang="en-IE" sz="3200" dirty="0"/>
          </a:p>
          <a:p>
            <a:pPr marL="457200" lvl="1" indent="0">
              <a:buNone/>
            </a:pPr>
            <a:endParaRPr lang="en-IE" dirty="0"/>
          </a:p>
        </p:txBody>
      </p:sp>
    </p:spTree>
    <p:extLst>
      <p:ext uri="{BB962C8B-B14F-4D97-AF65-F5344CB8AC3E}">
        <p14:creationId xmlns:p14="http://schemas.microsoft.com/office/powerpoint/2010/main" val="348516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75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75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75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75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75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7" end="7"/>
                                            </p:txEl>
                                          </p:spTgt>
                                        </p:tgtEl>
                                        <p:attrNameLst>
                                          <p:attrName>style.visibility</p:attrName>
                                        </p:attrNameLst>
                                      </p:cBhvr>
                                      <p:to>
                                        <p:strVal val="visible"/>
                                      </p:to>
                                    </p:set>
                                    <p:animEffect transition="in" filter="fade">
                                      <p:cBhvr>
                                        <p:cTn id="32" dur="75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DB981EC-0113-4D89-A6B6-AEA69C13DD0F}"/>
              </a:ext>
            </a:extLst>
          </p:cNvPr>
          <p:cNvSpPr>
            <a:spLocks noGrp="1"/>
          </p:cNvSpPr>
          <p:nvPr>
            <p:ph type="title"/>
          </p:nvPr>
        </p:nvSpPr>
        <p:spPr>
          <a:xfrm>
            <a:off x="643467" y="321734"/>
            <a:ext cx="10905066" cy="1135737"/>
          </a:xfrm>
        </p:spPr>
        <p:txBody>
          <a:bodyPr>
            <a:normAutofit/>
          </a:bodyPr>
          <a:lstStyle/>
          <a:p>
            <a:r>
              <a:rPr lang="en-IE" sz="3600"/>
              <a:t>Seven Principles of software testing</a:t>
            </a:r>
          </a:p>
        </p:txBody>
      </p:sp>
      <p:sp>
        <p:nvSpPr>
          <p:cNvPr id="3" name="Content Placeholder 2">
            <a:extLst>
              <a:ext uri="{FF2B5EF4-FFF2-40B4-BE49-F238E27FC236}">
                <a16:creationId xmlns:a16="http://schemas.microsoft.com/office/drawing/2014/main" id="{823ADA55-DABD-4FD6-A4F7-260D6ACFC130}"/>
              </a:ext>
            </a:extLst>
          </p:cNvPr>
          <p:cNvSpPr>
            <a:spLocks noGrp="1"/>
          </p:cNvSpPr>
          <p:nvPr>
            <p:ph idx="1"/>
          </p:nvPr>
        </p:nvSpPr>
        <p:spPr>
          <a:xfrm>
            <a:off x="643469" y="1782981"/>
            <a:ext cx="4008384" cy="4393982"/>
          </a:xfrm>
        </p:spPr>
        <p:txBody>
          <a:bodyPr>
            <a:normAutofit/>
          </a:bodyPr>
          <a:lstStyle/>
          <a:p>
            <a:pPr marL="514350" indent="-514350">
              <a:buFont typeface="+mj-lt"/>
              <a:buAutoNum type="arabicPeriod"/>
            </a:pPr>
            <a:r>
              <a:rPr lang="en-US" sz="2000" dirty="0"/>
              <a:t>Testing shows the presence of defects</a:t>
            </a:r>
          </a:p>
          <a:p>
            <a:pPr marL="514350" indent="-514350">
              <a:buFont typeface="+mj-lt"/>
              <a:buAutoNum type="arabicPeriod"/>
            </a:pPr>
            <a:r>
              <a:rPr lang="en-US" sz="2000" dirty="0"/>
              <a:t>Exhaustive testing is not possible</a:t>
            </a:r>
          </a:p>
          <a:p>
            <a:pPr marL="514350" indent="-514350">
              <a:buFont typeface="+mj-lt"/>
              <a:buAutoNum type="arabicPeriod"/>
            </a:pPr>
            <a:r>
              <a:rPr lang="en-US" sz="2000" dirty="0"/>
              <a:t>Early testing</a:t>
            </a:r>
          </a:p>
          <a:p>
            <a:pPr marL="514350" indent="-514350">
              <a:buFont typeface="+mj-lt"/>
              <a:buAutoNum type="arabicPeriod"/>
            </a:pPr>
            <a:r>
              <a:rPr lang="en-US" sz="2000" dirty="0"/>
              <a:t>Defect clustering</a:t>
            </a:r>
          </a:p>
          <a:p>
            <a:pPr marL="514350" indent="-514350">
              <a:buFont typeface="+mj-lt"/>
              <a:buAutoNum type="arabicPeriod"/>
            </a:pPr>
            <a:r>
              <a:rPr lang="en-US" sz="2000" dirty="0"/>
              <a:t>Pesticide paradox</a:t>
            </a:r>
          </a:p>
          <a:p>
            <a:pPr marL="514350" indent="-514350">
              <a:buFont typeface="+mj-lt"/>
              <a:buAutoNum type="arabicPeriod"/>
            </a:pPr>
            <a:r>
              <a:rPr lang="en-US" sz="2000" dirty="0"/>
              <a:t>Testing is context-dependent</a:t>
            </a:r>
          </a:p>
          <a:p>
            <a:pPr marL="514350" indent="-514350">
              <a:buFont typeface="+mj-lt"/>
              <a:buAutoNum type="arabicPeriod"/>
            </a:pPr>
            <a:r>
              <a:rPr lang="en-US" sz="2000" dirty="0"/>
              <a:t>Absence of errors fallacy</a:t>
            </a:r>
            <a:endParaRPr lang="en-IE" sz="2000" dirty="0"/>
          </a:p>
        </p:txBody>
      </p:sp>
      <p:grpSp>
        <p:nvGrpSpPr>
          <p:cNvPr id="73" name="Group 7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4" name="Isosceles Triangle 7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122" name="Picture 2">
            <a:extLst>
              <a:ext uri="{FF2B5EF4-FFF2-40B4-BE49-F238E27FC236}">
                <a16:creationId xmlns:a16="http://schemas.microsoft.com/office/drawing/2014/main" id="{765023FB-9276-4AEF-832E-BE987B3ED94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60949" y="1782981"/>
            <a:ext cx="6121953" cy="4361892"/>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8" name="Rectangle 7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39667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F915A4A-1E52-4E70-BD4B-FA4534A88670}"/>
              </a:ext>
            </a:extLst>
          </p:cNvPr>
          <p:cNvSpPr>
            <a:spLocks noGrp="1"/>
          </p:cNvSpPr>
          <p:nvPr>
            <p:ph type="title"/>
          </p:nvPr>
        </p:nvSpPr>
        <p:spPr>
          <a:xfrm>
            <a:off x="643467" y="321734"/>
            <a:ext cx="10905066" cy="1135737"/>
          </a:xfrm>
        </p:spPr>
        <p:txBody>
          <a:bodyPr>
            <a:normAutofit/>
          </a:bodyPr>
          <a:lstStyle/>
          <a:p>
            <a:r>
              <a:rPr lang="en-US" sz="3600"/>
              <a:t>1 - Testing shows the presence of defects</a:t>
            </a:r>
            <a:endParaRPr lang="en-IE" sz="3600"/>
          </a:p>
        </p:txBody>
      </p:sp>
      <p:sp>
        <p:nvSpPr>
          <p:cNvPr id="3" name="Content Placeholder 2">
            <a:extLst>
              <a:ext uri="{FF2B5EF4-FFF2-40B4-BE49-F238E27FC236}">
                <a16:creationId xmlns:a16="http://schemas.microsoft.com/office/drawing/2014/main" id="{62A7F1D0-AD40-4D81-BC2A-D91145DDFF4D}"/>
              </a:ext>
            </a:extLst>
          </p:cNvPr>
          <p:cNvSpPr>
            <a:spLocks noGrp="1"/>
          </p:cNvSpPr>
          <p:nvPr>
            <p:ph idx="1"/>
          </p:nvPr>
        </p:nvSpPr>
        <p:spPr>
          <a:xfrm>
            <a:off x="643467" y="1782981"/>
            <a:ext cx="10905066" cy="4393982"/>
          </a:xfrm>
        </p:spPr>
        <p:txBody>
          <a:bodyPr>
            <a:normAutofit/>
          </a:bodyPr>
          <a:lstStyle/>
          <a:p>
            <a:r>
              <a:rPr lang="en-IE" dirty="0"/>
              <a:t>The objective of testing is to find errors and defects in your application</a:t>
            </a:r>
          </a:p>
          <a:p>
            <a:pPr lvl="1"/>
            <a:r>
              <a:rPr lang="en-IE" sz="2800" dirty="0"/>
              <a:t>E.g. to make the software fail</a:t>
            </a:r>
          </a:p>
          <a:p>
            <a:endParaRPr lang="en-IE" dirty="0"/>
          </a:p>
          <a:p>
            <a:r>
              <a:rPr lang="en-IE" dirty="0"/>
              <a:t>Question:</a:t>
            </a:r>
          </a:p>
          <a:p>
            <a:pPr lvl="1"/>
            <a:r>
              <a:rPr lang="en-IE" sz="2800" dirty="0"/>
              <a:t>If no defect is found, is your application defect free?</a:t>
            </a:r>
          </a:p>
          <a:p>
            <a:pPr lvl="1"/>
            <a:endParaRPr lang="en-IE" sz="2800" dirty="0"/>
          </a:p>
          <a:p>
            <a:r>
              <a:rPr lang="en-IE" dirty="0"/>
              <a:t>Testing can reduce the number of defects/errors, but cannot ensure software is 100% free of defects.</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35351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75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75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75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76F66D2-B739-4BC2-8AE2-C1237F836274}"/>
              </a:ext>
            </a:extLst>
          </p:cNvPr>
          <p:cNvSpPr>
            <a:spLocks noGrp="1"/>
          </p:cNvSpPr>
          <p:nvPr>
            <p:ph type="title"/>
          </p:nvPr>
        </p:nvSpPr>
        <p:spPr>
          <a:xfrm>
            <a:off x="643467" y="321734"/>
            <a:ext cx="10905066" cy="1135737"/>
          </a:xfrm>
        </p:spPr>
        <p:txBody>
          <a:bodyPr>
            <a:normAutofit/>
          </a:bodyPr>
          <a:lstStyle/>
          <a:p>
            <a:r>
              <a:rPr lang="en-US" sz="3600"/>
              <a:t>2 - Exhaustive testing is not possible</a:t>
            </a:r>
            <a:endParaRPr lang="en-IE" sz="3600"/>
          </a:p>
        </p:txBody>
      </p:sp>
      <p:sp>
        <p:nvSpPr>
          <p:cNvPr id="3" name="Content Placeholder 2">
            <a:extLst>
              <a:ext uri="{FF2B5EF4-FFF2-40B4-BE49-F238E27FC236}">
                <a16:creationId xmlns:a16="http://schemas.microsoft.com/office/drawing/2014/main" id="{0F0D42E8-0404-4DDA-AA01-A1499E8CD178}"/>
              </a:ext>
            </a:extLst>
          </p:cNvPr>
          <p:cNvSpPr>
            <a:spLocks noGrp="1"/>
          </p:cNvSpPr>
          <p:nvPr>
            <p:ph idx="1"/>
          </p:nvPr>
        </p:nvSpPr>
        <p:spPr>
          <a:xfrm>
            <a:off x="643467" y="1782981"/>
            <a:ext cx="10905066" cy="4393982"/>
          </a:xfrm>
        </p:spPr>
        <p:txBody>
          <a:bodyPr numCol="2">
            <a:noAutofit/>
          </a:bodyPr>
          <a:lstStyle/>
          <a:p>
            <a:r>
              <a:rPr lang="en-IE" dirty="0"/>
              <a:t>Software testing is not about testing all possible scenarios.</a:t>
            </a:r>
          </a:p>
          <a:p>
            <a:pPr lvl="1"/>
            <a:r>
              <a:rPr lang="en-IE" sz="2800" dirty="0"/>
              <a:t>This is impossible</a:t>
            </a:r>
          </a:p>
          <a:p>
            <a:pPr lvl="1"/>
            <a:r>
              <a:rPr lang="en-IE" sz="2800" dirty="0"/>
              <a:t>If this was attempted, testing would never finish</a:t>
            </a:r>
          </a:p>
          <a:p>
            <a:r>
              <a:rPr lang="en-IE" dirty="0"/>
              <a:t>It is very difficult to test all functionalities with all valid and invalid input combinations</a:t>
            </a:r>
          </a:p>
          <a:p>
            <a:endParaRPr lang="en-IE" dirty="0"/>
          </a:p>
          <a:p>
            <a:endParaRPr lang="en-IE" dirty="0"/>
          </a:p>
          <a:p>
            <a:endParaRPr lang="en-IE" dirty="0"/>
          </a:p>
          <a:p>
            <a:r>
              <a:rPr lang="en-IE" dirty="0"/>
              <a:t>Testing is performed (usually) based on </a:t>
            </a:r>
          </a:p>
          <a:p>
            <a:pPr lvl="1"/>
            <a:r>
              <a:rPr lang="en-IE" sz="2800" dirty="0"/>
              <a:t>requirement documents</a:t>
            </a:r>
          </a:p>
          <a:p>
            <a:pPr lvl="1"/>
            <a:r>
              <a:rPr lang="en-IE" sz="2800" dirty="0"/>
              <a:t>test cases</a:t>
            </a:r>
          </a:p>
          <a:p>
            <a:pPr lvl="1"/>
            <a:r>
              <a:rPr lang="en-IE" sz="2800" dirty="0"/>
              <a:t>Specifications</a:t>
            </a:r>
          </a:p>
          <a:p>
            <a:pPr lvl="1"/>
            <a:r>
              <a:rPr lang="en-IE" sz="2800" dirty="0"/>
              <a:t>use cases etc</a:t>
            </a:r>
          </a:p>
          <a:p>
            <a:r>
              <a:rPr lang="en-IE" dirty="0"/>
              <a:t>Testing can be heavily impact by:</a:t>
            </a:r>
          </a:p>
          <a:p>
            <a:pPr lvl="1"/>
            <a:r>
              <a:rPr lang="en-IE" sz="2800" dirty="0"/>
              <a:t> incorrect specifications</a:t>
            </a:r>
          </a:p>
          <a:p>
            <a:pPr lvl="1"/>
            <a:r>
              <a:rPr lang="en-IE" sz="2800" dirty="0"/>
              <a:t>incorrect assumptions</a:t>
            </a:r>
          </a:p>
          <a:p>
            <a:pPr lvl="1"/>
            <a:r>
              <a:rPr lang="en-IE" sz="2800" dirty="0"/>
              <a:t>misunderstood user cases etc</a:t>
            </a:r>
          </a:p>
          <a:p>
            <a:endParaRPr lang="en-IE"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10723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CEC5D-9713-4220-8171-1E25679AF1E6}"/>
              </a:ext>
            </a:extLst>
          </p:cNvPr>
          <p:cNvSpPr>
            <a:spLocks noGrp="1"/>
          </p:cNvSpPr>
          <p:nvPr>
            <p:ph type="title"/>
          </p:nvPr>
        </p:nvSpPr>
        <p:spPr/>
        <p:txBody>
          <a:bodyPr/>
          <a:lstStyle/>
          <a:p>
            <a:r>
              <a:rPr lang="en-GB" dirty="0"/>
              <a:t>Agenda</a:t>
            </a:r>
          </a:p>
        </p:txBody>
      </p:sp>
      <p:graphicFrame>
        <p:nvGraphicFramePr>
          <p:cNvPr id="4" name="Content Placeholder 3">
            <a:extLst>
              <a:ext uri="{FF2B5EF4-FFF2-40B4-BE49-F238E27FC236}">
                <a16:creationId xmlns:a16="http://schemas.microsoft.com/office/drawing/2014/main" id="{F767873D-1A9E-446A-B10A-50A8EBC9B8C0}"/>
              </a:ext>
            </a:extLst>
          </p:cNvPr>
          <p:cNvGraphicFramePr>
            <a:graphicFrameLocks noGrp="1"/>
          </p:cNvGraphicFramePr>
          <p:nvPr>
            <p:ph idx="1"/>
            <p:extLst>
              <p:ext uri="{D42A27DB-BD31-4B8C-83A1-F6EECF244321}">
                <p14:modId xmlns:p14="http://schemas.microsoft.com/office/powerpoint/2010/main" val="16028417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2918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a:extLst>
              <a:ext uri="{FF2B5EF4-FFF2-40B4-BE49-F238E27FC236}">
                <a16:creationId xmlns:a16="http://schemas.microsoft.com/office/drawing/2014/main" id="{FA366754-A2F4-475B-8217-AB06F5F15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1" name="Rectangle 20">
              <a:extLst>
                <a:ext uri="{FF2B5EF4-FFF2-40B4-BE49-F238E27FC236}">
                  <a16:creationId xmlns:a16="http://schemas.microsoft.com/office/drawing/2014/main" id="{322BF2F0-5264-48F8-8780-73D64DE84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7DC5FF32-A8FD-4F1B-B8D3-3D226716C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98073BE7-153B-454B-9722-00761BD5A6C2}"/>
              </a:ext>
            </a:extLst>
          </p:cNvPr>
          <p:cNvSpPr>
            <a:spLocks noGrp="1"/>
          </p:cNvSpPr>
          <p:nvPr>
            <p:ph type="title"/>
          </p:nvPr>
        </p:nvSpPr>
        <p:spPr>
          <a:xfrm>
            <a:off x="643467" y="321734"/>
            <a:ext cx="10905066" cy="1135737"/>
          </a:xfrm>
        </p:spPr>
        <p:txBody>
          <a:bodyPr>
            <a:normAutofit/>
          </a:bodyPr>
          <a:lstStyle/>
          <a:p>
            <a:r>
              <a:rPr lang="en-IE" sz="3600"/>
              <a:t>3 – Early Testing</a:t>
            </a:r>
          </a:p>
        </p:txBody>
      </p:sp>
      <p:sp>
        <p:nvSpPr>
          <p:cNvPr id="3" name="Content Placeholder 2">
            <a:extLst>
              <a:ext uri="{FF2B5EF4-FFF2-40B4-BE49-F238E27FC236}">
                <a16:creationId xmlns:a16="http://schemas.microsoft.com/office/drawing/2014/main" id="{BB129695-06DF-47D0-8D20-510F4B311843}"/>
              </a:ext>
            </a:extLst>
          </p:cNvPr>
          <p:cNvSpPr>
            <a:spLocks noGrp="1"/>
          </p:cNvSpPr>
          <p:nvPr>
            <p:ph idx="1"/>
          </p:nvPr>
        </p:nvSpPr>
        <p:spPr>
          <a:xfrm>
            <a:off x="643468" y="1782981"/>
            <a:ext cx="6842935" cy="4393982"/>
          </a:xfrm>
        </p:spPr>
        <p:txBody>
          <a:bodyPr>
            <a:normAutofit fontScale="92500"/>
          </a:bodyPr>
          <a:lstStyle/>
          <a:p>
            <a:r>
              <a:rPr lang="en-US" dirty="0"/>
              <a:t>Sometimes may see “shift-left” testing</a:t>
            </a:r>
          </a:p>
          <a:p>
            <a:pPr lvl="1"/>
            <a:r>
              <a:rPr lang="en-US" sz="2800" dirty="0"/>
              <a:t>Test stuff earlier</a:t>
            </a:r>
          </a:p>
          <a:p>
            <a:pPr lvl="1"/>
            <a:r>
              <a:rPr lang="en-US" sz="2800" dirty="0"/>
              <a:t>But, careful not to ‘shift’ to far left</a:t>
            </a:r>
          </a:p>
          <a:p>
            <a:pPr lvl="1"/>
            <a:r>
              <a:rPr lang="en-US" sz="2800" dirty="0"/>
              <a:t>Does not mean don’t test later.</a:t>
            </a:r>
          </a:p>
          <a:p>
            <a:r>
              <a:rPr lang="en-US" dirty="0"/>
              <a:t>Testing should start as </a:t>
            </a:r>
            <a:r>
              <a:rPr lang="en-US" dirty="0" err="1"/>
              <a:t>erly</a:t>
            </a:r>
            <a:r>
              <a:rPr lang="en-US" dirty="0"/>
              <a:t> as possible in SDLC</a:t>
            </a:r>
          </a:p>
          <a:p>
            <a:r>
              <a:rPr lang="en-US" dirty="0"/>
              <a:t>The earlier a defect is found, the more time there will be to do something about it.</a:t>
            </a:r>
          </a:p>
          <a:p>
            <a:pPr lvl="1"/>
            <a:r>
              <a:rPr lang="en-US" sz="2800" dirty="0"/>
              <a:t>But how early</a:t>
            </a:r>
          </a:p>
          <a:p>
            <a:pPr lvl="1"/>
            <a:r>
              <a:rPr lang="en-US" sz="2800" dirty="0"/>
              <a:t>As soon as requirements are defined</a:t>
            </a:r>
          </a:p>
          <a:p>
            <a:pPr lvl="1"/>
            <a:r>
              <a:rPr lang="en-US" sz="2800" dirty="0"/>
              <a:t>Usually at “requirement analysis” phase</a:t>
            </a:r>
            <a:endParaRPr lang="en-IE" sz="2800" dirty="0"/>
          </a:p>
        </p:txBody>
      </p:sp>
      <p:grpSp>
        <p:nvGrpSpPr>
          <p:cNvPr id="24" name="Group 2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5" name="Isosceles Triangle 2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12">
            <a:extLst>
              <a:ext uri="{FF2B5EF4-FFF2-40B4-BE49-F238E27FC236}">
                <a16:creationId xmlns:a16="http://schemas.microsoft.com/office/drawing/2014/main" id="{6997EA0C-D652-4512-9348-69C50E4C9539}"/>
              </a:ext>
            </a:extLst>
          </p:cNvPr>
          <p:cNvPicPr>
            <a:picLocks noChangeAspect="1"/>
          </p:cNvPicPr>
          <p:nvPr/>
        </p:nvPicPr>
        <p:blipFill>
          <a:blip r:embed="rId3"/>
          <a:stretch>
            <a:fillRect/>
          </a:stretch>
        </p:blipFill>
        <p:spPr>
          <a:xfrm>
            <a:off x="7370200" y="2586439"/>
            <a:ext cx="4178332" cy="2590566"/>
          </a:xfrm>
          <a:prstGeom prst="rect">
            <a:avLst/>
          </a:prstGeom>
        </p:spPr>
      </p:pic>
    </p:spTree>
    <p:extLst>
      <p:ext uri="{BB962C8B-B14F-4D97-AF65-F5344CB8AC3E}">
        <p14:creationId xmlns:p14="http://schemas.microsoft.com/office/powerpoint/2010/main" val="2425531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6643DCA-EBF4-48DC-ADE5-6C27A5303DBE}"/>
              </a:ext>
            </a:extLst>
          </p:cNvPr>
          <p:cNvSpPr>
            <a:spLocks noGrp="1"/>
          </p:cNvSpPr>
          <p:nvPr>
            <p:ph type="title"/>
          </p:nvPr>
        </p:nvSpPr>
        <p:spPr>
          <a:xfrm>
            <a:off x="643467" y="321734"/>
            <a:ext cx="10905066" cy="1135737"/>
          </a:xfrm>
        </p:spPr>
        <p:txBody>
          <a:bodyPr>
            <a:normAutofit/>
          </a:bodyPr>
          <a:lstStyle/>
          <a:p>
            <a:r>
              <a:rPr lang="en-IE" sz="3600"/>
              <a:t>Comparative cost to correct errors</a:t>
            </a: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4">
            <a:extLst>
              <a:ext uri="{FF2B5EF4-FFF2-40B4-BE49-F238E27FC236}">
                <a16:creationId xmlns:a16="http://schemas.microsoft.com/office/drawing/2014/main" id="{C99D2789-A797-4624-AEB3-2207355B0962}"/>
              </a:ext>
            </a:extLst>
          </p:cNvPr>
          <p:cNvGraphicFramePr>
            <a:graphicFrameLocks noGrp="1"/>
          </p:cNvGraphicFramePr>
          <p:nvPr>
            <p:ph idx="1"/>
            <p:extLst>
              <p:ext uri="{D42A27DB-BD31-4B8C-83A1-F6EECF244321}">
                <p14:modId xmlns:p14="http://schemas.microsoft.com/office/powerpoint/2010/main" val="3390724441"/>
              </p:ext>
            </p:extLst>
          </p:nvPr>
        </p:nvGraphicFramePr>
        <p:xfrm>
          <a:off x="838200" y="2036376"/>
          <a:ext cx="10515599" cy="3929842"/>
        </p:xfrm>
        <a:graphic>
          <a:graphicData uri="http://schemas.openxmlformats.org/drawingml/2006/table">
            <a:tbl>
              <a:tblPr firstRow="1" bandRow="1">
                <a:tableStyleId>{5C22544A-7EE6-4342-B048-85BDC9FD1C3A}</a:tableStyleId>
              </a:tblPr>
              <a:tblGrid>
                <a:gridCol w="6005800">
                  <a:extLst>
                    <a:ext uri="{9D8B030D-6E8A-4147-A177-3AD203B41FA5}">
                      <a16:colId xmlns:a16="http://schemas.microsoft.com/office/drawing/2014/main" val="3959157827"/>
                    </a:ext>
                  </a:extLst>
                </a:gridCol>
                <a:gridCol w="4509799">
                  <a:extLst>
                    <a:ext uri="{9D8B030D-6E8A-4147-A177-3AD203B41FA5}">
                      <a16:colId xmlns:a16="http://schemas.microsoft.com/office/drawing/2014/main" val="241172662"/>
                    </a:ext>
                  </a:extLst>
                </a:gridCol>
              </a:tblGrid>
              <a:tr h="561406">
                <a:tc>
                  <a:txBody>
                    <a:bodyPr/>
                    <a:lstStyle/>
                    <a:p>
                      <a:r>
                        <a:rPr lang="en-US" sz="2500"/>
                        <a:t>Stage error is found</a:t>
                      </a:r>
                      <a:endParaRPr lang="en-IE" sz="2500"/>
                    </a:p>
                  </a:txBody>
                  <a:tcPr marL="127592" marR="127592" marT="63796" marB="63796"/>
                </a:tc>
                <a:tc>
                  <a:txBody>
                    <a:bodyPr/>
                    <a:lstStyle/>
                    <a:p>
                      <a:r>
                        <a:rPr lang="en-US" sz="2500"/>
                        <a:t>Comparative cost </a:t>
                      </a:r>
                      <a:endParaRPr lang="en-IE" sz="2500"/>
                    </a:p>
                  </a:txBody>
                  <a:tcPr marL="127592" marR="127592" marT="63796" marB="63796"/>
                </a:tc>
                <a:extLst>
                  <a:ext uri="{0D108BD9-81ED-4DB2-BD59-A6C34878D82A}">
                    <a16:rowId xmlns:a16="http://schemas.microsoft.com/office/drawing/2014/main" val="2380921715"/>
                  </a:ext>
                </a:extLst>
              </a:tr>
              <a:tr h="561406">
                <a:tc>
                  <a:txBody>
                    <a:bodyPr/>
                    <a:lstStyle/>
                    <a:p>
                      <a:r>
                        <a:rPr lang="en-IE" sz="2500"/>
                        <a:t>Requirements</a:t>
                      </a:r>
                    </a:p>
                  </a:txBody>
                  <a:tcPr marL="127592" marR="127592" marT="63796" marB="63796"/>
                </a:tc>
                <a:tc>
                  <a:txBody>
                    <a:bodyPr/>
                    <a:lstStyle/>
                    <a:p>
                      <a:r>
                        <a:rPr lang="en-IE" sz="2500"/>
                        <a:t>$1</a:t>
                      </a:r>
                    </a:p>
                  </a:txBody>
                  <a:tcPr marL="127592" marR="127592" marT="63796" marB="63796"/>
                </a:tc>
                <a:extLst>
                  <a:ext uri="{0D108BD9-81ED-4DB2-BD59-A6C34878D82A}">
                    <a16:rowId xmlns:a16="http://schemas.microsoft.com/office/drawing/2014/main" val="926130089"/>
                  </a:ext>
                </a:extLst>
              </a:tr>
              <a:tr h="561406">
                <a:tc>
                  <a:txBody>
                    <a:bodyPr/>
                    <a:lstStyle/>
                    <a:p>
                      <a:r>
                        <a:rPr lang="en-IE" sz="2500"/>
                        <a:t>Coding</a:t>
                      </a:r>
                    </a:p>
                  </a:txBody>
                  <a:tcPr marL="127592" marR="127592" marT="63796" marB="63796"/>
                </a:tc>
                <a:tc>
                  <a:txBody>
                    <a:bodyPr/>
                    <a:lstStyle/>
                    <a:p>
                      <a:r>
                        <a:rPr lang="en-IE" sz="2500"/>
                        <a:t>$10</a:t>
                      </a:r>
                    </a:p>
                  </a:txBody>
                  <a:tcPr marL="127592" marR="127592" marT="63796" marB="63796"/>
                </a:tc>
                <a:extLst>
                  <a:ext uri="{0D108BD9-81ED-4DB2-BD59-A6C34878D82A}">
                    <a16:rowId xmlns:a16="http://schemas.microsoft.com/office/drawing/2014/main" val="3080789838"/>
                  </a:ext>
                </a:extLst>
              </a:tr>
              <a:tr h="561406">
                <a:tc>
                  <a:txBody>
                    <a:bodyPr/>
                    <a:lstStyle/>
                    <a:p>
                      <a:r>
                        <a:rPr lang="en-IE" sz="2500"/>
                        <a:t>Program testing</a:t>
                      </a:r>
                    </a:p>
                  </a:txBody>
                  <a:tcPr marL="127592" marR="127592" marT="63796" marB="63796"/>
                </a:tc>
                <a:tc>
                  <a:txBody>
                    <a:bodyPr/>
                    <a:lstStyle/>
                    <a:p>
                      <a:r>
                        <a:rPr lang="en-IE" sz="2500"/>
                        <a:t>$100</a:t>
                      </a:r>
                    </a:p>
                  </a:txBody>
                  <a:tcPr marL="127592" marR="127592" marT="63796" marB="63796"/>
                </a:tc>
                <a:extLst>
                  <a:ext uri="{0D108BD9-81ED-4DB2-BD59-A6C34878D82A}">
                    <a16:rowId xmlns:a16="http://schemas.microsoft.com/office/drawing/2014/main" val="1787478501"/>
                  </a:ext>
                </a:extLst>
              </a:tr>
              <a:tr h="561406">
                <a:tc>
                  <a:txBody>
                    <a:bodyPr/>
                    <a:lstStyle/>
                    <a:p>
                      <a:r>
                        <a:rPr lang="en-IE" sz="2500"/>
                        <a:t>System testing</a:t>
                      </a:r>
                    </a:p>
                  </a:txBody>
                  <a:tcPr marL="127592" marR="127592" marT="63796" marB="63796"/>
                </a:tc>
                <a:tc>
                  <a:txBody>
                    <a:bodyPr/>
                    <a:lstStyle/>
                    <a:p>
                      <a:r>
                        <a:rPr lang="en-IE" sz="2500"/>
                        <a:t>$1000</a:t>
                      </a:r>
                    </a:p>
                  </a:txBody>
                  <a:tcPr marL="127592" marR="127592" marT="63796" marB="63796"/>
                </a:tc>
                <a:extLst>
                  <a:ext uri="{0D108BD9-81ED-4DB2-BD59-A6C34878D82A}">
                    <a16:rowId xmlns:a16="http://schemas.microsoft.com/office/drawing/2014/main" val="2385596705"/>
                  </a:ext>
                </a:extLst>
              </a:tr>
              <a:tr h="561406">
                <a:tc>
                  <a:txBody>
                    <a:bodyPr/>
                    <a:lstStyle/>
                    <a:p>
                      <a:r>
                        <a:rPr lang="en-IE" sz="2500"/>
                        <a:t>User acceptance Testing</a:t>
                      </a:r>
                    </a:p>
                  </a:txBody>
                  <a:tcPr marL="127592" marR="127592" marT="63796" marB="63796"/>
                </a:tc>
                <a:tc>
                  <a:txBody>
                    <a:bodyPr/>
                    <a:lstStyle/>
                    <a:p>
                      <a:r>
                        <a:rPr lang="en-IE" sz="2500"/>
                        <a:t>$10,000</a:t>
                      </a:r>
                    </a:p>
                  </a:txBody>
                  <a:tcPr marL="127592" marR="127592" marT="63796" marB="63796"/>
                </a:tc>
                <a:extLst>
                  <a:ext uri="{0D108BD9-81ED-4DB2-BD59-A6C34878D82A}">
                    <a16:rowId xmlns:a16="http://schemas.microsoft.com/office/drawing/2014/main" val="3364597647"/>
                  </a:ext>
                </a:extLst>
              </a:tr>
              <a:tr h="561406">
                <a:tc>
                  <a:txBody>
                    <a:bodyPr/>
                    <a:lstStyle/>
                    <a:p>
                      <a:r>
                        <a:rPr lang="en-IE" sz="2500"/>
                        <a:t>Live running (production)</a:t>
                      </a:r>
                    </a:p>
                  </a:txBody>
                  <a:tcPr marL="127592" marR="127592" marT="63796" marB="63796"/>
                </a:tc>
                <a:tc>
                  <a:txBody>
                    <a:bodyPr/>
                    <a:lstStyle/>
                    <a:p>
                      <a:r>
                        <a:rPr lang="en-IE" sz="2500" dirty="0"/>
                        <a:t>$100,000</a:t>
                      </a:r>
                    </a:p>
                  </a:txBody>
                  <a:tcPr marL="127592" marR="127592" marT="63796" marB="63796"/>
                </a:tc>
                <a:extLst>
                  <a:ext uri="{0D108BD9-81ED-4DB2-BD59-A6C34878D82A}">
                    <a16:rowId xmlns:a16="http://schemas.microsoft.com/office/drawing/2014/main" val="2868420428"/>
                  </a:ext>
                </a:extLst>
              </a:tr>
            </a:tbl>
          </a:graphicData>
        </a:graphic>
      </p:graphicFrame>
    </p:spTree>
    <p:extLst>
      <p:ext uri="{BB962C8B-B14F-4D97-AF65-F5344CB8AC3E}">
        <p14:creationId xmlns:p14="http://schemas.microsoft.com/office/powerpoint/2010/main" val="3712904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A34DF5-A3A8-4B3D-B8C9-5127A629CA87}"/>
              </a:ext>
            </a:extLst>
          </p:cNvPr>
          <p:cNvSpPr>
            <a:spLocks noGrp="1"/>
          </p:cNvSpPr>
          <p:nvPr>
            <p:ph type="title"/>
          </p:nvPr>
        </p:nvSpPr>
        <p:spPr>
          <a:xfrm>
            <a:off x="643467" y="321734"/>
            <a:ext cx="10905066" cy="1135737"/>
          </a:xfrm>
        </p:spPr>
        <p:txBody>
          <a:bodyPr>
            <a:normAutofit/>
          </a:bodyPr>
          <a:lstStyle/>
          <a:p>
            <a:r>
              <a:rPr lang="en-IE" sz="3600"/>
              <a:t>4 – Defect Clustering</a:t>
            </a:r>
          </a:p>
        </p:txBody>
      </p:sp>
      <p:sp>
        <p:nvSpPr>
          <p:cNvPr id="3" name="Content Placeholder 2">
            <a:extLst>
              <a:ext uri="{FF2B5EF4-FFF2-40B4-BE49-F238E27FC236}">
                <a16:creationId xmlns:a16="http://schemas.microsoft.com/office/drawing/2014/main" id="{6CEAA313-2844-412F-A1AA-7299804125BB}"/>
              </a:ext>
            </a:extLst>
          </p:cNvPr>
          <p:cNvSpPr>
            <a:spLocks noGrp="1"/>
          </p:cNvSpPr>
          <p:nvPr>
            <p:ph idx="1"/>
          </p:nvPr>
        </p:nvSpPr>
        <p:spPr>
          <a:xfrm>
            <a:off x="643467" y="1782981"/>
            <a:ext cx="10905066" cy="4393982"/>
          </a:xfrm>
        </p:spPr>
        <p:txBody>
          <a:bodyPr numCol="2">
            <a:normAutofit/>
          </a:bodyPr>
          <a:lstStyle/>
          <a:p>
            <a:r>
              <a:rPr lang="en-IE" dirty="0"/>
              <a:t>Often, the majority of defects come from a small number of modules/classes/functions etc</a:t>
            </a:r>
          </a:p>
          <a:p>
            <a:pPr lvl="1"/>
            <a:r>
              <a:rPr lang="en-IE" sz="2800" dirty="0"/>
              <a:t>Complex modules</a:t>
            </a:r>
          </a:p>
          <a:p>
            <a:pPr lvl="1"/>
            <a:r>
              <a:rPr lang="en-IE" sz="2800" dirty="0"/>
              <a:t>Many data sources</a:t>
            </a:r>
          </a:p>
          <a:p>
            <a:pPr lvl="1"/>
            <a:r>
              <a:rPr lang="en-IE" sz="2800" dirty="0"/>
              <a:t>A lot of integration points</a:t>
            </a:r>
          </a:p>
          <a:p>
            <a:pPr lvl="1"/>
            <a:r>
              <a:rPr lang="en-IE" sz="2800" dirty="0"/>
              <a:t>Legacy code</a:t>
            </a:r>
          </a:p>
          <a:p>
            <a:r>
              <a:rPr lang="en-IE" dirty="0"/>
              <a:t>Impact – where one defect is found, likely more will be found </a:t>
            </a:r>
          </a:p>
          <a:p>
            <a:pPr lvl="1"/>
            <a:r>
              <a:rPr lang="en-IE" sz="2800" dirty="0"/>
              <a:t>Pareto Principle</a:t>
            </a:r>
          </a:p>
          <a:p>
            <a:r>
              <a:rPr lang="en-IE" dirty="0"/>
              <a:t>What to do about it?</a:t>
            </a:r>
          </a:p>
          <a:p>
            <a:pPr lvl="1"/>
            <a:r>
              <a:rPr lang="en-IE" sz="2800" dirty="0"/>
              <a:t>Identify risky modules</a:t>
            </a:r>
          </a:p>
          <a:p>
            <a:pPr lvl="1"/>
            <a:r>
              <a:rPr lang="en-IE" sz="2800" dirty="0"/>
              <a:t>Incorporate it into test planning</a:t>
            </a:r>
          </a:p>
          <a:p>
            <a:pPr lvl="1"/>
            <a:r>
              <a:rPr lang="en-IE" sz="2800" dirty="0"/>
              <a:t>Reduce amount of changes</a:t>
            </a:r>
          </a:p>
          <a:p>
            <a:pPr lvl="2"/>
            <a:r>
              <a:rPr lang="en-IE" sz="2800" dirty="0"/>
              <a:t>The more changes, the higher risk of defects.</a:t>
            </a:r>
          </a:p>
          <a:p>
            <a:pPr lvl="1"/>
            <a:r>
              <a:rPr lang="en-IE" sz="2800" dirty="0"/>
              <a:t>Analyse and prioritise</a:t>
            </a:r>
          </a:p>
          <a:p>
            <a:pPr lvl="2"/>
            <a:r>
              <a:rPr lang="en-IE" sz="2800" dirty="0"/>
              <a:t>Remember, we cannot test everything!</a:t>
            </a:r>
          </a:p>
        </p:txBody>
      </p:sp>
      <p:sp>
        <p:nvSpPr>
          <p:cNvPr id="6"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237531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A524FA2-01DA-4651-A7D8-BB1ECBC61A63}"/>
              </a:ext>
            </a:extLst>
          </p:cNvPr>
          <p:cNvSpPr>
            <a:spLocks noGrp="1"/>
          </p:cNvSpPr>
          <p:nvPr>
            <p:ph type="title"/>
          </p:nvPr>
        </p:nvSpPr>
        <p:spPr>
          <a:xfrm>
            <a:off x="643467" y="321734"/>
            <a:ext cx="10905066" cy="1135737"/>
          </a:xfrm>
        </p:spPr>
        <p:txBody>
          <a:bodyPr>
            <a:normAutofit/>
          </a:bodyPr>
          <a:lstStyle/>
          <a:p>
            <a:r>
              <a:rPr lang="en-IE" sz="3600"/>
              <a:t>5 - Pesticide paradox</a:t>
            </a:r>
          </a:p>
        </p:txBody>
      </p:sp>
      <p:sp>
        <p:nvSpPr>
          <p:cNvPr id="3" name="Content Placeholder 2">
            <a:extLst>
              <a:ext uri="{FF2B5EF4-FFF2-40B4-BE49-F238E27FC236}">
                <a16:creationId xmlns:a16="http://schemas.microsoft.com/office/drawing/2014/main" id="{5F5906DC-CFA4-4A47-9581-CE2933C95497}"/>
              </a:ext>
            </a:extLst>
          </p:cNvPr>
          <p:cNvSpPr>
            <a:spLocks noGrp="1"/>
          </p:cNvSpPr>
          <p:nvPr>
            <p:ph idx="1"/>
          </p:nvPr>
        </p:nvSpPr>
        <p:spPr>
          <a:xfrm>
            <a:off x="643468" y="1782981"/>
            <a:ext cx="5209409" cy="4393982"/>
          </a:xfrm>
        </p:spPr>
        <p:txBody>
          <a:bodyPr>
            <a:normAutofit/>
          </a:bodyPr>
          <a:lstStyle/>
          <a:p>
            <a:r>
              <a:rPr lang="en-IE" sz="2000" dirty="0"/>
              <a:t>Effectiveness of test cases begins to decrease after a number of runs</a:t>
            </a:r>
          </a:p>
          <a:p>
            <a:r>
              <a:rPr lang="en-IE" sz="2000" dirty="0"/>
              <a:t>Regularly review and update test cases</a:t>
            </a:r>
          </a:p>
          <a:p>
            <a:endParaRPr lang="en-IE" sz="2000" dirty="0"/>
          </a:p>
          <a:p>
            <a:r>
              <a:rPr lang="en-IE" sz="2000" dirty="0"/>
              <a:t>How can you apply this principle:</a:t>
            </a:r>
          </a:p>
          <a:p>
            <a:pPr lvl="1"/>
            <a:r>
              <a:rPr lang="en-IE" sz="1600" dirty="0"/>
              <a:t>Variation of input data</a:t>
            </a:r>
          </a:p>
          <a:p>
            <a:pPr lvl="1"/>
            <a:r>
              <a:rPr lang="en-IE" sz="1600" dirty="0"/>
              <a:t>Cover more scenarios</a:t>
            </a:r>
          </a:p>
          <a:p>
            <a:pPr lvl="1"/>
            <a:r>
              <a:rPr lang="en-IE" sz="1600" dirty="0"/>
              <a:t>Increase duration of test</a:t>
            </a:r>
          </a:p>
          <a:p>
            <a:pPr lvl="1"/>
            <a:r>
              <a:rPr lang="en-IE" sz="1600" dirty="0"/>
              <a:t>Increase recurrences of test </a:t>
            </a:r>
          </a:p>
          <a:p>
            <a:r>
              <a:rPr lang="en-IE" sz="2000" dirty="0"/>
              <a:t>You cannot simply depend on existing test cases and techniques</a:t>
            </a:r>
          </a:p>
          <a:p>
            <a:endParaRPr lang="en-IE" sz="2000" dirty="0"/>
          </a:p>
        </p:txBody>
      </p:sp>
      <p:grpSp>
        <p:nvGrpSpPr>
          <p:cNvPr id="73" name="Group 7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4" name="Isosceles Triangle 7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146" name="Picture 2">
            <a:extLst>
              <a:ext uri="{FF2B5EF4-FFF2-40B4-BE49-F238E27FC236}">
                <a16:creationId xmlns:a16="http://schemas.microsoft.com/office/drawing/2014/main" id="{3B124614-4CB1-4DBA-B8EC-A3ACF167A10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39123" y="1782981"/>
            <a:ext cx="4165606" cy="4361892"/>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8" name="Rectangle 7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699849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7E7D455-3BB1-40E1-AF1C-03F6602AD884}"/>
              </a:ext>
            </a:extLst>
          </p:cNvPr>
          <p:cNvSpPr>
            <a:spLocks noGrp="1"/>
          </p:cNvSpPr>
          <p:nvPr>
            <p:ph type="title"/>
          </p:nvPr>
        </p:nvSpPr>
        <p:spPr>
          <a:xfrm>
            <a:off x="643467" y="321734"/>
            <a:ext cx="10905066" cy="1135737"/>
          </a:xfrm>
        </p:spPr>
        <p:txBody>
          <a:bodyPr>
            <a:normAutofit/>
          </a:bodyPr>
          <a:lstStyle/>
          <a:p>
            <a:r>
              <a:rPr lang="en-IE" sz="3600" dirty="0"/>
              <a:t>6 - Testing is context-dependent</a:t>
            </a:r>
          </a:p>
        </p:txBody>
      </p:sp>
      <p:sp>
        <p:nvSpPr>
          <p:cNvPr id="3" name="Content Placeholder 2">
            <a:extLst>
              <a:ext uri="{FF2B5EF4-FFF2-40B4-BE49-F238E27FC236}">
                <a16:creationId xmlns:a16="http://schemas.microsoft.com/office/drawing/2014/main" id="{E3FC361D-380F-4943-A13F-6C3419103E86}"/>
              </a:ext>
            </a:extLst>
          </p:cNvPr>
          <p:cNvSpPr>
            <a:spLocks noGrp="1"/>
          </p:cNvSpPr>
          <p:nvPr>
            <p:ph idx="1"/>
          </p:nvPr>
        </p:nvSpPr>
        <p:spPr>
          <a:xfrm>
            <a:off x="643467" y="1782981"/>
            <a:ext cx="10905066" cy="4393982"/>
          </a:xfrm>
        </p:spPr>
        <p:txBody>
          <a:bodyPr>
            <a:normAutofit/>
          </a:bodyPr>
          <a:lstStyle/>
          <a:p>
            <a:r>
              <a:rPr lang="en-IE" dirty="0"/>
              <a:t>The way you test one piece of software will differ from another</a:t>
            </a:r>
          </a:p>
          <a:p>
            <a:r>
              <a:rPr lang="en-IE" dirty="0"/>
              <a:t>Tests are performed differently in different contexts</a:t>
            </a:r>
          </a:p>
          <a:p>
            <a:pPr lvl="1"/>
            <a:r>
              <a:rPr lang="en-IE" sz="2000" dirty="0"/>
              <a:t>Different user types – Admin V regular user</a:t>
            </a:r>
          </a:p>
          <a:p>
            <a:pPr lvl="1"/>
            <a:r>
              <a:rPr lang="en-IE" sz="2000" dirty="0"/>
              <a:t>Security – Banking, healthcare, education</a:t>
            </a:r>
          </a:p>
          <a:p>
            <a:pPr lvl="1"/>
            <a:r>
              <a:rPr lang="en-IE" sz="2000" dirty="0"/>
              <a:t>POS system will require different testing than an ATM</a:t>
            </a:r>
          </a:p>
          <a:p>
            <a:r>
              <a:rPr lang="en-IE" dirty="0"/>
              <a:t>You would never test an e-commerce site the same way as an android application</a:t>
            </a:r>
          </a:p>
          <a:p>
            <a:r>
              <a:rPr lang="en-IE" dirty="0"/>
              <a:t>All applications are not made equal</a:t>
            </a:r>
          </a:p>
          <a:p>
            <a:pPr lvl="1"/>
            <a:r>
              <a:rPr lang="en-IE" sz="2000" dirty="0"/>
              <a:t>And neither should their test strategies</a:t>
            </a:r>
          </a:p>
          <a:p>
            <a:pPr lvl="1"/>
            <a:r>
              <a:rPr lang="en-IE" sz="2000" dirty="0"/>
              <a:t>Different techniques are used depending on the software</a:t>
            </a:r>
          </a:p>
          <a:p>
            <a:pPr lvl="1"/>
            <a:endParaRPr lang="en-IE" sz="2000" dirty="0"/>
          </a:p>
          <a:p>
            <a:pPr marL="0" indent="0">
              <a:buNone/>
            </a:pPr>
            <a:endParaRPr lang="en-IE"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6060430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7EA7F29-11F2-443C-9541-8FB9EC51BF4E}"/>
              </a:ext>
            </a:extLst>
          </p:cNvPr>
          <p:cNvSpPr>
            <a:spLocks noGrp="1"/>
          </p:cNvSpPr>
          <p:nvPr>
            <p:ph type="title"/>
          </p:nvPr>
        </p:nvSpPr>
        <p:spPr>
          <a:xfrm>
            <a:off x="643467" y="321734"/>
            <a:ext cx="6901193" cy="1135737"/>
          </a:xfrm>
        </p:spPr>
        <p:txBody>
          <a:bodyPr>
            <a:normAutofit/>
          </a:bodyPr>
          <a:lstStyle/>
          <a:p>
            <a:r>
              <a:rPr lang="en-IE" sz="3600"/>
              <a:t>7 - </a:t>
            </a:r>
            <a:r>
              <a:rPr lang="en-US" sz="3600"/>
              <a:t>Absence of errors fallacy</a:t>
            </a:r>
            <a:endParaRPr lang="en-IE" sz="3600"/>
          </a:p>
        </p:txBody>
      </p:sp>
      <p:sp>
        <p:nvSpPr>
          <p:cNvPr id="3" name="Content Placeholder 2">
            <a:extLst>
              <a:ext uri="{FF2B5EF4-FFF2-40B4-BE49-F238E27FC236}">
                <a16:creationId xmlns:a16="http://schemas.microsoft.com/office/drawing/2014/main" id="{C6C0B29E-DD57-48A5-8CD0-7238FA53FFBF}"/>
              </a:ext>
            </a:extLst>
          </p:cNvPr>
          <p:cNvSpPr>
            <a:spLocks noGrp="1"/>
          </p:cNvSpPr>
          <p:nvPr>
            <p:ph idx="1"/>
          </p:nvPr>
        </p:nvSpPr>
        <p:spPr>
          <a:xfrm>
            <a:off x="643468" y="1782981"/>
            <a:ext cx="6901193" cy="4393982"/>
          </a:xfrm>
        </p:spPr>
        <p:txBody>
          <a:bodyPr>
            <a:normAutofit fontScale="92500"/>
          </a:bodyPr>
          <a:lstStyle/>
          <a:p>
            <a:r>
              <a:rPr lang="en-US" sz="2400" dirty="0"/>
              <a:t>Just because no errors have been found, does not mean that you have good software</a:t>
            </a:r>
          </a:p>
          <a:p>
            <a:r>
              <a:rPr lang="en-US" sz="2400" dirty="0"/>
              <a:t>Must consider the business requirement when testing</a:t>
            </a:r>
          </a:p>
          <a:p>
            <a:r>
              <a:rPr lang="en-US" sz="2400" dirty="0"/>
              <a:t>Finding and fixing defects does not help if the system is unstable or does not fulfil a users needs</a:t>
            </a:r>
          </a:p>
          <a:p>
            <a:endParaRPr lang="en-US" sz="2400" dirty="0"/>
          </a:p>
          <a:p>
            <a:r>
              <a:rPr lang="en-US" sz="2400" dirty="0"/>
              <a:t>Example: </a:t>
            </a:r>
          </a:p>
          <a:p>
            <a:r>
              <a:rPr lang="en-US" sz="2400" dirty="0"/>
              <a:t>Even completely testing all the specified requirements and fixing all the defects are not enough if the built system is not user friendly. It means it does not meet the customer’s expectations.</a:t>
            </a:r>
            <a:endParaRPr lang="en-IE" sz="2400" dirty="0"/>
          </a:p>
        </p:txBody>
      </p:sp>
      <p:sp>
        <p:nvSpPr>
          <p:cNvPr id="47" name="Isosceles Triangle 4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C400853-E3CB-4135-8B90-3B024B194290}"/>
              </a:ext>
            </a:extLst>
          </p:cNvPr>
          <p:cNvPicPr>
            <a:picLocks noChangeAspect="1"/>
          </p:cNvPicPr>
          <p:nvPr/>
        </p:nvPicPr>
        <p:blipFill>
          <a:blip r:embed="rId3"/>
          <a:stretch>
            <a:fillRect/>
          </a:stretch>
        </p:blipFill>
        <p:spPr>
          <a:xfrm>
            <a:off x="7738019" y="2109402"/>
            <a:ext cx="3905341" cy="3319540"/>
          </a:xfrm>
          <a:prstGeom prst="rect">
            <a:avLst/>
          </a:prstGeom>
        </p:spPr>
      </p:pic>
      <p:grpSp>
        <p:nvGrpSpPr>
          <p:cNvPr id="51" name="Group 50">
            <a:extLst>
              <a:ext uri="{FF2B5EF4-FFF2-40B4-BE49-F238E27FC236}">
                <a16:creationId xmlns:a16="http://schemas.microsoft.com/office/drawing/2014/main" id="{912209CB-3E4C-43AE-B507-08269FAE8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52" name="Isosceles Triangle 5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7BCB7912-FEA6-4C89-8E9B-D95EF1564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73248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itle 1">
            <a:extLst>
              <a:ext uri="{FF2B5EF4-FFF2-40B4-BE49-F238E27FC236}">
                <a16:creationId xmlns:a16="http://schemas.microsoft.com/office/drawing/2014/main" id="{49B47F01-B700-4975-B2D2-E866C9E4F842}"/>
              </a:ext>
            </a:extLst>
          </p:cNvPr>
          <p:cNvSpPr>
            <a:spLocks noGrp="1"/>
          </p:cNvSpPr>
          <p:nvPr>
            <p:ph type="title"/>
          </p:nvPr>
        </p:nvSpPr>
        <p:spPr>
          <a:xfrm>
            <a:off x="874815" y="798703"/>
            <a:ext cx="5221185" cy="3072015"/>
          </a:xfrm>
        </p:spPr>
        <p:txBody>
          <a:bodyPr vert="horz" lIns="91440" tIns="45720" rIns="91440" bIns="45720" rtlCol="0" anchor="b">
            <a:normAutofit/>
          </a:bodyPr>
          <a:lstStyle/>
          <a:p>
            <a:pPr algn="ctr"/>
            <a:r>
              <a:rPr lang="en-US" sz="6000" kern="1200" dirty="0">
                <a:solidFill>
                  <a:schemeClr val="tx1"/>
                </a:solidFill>
                <a:latin typeface="+mj-lt"/>
                <a:ea typeface="+mj-ea"/>
                <a:cs typeface="+mj-cs"/>
              </a:rPr>
              <a:t>Fundamental test process</a:t>
            </a:r>
          </a:p>
        </p:txBody>
      </p:sp>
      <p:sp>
        <p:nvSpPr>
          <p:cNvPr id="9" name="Content Placeholder 2">
            <a:extLst>
              <a:ext uri="{FF2B5EF4-FFF2-40B4-BE49-F238E27FC236}">
                <a16:creationId xmlns:a16="http://schemas.microsoft.com/office/drawing/2014/main" id="{C7F0587A-5074-44A3-BA71-488FE17BFE7B}"/>
              </a:ext>
            </a:extLst>
          </p:cNvPr>
          <p:cNvSpPr>
            <a:spLocks noGrp="1"/>
          </p:cNvSpPr>
          <p:nvPr>
            <p:ph idx="1"/>
          </p:nvPr>
        </p:nvSpPr>
        <p:spPr>
          <a:xfrm>
            <a:off x="870148" y="3962792"/>
            <a:ext cx="5221185" cy="2102108"/>
          </a:xfrm>
        </p:spPr>
        <p:txBody>
          <a:bodyPr vert="horz" lIns="91440" tIns="45720" rIns="91440" bIns="45720" rtlCol="0" anchor="t">
            <a:normAutofit/>
          </a:bodyPr>
          <a:lstStyle/>
          <a:p>
            <a:pPr marL="0" indent="0" algn="ctr">
              <a:buNone/>
            </a:pPr>
            <a:endParaRPr lang="en-US" sz="2400" kern="1200" dirty="0">
              <a:solidFill>
                <a:schemeClr val="tx1"/>
              </a:solidFill>
              <a:latin typeface="+mn-lt"/>
              <a:ea typeface="+mn-ea"/>
              <a:cs typeface="+mn-cs"/>
            </a:endParaRPr>
          </a:p>
        </p:txBody>
      </p:sp>
      <p:sp>
        <p:nvSpPr>
          <p:cNvPr id="28" name="Freeform: Shape 27">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Graphic 7" descr="Computer">
            <a:extLst>
              <a:ext uri="{FF2B5EF4-FFF2-40B4-BE49-F238E27FC236}">
                <a16:creationId xmlns:a16="http://schemas.microsoft.com/office/drawing/2014/main" id="{4D1ED18F-4102-4F9B-B21C-106F75114B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93046" y="1209578"/>
            <a:ext cx="4055897" cy="4055897"/>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32" name="Freeform: Shape 31">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Freeform: Shape 37">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1" name="Rectangle 3">
            <a:extLst>
              <a:ext uri="{FF2B5EF4-FFF2-40B4-BE49-F238E27FC236}">
                <a16:creationId xmlns:a16="http://schemas.microsoft.com/office/drawing/2014/main" id="{18D47823-1559-40FD-8143-D9C2558CC09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63901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8E77C8C8-0B5F-40A4-8AE7-665FECB46F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13" name="Rectangle 12">
              <a:extLst>
                <a:ext uri="{FF2B5EF4-FFF2-40B4-BE49-F238E27FC236}">
                  <a16:creationId xmlns:a16="http://schemas.microsoft.com/office/drawing/2014/main" id="{2813FAB4-E18A-4CFA-B75B-92090037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412C0C28-5850-4F97-8E19-24B1DD749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28F4C5AD-0033-4EA4-A6AD-48BA467BB079}"/>
              </a:ext>
            </a:extLst>
          </p:cNvPr>
          <p:cNvSpPr>
            <a:spLocks noGrp="1"/>
          </p:cNvSpPr>
          <p:nvPr>
            <p:ph type="title"/>
          </p:nvPr>
        </p:nvSpPr>
        <p:spPr>
          <a:xfrm>
            <a:off x="643467" y="321734"/>
            <a:ext cx="10905066" cy="1135737"/>
          </a:xfrm>
        </p:spPr>
        <p:txBody>
          <a:bodyPr>
            <a:normAutofit/>
          </a:bodyPr>
          <a:lstStyle/>
          <a:p>
            <a:r>
              <a:rPr lang="en-IE" sz="3600"/>
              <a:t>What is a test process</a:t>
            </a:r>
          </a:p>
        </p:txBody>
      </p:sp>
      <p:pic>
        <p:nvPicPr>
          <p:cNvPr id="5" name="Graphic 4" descr="Clipboard Mixed with solid fill">
            <a:extLst>
              <a:ext uri="{FF2B5EF4-FFF2-40B4-BE49-F238E27FC236}">
                <a16:creationId xmlns:a16="http://schemas.microsoft.com/office/drawing/2014/main" id="{E90B5835-6AC5-49B9-8849-6CC409EC8E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3467" y="1782981"/>
            <a:ext cx="3483864" cy="3483864"/>
          </a:xfrm>
          <a:prstGeom prst="rect">
            <a:avLst/>
          </a:prstGeom>
        </p:spPr>
      </p:pic>
      <p:sp>
        <p:nvSpPr>
          <p:cNvPr id="3" name="Content Placeholder 2">
            <a:extLst>
              <a:ext uri="{FF2B5EF4-FFF2-40B4-BE49-F238E27FC236}">
                <a16:creationId xmlns:a16="http://schemas.microsoft.com/office/drawing/2014/main" id="{1F36A9D5-9FAC-4EB6-A2F1-E58E45938331}"/>
              </a:ext>
            </a:extLst>
          </p:cNvPr>
          <p:cNvSpPr>
            <a:spLocks noGrp="1"/>
          </p:cNvSpPr>
          <p:nvPr>
            <p:ph idx="1"/>
          </p:nvPr>
        </p:nvSpPr>
        <p:spPr>
          <a:xfrm>
            <a:off x="4705597" y="1782981"/>
            <a:ext cx="6842935" cy="4393982"/>
          </a:xfrm>
        </p:spPr>
        <p:txBody>
          <a:bodyPr>
            <a:normAutofit/>
          </a:bodyPr>
          <a:lstStyle/>
          <a:p>
            <a:r>
              <a:rPr lang="en-IE" sz="2000"/>
              <a:t>Testing is a process rather than a singular activity</a:t>
            </a:r>
          </a:p>
          <a:p>
            <a:r>
              <a:rPr lang="en-IE" sz="2000"/>
              <a:t>Effectiveness and quality of testing is determined by the quality of the test process used.</a:t>
            </a:r>
          </a:p>
          <a:p>
            <a:r>
              <a:rPr lang="en-IE" sz="2000"/>
              <a:t>This is a key element of what testers do</a:t>
            </a:r>
          </a:p>
          <a:p>
            <a:r>
              <a:rPr lang="en-IE" sz="2000"/>
              <a:t>Like most disciplines, the most visible part is running tests</a:t>
            </a:r>
          </a:p>
          <a:p>
            <a:pPr lvl="1"/>
            <a:r>
              <a:rPr lang="en-IE" sz="2000"/>
              <a:t>Test execution (Testing)</a:t>
            </a:r>
          </a:p>
          <a:p>
            <a:pPr lvl="1"/>
            <a:r>
              <a:rPr lang="en-IE" sz="2000"/>
              <a:t>Coding (Developers)</a:t>
            </a:r>
          </a:p>
          <a:p>
            <a:pPr lvl="1"/>
            <a:r>
              <a:rPr lang="en-IE" sz="2000"/>
              <a:t>Deployment (operations)</a:t>
            </a:r>
          </a:p>
          <a:p>
            <a:r>
              <a:rPr lang="en-IE" sz="2000"/>
              <a:t>There are many steps in the process before getting to these ‘visible’ parts.</a:t>
            </a:r>
          </a:p>
        </p:txBody>
      </p:sp>
      <p:grpSp>
        <p:nvGrpSpPr>
          <p:cNvPr id="16" name="Group 15">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17" name="Isosceles Triangle 16">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968296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8">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65945"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47011B-36B8-4F0C-8F69-959DA91B9087}"/>
              </a:ext>
            </a:extLst>
          </p:cNvPr>
          <p:cNvSpPr>
            <a:spLocks noGrp="1"/>
          </p:cNvSpPr>
          <p:nvPr>
            <p:ph type="title"/>
          </p:nvPr>
        </p:nvSpPr>
        <p:spPr>
          <a:xfrm>
            <a:off x="838201" y="624568"/>
            <a:ext cx="3351755" cy="5412920"/>
          </a:xfrm>
        </p:spPr>
        <p:txBody>
          <a:bodyPr>
            <a:normAutofit/>
          </a:bodyPr>
          <a:lstStyle/>
          <a:p>
            <a:r>
              <a:rPr lang="en-US" sz="4000">
                <a:solidFill>
                  <a:schemeClr val="bg1"/>
                </a:solidFill>
              </a:rPr>
              <a:t>Fundamental Test Process</a:t>
            </a:r>
            <a:endParaRPr lang="en-IE" sz="4000">
              <a:solidFill>
                <a:schemeClr val="bg1"/>
              </a:solidFill>
            </a:endParaRPr>
          </a:p>
        </p:txBody>
      </p:sp>
      <p:graphicFrame>
        <p:nvGraphicFramePr>
          <p:cNvPr id="4" name="Content Placeholder 3">
            <a:extLst>
              <a:ext uri="{FF2B5EF4-FFF2-40B4-BE49-F238E27FC236}">
                <a16:creationId xmlns:a16="http://schemas.microsoft.com/office/drawing/2014/main" id="{B6C1C9C7-618F-4D53-8B8C-5C34CDBBA606}"/>
              </a:ext>
            </a:extLst>
          </p:cNvPr>
          <p:cNvGraphicFramePr>
            <a:graphicFrameLocks noGrp="1"/>
          </p:cNvGraphicFramePr>
          <p:nvPr>
            <p:ph idx="1"/>
            <p:extLst>
              <p:ext uri="{D42A27DB-BD31-4B8C-83A1-F6EECF244321}">
                <p14:modId xmlns:p14="http://schemas.microsoft.com/office/powerpoint/2010/main" val="990069681"/>
              </p:ext>
            </p:extLst>
          </p:nvPr>
        </p:nvGraphicFramePr>
        <p:xfrm>
          <a:off x="5392455" y="623888"/>
          <a:ext cx="5961345" cy="541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545208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a:extLst>
              <a:ext uri="{FF2B5EF4-FFF2-40B4-BE49-F238E27FC236}">
                <a16:creationId xmlns:a16="http://schemas.microsoft.com/office/drawing/2014/main" id="{FA366754-A2F4-475B-8217-AB06F5F15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8" name="Rectangle 27">
              <a:extLst>
                <a:ext uri="{FF2B5EF4-FFF2-40B4-BE49-F238E27FC236}">
                  <a16:creationId xmlns:a16="http://schemas.microsoft.com/office/drawing/2014/main" id="{322BF2F0-5264-48F8-8780-73D64DE84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7DC5FF32-A8FD-4F1B-B8D3-3D226716C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A0B6A7E6-EDA0-454E-8372-1393DF4A692F}"/>
              </a:ext>
            </a:extLst>
          </p:cNvPr>
          <p:cNvSpPr>
            <a:spLocks noGrp="1"/>
          </p:cNvSpPr>
          <p:nvPr>
            <p:ph type="title"/>
          </p:nvPr>
        </p:nvSpPr>
        <p:spPr>
          <a:xfrm>
            <a:off x="643467" y="321734"/>
            <a:ext cx="10905066" cy="1135737"/>
          </a:xfrm>
        </p:spPr>
        <p:txBody>
          <a:bodyPr>
            <a:normAutofit/>
          </a:bodyPr>
          <a:lstStyle/>
          <a:p>
            <a:r>
              <a:rPr lang="en-IE" sz="3600"/>
              <a:t>Iteration of Activities</a:t>
            </a:r>
          </a:p>
        </p:txBody>
      </p:sp>
      <p:sp>
        <p:nvSpPr>
          <p:cNvPr id="3" name="Content Placeholder 2">
            <a:extLst>
              <a:ext uri="{FF2B5EF4-FFF2-40B4-BE49-F238E27FC236}">
                <a16:creationId xmlns:a16="http://schemas.microsoft.com/office/drawing/2014/main" id="{FA178B36-87A4-449B-A76B-0416DE7E9872}"/>
              </a:ext>
            </a:extLst>
          </p:cNvPr>
          <p:cNvSpPr>
            <a:spLocks noGrp="1"/>
          </p:cNvSpPr>
          <p:nvPr>
            <p:ph idx="1"/>
          </p:nvPr>
        </p:nvSpPr>
        <p:spPr>
          <a:xfrm>
            <a:off x="643468" y="1782981"/>
            <a:ext cx="7428477" cy="4393982"/>
          </a:xfrm>
        </p:spPr>
        <p:txBody>
          <a:bodyPr>
            <a:normAutofit fontScale="92500" lnSpcReduction="10000"/>
          </a:bodyPr>
          <a:lstStyle/>
          <a:p>
            <a:r>
              <a:rPr lang="en-IE" dirty="0"/>
              <a:t>The main activities are not completed in rigid order</a:t>
            </a:r>
          </a:p>
          <a:p>
            <a:r>
              <a:rPr lang="en-IE" dirty="0"/>
              <a:t>Modern software development, including testing, takes an iterative approach (Agile)</a:t>
            </a:r>
          </a:p>
          <a:p>
            <a:r>
              <a:rPr lang="en-IE" dirty="0"/>
              <a:t>While a feature may be under test ‘implementation and execution’</a:t>
            </a:r>
          </a:p>
          <a:p>
            <a:pPr lvl="1"/>
            <a:r>
              <a:rPr lang="en-IE" sz="2600" dirty="0"/>
              <a:t>Others may be at analysis stages</a:t>
            </a:r>
          </a:p>
          <a:p>
            <a:pPr lvl="1"/>
            <a:r>
              <a:rPr lang="en-IE" sz="2600" dirty="0"/>
              <a:t>All need to be tested in a given development cycle.</a:t>
            </a:r>
          </a:p>
          <a:p>
            <a:pPr lvl="1"/>
            <a:r>
              <a:rPr lang="en-IE" sz="2600" dirty="0"/>
              <a:t>so even though execution of tests has started, analysis is also ongoing</a:t>
            </a:r>
          </a:p>
          <a:p>
            <a:r>
              <a:rPr lang="en-IE" dirty="0"/>
              <a:t>These main activities are regularly started in parallel</a:t>
            </a:r>
          </a:p>
          <a:p>
            <a:pPr lvl="1"/>
            <a:r>
              <a:rPr lang="en-IE" sz="2600" dirty="0"/>
              <a:t>Time pressure often means that test execution begins before all tests have been designed.</a:t>
            </a:r>
          </a:p>
        </p:txBody>
      </p:sp>
      <p:grpSp>
        <p:nvGrpSpPr>
          <p:cNvPr id="31" name="Group 3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2" name="Isosceles Triangle 3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Graphic 5" descr="Continuous Improvement with solid fill">
            <a:extLst>
              <a:ext uri="{FF2B5EF4-FFF2-40B4-BE49-F238E27FC236}">
                <a16:creationId xmlns:a16="http://schemas.microsoft.com/office/drawing/2014/main" id="{6EDC46EA-9B4D-46A4-A259-89DAF46779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86403" y="1566012"/>
            <a:ext cx="4062129" cy="4062129"/>
          </a:xfrm>
          <a:prstGeom prst="rect">
            <a:avLst/>
          </a:prstGeom>
        </p:spPr>
      </p:pic>
    </p:spTree>
    <p:extLst>
      <p:ext uri="{BB962C8B-B14F-4D97-AF65-F5344CB8AC3E}">
        <p14:creationId xmlns:p14="http://schemas.microsoft.com/office/powerpoint/2010/main" val="3967611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itle 1">
            <a:extLst>
              <a:ext uri="{FF2B5EF4-FFF2-40B4-BE49-F238E27FC236}">
                <a16:creationId xmlns:a16="http://schemas.microsoft.com/office/drawing/2014/main" id="{49B47F01-B700-4975-B2D2-E866C9E4F842}"/>
              </a:ext>
            </a:extLst>
          </p:cNvPr>
          <p:cNvSpPr>
            <a:spLocks noGrp="1"/>
          </p:cNvSpPr>
          <p:nvPr>
            <p:ph type="title"/>
          </p:nvPr>
        </p:nvSpPr>
        <p:spPr>
          <a:xfrm>
            <a:off x="874815" y="798703"/>
            <a:ext cx="5221185" cy="3072015"/>
          </a:xfrm>
        </p:spPr>
        <p:txBody>
          <a:bodyPr vert="horz" lIns="91440" tIns="45720" rIns="91440" bIns="45720" rtlCol="0" anchor="b">
            <a:normAutofit/>
          </a:bodyPr>
          <a:lstStyle/>
          <a:p>
            <a:pPr algn="ctr"/>
            <a:r>
              <a:rPr lang="en-US" sz="6000" kern="1200" dirty="0">
                <a:solidFill>
                  <a:schemeClr val="tx1"/>
                </a:solidFill>
                <a:latin typeface="+mj-lt"/>
                <a:ea typeface="+mj-ea"/>
                <a:cs typeface="+mj-cs"/>
              </a:rPr>
              <a:t>Introduction to testing</a:t>
            </a:r>
          </a:p>
        </p:txBody>
      </p:sp>
      <p:sp>
        <p:nvSpPr>
          <p:cNvPr id="32" name="Freeform: Shape 31">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Content Placeholder 7" descr="Computer">
            <a:extLst>
              <a:ext uri="{FF2B5EF4-FFF2-40B4-BE49-F238E27FC236}">
                <a16:creationId xmlns:a16="http://schemas.microsoft.com/office/drawing/2014/main" id="{4D1ED18F-4102-4F9B-B21C-106F75114BA0}"/>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93046" y="1209578"/>
            <a:ext cx="4055897" cy="4055897"/>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36" name="Freeform: Shape 35">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37">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Freeform: Shape 41">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1" name="Rectangle 3">
            <a:extLst>
              <a:ext uri="{FF2B5EF4-FFF2-40B4-BE49-F238E27FC236}">
                <a16:creationId xmlns:a16="http://schemas.microsoft.com/office/drawing/2014/main" id="{18D47823-1559-40FD-8143-D9C2558CC09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83783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2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CE2C01-2ACF-4D25-9C3C-CF7B1E4E7103}"/>
              </a:ext>
            </a:extLst>
          </p:cNvPr>
          <p:cNvSpPr>
            <a:spLocks noGrp="1"/>
          </p:cNvSpPr>
          <p:nvPr>
            <p:ph type="title"/>
          </p:nvPr>
        </p:nvSpPr>
        <p:spPr>
          <a:xfrm>
            <a:off x="643467" y="321734"/>
            <a:ext cx="6901193" cy="1135737"/>
          </a:xfrm>
        </p:spPr>
        <p:txBody>
          <a:bodyPr>
            <a:normAutofit/>
          </a:bodyPr>
          <a:lstStyle/>
          <a:p>
            <a:r>
              <a:rPr lang="en-IE" sz="3600"/>
              <a:t>Test Planning And Control</a:t>
            </a:r>
          </a:p>
        </p:txBody>
      </p:sp>
      <p:sp>
        <p:nvSpPr>
          <p:cNvPr id="3" name="Content Placeholder 2">
            <a:extLst>
              <a:ext uri="{FF2B5EF4-FFF2-40B4-BE49-F238E27FC236}">
                <a16:creationId xmlns:a16="http://schemas.microsoft.com/office/drawing/2014/main" id="{2EB9A146-0E89-4714-A773-6D7C10951F1E}"/>
              </a:ext>
            </a:extLst>
          </p:cNvPr>
          <p:cNvSpPr>
            <a:spLocks noGrp="1"/>
          </p:cNvSpPr>
          <p:nvPr>
            <p:ph idx="1"/>
          </p:nvPr>
        </p:nvSpPr>
        <p:spPr>
          <a:xfrm>
            <a:off x="643468" y="1782981"/>
            <a:ext cx="7712256" cy="4393982"/>
          </a:xfrm>
        </p:spPr>
        <p:txBody>
          <a:bodyPr>
            <a:normAutofit fontScale="92500"/>
          </a:bodyPr>
          <a:lstStyle/>
          <a:p>
            <a:r>
              <a:rPr lang="en-IE" dirty="0"/>
              <a:t>Planning</a:t>
            </a:r>
          </a:p>
          <a:p>
            <a:pPr lvl="1"/>
            <a:r>
              <a:rPr lang="en-IE" sz="2800" dirty="0"/>
              <a:t>Determining what will be tested and how.</a:t>
            </a:r>
          </a:p>
          <a:p>
            <a:pPr lvl="2"/>
            <a:r>
              <a:rPr lang="en-IE" sz="2800" dirty="0"/>
              <a:t>How activities will be done</a:t>
            </a:r>
          </a:p>
          <a:p>
            <a:pPr lvl="2"/>
            <a:r>
              <a:rPr lang="en-IE" sz="2800" dirty="0"/>
              <a:t>Who will complete them</a:t>
            </a:r>
          </a:p>
          <a:p>
            <a:pPr lvl="2"/>
            <a:r>
              <a:rPr lang="en-IE" sz="2800" dirty="0"/>
              <a:t>Roles and responsibilities</a:t>
            </a:r>
          </a:p>
          <a:p>
            <a:pPr lvl="1"/>
            <a:r>
              <a:rPr lang="en-IE" sz="2800" dirty="0"/>
              <a:t>Completion Criteria (definition of done-</a:t>
            </a:r>
            <a:r>
              <a:rPr lang="en-IE" sz="2800" dirty="0" err="1"/>
              <a:t>ish</a:t>
            </a:r>
            <a:r>
              <a:rPr lang="en-IE" sz="2800" dirty="0"/>
              <a:t>)</a:t>
            </a:r>
          </a:p>
          <a:p>
            <a:r>
              <a:rPr lang="en-IE" dirty="0"/>
              <a:t>Control</a:t>
            </a:r>
          </a:p>
          <a:p>
            <a:pPr lvl="1"/>
            <a:r>
              <a:rPr lang="en-IE" sz="2800" dirty="0"/>
              <a:t>What to do when activities don’t match the plan</a:t>
            </a:r>
          </a:p>
          <a:p>
            <a:pPr lvl="1"/>
            <a:r>
              <a:rPr lang="en-IE" sz="2800" dirty="0"/>
              <a:t>Embrace change to meet targets</a:t>
            </a:r>
          </a:p>
          <a:p>
            <a:pPr lvl="1"/>
            <a:r>
              <a:rPr lang="en-IE" sz="2800" dirty="0"/>
              <a:t>Monitoring and adjusting iterations</a:t>
            </a:r>
          </a:p>
        </p:txBody>
      </p:sp>
      <p:sp>
        <p:nvSpPr>
          <p:cNvPr id="19" name="Isosceles Triangle 2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Gantt Chart with solid fill">
            <a:extLst>
              <a:ext uri="{FF2B5EF4-FFF2-40B4-BE49-F238E27FC236}">
                <a16:creationId xmlns:a16="http://schemas.microsoft.com/office/drawing/2014/main" id="{2EE9CA31-B4EC-41E2-87CC-C42AA58396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19869" y="1714668"/>
            <a:ext cx="3428663" cy="3428663"/>
          </a:xfrm>
          <a:prstGeom prst="rect">
            <a:avLst/>
          </a:prstGeom>
        </p:spPr>
      </p:pic>
      <p:grpSp>
        <p:nvGrpSpPr>
          <p:cNvPr id="22" name="Group 26">
            <a:extLst>
              <a:ext uri="{FF2B5EF4-FFF2-40B4-BE49-F238E27FC236}">
                <a16:creationId xmlns:a16="http://schemas.microsoft.com/office/drawing/2014/main" id="{912209CB-3E4C-43AE-B507-08269FAE8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24" name="Isosceles Triangle 27">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8">
              <a:extLst>
                <a:ext uri="{FF2B5EF4-FFF2-40B4-BE49-F238E27FC236}">
                  <a16:creationId xmlns:a16="http://schemas.microsoft.com/office/drawing/2014/main" id="{7BCB7912-FEA6-4C89-8E9B-D95EF1564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661670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8F0C9E5-F416-495D-BCF3-4EEDFB3A70B0}"/>
              </a:ext>
            </a:extLst>
          </p:cNvPr>
          <p:cNvSpPr>
            <a:spLocks noGrp="1"/>
          </p:cNvSpPr>
          <p:nvPr>
            <p:ph type="title"/>
          </p:nvPr>
        </p:nvSpPr>
        <p:spPr>
          <a:xfrm>
            <a:off x="643467" y="321734"/>
            <a:ext cx="6901193" cy="1135737"/>
          </a:xfrm>
        </p:spPr>
        <p:txBody>
          <a:bodyPr>
            <a:normAutofit/>
          </a:bodyPr>
          <a:lstStyle/>
          <a:p>
            <a:r>
              <a:rPr lang="en-IE" sz="3600" dirty="0"/>
              <a:t>Test Analysis and Design</a:t>
            </a:r>
          </a:p>
        </p:txBody>
      </p:sp>
      <p:sp>
        <p:nvSpPr>
          <p:cNvPr id="3" name="Content Placeholder 2">
            <a:extLst>
              <a:ext uri="{FF2B5EF4-FFF2-40B4-BE49-F238E27FC236}">
                <a16:creationId xmlns:a16="http://schemas.microsoft.com/office/drawing/2014/main" id="{7B4DA224-1C71-402F-B33A-94EAEE2B729F}"/>
              </a:ext>
            </a:extLst>
          </p:cNvPr>
          <p:cNvSpPr>
            <a:spLocks noGrp="1"/>
          </p:cNvSpPr>
          <p:nvPr>
            <p:ph idx="1"/>
          </p:nvPr>
        </p:nvSpPr>
        <p:spPr>
          <a:xfrm>
            <a:off x="643468" y="1782981"/>
            <a:ext cx="6901193" cy="4393982"/>
          </a:xfrm>
        </p:spPr>
        <p:txBody>
          <a:bodyPr>
            <a:normAutofit fontScale="92500" lnSpcReduction="10000"/>
          </a:bodyPr>
          <a:lstStyle/>
          <a:p>
            <a:r>
              <a:rPr lang="en-IE" dirty="0"/>
              <a:t>Concerns the detail of what to test</a:t>
            </a:r>
          </a:p>
          <a:p>
            <a:pPr lvl="1"/>
            <a:r>
              <a:rPr lang="en-IE" dirty="0"/>
              <a:t>Test conditions</a:t>
            </a:r>
          </a:p>
          <a:p>
            <a:pPr lvl="1"/>
            <a:r>
              <a:rPr lang="en-IE" dirty="0"/>
              <a:t>Test cases</a:t>
            </a:r>
          </a:p>
          <a:p>
            <a:pPr lvl="1"/>
            <a:r>
              <a:rPr lang="en-IE" dirty="0"/>
              <a:t>More specific detail about what is required to test</a:t>
            </a:r>
          </a:p>
          <a:p>
            <a:r>
              <a:rPr lang="en-IE" dirty="0"/>
              <a:t>Any prerequisites</a:t>
            </a:r>
          </a:p>
          <a:p>
            <a:pPr lvl="1"/>
            <a:r>
              <a:rPr lang="en-US" dirty="0"/>
              <a:t>Environment requirements</a:t>
            </a:r>
          </a:p>
          <a:p>
            <a:pPr lvl="1"/>
            <a:r>
              <a:rPr lang="en-US" dirty="0"/>
              <a:t>Systems needed</a:t>
            </a:r>
          </a:p>
          <a:p>
            <a:pPr lvl="1"/>
            <a:r>
              <a:rPr lang="en-US" dirty="0"/>
              <a:t>Data required for test cases</a:t>
            </a:r>
          </a:p>
          <a:p>
            <a:pPr lvl="1"/>
            <a:r>
              <a:rPr lang="en-US" dirty="0"/>
              <a:t>Interface specifications</a:t>
            </a:r>
          </a:p>
          <a:p>
            <a:r>
              <a:rPr lang="en-IE" dirty="0"/>
              <a:t>Outlines expected results based on use cases and requirements analysis</a:t>
            </a:r>
          </a:p>
          <a:p>
            <a:r>
              <a:rPr lang="en-IE" dirty="0"/>
              <a:t>Can the planned test actually be executed?</a:t>
            </a:r>
            <a:endParaRPr lang="en-IE" sz="2400" dirty="0"/>
          </a:p>
        </p:txBody>
      </p:sp>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Design">
            <a:extLst>
              <a:ext uri="{FF2B5EF4-FFF2-40B4-BE49-F238E27FC236}">
                <a16:creationId xmlns:a16="http://schemas.microsoft.com/office/drawing/2014/main" id="{B581AB20-C07E-42F1-B828-146F7495EA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19869" y="1714668"/>
            <a:ext cx="3428663" cy="3428663"/>
          </a:xfrm>
          <a:prstGeom prst="rect">
            <a:avLst/>
          </a:prstGeom>
        </p:spPr>
      </p:pic>
      <p:grpSp>
        <p:nvGrpSpPr>
          <p:cNvPr id="16" name="Group 15">
            <a:extLst>
              <a:ext uri="{FF2B5EF4-FFF2-40B4-BE49-F238E27FC236}">
                <a16:creationId xmlns:a16="http://schemas.microsoft.com/office/drawing/2014/main" id="{912209CB-3E4C-43AE-B507-08269FAE8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17" name="Isosceles Triangle 1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7BCB7912-FEA6-4C89-8E9B-D95EF1564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677308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FA366754-A2F4-475B-8217-AB06F5F15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3" name="Rectangle 12">
              <a:extLst>
                <a:ext uri="{FF2B5EF4-FFF2-40B4-BE49-F238E27FC236}">
                  <a16:creationId xmlns:a16="http://schemas.microsoft.com/office/drawing/2014/main" id="{322BF2F0-5264-48F8-8780-73D64DE84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7DC5FF32-A8FD-4F1B-B8D3-3D226716C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16492233-5B7F-4AEC-BB05-1BB305B1CDDC}"/>
              </a:ext>
            </a:extLst>
          </p:cNvPr>
          <p:cNvSpPr>
            <a:spLocks noGrp="1"/>
          </p:cNvSpPr>
          <p:nvPr>
            <p:ph type="title"/>
          </p:nvPr>
        </p:nvSpPr>
        <p:spPr>
          <a:xfrm>
            <a:off x="643467" y="321734"/>
            <a:ext cx="10905066" cy="1135737"/>
          </a:xfrm>
        </p:spPr>
        <p:txBody>
          <a:bodyPr>
            <a:normAutofit/>
          </a:bodyPr>
          <a:lstStyle/>
          <a:p>
            <a:r>
              <a:rPr lang="en-IE" sz="3600"/>
              <a:t>Test Implementation and Execution</a:t>
            </a:r>
          </a:p>
        </p:txBody>
      </p:sp>
      <p:sp>
        <p:nvSpPr>
          <p:cNvPr id="3" name="Content Placeholder 2">
            <a:extLst>
              <a:ext uri="{FF2B5EF4-FFF2-40B4-BE49-F238E27FC236}">
                <a16:creationId xmlns:a16="http://schemas.microsoft.com/office/drawing/2014/main" id="{7E8B4738-003C-4573-841C-262F8009039B}"/>
              </a:ext>
            </a:extLst>
          </p:cNvPr>
          <p:cNvSpPr>
            <a:spLocks noGrp="1"/>
          </p:cNvSpPr>
          <p:nvPr>
            <p:ph idx="1"/>
          </p:nvPr>
        </p:nvSpPr>
        <p:spPr>
          <a:xfrm>
            <a:off x="643468" y="1782981"/>
            <a:ext cx="6842935" cy="4393982"/>
          </a:xfrm>
        </p:spPr>
        <p:txBody>
          <a:bodyPr>
            <a:normAutofit fontScale="92500" lnSpcReduction="20000"/>
          </a:bodyPr>
          <a:lstStyle/>
          <a:p>
            <a:r>
              <a:rPr lang="en-IE" sz="3200" dirty="0"/>
              <a:t>Action of actually running the planned tests</a:t>
            </a:r>
          </a:p>
          <a:p>
            <a:r>
              <a:rPr lang="en-IE" sz="3200" dirty="0"/>
              <a:t>Set up / Tear down activities</a:t>
            </a:r>
          </a:p>
          <a:p>
            <a:pPr lvl="1"/>
            <a:r>
              <a:rPr lang="en-IE" sz="3000" dirty="0"/>
              <a:t>Deployment of systems</a:t>
            </a:r>
          </a:p>
          <a:p>
            <a:pPr lvl="1"/>
            <a:r>
              <a:rPr lang="en-IE" sz="3000" dirty="0"/>
              <a:t>Sanity checking of test systems</a:t>
            </a:r>
          </a:p>
          <a:p>
            <a:pPr lvl="1"/>
            <a:r>
              <a:rPr lang="en-IE" sz="3000" dirty="0"/>
              <a:t>Import/set up of data etc</a:t>
            </a:r>
          </a:p>
          <a:p>
            <a:r>
              <a:rPr lang="en-IE" sz="3200" dirty="0"/>
              <a:t>Defining a run procedure</a:t>
            </a:r>
          </a:p>
          <a:p>
            <a:pPr lvl="1"/>
            <a:r>
              <a:rPr lang="en-IE" sz="3000" dirty="0"/>
              <a:t>Efficient test time utilisation</a:t>
            </a:r>
          </a:p>
          <a:p>
            <a:pPr lvl="1"/>
            <a:r>
              <a:rPr lang="en-IE" sz="3000" dirty="0"/>
              <a:t>Logical ordering of testing e.g. does one test depend on another?</a:t>
            </a:r>
          </a:p>
          <a:p>
            <a:r>
              <a:rPr lang="en-IE" sz="3200" dirty="0"/>
              <a:t>Not possible without preceding steps</a:t>
            </a:r>
          </a:p>
        </p:txBody>
      </p:sp>
      <p:grpSp>
        <p:nvGrpSpPr>
          <p:cNvPr id="16"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Graphic 4" descr="Ui Ux with solid fill">
            <a:extLst>
              <a:ext uri="{FF2B5EF4-FFF2-40B4-BE49-F238E27FC236}">
                <a16:creationId xmlns:a16="http://schemas.microsoft.com/office/drawing/2014/main" id="{156078B9-E9BC-43EC-B1FE-3F02DBB480A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32318" y="1782981"/>
            <a:ext cx="3416214" cy="3416214"/>
          </a:xfrm>
          <a:prstGeom prst="rect">
            <a:avLst/>
          </a:prstGeom>
        </p:spPr>
      </p:pic>
    </p:spTree>
    <p:extLst>
      <p:ext uri="{BB962C8B-B14F-4D97-AF65-F5344CB8AC3E}">
        <p14:creationId xmlns:p14="http://schemas.microsoft.com/office/powerpoint/2010/main" val="16609900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FA366754-A2F4-475B-8217-AB06F5F15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3" name="Rectangle 12">
              <a:extLst>
                <a:ext uri="{FF2B5EF4-FFF2-40B4-BE49-F238E27FC236}">
                  <a16:creationId xmlns:a16="http://schemas.microsoft.com/office/drawing/2014/main" id="{322BF2F0-5264-48F8-8780-73D64DE84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7DC5FF32-A8FD-4F1B-B8D3-3D226716C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16492233-5B7F-4AEC-BB05-1BB305B1CDDC}"/>
              </a:ext>
            </a:extLst>
          </p:cNvPr>
          <p:cNvSpPr>
            <a:spLocks noGrp="1"/>
          </p:cNvSpPr>
          <p:nvPr>
            <p:ph type="title"/>
          </p:nvPr>
        </p:nvSpPr>
        <p:spPr>
          <a:xfrm>
            <a:off x="643467" y="321734"/>
            <a:ext cx="10905066" cy="1135737"/>
          </a:xfrm>
        </p:spPr>
        <p:txBody>
          <a:bodyPr>
            <a:normAutofit/>
          </a:bodyPr>
          <a:lstStyle/>
          <a:p>
            <a:r>
              <a:rPr lang="en-IE" sz="3600" dirty="0"/>
              <a:t>Test Implementation and Execution</a:t>
            </a:r>
          </a:p>
        </p:txBody>
      </p:sp>
      <p:sp>
        <p:nvSpPr>
          <p:cNvPr id="3" name="Content Placeholder 2">
            <a:extLst>
              <a:ext uri="{FF2B5EF4-FFF2-40B4-BE49-F238E27FC236}">
                <a16:creationId xmlns:a16="http://schemas.microsoft.com/office/drawing/2014/main" id="{7E8B4738-003C-4573-841C-262F8009039B}"/>
              </a:ext>
            </a:extLst>
          </p:cNvPr>
          <p:cNvSpPr>
            <a:spLocks noGrp="1"/>
          </p:cNvSpPr>
          <p:nvPr>
            <p:ph idx="1"/>
          </p:nvPr>
        </p:nvSpPr>
        <p:spPr>
          <a:xfrm>
            <a:off x="643468" y="1782981"/>
            <a:ext cx="6842935" cy="4393982"/>
          </a:xfrm>
        </p:spPr>
        <p:txBody>
          <a:bodyPr>
            <a:normAutofit/>
          </a:bodyPr>
          <a:lstStyle/>
          <a:p>
            <a:r>
              <a:rPr lang="en-IE" sz="3200" dirty="0"/>
              <a:t>Outcomes need to be recorded and data logged</a:t>
            </a:r>
          </a:p>
          <a:p>
            <a:pPr lvl="1"/>
            <a:r>
              <a:rPr lang="en-IE" dirty="0"/>
              <a:t>Log files</a:t>
            </a:r>
          </a:p>
          <a:p>
            <a:pPr lvl="1"/>
            <a:r>
              <a:rPr lang="en-IE" dirty="0"/>
              <a:t>Images</a:t>
            </a:r>
          </a:p>
          <a:p>
            <a:pPr lvl="1"/>
            <a:r>
              <a:rPr lang="en-IE" dirty="0"/>
              <a:t>Data input/output</a:t>
            </a:r>
          </a:p>
          <a:p>
            <a:r>
              <a:rPr lang="en-IE" dirty="0"/>
              <a:t>Discrepancies require investigation - hen fixed – retest</a:t>
            </a:r>
          </a:p>
          <a:p>
            <a:pPr lvl="1"/>
            <a:r>
              <a:rPr lang="en-IE" dirty="0"/>
              <a:t>has the issue been fixed (restarting)?</a:t>
            </a:r>
          </a:p>
          <a:p>
            <a:pPr lvl="1"/>
            <a:r>
              <a:rPr lang="en-IE" dirty="0"/>
              <a:t>has anything else broken (regression)?</a:t>
            </a:r>
          </a:p>
        </p:txBody>
      </p:sp>
      <p:grpSp>
        <p:nvGrpSpPr>
          <p:cNvPr id="16"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Graphic 4" descr="Ui Ux with solid fill">
            <a:extLst>
              <a:ext uri="{FF2B5EF4-FFF2-40B4-BE49-F238E27FC236}">
                <a16:creationId xmlns:a16="http://schemas.microsoft.com/office/drawing/2014/main" id="{156078B9-E9BC-43EC-B1FE-3F02DBB480A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32318" y="1782981"/>
            <a:ext cx="3416214" cy="3416214"/>
          </a:xfrm>
          <a:prstGeom prst="rect">
            <a:avLst/>
          </a:prstGeom>
        </p:spPr>
      </p:pic>
    </p:spTree>
    <p:extLst>
      <p:ext uri="{BB962C8B-B14F-4D97-AF65-F5344CB8AC3E}">
        <p14:creationId xmlns:p14="http://schemas.microsoft.com/office/powerpoint/2010/main" val="20987242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E2C01-2ACF-4D25-9C3C-CF7B1E4E7103}"/>
              </a:ext>
            </a:extLst>
          </p:cNvPr>
          <p:cNvSpPr>
            <a:spLocks noGrp="1"/>
          </p:cNvSpPr>
          <p:nvPr>
            <p:ph type="title"/>
          </p:nvPr>
        </p:nvSpPr>
        <p:spPr>
          <a:xfrm>
            <a:off x="643467" y="321734"/>
            <a:ext cx="6901193" cy="1135737"/>
          </a:xfrm>
        </p:spPr>
        <p:txBody>
          <a:bodyPr>
            <a:normAutofit/>
          </a:bodyPr>
          <a:lstStyle/>
          <a:p>
            <a:r>
              <a:rPr lang="en-IE" sz="3600" dirty="0"/>
              <a:t>Lab02 (deadline next week)</a:t>
            </a:r>
          </a:p>
        </p:txBody>
      </p:sp>
      <p:sp>
        <p:nvSpPr>
          <p:cNvPr id="3" name="Content Placeholder 2">
            <a:extLst>
              <a:ext uri="{FF2B5EF4-FFF2-40B4-BE49-F238E27FC236}">
                <a16:creationId xmlns:a16="http://schemas.microsoft.com/office/drawing/2014/main" id="{2EB9A146-0E89-4714-A773-6D7C10951F1E}"/>
              </a:ext>
            </a:extLst>
          </p:cNvPr>
          <p:cNvSpPr>
            <a:spLocks noGrp="1"/>
          </p:cNvSpPr>
          <p:nvPr>
            <p:ph idx="1"/>
          </p:nvPr>
        </p:nvSpPr>
        <p:spPr>
          <a:xfrm>
            <a:off x="643468" y="1782981"/>
            <a:ext cx="7712256" cy="4393982"/>
          </a:xfrm>
        </p:spPr>
        <p:txBody>
          <a:bodyPr>
            <a:normAutofit/>
          </a:bodyPr>
          <a:lstStyle/>
          <a:p>
            <a:r>
              <a:rPr lang="en-IE" dirty="0"/>
              <a:t>Select a web page and try to preform tests to answer questions in slides 30, 31and 33:</a:t>
            </a:r>
          </a:p>
          <a:p>
            <a:r>
              <a:rPr lang="en-IE" dirty="0"/>
              <a:t>1. Planning</a:t>
            </a:r>
          </a:p>
          <a:p>
            <a:r>
              <a:rPr lang="en-IE" dirty="0"/>
              <a:t>2. Control</a:t>
            </a:r>
          </a:p>
          <a:p>
            <a:r>
              <a:rPr lang="en-IE" dirty="0"/>
              <a:t>3. output  </a:t>
            </a:r>
          </a:p>
        </p:txBody>
      </p:sp>
      <p:pic>
        <p:nvPicPr>
          <p:cNvPr id="6" name="Graphic 5" descr="Gantt Chart with solid fill">
            <a:extLst>
              <a:ext uri="{FF2B5EF4-FFF2-40B4-BE49-F238E27FC236}">
                <a16:creationId xmlns:a16="http://schemas.microsoft.com/office/drawing/2014/main" id="{2EE9CA31-B4EC-41E2-87CC-C42AA58396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19869" y="1714668"/>
            <a:ext cx="3428663" cy="3428663"/>
          </a:xfrm>
          <a:prstGeom prst="rect">
            <a:avLst/>
          </a:prstGeom>
        </p:spPr>
      </p:pic>
    </p:spTree>
    <p:extLst>
      <p:ext uri="{BB962C8B-B14F-4D97-AF65-F5344CB8AC3E}">
        <p14:creationId xmlns:p14="http://schemas.microsoft.com/office/powerpoint/2010/main" val="16280298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2"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7"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D73C26-ED72-4C95-98D5-6AD2A1586DD6}"/>
              </a:ext>
            </a:extLst>
          </p:cNvPr>
          <p:cNvSpPr>
            <a:spLocks noGrp="1"/>
          </p:cNvSpPr>
          <p:nvPr>
            <p:ph type="title"/>
          </p:nvPr>
        </p:nvSpPr>
        <p:spPr>
          <a:xfrm>
            <a:off x="466722" y="586855"/>
            <a:ext cx="3201366" cy="3387497"/>
          </a:xfrm>
        </p:spPr>
        <p:txBody>
          <a:bodyPr anchor="b">
            <a:normAutofit/>
          </a:bodyPr>
          <a:lstStyle/>
          <a:p>
            <a:pPr algn="r"/>
            <a:r>
              <a:rPr lang="en-IE" sz="4000" dirty="0">
                <a:solidFill>
                  <a:srgbClr val="FFFFFF"/>
                </a:solidFill>
              </a:rPr>
              <a:t>Discussion Question</a:t>
            </a:r>
            <a:br>
              <a:rPr lang="en-IE" sz="4000" dirty="0">
                <a:solidFill>
                  <a:srgbClr val="FFFFFF"/>
                </a:solidFill>
              </a:rPr>
            </a:br>
            <a:r>
              <a:rPr lang="en-IE" sz="2000" dirty="0">
                <a:solidFill>
                  <a:srgbClr val="FFFFFF"/>
                </a:solidFill>
              </a:rPr>
              <a:t>exit criteria and reporting</a:t>
            </a:r>
            <a:endParaRPr lang="en-IE" sz="4000" dirty="0">
              <a:solidFill>
                <a:srgbClr val="FFFFFF"/>
              </a:solidFill>
            </a:endParaRPr>
          </a:p>
        </p:txBody>
      </p:sp>
      <p:sp>
        <p:nvSpPr>
          <p:cNvPr id="3" name="Content Placeholder 2">
            <a:extLst>
              <a:ext uri="{FF2B5EF4-FFF2-40B4-BE49-F238E27FC236}">
                <a16:creationId xmlns:a16="http://schemas.microsoft.com/office/drawing/2014/main" id="{E4100271-7C8C-416D-A508-4B8BBD33CB35}"/>
              </a:ext>
            </a:extLst>
          </p:cNvPr>
          <p:cNvSpPr>
            <a:spLocks noGrp="1"/>
          </p:cNvSpPr>
          <p:nvPr>
            <p:ph idx="1"/>
          </p:nvPr>
        </p:nvSpPr>
        <p:spPr>
          <a:xfrm>
            <a:off x="4810259" y="649480"/>
            <a:ext cx="6555347" cy="5546047"/>
          </a:xfrm>
        </p:spPr>
        <p:txBody>
          <a:bodyPr anchor="ctr">
            <a:normAutofit/>
          </a:bodyPr>
          <a:lstStyle/>
          <a:p>
            <a:r>
              <a:rPr lang="en-IE" dirty="0"/>
              <a:t>Scenario:</a:t>
            </a:r>
          </a:p>
          <a:p>
            <a:pPr lvl="1"/>
            <a:r>
              <a:rPr lang="en-IE" sz="2800" dirty="0"/>
              <a:t>Tests have been planned and executed. </a:t>
            </a:r>
          </a:p>
          <a:p>
            <a:pPr lvl="1"/>
            <a:r>
              <a:rPr lang="en-IE" sz="2800" dirty="0"/>
              <a:t>The Completion Criteria states that 85% of tests should be executed.</a:t>
            </a:r>
          </a:p>
          <a:p>
            <a:pPr lvl="1"/>
            <a:r>
              <a:rPr lang="en-IE" sz="2800" dirty="0"/>
              <a:t>When the test manager reviews the testing report, she find that the execution figure is 75%</a:t>
            </a:r>
          </a:p>
          <a:p>
            <a:pPr lvl="1"/>
            <a:endParaRPr lang="en-IE" sz="2800" dirty="0"/>
          </a:p>
          <a:p>
            <a:r>
              <a:rPr lang="en-IE" dirty="0"/>
              <a:t>Question: What actions can the test manager take to resolve this discrepancy?</a:t>
            </a:r>
          </a:p>
          <a:p>
            <a:pPr lvl="1"/>
            <a:r>
              <a:rPr lang="en-IE" sz="2800" dirty="0"/>
              <a:t>Run more tests</a:t>
            </a:r>
          </a:p>
          <a:p>
            <a:pPr lvl="1"/>
            <a:r>
              <a:rPr lang="en-IE" sz="2800" dirty="0"/>
              <a:t>Change the completion criteria</a:t>
            </a:r>
          </a:p>
        </p:txBody>
      </p:sp>
    </p:spTree>
    <p:extLst>
      <p:ext uri="{BB962C8B-B14F-4D97-AF65-F5344CB8AC3E}">
        <p14:creationId xmlns:p14="http://schemas.microsoft.com/office/powerpoint/2010/main" val="3422656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10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EEE1A-5059-4C01-9691-A0483D5B5944}"/>
              </a:ext>
            </a:extLst>
          </p:cNvPr>
          <p:cNvSpPr>
            <a:spLocks noGrp="1"/>
          </p:cNvSpPr>
          <p:nvPr>
            <p:ph type="title"/>
          </p:nvPr>
        </p:nvSpPr>
        <p:spPr>
          <a:xfrm>
            <a:off x="5214579" y="629266"/>
            <a:ext cx="6422849" cy="1676603"/>
          </a:xfrm>
        </p:spPr>
        <p:txBody>
          <a:bodyPr>
            <a:normAutofit/>
          </a:bodyPr>
          <a:lstStyle/>
          <a:p>
            <a:r>
              <a:rPr lang="en-IE" dirty="0"/>
              <a:t>Test Exit Criteria and Reporting</a:t>
            </a:r>
          </a:p>
        </p:txBody>
      </p:sp>
      <p:sp>
        <p:nvSpPr>
          <p:cNvPr id="9" name="Rectangle 8">
            <a:extLst>
              <a:ext uri="{FF2B5EF4-FFF2-40B4-BE49-F238E27FC236}">
                <a16:creationId xmlns:a16="http://schemas.microsoft.com/office/drawing/2014/main" id="{8E20FA99-AAAC-4AF3-9FAE-707420324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ounded Rectangle 9">
            <a:extLst>
              <a:ext uri="{FF2B5EF4-FFF2-40B4-BE49-F238E27FC236}">
                <a16:creationId xmlns:a16="http://schemas.microsoft.com/office/drawing/2014/main" id="{9573BE85-6043-4C3A-A7DD-483A0A5FB7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559407"/>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Graphic 3" descr="Ui Ux with solid fill">
            <a:extLst>
              <a:ext uri="{FF2B5EF4-FFF2-40B4-BE49-F238E27FC236}">
                <a16:creationId xmlns:a16="http://schemas.microsoft.com/office/drawing/2014/main" id="{A5EA537E-C79A-4578-B247-4850170149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1364" y="1872360"/>
            <a:ext cx="3113280" cy="3113280"/>
          </a:xfrm>
          <a:prstGeom prst="rect">
            <a:avLst/>
          </a:prstGeom>
          <a:effectLst/>
        </p:spPr>
      </p:pic>
      <p:sp>
        <p:nvSpPr>
          <p:cNvPr id="3" name="Content Placeholder 2">
            <a:extLst>
              <a:ext uri="{FF2B5EF4-FFF2-40B4-BE49-F238E27FC236}">
                <a16:creationId xmlns:a16="http://schemas.microsoft.com/office/drawing/2014/main" id="{C2CDC4D3-1ACB-4AC1-9DB7-AFA7A33911D3}"/>
              </a:ext>
            </a:extLst>
          </p:cNvPr>
          <p:cNvSpPr>
            <a:spLocks noGrp="1"/>
          </p:cNvSpPr>
          <p:nvPr>
            <p:ph idx="1"/>
          </p:nvPr>
        </p:nvSpPr>
        <p:spPr>
          <a:xfrm>
            <a:off x="5214581" y="2438400"/>
            <a:ext cx="6422848" cy="3785419"/>
          </a:xfrm>
        </p:spPr>
        <p:txBody>
          <a:bodyPr>
            <a:normAutofit fontScale="92500"/>
          </a:bodyPr>
          <a:lstStyle/>
          <a:p>
            <a:r>
              <a:rPr lang="en-IE" sz="2400" dirty="0"/>
              <a:t>Evaluate exit criteria defined as part of test planning</a:t>
            </a:r>
          </a:p>
          <a:p>
            <a:pPr lvl="1"/>
            <a:r>
              <a:rPr lang="en-IE" dirty="0"/>
              <a:t>Did testing achieve its aims as per the planning stage?</a:t>
            </a:r>
          </a:p>
          <a:p>
            <a:r>
              <a:rPr lang="en-IE" sz="2400" dirty="0"/>
              <a:t>Reports prepared for stakeholders – Test summary</a:t>
            </a:r>
          </a:p>
          <a:p>
            <a:pPr lvl="1"/>
            <a:r>
              <a:rPr lang="en-IE" dirty="0"/>
              <a:t>What was planned</a:t>
            </a:r>
          </a:p>
          <a:p>
            <a:pPr lvl="1"/>
            <a:r>
              <a:rPr lang="en-IE" dirty="0"/>
              <a:t>What was achieved</a:t>
            </a:r>
          </a:p>
          <a:p>
            <a:pPr lvl="1"/>
            <a:r>
              <a:rPr lang="en-IE" dirty="0"/>
              <a:t>Highlight differences</a:t>
            </a:r>
          </a:p>
          <a:p>
            <a:pPr lvl="1"/>
            <a:r>
              <a:rPr lang="en-IE" dirty="0"/>
              <a:t>What was not tested</a:t>
            </a:r>
          </a:p>
          <a:p>
            <a:r>
              <a:rPr lang="en-IE" sz="2400" dirty="0"/>
              <a:t>Even if the defined criteria was achieved, more testing may also be required</a:t>
            </a:r>
          </a:p>
        </p:txBody>
      </p:sp>
    </p:spTree>
    <p:extLst>
      <p:ext uri="{BB962C8B-B14F-4D97-AF65-F5344CB8AC3E}">
        <p14:creationId xmlns:p14="http://schemas.microsoft.com/office/powerpoint/2010/main" val="40460315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6303D-9B5A-4388-853F-7184FCFFB521}"/>
              </a:ext>
            </a:extLst>
          </p:cNvPr>
          <p:cNvSpPr>
            <a:spLocks noGrp="1"/>
          </p:cNvSpPr>
          <p:nvPr>
            <p:ph type="title"/>
          </p:nvPr>
        </p:nvSpPr>
        <p:spPr>
          <a:xfrm>
            <a:off x="648929" y="629266"/>
            <a:ext cx="6422849" cy="1676603"/>
          </a:xfrm>
        </p:spPr>
        <p:txBody>
          <a:bodyPr>
            <a:normAutofit/>
          </a:bodyPr>
          <a:lstStyle/>
          <a:p>
            <a:r>
              <a:rPr lang="en-IE" dirty="0"/>
              <a:t>Test Closure activities</a:t>
            </a:r>
          </a:p>
        </p:txBody>
      </p:sp>
      <p:sp>
        <p:nvSpPr>
          <p:cNvPr id="3" name="Content Placeholder 2">
            <a:extLst>
              <a:ext uri="{FF2B5EF4-FFF2-40B4-BE49-F238E27FC236}">
                <a16:creationId xmlns:a16="http://schemas.microsoft.com/office/drawing/2014/main" id="{D9FE38A6-5014-4287-95B4-57852AAA3BB6}"/>
              </a:ext>
            </a:extLst>
          </p:cNvPr>
          <p:cNvSpPr>
            <a:spLocks noGrp="1"/>
          </p:cNvSpPr>
          <p:nvPr>
            <p:ph idx="1"/>
          </p:nvPr>
        </p:nvSpPr>
        <p:spPr>
          <a:xfrm>
            <a:off x="648931" y="2438400"/>
            <a:ext cx="6422848" cy="3785419"/>
          </a:xfrm>
        </p:spPr>
        <p:txBody>
          <a:bodyPr>
            <a:normAutofit fontScale="92500" lnSpcReduction="10000"/>
          </a:bodyPr>
          <a:lstStyle/>
          <a:p>
            <a:r>
              <a:rPr lang="en-IE" sz="2400" dirty="0"/>
              <a:t>Testing has concluded and ensuing everything is cleaned and no longer in use.</a:t>
            </a:r>
          </a:p>
          <a:p>
            <a:r>
              <a:rPr lang="en-IE" sz="2400" dirty="0"/>
              <a:t>Closure activates can include:</a:t>
            </a:r>
          </a:p>
          <a:p>
            <a:pPr lvl="1"/>
            <a:r>
              <a:rPr lang="en-IE" dirty="0"/>
              <a:t>Tear down of systems (closure/archiving of systems)</a:t>
            </a:r>
          </a:p>
          <a:p>
            <a:pPr lvl="1"/>
            <a:r>
              <a:rPr lang="en-IE" dirty="0"/>
              <a:t>Documentation updated</a:t>
            </a:r>
          </a:p>
          <a:p>
            <a:pPr lvl="1"/>
            <a:r>
              <a:rPr lang="en-IE" dirty="0"/>
              <a:t>Reports distributed</a:t>
            </a:r>
          </a:p>
          <a:p>
            <a:pPr lvl="1"/>
            <a:r>
              <a:rPr lang="en-IE" dirty="0"/>
              <a:t>Tickets closed (incidents usually)</a:t>
            </a:r>
          </a:p>
          <a:p>
            <a:pPr lvl="1"/>
            <a:r>
              <a:rPr lang="en-IE" dirty="0"/>
              <a:t>Tickets created (bugs/improvements/etc)</a:t>
            </a:r>
          </a:p>
          <a:p>
            <a:pPr lvl="1"/>
            <a:r>
              <a:rPr lang="en-IE" dirty="0"/>
              <a:t>Pass all test  data to operations teams</a:t>
            </a:r>
          </a:p>
          <a:p>
            <a:pPr lvl="1"/>
            <a:r>
              <a:rPr lang="en-IE" dirty="0"/>
              <a:t>Lessons learned/retrospective activities</a:t>
            </a:r>
          </a:p>
        </p:txBody>
      </p:sp>
      <p:sp>
        <p:nvSpPr>
          <p:cNvPr id="16" name="Rectangle 15">
            <a:extLst>
              <a:ext uri="{FF2B5EF4-FFF2-40B4-BE49-F238E27FC236}">
                <a16:creationId xmlns:a16="http://schemas.microsoft.com/office/drawing/2014/main" id="{11C59EDF-5A1E-404D-B55D-8AEA5D8D6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410" y="0"/>
            <a:ext cx="46360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9">
            <a:extLst>
              <a:ext uri="{FF2B5EF4-FFF2-40B4-BE49-F238E27FC236}">
                <a16:creationId xmlns:a16="http://schemas.microsoft.com/office/drawing/2014/main" id="{FEE0385D-4151-43AA-9C6B-0365E1031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1042" y="557784"/>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Checklist with solid fill">
            <a:extLst>
              <a:ext uri="{FF2B5EF4-FFF2-40B4-BE49-F238E27FC236}">
                <a16:creationId xmlns:a16="http://schemas.microsoft.com/office/drawing/2014/main" id="{12E34831-321C-431B-B0EB-883D184C26F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61082" y="1914045"/>
            <a:ext cx="3026664" cy="3026664"/>
          </a:xfrm>
          <a:prstGeom prst="rect">
            <a:avLst/>
          </a:prstGeom>
        </p:spPr>
      </p:pic>
    </p:spTree>
    <p:extLst>
      <p:ext uri="{BB962C8B-B14F-4D97-AF65-F5344CB8AC3E}">
        <p14:creationId xmlns:p14="http://schemas.microsoft.com/office/powerpoint/2010/main" val="38372963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itle 1">
            <a:extLst>
              <a:ext uri="{FF2B5EF4-FFF2-40B4-BE49-F238E27FC236}">
                <a16:creationId xmlns:a16="http://schemas.microsoft.com/office/drawing/2014/main" id="{49B47F01-B700-4975-B2D2-E866C9E4F842}"/>
              </a:ext>
            </a:extLst>
          </p:cNvPr>
          <p:cNvSpPr>
            <a:spLocks noGrp="1"/>
          </p:cNvSpPr>
          <p:nvPr>
            <p:ph type="title"/>
          </p:nvPr>
        </p:nvSpPr>
        <p:spPr>
          <a:xfrm>
            <a:off x="874815" y="798703"/>
            <a:ext cx="5221185" cy="3072015"/>
          </a:xfrm>
        </p:spPr>
        <p:txBody>
          <a:bodyPr vert="horz" lIns="91440" tIns="45720" rIns="91440" bIns="45720" rtlCol="0" anchor="b">
            <a:normAutofit/>
          </a:bodyPr>
          <a:lstStyle/>
          <a:p>
            <a:pPr algn="ctr"/>
            <a:r>
              <a:rPr lang="en-US" sz="6000" kern="1200" dirty="0">
                <a:solidFill>
                  <a:schemeClr val="tx1"/>
                </a:solidFill>
                <a:latin typeface="+mj-lt"/>
                <a:ea typeface="+mj-ea"/>
                <a:cs typeface="+mj-cs"/>
              </a:rPr>
              <a:t>Test types</a:t>
            </a:r>
          </a:p>
        </p:txBody>
      </p:sp>
      <p:sp>
        <p:nvSpPr>
          <p:cNvPr id="48" name="Freeform: Shape 47">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Content Placeholder 7" descr="Computer">
            <a:extLst>
              <a:ext uri="{FF2B5EF4-FFF2-40B4-BE49-F238E27FC236}">
                <a16:creationId xmlns:a16="http://schemas.microsoft.com/office/drawing/2014/main" id="{4D1ED18F-4102-4F9B-B21C-106F75114BA0}"/>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93046" y="1209578"/>
            <a:ext cx="4055897" cy="4055897"/>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52" name="Freeform: Shape 51">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Shape 53">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8" name="Freeform: Shape 57">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1" name="Rectangle 3">
            <a:extLst>
              <a:ext uri="{FF2B5EF4-FFF2-40B4-BE49-F238E27FC236}">
                <a16:creationId xmlns:a16="http://schemas.microsoft.com/office/drawing/2014/main" id="{18D47823-1559-40FD-8143-D9C2558CC09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48183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FA4F4-F971-4549-A8F1-84FEB372DB95}"/>
              </a:ext>
            </a:extLst>
          </p:cNvPr>
          <p:cNvSpPr>
            <a:spLocks noGrp="1"/>
          </p:cNvSpPr>
          <p:nvPr>
            <p:ph type="title"/>
          </p:nvPr>
        </p:nvSpPr>
        <p:spPr>
          <a:xfrm>
            <a:off x="1136428" y="627564"/>
            <a:ext cx="7474172" cy="1325563"/>
          </a:xfrm>
        </p:spPr>
        <p:txBody>
          <a:bodyPr>
            <a:normAutofit/>
          </a:bodyPr>
          <a:lstStyle/>
          <a:p>
            <a:r>
              <a:rPr lang="en-IE"/>
              <a:t>Testing Types</a:t>
            </a:r>
            <a:endParaRPr lang="en-IE" dirty="0"/>
          </a:p>
        </p:txBody>
      </p:sp>
      <p:sp>
        <p:nvSpPr>
          <p:cNvPr id="3" name="Content Placeholder 2">
            <a:extLst>
              <a:ext uri="{FF2B5EF4-FFF2-40B4-BE49-F238E27FC236}">
                <a16:creationId xmlns:a16="http://schemas.microsoft.com/office/drawing/2014/main" id="{3014188C-E271-4EDA-939D-2D04BBF9A58C}"/>
              </a:ext>
            </a:extLst>
          </p:cNvPr>
          <p:cNvSpPr>
            <a:spLocks noGrp="1"/>
          </p:cNvSpPr>
          <p:nvPr>
            <p:ph idx="1"/>
          </p:nvPr>
        </p:nvSpPr>
        <p:spPr>
          <a:xfrm>
            <a:off x="1136429" y="2278173"/>
            <a:ext cx="6467867" cy="3450613"/>
          </a:xfrm>
        </p:spPr>
        <p:txBody>
          <a:bodyPr anchor="ctr">
            <a:normAutofit/>
          </a:bodyPr>
          <a:lstStyle/>
          <a:p>
            <a:r>
              <a:rPr lang="en-IE" sz="2000"/>
              <a:t>Unit Testing</a:t>
            </a:r>
          </a:p>
          <a:p>
            <a:r>
              <a:rPr lang="en-IE" sz="2000"/>
              <a:t>Integration Testing</a:t>
            </a:r>
          </a:p>
          <a:p>
            <a:r>
              <a:rPr lang="en-IE" sz="2000"/>
              <a:t>System Testing</a:t>
            </a:r>
          </a:p>
          <a:p>
            <a:r>
              <a:rPr lang="en-IE" sz="2000"/>
              <a:t>Acceptance Testing</a:t>
            </a:r>
          </a:p>
          <a:p>
            <a:r>
              <a:rPr lang="en-IE" sz="2000"/>
              <a:t>Others:</a:t>
            </a:r>
          </a:p>
          <a:p>
            <a:pPr lvl="1"/>
            <a:r>
              <a:rPr lang="en-IE" sz="2000"/>
              <a:t>Performance Testing</a:t>
            </a:r>
          </a:p>
          <a:p>
            <a:pPr lvl="1"/>
            <a:r>
              <a:rPr lang="en-IE" sz="2000"/>
              <a:t>Use Case testing</a:t>
            </a:r>
          </a:p>
          <a:p>
            <a:pPr lvl="1"/>
            <a:r>
              <a:rPr lang="en-IE" sz="2000"/>
              <a:t>Sanity Testing</a:t>
            </a:r>
          </a:p>
          <a:p>
            <a:pPr lvl="1"/>
            <a:r>
              <a:rPr lang="en-IE" sz="2000"/>
              <a:t>Regression testing</a:t>
            </a:r>
          </a:p>
        </p:txBody>
      </p:sp>
      <p:sp>
        <p:nvSpPr>
          <p:cNvPr id="6" name="Rectangle 1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7" descr="Checkmark">
            <a:extLst>
              <a:ext uri="{FF2B5EF4-FFF2-40B4-BE49-F238E27FC236}">
                <a16:creationId xmlns:a16="http://schemas.microsoft.com/office/drawing/2014/main" id="{8580C860-706A-4BAC-BBC2-74260587446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
        <p:nvSpPr>
          <p:cNvPr id="4" name="Slide Number Placeholder 3">
            <a:extLst>
              <a:ext uri="{FF2B5EF4-FFF2-40B4-BE49-F238E27FC236}">
                <a16:creationId xmlns:a16="http://schemas.microsoft.com/office/drawing/2014/main" id="{651C14B5-C234-4F80-B3D4-D848430A4007}"/>
              </a:ext>
            </a:extLst>
          </p:cNvPr>
          <p:cNvSpPr>
            <a:spLocks noGrp="1"/>
          </p:cNvSpPr>
          <p:nvPr>
            <p:ph type="sldNum" sz="quarter" idx="12"/>
          </p:nvPr>
        </p:nvSpPr>
        <p:spPr>
          <a:xfrm>
            <a:off x="10341428" y="6356350"/>
            <a:ext cx="1012371" cy="365125"/>
          </a:xfrm>
        </p:spPr>
        <p:txBody>
          <a:bodyPr>
            <a:normAutofit/>
          </a:bodyPr>
          <a:lstStyle/>
          <a:p>
            <a:pPr>
              <a:spcAft>
                <a:spcPts val="600"/>
              </a:spcAft>
            </a:pPr>
            <a:fld id="{3A98EE3D-8CD1-4C3F-BD1C-C98C9596463C}" type="slidenum">
              <a:rPr lang="en-US" smtClean="0">
                <a:solidFill>
                  <a:srgbClr val="FFFFFF"/>
                </a:solidFill>
              </a:rPr>
              <a:pPr>
                <a:spcAft>
                  <a:spcPts val="600"/>
                </a:spcAft>
              </a:pPr>
              <a:t>39</a:t>
            </a:fld>
            <a:endParaRPr lang="en-US">
              <a:solidFill>
                <a:srgbClr val="FFFFFF"/>
              </a:solidFill>
            </a:endParaRPr>
          </a:p>
        </p:txBody>
      </p:sp>
      <p:graphicFrame>
        <p:nvGraphicFramePr>
          <p:cNvPr id="20" name="Diagram 19">
            <a:extLst>
              <a:ext uri="{FF2B5EF4-FFF2-40B4-BE49-F238E27FC236}">
                <a16:creationId xmlns:a16="http://schemas.microsoft.com/office/drawing/2014/main" id="{D4B8C804-18A3-4B92-8C82-313DEB340F2E}"/>
              </a:ext>
            </a:extLst>
          </p:cNvPr>
          <p:cNvGraphicFramePr/>
          <p:nvPr>
            <p:extLst>
              <p:ext uri="{D42A27DB-BD31-4B8C-83A1-F6EECF244321}">
                <p14:modId xmlns:p14="http://schemas.microsoft.com/office/powerpoint/2010/main" val="1008392383"/>
              </p:ext>
            </p:extLst>
          </p:nvPr>
        </p:nvGraphicFramePr>
        <p:xfrm>
          <a:off x="4627880" y="2112687"/>
          <a:ext cx="4287520" cy="367961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346028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E1CD8F8-02FE-466B-B866-20A2D0EA1AD0}"/>
              </a:ext>
            </a:extLst>
          </p:cNvPr>
          <p:cNvSpPr>
            <a:spLocks noGrp="1"/>
          </p:cNvSpPr>
          <p:nvPr>
            <p:ph type="title"/>
          </p:nvPr>
        </p:nvSpPr>
        <p:spPr>
          <a:xfrm>
            <a:off x="643467" y="321734"/>
            <a:ext cx="10905066" cy="1135737"/>
          </a:xfrm>
        </p:spPr>
        <p:txBody>
          <a:bodyPr>
            <a:normAutofit/>
          </a:bodyPr>
          <a:lstStyle/>
          <a:p>
            <a:r>
              <a:rPr lang="en-IE" sz="3600"/>
              <a:t>Software failure examples</a:t>
            </a:r>
          </a:p>
        </p:txBody>
      </p:sp>
      <p:sp>
        <p:nvSpPr>
          <p:cNvPr id="3" name="Content Placeholder 2">
            <a:extLst>
              <a:ext uri="{FF2B5EF4-FFF2-40B4-BE49-F238E27FC236}">
                <a16:creationId xmlns:a16="http://schemas.microsoft.com/office/drawing/2014/main" id="{3886E66E-A637-4F0C-B205-EBFF50B33851}"/>
              </a:ext>
            </a:extLst>
          </p:cNvPr>
          <p:cNvSpPr>
            <a:spLocks noGrp="1"/>
          </p:cNvSpPr>
          <p:nvPr>
            <p:ph idx="1"/>
          </p:nvPr>
        </p:nvSpPr>
        <p:spPr>
          <a:xfrm>
            <a:off x="643467" y="1782981"/>
            <a:ext cx="10905066" cy="4393982"/>
          </a:xfrm>
        </p:spPr>
        <p:txBody>
          <a:bodyPr>
            <a:normAutofit fontScale="92500" lnSpcReduction="10000"/>
          </a:bodyPr>
          <a:lstStyle/>
          <a:p>
            <a:r>
              <a:rPr lang="en-IE" sz="3200" dirty="0"/>
              <a:t>Examples:</a:t>
            </a:r>
          </a:p>
          <a:p>
            <a:r>
              <a:rPr lang="en-US" sz="3200" dirty="0"/>
              <a:t>A new smartphone mapping application (app) was introduced in September 2012. Among many other problems, a museum was incorrectly located in the middle of a river, and Sweden’s second city, Gothenburg, seemed to have disappeared from at least one map.</a:t>
            </a:r>
          </a:p>
          <a:p>
            <a:r>
              <a:rPr lang="en-US" sz="3200" dirty="0"/>
              <a:t>A small, one-line, change in the billing system of an electrical provider blacked out the whole of a major US city</a:t>
            </a:r>
          </a:p>
          <a:p>
            <a:endParaRPr lang="en-US" sz="3200" dirty="0"/>
          </a:p>
          <a:p>
            <a:r>
              <a:rPr lang="en-US" sz="3200" dirty="0"/>
              <a:t>What is startling about these examples?</a:t>
            </a:r>
            <a:endParaRPr lang="en-IE" sz="32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091759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oup 36">
            <a:extLst>
              <a:ext uri="{FF2B5EF4-FFF2-40B4-BE49-F238E27FC236}">
                <a16:creationId xmlns:a16="http://schemas.microsoft.com/office/drawing/2014/main" id="{FA366754-A2F4-475B-8217-AB06F5F15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8" name="Rectangle 37">
              <a:extLst>
                <a:ext uri="{FF2B5EF4-FFF2-40B4-BE49-F238E27FC236}">
                  <a16:creationId xmlns:a16="http://schemas.microsoft.com/office/drawing/2014/main" id="{322BF2F0-5264-48F8-8780-73D64DE84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7DC5FF32-A8FD-4F1B-B8D3-3D226716C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9480585D-EDF9-4B32-88D4-EAE22303AED5}"/>
              </a:ext>
            </a:extLst>
          </p:cNvPr>
          <p:cNvSpPr>
            <a:spLocks noGrp="1"/>
          </p:cNvSpPr>
          <p:nvPr>
            <p:ph type="title"/>
          </p:nvPr>
        </p:nvSpPr>
        <p:spPr>
          <a:xfrm>
            <a:off x="643467" y="321734"/>
            <a:ext cx="10905066" cy="1135737"/>
          </a:xfrm>
        </p:spPr>
        <p:txBody>
          <a:bodyPr>
            <a:normAutofit/>
          </a:bodyPr>
          <a:lstStyle/>
          <a:p>
            <a:r>
              <a:rPr lang="en-IE" sz="3600"/>
              <a:t>Unit Testing</a:t>
            </a:r>
          </a:p>
        </p:txBody>
      </p:sp>
      <p:sp>
        <p:nvSpPr>
          <p:cNvPr id="3" name="Content Placeholder 2">
            <a:extLst>
              <a:ext uri="{FF2B5EF4-FFF2-40B4-BE49-F238E27FC236}">
                <a16:creationId xmlns:a16="http://schemas.microsoft.com/office/drawing/2014/main" id="{05234F7D-DCE9-4CD2-8F7E-F04E89860020}"/>
              </a:ext>
            </a:extLst>
          </p:cNvPr>
          <p:cNvSpPr>
            <a:spLocks noGrp="1"/>
          </p:cNvSpPr>
          <p:nvPr>
            <p:ph idx="1"/>
          </p:nvPr>
        </p:nvSpPr>
        <p:spPr>
          <a:xfrm>
            <a:off x="643468" y="1782981"/>
            <a:ext cx="6842935" cy="4393982"/>
          </a:xfrm>
        </p:spPr>
        <p:txBody>
          <a:bodyPr>
            <a:normAutofit/>
          </a:bodyPr>
          <a:lstStyle/>
          <a:p>
            <a:r>
              <a:rPr lang="en-IE" sz="2000"/>
              <a:t>Also known as component testing</a:t>
            </a:r>
          </a:p>
          <a:p>
            <a:r>
              <a:rPr lang="en-IE" sz="2000"/>
              <a:t>Test each unit of functionality individually</a:t>
            </a:r>
          </a:p>
          <a:p>
            <a:r>
              <a:rPr lang="en-IE" sz="2000"/>
              <a:t>Smallest testable part of an application e.g.</a:t>
            </a:r>
          </a:p>
          <a:p>
            <a:pPr lvl="1"/>
            <a:r>
              <a:rPr lang="en-IE" sz="2000"/>
              <a:t>Does a button behave as expected?</a:t>
            </a:r>
          </a:p>
          <a:p>
            <a:pPr lvl="1"/>
            <a:r>
              <a:rPr lang="en-IE" sz="2000"/>
              <a:t>Does the UI display appropriately?</a:t>
            </a:r>
          </a:p>
          <a:p>
            <a:pPr lvl="1"/>
            <a:r>
              <a:rPr lang="en-IE" sz="2000"/>
              <a:t>Is the price calculated correctly?</a:t>
            </a:r>
          </a:p>
          <a:p>
            <a:r>
              <a:rPr lang="en-IE" sz="2000"/>
              <a:t>A white box technique</a:t>
            </a:r>
          </a:p>
          <a:p>
            <a:r>
              <a:rPr lang="en-IE" sz="2000"/>
              <a:t>Will usually require mock data/variables/functions etc</a:t>
            </a:r>
          </a:p>
        </p:txBody>
      </p:sp>
      <p:grpSp>
        <p:nvGrpSpPr>
          <p:cNvPr id="41" name="Group 4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42" name="Isosceles Triangle 4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a:extLst>
              <a:ext uri="{FF2B5EF4-FFF2-40B4-BE49-F238E27FC236}">
                <a16:creationId xmlns:a16="http://schemas.microsoft.com/office/drawing/2014/main" id="{93E57CBF-2C8E-4AE1-935F-3744522126F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32318" y="1782981"/>
            <a:ext cx="3416214" cy="3416214"/>
          </a:xfrm>
          <a:prstGeom prst="rect">
            <a:avLst/>
          </a:prstGeom>
        </p:spPr>
      </p:pic>
      <p:sp>
        <p:nvSpPr>
          <p:cNvPr id="4" name="Slide Number Placeholder 3">
            <a:extLst>
              <a:ext uri="{FF2B5EF4-FFF2-40B4-BE49-F238E27FC236}">
                <a16:creationId xmlns:a16="http://schemas.microsoft.com/office/drawing/2014/main" id="{0DB96C8C-0256-450A-8F4A-5393B3B94B32}"/>
              </a:ext>
            </a:extLst>
          </p:cNvPr>
          <p:cNvSpPr>
            <a:spLocks noGrp="1"/>
          </p:cNvSpPr>
          <p:nvPr>
            <p:ph type="sldNum" sz="quarter" idx="12"/>
          </p:nvPr>
        </p:nvSpPr>
        <p:spPr>
          <a:xfrm>
            <a:off x="8805333" y="6356350"/>
            <a:ext cx="2743200" cy="365125"/>
          </a:xfrm>
        </p:spPr>
        <p:txBody>
          <a:bodyPr>
            <a:normAutofit/>
          </a:bodyPr>
          <a:lstStyle/>
          <a:p>
            <a:pPr>
              <a:spcAft>
                <a:spcPts val="600"/>
              </a:spcAft>
            </a:pPr>
            <a:fld id="{3A98EE3D-8CD1-4C3F-BD1C-C98C9596463C}" type="slidenum">
              <a:rPr lang="en-US" smtClean="0"/>
              <a:pPr>
                <a:spcAft>
                  <a:spcPts val="600"/>
                </a:spcAft>
              </a:pPr>
              <a:t>40</a:t>
            </a:fld>
            <a:endParaRPr lang="en-US"/>
          </a:p>
        </p:txBody>
      </p:sp>
    </p:spTree>
    <p:extLst>
      <p:ext uri="{BB962C8B-B14F-4D97-AF65-F5344CB8AC3E}">
        <p14:creationId xmlns:p14="http://schemas.microsoft.com/office/powerpoint/2010/main" val="28061453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2A3B3-E978-404A-9006-4A45B3631310}"/>
              </a:ext>
            </a:extLst>
          </p:cNvPr>
          <p:cNvSpPr>
            <a:spLocks noGrp="1"/>
          </p:cNvSpPr>
          <p:nvPr>
            <p:ph type="title"/>
          </p:nvPr>
        </p:nvSpPr>
        <p:spPr>
          <a:xfrm>
            <a:off x="5214579" y="629266"/>
            <a:ext cx="6422849" cy="1676603"/>
          </a:xfrm>
        </p:spPr>
        <p:txBody>
          <a:bodyPr>
            <a:normAutofit/>
          </a:bodyPr>
          <a:lstStyle/>
          <a:p>
            <a:r>
              <a:rPr lang="en-IE" dirty="0"/>
              <a:t>Unit Testing Benefits</a:t>
            </a:r>
          </a:p>
        </p:txBody>
      </p:sp>
      <p:sp>
        <p:nvSpPr>
          <p:cNvPr id="23" name="Rectangle 18">
            <a:extLst>
              <a:ext uri="{FF2B5EF4-FFF2-40B4-BE49-F238E27FC236}">
                <a16:creationId xmlns:a16="http://schemas.microsoft.com/office/drawing/2014/main" id="{8E20FA99-AAAC-4AF3-9FAE-707420324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ounded Rectangle 9">
            <a:extLst>
              <a:ext uri="{FF2B5EF4-FFF2-40B4-BE49-F238E27FC236}">
                <a16:creationId xmlns:a16="http://schemas.microsoft.com/office/drawing/2014/main" id="{9573BE85-6043-4C3A-A7DD-483A0A5FB7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559407"/>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Graphic 5" descr="Computer with solid fill">
            <a:extLst>
              <a:ext uri="{FF2B5EF4-FFF2-40B4-BE49-F238E27FC236}">
                <a16:creationId xmlns:a16="http://schemas.microsoft.com/office/drawing/2014/main" id="{9D1B1441-AFD7-43EA-80B6-31149282D3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1364" y="1872360"/>
            <a:ext cx="3113280" cy="3113280"/>
          </a:xfrm>
          <a:prstGeom prst="rect">
            <a:avLst/>
          </a:prstGeom>
          <a:effectLst/>
        </p:spPr>
      </p:pic>
      <p:sp>
        <p:nvSpPr>
          <p:cNvPr id="3" name="Content Placeholder 2">
            <a:extLst>
              <a:ext uri="{FF2B5EF4-FFF2-40B4-BE49-F238E27FC236}">
                <a16:creationId xmlns:a16="http://schemas.microsoft.com/office/drawing/2014/main" id="{A30D2704-09CB-40A0-A28A-E22CE883E984}"/>
              </a:ext>
            </a:extLst>
          </p:cNvPr>
          <p:cNvSpPr>
            <a:spLocks noGrp="1"/>
          </p:cNvSpPr>
          <p:nvPr>
            <p:ph idx="1"/>
          </p:nvPr>
        </p:nvSpPr>
        <p:spPr>
          <a:xfrm>
            <a:off x="5214581" y="2438400"/>
            <a:ext cx="6422848" cy="3785419"/>
          </a:xfrm>
        </p:spPr>
        <p:txBody>
          <a:bodyPr>
            <a:normAutofit/>
          </a:bodyPr>
          <a:lstStyle/>
          <a:p>
            <a:r>
              <a:rPr lang="en-IE" sz="2000"/>
              <a:t>Basic testing of individual functions </a:t>
            </a:r>
          </a:p>
          <a:p>
            <a:r>
              <a:rPr lang="en-IE" sz="2000"/>
              <a:t>Can aid in highlighting changes to code – bugs</a:t>
            </a:r>
          </a:p>
          <a:p>
            <a:r>
              <a:rPr lang="en-IE" sz="2000"/>
              <a:t>Can test in functions without dependency on other parts of the software</a:t>
            </a:r>
          </a:p>
          <a:p>
            <a:r>
              <a:rPr lang="en-IE" sz="2000"/>
              <a:t>Easily automated – increases speed of testing</a:t>
            </a:r>
          </a:p>
          <a:p>
            <a:r>
              <a:rPr lang="en-IE" sz="2000"/>
              <a:t>Based on test cases/requirements</a:t>
            </a:r>
          </a:p>
        </p:txBody>
      </p:sp>
      <p:sp>
        <p:nvSpPr>
          <p:cNvPr id="4" name="Slide Number Placeholder 3">
            <a:extLst>
              <a:ext uri="{FF2B5EF4-FFF2-40B4-BE49-F238E27FC236}">
                <a16:creationId xmlns:a16="http://schemas.microsoft.com/office/drawing/2014/main" id="{A4A112FA-59D6-4E29-B1D5-33C875CA55B3}"/>
              </a:ext>
            </a:extLst>
          </p:cNvPr>
          <p:cNvSpPr>
            <a:spLocks noGrp="1"/>
          </p:cNvSpPr>
          <p:nvPr>
            <p:ph type="sldNum" sz="quarter" idx="12"/>
          </p:nvPr>
        </p:nvSpPr>
        <p:spPr>
          <a:xfrm>
            <a:off x="292608" y="6356350"/>
            <a:ext cx="685800" cy="365125"/>
          </a:xfrm>
        </p:spPr>
        <p:txBody>
          <a:bodyPr>
            <a:normAutofit/>
          </a:bodyPr>
          <a:lstStyle/>
          <a:p>
            <a:pPr>
              <a:spcAft>
                <a:spcPts val="600"/>
              </a:spcAft>
            </a:pPr>
            <a:fld id="{3A98EE3D-8CD1-4C3F-BD1C-C98C9596463C}" type="slidenum">
              <a:rPr lang="en-US">
                <a:solidFill>
                  <a:srgbClr val="595959"/>
                </a:solidFill>
              </a:rPr>
              <a:pPr>
                <a:spcAft>
                  <a:spcPts val="600"/>
                </a:spcAft>
              </a:pPr>
              <a:t>41</a:t>
            </a:fld>
            <a:endParaRPr lang="en-US">
              <a:solidFill>
                <a:srgbClr val="595959"/>
              </a:solidFill>
            </a:endParaRPr>
          </a:p>
        </p:txBody>
      </p:sp>
    </p:spTree>
    <p:extLst>
      <p:ext uri="{BB962C8B-B14F-4D97-AF65-F5344CB8AC3E}">
        <p14:creationId xmlns:p14="http://schemas.microsoft.com/office/powerpoint/2010/main" val="30493397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0BFB4-EB69-4C95-98A6-60774376655F}"/>
              </a:ext>
            </a:extLst>
          </p:cNvPr>
          <p:cNvSpPr>
            <a:spLocks noGrp="1"/>
          </p:cNvSpPr>
          <p:nvPr>
            <p:ph type="title"/>
          </p:nvPr>
        </p:nvSpPr>
        <p:spPr>
          <a:xfrm>
            <a:off x="6411685" y="634946"/>
            <a:ext cx="5127171" cy="1450757"/>
          </a:xfrm>
        </p:spPr>
        <p:txBody>
          <a:bodyPr>
            <a:normAutofit/>
          </a:bodyPr>
          <a:lstStyle/>
          <a:p>
            <a:r>
              <a:rPr lang="en-IE" dirty="0"/>
              <a:t>Integration Testing</a:t>
            </a:r>
          </a:p>
        </p:txBody>
      </p:sp>
      <p:pic>
        <p:nvPicPr>
          <p:cNvPr id="1026" name="Picture 2" descr="Types of Integration Testing - - What is Integration Testing? - Edureka">
            <a:extLst>
              <a:ext uri="{FF2B5EF4-FFF2-40B4-BE49-F238E27FC236}">
                <a16:creationId xmlns:a16="http://schemas.microsoft.com/office/drawing/2014/main" id="{A002DE1D-2872-417D-B2BC-3E8542E080E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192" y="2002931"/>
            <a:ext cx="5115347" cy="253209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58125A2-9CBC-47B2-ACB6-85C685078E62}"/>
              </a:ext>
            </a:extLst>
          </p:cNvPr>
          <p:cNvSpPr>
            <a:spLocks noGrp="1"/>
          </p:cNvSpPr>
          <p:nvPr>
            <p:ph idx="1"/>
          </p:nvPr>
        </p:nvSpPr>
        <p:spPr>
          <a:xfrm>
            <a:off x="6411684" y="2407436"/>
            <a:ext cx="5127172" cy="3461658"/>
          </a:xfrm>
        </p:spPr>
        <p:txBody>
          <a:bodyPr numCol="1">
            <a:normAutofit/>
          </a:bodyPr>
          <a:lstStyle/>
          <a:p>
            <a:pPr>
              <a:lnSpc>
                <a:spcPct val="90000"/>
              </a:lnSpc>
            </a:pPr>
            <a:r>
              <a:rPr lang="en-US" sz="1500"/>
              <a:t>Involves building a system from its components and testing it for problems that  arise from component interactions.</a:t>
            </a:r>
          </a:p>
          <a:p>
            <a:pPr lvl="1">
              <a:lnSpc>
                <a:spcPct val="90000"/>
              </a:lnSpc>
            </a:pPr>
            <a:r>
              <a:rPr lang="en-US" sz="1500"/>
              <a:t>Used to verify that software modules work in unity</a:t>
            </a:r>
          </a:p>
          <a:p>
            <a:pPr>
              <a:lnSpc>
                <a:spcPct val="90000"/>
              </a:lnSpc>
            </a:pPr>
            <a:r>
              <a:rPr lang="en-US" sz="1500"/>
              <a:t>Defects may still exist after unit testing:</a:t>
            </a:r>
          </a:p>
          <a:p>
            <a:pPr lvl="1">
              <a:lnSpc>
                <a:spcPct val="90000"/>
              </a:lnSpc>
            </a:pPr>
            <a:r>
              <a:rPr lang="en-US" sz="1500"/>
              <a:t>Changing requirements are not always captured in module development. Integration testing becomes a necessity.</a:t>
            </a:r>
          </a:p>
          <a:p>
            <a:pPr lvl="1">
              <a:lnSpc>
                <a:spcPct val="90000"/>
              </a:lnSpc>
            </a:pPr>
            <a:r>
              <a:rPr lang="en-US" sz="1500"/>
              <a:t>External interfaces could be erroneous</a:t>
            </a:r>
          </a:p>
          <a:p>
            <a:pPr lvl="1">
              <a:lnSpc>
                <a:spcPct val="90000"/>
              </a:lnSpc>
            </a:pPr>
            <a:r>
              <a:rPr lang="en-US" sz="1500"/>
              <a:t>Inadequate exception handling could cause issues</a:t>
            </a:r>
          </a:p>
          <a:p>
            <a:pPr>
              <a:lnSpc>
                <a:spcPct val="90000"/>
              </a:lnSpc>
            </a:pPr>
            <a:r>
              <a:rPr lang="en-US" sz="1500"/>
              <a:t>Many strategies for integration testing:</a:t>
            </a:r>
          </a:p>
        </p:txBody>
      </p:sp>
      <p:sp>
        <p:nvSpPr>
          <p:cNvPr id="4" name="Slide Number Placeholder 3">
            <a:extLst>
              <a:ext uri="{FF2B5EF4-FFF2-40B4-BE49-F238E27FC236}">
                <a16:creationId xmlns:a16="http://schemas.microsoft.com/office/drawing/2014/main" id="{45DEFEEF-90F5-4852-A9BD-8BCED26A1116}"/>
              </a:ext>
            </a:extLst>
          </p:cNvPr>
          <p:cNvSpPr>
            <a:spLocks noGrp="1"/>
          </p:cNvSpPr>
          <p:nvPr>
            <p:ph type="sldNum" sz="quarter" idx="12"/>
          </p:nvPr>
        </p:nvSpPr>
        <p:spPr>
          <a:xfrm>
            <a:off x="10993582" y="6446838"/>
            <a:ext cx="780010" cy="365125"/>
          </a:xfrm>
        </p:spPr>
        <p:txBody>
          <a:bodyPr>
            <a:normAutofit/>
          </a:bodyPr>
          <a:lstStyle/>
          <a:p>
            <a:pPr>
              <a:spcAft>
                <a:spcPts val="600"/>
              </a:spcAft>
            </a:pPr>
            <a:fld id="{3A98EE3D-8CD1-4C3F-BD1C-C98C9596463C}" type="slidenum">
              <a:rPr lang="en-US" smtClean="0"/>
              <a:pPr>
                <a:spcAft>
                  <a:spcPts val="600"/>
                </a:spcAft>
              </a:pPr>
              <a:t>42</a:t>
            </a:fld>
            <a:endParaRPr lang="en-US"/>
          </a:p>
        </p:txBody>
      </p:sp>
    </p:spTree>
    <p:extLst>
      <p:ext uri="{BB962C8B-B14F-4D97-AF65-F5344CB8AC3E}">
        <p14:creationId xmlns:p14="http://schemas.microsoft.com/office/powerpoint/2010/main" val="37647541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534AD-C841-48CF-A1B2-35BFAB5CC184}"/>
              </a:ext>
            </a:extLst>
          </p:cNvPr>
          <p:cNvSpPr>
            <a:spLocks noGrp="1"/>
          </p:cNvSpPr>
          <p:nvPr>
            <p:ph type="title"/>
          </p:nvPr>
        </p:nvSpPr>
        <p:spPr>
          <a:xfrm>
            <a:off x="1097280" y="286603"/>
            <a:ext cx="10058400" cy="1450757"/>
          </a:xfrm>
        </p:spPr>
        <p:txBody>
          <a:bodyPr>
            <a:normAutofit/>
          </a:bodyPr>
          <a:lstStyle/>
          <a:p>
            <a:r>
              <a:rPr lang="en-IE" dirty="0"/>
              <a:t>Big Bang Approach</a:t>
            </a:r>
          </a:p>
        </p:txBody>
      </p:sp>
      <p:sp>
        <p:nvSpPr>
          <p:cNvPr id="3" name="Content Placeholder 2">
            <a:extLst>
              <a:ext uri="{FF2B5EF4-FFF2-40B4-BE49-F238E27FC236}">
                <a16:creationId xmlns:a16="http://schemas.microsoft.com/office/drawing/2014/main" id="{3E247E15-A7CD-4B70-81C3-7FE7523783A1}"/>
              </a:ext>
            </a:extLst>
          </p:cNvPr>
          <p:cNvSpPr>
            <a:spLocks noGrp="1"/>
          </p:cNvSpPr>
          <p:nvPr>
            <p:ph idx="1"/>
          </p:nvPr>
        </p:nvSpPr>
        <p:spPr>
          <a:xfrm>
            <a:off x="1097280" y="2108201"/>
            <a:ext cx="6437367" cy="3760891"/>
          </a:xfrm>
        </p:spPr>
        <p:txBody>
          <a:bodyPr>
            <a:normAutofit fontScale="92500" lnSpcReduction="20000"/>
          </a:bodyPr>
          <a:lstStyle/>
          <a:p>
            <a:r>
              <a:rPr lang="en-IE" dirty="0"/>
              <a:t>In Big Bang Approach, integration testing takes place after all modules are developed and unit tested.	</a:t>
            </a:r>
          </a:p>
          <a:p>
            <a:pPr lvl="1"/>
            <a:r>
              <a:rPr lang="en-IE" dirty="0"/>
              <a:t>All modules integrated at once</a:t>
            </a:r>
          </a:p>
          <a:p>
            <a:r>
              <a:rPr lang="en-IE" dirty="0"/>
              <a:t>Why use big bag</a:t>
            </a:r>
          </a:p>
          <a:p>
            <a:pPr lvl="1"/>
            <a:r>
              <a:rPr lang="en-IE" dirty="0"/>
              <a:t>Convenient for small systems</a:t>
            </a:r>
          </a:p>
          <a:p>
            <a:r>
              <a:rPr lang="en-IE" dirty="0"/>
              <a:t>But</a:t>
            </a:r>
          </a:p>
          <a:p>
            <a:pPr lvl="1"/>
            <a:r>
              <a:rPr lang="en-IE" dirty="0"/>
              <a:t>Interfaces in a system can be easily missed</a:t>
            </a:r>
          </a:p>
          <a:p>
            <a:pPr lvl="1"/>
            <a:r>
              <a:rPr lang="en-IE" dirty="0"/>
              <a:t>Less time to execute If waiting for all modules to be completed.</a:t>
            </a:r>
          </a:p>
          <a:p>
            <a:pPr lvl="1"/>
            <a:r>
              <a:rPr lang="en-IE" dirty="0"/>
              <a:t>No prioritisation</a:t>
            </a:r>
          </a:p>
        </p:txBody>
      </p:sp>
      <p:pic>
        <p:nvPicPr>
          <p:cNvPr id="6" name="Graphic 5" descr="Clipboard Mixed outline">
            <a:extLst>
              <a:ext uri="{FF2B5EF4-FFF2-40B4-BE49-F238E27FC236}">
                <a16:creationId xmlns:a16="http://schemas.microsoft.com/office/drawing/2014/main" id="{71A84B89-9918-4E51-8211-6412110B41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29006" y="2416624"/>
            <a:ext cx="3144043" cy="3144043"/>
          </a:xfrm>
          <a:prstGeom prst="rect">
            <a:avLst/>
          </a:prstGeom>
        </p:spPr>
      </p:pic>
      <p:sp>
        <p:nvSpPr>
          <p:cNvPr id="4" name="Slide Number Placeholder 3">
            <a:extLst>
              <a:ext uri="{FF2B5EF4-FFF2-40B4-BE49-F238E27FC236}">
                <a16:creationId xmlns:a16="http://schemas.microsoft.com/office/drawing/2014/main" id="{9B8B863C-FED5-410B-B02E-308F8FB5E473}"/>
              </a:ext>
            </a:extLst>
          </p:cNvPr>
          <p:cNvSpPr>
            <a:spLocks noGrp="1"/>
          </p:cNvSpPr>
          <p:nvPr>
            <p:ph type="sldNum" sz="quarter" idx="12"/>
          </p:nvPr>
        </p:nvSpPr>
        <p:spPr>
          <a:xfrm>
            <a:off x="10993582" y="6446838"/>
            <a:ext cx="780010" cy="365125"/>
          </a:xfrm>
        </p:spPr>
        <p:txBody>
          <a:bodyPr>
            <a:normAutofit/>
          </a:bodyPr>
          <a:lstStyle/>
          <a:p>
            <a:pPr>
              <a:spcAft>
                <a:spcPts val="600"/>
              </a:spcAft>
            </a:pPr>
            <a:fld id="{3A98EE3D-8CD1-4C3F-BD1C-C98C9596463C}" type="slidenum">
              <a:rPr lang="en-US" smtClean="0"/>
              <a:pPr>
                <a:spcAft>
                  <a:spcPts val="600"/>
                </a:spcAft>
              </a:pPr>
              <a:t>43</a:t>
            </a:fld>
            <a:endParaRPr lang="en-US"/>
          </a:p>
        </p:txBody>
      </p:sp>
    </p:spTree>
    <p:extLst>
      <p:ext uri="{BB962C8B-B14F-4D97-AF65-F5344CB8AC3E}">
        <p14:creationId xmlns:p14="http://schemas.microsoft.com/office/powerpoint/2010/main" val="7345817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CF69A-90DE-4413-AD97-9E847DDAF14F}"/>
              </a:ext>
            </a:extLst>
          </p:cNvPr>
          <p:cNvSpPr>
            <a:spLocks noGrp="1"/>
          </p:cNvSpPr>
          <p:nvPr>
            <p:ph type="title"/>
          </p:nvPr>
        </p:nvSpPr>
        <p:spPr>
          <a:xfrm>
            <a:off x="642257" y="634946"/>
            <a:ext cx="6432434" cy="1450757"/>
          </a:xfrm>
        </p:spPr>
        <p:txBody>
          <a:bodyPr>
            <a:normAutofit/>
          </a:bodyPr>
          <a:lstStyle/>
          <a:p>
            <a:r>
              <a:rPr lang="en-IE" dirty="0"/>
              <a:t>Incremental - Top Down and Bottom Up</a:t>
            </a:r>
          </a:p>
        </p:txBody>
      </p:sp>
      <p:sp>
        <p:nvSpPr>
          <p:cNvPr id="3" name="Content Placeholder 2">
            <a:extLst>
              <a:ext uri="{FF2B5EF4-FFF2-40B4-BE49-F238E27FC236}">
                <a16:creationId xmlns:a16="http://schemas.microsoft.com/office/drawing/2014/main" id="{F901C775-3FAB-4E13-A741-4DB4B833B3BB}"/>
              </a:ext>
            </a:extLst>
          </p:cNvPr>
          <p:cNvSpPr>
            <a:spLocks noGrp="1"/>
          </p:cNvSpPr>
          <p:nvPr>
            <p:ph idx="1"/>
          </p:nvPr>
        </p:nvSpPr>
        <p:spPr>
          <a:xfrm>
            <a:off x="642257" y="2407436"/>
            <a:ext cx="6432434" cy="3461658"/>
          </a:xfrm>
        </p:spPr>
        <p:txBody>
          <a:bodyPr>
            <a:normAutofit fontScale="92500" lnSpcReduction="20000"/>
          </a:bodyPr>
          <a:lstStyle/>
          <a:p>
            <a:r>
              <a:rPr lang="en-IE" dirty="0"/>
              <a:t>Test two or more modules that are logically related. Other modules are integrated incrementally as they are completed.</a:t>
            </a:r>
          </a:p>
          <a:p>
            <a:r>
              <a:rPr lang="en-IE" dirty="0"/>
              <a:t>Top down</a:t>
            </a:r>
          </a:p>
          <a:p>
            <a:pPr lvl="1"/>
            <a:r>
              <a:rPr lang="en-IE" dirty="0"/>
              <a:t>Develop the skeleton of the system and populate with modules</a:t>
            </a:r>
          </a:p>
          <a:p>
            <a:pPr lvl="1"/>
            <a:r>
              <a:rPr lang="en-IE" dirty="0"/>
              <a:t>Lower level modules tested first</a:t>
            </a:r>
          </a:p>
          <a:p>
            <a:r>
              <a:rPr lang="en-IE" dirty="0"/>
              <a:t>Bottom up</a:t>
            </a:r>
          </a:p>
          <a:p>
            <a:pPr lvl="1"/>
            <a:r>
              <a:rPr lang="en-IE" dirty="0"/>
              <a:t>Integrate infrastructure components then add  functional components.</a:t>
            </a:r>
          </a:p>
          <a:p>
            <a:pPr marL="201168" lvl="1" indent="0">
              <a:buNone/>
            </a:pPr>
            <a:endParaRPr lang="en-IE" dirty="0"/>
          </a:p>
        </p:txBody>
      </p:sp>
      <p:pic>
        <p:nvPicPr>
          <p:cNvPr id="2052" name="Picture 4" descr="INTEGRATION Testing Tutorial: Big Bang, Top Down &amp; Bottom Up">
            <a:extLst>
              <a:ext uri="{FF2B5EF4-FFF2-40B4-BE49-F238E27FC236}">
                <a16:creationId xmlns:a16="http://schemas.microsoft.com/office/drawing/2014/main" id="{8B835ABA-0DCC-4BA7-8C41-D2990203595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56687" y="884133"/>
            <a:ext cx="4001315" cy="202066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NTEGRATION Testing Tutorial: Big Bang, Top Down &amp; Bottom Up">
            <a:extLst>
              <a:ext uri="{FF2B5EF4-FFF2-40B4-BE49-F238E27FC236}">
                <a16:creationId xmlns:a16="http://schemas.microsoft.com/office/drawing/2014/main" id="{B4020DE8-4943-41A9-84AE-9F667314317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556686" y="3616389"/>
            <a:ext cx="4001315" cy="215070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8BA1295C-44D3-46E2-AE92-8ACB23DA60F4}"/>
              </a:ext>
            </a:extLst>
          </p:cNvPr>
          <p:cNvSpPr>
            <a:spLocks noGrp="1"/>
          </p:cNvSpPr>
          <p:nvPr>
            <p:ph type="sldNum" sz="quarter" idx="12"/>
          </p:nvPr>
        </p:nvSpPr>
        <p:spPr>
          <a:xfrm>
            <a:off x="10993582" y="6446838"/>
            <a:ext cx="780010" cy="365125"/>
          </a:xfrm>
        </p:spPr>
        <p:txBody>
          <a:bodyPr>
            <a:normAutofit/>
          </a:bodyPr>
          <a:lstStyle/>
          <a:p>
            <a:pPr>
              <a:spcAft>
                <a:spcPts val="600"/>
              </a:spcAft>
            </a:pPr>
            <a:fld id="{3A98EE3D-8CD1-4C3F-BD1C-C98C9596463C}" type="slidenum">
              <a:rPr lang="en-US" smtClean="0"/>
              <a:pPr>
                <a:spcAft>
                  <a:spcPts val="600"/>
                </a:spcAft>
              </a:pPr>
              <a:t>44</a:t>
            </a:fld>
            <a:endParaRPr lang="en-US"/>
          </a:p>
        </p:txBody>
      </p:sp>
    </p:spTree>
    <p:extLst>
      <p:ext uri="{BB962C8B-B14F-4D97-AF65-F5344CB8AC3E}">
        <p14:creationId xmlns:p14="http://schemas.microsoft.com/office/powerpoint/2010/main" val="8122221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E113A-F853-4B8F-9049-6D3439ACADA9}"/>
              </a:ext>
            </a:extLst>
          </p:cNvPr>
          <p:cNvSpPr>
            <a:spLocks noGrp="1"/>
          </p:cNvSpPr>
          <p:nvPr>
            <p:ph type="title"/>
          </p:nvPr>
        </p:nvSpPr>
        <p:spPr/>
        <p:txBody>
          <a:bodyPr/>
          <a:lstStyle/>
          <a:p>
            <a:r>
              <a:rPr lang="en-IE" dirty="0"/>
              <a:t>Exercise Lab-03(deadline a week </a:t>
            </a:r>
            <a:r>
              <a:rPr lang="en-IE"/>
              <a:t>after lab02)</a:t>
            </a:r>
            <a:endParaRPr lang="en-IE" dirty="0"/>
          </a:p>
        </p:txBody>
      </p:sp>
      <p:sp>
        <p:nvSpPr>
          <p:cNvPr id="3" name="Content Placeholder 2">
            <a:extLst>
              <a:ext uri="{FF2B5EF4-FFF2-40B4-BE49-F238E27FC236}">
                <a16:creationId xmlns:a16="http://schemas.microsoft.com/office/drawing/2014/main" id="{2A903A2F-C606-420D-B7CF-4CD092A73AF0}"/>
              </a:ext>
            </a:extLst>
          </p:cNvPr>
          <p:cNvSpPr>
            <a:spLocks noGrp="1"/>
          </p:cNvSpPr>
          <p:nvPr>
            <p:ph idx="1"/>
          </p:nvPr>
        </p:nvSpPr>
        <p:spPr/>
        <p:txBody>
          <a:bodyPr>
            <a:normAutofit fontScale="92500" lnSpcReduction="20000"/>
          </a:bodyPr>
          <a:lstStyle/>
          <a:p>
            <a:r>
              <a:rPr lang="en-IE" dirty="0"/>
              <a:t>Take your previous example of the webpage or whatever you have selected:</a:t>
            </a:r>
          </a:p>
          <a:p>
            <a:pPr lvl="1"/>
            <a:r>
              <a:rPr lang="en-IE" dirty="0"/>
              <a:t>Can you think of any suitable test cases for a POST system?</a:t>
            </a:r>
          </a:p>
          <a:p>
            <a:pPr lvl="1"/>
            <a:r>
              <a:rPr lang="en-IE" dirty="0"/>
              <a:t>Try think of a unit test and an integration test</a:t>
            </a:r>
          </a:p>
          <a:p>
            <a:r>
              <a:rPr lang="en-IE" dirty="0"/>
              <a:t>Examples:</a:t>
            </a:r>
          </a:p>
          <a:p>
            <a:pPr lvl="1"/>
            <a:r>
              <a:rPr lang="en-IE" dirty="0"/>
              <a:t>Test any used case, such as </a:t>
            </a:r>
          </a:p>
          <a:p>
            <a:pPr lvl="2"/>
            <a:r>
              <a:rPr lang="en-IE" dirty="0"/>
              <a:t>Test a lookup for a product specification from the product catalogue </a:t>
            </a:r>
          </a:p>
          <a:p>
            <a:pPr lvl="2"/>
            <a:r>
              <a:rPr lang="en-IE" dirty="0"/>
              <a:t>Item should contain a valid name</a:t>
            </a:r>
          </a:p>
          <a:p>
            <a:pPr lvl="2"/>
            <a:r>
              <a:rPr lang="en-IE" dirty="0"/>
              <a:t>Or any other example</a:t>
            </a:r>
          </a:p>
          <a:p>
            <a:pPr lvl="1"/>
            <a:endParaRPr lang="en-IE" dirty="0"/>
          </a:p>
          <a:p>
            <a:r>
              <a:rPr lang="en-IE" dirty="0"/>
              <a:t>POST sample test cases: </a:t>
            </a:r>
          </a:p>
          <a:p>
            <a:pPr lvl="1"/>
            <a:r>
              <a:rPr lang="en-IE" dirty="0"/>
              <a:t>https://www.guru99.com/testing-for-retail-pos-point-of-sale-system.html</a:t>
            </a:r>
          </a:p>
          <a:p>
            <a:pPr lvl="1"/>
            <a:r>
              <a:rPr lang="en-IE" dirty="0"/>
              <a:t>https://www.softwaretestinghelp.com/how-to-test-point-of-sale-pos-system/</a:t>
            </a:r>
          </a:p>
        </p:txBody>
      </p:sp>
      <p:sp>
        <p:nvSpPr>
          <p:cNvPr id="4" name="Slide Number Placeholder 3">
            <a:extLst>
              <a:ext uri="{FF2B5EF4-FFF2-40B4-BE49-F238E27FC236}">
                <a16:creationId xmlns:a16="http://schemas.microsoft.com/office/drawing/2014/main" id="{C3047FD7-EEFF-4593-87C1-44DF6B9601D2}"/>
              </a:ext>
            </a:extLst>
          </p:cNvPr>
          <p:cNvSpPr>
            <a:spLocks noGrp="1"/>
          </p:cNvSpPr>
          <p:nvPr>
            <p:ph type="sldNum" sz="quarter" idx="12"/>
          </p:nvPr>
        </p:nvSpPr>
        <p:spPr/>
        <p:txBody>
          <a:bodyPr/>
          <a:lstStyle/>
          <a:p>
            <a:fld id="{3A98EE3D-8CD1-4C3F-BD1C-C98C9596463C}" type="slidenum">
              <a:rPr lang="en-US" smtClean="0"/>
              <a:t>45</a:t>
            </a:fld>
            <a:endParaRPr lang="en-US" dirty="0"/>
          </a:p>
        </p:txBody>
      </p:sp>
    </p:spTree>
    <p:extLst>
      <p:ext uri="{BB962C8B-B14F-4D97-AF65-F5344CB8AC3E}">
        <p14:creationId xmlns:p14="http://schemas.microsoft.com/office/powerpoint/2010/main" val="3631769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9EFB6-7D16-4790-BC61-23729AD1C27D}"/>
              </a:ext>
            </a:extLst>
          </p:cNvPr>
          <p:cNvSpPr>
            <a:spLocks noGrp="1"/>
          </p:cNvSpPr>
          <p:nvPr>
            <p:ph type="title"/>
          </p:nvPr>
        </p:nvSpPr>
        <p:spPr>
          <a:xfrm>
            <a:off x="1097280" y="286603"/>
            <a:ext cx="10058400" cy="1450757"/>
          </a:xfrm>
        </p:spPr>
        <p:txBody>
          <a:bodyPr>
            <a:normAutofit/>
          </a:bodyPr>
          <a:lstStyle/>
          <a:p>
            <a:r>
              <a:rPr lang="en-IE" dirty="0"/>
              <a:t>System Testing</a:t>
            </a:r>
          </a:p>
        </p:txBody>
      </p:sp>
      <p:sp>
        <p:nvSpPr>
          <p:cNvPr id="3" name="Content Placeholder 2">
            <a:extLst>
              <a:ext uri="{FF2B5EF4-FFF2-40B4-BE49-F238E27FC236}">
                <a16:creationId xmlns:a16="http://schemas.microsoft.com/office/drawing/2014/main" id="{79E877BB-7429-47C6-B935-F1AD3F8D28AD}"/>
              </a:ext>
            </a:extLst>
          </p:cNvPr>
          <p:cNvSpPr>
            <a:spLocks noGrp="1"/>
          </p:cNvSpPr>
          <p:nvPr>
            <p:ph idx="1"/>
          </p:nvPr>
        </p:nvSpPr>
        <p:spPr>
          <a:xfrm>
            <a:off x="1097280" y="2108201"/>
            <a:ext cx="6437367" cy="3760891"/>
          </a:xfrm>
        </p:spPr>
        <p:txBody>
          <a:bodyPr>
            <a:normAutofit/>
          </a:bodyPr>
          <a:lstStyle/>
          <a:p>
            <a:pPr>
              <a:lnSpc>
                <a:spcPct val="90000"/>
              </a:lnSpc>
            </a:pPr>
            <a:r>
              <a:rPr lang="en-US" sz="1500"/>
              <a:t>System testing, also referred to as system-level tests or system-integration testing, is the process in which a quality assurance (QA) team evaluates how the various components of an application interact together in the full, integrated system or application.</a:t>
            </a:r>
          </a:p>
          <a:p>
            <a:pPr>
              <a:lnSpc>
                <a:spcPct val="90000"/>
              </a:lnSpc>
            </a:pPr>
            <a:r>
              <a:rPr lang="en-US" sz="1500"/>
              <a:t>Examines every component to ensure they all work together</a:t>
            </a:r>
          </a:p>
          <a:p>
            <a:pPr>
              <a:lnSpc>
                <a:spcPct val="90000"/>
              </a:lnSpc>
            </a:pPr>
            <a:r>
              <a:rPr lang="en-US" sz="1500"/>
              <a:t>Usually, a form of Black Box testing</a:t>
            </a:r>
          </a:p>
          <a:p>
            <a:pPr>
              <a:lnSpc>
                <a:spcPct val="90000"/>
              </a:lnSpc>
            </a:pPr>
            <a:r>
              <a:rPr lang="en-US" sz="1500"/>
              <a:t>Focuses on functionality</a:t>
            </a:r>
          </a:p>
          <a:p>
            <a:pPr>
              <a:lnSpc>
                <a:spcPct val="90000"/>
              </a:lnSpc>
            </a:pPr>
            <a:r>
              <a:rPr lang="en-US" sz="1500"/>
              <a:t>Takes place prior to final acceptance testing</a:t>
            </a:r>
          </a:p>
          <a:p>
            <a:pPr>
              <a:lnSpc>
                <a:spcPct val="90000"/>
              </a:lnSpc>
            </a:pPr>
            <a:r>
              <a:rPr lang="en-US" sz="1500"/>
              <a:t>Example:</a:t>
            </a:r>
          </a:p>
          <a:p>
            <a:pPr lvl="1">
              <a:lnSpc>
                <a:spcPct val="90000"/>
              </a:lnSpc>
            </a:pPr>
            <a:r>
              <a:rPr lang="en-US" sz="1500"/>
              <a:t>Every kind of user input provides the correct response</a:t>
            </a:r>
            <a:endParaRPr lang="en-IE" sz="1500"/>
          </a:p>
        </p:txBody>
      </p:sp>
      <p:pic>
        <p:nvPicPr>
          <p:cNvPr id="6" name="Graphic 5" descr="Network diagram with solid fill">
            <a:extLst>
              <a:ext uri="{FF2B5EF4-FFF2-40B4-BE49-F238E27FC236}">
                <a16:creationId xmlns:a16="http://schemas.microsoft.com/office/drawing/2014/main" id="{E88CC673-862E-4181-B3A4-A0E7E505606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29006" y="2416624"/>
            <a:ext cx="3144043" cy="3144043"/>
          </a:xfrm>
          <a:prstGeom prst="rect">
            <a:avLst/>
          </a:prstGeom>
        </p:spPr>
      </p:pic>
      <p:sp>
        <p:nvSpPr>
          <p:cNvPr id="4" name="Slide Number Placeholder 3">
            <a:extLst>
              <a:ext uri="{FF2B5EF4-FFF2-40B4-BE49-F238E27FC236}">
                <a16:creationId xmlns:a16="http://schemas.microsoft.com/office/drawing/2014/main" id="{98411884-811A-49B9-AEA8-11680D9DFC2C}"/>
              </a:ext>
            </a:extLst>
          </p:cNvPr>
          <p:cNvSpPr>
            <a:spLocks noGrp="1"/>
          </p:cNvSpPr>
          <p:nvPr>
            <p:ph type="sldNum" sz="quarter" idx="12"/>
          </p:nvPr>
        </p:nvSpPr>
        <p:spPr>
          <a:xfrm>
            <a:off x="10993582" y="6446838"/>
            <a:ext cx="780010" cy="365125"/>
          </a:xfrm>
        </p:spPr>
        <p:txBody>
          <a:bodyPr>
            <a:normAutofit/>
          </a:bodyPr>
          <a:lstStyle/>
          <a:p>
            <a:pPr>
              <a:spcAft>
                <a:spcPts val="600"/>
              </a:spcAft>
            </a:pPr>
            <a:fld id="{3A98EE3D-8CD1-4C3F-BD1C-C98C9596463C}" type="slidenum">
              <a:rPr lang="en-US" smtClean="0"/>
              <a:pPr>
                <a:spcAft>
                  <a:spcPts val="600"/>
                </a:spcAft>
              </a:pPr>
              <a:t>46</a:t>
            </a:fld>
            <a:endParaRPr lang="en-US"/>
          </a:p>
        </p:txBody>
      </p:sp>
    </p:spTree>
    <p:extLst>
      <p:ext uri="{BB962C8B-B14F-4D97-AF65-F5344CB8AC3E}">
        <p14:creationId xmlns:p14="http://schemas.microsoft.com/office/powerpoint/2010/main" val="17141239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F72F0-ABA1-46CD-9769-42F275D2CAF0}"/>
              </a:ext>
            </a:extLst>
          </p:cNvPr>
          <p:cNvSpPr>
            <a:spLocks noGrp="1"/>
          </p:cNvSpPr>
          <p:nvPr>
            <p:ph type="title"/>
          </p:nvPr>
        </p:nvSpPr>
        <p:spPr>
          <a:xfrm>
            <a:off x="1097280" y="286603"/>
            <a:ext cx="10058400" cy="1450757"/>
          </a:xfrm>
        </p:spPr>
        <p:txBody>
          <a:bodyPr>
            <a:normAutofit/>
          </a:bodyPr>
          <a:lstStyle/>
          <a:p>
            <a:r>
              <a:rPr lang="en-IE" dirty="0"/>
              <a:t>Acceptance Testing (UAT)</a:t>
            </a:r>
          </a:p>
        </p:txBody>
      </p:sp>
      <p:sp>
        <p:nvSpPr>
          <p:cNvPr id="3" name="Content Placeholder 2">
            <a:extLst>
              <a:ext uri="{FF2B5EF4-FFF2-40B4-BE49-F238E27FC236}">
                <a16:creationId xmlns:a16="http://schemas.microsoft.com/office/drawing/2014/main" id="{C17842C1-B4A3-470B-AFAC-C96A5F0C51CA}"/>
              </a:ext>
            </a:extLst>
          </p:cNvPr>
          <p:cNvSpPr>
            <a:spLocks noGrp="1"/>
          </p:cNvSpPr>
          <p:nvPr>
            <p:ph idx="1"/>
          </p:nvPr>
        </p:nvSpPr>
        <p:spPr>
          <a:xfrm>
            <a:off x="1097280" y="2108201"/>
            <a:ext cx="6437367" cy="3760891"/>
          </a:xfrm>
        </p:spPr>
        <p:txBody>
          <a:bodyPr>
            <a:normAutofit fontScale="92500" lnSpcReduction="20000"/>
          </a:bodyPr>
          <a:lstStyle/>
          <a:p>
            <a:pPr>
              <a:lnSpc>
                <a:spcPct val="90000"/>
              </a:lnSpc>
            </a:pPr>
            <a:r>
              <a:rPr lang="en-IE" sz="1800" dirty="0"/>
              <a:t>Acceptance testing is conducted to determine of the requirements of a specification are met</a:t>
            </a:r>
          </a:p>
          <a:p>
            <a:pPr>
              <a:lnSpc>
                <a:spcPct val="90000"/>
              </a:lnSpc>
            </a:pPr>
            <a:r>
              <a:rPr lang="en-IE" sz="1800" dirty="0"/>
              <a:t>Performed by </a:t>
            </a:r>
          </a:p>
          <a:p>
            <a:pPr lvl="1">
              <a:lnSpc>
                <a:spcPct val="90000"/>
              </a:lnSpc>
            </a:pPr>
            <a:r>
              <a:rPr lang="en-IE" dirty="0"/>
              <a:t>End users</a:t>
            </a:r>
          </a:p>
          <a:p>
            <a:pPr lvl="1">
              <a:lnSpc>
                <a:spcPct val="90000"/>
              </a:lnSpc>
            </a:pPr>
            <a:r>
              <a:rPr lang="en-IE" dirty="0"/>
              <a:t>Clients</a:t>
            </a:r>
          </a:p>
          <a:p>
            <a:pPr>
              <a:lnSpc>
                <a:spcPct val="90000"/>
              </a:lnSpc>
            </a:pPr>
            <a:r>
              <a:rPr lang="en-IE" sz="1800" dirty="0"/>
              <a:t>Why acceptance testing</a:t>
            </a:r>
          </a:p>
          <a:p>
            <a:pPr lvl="1">
              <a:lnSpc>
                <a:spcPct val="90000"/>
              </a:lnSpc>
            </a:pPr>
            <a:r>
              <a:rPr lang="en-IE" dirty="0"/>
              <a:t>Developers/Product teams have created features based on their “own” understanding</a:t>
            </a:r>
          </a:p>
          <a:p>
            <a:pPr lvl="1">
              <a:lnSpc>
                <a:spcPct val="90000"/>
              </a:lnSpc>
            </a:pPr>
            <a:r>
              <a:rPr lang="en-IE" dirty="0"/>
              <a:t>Requirements changes not always communicated</a:t>
            </a:r>
          </a:p>
          <a:p>
            <a:pPr lvl="1">
              <a:lnSpc>
                <a:spcPct val="90000"/>
              </a:lnSpc>
            </a:pPr>
            <a:r>
              <a:rPr lang="en-IE" dirty="0"/>
              <a:t>Client says “that’s not what I meant”</a:t>
            </a:r>
          </a:p>
          <a:p>
            <a:pPr>
              <a:lnSpc>
                <a:spcPct val="90000"/>
              </a:lnSpc>
            </a:pPr>
            <a:r>
              <a:rPr lang="en-IE" sz="1800" dirty="0"/>
              <a:t>Often classified into ‘Alpha’ or ‘Beta’ releases</a:t>
            </a:r>
          </a:p>
          <a:p>
            <a:pPr>
              <a:lnSpc>
                <a:spcPct val="90000"/>
              </a:lnSpc>
            </a:pPr>
            <a:r>
              <a:rPr lang="en-IE" sz="1800" dirty="0"/>
              <a:t>Aims to have </a:t>
            </a:r>
            <a:r>
              <a:rPr lang="en-IE" sz="1800" i="1" dirty="0"/>
              <a:t>no surprises</a:t>
            </a:r>
            <a:r>
              <a:rPr lang="en-IE" sz="1800" dirty="0"/>
              <a:t> when software is released</a:t>
            </a:r>
          </a:p>
        </p:txBody>
      </p:sp>
      <p:pic>
        <p:nvPicPr>
          <p:cNvPr id="8" name="Graphic 7" descr="Checkmark">
            <a:extLst>
              <a:ext uri="{FF2B5EF4-FFF2-40B4-BE49-F238E27FC236}">
                <a16:creationId xmlns:a16="http://schemas.microsoft.com/office/drawing/2014/main" id="{B2A5E3B9-0585-4600-B25D-F3804CE46E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9006" y="2416624"/>
            <a:ext cx="3144043" cy="3144043"/>
          </a:xfrm>
          <a:prstGeom prst="rect">
            <a:avLst/>
          </a:prstGeom>
        </p:spPr>
      </p:pic>
      <p:sp>
        <p:nvSpPr>
          <p:cNvPr id="4" name="Slide Number Placeholder 3">
            <a:extLst>
              <a:ext uri="{FF2B5EF4-FFF2-40B4-BE49-F238E27FC236}">
                <a16:creationId xmlns:a16="http://schemas.microsoft.com/office/drawing/2014/main" id="{A068A0AB-1951-4140-9D1B-8E2C1A979481}"/>
              </a:ext>
            </a:extLst>
          </p:cNvPr>
          <p:cNvSpPr>
            <a:spLocks noGrp="1"/>
          </p:cNvSpPr>
          <p:nvPr>
            <p:ph type="sldNum" sz="quarter" idx="12"/>
          </p:nvPr>
        </p:nvSpPr>
        <p:spPr>
          <a:xfrm>
            <a:off x="10993582" y="6446838"/>
            <a:ext cx="780010" cy="365125"/>
          </a:xfrm>
        </p:spPr>
        <p:txBody>
          <a:bodyPr>
            <a:normAutofit/>
          </a:bodyPr>
          <a:lstStyle/>
          <a:p>
            <a:pPr>
              <a:spcAft>
                <a:spcPts val="600"/>
              </a:spcAft>
            </a:pPr>
            <a:fld id="{3A98EE3D-8CD1-4C3F-BD1C-C98C9596463C}" type="slidenum">
              <a:rPr lang="en-US" smtClean="0"/>
              <a:pPr>
                <a:spcAft>
                  <a:spcPts val="600"/>
                </a:spcAft>
              </a:pPr>
              <a:t>47</a:t>
            </a:fld>
            <a:endParaRPr lang="en-US"/>
          </a:p>
        </p:txBody>
      </p:sp>
    </p:spTree>
    <p:extLst>
      <p:ext uri="{BB962C8B-B14F-4D97-AF65-F5344CB8AC3E}">
        <p14:creationId xmlns:p14="http://schemas.microsoft.com/office/powerpoint/2010/main" val="6982852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1F8A4-3309-42BC-8241-20C94DD92BA1}"/>
              </a:ext>
            </a:extLst>
          </p:cNvPr>
          <p:cNvSpPr>
            <a:spLocks noGrp="1"/>
          </p:cNvSpPr>
          <p:nvPr>
            <p:ph type="title"/>
          </p:nvPr>
        </p:nvSpPr>
        <p:spPr>
          <a:xfrm>
            <a:off x="1097280" y="286603"/>
            <a:ext cx="10058400" cy="1450757"/>
          </a:xfrm>
        </p:spPr>
        <p:txBody>
          <a:bodyPr>
            <a:normAutofit/>
          </a:bodyPr>
          <a:lstStyle/>
          <a:p>
            <a:r>
              <a:rPr lang="en-IE" dirty="0"/>
              <a:t>Other testing Phases</a:t>
            </a:r>
          </a:p>
        </p:txBody>
      </p:sp>
      <p:sp>
        <p:nvSpPr>
          <p:cNvPr id="3" name="Content Placeholder 2">
            <a:extLst>
              <a:ext uri="{FF2B5EF4-FFF2-40B4-BE49-F238E27FC236}">
                <a16:creationId xmlns:a16="http://schemas.microsoft.com/office/drawing/2014/main" id="{791BD47C-5917-446C-86A7-BF4936AD7B1A}"/>
              </a:ext>
            </a:extLst>
          </p:cNvPr>
          <p:cNvSpPr>
            <a:spLocks noGrp="1"/>
          </p:cNvSpPr>
          <p:nvPr>
            <p:ph idx="1"/>
          </p:nvPr>
        </p:nvSpPr>
        <p:spPr>
          <a:xfrm>
            <a:off x="1097280" y="2108201"/>
            <a:ext cx="6437367" cy="3760891"/>
          </a:xfrm>
        </p:spPr>
        <p:txBody>
          <a:bodyPr>
            <a:normAutofit fontScale="85000" lnSpcReduction="20000"/>
          </a:bodyPr>
          <a:lstStyle/>
          <a:p>
            <a:pPr>
              <a:lnSpc>
                <a:spcPct val="90000"/>
              </a:lnSpc>
            </a:pPr>
            <a:r>
              <a:rPr lang="en-IE" sz="1600" dirty="0"/>
              <a:t>Performance Testing</a:t>
            </a:r>
          </a:p>
          <a:p>
            <a:pPr lvl="1">
              <a:lnSpc>
                <a:spcPct val="90000"/>
              </a:lnSpc>
            </a:pPr>
            <a:r>
              <a:rPr lang="en-IE" dirty="0"/>
              <a:t>Test speeds, bandwidth etc</a:t>
            </a:r>
          </a:p>
          <a:p>
            <a:pPr>
              <a:lnSpc>
                <a:spcPct val="90000"/>
              </a:lnSpc>
            </a:pPr>
            <a:r>
              <a:rPr lang="en-IE" sz="1600" dirty="0"/>
              <a:t>Use Case testing</a:t>
            </a:r>
          </a:p>
          <a:p>
            <a:pPr lvl="1">
              <a:lnSpc>
                <a:spcPct val="90000"/>
              </a:lnSpc>
            </a:pPr>
            <a:r>
              <a:rPr lang="en-IE" dirty="0"/>
              <a:t>Test specific use cases</a:t>
            </a:r>
          </a:p>
          <a:p>
            <a:pPr>
              <a:lnSpc>
                <a:spcPct val="90000"/>
              </a:lnSpc>
            </a:pPr>
            <a:r>
              <a:rPr lang="en-IE" sz="1600" dirty="0"/>
              <a:t>Sanity Testing</a:t>
            </a:r>
          </a:p>
          <a:p>
            <a:pPr lvl="1">
              <a:lnSpc>
                <a:spcPct val="90000"/>
              </a:lnSpc>
            </a:pPr>
            <a:r>
              <a:rPr lang="en-IE" dirty="0"/>
              <a:t>Basic testing to validate a system – e.g. a system deployment</a:t>
            </a:r>
          </a:p>
          <a:p>
            <a:pPr>
              <a:lnSpc>
                <a:spcPct val="90000"/>
              </a:lnSpc>
            </a:pPr>
            <a:r>
              <a:rPr lang="en-IE" sz="1600" dirty="0"/>
              <a:t>Regression testing</a:t>
            </a:r>
          </a:p>
          <a:p>
            <a:pPr lvl="1">
              <a:lnSpc>
                <a:spcPct val="90000"/>
              </a:lnSpc>
            </a:pPr>
            <a:r>
              <a:rPr lang="en-IE" dirty="0"/>
              <a:t>Test for code regressions between sprints</a:t>
            </a:r>
          </a:p>
          <a:p>
            <a:pPr>
              <a:lnSpc>
                <a:spcPct val="90000"/>
              </a:lnSpc>
            </a:pPr>
            <a:r>
              <a:rPr lang="en-IE" sz="1600" dirty="0"/>
              <a:t>Stress testing</a:t>
            </a:r>
          </a:p>
          <a:p>
            <a:pPr lvl="1">
              <a:lnSpc>
                <a:spcPct val="90000"/>
              </a:lnSpc>
            </a:pPr>
            <a:r>
              <a:rPr lang="en-IE" dirty="0"/>
              <a:t>Test a system beyond its maximum – similar to performance testing</a:t>
            </a:r>
          </a:p>
          <a:p>
            <a:pPr>
              <a:lnSpc>
                <a:spcPct val="90000"/>
              </a:lnSpc>
            </a:pPr>
            <a:r>
              <a:rPr lang="en-IE" sz="1600" dirty="0"/>
              <a:t>Release testing</a:t>
            </a:r>
          </a:p>
          <a:p>
            <a:pPr lvl="1">
              <a:lnSpc>
                <a:spcPct val="90000"/>
              </a:lnSpc>
            </a:pPr>
            <a:r>
              <a:rPr lang="en-IE" dirty="0"/>
              <a:t>Based on use cases</a:t>
            </a:r>
          </a:p>
        </p:txBody>
      </p:sp>
      <p:pic>
        <p:nvPicPr>
          <p:cNvPr id="8" name="Graphic 7" descr="Test Plan">
            <a:extLst>
              <a:ext uri="{FF2B5EF4-FFF2-40B4-BE49-F238E27FC236}">
                <a16:creationId xmlns:a16="http://schemas.microsoft.com/office/drawing/2014/main" id="{AFFA8630-1E65-42F0-B03F-384BDA3764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9006" y="2416624"/>
            <a:ext cx="3144043" cy="3144043"/>
          </a:xfrm>
          <a:prstGeom prst="rect">
            <a:avLst/>
          </a:prstGeom>
        </p:spPr>
      </p:pic>
      <p:sp>
        <p:nvSpPr>
          <p:cNvPr id="4" name="Slide Number Placeholder 3">
            <a:extLst>
              <a:ext uri="{FF2B5EF4-FFF2-40B4-BE49-F238E27FC236}">
                <a16:creationId xmlns:a16="http://schemas.microsoft.com/office/drawing/2014/main" id="{2D206FD1-6C0B-4560-9815-DF5AC8613295}"/>
              </a:ext>
            </a:extLst>
          </p:cNvPr>
          <p:cNvSpPr>
            <a:spLocks noGrp="1"/>
          </p:cNvSpPr>
          <p:nvPr>
            <p:ph type="sldNum" sz="quarter" idx="12"/>
          </p:nvPr>
        </p:nvSpPr>
        <p:spPr>
          <a:xfrm>
            <a:off x="10993582" y="6446838"/>
            <a:ext cx="780010" cy="365125"/>
          </a:xfrm>
        </p:spPr>
        <p:txBody>
          <a:bodyPr>
            <a:normAutofit/>
          </a:bodyPr>
          <a:lstStyle/>
          <a:p>
            <a:pPr>
              <a:spcAft>
                <a:spcPts val="600"/>
              </a:spcAft>
            </a:pPr>
            <a:fld id="{3A98EE3D-8CD1-4C3F-BD1C-C98C9596463C}" type="slidenum">
              <a:rPr lang="en-US" smtClean="0"/>
              <a:pPr>
                <a:spcAft>
                  <a:spcPts val="600"/>
                </a:spcAft>
              </a:pPr>
              <a:t>48</a:t>
            </a:fld>
            <a:endParaRPr lang="en-US"/>
          </a:p>
        </p:txBody>
      </p:sp>
    </p:spTree>
    <p:extLst>
      <p:ext uri="{BB962C8B-B14F-4D97-AF65-F5344CB8AC3E}">
        <p14:creationId xmlns:p14="http://schemas.microsoft.com/office/powerpoint/2010/main" val="20326986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D872B-5986-4B0E-9F01-E2F553400176}"/>
              </a:ext>
            </a:extLst>
          </p:cNvPr>
          <p:cNvSpPr>
            <a:spLocks noGrp="1"/>
          </p:cNvSpPr>
          <p:nvPr>
            <p:ph type="title"/>
          </p:nvPr>
        </p:nvSpPr>
        <p:spPr>
          <a:xfrm>
            <a:off x="878911" y="643468"/>
            <a:ext cx="3177847" cy="1674180"/>
          </a:xfrm>
        </p:spPr>
        <p:txBody>
          <a:bodyPr>
            <a:normAutofit/>
          </a:bodyPr>
          <a:lstStyle/>
          <a:p>
            <a:r>
              <a:rPr lang="en-IE" sz="4000" dirty="0"/>
              <a:t>Real Life Example - CSV</a:t>
            </a:r>
          </a:p>
        </p:txBody>
      </p:sp>
      <p:sp>
        <p:nvSpPr>
          <p:cNvPr id="3" name="Content Placeholder 2">
            <a:extLst>
              <a:ext uri="{FF2B5EF4-FFF2-40B4-BE49-F238E27FC236}">
                <a16:creationId xmlns:a16="http://schemas.microsoft.com/office/drawing/2014/main" id="{920FE41C-98A9-4A3A-BC8E-6F6EB388BD93}"/>
              </a:ext>
            </a:extLst>
          </p:cNvPr>
          <p:cNvSpPr>
            <a:spLocks noGrp="1"/>
          </p:cNvSpPr>
          <p:nvPr>
            <p:ph idx="1"/>
          </p:nvPr>
        </p:nvSpPr>
        <p:spPr>
          <a:xfrm>
            <a:off x="858064" y="2639380"/>
            <a:ext cx="3205049" cy="3229714"/>
          </a:xfrm>
        </p:spPr>
        <p:txBody>
          <a:bodyPr>
            <a:normAutofit fontScale="62500" lnSpcReduction="20000"/>
          </a:bodyPr>
          <a:lstStyle/>
          <a:p>
            <a:r>
              <a:rPr lang="en-IE" dirty="0"/>
              <a:t>Comma Separated values</a:t>
            </a:r>
          </a:p>
          <a:p>
            <a:r>
              <a:rPr lang="en-IE" dirty="0"/>
              <a:t>In Europe, different countries use different delimiters as a decimal point</a:t>
            </a:r>
          </a:p>
          <a:p>
            <a:pPr lvl="1"/>
            <a:r>
              <a:rPr lang="en-IE" dirty="0"/>
              <a:t>Ireland/UK – usually a “ . “</a:t>
            </a:r>
          </a:p>
          <a:p>
            <a:pPr lvl="1"/>
            <a:r>
              <a:rPr lang="en-IE" dirty="0"/>
              <a:t>Germany – Usually a “ , ”</a:t>
            </a:r>
          </a:p>
          <a:p>
            <a:pPr lvl="1"/>
            <a:endParaRPr lang="en-IE" dirty="0"/>
          </a:p>
          <a:p>
            <a:pPr lvl="1">
              <a:buFont typeface="Wingdings" panose="05000000000000000000" pitchFamily="2" charset="2"/>
              <a:buChar char="§"/>
            </a:pPr>
            <a:r>
              <a:rPr lang="en-IE" dirty="0">
                <a:solidFill>
                  <a:srgbClr val="00B0F0"/>
                </a:solidFill>
              </a:rPr>
              <a:t>Dot (.)</a:t>
            </a:r>
          </a:p>
          <a:p>
            <a:pPr lvl="1">
              <a:buFont typeface="Wingdings" panose="05000000000000000000" pitchFamily="2" charset="2"/>
              <a:buChar char="§"/>
            </a:pPr>
            <a:r>
              <a:rPr lang="en-IE" dirty="0">
                <a:solidFill>
                  <a:srgbClr val="92D050"/>
                </a:solidFill>
              </a:rPr>
              <a:t>Comma (,)</a:t>
            </a:r>
          </a:p>
          <a:p>
            <a:pPr lvl="1">
              <a:buFont typeface="Wingdings" panose="05000000000000000000" pitchFamily="2" charset="2"/>
              <a:buChar char="§"/>
            </a:pPr>
            <a:r>
              <a:rPr lang="en-IE" dirty="0">
                <a:solidFill>
                  <a:schemeClr val="accent6">
                    <a:lumMod val="60000"/>
                    <a:lumOff val="40000"/>
                  </a:schemeClr>
                </a:solidFill>
              </a:rPr>
              <a:t>Both (varies by location)</a:t>
            </a:r>
          </a:p>
          <a:p>
            <a:pPr lvl="1">
              <a:buFont typeface="Wingdings" panose="05000000000000000000" pitchFamily="2" charset="2"/>
              <a:buChar char="§"/>
            </a:pPr>
            <a:r>
              <a:rPr lang="en-IE" dirty="0">
                <a:solidFill>
                  <a:srgbClr val="FF0000"/>
                </a:solidFill>
              </a:rPr>
              <a:t>Arabic decimal separator (,)</a:t>
            </a:r>
          </a:p>
          <a:p>
            <a:pPr lvl="1">
              <a:buFont typeface="Wingdings" panose="05000000000000000000" pitchFamily="2" charset="2"/>
              <a:buChar char="§"/>
            </a:pPr>
            <a:r>
              <a:rPr lang="en-IE" dirty="0">
                <a:solidFill>
                  <a:schemeClr val="bg2">
                    <a:lumMod val="50000"/>
                  </a:schemeClr>
                </a:solidFill>
              </a:rPr>
              <a:t>Data Unavailable</a:t>
            </a:r>
          </a:p>
          <a:p>
            <a:pPr lvl="1"/>
            <a:endParaRPr lang="en-IE" dirty="0"/>
          </a:p>
        </p:txBody>
      </p:sp>
      <p:pic>
        <p:nvPicPr>
          <p:cNvPr id="1026" name="Picture 2">
            <a:extLst>
              <a:ext uri="{FF2B5EF4-FFF2-40B4-BE49-F238E27FC236}">
                <a16:creationId xmlns:a16="http://schemas.microsoft.com/office/drawing/2014/main" id="{AFF8DA7F-6350-4CC2-BDC4-AB3124D102E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3447" y="1507289"/>
            <a:ext cx="6892560" cy="349797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0DF4975C-ECBA-47B0-837F-1F43C758DA51}"/>
              </a:ext>
            </a:extLst>
          </p:cNvPr>
          <p:cNvSpPr>
            <a:spLocks noGrp="1"/>
          </p:cNvSpPr>
          <p:nvPr>
            <p:ph type="sldNum" sz="quarter" idx="12"/>
          </p:nvPr>
        </p:nvSpPr>
        <p:spPr>
          <a:xfrm>
            <a:off x="10993582" y="6446838"/>
            <a:ext cx="780010" cy="365125"/>
          </a:xfrm>
        </p:spPr>
        <p:txBody>
          <a:bodyPr>
            <a:normAutofit/>
          </a:bodyPr>
          <a:lstStyle/>
          <a:p>
            <a:pPr>
              <a:spcAft>
                <a:spcPts val="600"/>
              </a:spcAft>
            </a:pPr>
            <a:fld id="{3A98EE3D-8CD1-4C3F-BD1C-C98C9596463C}" type="slidenum">
              <a:rPr lang="en-US" smtClean="0"/>
              <a:pPr>
                <a:spcAft>
                  <a:spcPts val="600"/>
                </a:spcAft>
              </a:pPr>
              <a:t>49</a:t>
            </a:fld>
            <a:endParaRPr lang="en-US"/>
          </a:p>
        </p:txBody>
      </p:sp>
    </p:spTree>
    <p:extLst>
      <p:ext uri="{BB962C8B-B14F-4D97-AF65-F5344CB8AC3E}">
        <p14:creationId xmlns:p14="http://schemas.microsoft.com/office/powerpoint/2010/main" val="264095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Rectangle 2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D08FE04-18CA-4921-A5C8-D0FE8E683ECC}"/>
              </a:ext>
            </a:extLst>
          </p:cNvPr>
          <p:cNvSpPr>
            <a:spLocks noGrp="1"/>
          </p:cNvSpPr>
          <p:nvPr>
            <p:ph type="title"/>
          </p:nvPr>
        </p:nvSpPr>
        <p:spPr>
          <a:xfrm>
            <a:off x="466722" y="586855"/>
            <a:ext cx="3201366" cy="3387497"/>
          </a:xfrm>
        </p:spPr>
        <p:txBody>
          <a:bodyPr anchor="b">
            <a:normAutofit/>
          </a:bodyPr>
          <a:lstStyle/>
          <a:p>
            <a:pPr algn="r"/>
            <a:r>
              <a:rPr lang="en-IE" sz="4000" dirty="0">
                <a:solidFill>
                  <a:srgbClr val="FFFFFF"/>
                </a:solidFill>
              </a:rPr>
              <a:t>Discussion: Why software fails</a:t>
            </a:r>
          </a:p>
        </p:txBody>
      </p:sp>
      <p:sp>
        <p:nvSpPr>
          <p:cNvPr id="6" name="Content Placeholder 5">
            <a:extLst>
              <a:ext uri="{FF2B5EF4-FFF2-40B4-BE49-F238E27FC236}">
                <a16:creationId xmlns:a16="http://schemas.microsoft.com/office/drawing/2014/main" id="{9083F2A9-6417-4DEC-8615-67345D271633}"/>
              </a:ext>
            </a:extLst>
          </p:cNvPr>
          <p:cNvSpPr>
            <a:spLocks noGrp="1"/>
          </p:cNvSpPr>
          <p:nvPr>
            <p:ph idx="1"/>
          </p:nvPr>
        </p:nvSpPr>
        <p:spPr>
          <a:xfrm>
            <a:off x="4810259" y="649480"/>
            <a:ext cx="6555347" cy="5546047"/>
          </a:xfrm>
        </p:spPr>
        <p:txBody>
          <a:bodyPr anchor="ctr">
            <a:normAutofit/>
          </a:bodyPr>
          <a:lstStyle/>
          <a:p>
            <a:r>
              <a:rPr lang="en-IE" sz="2000" dirty="0"/>
              <a:t>Can you think of any software failures that have impacted you</a:t>
            </a:r>
          </a:p>
          <a:p>
            <a:r>
              <a:rPr lang="en-IE" sz="2000" dirty="0"/>
              <a:t>What was it? And what failed?</a:t>
            </a:r>
          </a:p>
          <a:p>
            <a:r>
              <a:rPr lang="en-IE" sz="2000" dirty="0"/>
              <a:t>Could testing have prevented it?</a:t>
            </a:r>
          </a:p>
        </p:txBody>
      </p:sp>
    </p:spTree>
    <p:extLst>
      <p:ext uri="{BB962C8B-B14F-4D97-AF65-F5344CB8AC3E}">
        <p14:creationId xmlns:p14="http://schemas.microsoft.com/office/powerpoint/2010/main" val="2424887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1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0">
            <a:extLst>
              <a:ext uri="{FF2B5EF4-FFF2-40B4-BE49-F238E27FC236}">
                <a16:creationId xmlns:a16="http://schemas.microsoft.com/office/drawing/2014/main" id="{FA366754-A2F4-475B-8217-AB06F5F15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2" name="Rectangle 21">
              <a:extLst>
                <a:ext uri="{FF2B5EF4-FFF2-40B4-BE49-F238E27FC236}">
                  <a16:creationId xmlns:a16="http://schemas.microsoft.com/office/drawing/2014/main" id="{322BF2F0-5264-48F8-8780-73D64DE84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2">
              <a:extLst>
                <a:ext uri="{FF2B5EF4-FFF2-40B4-BE49-F238E27FC236}">
                  <a16:creationId xmlns:a16="http://schemas.microsoft.com/office/drawing/2014/main" id="{7DC5FF32-A8FD-4F1B-B8D3-3D226716C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BCF69D8C-A3AF-4718-81FD-D96FEA43C058}"/>
              </a:ext>
            </a:extLst>
          </p:cNvPr>
          <p:cNvSpPr>
            <a:spLocks noGrp="1"/>
          </p:cNvSpPr>
          <p:nvPr>
            <p:ph type="title"/>
          </p:nvPr>
        </p:nvSpPr>
        <p:spPr>
          <a:xfrm>
            <a:off x="643467" y="321734"/>
            <a:ext cx="10905066" cy="1135737"/>
          </a:xfrm>
        </p:spPr>
        <p:txBody>
          <a:bodyPr>
            <a:normAutofit/>
          </a:bodyPr>
          <a:lstStyle/>
          <a:p>
            <a:r>
              <a:rPr lang="en-IE" sz="3600"/>
              <a:t>Real Life Example - CSV</a:t>
            </a:r>
          </a:p>
        </p:txBody>
      </p:sp>
      <p:sp>
        <p:nvSpPr>
          <p:cNvPr id="3" name="Content Placeholder 2">
            <a:extLst>
              <a:ext uri="{FF2B5EF4-FFF2-40B4-BE49-F238E27FC236}">
                <a16:creationId xmlns:a16="http://schemas.microsoft.com/office/drawing/2014/main" id="{FA6C7DF4-5A63-4564-A277-C9E597A5CA1B}"/>
              </a:ext>
            </a:extLst>
          </p:cNvPr>
          <p:cNvSpPr>
            <a:spLocks noGrp="1"/>
          </p:cNvSpPr>
          <p:nvPr>
            <p:ph idx="1"/>
          </p:nvPr>
        </p:nvSpPr>
        <p:spPr>
          <a:xfrm>
            <a:off x="643468" y="1782981"/>
            <a:ext cx="6842935" cy="4393982"/>
          </a:xfrm>
        </p:spPr>
        <p:txBody>
          <a:bodyPr>
            <a:normAutofit/>
          </a:bodyPr>
          <a:lstStyle/>
          <a:p>
            <a:r>
              <a:rPr lang="en-IE" sz="1700" dirty="0"/>
              <a:t>In finance software that was developed, a client could upload an invoice in CSV file format.</a:t>
            </a:r>
          </a:p>
          <a:p>
            <a:pPr lvl="1"/>
            <a:r>
              <a:rPr lang="en-IE" sz="1700" dirty="0"/>
              <a:t>Product Teams/Developers used a Dot (.) as a separator.</a:t>
            </a:r>
          </a:p>
          <a:p>
            <a:pPr lvl="1"/>
            <a:r>
              <a:rPr lang="en-IE" sz="1700" dirty="0"/>
              <a:t>Product and Dev teams were in the Ireland and the UK</a:t>
            </a:r>
          </a:p>
          <a:p>
            <a:pPr lvl="1"/>
            <a:r>
              <a:rPr lang="en-IE" sz="1700" dirty="0"/>
              <a:t>Tests were carried out in Ireland and the UK – no issues with file uploads found.</a:t>
            </a:r>
          </a:p>
          <a:p>
            <a:pPr lvl="2"/>
            <a:r>
              <a:rPr lang="en-IE" sz="1700" dirty="0"/>
              <a:t>Dev team testing, QA testing, operations testing, sanity testing etc</a:t>
            </a:r>
          </a:p>
          <a:p>
            <a:r>
              <a:rPr lang="en-IE" sz="1700" dirty="0"/>
              <a:t>Client behaviour:</a:t>
            </a:r>
          </a:p>
          <a:p>
            <a:pPr lvl="1"/>
            <a:r>
              <a:rPr lang="en-IE" sz="1700" dirty="0"/>
              <a:t>Before uploading, clients would edit the CSV file in MS Excel</a:t>
            </a:r>
          </a:p>
          <a:p>
            <a:pPr lvl="1"/>
            <a:r>
              <a:rPr lang="en-IE" sz="1700" b="1" dirty="0"/>
              <a:t>BUT </a:t>
            </a:r>
            <a:r>
              <a:rPr lang="en-IE" sz="1700" dirty="0"/>
              <a:t>– when saving the file MS Excel would automatically update it to account for separator differences in different countries</a:t>
            </a:r>
          </a:p>
          <a:p>
            <a:pPr lvl="1"/>
            <a:r>
              <a:rPr lang="en-IE" sz="1700" dirty="0"/>
              <a:t>Result: An invalid file that used a comma as a decimal delimiter, which could not be handled by the system.</a:t>
            </a:r>
          </a:p>
          <a:p>
            <a:pPr lvl="1"/>
            <a:r>
              <a:rPr lang="en-IE" sz="1700" dirty="0"/>
              <a:t>Result: clients across Europe could not use the software at all.</a:t>
            </a:r>
          </a:p>
        </p:txBody>
      </p:sp>
      <p:grpSp>
        <p:nvGrpSpPr>
          <p:cNvPr id="31" name="Group 2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6" name="Isosceles Triangle 2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 name="Graphic 13" descr="Share with solid fill">
            <a:extLst>
              <a:ext uri="{FF2B5EF4-FFF2-40B4-BE49-F238E27FC236}">
                <a16:creationId xmlns:a16="http://schemas.microsoft.com/office/drawing/2014/main" id="{607D2397-7E5D-4DAE-8C27-6D1E66DCDF5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32318" y="1782981"/>
            <a:ext cx="3416214" cy="3416214"/>
          </a:xfrm>
          <a:prstGeom prst="rect">
            <a:avLst/>
          </a:prstGeom>
        </p:spPr>
      </p:pic>
      <p:sp>
        <p:nvSpPr>
          <p:cNvPr id="4" name="Slide Number Placeholder 3">
            <a:extLst>
              <a:ext uri="{FF2B5EF4-FFF2-40B4-BE49-F238E27FC236}">
                <a16:creationId xmlns:a16="http://schemas.microsoft.com/office/drawing/2014/main" id="{9C4DCBDB-28AC-4C04-8E63-AA1F19577F10}"/>
              </a:ext>
            </a:extLst>
          </p:cNvPr>
          <p:cNvSpPr>
            <a:spLocks noGrp="1"/>
          </p:cNvSpPr>
          <p:nvPr>
            <p:ph type="sldNum" sz="quarter" idx="12"/>
          </p:nvPr>
        </p:nvSpPr>
        <p:spPr>
          <a:xfrm>
            <a:off x="8805333" y="6356350"/>
            <a:ext cx="2743200" cy="365125"/>
          </a:xfrm>
        </p:spPr>
        <p:txBody>
          <a:bodyPr>
            <a:normAutofit/>
          </a:bodyPr>
          <a:lstStyle/>
          <a:p>
            <a:pPr>
              <a:spcAft>
                <a:spcPts val="600"/>
              </a:spcAft>
            </a:pPr>
            <a:fld id="{3A98EE3D-8CD1-4C3F-BD1C-C98C9596463C}" type="slidenum">
              <a:rPr lang="en-US" smtClean="0"/>
              <a:pPr>
                <a:spcAft>
                  <a:spcPts val="600"/>
                </a:spcAft>
              </a:pPr>
              <a:t>50</a:t>
            </a:fld>
            <a:endParaRPr lang="en-US"/>
          </a:p>
        </p:txBody>
      </p:sp>
    </p:spTree>
    <p:extLst>
      <p:ext uri="{BB962C8B-B14F-4D97-AF65-F5344CB8AC3E}">
        <p14:creationId xmlns:p14="http://schemas.microsoft.com/office/powerpoint/2010/main" val="24411941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66B4EA-2A43-4ABD-9352-305070F672CA}"/>
              </a:ext>
            </a:extLst>
          </p:cNvPr>
          <p:cNvSpPr>
            <a:spLocks noGrp="1"/>
          </p:cNvSpPr>
          <p:nvPr>
            <p:ph type="title"/>
          </p:nvPr>
        </p:nvSpPr>
        <p:spPr>
          <a:xfrm>
            <a:off x="838200" y="557189"/>
            <a:ext cx="3374136" cy="5567891"/>
          </a:xfrm>
        </p:spPr>
        <p:txBody>
          <a:bodyPr>
            <a:normAutofit/>
          </a:bodyPr>
          <a:lstStyle/>
          <a:p>
            <a:r>
              <a:rPr lang="en-IE" sz="5200" dirty="0"/>
              <a:t>Real Life Example – Solution and impact</a:t>
            </a:r>
          </a:p>
        </p:txBody>
      </p:sp>
      <p:sp>
        <p:nvSpPr>
          <p:cNvPr id="4" name="Slide Number Placeholder 3">
            <a:extLst>
              <a:ext uri="{FF2B5EF4-FFF2-40B4-BE49-F238E27FC236}">
                <a16:creationId xmlns:a16="http://schemas.microsoft.com/office/drawing/2014/main" id="{0EAA0510-CB1B-4343-A75D-330071EA4287}"/>
              </a:ext>
            </a:extLst>
          </p:cNvPr>
          <p:cNvSpPr>
            <a:spLocks noGrp="1"/>
          </p:cNvSpPr>
          <p:nvPr>
            <p:ph type="sldNum" sz="quarter" idx="12"/>
          </p:nvPr>
        </p:nvSpPr>
        <p:spPr>
          <a:xfrm>
            <a:off x="8610600" y="6356350"/>
            <a:ext cx="2743200" cy="365125"/>
          </a:xfrm>
        </p:spPr>
        <p:txBody>
          <a:bodyPr>
            <a:normAutofit/>
          </a:bodyPr>
          <a:lstStyle/>
          <a:p>
            <a:pPr>
              <a:spcAft>
                <a:spcPts val="600"/>
              </a:spcAft>
            </a:pPr>
            <a:fld id="{3A98EE3D-8CD1-4C3F-BD1C-C98C9596463C}" type="slidenum">
              <a:rPr lang="en-US"/>
              <a:pPr>
                <a:spcAft>
                  <a:spcPts val="600"/>
                </a:spcAft>
              </a:pPr>
              <a:t>51</a:t>
            </a:fld>
            <a:endParaRPr lang="en-US"/>
          </a:p>
        </p:txBody>
      </p:sp>
      <p:graphicFrame>
        <p:nvGraphicFramePr>
          <p:cNvPr id="6" name="Content Placeholder 2">
            <a:extLst>
              <a:ext uri="{FF2B5EF4-FFF2-40B4-BE49-F238E27FC236}">
                <a16:creationId xmlns:a16="http://schemas.microsoft.com/office/drawing/2014/main" id="{927E11DD-D192-4C7F-88B5-5F1E2A554544}"/>
              </a:ext>
            </a:extLst>
          </p:cNvPr>
          <p:cNvGraphicFramePr>
            <a:graphicFrameLocks noGrp="1"/>
          </p:cNvGraphicFramePr>
          <p:nvPr>
            <p:ph idx="1"/>
            <p:extLst>
              <p:ext uri="{D42A27DB-BD31-4B8C-83A1-F6EECF244321}">
                <p14:modId xmlns:p14="http://schemas.microsoft.com/office/powerpoint/2010/main" val="3684648176"/>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68594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itle 1">
            <a:extLst>
              <a:ext uri="{FF2B5EF4-FFF2-40B4-BE49-F238E27FC236}">
                <a16:creationId xmlns:a16="http://schemas.microsoft.com/office/drawing/2014/main" id="{49B47F01-B700-4975-B2D2-E866C9E4F842}"/>
              </a:ext>
            </a:extLst>
          </p:cNvPr>
          <p:cNvSpPr>
            <a:spLocks noGrp="1"/>
          </p:cNvSpPr>
          <p:nvPr>
            <p:ph type="title"/>
          </p:nvPr>
        </p:nvSpPr>
        <p:spPr>
          <a:xfrm>
            <a:off x="874815" y="798703"/>
            <a:ext cx="5221185" cy="3072015"/>
          </a:xfrm>
        </p:spPr>
        <p:txBody>
          <a:bodyPr vert="horz" lIns="91440" tIns="45720" rIns="91440" bIns="45720" rtlCol="0" anchor="b">
            <a:normAutofit/>
          </a:bodyPr>
          <a:lstStyle/>
          <a:p>
            <a:pPr algn="ctr"/>
            <a:r>
              <a:rPr lang="en-US" sz="6000" kern="1200" dirty="0">
                <a:solidFill>
                  <a:schemeClr val="tx1"/>
                </a:solidFill>
                <a:latin typeface="+mj-lt"/>
                <a:ea typeface="+mj-ea"/>
                <a:cs typeface="+mj-cs"/>
              </a:rPr>
              <a:t>Testing industry</a:t>
            </a:r>
          </a:p>
        </p:txBody>
      </p:sp>
      <p:sp>
        <p:nvSpPr>
          <p:cNvPr id="18" name="Freeform: Shape 17">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Content Placeholder 7" descr="Computer">
            <a:extLst>
              <a:ext uri="{FF2B5EF4-FFF2-40B4-BE49-F238E27FC236}">
                <a16:creationId xmlns:a16="http://schemas.microsoft.com/office/drawing/2014/main" id="{4D1ED18F-4102-4F9B-B21C-106F75114BA0}"/>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93046" y="1209578"/>
            <a:ext cx="4055897" cy="4055897"/>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22" name="Freeform: Shape 21">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1" name="Rectangle 3">
            <a:extLst>
              <a:ext uri="{FF2B5EF4-FFF2-40B4-BE49-F238E27FC236}">
                <a16:creationId xmlns:a16="http://schemas.microsoft.com/office/drawing/2014/main" id="{18D47823-1559-40FD-8143-D9C2558CC09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375723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F046D-1529-42A9-901E-420C671DBE26}"/>
              </a:ext>
            </a:extLst>
          </p:cNvPr>
          <p:cNvSpPr>
            <a:spLocks noGrp="1"/>
          </p:cNvSpPr>
          <p:nvPr>
            <p:ph type="title"/>
          </p:nvPr>
        </p:nvSpPr>
        <p:spPr/>
        <p:txBody>
          <a:bodyPr/>
          <a:lstStyle/>
          <a:p>
            <a:r>
              <a:rPr lang="en-IE" dirty="0"/>
              <a:t>Software Testing Market	</a:t>
            </a:r>
          </a:p>
        </p:txBody>
      </p:sp>
      <p:sp>
        <p:nvSpPr>
          <p:cNvPr id="3" name="Content Placeholder 2">
            <a:extLst>
              <a:ext uri="{FF2B5EF4-FFF2-40B4-BE49-F238E27FC236}">
                <a16:creationId xmlns:a16="http://schemas.microsoft.com/office/drawing/2014/main" id="{75B37E74-D8D8-458D-A102-B79114344CF3}"/>
              </a:ext>
            </a:extLst>
          </p:cNvPr>
          <p:cNvSpPr>
            <a:spLocks noGrp="1"/>
          </p:cNvSpPr>
          <p:nvPr>
            <p:ph idx="1"/>
          </p:nvPr>
        </p:nvSpPr>
        <p:spPr/>
        <p:txBody>
          <a:bodyPr/>
          <a:lstStyle/>
          <a:p>
            <a:r>
              <a:rPr lang="en-IE" dirty="0"/>
              <a:t>Exceeded 40 Billion USD in 2020</a:t>
            </a:r>
          </a:p>
          <a:p>
            <a:r>
              <a:rPr lang="en-IE" dirty="0"/>
              <a:t>Growth at 7%</a:t>
            </a:r>
          </a:p>
          <a:p>
            <a:pPr lvl="1"/>
            <a:r>
              <a:rPr lang="en-IE" dirty="0"/>
              <a:t>Adoption of AI and ML</a:t>
            </a:r>
          </a:p>
          <a:p>
            <a:pPr lvl="1"/>
            <a:r>
              <a:rPr lang="en-IE" dirty="0"/>
              <a:t>Adoption of DevOps methodologies</a:t>
            </a:r>
          </a:p>
          <a:p>
            <a:pPr lvl="1"/>
            <a:r>
              <a:rPr lang="en-IE" dirty="0"/>
              <a:t>Growing digitalisation of developing economies</a:t>
            </a:r>
          </a:p>
          <a:p>
            <a:r>
              <a:rPr lang="en-IE" dirty="0"/>
              <a:t>Investment in AI</a:t>
            </a:r>
          </a:p>
          <a:p>
            <a:r>
              <a:rPr lang="en-IE" dirty="0"/>
              <a:t>Functional and non-functional testing</a:t>
            </a:r>
          </a:p>
          <a:p>
            <a:r>
              <a:rPr lang="en-IE" dirty="0"/>
              <a:t>Banking and Financial services sector (</a:t>
            </a:r>
            <a:r>
              <a:rPr lang="en-IE" b="0" i="0" dirty="0">
                <a:effectLst/>
                <a:cs typeface="Assistant" panose="020B0604020202020204" pitchFamily="2" charset="-79"/>
              </a:rPr>
              <a:t>28.5% )</a:t>
            </a:r>
            <a:endParaRPr lang="en-IE" dirty="0"/>
          </a:p>
        </p:txBody>
      </p:sp>
    </p:spTree>
    <p:extLst>
      <p:ext uri="{BB962C8B-B14F-4D97-AF65-F5344CB8AC3E}">
        <p14:creationId xmlns:p14="http://schemas.microsoft.com/office/powerpoint/2010/main" val="41827443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10C96-A1B0-4C27-AAD0-1493EC4DE4C5}"/>
              </a:ext>
            </a:extLst>
          </p:cNvPr>
          <p:cNvSpPr>
            <a:spLocks noGrp="1"/>
          </p:cNvSpPr>
          <p:nvPr>
            <p:ph type="title"/>
          </p:nvPr>
        </p:nvSpPr>
        <p:spPr/>
        <p:txBody>
          <a:bodyPr/>
          <a:lstStyle/>
          <a:p>
            <a:r>
              <a:rPr lang="en-IE" dirty="0"/>
              <a:t>Testing Industry Trends</a:t>
            </a:r>
          </a:p>
        </p:txBody>
      </p:sp>
      <p:sp>
        <p:nvSpPr>
          <p:cNvPr id="3" name="Content Placeholder 2">
            <a:extLst>
              <a:ext uri="{FF2B5EF4-FFF2-40B4-BE49-F238E27FC236}">
                <a16:creationId xmlns:a16="http://schemas.microsoft.com/office/drawing/2014/main" id="{C5EF30A9-F9BD-4444-9E4C-41FD2059EB6E}"/>
              </a:ext>
            </a:extLst>
          </p:cNvPr>
          <p:cNvSpPr>
            <a:spLocks noGrp="1"/>
          </p:cNvSpPr>
          <p:nvPr>
            <p:ph idx="1"/>
          </p:nvPr>
        </p:nvSpPr>
        <p:spPr/>
        <p:txBody>
          <a:bodyPr/>
          <a:lstStyle/>
          <a:p>
            <a:r>
              <a:rPr lang="en-IE" dirty="0"/>
              <a:t>Focus on automation</a:t>
            </a:r>
          </a:p>
          <a:p>
            <a:r>
              <a:rPr lang="en-IE" dirty="0"/>
              <a:t>Shift Left</a:t>
            </a:r>
          </a:p>
          <a:p>
            <a:r>
              <a:rPr lang="en-IE" dirty="0"/>
              <a:t>Differing views between ‘on the ground’ and ‘views from above’</a:t>
            </a:r>
          </a:p>
          <a:p>
            <a:r>
              <a:rPr lang="en-IE" dirty="0"/>
              <a:t>Challenges in talent acquisition</a:t>
            </a:r>
          </a:p>
          <a:p>
            <a:r>
              <a:rPr lang="en-IE" dirty="0"/>
              <a:t>DevOps - CI/CD Process – Continuous Testing</a:t>
            </a:r>
          </a:p>
          <a:p>
            <a:endParaRPr lang="en-IE" dirty="0"/>
          </a:p>
          <a:p>
            <a:r>
              <a:rPr lang="en-IE" dirty="0"/>
              <a:t>https://www.linkedin.com/pulse/state-software-testing-industry-2021-anish-roy/</a:t>
            </a:r>
          </a:p>
        </p:txBody>
      </p:sp>
    </p:spTree>
    <p:extLst>
      <p:ext uri="{BB962C8B-B14F-4D97-AF65-F5344CB8AC3E}">
        <p14:creationId xmlns:p14="http://schemas.microsoft.com/office/powerpoint/2010/main" val="511352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11">
            <a:extLst>
              <a:ext uri="{FF2B5EF4-FFF2-40B4-BE49-F238E27FC236}">
                <a16:creationId xmlns:a16="http://schemas.microsoft.com/office/drawing/2014/main" id="{FA366754-A2F4-475B-8217-AB06F5F15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3" name="Rectangle 12">
              <a:extLst>
                <a:ext uri="{FF2B5EF4-FFF2-40B4-BE49-F238E27FC236}">
                  <a16:creationId xmlns:a16="http://schemas.microsoft.com/office/drawing/2014/main" id="{322BF2F0-5264-48F8-8780-73D64DE84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7DC5FF32-A8FD-4F1B-B8D3-3D226716C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6FFEF455-B259-41B8-9358-94C40FB58558}"/>
              </a:ext>
            </a:extLst>
          </p:cNvPr>
          <p:cNvSpPr>
            <a:spLocks noGrp="1"/>
          </p:cNvSpPr>
          <p:nvPr>
            <p:ph type="title"/>
          </p:nvPr>
        </p:nvSpPr>
        <p:spPr>
          <a:xfrm>
            <a:off x="643467" y="321734"/>
            <a:ext cx="10905066" cy="1135737"/>
          </a:xfrm>
        </p:spPr>
        <p:txBody>
          <a:bodyPr>
            <a:normAutofit/>
          </a:bodyPr>
          <a:lstStyle/>
          <a:p>
            <a:r>
              <a:rPr lang="en-IE" sz="3600"/>
              <a:t>Why software fails</a:t>
            </a:r>
          </a:p>
        </p:txBody>
      </p:sp>
      <p:sp>
        <p:nvSpPr>
          <p:cNvPr id="3" name="Content Placeholder 2">
            <a:extLst>
              <a:ext uri="{FF2B5EF4-FFF2-40B4-BE49-F238E27FC236}">
                <a16:creationId xmlns:a16="http://schemas.microsoft.com/office/drawing/2014/main" id="{19B14A1E-32F1-4D96-8ECB-97D8662BAD6D}"/>
              </a:ext>
            </a:extLst>
          </p:cNvPr>
          <p:cNvSpPr>
            <a:spLocks noGrp="1"/>
          </p:cNvSpPr>
          <p:nvPr>
            <p:ph idx="1"/>
          </p:nvPr>
        </p:nvSpPr>
        <p:spPr>
          <a:xfrm>
            <a:off x="643468" y="1782981"/>
            <a:ext cx="6842935" cy="4393982"/>
          </a:xfrm>
        </p:spPr>
        <p:txBody>
          <a:bodyPr>
            <a:normAutofit/>
          </a:bodyPr>
          <a:lstStyle/>
          <a:p>
            <a:r>
              <a:rPr lang="en-IE" sz="2400" dirty="0"/>
              <a:t>Start from the beginning – how is software made?</a:t>
            </a:r>
          </a:p>
          <a:p>
            <a:pPr lvl="1"/>
            <a:r>
              <a:rPr lang="en-IE" dirty="0"/>
              <a:t>Software developers can make mistakes</a:t>
            </a:r>
          </a:p>
          <a:p>
            <a:pPr lvl="1"/>
            <a:r>
              <a:rPr lang="en-IE" dirty="0"/>
              <a:t>Pressures of working environments and deadlines</a:t>
            </a:r>
          </a:p>
          <a:p>
            <a:pPr lvl="1"/>
            <a:r>
              <a:rPr lang="en-IE" dirty="0"/>
              <a:t>Complexity of systems and organisations</a:t>
            </a:r>
          </a:p>
          <a:p>
            <a:pPr lvl="1"/>
            <a:r>
              <a:rPr lang="en-IE" dirty="0"/>
              <a:t>Inadequate analysis</a:t>
            </a:r>
          </a:p>
          <a:p>
            <a:pPr lvl="1"/>
            <a:r>
              <a:rPr lang="en-IE" dirty="0"/>
              <a:t>Errors in specifications</a:t>
            </a:r>
          </a:p>
          <a:p>
            <a:r>
              <a:rPr lang="en-IE" sz="2400" dirty="0"/>
              <a:t>An error leads to defects, which in turn lead to failures</a:t>
            </a:r>
          </a:p>
          <a:p>
            <a:r>
              <a:rPr lang="en-IE" sz="2400" dirty="0"/>
              <a:t>Not all errors/failures mean the same to everyone</a:t>
            </a:r>
          </a:p>
          <a:p>
            <a:pPr lvl="1"/>
            <a:r>
              <a:rPr lang="en-IE" dirty="0"/>
              <a:t>There is often a ‘grey area’</a:t>
            </a:r>
          </a:p>
        </p:txBody>
      </p:sp>
      <p:grpSp>
        <p:nvGrpSpPr>
          <p:cNvPr id="9"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F0AAA818-3CB2-4CC4-A31D-ED961EF19041}"/>
              </a:ext>
            </a:extLst>
          </p:cNvPr>
          <p:cNvPicPr>
            <a:picLocks noChangeAspect="1"/>
          </p:cNvPicPr>
          <p:nvPr/>
        </p:nvPicPr>
        <p:blipFill>
          <a:blip r:embed="rId2"/>
          <a:stretch>
            <a:fillRect/>
          </a:stretch>
        </p:blipFill>
        <p:spPr>
          <a:xfrm>
            <a:off x="8132318" y="2643105"/>
            <a:ext cx="3416214" cy="1940727"/>
          </a:xfrm>
          <a:prstGeom prst="rect">
            <a:avLst/>
          </a:prstGeom>
        </p:spPr>
      </p:pic>
    </p:spTree>
    <p:extLst>
      <p:ext uri="{BB962C8B-B14F-4D97-AF65-F5344CB8AC3E}">
        <p14:creationId xmlns:p14="http://schemas.microsoft.com/office/powerpoint/2010/main" val="2596603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62DB51E-7AB8-451D-AB85-22EDCCE2DEB4}"/>
              </a:ext>
            </a:extLst>
          </p:cNvPr>
          <p:cNvSpPr>
            <a:spLocks noGrp="1"/>
          </p:cNvSpPr>
          <p:nvPr>
            <p:ph type="title"/>
          </p:nvPr>
        </p:nvSpPr>
        <p:spPr>
          <a:xfrm>
            <a:off x="643467" y="321734"/>
            <a:ext cx="10905066" cy="1135737"/>
          </a:xfrm>
        </p:spPr>
        <p:txBody>
          <a:bodyPr>
            <a:normAutofit/>
          </a:bodyPr>
          <a:lstStyle/>
          <a:p>
            <a:r>
              <a:rPr lang="en-IE" sz="3600"/>
              <a:t>Effect of software failure</a:t>
            </a:r>
          </a:p>
        </p:txBody>
      </p:sp>
      <p:sp>
        <p:nvSpPr>
          <p:cNvPr id="3" name="Content Placeholder 2">
            <a:extLst>
              <a:ext uri="{FF2B5EF4-FFF2-40B4-BE49-F238E27FC236}">
                <a16:creationId xmlns:a16="http://schemas.microsoft.com/office/drawing/2014/main" id="{45DDF98B-7CFA-42F1-9620-93E0195DF450}"/>
              </a:ext>
            </a:extLst>
          </p:cNvPr>
          <p:cNvSpPr>
            <a:spLocks noGrp="1"/>
          </p:cNvSpPr>
          <p:nvPr>
            <p:ph idx="1"/>
          </p:nvPr>
        </p:nvSpPr>
        <p:spPr>
          <a:xfrm>
            <a:off x="643467" y="1782981"/>
            <a:ext cx="6393437" cy="4393982"/>
          </a:xfrm>
        </p:spPr>
        <p:txBody>
          <a:bodyPr>
            <a:normAutofit fontScale="92500" lnSpcReduction="20000"/>
          </a:bodyPr>
          <a:lstStyle/>
          <a:p>
            <a:r>
              <a:rPr lang="en-IE" dirty="0"/>
              <a:t>Important of the impact of failures.</a:t>
            </a:r>
          </a:p>
          <a:p>
            <a:r>
              <a:rPr lang="en-IE" dirty="0"/>
              <a:t>Incorrect software can harm:</a:t>
            </a:r>
          </a:p>
          <a:p>
            <a:pPr lvl="1"/>
            <a:r>
              <a:rPr lang="en-IE" sz="2800" dirty="0"/>
              <a:t>People (incorrect GPS directions, shuttle explosion)</a:t>
            </a:r>
          </a:p>
          <a:p>
            <a:pPr lvl="1"/>
            <a:r>
              <a:rPr lang="en-IE" sz="2800" dirty="0"/>
              <a:t>Companies (incorrect billing, loss of revenue)</a:t>
            </a:r>
          </a:p>
          <a:p>
            <a:pPr lvl="1"/>
            <a:r>
              <a:rPr lang="en-IE" sz="2800" dirty="0"/>
              <a:t>The environment (releasing chemicals)</a:t>
            </a:r>
          </a:p>
          <a:p>
            <a:r>
              <a:rPr lang="en-IE" dirty="0"/>
              <a:t>Hypothetical example:</a:t>
            </a:r>
          </a:p>
          <a:p>
            <a:pPr lvl="1"/>
            <a:r>
              <a:rPr lang="en-IE" sz="2800" dirty="0"/>
              <a:t>A train carrying nuclear waste being involved in a crash</a:t>
            </a:r>
          </a:p>
          <a:p>
            <a:pPr lvl="2"/>
            <a:r>
              <a:rPr lang="en-IE" sz="2800" dirty="0"/>
              <a:t>Who will be harmed in this situation?</a:t>
            </a:r>
          </a:p>
          <a:p>
            <a:pPr lvl="2"/>
            <a:r>
              <a:rPr lang="en-IE" sz="2800" dirty="0"/>
              <a:t>While it may not be likely, but it is a possibility</a:t>
            </a:r>
          </a:p>
          <a:p>
            <a:pPr lvl="1"/>
            <a:endParaRPr lang="en-IE" sz="2800" dirty="0"/>
          </a:p>
        </p:txBody>
      </p:sp>
      <p:sp>
        <p:nvSpPr>
          <p:cNvPr id="24" name="Rectangle 2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Rectangle 2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4" name="Diagram 3">
            <a:extLst>
              <a:ext uri="{FF2B5EF4-FFF2-40B4-BE49-F238E27FC236}">
                <a16:creationId xmlns:a16="http://schemas.microsoft.com/office/drawing/2014/main" id="{7153A4D2-A47D-4992-B8FD-A0C5635A9914}"/>
              </a:ext>
            </a:extLst>
          </p:cNvPr>
          <p:cNvGraphicFramePr/>
          <p:nvPr>
            <p:extLst>
              <p:ext uri="{D42A27DB-BD31-4B8C-83A1-F6EECF244321}">
                <p14:modId xmlns:p14="http://schemas.microsoft.com/office/powerpoint/2010/main" val="2956906321"/>
              </p:ext>
            </p:extLst>
          </p:nvPr>
        </p:nvGraphicFramePr>
        <p:xfrm>
          <a:off x="7566109" y="1590737"/>
          <a:ext cx="3525962" cy="39914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74725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08FE04-18CA-4921-A5C8-D0FE8E683ECC}"/>
              </a:ext>
            </a:extLst>
          </p:cNvPr>
          <p:cNvSpPr>
            <a:spLocks noGrp="1"/>
          </p:cNvSpPr>
          <p:nvPr>
            <p:ph type="title"/>
          </p:nvPr>
        </p:nvSpPr>
        <p:spPr>
          <a:xfrm>
            <a:off x="6109498" y="908344"/>
            <a:ext cx="5244301" cy="1538130"/>
          </a:xfrm>
        </p:spPr>
        <p:txBody>
          <a:bodyPr>
            <a:normAutofit/>
          </a:bodyPr>
          <a:lstStyle/>
          <a:p>
            <a:r>
              <a:rPr lang="en-IE" dirty="0"/>
              <a:t>Question</a:t>
            </a:r>
          </a:p>
        </p:txBody>
      </p:sp>
      <p:sp>
        <p:nvSpPr>
          <p:cNvPr id="20" name="Freeform 6">
            <a:extLst>
              <a:ext uri="{FF2B5EF4-FFF2-40B4-BE49-F238E27FC236}">
                <a16:creationId xmlns:a16="http://schemas.microsoft.com/office/drawing/2014/main" id="{B6C29DB0-17E9-42FF-986E-0B7F493F4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199584"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6">
            <a:extLst>
              <a:ext uri="{FF2B5EF4-FFF2-40B4-BE49-F238E27FC236}">
                <a16:creationId xmlns:a16="http://schemas.microsoft.com/office/drawing/2014/main" id="{115AD956-A5B6-4760-B8B2-11E2DF6B0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pic>
        <p:nvPicPr>
          <p:cNvPr id="10" name="Graphic 9" descr="Head with Gears">
            <a:extLst>
              <a:ext uri="{FF2B5EF4-FFF2-40B4-BE49-F238E27FC236}">
                <a16:creationId xmlns:a16="http://schemas.microsoft.com/office/drawing/2014/main" id="{E5A17565-8D30-4AC3-BE8D-F95DD594B9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80173" y="1790732"/>
            <a:ext cx="3267942" cy="3267942"/>
          </a:xfrm>
          <a:prstGeom prst="rect">
            <a:avLst/>
          </a:prstGeom>
        </p:spPr>
      </p:pic>
      <p:sp>
        <p:nvSpPr>
          <p:cNvPr id="6" name="Content Placeholder 5">
            <a:extLst>
              <a:ext uri="{FF2B5EF4-FFF2-40B4-BE49-F238E27FC236}">
                <a16:creationId xmlns:a16="http://schemas.microsoft.com/office/drawing/2014/main" id="{9083F2A9-6417-4DEC-8615-67345D271633}"/>
              </a:ext>
            </a:extLst>
          </p:cNvPr>
          <p:cNvSpPr>
            <a:spLocks noGrp="1"/>
          </p:cNvSpPr>
          <p:nvPr>
            <p:ph idx="1"/>
          </p:nvPr>
        </p:nvSpPr>
        <p:spPr>
          <a:xfrm>
            <a:off x="5911158" y="2706865"/>
            <a:ext cx="5383652" cy="3470097"/>
          </a:xfrm>
        </p:spPr>
        <p:txBody>
          <a:bodyPr>
            <a:normAutofit/>
          </a:bodyPr>
          <a:lstStyle/>
          <a:p>
            <a:r>
              <a:rPr lang="en-IE" sz="3200" dirty="0"/>
              <a:t>Is it possible to test for every possible scenario?</a:t>
            </a:r>
          </a:p>
          <a:p>
            <a:pPr lvl="1"/>
            <a:r>
              <a:rPr lang="en-IE" dirty="0"/>
              <a:t>Consider the mapping app example</a:t>
            </a:r>
          </a:p>
          <a:p>
            <a:pPr lvl="1"/>
            <a:r>
              <a:rPr lang="en-US" dirty="0"/>
              <a:t>if every test had been run, the testing would still be running now, and the product launch would never have taken place</a:t>
            </a:r>
            <a:endParaRPr lang="en-IE" dirty="0"/>
          </a:p>
          <a:p>
            <a:endParaRPr lang="en-IE" sz="3200" dirty="0"/>
          </a:p>
        </p:txBody>
      </p:sp>
    </p:spTree>
    <p:extLst>
      <p:ext uri="{BB962C8B-B14F-4D97-AF65-F5344CB8AC3E}">
        <p14:creationId xmlns:p14="http://schemas.microsoft.com/office/powerpoint/2010/main" val="96150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10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7EB6172-FC9C-4304-B155-B96CD686D5EA}"/>
              </a:ext>
            </a:extLst>
          </p:cNvPr>
          <p:cNvSpPr>
            <a:spLocks noGrp="1"/>
          </p:cNvSpPr>
          <p:nvPr>
            <p:ph type="title"/>
          </p:nvPr>
        </p:nvSpPr>
        <p:spPr>
          <a:xfrm>
            <a:off x="643467" y="321734"/>
            <a:ext cx="10905066" cy="1135737"/>
          </a:xfrm>
        </p:spPr>
        <p:txBody>
          <a:bodyPr>
            <a:normAutofit/>
          </a:bodyPr>
          <a:lstStyle/>
          <a:p>
            <a:r>
              <a:rPr lang="en-IE" sz="3600"/>
              <a:t>Software testing and risk</a:t>
            </a:r>
          </a:p>
        </p:txBody>
      </p:sp>
      <p:sp>
        <p:nvSpPr>
          <p:cNvPr id="3" name="Content Placeholder 2">
            <a:extLst>
              <a:ext uri="{FF2B5EF4-FFF2-40B4-BE49-F238E27FC236}">
                <a16:creationId xmlns:a16="http://schemas.microsoft.com/office/drawing/2014/main" id="{544271B0-2489-447A-A2CE-150F08B77AE8}"/>
              </a:ext>
            </a:extLst>
          </p:cNvPr>
          <p:cNvSpPr>
            <a:spLocks noGrp="1"/>
          </p:cNvSpPr>
          <p:nvPr>
            <p:ph idx="1"/>
          </p:nvPr>
        </p:nvSpPr>
        <p:spPr>
          <a:xfrm>
            <a:off x="643467" y="1782981"/>
            <a:ext cx="6572342" cy="4393982"/>
          </a:xfrm>
        </p:spPr>
        <p:txBody>
          <a:bodyPr>
            <a:normAutofit fontScale="77500" lnSpcReduction="20000"/>
          </a:bodyPr>
          <a:lstStyle/>
          <a:p>
            <a:r>
              <a:rPr lang="en-IE" sz="3600" dirty="0"/>
              <a:t>Exhaustive testing is not possible</a:t>
            </a:r>
          </a:p>
          <a:p>
            <a:r>
              <a:rPr lang="en-IE" sz="3600" dirty="0"/>
              <a:t>But risk is inherent in any software product</a:t>
            </a:r>
          </a:p>
          <a:p>
            <a:pPr lvl="1"/>
            <a:r>
              <a:rPr lang="en-IE" sz="3600" dirty="0"/>
              <a:t>The aim is to minimise risk and improve quality</a:t>
            </a:r>
          </a:p>
          <a:p>
            <a:pPr lvl="1"/>
            <a:r>
              <a:rPr lang="en-IE" sz="3600" dirty="0"/>
              <a:t>Uncertainties become significant as complexity increases</a:t>
            </a:r>
          </a:p>
          <a:p>
            <a:pPr lvl="1"/>
            <a:r>
              <a:rPr lang="en-IE" sz="3600" dirty="0"/>
              <a:t>Amount of testing depends on the software</a:t>
            </a:r>
          </a:p>
          <a:p>
            <a:r>
              <a:rPr lang="en-IE" sz="3600" dirty="0"/>
              <a:t>Which system, requires more testing?</a:t>
            </a:r>
          </a:p>
          <a:p>
            <a:pPr lvl="1"/>
            <a:r>
              <a:rPr lang="en-IE" sz="3600" dirty="0"/>
              <a:t>Automatic flight control system</a:t>
            </a:r>
          </a:p>
          <a:p>
            <a:pPr lvl="1"/>
            <a:r>
              <a:rPr lang="en-IE" sz="3600" dirty="0"/>
              <a:t>Video game system</a:t>
            </a: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Rectangle: Rounded Corners 3">
            <a:extLst>
              <a:ext uri="{FF2B5EF4-FFF2-40B4-BE49-F238E27FC236}">
                <a16:creationId xmlns:a16="http://schemas.microsoft.com/office/drawing/2014/main" id="{7CC66D88-C974-4E5C-8EF1-F8EE7B0049A8}"/>
              </a:ext>
            </a:extLst>
          </p:cNvPr>
          <p:cNvSpPr/>
          <p:nvPr/>
        </p:nvSpPr>
        <p:spPr>
          <a:xfrm>
            <a:off x="7671022" y="1979543"/>
            <a:ext cx="3342198" cy="3479483"/>
          </a:xfrm>
          <a:prstGeom prst="roundRect">
            <a:avLst>
              <a:gd name="adj" fmla="val 7598"/>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spcAft>
                <a:spcPts val="600"/>
              </a:spcAft>
            </a:pPr>
            <a:r>
              <a:rPr lang="en-US" b="0" i="1" dirty="0">
                <a:solidFill>
                  <a:srgbClr val="202122"/>
                </a:solidFill>
                <a:effectLst/>
                <a:latin typeface="Arial" panose="020B0604020202020204" pitchFamily="34" charset="0"/>
              </a:rPr>
              <a:t>there are known knowns; there are things we know we know. We also know there are known unknowns; that is to say we know there are some things we do not know. But there are also unknown unknowns—the ones we don't know we don't know. </a:t>
            </a:r>
            <a:endParaRPr lang="en-US" b="0" i="1">
              <a:solidFill>
                <a:srgbClr val="202122"/>
              </a:solidFill>
              <a:effectLst/>
              <a:latin typeface="Arial" panose="020B0604020202020204" pitchFamily="34" charset="0"/>
            </a:endParaRPr>
          </a:p>
          <a:p>
            <a:pPr algn="ctr">
              <a:spcAft>
                <a:spcPts val="600"/>
              </a:spcAft>
            </a:pPr>
            <a:endParaRPr lang="en-US" i="1">
              <a:solidFill>
                <a:srgbClr val="202122"/>
              </a:solidFill>
              <a:latin typeface="Arial" panose="020B0604020202020204" pitchFamily="34" charset="0"/>
            </a:endParaRPr>
          </a:p>
          <a:p>
            <a:pPr algn="ctr">
              <a:spcAft>
                <a:spcPts val="600"/>
              </a:spcAft>
            </a:pPr>
            <a:r>
              <a:rPr lang="en-US" i="1" dirty="0">
                <a:solidFill>
                  <a:srgbClr val="202122"/>
                </a:solidFill>
                <a:latin typeface="Arial" panose="020B0604020202020204" pitchFamily="34" charset="0"/>
              </a:rPr>
              <a:t>-Donald </a:t>
            </a:r>
            <a:r>
              <a:rPr lang="en-US" i="1" dirty="0" err="1">
                <a:solidFill>
                  <a:srgbClr val="202122"/>
                </a:solidFill>
                <a:latin typeface="Arial" panose="020B0604020202020204" pitchFamily="34" charset="0"/>
              </a:rPr>
              <a:t>Runsfeld</a:t>
            </a:r>
            <a:r>
              <a:rPr lang="en-US" i="1" dirty="0">
                <a:solidFill>
                  <a:srgbClr val="202122"/>
                </a:solidFill>
                <a:latin typeface="Arial" panose="020B0604020202020204" pitchFamily="34" charset="0"/>
              </a:rPr>
              <a:t>, 2012</a:t>
            </a:r>
            <a:endParaRPr lang="en-IE" i="1"/>
          </a:p>
        </p:txBody>
      </p:sp>
    </p:spTree>
    <p:extLst>
      <p:ext uri="{BB962C8B-B14F-4D97-AF65-F5344CB8AC3E}">
        <p14:creationId xmlns:p14="http://schemas.microsoft.com/office/powerpoint/2010/main" val="30590239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837</TotalTime>
  <Words>8001</Words>
  <Application>Microsoft Office PowerPoint</Application>
  <PresentationFormat>Widescreen</PresentationFormat>
  <Paragraphs>707</Paragraphs>
  <Slides>54</Slides>
  <Notes>28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54</vt:i4>
      </vt:variant>
    </vt:vector>
  </HeadingPairs>
  <TitlesOfParts>
    <vt:vector size="67" baseType="lpstr">
      <vt:lpstr>Arial</vt:lpstr>
      <vt:lpstr>Arial</vt:lpstr>
      <vt:lpstr>Assistant</vt:lpstr>
      <vt:lpstr>Calibri</vt:lpstr>
      <vt:lpstr>Calibri Light</vt:lpstr>
      <vt:lpstr>charter</vt:lpstr>
      <vt:lpstr>inter-regular</vt:lpstr>
      <vt:lpstr>omnes-pro</vt:lpstr>
      <vt:lpstr>Open Sans</vt:lpstr>
      <vt:lpstr>proxima-nova</vt:lpstr>
      <vt:lpstr>Source Sans Pro</vt:lpstr>
      <vt:lpstr>Wingdings</vt:lpstr>
      <vt:lpstr>Office Theme</vt:lpstr>
      <vt:lpstr>Week 1 - Lecture</vt:lpstr>
      <vt:lpstr>Agenda</vt:lpstr>
      <vt:lpstr>Introduction to testing</vt:lpstr>
      <vt:lpstr>Software failure examples</vt:lpstr>
      <vt:lpstr>Discussion: Why software fails</vt:lpstr>
      <vt:lpstr>Why software fails</vt:lpstr>
      <vt:lpstr>Effect of software failure</vt:lpstr>
      <vt:lpstr>Question</vt:lpstr>
      <vt:lpstr>Software testing and risk</vt:lpstr>
      <vt:lpstr>Software Testing and quality</vt:lpstr>
      <vt:lpstr>What is software testing</vt:lpstr>
      <vt:lpstr>What is software testing</vt:lpstr>
      <vt:lpstr>Why is testing necessary</vt:lpstr>
      <vt:lpstr>Common testing activities</vt:lpstr>
      <vt:lpstr>Seven Principles of testing</vt:lpstr>
      <vt:lpstr>Discussion: Consider a scenario</vt:lpstr>
      <vt:lpstr>Seven Principles of software testing</vt:lpstr>
      <vt:lpstr>1 - Testing shows the presence of defects</vt:lpstr>
      <vt:lpstr>2 - Exhaustive testing is not possible</vt:lpstr>
      <vt:lpstr>3 – Early Testing</vt:lpstr>
      <vt:lpstr>Comparative cost to correct errors</vt:lpstr>
      <vt:lpstr>4 – Defect Clustering</vt:lpstr>
      <vt:lpstr>5 - Pesticide paradox</vt:lpstr>
      <vt:lpstr>6 - Testing is context-dependent</vt:lpstr>
      <vt:lpstr>7 - Absence of errors fallacy</vt:lpstr>
      <vt:lpstr>Fundamental test process</vt:lpstr>
      <vt:lpstr>What is a test process</vt:lpstr>
      <vt:lpstr>Fundamental Test Process</vt:lpstr>
      <vt:lpstr>Iteration of Activities</vt:lpstr>
      <vt:lpstr>Test Planning And Control</vt:lpstr>
      <vt:lpstr>Test Analysis and Design</vt:lpstr>
      <vt:lpstr>Test Implementation and Execution</vt:lpstr>
      <vt:lpstr>Test Implementation and Execution</vt:lpstr>
      <vt:lpstr>Lab02 (deadline next week)</vt:lpstr>
      <vt:lpstr>Discussion Question exit criteria and reporting</vt:lpstr>
      <vt:lpstr>Test Exit Criteria and Reporting</vt:lpstr>
      <vt:lpstr>Test Closure activities</vt:lpstr>
      <vt:lpstr>Test types</vt:lpstr>
      <vt:lpstr>Testing Types</vt:lpstr>
      <vt:lpstr>Unit Testing</vt:lpstr>
      <vt:lpstr>Unit Testing Benefits</vt:lpstr>
      <vt:lpstr>Integration Testing</vt:lpstr>
      <vt:lpstr>Big Bang Approach</vt:lpstr>
      <vt:lpstr>Incremental - Top Down and Bottom Up</vt:lpstr>
      <vt:lpstr>Exercise Lab-03(deadline a week after lab02)</vt:lpstr>
      <vt:lpstr>System Testing</vt:lpstr>
      <vt:lpstr>Acceptance Testing (UAT)</vt:lpstr>
      <vt:lpstr>Other testing Phases</vt:lpstr>
      <vt:lpstr>Real Life Example - CSV</vt:lpstr>
      <vt:lpstr>Real Life Example - CSV</vt:lpstr>
      <vt:lpstr>Real Life Example – Solution and impact</vt:lpstr>
      <vt:lpstr>Testing industry</vt:lpstr>
      <vt:lpstr>Software Testing Market </vt:lpstr>
      <vt:lpstr>Testing Industry Trends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2 Lecture</dc:title>
  <dc:creator>SEAN BONNER</dc:creator>
  <cp:lastModifiedBy>Tauseef Jamal</cp:lastModifiedBy>
  <cp:revision>13</cp:revision>
  <dcterms:created xsi:type="dcterms:W3CDTF">2021-02-11T11:28:06Z</dcterms:created>
  <dcterms:modified xsi:type="dcterms:W3CDTF">2024-02-06T14:18:08Z</dcterms:modified>
</cp:coreProperties>
</file>