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399F-1FF8-4606-9403-D33AA75E102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3088-6FB4-46EA-99DE-9BCDB5D26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399F-1FF8-4606-9403-D33AA75E102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3088-6FB4-46EA-99DE-9BCDB5D26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1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399F-1FF8-4606-9403-D33AA75E102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3088-6FB4-46EA-99DE-9BCDB5D265F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2725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399F-1FF8-4606-9403-D33AA75E102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3088-6FB4-46EA-99DE-9BCDB5D26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61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399F-1FF8-4606-9403-D33AA75E102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3088-6FB4-46EA-99DE-9BCDB5D265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307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399F-1FF8-4606-9403-D33AA75E102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3088-6FB4-46EA-99DE-9BCDB5D26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54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399F-1FF8-4606-9403-D33AA75E102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3088-6FB4-46EA-99DE-9BCDB5D26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8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399F-1FF8-4606-9403-D33AA75E102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3088-6FB4-46EA-99DE-9BCDB5D26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73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2553" y="878448"/>
            <a:ext cx="9851812" cy="6647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4801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67" b="0" i="0">
                <a:solidFill>
                  <a:srgbClr val="4F4F4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06677">
              <a:spcBef>
                <a:spcPts val="53"/>
              </a:spcBef>
            </a:pPr>
            <a:fld id="{81D60167-4931-47E6-BA6A-407CBD079E47}" type="slidenum">
              <a:rPr lang="en-US" spc="-67" smtClean="0"/>
              <a:pPr marL="106677">
                <a:spcBef>
                  <a:spcPts val="53"/>
                </a:spcBef>
              </a:pPr>
              <a:t>‹#›</a:t>
            </a:fld>
            <a:endParaRPr lang="en-US" spc="-67" dirty="0"/>
          </a:p>
        </p:txBody>
      </p:sp>
    </p:spTree>
    <p:extLst>
      <p:ext uri="{BB962C8B-B14F-4D97-AF65-F5344CB8AC3E}">
        <p14:creationId xmlns:p14="http://schemas.microsoft.com/office/powerpoint/2010/main" val="351937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399F-1FF8-4606-9403-D33AA75E102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3088-6FB4-46EA-99DE-9BCDB5D26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399F-1FF8-4606-9403-D33AA75E102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3088-6FB4-46EA-99DE-9BCDB5D26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1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399F-1FF8-4606-9403-D33AA75E102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3088-6FB4-46EA-99DE-9BCDB5D26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399F-1FF8-4606-9403-D33AA75E102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3088-6FB4-46EA-99DE-9BCDB5D26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3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399F-1FF8-4606-9403-D33AA75E102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3088-6FB4-46EA-99DE-9BCDB5D26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6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399F-1FF8-4606-9403-D33AA75E102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3088-6FB4-46EA-99DE-9BCDB5D26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8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399F-1FF8-4606-9403-D33AA75E102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3088-6FB4-46EA-99DE-9BCDB5D26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7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399F-1FF8-4606-9403-D33AA75E102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3088-6FB4-46EA-99DE-9BCDB5D26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6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F399F-1FF8-4606-9403-D33AA75E102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8B3088-6FB4-46EA-99DE-9BCDB5D26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2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8"/>
                </a:moveTo>
                <a:lnTo>
                  <a:pt x="0" y="5143498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8"/>
                </a:lnTo>
                <a:close/>
              </a:path>
            </a:pathLst>
          </a:custGeom>
          <a:solidFill>
            <a:srgbClr val="006C5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47" y="2402"/>
            <a:ext cx="12053452" cy="685559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9285" y="2280010"/>
            <a:ext cx="9825516" cy="640688"/>
          </a:xfrm>
          <a:prstGeom prst="rect">
            <a:avLst/>
          </a:prstGeom>
        </p:spPr>
        <p:txBody>
          <a:bodyPr vert="horz" wrap="square" lIns="0" tIns="119380" rIns="0" bIns="0" rtlCol="0" anchor="ctr">
            <a:spAutoFit/>
          </a:bodyPr>
          <a:lstStyle/>
          <a:p>
            <a:pPr marL="16933" marR="6773">
              <a:lnSpc>
                <a:spcPts val="3987"/>
              </a:lnSpc>
              <a:spcBef>
                <a:spcPts val="940"/>
              </a:spcBef>
            </a:pPr>
            <a:r>
              <a:rPr sz="4000" dirty="0">
                <a:solidFill>
                  <a:srgbClr val="FFFFFF"/>
                </a:solidFill>
              </a:rPr>
              <a:t>Software</a:t>
            </a:r>
            <a:r>
              <a:rPr sz="4000" spc="-33" dirty="0">
                <a:solidFill>
                  <a:srgbClr val="FFFFFF"/>
                </a:solidFill>
              </a:rPr>
              <a:t> </a:t>
            </a:r>
            <a:r>
              <a:rPr sz="4000" spc="-40" dirty="0">
                <a:solidFill>
                  <a:srgbClr val="FFFFFF"/>
                </a:solidFill>
              </a:rPr>
              <a:t>Quality, </a:t>
            </a:r>
            <a:r>
              <a:rPr sz="4000" spc="-27" dirty="0">
                <a:solidFill>
                  <a:srgbClr val="FFFFFF"/>
                </a:solidFill>
              </a:rPr>
              <a:t>Verification,</a:t>
            </a:r>
            <a:r>
              <a:rPr sz="4000" spc="-133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and</a:t>
            </a:r>
            <a:r>
              <a:rPr sz="4000" spc="-127" dirty="0">
                <a:solidFill>
                  <a:srgbClr val="FFFFFF"/>
                </a:solidFill>
              </a:rPr>
              <a:t> </a:t>
            </a:r>
            <a:r>
              <a:rPr sz="4000" spc="-13" dirty="0">
                <a:solidFill>
                  <a:srgbClr val="FFFFFF"/>
                </a:solidFill>
              </a:rPr>
              <a:t>Validation</a:t>
            </a:r>
            <a:endParaRPr sz="4000" dirty="0"/>
          </a:p>
        </p:txBody>
      </p:sp>
      <p:sp>
        <p:nvSpPr>
          <p:cNvPr id="7" name="object 7"/>
          <p:cNvSpPr txBox="1"/>
          <p:nvPr/>
        </p:nvSpPr>
        <p:spPr>
          <a:xfrm>
            <a:off x="639284" y="3638539"/>
            <a:ext cx="3657600" cy="36334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2740"/>
              </a:lnSpc>
              <a:spcBef>
                <a:spcPts val="133"/>
              </a:spcBef>
            </a:pPr>
            <a:r>
              <a:rPr lang="en-US" sz="2400" dirty="0">
                <a:solidFill>
                  <a:srgbClr val="FFFFFF"/>
                </a:solidFill>
                <a:latin typeface="Arial MT"/>
                <a:cs typeface="Arial MT"/>
              </a:rPr>
              <a:t>Dr. Tauseef Jamal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Quality</a:t>
            </a:r>
            <a:r>
              <a:rPr spc="-240" dirty="0"/>
              <a:t> </a:t>
            </a:r>
            <a:r>
              <a:rPr spc="-13" dirty="0"/>
              <a:t>Attributes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80010">
              <a:spcBef>
                <a:spcPts val="40"/>
              </a:spcBef>
            </a:pPr>
            <a:fld id="{81D60167-4931-47E6-BA6A-407CBD079E47}" type="slidenum">
              <a:rPr lang="en-US" spc="-50" smtClean="0"/>
              <a:pPr marL="80010">
                <a:spcBef>
                  <a:spcPts val="40"/>
                </a:spcBef>
              </a:pPr>
              <a:t>10</a:t>
            </a:fld>
            <a:endParaRPr spc="-33"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733798"/>
            <a:ext cx="10229427" cy="3359167"/>
          </a:xfrm>
          <a:prstGeom prst="rect">
            <a:avLst/>
          </a:prstGeom>
        </p:spPr>
        <p:txBody>
          <a:bodyPr vert="horz" wrap="square" lIns="0" tIns="136313" rIns="0" bIns="0" rtlCol="0">
            <a:spAutoFit/>
          </a:bodyPr>
          <a:lstStyle/>
          <a:p>
            <a:pPr marL="474968" indent="-458035">
              <a:spcBef>
                <a:spcPts val="1073"/>
              </a:spcBef>
              <a:buChar char="•"/>
              <a:tabLst>
                <a:tab pos="474968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Describe</a:t>
            </a:r>
            <a:r>
              <a:rPr sz="3467" spc="-1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desired</a:t>
            </a:r>
            <a:r>
              <a:rPr sz="3467" b="1" spc="-1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properties</a:t>
            </a:r>
            <a:r>
              <a:rPr sz="3467" b="1" spc="-1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1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1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system.</a:t>
            </a:r>
            <a:endParaRPr sz="3467">
              <a:latin typeface="Arial MT"/>
              <a:cs typeface="Arial MT"/>
            </a:endParaRPr>
          </a:p>
          <a:p>
            <a:pPr marL="474968" marR="6773" indent="-458882">
              <a:lnSpc>
                <a:spcPts val="3773"/>
              </a:lnSpc>
              <a:spcBef>
                <a:spcPts val="1387"/>
              </a:spcBef>
              <a:buChar char="•"/>
              <a:tabLst>
                <a:tab pos="474968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Developers</a:t>
            </a:r>
            <a:r>
              <a:rPr sz="3467" spc="-1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prioritize</a:t>
            </a:r>
            <a:r>
              <a:rPr sz="3467" spc="-1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attributes</a:t>
            </a:r>
            <a:r>
              <a:rPr sz="3467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3467" spc="-1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design</a:t>
            </a:r>
            <a:r>
              <a:rPr sz="3467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system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that</a:t>
            </a:r>
            <a:r>
              <a:rPr sz="3467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meets</a:t>
            </a:r>
            <a:r>
              <a:rPr sz="3467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chosen</a:t>
            </a:r>
            <a:r>
              <a:rPr sz="3467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thresholds.</a:t>
            </a:r>
            <a:endParaRPr sz="3467">
              <a:latin typeface="Arial MT"/>
              <a:cs typeface="Arial MT"/>
            </a:endParaRPr>
          </a:p>
          <a:p>
            <a:pPr marL="474968" indent="-458035">
              <a:spcBef>
                <a:spcPts val="807"/>
              </a:spcBef>
              <a:buChar char="•"/>
              <a:tabLst>
                <a:tab pos="474968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Most</a:t>
            </a:r>
            <a:r>
              <a:rPr sz="3467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relevant</a:t>
            </a:r>
            <a:r>
              <a:rPr sz="3467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for</a:t>
            </a:r>
            <a:r>
              <a:rPr sz="3467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this</a:t>
            </a:r>
            <a:r>
              <a:rPr sz="3467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course:</a:t>
            </a:r>
            <a:r>
              <a:rPr sz="3467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b="1" spc="-13" dirty="0">
                <a:solidFill>
                  <a:srgbClr val="4F4F4F"/>
                </a:solidFill>
                <a:latin typeface="Arial"/>
                <a:cs typeface="Arial"/>
              </a:rPr>
              <a:t>dependability</a:t>
            </a:r>
            <a:endParaRPr sz="3467">
              <a:latin typeface="Arial"/>
              <a:cs typeface="Arial"/>
            </a:endParaRPr>
          </a:p>
          <a:p>
            <a:pPr marL="1084553" marR="538467" lvl="1" indent="-436022">
              <a:lnSpc>
                <a:spcPts val="3133"/>
              </a:lnSpc>
              <a:spcBef>
                <a:spcPts val="773"/>
              </a:spcBef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Ability</a:t>
            </a:r>
            <a:r>
              <a:rPr sz="2933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i="1" dirty="0">
                <a:solidFill>
                  <a:srgbClr val="4F4F4F"/>
                </a:solidFill>
                <a:latin typeface="Arial"/>
                <a:cs typeface="Arial"/>
              </a:rPr>
              <a:t>consistently</a:t>
            </a:r>
            <a:r>
              <a:rPr sz="2933" i="1" spc="-10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offer</a:t>
            </a:r>
            <a:r>
              <a:rPr sz="2933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correct</a:t>
            </a:r>
            <a:r>
              <a:rPr sz="2933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functionality,</a:t>
            </a:r>
            <a:r>
              <a:rPr sz="2933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even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under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i="1" spc="-13" dirty="0">
                <a:solidFill>
                  <a:srgbClr val="4F4F4F"/>
                </a:solidFill>
                <a:latin typeface="Arial"/>
                <a:cs typeface="Arial"/>
              </a:rPr>
              <a:t>unforeseen</a:t>
            </a:r>
            <a:r>
              <a:rPr sz="2933" i="1" spc="-8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or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i="1" dirty="0">
                <a:solidFill>
                  <a:srgbClr val="4F4F4F"/>
                </a:solidFill>
                <a:latin typeface="Arial"/>
                <a:cs typeface="Arial"/>
              </a:rPr>
              <a:t>unsafe</a:t>
            </a:r>
            <a:r>
              <a:rPr sz="2933" i="1" spc="-8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conditions.</a:t>
            </a:r>
            <a:endParaRPr sz="2933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Quality</a:t>
            </a:r>
            <a:r>
              <a:rPr spc="-240" dirty="0"/>
              <a:t> </a:t>
            </a:r>
            <a:r>
              <a:rPr spc="-13" dirty="0"/>
              <a:t>Attributes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80010">
              <a:spcBef>
                <a:spcPts val="40"/>
              </a:spcBef>
            </a:pPr>
            <a:fld id="{81D60167-4931-47E6-BA6A-407CBD079E47}" type="slidenum">
              <a:rPr lang="en-US" spc="-50" smtClean="0"/>
              <a:pPr marL="80010">
                <a:spcBef>
                  <a:spcPts val="40"/>
                </a:spcBef>
              </a:pPr>
              <a:t>11</a:t>
            </a:fld>
            <a:endParaRPr spc="-33"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27710"/>
            <a:ext cx="10287845" cy="434655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4968" indent="-458035">
              <a:spcBef>
                <a:spcPts val="133"/>
              </a:spcBef>
              <a:buChar char="•"/>
              <a:tabLst>
                <a:tab pos="474968" algn="l"/>
              </a:tabLst>
            </a:pPr>
            <a:r>
              <a:rPr sz="3467" b="1" spc="-13" dirty="0">
                <a:solidFill>
                  <a:srgbClr val="4F4F4F"/>
                </a:solidFill>
                <a:latin typeface="Arial"/>
                <a:cs typeface="Arial"/>
              </a:rPr>
              <a:t>Performance</a:t>
            </a:r>
            <a:endParaRPr sz="3467">
              <a:latin typeface="Arial"/>
              <a:cs typeface="Arial"/>
            </a:endParaRPr>
          </a:p>
          <a:p>
            <a:pPr marL="1084553" marR="6773" lvl="1" indent="-436022">
              <a:lnSpc>
                <a:spcPts val="3507"/>
              </a:lnSpc>
              <a:spcBef>
                <a:spcPts val="187"/>
              </a:spcBef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Ability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meet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timing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requirements.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When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events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occur,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system</a:t>
            </a:r>
            <a:r>
              <a:rPr sz="2933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must</a:t>
            </a:r>
            <a:r>
              <a:rPr sz="2933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respond</a:t>
            </a:r>
            <a:r>
              <a:rPr sz="2933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quickly.</a:t>
            </a:r>
            <a:endParaRPr sz="2933">
              <a:latin typeface="Arial MT"/>
              <a:cs typeface="Arial MT"/>
            </a:endParaRPr>
          </a:p>
          <a:p>
            <a:pPr marL="474968" indent="-458035">
              <a:lnSpc>
                <a:spcPts val="4000"/>
              </a:lnSpc>
              <a:buChar char="•"/>
              <a:tabLst>
                <a:tab pos="474968" algn="l"/>
              </a:tabLst>
            </a:pPr>
            <a:r>
              <a:rPr sz="3467" b="1" spc="-13" dirty="0">
                <a:solidFill>
                  <a:srgbClr val="4F4F4F"/>
                </a:solidFill>
                <a:latin typeface="Arial"/>
                <a:cs typeface="Arial"/>
              </a:rPr>
              <a:t>Security</a:t>
            </a:r>
            <a:endParaRPr sz="3467">
              <a:latin typeface="Arial"/>
              <a:cs typeface="Arial"/>
            </a:endParaRPr>
          </a:p>
          <a:p>
            <a:pPr marL="1084553" marR="231134" lvl="1" indent="-436022">
              <a:lnSpc>
                <a:spcPts val="3507"/>
              </a:lnSpc>
              <a:spcBef>
                <a:spcPts val="187"/>
              </a:spcBef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Ability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protect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information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from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unauthorized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access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while</a:t>
            </a:r>
            <a:r>
              <a:rPr sz="2933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providing</a:t>
            </a:r>
            <a:r>
              <a:rPr sz="2933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service</a:t>
            </a:r>
            <a:r>
              <a:rPr sz="2933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authorized</a:t>
            </a:r>
            <a:r>
              <a:rPr sz="2933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users.</a:t>
            </a:r>
            <a:endParaRPr sz="2933">
              <a:latin typeface="Arial MT"/>
              <a:cs typeface="Arial MT"/>
            </a:endParaRPr>
          </a:p>
          <a:p>
            <a:pPr marL="474968" indent="-458035">
              <a:lnSpc>
                <a:spcPts val="4000"/>
              </a:lnSpc>
              <a:buChar char="•"/>
              <a:tabLst>
                <a:tab pos="474968" algn="l"/>
              </a:tabLst>
            </a:pPr>
            <a:r>
              <a:rPr sz="3467" b="1" spc="-13" dirty="0">
                <a:solidFill>
                  <a:srgbClr val="4F4F4F"/>
                </a:solidFill>
                <a:latin typeface="Arial"/>
                <a:cs typeface="Arial"/>
              </a:rPr>
              <a:t>Scalability</a:t>
            </a:r>
            <a:endParaRPr sz="3467">
              <a:latin typeface="Arial"/>
              <a:cs typeface="Arial"/>
            </a:endParaRPr>
          </a:p>
          <a:p>
            <a:pPr marL="1084553" marR="88051" lvl="1" indent="-436022">
              <a:lnSpc>
                <a:spcPts val="3493"/>
              </a:lnSpc>
              <a:spcBef>
                <a:spcPts val="200"/>
              </a:spcBef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Ability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“grow”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system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process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more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concurrent requests.</a:t>
            </a:r>
            <a:endParaRPr sz="2933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Quality</a:t>
            </a:r>
            <a:r>
              <a:rPr spc="-240" dirty="0"/>
              <a:t> </a:t>
            </a:r>
            <a:r>
              <a:rPr spc="-13" dirty="0"/>
              <a:t>Attributes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80010">
              <a:spcBef>
                <a:spcPts val="40"/>
              </a:spcBef>
            </a:pPr>
            <a:fld id="{81D60167-4931-47E6-BA6A-407CBD079E47}" type="slidenum">
              <a:rPr lang="en-US" spc="-50" smtClean="0"/>
              <a:pPr marL="80010">
                <a:spcBef>
                  <a:spcPts val="40"/>
                </a:spcBef>
              </a:pPr>
              <a:t>12</a:t>
            </a:fld>
            <a:endParaRPr spc="-33"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27709"/>
            <a:ext cx="9585112" cy="433372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4968" indent="-458035">
              <a:spcBef>
                <a:spcPts val="133"/>
              </a:spcBef>
              <a:buChar char="•"/>
              <a:tabLst>
                <a:tab pos="474968" algn="l"/>
              </a:tabLst>
            </a:pPr>
            <a:r>
              <a:rPr sz="3467" b="1" spc="-13" dirty="0">
                <a:solidFill>
                  <a:srgbClr val="4F4F4F"/>
                </a:solidFill>
                <a:latin typeface="Arial"/>
                <a:cs typeface="Arial"/>
              </a:rPr>
              <a:t>Availability</a:t>
            </a:r>
            <a:endParaRPr sz="3467">
              <a:latin typeface="Arial"/>
              <a:cs typeface="Arial"/>
            </a:endParaRPr>
          </a:p>
          <a:p>
            <a:pPr marL="1084553" marR="6773" lvl="1" indent="-436022">
              <a:lnSpc>
                <a:spcPts val="3507"/>
              </a:lnSpc>
              <a:spcBef>
                <a:spcPts val="187"/>
              </a:spcBef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Ability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6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carry</a:t>
            </a:r>
            <a:r>
              <a:rPr sz="2933" spc="-6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out</a:t>
            </a:r>
            <a:r>
              <a:rPr sz="2933" spc="-6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933" spc="-6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task</a:t>
            </a:r>
            <a:r>
              <a:rPr sz="2933" spc="-6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when</a:t>
            </a:r>
            <a:r>
              <a:rPr sz="2933" spc="-6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needed,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6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minimize “downtime”,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recover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from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failures.</a:t>
            </a:r>
            <a:endParaRPr sz="2933">
              <a:latin typeface="Arial MT"/>
              <a:cs typeface="Arial MT"/>
            </a:endParaRPr>
          </a:p>
          <a:p>
            <a:pPr marL="474968" indent="-458035">
              <a:lnSpc>
                <a:spcPts val="4000"/>
              </a:lnSpc>
              <a:buChar char="•"/>
              <a:tabLst>
                <a:tab pos="474968" algn="l"/>
              </a:tabLst>
            </a:pPr>
            <a:r>
              <a:rPr sz="3467" b="1" spc="-13" dirty="0">
                <a:solidFill>
                  <a:srgbClr val="4F4F4F"/>
                </a:solidFill>
                <a:latin typeface="Arial"/>
                <a:cs typeface="Arial"/>
              </a:rPr>
              <a:t>Modifiability</a:t>
            </a:r>
            <a:endParaRPr sz="3467">
              <a:latin typeface="Arial"/>
              <a:cs typeface="Arial"/>
            </a:endParaRPr>
          </a:p>
          <a:p>
            <a:pPr marL="1084553" marR="87204" lvl="1" indent="-436022">
              <a:lnSpc>
                <a:spcPts val="3507"/>
              </a:lnSpc>
              <a:spcBef>
                <a:spcPts val="187"/>
              </a:spcBef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Ability</a:t>
            </a:r>
            <a:r>
              <a:rPr sz="2933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enhance</a:t>
            </a:r>
            <a:r>
              <a:rPr sz="2933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software</a:t>
            </a:r>
            <a:r>
              <a:rPr sz="2933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by</a:t>
            </a:r>
            <a:r>
              <a:rPr sz="2933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fixing</a:t>
            </a:r>
            <a:r>
              <a:rPr sz="2933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issues,</a:t>
            </a:r>
            <a:r>
              <a:rPr sz="2933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adding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features,</a:t>
            </a:r>
            <a:r>
              <a:rPr sz="2933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adapting</a:t>
            </a:r>
            <a:r>
              <a:rPr sz="2933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new</a:t>
            </a:r>
            <a:r>
              <a:rPr sz="2933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environments.</a:t>
            </a:r>
            <a:endParaRPr sz="2933">
              <a:latin typeface="Arial MT"/>
              <a:cs typeface="Arial MT"/>
            </a:endParaRPr>
          </a:p>
          <a:p>
            <a:pPr marL="474968" indent="-458035">
              <a:lnSpc>
                <a:spcPts val="4000"/>
              </a:lnSpc>
              <a:buChar char="•"/>
              <a:tabLst>
                <a:tab pos="474968" algn="l"/>
              </a:tabLst>
            </a:pPr>
            <a:r>
              <a:rPr sz="3467" b="1" spc="-13" dirty="0">
                <a:solidFill>
                  <a:srgbClr val="4F4F4F"/>
                </a:solidFill>
                <a:latin typeface="Arial"/>
                <a:cs typeface="Arial"/>
              </a:rPr>
              <a:t>Testability</a:t>
            </a:r>
            <a:endParaRPr sz="3467">
              <a:latin typeface="Arial"/>
              <a:cs typeface="Arial"/>
            </a:endParaRPr>
          </a:p>
          <a:p>
            <a:pPr marL="1084553" lvl="1" indent="-435176">
              <a:lnSpc>
                <a:spcPts val="3507"/>
              </a:lnSpc>
              <a:spcBef>
                <a:spcPts val="67"/>
              </a:spcBef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Ability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easily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identify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faults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system.</a:t>
            </a:r>
            <a:endParaRPr sz="2933">
              <a:latin typeface="Arial MT"/>
              <a:cs typeface="Arial MT"/>
            </a:endParaRPr>
          </a:p>
          <a:p>
            <a:pPr marL="1084553" lvl="1" indent="-435176">
              <a:lnSpc>
                <a:spcPts val="3507"/>
              </a:lnSpc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Probability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that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933" spc="-6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fault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will</a:t>
            </a:r>
            <a:r>
              <a:rPr sz="2933" spc="-6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result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933" spc="-6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visible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failure.</a:t>
            </a:r>
            <a:endParaRPr sz="2933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Quality</a:t>
            </a:r>
            <a:r>
              <a:rPr spc="-240" dirty="0"/>
              <a:t> </a:t>
            </a:r>
            <a:r>
              <a:rPr spc="-13" dirty="0"/>
              <a:t>Attributes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80010">
              <a:spcBef>
                <a:spcPts val="40"/>
              </a:spcBef>
            </a:pPr>
            <a:fld id="{81D60167-4931-47E6-BA6A-407CBD079E47}" type="slidenum">
              <a:rPr lang="en-US" spc="-50" smtClean="0"/>
              <a:pPr marL="80010">
                <a:spcBef>
                  <a:spcPts val="40"/>
                </a:spcBef>
              </a:pPr>
              <a:t>13</a:t>
            </a:fld>
            <a:endParaRPr spc="-33" dirty="0"/>
          </a:p>
        </p:txBody>
      </p:sp>
      <p:sp>
        <p:nvSpPr>
          <p:cNvPr id="3" name="object 3"/>
          <p:cNvSpPr txBox="1"/>
          <p:nvPr/>
        </p:nvSpPr>
        <p:spPr>
          <a:xfrm>
            <a:off x="849503" y="1892734"/>
            <a:ext cx="10474112" cy="426960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98674" indent="-481741">
              <a:spcBef>
                <a:spcPts val="133"/>
              </a:spcBef>
              <a:buSzPct val="115384"/>
              <a:buChar char="•"/>
              <a:tabLst>
                <a:tab pos="498674" algn="l"/>
              </a:tabLst>
            </a:pPr>
            <a:r>
              <a:rPr sz="3467" b="1" spc="-13" dirty="0">
                <a:solidFill>
                  <a:srgbClr val="4F4F4F"/>
                </a:solidFill>
                <a:latin typeface="Arial"/>
                <a:cs typeface="Arial"/>
              </a:rPr>
              <a:t>Interoperability</a:t>
            </a:r>
            <a:endParaRPr sz="3467">
              <a:latin typeface="Arial"/>
              <a:cs typeface="Arial"/>
            </a:endParaRPr>
          </a:p>
          <a:p>
            <a:pPr marL="1109106" marR="1468083" lvl="1" indent="-436022">
              <a:lnSpc>
                <a:spcPts val="3507"/>
              </a:lnSpc>
              <a:spcBef>
                <a:spcPts val="272"/>
              </a:spcBef>
              <a:buChar char="•"/>
              <a:tabLst>
                <a:tab pos="1109106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Ability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exchange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information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-6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provide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functionality</a:t>
            </a:r>
            <a:r>
              <a:rPr sz="2933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other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systems.</a:t>
            </a:r>
            <a:endParaRPr sz="2933">
              <a:latin typeface="Arial MT"/>
              <a:cs typeface="Arial MT"/>
            </a:endParaRPr>
          </a:p>
          <a:p>
            <a:pPr marL="498674" indent="-458035">
              <a:lnSpc>
                <a:spcPts val="4000"/>
              </a:lnSpc>
              <a:buChar char="•"/>
              <a:tabLst>
                <a:tab pos="498674" algn="l"/>
              </a:tabLst>
            </a:pPr>
            <a:r>
              <a:rPr sz="3467" b="1" spc="-13" dirty="0">
                <a:solidFill>
                  <a:srgbClr val="4F4F4F"/>
                </a:solidFill>
                <a:latin typeface="Arial"/>
                <a:cs typeface="Arial"/>
              </a:rPr>
              <a:t>Usability</a:t>
            </a:r>
            <a:endParaRPr sz="3467">
              <a:latin typeface="Arial"/>
              <a:cs typeface="Arial"/>
            </a:endParaRPr>
          </a:p>
          <a:p>
            <a:pPr marL="1109106" marR="888978" lvl="1" indent="-436022">
              <a:lnSpc>
                <a:spcPts val="3507"/>
              </a:lnSpc>
              <a:spcBef>
                <a:spcPts val="193"/>
              </a:spcBef>
              <a:buChar char="•"/>
              <a:tabLst>
                <a:tab pos="1109106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Ability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enable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users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perform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tasks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provide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support</a:t>
            </a:r>
            <a:r>
              <a:rPr sz="2933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users.</a:t>
            </a:r>
            <a:endParaRPr sz="2933">
              <a:latin typeface="Arial MT"/>
              <a:cs typeface="Arial MT"/>
            </a:endParaRPr>
          </a:p>
          <a:p>
            <a:pPr marL="1108259" lvl="1" indent="-434329">
              <a:lnSpc>
                <a:spcPts val="3367"/>
              </a:lnSpc>
              <a:buChar char="•"/>
              <a:tabLst>
                <a:tab pos="1108259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How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easy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it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use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system,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learn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features,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adapt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endParaRPr sz="2933">
              <a:latin typeface="Arial MT"/>
              <a:cs typeface="Arial MT"/>
            </a:endParaRPr>
          </a:p>
          <a:p>
            <a:pPr marL="1109106" marR="1614553">
              <a:lnSpc>
                <a:spcPts val="3493"/>
              </a:lnSpc>
              <a:spcBef>
                <a:spcPts val="127"/>
              </a:spcBef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meet</a:t>
            </a:r>
            <a:r>
              <a:rPr sz="2933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user</a:t>
            </a:r>
            <a:r>
              <a:rPr sz="2933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needs,</a:t>
            </a:r>
            <a:r>
              <a:rPr sz="2933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increase</a:t>
            </a:r>
            <a:r>
              <a:rPr sz="2933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confidence</a:t>
            </a:r>
            <a:r>
              <a:rPr sz="2933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and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satisfaction</a:t>
            </a:r>
            <a:r>
              <a:rPr sz="2933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2933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usage.</a:t>
            </a:r>
            <a:endParaRPr sz="2933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Other</a:t>
            </a:r>
            <a:r>
              <a:rPr spc="-60" dirty="0"/>
              <a:t> </a:t>
            </a:r>
            <a:r>
              <a:rPr dirty="0"/>
              <a:t>Quality</a:t>
            </a:r>
            <a:r>
              <a:rPr spc="-213" dirty="0"/>
              <a:t> </a:t>
            </a:r>
            <a:r>
              <a:rPr spc="-13" dirty="0"/>
              <a:t>Attributes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80010">
              <a:spcBef>
                <a:spcPts val="40"/>
              </a:spcBef>
            </a:pPr>
            <a:fld id="{81D60167-4931-47E6-BA6A-407CBD079E47}" type="slidenum">
              <a:rPr lang="en-US" spc="-50" smtClean="0"/>
              <a:pPr marL="80010">
                <a:spcBef>
                  <a:spcPts val="40"/>
                </a:spcBef>
              </a:pPr>
              <a:t>14</a:t>
            </a:fld>
            <a:endParaRPr spc="-33" dirty="0"/>
          </a:p>
        </p:txBody>
      </p:sp>
      <p:sp>
        <p:nvSpPr>
          <p:cNvPr id="3" name="object 3"/>
          <p:cNvSpPr txBox="1"/>
          <p:nvPr/>
        </p:nvSpPr>
        <p:spPr>
          <a:xfrm>
            <a:off x="761539" y="1733812"/>
            <a:ext cx="5204460" cy="4564946"/>
          </a:xfrm>
          <a:prstGeom prst="rect">
            <a:avLst/>
          </a:prstGeom>
        </p:spPr>
        <p:txBody>
          <a:bodyPr vert="horz" wrap="square" lIns="0" tIns="136313" rIns="0" bIns="0" rtlCol="0">
            <a:spAutoFit/>
          </a:bodyPr>
          <a:lstStyle/>
          <a:p>
            <a:pPr marL="586725" indent="-569792">
              <a:spcBef>
                <a:spcPts val="1073"/>
              </a:spcBef>
              <a:buChar char="●"/>
              <a:tabLst>
                <a:tab pos="58672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Resilience</a:t>
            </a:r>
            <a:endParaRPr sz="3467">
              <a:latin typeface="Arial MT"/>
              <a:cs typeface="Arial MT"/>
            </a:endParaRPr>
          </a:p>
          <a:p>
            <a:pPr marL="586725" indent="-569792">
              <a:spcBef>
                <a:spcPts val="940"/>
              </a:spcBef>
              <a:buChar char="●"/>
              <a:tabLst>
                <a:tab pos="58672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Supportability</a:t>
            </a:r>
            <a:endParaRPr sz="3467">
              <a:latin typeface="Arial MT"/>
              <a:cs typeface="Arial MT"/>
            </a:endParaRPr>
          </a:p>
          <a:p>
            <a:pPr marL="586725" indent="-569792">
              <a:spcBef>
                <a:spcPts val="940"/>
              </a:spcBef>
              <a:buChar char="●"/>
              <a:tabLst>
                <a:tab pos="58672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Portability</a:t>
            </a:r>
            <a:endParaRPr sz="3467">
              <a:latin typeface="Arial MT"/>
              <a:cs typeface="Arial MT"/>
            </a:endParaRPr>
          </a:p>
          <a:p>
            <a:pPr marL="586725" indent="-569792">
              <a:spcBef>
                <a:spcPts val="940"/>
              </a:spcBef>
              <a:buChar char="●"/>
              <a:tabLst>
                <a:tab pos="58672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Development</a:t>
            </a:r>
            <a:r>
              <a:rPr sz="3467" spc="-1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Efficiency</a:t>
            </a:r>
            <a:endParaRPr sz="3467">
              <a:latin typeface="Arial MT"/>
              <a:cs typeface="Arial MT"/>
            </a:endParaRPr>
          </a:p>
          <a:p>
            <a:pPr marL="586725" indent="-569792">
              <a:spcBef>
                <a:spcPts val="940"/>
              </a:spcBef>
              <a:buChar char="●"/>
              <a:tabLst>
                <a:tab pos="586725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Time</a:t>
            </a:r>
            <a:r>
              <a:rPr sz="3467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Deliver</a:t>
            </a:r>
            <a:endParaRPr sz="3467">
              <a:latin typeface="Arial MT"/>
              <a:cs typeface="Arial MT"/>
            </a:endParaRPr>
          </a:p>
          <a:p>
            <a:pPr marL="586725" indent="-569792">
              <a:spcBef>
                <a:spcPts val="940"/>
              </a:spcBef>
              <a:buChar char="●"/>
              <a:tabLst>
                <a:tab pos="586725" algn="l"/>
              </a:tabLst>
            </a:pPr>
            <a:r>
              <a:rPr sz="3467" spc="-73" dirty="0">
                <a:solidFill>
                  <a:srgbClr val="4F4F4F"/>
                </a:solidFill>
                <a:latin typeface="Arial MT"/>
                <a:cs typeface="Arial MT"/>
              </a:rPr>
              <a:t>Tool</a:t>
            </a:r>
            <a:r>
              <a:rPr sz="3467" spc="-16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Support</a:t>
            </a:r>
            <a:endParaRPr sz="3467">
              <a:latin typeface="Arial MT"/>
              <a:cs typeface="Arial MT"/>
            </a:endParaRPr>
          </a:p>
          <a:p>
            <a:pPr marL="586725" indent="-569792">
              <a:spcBef>
                <a:spcPts val="940"/>
              </a:spcBef>
              <a:buChar char="●"/>
              <a:tabLst>
                <a:tab pos="586725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Geographic</a:t>
            </a:r>
            <a:r>
              <a:rPr sz="3467" spc="-1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Distribution</a:t>
            </a:r>
            <a:endParaRPr sz="346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Quality</a:t>
            </a:r>
            <a:r>
              <a:rPr spc="-240" dirty="0"/>
              <a:t> </a:t>
            </a:r>
            <a:r>
              <a:rPr spc="-13" dirty="0"/>
              <a:t>Attributes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80010">
              <a:spcBef>
                <a:spcPts val="40"/>
              </a:spcBef>
            </a:pPr>
            <a:fld id="{81D60167-4931-47E6-BA6A-407CBD079E47}" type="slidenum">
              <a:rPr lang="en-US" spc="-50" smtClean="0"/>
              <a:pPr marL="80010">
                <a:spcBef>
                  <a:spcPts val="40"/>
                </a:spcBef>
              </a:pPr>
              <a:t>15</a:t>
            </a:fld>
            <a:endParaRPr spc="-33"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01266"/>
            <a:ext cx="10091420" cy="4029308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4968" indent="-458035">
              <a:spcBef>
                <a:spcPts val="540"/>
              </a:spcBef>
              <a:buChar char="•"/>
              <a:tabLst>
                <a:tab pos="474968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These</a:t>
            </a:r>
            <a:r>
              <a:rPr sz="3467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qualities</a:t>
            </a:r>
            <a:r>
              <a:rPr sz="3467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often</a:t>
            </a:r>
            <a:r>
              <a:rPr sz="3467" b="1" spc="-10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spc="-13" dirty="0">
                <a:solidFill>
                  <a:srgbClr val="4F4F4F"/>
                </a:solidFill>
                <a:latin typeface="Arial"/>
                <a:cs typeface="Arial"/>
              </a:rPr>
              <a:t>conflict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.</a:t>
            </a:r>
            <a:endParaRPr sz="3467">
              <a:latin typeface="Arial MT"/>
              <a:cs typeface="Arial MT"/>
            </a:endParaRPr>
          </a:p>
          <a:p>
            <a:pPr marL="1084553" marR="429249" lvl="1" indent="-436022">
              <a:lnSpc>
                <a:spcPts val="3133"/>
              </a:lnSpc>
              <a:spcBef>
                <a:spcPts val="773"/>
              </a:spcBef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Fewer</a:t>
            </a:r>
            <a:r>
              <a:rPr sz="2933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subsystems</a:t>
            </a:r>
            <a:r>
              <a:rPr sz="2933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improves</a:t>
            </a:r>
            <a:r>
              <a:rPr sz="2933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performance,</a:t>
            </a:r>
            <a:r>
              <a:rPr sz="2933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but</a:t>
            </a:r>
            <a:r>
              <a:rPr sz="2933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hurts modifiability.</a:t>
            </a:r>
            <a:endParaRPr sz="2933">
              <a:latin typeface="Arial MT"/>
              <a:cs typeface="Arial MT"/>
            </a:endParaRPr>
          </a:p>
          <a:p>
            <a:pPr marL="1084553" lvl="1" indent="-435176">
              <a:spcBef>
                <a:spcPts val="305"/>
              </a:spcBef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Redundant</a:t>
            </a:r>
            <a:r>
              <a:rPr sz="2933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data</a:t>
            </a:r>
            <a:r>
              <a:rPr sz="2933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helps</a:t>
            </a:r>
            <a:r>
              <a:rPr sz="2933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availability,</a:t>
            </a:r>
            <a:r>
              <a:rPr sz="2933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but</a:t>
            </a:r>
            <a:r>
              <a:rPr sz="2933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lessens</a:t>
            </a:r>
            <a:r>
              <a:rPr sz="2933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security.</a:t>
            </a:r>
            <a:endParaRPr sz="2933">
              <a:latin typeface="Arial MT"/>
              <a:cs typeface="Arial MT"/>
            </a:endParaRPr>
          </a:p>
          <a:p>
            <a:pPr marL="1084553" marR="391997" lvl="1" indent="-436022">
              <a:lnSpc>
                <a:spcPts val="3133"/>
              </a:lnSpc>
              <a:spcBef>
                <a:spcPts val="707"/>
              </a:spcBef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Localizing</a:t>
            </a:r>
            <a:r>
              <a:rPr sz="2933" spc="-1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safety-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critical</a:t>
            </a:r>
            <a:r>
              <a:rPr sz="2933" spc="-1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features</a:t>
            </a:r>
            <a:r>
              <a:rPr sz="2933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ensures</a:t>
            </a:r>
            <a:r>
              <a:rPr sz="2933" spc="-1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safety,</a:t>
            </a:r>
            <a:r>
              <a:rPr sz="2933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but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degrades</a:t>
            </a:r>
            <a:r>
              <a:rPr sz="2933" spc="-1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performance.</a:t>
            </a:r>
            <a:endParaRPr sz="2933">
              <a:latin typeface="Arial MT"/>
              <a:cs typeface="Arial MT"/>
            </a:endParaRPr>
          </a:p>
          <a:p>
            <a:pPr marL="474968" marR="342045" indent="-458882">
              <a:lnSpc>
                <a:spcPts val="3760"/>
              </a:lnSpc>
              <a:spcBef>
                <a:spcPts val="1359"/>
              </a:spcBef>
              <a:buChar char="•"/>
              <a:tabLst>
                <a:tab pos="474968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Important</a:t>
            </a:r>
            <a:r>
              <a:rPr sz="3467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decide</a:t>
            </a:r>
            <a:r>
              <a:rPr sz="3467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what</a:t>
            </a:r>
            <a:r>
              <a:rPr sz="3467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3467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important,</a:t>
            </a:r>
            <a:r>
              <a:rPr sz="3467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3467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set</a:t>
            </a:r>
            <a:r>
              <a:rPr sz="3467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67" dirty="0">
                <a:solidFill>
                  <a:srgbClr val="4F4F4F"/>
                </a:solidFill>
                <a:latin typeface="Arial MT"/>
                <a:cs typeface="Arial MT"/>
              </a:rPr>
              <a:t>a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threshold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on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when</a:t>
            </a:r>
            <a:r>
              <a:rPr sz="3467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it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“good</a:t>
            </a:r>
            <a:r>
              <a:rPr sz="3467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enough”.</a:t>
            </a:r>
            <a:endParaRPr sz="346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When</a:t>
            </a:r>
            <a:r>
              <a:rPr spc="-80" dirty="0"/>
              <a:t> </a:t>
            </a:r>
            <a:r>
              <a:rPr dirty="0"/>
              <a:t>is</a:t>
            </a:r>
            <a:r>
              <a:rPr spc="-67" dirty="0"/>
              <a:t> </a:t>
            </a:r>
            <a:r>
              <a:rPr dirty="0"/>
              <a:t>Software</a:t>
            </a:r>
            <a:r>
              <a:rPr spc="-67" dirty="0"/>
              <a:t> </a:t>
            </a:r>
            <a:r>
              <a:rPr dirty="0"/>
              <a:t>Ready</a:t>
            </a:r>
            <a:r>
              <a:rPr spc="-67" dirty="0"/>
              <a:t> </a:t>
            </a:r>
            <a:r>
              <a:rPr dirty="0"/>
              <a:t>for</a:t>
            </a:r>
            <a:r>
              <a:rPr spc="-73" dirty="0"/>
              <a:t> </a:t>
            </a:r>
            <a:r>
              <a:rPr spc="-13" dirty="0"/>
              <a:t>Release?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80010">
              <a:spcBef>
                <a:spcPts val="40"/>
              </a:spcBef>
            </a:pPr>
            <a:fld id="{81D60167-4931-47E6-BA6A-407CBD079E47}" type="slidenum">
              <a:rPr lang="en-US" spc="-50" smtClean="0"/>
              <a:pPr marL="80010">
                <a:spcBef>
                  <a:spcPts val="40"/>
                </a:spcBef>
              </a:pPr>
              <a:t>16</a:t>
            </a:fld>
            <a:endParaRPr spc="-33" dirty="0"/>
          </a:p>
        </p:txBody>
      </p:sp>
      <p:sp>
        <p:nvSpPr>
          <p:cNvPr id="3" name="object 3"/>
          <p:cNvSpPr txBox="1"/>
          <p:nvPr/>
        </p:nvSpPr>
        <p:spPr>
          <a:xfrm>
            <a:off x="722553" y="1853176"/>
            <a:ext cx="10375900" cy="2335810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16933" marR="6773">
              <a:lnSpc>
                <a:spcPts val="3760"/>
              </a:lnSpc>
              <a:spcBef>
                <a:spcPts val="593"/>
              </a:spcBef>
            </a:pP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Software</a:t>
            </a:r>
            <a:r>
              <a:rPr sz="3467" b="1" spc="-10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is</a:t>
            </a:r>
            <a:r>
              <a:rPr sz="3467" b="1" spc="-10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ready</a:t>
            </a:r>
            <a:r>
              <a:rPr sz="3467" b="1" spc="-10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for</a:t>
            </a:r>
            <a:r>
              <a:rPr sz="3467" b="1" spc="-10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release</a:t>
            </a:r>
            <a:r>
              <a:rPr sz="3467" b="1" spc="-10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when</a:t>
            </a:r>
            <a:r>
              <a:rPr sz="3467" b="1" spc="-10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you</a:t>
            </a:r>
            <a:r>
              <a:rPr sz="3467" b="1" spc="-10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can</a:t>
            </a:r>
            <a:r>
              <a:rPr sz="3467" b="1" spc="-10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spc="-13" dirty="0">
                <a:solidFill>
                  <a:srgbClr val="4F4F4F"/>
                </a:solidFill>
                <a:latin typeface="Arial"/>
                <a:cs typeface="Arial"/>
              </a:rPr>
              <a:t>argue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that</a:t>
            </a:r>
            <a:r>
              <a:rPr sz="3467" b="1" spc="-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it</a:t>
            </a:r>
            <a:r>
              <a:rPr sz="3467" b="1" spc="-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is</a:t>
            </a:r>
            <a:r>
              <a:rPr sz="3467" b="1" spc="-1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spc="-13" dirty="0">
                <a:solidFill>
                  <a:srgbClr val="2388DB"/>
                </a:solidFill>
                <a:latin typeface="Arial"/>
                <a:cs typeface="Arial"/>
              </a:rPr>
              <a:t>dependable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.</a:t>
            </a:r>
            <a:endParaRPr sz="3467">
              <a:latin typeface="Arial MT"/>
              <a:cs typeface="Arial MT"/>
            </a:endParaRPr>
          </a:p>
          <a:p>
            <a:pPr marL="625671" indent="-458035">
              <a:spcBef>
                <a:spcPts val="820"/>
              </a:spcBef>
              <a:buChar char="•"/>
              <a:tabLst>
                <a:tab pos="625671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Correct,</a:t>
            </a:r>
            <a:r>
              <a:rPr sz="3467" spc="-1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reliable,</a:t>
            </a:r>
            <a:r>
              <a:rPr sz="3467" spc="-1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safe,</a:t>
            </a:r>
            <a:r>
              <a:rPr sz="3467" spc="-1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3467" spc="-1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robust.</a:t>
            </a:r>
            <a:endParaRPr sz="3467">
              <a:latin typeface="Arial MT"/>
              <a:cs typeface="Arial MT"/>
            </a:endParaRPr>
          </a:p>
          <a:p>
            <a:pPr marL="625671" indent="-458035">
              <a:spcBef>
                <a:spcPts val="940"/>
              </a:spcBef>
              <a:buChar char="•"/>
              <a:tabLst>
                <a:tab pos="625671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Shown</a:t>
            </a:r>
            <a:r>
              <a:rPr sz="3467" spc="-1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through</a:t>
            </a:r>
            <a:r>
              <a:rPr sz="3467" spc="-1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b="1" spc="-27" dirty="0">
                <a:solidFill>
                  <a:srgbClr val="4F4F4F"/>
                </a:solidFill>
                <a:latin typeface="Arial"/>
                <a:cs typeface="Arial"/>
              </a:rPr>
              <a:t>Verification</a:t>
            </a:r>
            <a:r>
              <a:rPr sz="3467" b="1" spc="-1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and</a:t>
            </a:r>
            <a:r>
              <a:rPr sz="3467" b="1" spc="-1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spc="-13" dirty="0">
                <a:solidFill>
                  <a:srgbClr val="4F4F4F"/>
                </a:solidFill>
                <a:latin typeface="Arial"/>
                <a:cs typeface="Arial"/>
              </a:rPr>
              <a:t>Validation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.</a:t>
            </a:r>
            <a:endParaRPr sz="346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13" dirty="0"/>
              <a:t>Verification</a:t>
            </a:r>
            <a:r>
              <a:rPr spc="-127" dirty="0"/>
              <a:t> </a:t>
            </a:r>
            <a:r>
              <a:rPr dirty="0"/>
              <a:t>and</a:t>
            </a:r>
            <a:r>
              <a:rPr spc="-107" dirty="0"/>
              <a:t> </a:t>
            </a:r>
            <a:r>
              <a:rPr spc="-27" dirty="0"/>
              <a:t>Validation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80010">
              <a:spcBef>
                <a:spcPts val="40"/>
              </a:spcBef>
            </a:pPr>
            <a:fld id="{81D60167-4931-47E6-BA6A-407CBD079E47}" type="slidenum">
              <a:rPr lang="en-US" spc="-50" smtClean="0"/>
              <a:pPr marL="80010">
                <a:spcBef>
                  <a:spcPts val="40"/>
                </a:spcBef>
              </a:pPr>
              <a:t>17</a:t>
            </a:fld>
            <a:endParaRPr spc="-33" dirty="0"/>
          </a:p>
        </p:txBody>
      </p:sp>
      <p:sp>
        <p:nvSpPr>
          <p:cNvPr id="3" name="object 3"/>
          <p:cNvSpPr txBox="1"/>
          <p:nvPr/>
        </p:nvSpPr>
        <p:spPr>
          <a:xfrm>
            <a:off x="722553" y="1827709"/>
            <a:ext cx="10309860" cy="4403214"/>
          </a:xfrm>
          <a:prstGeom prst="rect">
            <a:avLst/>
          </a:prstGeom>
        </p:spPr>
        <p:txBody>
          <a:bodyPr vert="horz" wrap="square" lIns="0" tIns="11007" rIns="0" bIns="0" rtlCol="0">
            <a:spAutoFit/>
          </a:bodyPr>
          <a:lstStyle/>
          <a:p>
            <a:pPr marL="16933" marR="866965">
              <a:lnSpc>
                <a:spcPct val="101000"/>
              </a:lnSpc>
              <a:spcBef>
                <a:spcPts val="87"/>
              </a:spcBef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Activities</a:t>
            </a:r>
            <a:r>
              <a:rPr sz="3467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that</a:t>
            </a:r>
            <a:r>
              <a:rPr sz="3467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must</a:t>
            </a:r>
            <a:r>
              <a:rPr sz="3467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3467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performed</a:t>
            </a:r>
            <a:r>
              <a:rPr sz="3467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consider</a:t>
            </a:r>
            <a:r>
              <a:rPr sz="3467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the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software</a:t>
            </a:r>
            <a:r>
              <a:rPr sz="3467" spc="-1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“done.”</a:t>
            </a:r>
            <a:endParaRPr sz="3467">
              <a:latin typeface="Arial MT"/>
              <a:cs typeface="Arial MT"/>
            </a:endParaRPr>
          </a:p>
          <a:p>
            <a:pPr marL="626518" marR="303946" indent="-458882">
              <a:lnSpc>
                <a:spcPct val="101000"/>
              </a:lnSpc>
              <a:spcBef>
                <a:spcPts val="800"/>
              </a:spcBef>
              <a:buFont typeface="Arial MT"/>
              <a:buChar char="•"/>
              <a:tabLst>
                <a:tab pos="626518" algn="l"/>
              </a:tabLst>
            </a:pPr>
            <a:r>
              <a:rPr sz="3467" b="1" spc="-27" dirty="0">
                <a:solidFill>
                  <a:srgbClr val="4F4F4F"/>
                </a:solidFill>
                <a:latin typeface="Arial"/>
                <a:cs typeface="Arial"/>
              </a:rPr>
              <a:t>Verification:</a:t>
            </a:r>
            <a:r>
              <a:rPr sz="3467" b="1" spc="-16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process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proving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that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the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software</a:t>
            </a:r>
            <a:r>
              <a:rPr sz="3467" spc="-1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conforms</a:t>
            </a:r>
            <a:r>
              <a:rPr sz="3467" spc="-1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1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its</a:t>
            </a:r>
            <a:r>
              <a:rPr sz="3467" spc="-1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specified</a:t>
            </a:r>
            <a:r>
              <a:rPr sz="3467" spc="-1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functional</a:t>
            </a:r>
            <a:r>
              <a:rPr sz="3467" spc="-1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and non-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functional</a:t>
            </a:r>
            <a:r>
              <a:rPr sz="3467" spc="-1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requirements.</a:t>
            </a:r>
            <a:endParaRPr sz="3467">
              <a:latin typeface="Arial MT"/>
              <a:cs typeface="Arial MT"/>
            </a:endParaRPr>
          </a:p>
          <a:p>
            <a:pPr marL="626518" marR="6773" indent="-458882">
              <a:lnSpc>
                <a:spcPts val="4200"/>
              </a:lnSpc>
              <a:spcBef>
                <a:spcPts val="133"/>
              </a:spcBef>
              <a:buFont typeface="Arial MT"/>
              <a:buChar char="•"/>
              <a:tabLst>
                <a:tab pos="626518" algn="l"/>
              </a:tabLst>
            </a:pPr>
            <a:r>
              <a:rPr sz="3467" b="1" spc="-27" dirty="0">
                <a:solidFill>
                  <a:srgbClr val="4F4F4F"/>
                </a:solidFill>
                <a:latin typeface="Arial"/>
                <a:cs typeface="Arial"/>
              </a:rPr>
              <a:t>Validation:</a:t>
            </a:r>
            <a:r>
              <a:rPr sz="3467" b="1" spc="-16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process</a:t>
            </a:r>
            <a:r>
              <a:rPr sz="3467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proving</a:t>
            </a:r>
            <a:r>
              <a:rPr sz="3467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that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the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software</a:t>
            </a:r>
            <a:r>
              <a:rPr sz="3467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meets</a:t>
            </a:r>
            <a:r>
              <a:rPr sz="3467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customer’s</a:t>
            </a:r>
            <a:r>
              <a:rPr sz="3467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true</a:t>
            </a:r>
            <a:r>
              <a:rPr sz="3467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requirements,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needs,</a:t>
            </a:r>
            <a:r>
              <a:rPr sz="3467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3467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expectations.</a:t>
            </a:r>
            <a:endParaRPr sz="346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13" dirty="0"/>
              <a:t>Verification</a:t>
            </a:r>
            <a:r>
              <a:rPr spc="-127" dirty="0"/>
              <a:t> </a:t>
            </a:r>
            <a:r>
              <a:rPr dirty="0"/>
              <a:t>and</a:t>
            </a:r>
            <a:r>
              <a:rPr spc="-107" dirty="0"/>
              <a:t> </a:t>
            </a:r>
            <a:r>
              <a:rPr spc="-27" dirty="0"/>
              <a:t>Validation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80010">
              <a:spcBef>
                <a:spcPts val="40"/>
              </a:spcBef>
            </a:pPr>
            <a:fld id="{81D60167-4931-47E6-BA6A-407CBD079E47}" type="slidenum">
              <a:rPr lang="en-US" spc="-50" smtClean="0"/>
              <a:pPr marL="80010">
                <a:spcBef>
                  <a:spcPts val="40"/>
                </a:spcBef>
              </a:pPr>
              <a:t>18</a:t>
            </a:fld>
            <a:endParaRPr spc="-33" dirty="0"/>
          </a:p>
        </p:txBody>
      </p:sp>
      <p:sp>
        <p:nvSpPr>
          <p:cNvPr id="3" name="object 3"/>
          <p:cNvSpPr txBox="1"/>
          <p:nvPr/>
        </p:nvSpPr>
        <p:spPr>
          <a:xfrm>
            <a:off x="722552" y="1827710"/>
            <a:ext cx="8568267" cy="3902501"/>
          </a:xfrm>
          <a:prstGeom prst="rect">
            <a:avLst/>
          </a:prstGeom>
        </p:spPr>
        <p:txBody>
          <a:bodyPr vert="horz" wrap="square" lIns="0" tIns="11007" rIns="0" bIns="0" rtlCol="0">
            <a:spAutoFit/>
          </a:bodyPr>
          <a:lstStyle/>
          <a:p>
            <a:pPr marL="16933" marR="6773">
              <a:lnSpc>
                <a:spcPct val="101000"/>
              </a:lnSpc>
              <a:spcBef>
                <a:spcPts val="87"/>
              </a:spcBef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Barry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Boehm,</a:t>
            </a:r>
            <a:r>
              <a:rPr sz="3467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inventor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term</a:t>
            </a:r>
            <a:r>
              <a:rPr sz="3467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“software engineering”,</a:t>
            </a:r>
            <a:r>
              <a:rPr sz="3467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describes</a:t>
            </a:r>
            <a:r>
              <a:rPr sz="3467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them</a:t>
            </a:r>
            <a:r>
              <a:rPr sz="3467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as:</a:t>
            </a:r>
            <a:endParaRPr sz="3467">
              <a:latin typeface="Arial MT"/>
              <a:cs typeface="Arial MT"/>
            </a:endParaRPr>
          </a:p>
          <a:p>
            <a:pPr>
              <a:spcBef>
                <a:spcPts val="2053"/>
              </a:spcBef>
            </a:pPr>
            <a:endParaRPr sz="3467">
              <a:latin typeface="Arial MT"/>
              <a:cs typeface="Arial MT"/>
            </a:endParaRPr>
          </a:p>
          <a:p>
            <a:pPr marL="625671" indent="-458035">
              <a:spcBef>
                <a:spcPts val="7"/>
              </a:spcBef>
              <a:buFont typeface="Arial MT"/>
              <a:buChar char="•"/>
              <a:tabLst>
                <a:tab pos="625671" algn="l"/>
              </a:tabLst>
            </a:pPr>
            <a:r>
              <a:rPr sz="3467" b="1" spc="-13" dirty="0">
                <a:solidFill>
                  <a:srgbClr val="4F4F4F"/>
                </a:solidFill>
                <a:latin typeface="Arial"/>
                <a:cs typeface="Arial"/>
              </a:rPr>
              <a:t>Verification:</a:t>
            </a:r>
            <a:endParaRPr sz="3467">
              <a:latin typeface="Arial"/>
              <a:cs typeface="Arial"/>
            </a:endParaRPr>
          </a:p>
          <a:p>
            <a:pPr marL="1235256" lvl="1" indent="-435176">
              <a:lnSpc>
                <a:spcPts val="3460"/>
              </a:lnSpc>
              <a:spcBef>
                <a:spcPts val="339"/>
              </a:spcBef>
              <a:buChar char="•"/>
              <a:tabLst>
                <a:tab pos="1235256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“Are</a:t>
            </a:r>
            <a:r>
              <a:rPr sz="2933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we</a:t>
            </a:r>
            <a:r>
              <a:rPr sz="2933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building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product</a:t>
            </a:r>
            <a:r>
              <a:rPr sz="2933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right?”</a:t>
            </a:r>
            <a:endParaRPr sz="2933">
              <a:latin typeface="Arial MT"/>
              <a:cs typeface="Arial MT"/>
            </a:endParaRPr>
          </a:p>
          <a:p>
            <a:pPr marL="625671" indent="-458035">
              <a:lnSpc>
                <a:spcPts val="4100"/>
              </a:lnSpc>
              <a:buFont typeface="Arial MT"/>
              <a:buChar char="•"/>
              <a:tabLst>
                <a:tab pos="625671" algn="l"/>
              </a:tabLst>
            </a:pPr>
            <a:r>
              <a:rPr sz="3467" b="1" spc="-13" dirty="0">
                <a:solidFill>
                  <a:srgbClr val="4F4F4F"/>
                </a:solidFill>
                <a:latin typeface="Arial"/>
                <a:cs typeface="Arial"/>
              </a:rPr>
              <a:t>Validation:</a:t>
            </a:r>
            <a:endParaRPr sz="3467">
              <a:latin typeface="Arial"/>
              <a:cs typeface="Arial"/>
            </a:endParaRPr>
          </a:p>
          <a:p>
            <a:pPr marL="1235256" lvl="1" indent="-435176">
              <a:spcBef>
                <a:spcPts val="67"/>
              </a:spcBef>
              <a:buChar char="•"/>
              <a:tabLst>
                <a:tab pos="1235256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“Are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we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building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right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product?”</a:t>
            </a:r>
            <a:endParaRPr sz="2933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Verification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80010">
              <a:spcBef>
                <a:spcPts val="40"/>
              </a:spcBef>
            </a:pPr>
            <a:fld id="{81D60167-4931-47E6-BA6A-407CBD079E47}" type="slidenum">
              <a:rPr lang="en-US" spc="-50" smtClean="0"/>
              <a:pPr marL="80010">
                <a:spcBef>
                  <a:spcPts val="40"/>
                </a:spcBef>
              </a:pPr>
              <a:t>19</a:t>
            </a:fld>
            <a:endParaRPr spc="-33"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53177"/>
            <a:ext cx="9216812" cy="3156291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74968" marR="979569" indent="-458882">
              <a:lnSpc>
                <a:spcPts val="3760"/>
              </a:lnSpc>
              <a:spcBef>
                <a:spcPts val="593"/>
              </a:spcBef>
              <a:buChar char="•"/>
              <a:tabLst>
                <a:tab pos="474968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3467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implementation</a:t>
            </a:r>
            <a:r>
              <a:rPr sz="3467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consistent</a:t>
            </a:r>
            <a:r>
              <a:rPr sz="3467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3467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its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specification?</a:t>
            </a:r>
            <a:endParaRPr sz="3467">
              <a:latin typeface="Arial MT"/>
              <a:cs typeface="Arial MT"/>
            </a:endParaRPr>
          </a:p>
          <a:p>
            <a:pPr marL="1084553" lvl="1" indent="-435176">
              <a:spcBef>
                <a:spcPts val="227"/>
              </a:spcBef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Does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software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work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under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conditions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we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set?</a:t>
            </a:r>
            <a:endParaRPr sz="2933">
              <a:latin typeface="Arial MT"/>
              <a:cs typeface="Arial MT"/>
            </a:endParaRPr>
          </a:p>
          <a:p>
            <a:pPr marL="1084553" lvl="1" indent="-435176">
              <a:spcBef>
                <a:spcPts val="279"/>
              </a:spcBef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(usually</a:t>
            </a:r>
            <a:r>
              <a:rPr sz="2933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based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on</a:t>
            </a:r>
            <a:r>
              <a:rPr sz="2933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requirements)</a:t>
            </a:r>
            <a:endParaRPr sz="2933">
              <a:latin typeface="Arial MT"/>
              <a:cs typeface="Arial MT"/>
            </a:endParaRPr>
          </a:p>
          <a:p>
            <a:pPr marL="474968" indent="-458035">
              <a:spcBef>
                <a:spcPts val="873"/>
              </a:spcBef>
              <a:buChar char="•"/>
              <a:tabLst>
                <a:tab pos="474968" algn="l"/>
              </a:tabLst>
            </a:pPr>
            <a:r>
              <a:rPr sz="3467" b="1" spc="-27" dirty="0">
                <a:solidFill>
                  <a:srgbClr val="4F4F4F"/>
                </a:solidFill>
                <a:latin typeface="Arial"/>
                <a:cs typeface="Arial"/>
              </a:rPr>
              <a:t>Verification</a:t>
            </a:r>
            <a:r>
              <a:rPr sz="3467" b="1" spc="-8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is</a:t>
            </a:r>
            <a:r>
              <a:rPr sz="3467" b="1" spc="-8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an</a:t>
            </a:r>
            <a:r>
              <a:rPr sz="3467" b="1" spc="-8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spc="-13" dirty="0">
                <a:solidFill>
                  <a:srgbClr val="4F4F4F"/>
                </a:solidFill>
                <a:latin typeface="Arial"/>
                <a:cs typeface="Arial"/>
              </a:rPr>
              <a:t>experiment.</a:t>
            </a:r>
            <a:endParaRPr sz="3467">
              <a:latin typeface="Arial"/>
              <a:cs typeface="Arial"/>
            </a:endParaRPr>
          </a:p>
          <a:p>
            <a:pPr marL="1084553" lvl="1" indent="-435176">
              <a:spcBef>
                <a:spcPts val="345"/>
              </a:spcBef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Perform</a:t>
            </a:r>
            <a:r>
              <a:rPr sz="2933" spc="-1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trials,</a:t>
            </a:r>
            <a:r>
              <a:rPr sz="2933" spc="-1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evaluate</a:t>
            </a:r>
            <a:r>
              <a:rPr sz="2933" spc="-1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results,</a:t>
            </a:r>
            <a:r>
              <a:rPr sz="2933" spc="-1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gather</a:t>
            </a:r>
            <a:r>
              <a:rPr sz="2933" spc="-1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evidence.</a:t>
            </a:r>
            <a:endParaRPr sz="2933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68" y="3225919"/>
            <a:ext cx="10458873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When</a:t>
            </a:r>
            <a:r>
              <a:rPr spc="-80" dirty="0"/>
              <a:t> </a:t>
            </a:r>
            <a:r>
              <a:rPr dirty="0"/>
              <a:t>is</a:t>
            </a:r>
            <a:r>
              <a:rPr spc="-67" dirty="0"/>
              <a:t> </a:t>
            </a:r>
            <a:r>
              <a:rPr dirty="0"/>
              <a:t>software</a:t>
            </a:r>
            <a:r>
              <a:rPr spc="-67" dirty="0"/>
              <a:t> </a:t>
            </a:r>
            <a:r>
              <a:rPr dirty="0"/>
              <a:t>ready</a:t>
            </a:r>
            <a:r>
              <a:rPr spc="-67" dirty="0"/>
              <a:t> </a:t>
            </a:r>
            <a:r>
              <a:rPr dirty="0"/>
              <a:t>for</a:t>
            </a:r>
            <a:r>
              <a:rPr spc="-73" dirty="0"/>
              <a:t> </a:t>
            </a:r>
            <a:r>
              <a:rPr spc="-13" dirty="0"/>
              <a:t>release?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80010">
              <a:spcBef>
                <a:spcPts val="40"/>
              </a:spcBef>
            </a:pPr>
            <a:fld id="{81D60167-4931-47E6-BA6A-407CBD079E47}" type="slidenum">
              <a:rPr lang="en-US" spc="-50" smtClean="0"/>
              <a:pPr marL="80010">
                <a:spcBef>
                  <a:spcPts val="40"/>
                </a:spcBef>
              </a:pPr>
              <a:t>2</a:t>
            </a:fld>
            <a:endParaRPr spc="-67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Verification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80010">
              <a:spcBef>
                <a:spcPts val="40"/>
              </a:spcBef>
            </a:pPr>
            <a:fld id="{81D60167-4931-47E6-BA6A-407CBD079E47}" type="slidenum">
              <a:rPr lang="en-US" spc="-50" smtClean="0"/>
              <a:pPr marL="80010">
                <a:spcBef>
                  <a:spcPts val="40"/>
                </a:spcBef>
              </a:pPr>
              <a:t>20</a:t>
            </a:fld>
            <a:endParaRPr spc="-33"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733798"/>
            <a:ext cx="10469879" cy="3969462"/>
          </a:xfrm>
          <a:prstGeom prst="rect">
            <a:avLst/>
          </a:prstGeom>
        </p:spPr>
        <p:txBody>
          <a:bodyPr vert="horz" wrap="square" lIns="0" tIns="136313" rIns="0" bIns="0" rtlCol="0">
            <a:spAutoFit/>
          </a:bodyPr>
          <a:lstStyle/>
          <a:p>
            <a:pPr marL="474968" indent="-458035">
              <a:spcBef>
                <a:spcPts val="1073"/>
              </a:spcBef>
              <a:buChar char="•"/>
              <a:tabLst>
                <a:tab pos="474968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implementation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consistent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specification?</a:t>
            </a:r>
            <a:endParaRPr sz="3467">
              <a:latin typeface="Arial MT"/>
              <a:cs typeface="Arial MT"/>
            </a:endParaRPr>
          </a:p>
          <a:p>
            <a:pPr marL="474968" indent="-458035">
              <a:spcBef>
                <a:spcPts val="940"/>
              </a:spcBef>
              <a:buChar char="•"/>
              <a:tabLst>
                <a:tab pos="474968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“Specification”</a:t>
            </a:r>
            <a:r>
              <a:rPr sz="3467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3467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“implementation”</a:t>
            </a:r>
            <a:r>
              <a:rPr sz="3467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are</a:t>
            </a:r>
            <a:r>
              <a:rPr sz="3467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roles.</a:t>
            </a:r>
            <a:endParaRPr sz="3467">
              <a:latin typeface="Arial MT"/>
              <a:cs typeface="Arial MT"/>
            </a:endParaRPr>
          </a:p>
          <a:p>
            <a:pPr marL="1084553" lvl="1" indent="-435176">
              <a:spcBef>
                <a:spcPts val="345"/>
              </a:spcBef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Usually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source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code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requirement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specification.</a:t>
            </a:r>
            <a:endParaRPr sz="2933">
              <a:latin typeface="Arial MT"/>
              <a:cs typeface="Arial MT"/>
            </a:endParaRPr>
          </a:p>
          <a:p>
            <a:pPr marL="1084553" lvl="1" indent="-435176">
              <a:spcBef>
                <a:spcPts val="279"/>
              </a:spcBef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But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also…</a:t>
            </a:r>
            <a:endParaRPr sz="2933">
              <a:latin typeface="Arial MT"/>
              <a:cs typeface="Arial MT"/>
            </a:endParaRPr>
          </a:p>
          <a:p>
            <a:pPr marL="1694138" lvl="2" indent="-411470">
              <a:spcBef>
                <a:spcPts val="347"/>
              </a:spcBef>
              <a:buChar char="•"/>
              <a:tabLst>
                <a:tab pos="1694138" algn="l"/>
              </a:tabLst>
            </a:pP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Detailed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design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high-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level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architecture.</a:t>
            </a:r>
            <a:endParaRPr sz="2400">
              <a:latin typeface="Arial MT"/>
              <a:cs typeface="Arial MT"/>
            </a:endParaRPr>
          </a:p>
          <a:p>
            <a:pPr marL="1694138" lvl="2" indent="-411470">
              <a:spcBef>
                <a:spcPts val="420"/>
              </a:spcBef>
              <a:buChar char="•"/>
              <a:tabLst>
                <a:tab pos="1694138" algn="l"/>
              </a:tabLst>
            </a:pP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Design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requirements.</a:t>
            </a:r>
            <a:endParaRPr sz="2400">
              <a:latin typeface="Arial MT"/>
              <a:cs typeface="Arial MT"/>
            </a:endParaRPr>
          </a:p>
          <a:p>
            <a:pPr marL="1694138" lvl="2" indent="-411470">
              <a:spcBef>
                <a:spcPts val="420"/>
              </a:spcBef>
              <a:buChar char="•"/>
              <a:tabLst>
                <a:tab pos="1694138" algn="l"/>
              </a:tabLst>
            </a:pPr>
            <a:r>
              <a:rPr sz="2400" spc="-47" dirty="0">
                <a:solidFill>
                  <a:srgbClr val="4F4F4F"/>
                </a:solidFill>
                <a:latin typeface="Arial MT"/>
                <a:cs typeface="Arial MT"/>
              </a:rPr>
              <a:t>Test</a:t>
            </a:r>
            <a:r>
              <a:rPr sz="2400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cases</a:t>
            </a:r>
            <a:r>
              <a:rPr sz="24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4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requirements.</a:t>
            </a:r>
            <a:endParaRPr sz="2400">
              <a:latin typeface="Arial MT"/>
              <a:cs typeface="Arial MT"/>
            </a:endParaRPr>
          </a:p>
          <a:p>
            <a:pPr marL="1694138" lvl="2" indent="-411470">
              <a:spcBef>
                <a:spcPts val="420"/>
              </a:spcBef>
              <a:buChar char="•"/>
              <a:tabLst>
                <a:tab pos="1694138" algn="l"/>
              </a:tabLst>
            </a:pP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Source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code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user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manuals.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63743"/>
            <a:ext cx="4895427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Software</a:t>
            </a:r>
            <a:r>
              <a:rPr spc="-53" dirty="0"/>
              <a:t> </a:t>
            </a:r>
            <a:r>
              <a:rPr spc="-47" dirty="0"/>
              <a:t>Testing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80010">
              <a:spcBef>
                <a:spcPts val="40"/>
              </a:spcBef>
            </a:pPr>
            <a:fld id="{81D60167-4931-47E6-BA6A-407CBD079E47}" type="slidenum">
              <a:rPr lang="en-US" spc="-50" smtClean="0"/>
              <a:pPr marL="80010">
                <a:spcBef>
                  <a:spcPts val="40"/>
                </a:spcBef>
              </a:pPr>
              <a:t>21</a:t>
            </a:fld>
            <a:endParaRPr spc="-33" dirty="0"/>
          </a:p>
        </p:txBody>
      </p:sp>
      <p:sp>
        <p:nvSpPr>
          <p:cNvPr id="3" name="object 3"/>
          <p:cNvSpPr txBox="1"/>
          <p:nvPr/>
        </p:nvSpPr>
        <p:spPr>
          <a:xfrm>
            <a:off x="873273" y="1733811"/>
            <a:ext cx="7490460" cy="1812526"/>
          </a:xfrm>
          <a:prstGeom prst="rect">
            <a:avLst/>
          </a:prstGeom>
        </p:spPr>
        <p:txBody>
          <a:bodyPr vert="horz" wrap="square" lIns="0" tIns="136313" rIns="0" bIns="0" rtlCol="0">
            <a:spAutoFit/>
          </a:bodyPr>
          <a:lstStyle/>
          <a:p>
            <a:pPr marL="474968" indent="-458035">
              <a:spcBef>
                <a:spcPts val="1073"/>
              </a:spcBef>
              <a:buChar char="•"/>
              <a:tabLst>
                <a:tab pos="474968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An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investigation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into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system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quality.</a:t>
            </a:r>
            <a:endParaRPr sz="3467">
              <a:latin typeface="Arial MT"/>
              <a:cs typeface="Arial MT"/>
            </a:endParaRPr>
          </a:p>
          <a:p>
            <a:pPr marL="474968" indent="-458035">
              <a:lnSpc>
                <a:spcPts val="3960"/>
              </a:lnSpc>
              <a:spcBef>
                <a:spcPts val="940"/>
              </a:spcBef>
              <a:buChar char="•"/>
              <a:tabLst>
                <a:tab pos="474968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Based</a:t>
            </a:r>
            <a:r>
              <a:rPr sz="3467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on</a:t>
            </a:r>
            <a:r>
              <a:rPr sz="3467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sequences</a:t>
            </a:r>
            <a:r>
              <a:rPr sz="3467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stimuli</a:t>
            </a:r>
            <a:r>
              <a:rPr sz="3467" b="1" spc="-10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endParaRPr sz="3467">
              <a:latin typeface="Arial MT"/>
              <a:cs typeface="Arial MT"/>
            </a:endParaRPr>
          </a:p>
          <a:p>
            <a:pPr marL="474968">
              <a:lnSpc>
                <a:spcPts val="3960"/>
              </a:lnSpc>
            </a:pPr>
            <a:r>
              <a:rPr sz="3467" b="1" spc="-13" dirty="0">
                <a:solidFill>
                  <a:srgbClr val="4F4F4F"/>
                </a:solidFill>
                <a:latin typeface="Arial"/>
                <a:cs typeface="Arial"/>
              </a:rPr>
              <a:t>observations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.</a:t>
            </a:r>
            <a:endParaRPr sz="3467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6563" y="3507475"/>
            <a:ext cx="6693747" cy="1483974"/>
          </a:xfrm>
          <a:prstGeom prst="rect">
            <a:avLst/>
          </a:prstGeom>
        </p:spPr>
        <p:txBody>
          <a:bodyPr vert="horz" wrap="square" lIns="0" tIns="52492" rIns="0" bIns="0" rtlCol="0">
            <a:spAutoFit/>
          </a:bodyPr>
          <a:lstStyle/>
          <a:p>
            <a:pPr marL="451262" indent="-434329">
              <a:spcBef>
                <a:spcPts val="412"/>
              </a:spcBef>
              <a:buFont typeface="Arial MT"/>
              <a:buChar char="•"/>
              <a:tabLst>
                <a:tab pos="451262" algn="l"/>
              </a:tabLst>
            </a:pPr>
            <a:r>
              <a:rPr sz="2933" b="1" dirty="0">
                <a:solidFill>
                  <a:srgbClr val="4F4F4F"/>
                </a:solidFill>
                <a:latin typeface="Arial"/>
                <a:cs typeface="Arial"/>
              </a:rPr>
              <a:t>Stimuli</a:t>
            </a:r>
            <a:r>
              <a:rPr sz="2933" b="1" spc="-8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that</a:t>
            </a:r>
            <a:r>
              <a:rPr sz="2933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system</a:t>
            </a:r>
            <a:r>
              <a:rPr sz="2933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must</a:t>
            </a:r>
            <a:r>
              <a:rPr sz="2933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react</a:t>
            </a:r>
            <a:r>
              <a:rPr sz="2933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to.</a:t>
            </a:r>
            <a:endParaRPr sz="2933" dirty="0">
              <a:latin typeface="Arial MT"/>
              <a:cs typeface="Arial MT"/>
            </a:endParaRPr>
          </a:p>
          <a:p>
            <a:pPr marL="451262" indent="-434329">
              <a:spcBef>
                <a:spcPts val="279"/>
              </a:spcBef>
              <a:buFont typeface="Arial MT"/>
              <a:buChar char="•"/>
              <a:tabLst>
                <a:tab pos="451262" algn="l"/>
              </a:tabLst>
            </a:pPr>
            <a:r>
              <a:rPr sz="2933" b="1" spc="-13" dirty="0">
                <a:solidFill>
                  <a:srgbClr val="4F4F4F"/>
                </a:solidFill>
                <a:latin typeface="Arial"/>
                <a:cs typeface="Arial"/>
              </a:rPr>
              <a:t>Observations</a:t>
            </a:r>
            <a:r>
              <a:rPr sz="2933" b="1" spc="-8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system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reactions.</a:t>
            </a:r>
            <a:endParaRPr sz="2933" dirty="0">
              <a:latin typeface="Arial MT"/>
              <a:cs typeface="Arial MT"/>
            </a:endParaRPr>
          </a:p>
          <a:p>
            <a:pPr marL="451262" indent="-434329">
              <a:spcBef>
                <a:spcPts val="280"/>
              </a:spcBef>
              <a:buFont typeface="Arial MT"/>
              <a:buChar char="•"/>
              <a:tabLst>
                <a:tab pos="451262" algn="l"/>
              </a:tabLst>
            </a:pPr>
            <a:r>
              <a:rPr sz="2933" b="1" spc="-27" dirty="0">
                <a:solidFill>
                  <a:srgbClr val="4F4F4F"/>
                </a:solidFill>
                <a:latin typeface="Arial"/>
                <a:cs typeface="Arial"/>
              </a:rPr>
              <a:t>Verdicts</a:t>
            </a:r>
            <a:r>
              <a:rPr sz="2933" b="1" spc="-6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on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correctness.</a:t>
            </a:r>
            <a:endParaRPr sz="2933" dirty="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563316" y="2065624"/>
            <a:ext cx="1377525" cy="865293"/>
            <a:chOff x="7172487" y="1549218"/>
            <a:chExt cx="1033144" cy="648970"/>
          </a:xfrm>
        </p:grpSpPr>
        <p:sp>
          <p:nvSpPr>
            <p:cNvPr id="6" name="object 6"/>
            <p:cNvSpPr/>
            <p:nvPr/>
          </p:nvSpPr>
          <p:spPr>
            <a:xfrm>
              <a:off x="7182012" y="1558743"/>
              <a:ext cx="1014094" cy="629920"/>
            </a:xfrm>
            <a:custGeom>
              <a:avLst/>
              <a:gdLst/>
              <a:ahLst/>
              <a:cxnLst/>
              <a:rect l="l" t="t" r="r" b="b"/>
              <a:pathLst>
                <a:path w="1014095" h="629919">
                  <a:moveTo>
                    <a:pt x="909097" y="629399"/>
                  </a:moveTo>
                  <a:lnTo>
                    <a:pt x="104902" y="629399"/>
                  </a:lnTo>
                  <a:lnTo>
                    <a:pt x="64069" y="621156"/>
                  </a:lnTo>
                  <a:lnTo>
                    <a:pt x="30725" y="598674"/>
                  </a:lnTo>
                  <a:lnTo>
                    <a:pt x="8243" y="565330"/>
                  </a:lnTo>
                  <a:lnTo>
                    <a:pt x="0" y="524497"/>
                  </a:lnTo>
                  <a:lnTo>
                    <a:pt x="0" y="104902"/>
                  </a:lnTo>
                  <a:lnTo>
                    <a:pt x="8243" y="64069"/>
                  </a:lnTo>
                  <a:lnTo>
                    <a:pt x="30725" y="30725"/>
                  </a:lnTo>
                  <a:lnTo>
                    <a:pt x="64069" y="8243"/>
                  </a:lnTo>
                  <a:lnTo>
                    <a:pt x="104902" y="0"/>
                  </a:lnTo>
                  <a:lnTo>
                    <a:pt x="909097" y="0"/>
                  </a:lnTo>
                  <a:lnTo>
                    <a:pt x="949241" y="7985"/>
                  </a:lnTo>
                  <a:lnTo>
                    <a:pt x="983274" y="30725"/>
                  </a:lnTo>
                  <a:lnTo>
                    <a:pt x="1006014" y="64757"/>
                  </a:lnTo>
                  <a:lnTo>
                    <a:pt x="1013999" y="104902"/>
                  </a:lnTo>
                  <a:lnTo>
                    <a:pt x="1013999" y="524497"/>
                  </a:lnTo>
                  <a:lnTo>
                    <a:pt x="1005756" y="565330"/>
                  </a:lnTo>
                  <a:lnTo>
                    <a:pt x="983274" y="598674"/>
                  </a:lnTo>
                  <a:lnTo>
                    <a:pt x="949930" y="621156"/>
                  </a:lnTo>
                  <a:lnTo>
                    <a:pt x="909097" y="6293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7182012" y="1558743"/>
              <a:ext cx="1014094" cy="629920"/>
            </a:xfrm>
            <a:custGeom>
              <a:avLst/>
              <a:gdLst/>
              <a:ahLst/>
              <a:cxnLst/>
              <a:rect l="l" t="t" r="r" b="b"/>
              <a:pathLst>
                <a:path w="1014095" h="629919">
                  <a:moveTo>
                    <a:pt x="0" y="104902"/>
                  </a:moveTo>
                  <a:lnTo>
                    <a:pt x="8243" y="64069"/>
                  </a:lnTo>
                  <a:lnTo>
                    <a:pt x="30725" y="30725"/>
                  </a:lnTo>
                  <a:lnTo>
                    <a:pt x="64069" y="8243"/>
                  </a:lnTo>
                  <a:lnTo>
                    <a:pt x="104902" y="0"/>
                  </a:lnTo>
                  <a:lnTo>
                    <a:pt x="909097" y="0"/>
                  </a:lnTo>
                  <a:lnTo>
                    <a:pt x="949241" y="7985"/>
                  </a:lnTo>
                  <a:lnTo>
                    <a:pt x="983274" y="30725"/>
                  </a:lnTo>
                  <a:lnTo>
                    <a:pt x="1006014" y="64757"/>
                  </a:lnTo>
                  <a:lnTo>
                    <a:pt x="1013999" y="104902"/>
                  </a:lnTo>
                  <a:lnTo>
                    <a:pt x="1013999" y="524497"/>
                  </a:lnTo>
                  <a:lnTo>
                    <a:pt x="1005756" y="565330"/>
                  </a:lnTo>
                  <a:lnTo>
                    <a:pt x="983274" y="598674"/>
                  </a:lnTo>
                  <a:lnTo>
                    <a:pt x="949930" y="621156"/>
                  </a:lnTo>
                  <a:lnTo>
                    <a:pt x="909097" y="629399"/>
                  </a:lnTo>
                  <a:lnTo>
                    <a:pt x="104902" y="629399"/>
                  </a:lnTo>
                  <a:lnTo>
                    <a:pt x="64069" y="621156"/>
                  </a:lnTo>
                  <a:lnTo>
                    <a:pt x="30725" y="598674"/>
                  </a:lnTo>
                  <a:lnTo>
                    <a:pt x="8243" y="565330"/>
                  </a:lnTo>
                  <a:lnTo>
                    <a:pt x="0" y="524497"/>
                  </a:lnTo>
                  <a:lnTo>
                    <a:pt x="0" y="104902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998149" y="2331809"/>
            <a:ext cx="50800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33" dirty="0">
                <a:latin typeface="Arial"/>
                <a:cs typeface="Arial"/>
              </a:rPr>
              <a:t>SUT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491333" y="956232"/>
            <a:ext cx="1521460" cy="789093"/>
            <a:chOff x="7118499" y="717174"/>
            <a:chExt cx="1141095" cy="591820"/>
          </a:xfrm>
        </p:grpSpPr>
        <p:sp>
          <p:nvSpPr>
            <p:cNvPr id="10" name="object 10"/>
            <p:cNvSpPr/>
            <p:nvPr/>
          </p:nvSpPr>
          <p:spPr>
            <a:xfrm>
              <a:off x="7128024" y="726699"/>
              <a:ext cx="1122045" cy="572770"/>
            </a:xfrm>
            <a:custGeom>
              <a:avLst/>
              <a:gdLst/>
              <a:ahLst/>
              <a:cxnLst/>
              <a:rect l="l" t="t" r="r" b="b"/>
              <a:pathLst>
                <a:path w="1122045" h="572769">
                  <a:moveTo>
                    <a:pt x="1026598" y="572399"/>
                  </a:moveTo>
                  <a:lnTo>
                    <a:pt x="0" y="572399"/>
                  </a:lnTo>
                  <a:lnTo>
                    <a:pt x="0" y="0"/>
                  </a:lnTo>
                  <a:lnTo>
                    <a:pt x="1121999" y="0"/>
                  </a:lnTo>
                  <a:lnTo>
                    <a:pt x="1121999" y="476997"/>
                  </a:lnTo>
                  <a:lnTo>
                    <a:pt x="1026598" y="5723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8154622" y="1203697"/>
              <a:ext cx="95885" cy="95885"/>
            </a:xfrm>
            <a:custGeom>
              <a:avLst/>
              <a:gdLst/>
              <a:ahLst/>
              <a:cxnLst/>
              <a:rect l="l" t="t" r="r" b="b"/>
              <a:pathLst>
                <a:path w="95884" h="95884">
                  <a:moveTo>
                    <a:pt x="0" y="95401"/>
                  </a:moveTo>
                  <a:lnTo>
                    <a:pt x="19080" y="19080"/>
                  </a:lnTo>
                  <a:lnTo>
                    <a:pt x="95401" y="0"/>
                  </a:lnTo>
                  <a:lnTo>
                    <a:pt x="0" y="95401"/>
                  </a:lnTo>
                  <a:close/>
                </a:path>
              </a:pathLst>
            </a:custGeom>
            <a:solidFill>
              <a:srgbClr val="798F9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28024" y="726699"/>
              <a:ext cx="1122045" cy="572770"/>
            </a:xfrm>
            <a:custGeom>
              <a:avLst/>
              <a:gdLst/>
              <a:ahLst/>
              <a:cxnLst/>
              <a:rect l="l" t="t" r="r" b="b"/>
              <a:pathLst>
                <a:path w="1122045" h="572769">
                  <a:moveTo>
                    <a:pt x="1026598" y="572399"/>
                  </a:moveTo>
                  <a:lnTo>
                    <a:pt x="1045678" y="496078"/>
                  </a:lnTo>
                  <a:lnTo>
                    <a:pt x="1121999" y="476997"/>
                  </a:lnTo>
                  <a:lnTo>
                    <a:pt x="1026598" y="572399"/>
                  </a:lnTo>
                  <a:lnTo>
                    <a:pt x="0" y="572399"/>
                  </a:lnTo>
                  <a:lnTo>
                    <a:pt x="0" y="0"/>
                  </a:lnTo>
                  <a:lnTo>
                    <a:pt x="1121999" y="0"/>
                  </a:lnTo>
                  <a:lnTo>
                    <a:pt x="1121999" y="476997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677938" y="1120815"/>
            <a:ext cx="1148925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13" dirty="0">
                <a:latin typeface="Arial"/>
                <a:cs typeface="Arial"/>
              </a:rPr>
              <a:t>Test</a:t>
            </a:r>
            <a:r>
              <a:rPr sz="1867" b="1" spc="-93" dirty="0">
                <a:latin typeface="Arial"/>
                <a:cs typeface="Arial"/>
              </a:rPr>
              <a:t> </a:t>
            </a:r>
            <a:r>
              <a:rPr sz="1867" b="1" spc="-13" dirty="0">
                <a:latin typeface="Arial"/>
                <a:cs typeface="Arial"/>
              </a:rPr>
              <a:t>Input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643117" y="1732133"/>
            <a:ext cx="1218353" cy="2363047"/>
            <a:chOff x="7232337" y="1299099"/>
            <a:chExt cx="913765" cy="177228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8033" y="1299099"/>
              <a:ext cx="81981" cy="24117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241862" y="2489362"/>
              <a:ext cx="894715" cy="572770"/>
            </a:xfrm>
            <a:custGeom>
              <a:avLst/>
              <a:gdLst/>
              <a:ahLst/>
              <a:cxnLst/>
              <a:rect l="l" t="t" r="r" b="b"/>
              <a:pathLst>
                <a:path w="894715" h="572769">
                  <a:moveTo>
                    <a:pt x="798898" y="572399"/>
                  </a:moveTo>
                  <a:lnTo>
                    <a:pt x="0" y="572399"/>
                  </a:lnTo>
                  <a:lnTo>
                    <a:pt x="0" y="0"/>
                  </a:lnTo>
                  <a:lnTo>
                    <a:pt x="894299" y="0"/>
                  </a:lnTo>
                  <a:lnTo>
                    <a:pt x="894299" y="476997"/>
                  </a:lnTo>
                  <a:lnTo>
                    <a:pt x="798898" y="5723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8040761" y="2966360"/>
              <a:ext cx="95885" cy="95885"/>
            </a:xfrm>
            <a:custGeom>
              <a:avLst/>
              <a:gdLst/>
              <a:ahLst/>
              <a:cxnLst/>
              <a:rect l="l" t="t" r="r" b="b"/>
              <a:pathLst>
                <a:path w="95884" h="95885">
                  <a:moveTo>
                    <a:pt x="0" y="95401"/>
                  </a:moveTo>
                  <a:lnTo>
                    <a:pt x="19079" y="19080"/>
                  </a:lnTo>
                  <a:lnTo>
                    <a:pt x="95401" y="0"/>
                  </a:lnTo>
                  <a:lnTo>
                    <a:pt x="0" y="95401"/>
                  </a:lnTo>
                  <a:close/>
                </a:path>
              </a:pathLst>
            </a:custGeom>
            <a:solidFill>
              <a:srgbClr val="798F9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7241862" y="2489362"/>
              <a:ext cx="894715" cy="572770"/>
            </a:xfrm>
            <a:custGeom>
              <a:avLst/>
              <a:gdLst/>
              <a:ahLst/>
              <a:cxnLst/>
              <a:rect l="l" t="t" r="r" b="b"/>
              <a:pathLst>
                <a:path w="894715" h="572769">
                  <a:moveTo>
                    <a:pt x="798898" y="572399"/>
                  </a:moveTo>
                  <a:lnTo>
                    <a:pt x="817977" y="496078"/>
                  </a:lnTo>
                  <a:lnTo>
                    <a:pt x="894299" y="476997"/>
                  </a:lnTo>
                  <a:lnTo>
                    <a:pt x="798898" y="572399"/>
                  </a:lnTo>
                  <a:lnTo>
                    <a:pt x="0" y="572399"/>
                  </a:lnTo>
                  <a:lnTo>
                    <a:pt x="0" y="0"/>
                  </a:lnTo>
                  <a:lnTo>
                    <a:pt x="894299" y="0"/>
                  </a:lnTo>
                  <a:lnTo>
                    <a:pt x="894299" y="476997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846941" y="3471033"/>
            <a:ext cx="81110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13" dirty="0">
                <a:latin typeface="Arial"/>
                <a:cs typeface="Arial"/>
              </a:rPr>
              <a:t>Output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893132" y="4409583"/>
            <a:ext cx="2717800" cy="789093"/>
            <a:chOff x="6669849" y="3307187"/>
            <a:chExt cx="2038350" cy="591820"/>
          </a:xfrm>
        </p:grpSpPr>
        <p:sp>
          <p:nvSpPr>
            <p:cNvPr id="21" name="object 21"/>
            <p:cNvSpPr/>
            <p:nvPr/>
          </p:nvSpPr>
          <p:spPr>
            <a:xfrm>
              <a:off x="6679374" y="3316712"/>
              <a:ext cx="2019300" cy="572770"/>
            </a:xfrm>
            <a:custGeom>
              <a:avLst/>
              <a:gdLst/>
              <a:ahLst/>
              <a:cxnLst/>
              <a:rect l="l" t="t" r="r" b="b"/>
              <a:pathLst>
                <a:path w="2019300" h="572770">
                  <a:moveTo>
                    <a:pt x="1923897" y="572399"/>
                  </a:moveTo>
                  <a:lnTo>
                    <a:pt x="0" y="572399"/>
                  </a:lnTo>
                  <a:lnTo>
                    <a:pt x="0" y="0"/>
                  </a:lnTo>
                  <a:lnTo>
                    <a:pt x="2019299" y="0"/>
                  </a:lnTo>
                  <a:lnTo>
                    <a:pt x="2019299" y="476997"/>
                  </a:lnTo>
                  <a:lnTo>
                    <a:pt x="1923897" y="5723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8603272" y="3793710"/>
              <a:ext cx="95885" cy="95885"/>
            </a:xfrm>
            <a:custGeom>
              <a:avLst/>
              <a:gdLst/>
              <a:ahLst/>
              <a:cxnLst/>
              <a:rect l="l" t="t" r="r" b="b"/>
              <a:pathLst>
                <a:path w="95884" h="95885">
                  <a:moveTo>
                    <a:pt x="0" y="95401"/>
                  </a:moveTo>
                  <a:lnTo>
                    <a:pt x="19080" y="19080"/>
                  </a:lnTo>
                  <a:lnTo>
                    <a:pt x="95402" y="0"/>
                  </a:lnTo>
                  <a:lnTo>
                    <a:pt x="0" y="95401"/>
                  </a:lnTo>
                  <a:close/>
                </a:path>
              </a:pathLst>
            </a:custGeom>
            <a:solidFill>
              <a:srgbClr val="798F9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6679374" y="3316712"/>
              <a:ext cx="2019300" cy="572770"/>
            </a:xfrm>
            <a:custGeom>
              <a:avLst/>
              <a:gdLst/>
              <a:ahLst/>
              <a:cxnLst/>
              <a:rect l="l" t="t" r="r" b="b"/>
              <a:pathLst>
                <a:path w="2019300" h="572770">
                  <a:moveTo>
                    <a:pt x="1923897" y="572399"/>
                  </a:moveTo>
                  <a:lnTo>
                    <a:pt x="1942978" y="496078"/>
                  </a:lnTo>
                  <a:lnTo>
                    <a:pt x="2019299" y="476997"/>
                  </a:lnTo>
                  <a:lnTo>
                    <a:pt x="1923897" y="572399"/>
                  </a:lnTo>
                  <a:lnTo>
                    <a:pt x="0" y="572399"/>
                  </a:lnTo>
                  <a:lnTo>
                    <a:pt x="0" y="0"/>
                  </a:lnTo>
                  <a:lnTo>
                    <a:pt x="2019299" y="0"/>
                  </a:lnTo>
                  <a:lnTo>
                    <a:pt x="2019299" y="476997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208402" y="4434466"/>
            <a:ext cx="2087033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933" marR="6773" indent="389457">
              <a:lnSpc>
                <a:spcPts val="2200"/>
              </a:lnSpc>
              <a:spcBef>
                <a:spcPts val="240"/>
              </a:spcBef>
            </a:pPr>
            <a:r>
              <a:rPr sz="1867" b="1" spc="-13" dirty="0">
                <a:latin typeface="Arial"/>
                <a:cs typeface="Arial"/>
              </a:rPr>
              <a:t>Test</a:t>
            </a:r>
            <a:r>
              <a:rPr sz="1867" b="1" spc="-93" dirty="0">
                <a:latin typeface="Arial"/>
                <a:cs typeface="Arial"/>
              </a:rPr>
              <a:t> </a:t>
            </a:r>
            <a:r>
              <a:rPr sz="1867" b="1" spc="-13" dirty="0">
                <a:latin typeface="Arial"/>
                <a:cs typeface="Arial"/>
              </a:rPr>
              <a:t>Oracle </a:t>
            </a:r>
            <a:r>
              <a:rPr sz="1867" b="1" dirty="0">
                <a:latin typeface="Arial"/>
                <a:cs typeface="Arial"/>
              </a:rPr>
              <a:t>(Expected</a:t>
            </a:r>
            <a:r>
              <a:rPr sz="1867" b="1" spc="-60" dirty="0">
                <a:latin typeface="Arial"/>
                <a:cs typeface="Arial"/>
              </a:rPr>
              <a:t> </a:t>
            </a:r>
            <a:r>
              <a:rPr sz="1867" b="1" spc="-13" dirty="0">
                <a:latin typeface="Arial"/>
                <a:cs typeface="Arial"/>
              </a:rPr>
              <a:t>Output)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893132" y="2917524"/>
            <a:ext cx="2717800" cy="3445933"/>
            <a:chOff x="6669849" y="2188143"/>
            <a:chExt cx="2038350" cy="2584450"/>
          </a:xfrm>
        </p:grpSpPr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48022" y="2188143"/>
              <a:ext cx="81980" cy="28287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48033" y="3061712"/>
              <a:ext cx="81981" cy="23667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679374" y="4190287"/>
              <a:ext cx="2019300" cy="572770"/>
            </a:xfrm>
            <a:custGeom>
              <a:avLst/>
              <a:gdLst/>
              <a:ahLst/>
              <a:cxnLst/>
              <a:rect l="l" t="t" r="r" b="b"/>
              <a:pathLst>
                <a:path w="2019300" h="572770">
                  <a:moveTo>
                    <a:pt x="1923897" y="572399"/>
                  </a:moveTo>
                  <a:lnTo>
                    <a:pt x="0" y="572399"/>
                  </a:lnTo>
                  <a:lnTo>
                    <a:pt x="0" y="0"/>
                  </a:lnTo>
                  <a:lnTo>
                    <a:pt x="2019299" y="0"/>
                  </a:lnTo>
                  <a:lnTo>
                    <a:pt x="2019299" y="476997"/>
                  </a:lnTo>
                  <a:lnTo>
                    <a:pt x="1923897" y="5723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8603272" y="4667285"/>
              <a:ext cx="95885" cy="95885"/>
            </a:xfrm>
            <a:custGeom>
              <a:avLst/>
              <a:gdLst/>
              <a:ahLst/>
              <a:cxnLst/>
              <a:rect l="l" t="t" r="r" b="b"/>
              <a:pathLst>
                <a:path w="95884" h="95885">
                  <a:moveTo>
                    <a:pt x="0" y="95401"/>
                  </a:moveTo>
                  <a:lnTo>
                    <a:pt x="19080" y="19080"/>
                  </a:lnTo>
                  <a:lnTo>
                    <a:pt x="95402" y="0"/>
                  </a:lnTo>
                  <a:lnTo>
                    <a:pt x="0" y="95401"/>
                  </a:lnTo>
                  <a:close/>
                </a:path>
              </a:pathLst>
            </a:custGeom>
            <a:solidFill>
              <a:srgbClr val="798F9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6679374" y="4190287"/>
              <a:ext cx="2019300" cy="572770"/>
            </a:xfrm>
            <a:custGeom>
              <a:avLst/>
              <a:gdLst/>
              <a:ahLst/>
              <a:cxnLst/>
              <a:rect l="l" t="t" r="r" b="b"/>
              <a:pathLst>
                <a:path w="2019300" h="572770">
                  <a:moveTo>
                    <a:pt x="1923897" y="572399"/>
                  </a:moveTo>
                  <a:lnTo>
                    <a:pt x="1942978" y="496078"/>
                  </a:lnTo>
                  <a:lnTo>
                    <a:pt x="2019299" y="476997"/>
                  </a:lnTo>
                  <a:lnTo>
                    <a:pt x="1923897" y="572399"/>
                  </a:lnTo>
                  <a:lnTo>
                    <a:pt x="0" y="572399"/>
                  </a:lnTo>
                  <a:lnTo>
                    <a:pt x="0" y="0"/>
                  </a:lnTo>
                  <a:lnTo>
                    <a:pt x="2019299" y="0"/>
                  </a:lnTo>
                  <a:lnTo>
                    <a:pt x="2019299" y="476997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214536" y="5738933"/>
            <a:ext cx="207602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dirty="0">
                <a:latin typeface="Arial"/>
                <a:cs typeface="Arial"/>
              </a:rPr>
              <a:t>Verdict</a:t>
            </a:r>
            <a:r>
              <a:rPr sz="1867" b="1" spc="-127" dirty="0">
                <a:latin typeface="Arial"/>
                <a:cs typeface="Arial"/>
              </a:rPr>
              <a:t> </a:t>
            </a:r>
            <a:r>
              <a:rPr sz="1867" b="1" spc="-13" dirty="0">
                <a:latin typeface="Arial"/>
                <a:cs typeface="Arial"/>
              </a:rPr>
              <a:t>(Pass/Fail)</a:t>
            </a:r>
            <a:endParaRPr sz="1867">
              <a:latin typeface="Arial"/>
              <a:cs typeface="Arial"/>
            </a:endParaRPr>
          </a:p>
        </p:txBody>
      </p:sp>
      <p:pic>
        <p:nvPicPr>
          <p:cNvPr id="32" name="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97378" y="5185483"/>
            <a:ext cx="109308" cy="37716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46741B1-FE10-4A42-9007-CCE2CF99A4E0}"/>
              </a:ext>
            </a:extLst>
          </p:cNvPr>
          <p:cNvSpPr/>
          <p:nvPr/>
        </p:nvSpPr>
        <p:spPr>
          <a:xfrm>
            <a:off x="478102" y="5902868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solidFill>
                  <a:srgbClr val="4D5156"/>
                </a:solidFill>
                <a:latin typeface="arial" panose="020B0604020202020204" pitchFamily="34" charset="0"/>
              </a:rPr>
              <a:t>In computing, software engineering, and software testing, a test oracle (or just oracle) is </a:t>
            </a:r>
            <a:r>
              <a:rPr lang="en-US" sz="1000" b="1" dirty="0">
                <a:solidFill>
                  <a:srgbClr val="5F6368"/>
                </a:solidFill>
                <a:latin typeface="arial" panose="020B0604020202020204" pitchFamily="34" charset="0"/>
              </a:rPr>
              <a:t>a mechanism for determining whether a test has passed or failed</a:t>
            </a:r>
            <a:r>
              <a:rPr lang="en-US" sz="1000" dirty="0">
                <a:solidFill>
                  <a:srgbClr val="4D5156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sz="1000" dirty="0">
                <a:solidFill>
                  <a:srgbClr val="202124"/>
                </a:solidFill>
                <a:latin typeface="arial" panose="020B0604020202020204" pitchFamily="34" charset="0"/>
              </a:rPr>
              <a:t>SUT: software under test</a:t>
            </a:r>
            <a:br>
              <a:rPr lang="en-US" sz="1000" dirty="0">
                <a:solidFill>
                  <a:srgbClr val="202124"/>
                </a:solidFill>
                <a:latin typeface="arial" panose="020B0604020202020204" pitchFamily="34" charset="0"/>
              </a:rPr>
            </a:br>
            <a:endParaRPr lang="en-US" sz="1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33" dirty="0"/>
              <a:t>Validation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80010">
              <a:spcBef>
                <a:spcPts val="40"/>
              </a:spcBef>
            </a:pPr>
            <a:fld id="{81D60167-4931-47E6-BA6A-407CBD079E47}" type="slidenum">
              <a:rPr lang="en-US" spc="-50" smtClean="0"/>
              <a:pPr marL="80010">
                <a:spcBef>
                  <a:spcPts val="40"/>
                </a:spcBef>
              </a:pPr>
              <a:t>22</a:t>
            </a:fld>
            <a:endParaRPr spc="-33" dirty="0"/>
          </a:p>
        </p:txBody>
      </p:sp>
      <p:sp>
        <p:nvSpPr>
          <p:cNvPr id="3" name="object 3"/>
          <p:cNvSpPr txBox="1"/>
          <p:nvPr/>
        </p:nvSpPr>
        <p:spPr>
          <a:xfrm>
            <a:off x="873264" y="1801265"/>
            <a:ext cx="10103273" cy="3524106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4968" indent="-458035">
              <a:spcBef>
                <a:spcPts val="540"/>
              </a:spcBef>
              <a:buChar char="•"/>
              <a:tabLst>
                <a:tab pos="474968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Does</a:t>
            </a:r>
            <a:r>
              <a:rPr sz="3467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product</a:t>
            </a:r>
            <a:r>
              <a:rPr sz="3467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work</a:t>
            </a:r>
            <a:r>
              <a:rPr sz="3467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3467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real</a:t>
            </a:r>
            <a:r>
              <a:rPr sz="3467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world?</a:t>
            </a:r>
            <a:endParaRPr sz="3467">
              <a:latin typeface="Arial MT"/>
              <a:cs typeface="Arial MT"/>
            </a:endParaRPr>
          </a:p>
          <a:p>
            <a:pPr marL="1084553" lvl="1" indent="-435176">
              <a:spcBef>
                <a:spcPts val="347"/>
              </a:spcBef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Does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software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fulfill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users’</a:t>
            </a:r>
            <a:r>
              <a:rPr sz="2933" spc="-16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b="1" dirty="0">
                <a:solidFill>
                  <a:srgbClr val="4F4F4F"/>
                </a:solidFill>
                <a:latin typeface="Arial"/>
                <a:cs typeface="Arial"/>
              </a:rPr>
              <a:t>actual</a:t>
            </a:r>
            <a:r>
              <a:rPr sz="2933" b="1" spc="-8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b="1" spc="-13" dirty="0">
                <a:solidFill>
                  <a:srgbClr val="4F4F4F"/>
                </a:solidFill>
                <a:latin typeface="Arial"/>
                <a:cs typeface="Arial"/>
              </a:rPr>
              <a:t>needs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?</a:t>
            </a:r>
            <a:endParaRPr sz="2933">
              <a:latin typeface="Arial MT"/>
              <a:cs typeface="Arial MT"/>
            </a:endParaRPr>
          </a:p>
          <a:p>
            <a:pPr marL="474968" indent="-458035">
              <a:spcBef>
                <a:spcPts val="873"/>
              </a:spcBef>
              <a:buChar char="•"/>
              <a:tabLst>
                <a:tab pos="474968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same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as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conforming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specification.</a:t>
            </a:r>
            <a:endParaRPr sz="3467">
              <a:latin typeface="Arial MT"/>
              <a:cs typeface="Arial MT"/>
            </a:endParaRPr>
          </a:p>
          <a:p>
            <a:pPr marL="1084553" marR="6773" lvl="1" indent="-436022">
              <a:lnSpc>
                <a:spcPts val="3133"/>
              </a:lnSpc>
              <a:spcBef>
                <a:spcPts val="773"/>
              </a:spcBef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If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we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specify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b="1" dirty="0">
                <a:solidFill>
                  <a:srgbClr val="4F4F4F"/>
                </a:solidFill>
                <a:latin typeface="Arial"/>
                <a:cs typeface="Arial"/>
              </a:rPr>
              <a:t>two</a:t>
            </a:r>
            <a:r>
              <a:rPr sz="2933" b="1" spc="-8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b="1" dirty="0">
                <a:solidFill>
                  <a:srgbClr val="4F4F4F"/>
                </a:solidFill>
                <a:latin typeface="Arial"/>
                <a:cs typeface="Arial"/>
              </a:rPr>
              <a:t>buttons</a:t>
            </a:r>
            <a:r>
              <a:rPr sz="2933" b="1" spc="-7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implement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behaviors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related</a:t>
            </a:r>
            <a:r>
              <a:rPr sz="2933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those</a:t>
            </a:r>
            <a:r>
              <a:rPr sz="2933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buttons,</a:t>
            </a:r>
            <a:r>
              <a:rPr sz="2933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we</a:t>
            </a:r>
            <a:r>
              <a:rPr sz="2933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2933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achieve</a:t>
            </a:r>
            <a:r>
              <a:rPr sz="2933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verification.</a:t>
            </a:r>
            <a:endParaRPr sz="2933">
              <a:latin typeface="Arial MT"/>
              <a:cs typeface="Arial MT"/>
            </a:endParaRPr>
          </a:p>
          <a:p>
            <a:pPr marL="1084553" marR="1018515" lvl="1" indent="-436022">
              <a:lnSpc>
                <a:spcPts val="3133"/>
              </a:lnSpc>
              <a:spcBef>
                <a:spcPts val="733"/>
              </a:spcBef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If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user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expected</a:t>
            </a:r>
            <a:r>
              <a:rPr sz="2933" spc="-6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b="1" dirty="0">
                <a:solidFill>
                  <a:srgbClr val="4F4F4F"/>
                </a:solidFill>
                <a:latin typeface="Arial"/>
                <a:cs typeface="Arial"/>
              </a:rPr>
              <a:t>a</a:t>
            </a:r>
            <a:r>
              <a:rPr sz="2933" b="1" spc="-7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b="1" dirty="0">
                <a:solidFill>
                  <a:srgbClr val="4F4F4F"/>
                </a:solidFill>
                <a:latin typeface="Arial"/>
                <a:cs typeface="Arial"/>
              </a:rPr>
              <a:t>third</a:t>
            </a:r>
            <a:r>
              <a:rPr sz="2933" b="1" spc="-7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b="1" dirty="0">
                <a:solidFill>
                  <a:srgbClr val="4F4F4F"/>
                </a:solidFill>
                <a:latin typeface="Arial"/>
                <a:cs typeface="Arial"/>
              </a:rPr>
              <a:t>button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,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we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have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not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achieved</a:t>
            </a:r>
            <a:r>
              <a:rPr sz="2933" spc="-1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validation.</a:t>
            </a:r>
            <a:endParaRPr sz="2933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13" dirty="0"/>
              <a:t>Verification</a:t>
            </a:r>
            <a:r>
              <a:rPr spc="-127" dirty="0"/>
              <a:t> </a:t>
            </a:r>
            <a:r>
              <a:rPr dirty="0"/>
              <a:t>and</a:t>
            </a:r>
            <a:r>
              <a:rPr spc="-107" dirty="0"/>
              <a:t> </a:t>
            </a:r>
            <a:r>
              <a:rPr spc="-27" dirty="0"/>
              <a:t>Validation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80010">
              <a:spcBef>
                <a:spcPts val="40"/>
              </a:spcBef>
            </a:pPr>
            <a:fld id="{81D60167-4931-47E6-BA6A-407CBD079E47}" type="slidenum">
              <a:rPr lang="en-US" spc="-50" smtClean="0"/>
              <a:pPr marL="80010">
                <a:spcBef>
                  <a:spcPts val="40"/>
                </a:spcBef>
              </a:pPr>
              <a:t>23</a:t>
            </a:fld>
            <a:endParaRPr spc="-33"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01265"/>
            <a:ext cx="9235440" cy="3700821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4968" indent="-458035">
              <a:spcBef>
                <a:spcPts val="540"/>
              </a:spcBef>
              <a:buChar char="•"/>
              <a:tabLst>
                <a:tab pos="474968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Verification</a:t>
            </a:r>
            <a:endParaRPr sz="3467">
              <a:latin typeface="Arial MT"/>
              <a:cs typeface="Arial MT"/>
            </a:endParaRPr>
          </a:p>
          <a:p>
            <a:pPr marL="1084553" lvl="1" indent="-435176">
              <a:spcBef>
                <a:spcPts val="347"/>
              </a:spcBef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Does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software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work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as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intended?</a:t>
            </a:r>
            <a:endParaRPr sz="2933">
              <a:latin typeface="Arial MT"/>
              <a:cs typeface="Arial MT"/>
            </a:endParaRPr>
          </a:p>
          <a:p>
            <a:pPr marL="1084553" lvl="1" indent="-435176">
              <a:spcBef>
                <a:spcPts val="280"/>
              </a:spcBef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Shows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that</a:t>
            </a:r>
            <a:r>
              <a:rPr sz="2933" spc="-6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software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2933" spc="-6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dependable.</a:t>
            </a:r>
            <a:endParaRPr sz="2933">
              <a:latin typeface="Arial MT"/>
              <a:cs typeface="Arial MT"/>
            </a:endParaRPr>
          </a:p>
          <a:p>
            <a:pPr marL="474968" indent="-458035">
              <a:spcBef>
                <a:spcPts val="873"/>
              </a:spcBef>
              <a:buChar char="•"/>
              <a:tabLst>
                <a:tab pos="474968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Validation</a:t>
            </a:r>
            <a:endParaRPr sz="3467">
              <a:latin typeface="Arial MT"/>
              <a:cs typeface="Arial MT"/>
            </a:endParaRPr>
          </a:p>
          <a:p>
            <a:pPr marL="1084553" lvl="1" indent="-435176">
              <a:spcBef>
                <a:spcPts val="347"/>
              </a:spcBef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Does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software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meet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needs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your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users?</a:t>
            </a:r>
            <a:endParaRPr sz="2933">
              <a:latin typeface="Arial MT"/>
              <a:cs typeface="Arial MT"/>
            </a:endParaRPr>
          </a:p>
          <a:p>
            <a:pPr marL="1084553" lvl="1" indent="-435176">
              <a:spcBef>
                <a:spcPts val="280"/>
              </a:spcBef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Shows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that</a:t>
            </a:r>
            <a:r>
              <a:rPr sz="2933" spc="-6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software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2933" spc="-6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useful.</a:t>
            </a:r>
            <a:endParaRPr sz="2933">
              <a:latin typeface="Arial MT"/>
              <a:cs typeface="Arial MT"/>
            </a:endParaRPr>
          </a:p>
          <a:p>
            <a:pPr marL="1084553" lvl="1" indent="-435176">
              <a:spcBef>
                <a:spcPts val="280"/>
              </a:spcBef>
              <a:buChar char="•"/>
              <a:tabLst>
                <a:tab pos="1084553" algn="l"/>
              </a:tabLst>
            </a:pPr>
            <a:r>
              <a:rPr sz="2933" b="1" dirty="0">
                <a:solidFill>
                  <a:srgbClr val="4F4F4F"/>
                </a:solidFill>
                <a:latin typeface="Arial"/>
                <a:cs typeface="Arial"/>
              </a:rPr>
              <a:t>This</a:t>
            </a:r>
            <a:r>
              <a:rPr sz="2933" b="1" spc="-8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b="1" dirty="0">
                <a:solidFill>
                  <a:srgbClr val="4F4F4F"/>
                </a:solidFill>
                <a:latin typeface="Arial"/>
                <a:cs typeface="Arial"/>
              </a:rPr>
              <a:t>is</a:t>
            </a:r>
            <a:r>
              <a:rPr sz="2933" b="1" spc="-7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b="1" dirty="0">
                <a:solidFill>
                  <a:srgbClr val="4F4F4F"/>
                </a:solidFill>
                <a:latin typeface="Arial"/>
                <a:cs typeface="Arial"/>
              </a:rPr>
              <a:t>much</a:t>
            </a:r>
            <a:r>
              <a:rPr sz="2933" b="1" spc="-8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b="1" spc="-13" dirty="0">
                <a:solidFill>
                  <a:srgbClr val="4F4F4F"/>
                </a:solidFill>
                <a:latin typeface="Arial"/>
                <a:cs typeface="Arial"/>
              </a:rPr>
              <a:t>harder.</a:t>
            </a:r>
            <a:endParaRPr sz="2933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13" dirty="0"/>
              <a:t>Verification</a:t>
            </a:r>
            <a:r>
              <a:rPr spc="-127" dirty="0"/>
              <a:t> </a:t>
            </a:r>
            <a:r>
              <a:rPr dirty="0"/>
              <a:t>and</a:t>
            </a:r>
            <a:r>
              <a:rPr spc="-107" dirty="0"/>
              <a:t> </a:t>
            </a:r>
            <a:r>
              <a:rPr spc="-27" dirty="0"/>
              <a:t>Validation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80010">
              <a:spcBef>
                <a:spcPts val="40"/>
              </a:spcBef>
            </a:pPr>
            <a:fld id="{81D60167-4931-47E6-BA6A-407CBD079E47}" type="slidenum">
              <a:rPr lang="en-US" spc="-50" smtClean="0"/>
              <a:pPr marL="80010">
                <a:spcBef>
                  <a:spcPts val="40"/>
                </a:spcBef>
              </a:pPr>
              <a:t>24</a:t>
            </a:fld>
            <a:endParaRPr spc="-33"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01266"/>
            <a:ext cx="10190479" cy="3116238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4968" indent="-458035">
              <a:spcBef>
                <a:spcPts val="540"/>
              </a:spcBef>
              <a:buChar char="•"/>
              <a:tabLst>
                <a:tab pos="474968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Both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are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important.</a:t>
            </a:r>
            <a:endParaRPr sz="3467">
              <a:latin typeface="Arial MT"/>
              <a:cs typeface="Arial MT"/>
            </a:endParaRPr>
          </a:p>
          <a:p>
            <a:pPr marL="1084553" lvl="1" indent="-435176">
              <a:spcBef>
                <a:spcPts val="347"/>
              </a:spcBef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933" spc="-2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well-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verified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system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might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meet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user’s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needs.</a:t>
            </a:r>
            <a:endParaRPr sz="2933">
              <a:latin typeface="Arial MT"/>
              <a:cs typeface="Arial MT"/>
            </a:endParaRPr>
          </a:p>
          <a:p>
            <a:pPr marL="1084553" marR="1080320" lvl="1" indent="-436022">
              <a:lnSpc>
                <a:spcPts val="3133"/>
              </a:lnSpc>
              <a:spcBef>
                <a:spcPts val="707"/>
              </a:spcBef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933" spc="-2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system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can’t</a:t>
            </a:r>
            <a:r>
              <a:rPr sz="2933" spc="-6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meet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6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user’s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needs</a:t>
            </a:r>
            <a:r>
              <a:rPr sz="2933" spc="-6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unless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it</a:t>
            </a:r>
            <a:r>
              <a:rPr sz="2933" spc="-6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is 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well-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constructed.</a:t>
            </a:r>
            <a:endParaRPr sz="2933">
              <a:latin typeface="Arial MT"/>
              <a:cs typeface="Arial MT"/>
            </a:endParaRPr>
          </a:p>
          <a:p>
            <a:pPr marL="474968" indent="-458035">
              <a:spcBef>
                <a:spcPts val="900"/>
              </a:spcBef>
              <a:buChar char="•"/>
              <a:tabLst>
                <a:tab pos="474968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This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class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largely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focuses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on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verification.</a:t>
            </a:r>
            <a:endParaRPr sz="3467">
              <a:latin typeface="Arial MT"/>
              <a:cs typeface="Arial MT"/>
            </a:endParaRPr>
          </a:p>
          <a:p>
            <a:pPr marL="1084553" lvl="1" indent="-435176">
              <a:spcBef>
                <a:spcPts val="347"/>
              </a:spcBef>
              <a:buFont typeface="Arial MT"/>
              <a:buChar char="•"/>
              <a:tabLst>
                <a:tab pos="1084553" algn="l"/>
              </a:tabLst>
            </a:pPr>
            <a:r>
              <a:rPr sz="2933" b="1" spc="-33" dirty="0">
                <a:solidFill>
                  <a:srgbClr val="4F4F4F"/>
                </a:solidFill>
                <a:latin typeface="Arial"/>
                <a:cs typeface="Arial"/>
              </a:rPr>
              <a:t>Testing</a:t>
            </a:r>
            <a:r>
              <a:rPr sz="2933" b="1" spc="-8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b="1" dirty="0">
                <a:solidFill>
                  <a:srgbClr val="4F4F4F"/>
                </a:solidFill>
                <a:latin typeface="Arial"/>
                <a:cs typeface="Arial"/>
              </a:rPr>
              <a:t>is</a:t>
            </a:r>
            <a:r>
              <a:rPr sz="2933" b="1" spc="-8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b="1" dirty="0">
                <a:solidFill>
                  <a:srgbClr val="4F4F4F"/>
                </a:solidFill>
                <a:latin typeface="Arial"/>
                <a:cs typeface="Arial"/>
              </a:rPr>
              <a:t>the</a:t>
            </a:r>
            <a:r>
              <a:rPr sz="2933" b="1" spc="-8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b="1" dirty="0">
                <a:solidFill>
                  <a:srgbClr val="4F4F4F"/>
                </a:solidFill>
                <a:latin typeface="Arial"/>
                <a:cs typeface="Arial"/>
              </a:rPr>
              <a:t>primary</a:t>
            </a:r>
            <a:r>
              <a:rPr sz="2933" b="1" spc="-7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b="1" dirty="0">
                <a:solidFill>
                  <a:srgbClr val="4F4F4F"/>
                </a:solidFill>
                <a:latin typeface="Arial"/>
                <a:cs typeface="Arial"/>
              </a:rPr>
              <a:t>activity</a:t>
            </a:r>
            <a:r>
              <a:rPr sz="2933" b="1" spc="-8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b="1" dirty="0">
                <a:solidFill>
                  <a:srgbClr val="4F4F4F"/>
                </a:solidFill>
                <a:latin typeface="Arial"/>
                <a:cs typeface="Arial"/>
              </a:rPr>
              <a:t>of</a:t>
            </a:r>
            <a:r>
              <a:rPr sz="2933" b="1" spc="-8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b="1" spc="-13" dirty="0">
                <a:solidFill>
                  <a:srgbClr val="4F4F4F"/>
                </a:solidFill>
                <a:latin typeface="Arial"/>
                <a:cs typeface="Arial"/>
              </a:rPr>
              <a:t>verification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.</a:t>
            </a:r>
            <a:endParaRPr sz="2933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Required</a:t>
            </a:r>
            <a:r>
              <a:rPr spc="-53" dirty="0"/>
              <a:t> </a:t>
            </a:r>
            <a:r>
              <a:rPr dirty="0"/>
              <a:t>Level</a:t>
            </a:r>
            <a:r>
              <a:rPr spc="-53" dirty="0"/>
              <a:t> </a:t>
            </a:r>
            <a:r>
              <a:rPr dirty="0"/>
              <a:t>of</a:t>
            </a:r>
            <a:r>
              <a:rPr spc="-47" dirty="0"/>
              <a:t> </a:t>
            </a:r>
            <a:r>
              <a:rPr spc="-33" dirty="0"/>
              <a:t>V&amp;V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117600" y="2434167"/>
            <a:ext cx="9213755" cy="3613534"/>
          </a:xfrm>
          <a:prstGeom prst="rect">
            <a:avLst/>
          </a:prstGeom>
        </p:spPr>
        <p:txBody>
          <a:bodyPr vert="horz" wrap="square" lIns="0" tIns="268967" rIns="0" bIns="0" rtlCol="0">
            <a:spAutoFit/>
          </a:bodyPr>
          <a:lstStyle/>
          <a:p>
            <a:pPr marL="625671" indent="-458035">
              <a:lnSpc>
                <a:spcPct val="100000"/>
              </a:lnSpc>
              <a:spcBef>
                <a:spcPts val="540"/>
              </a:spcBef>
              <a:tabLst>
                <a:tab pos="625671" algn="l"/>
              </a:tabLst>
            </a:pPr>
            <a:r>
              <a:rPr dirty="0"/>
              <a:t>Depends</a:t>
            </a:r>
            <a:r>
              <a:rPr spc="-147" dirty="0"/>
              <a:t> </a:t>
            </a:r>
            <a:r>
              <a:rPr spc="-33" dirty="0"/>
              <a:t>on:</a:t>
            </a:r>
          </a:p>
          <a:p>
            <a:pPr marL="1235256" marR="6773" lvl="1" indent="-436022">
              <a:lnSpc>
                <a:spcPts val="3133"/>
              </a:lnSpc>
              <a:spcBef>
                <a:spcPts val="773"/>
              </a:spcBef>
              <a:buFont typeface="Arial MT"/>
              <a:buChar char="•"/>
              <a:tabLst>
                <a:tab pos="1235256" algn="l"/>
              </a:tabLst>
            </a:pPr>
            <a:r>
              <a:rPr sz="2933" b="1" dirty="0">
                <a:solidFill>
                  <a:srgbClr val="4F4F4F"/>
                </a:solidFill>
                <a:latin typeface="Arial"/>
                <a:cs typeface="Arial"/>
              </a:rPr>
              <a:t>Software</a:t>
            </a:r>
            <a:r>
              <a:rPr sz="2933" b="1" spc="-11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b="1" dirty="0">
                <a:solidFill>
                  <a:srgbClr val="4F4F4F"/>
                </a:solidFill>
                <a:latin typeface="Arial"/>
                <a:cs typeface="Arial"/>
              </a:rPr>
              <a:t>Purpose:</a:t>
            </a:r>
            <a:r>
              <a:rPr sz="2933" b="1" spc="-16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more</a:t>
            </a:r>
            <a:r>
              <a:rPr sz="2933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critical,</a:t>
            </a:r>
            <a:r>
              <a:rPr sz="2933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more</a:t>
            </a:r>
            <a:r>
              <a:rPr sz="2933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important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that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it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reliable.</a:t>
            </a:r>
            <a:endParaRPr sz="2933" dirty="0">
              <a:latin typeface="Arial MT"/>
              <a:cs typeface="Arial MT"/>
            </a:endParaRPr>
          </a:p>
          <a:p>
            <a:pPr marL="1235256" marR="447875" lvl="1" indent="-436022">
              <a:lnSpc>
                <a:spcPts val="3133"/>
              </a:lnSpc>
              <a:spcBef>
                <a:spcPts val="733"/>
              </a:spcBef>
              <a:buFont typeface="Arial MT"/>
              <a:buChar char="•"/>
              <a:tabLst>
                <a:tab pos="1235256" algn="l"/>
              </a:tabLst>
            </a:pPr>
            <a:r>
              <a:rPr sz="2933" b="1" dirty="0">
                <a:solidFill>
                  <a:srgbClr val="4F4F4F"/>
                </a:solidFill>
                <a:latin typeface="Arial"/>
                <a:cs typeface="Arial"/>
              </a:rPr>
              <a:t>User</a:t>
            </a:r>
            <a:r>
              <a:rPr sz="2933" b="1" spc="-10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b="1" dirty="0">
                <a:solidFill>
                  <a:srgbClr val="4F4F4F"/>
                </a:solidFill>
                <a:latin typeface="Arial"/>
                <a:cs typeface="Arial"/>
              </a:rPr>
              <a:t>Expectations:</a:t>
            </a:r>
            <a:r>
              <a:rPr sz="2933" b="1" spc="-10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Users</a:t>
            </a:r>
            <a:r>
              <a:rPr sz="2933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may</a:t>
            </a:r>
            <a:r>
              <a:rPr sz="2933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tolerate</a:t>
            </a:r>
            <a:r>
              <a:rPr sz="2933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bugs</a:t>
            </a:r>
            <a:r>
              <a:rPr sz="2933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because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benefits</a:t>
            </a:r>
            <a:r>
              <a:rPr sz="2933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outweigh</a:t>
            </a:r>
            <a:r>
              <a:rPr sz="2933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cost</a:t>
            </a:r>
            <a:r>
              <a:rPr sz="2933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failure</a:t>
            </a:r>
            <a:r>
              <a:rPr sz="2933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recovery.</a:t>
            </a:r>
            <a:endParaRPr sz="2933" dirty="0">
              <a:latin typeface="Arial MT"/>
              <a:cs typeface="Arial MT"/>
            </a:endParaRPr>
          </a:p>
          <a:p>
            <a:pPr marL="1235256" marR="96518" lvl="1" indent="-436022">
              <a:lnSpc>
                <a:spcPts val="3133"/>
              </a:lnSpc>
              <a:spcBef>
                <a:spcPts val="733"/>
              </a:spcBef>
              <a:buFont typeface="Arial MT"/>
              <a:buChar char="•"/>
              <a:tabLst>
                <a:tab pos="1235256" algn="l"/>
              </a:tabLst>
            </a:pPr>
            <a:r>
              <a:rPr sz="2933" b="1" dirty="0">
                <a:solidFill>
                  <a:srgbClr val="4F4F4F"/>
                </a:solidFill>
                <a:latin typeface="Arial"/>
                <a:cs typeface="Arial"/>
              </a:rPr>
              <a:t>Marketing</a:t>
            </a:r>
            <a:r>
              <a:rPr sz="2933" b="1" spc="-14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b="1" dirty="0">
                <a:solidFill>
                  <a:srgbClr val="4F4F4F"/>
                </a:solidFill>
                <a:latin typeface="Arial"/>
                <a:cs typeface="Arial"/>
              </a:rPr>
              <a:t>Environment:</a:t>
            </a:r>
            <a:r>
              <a:rPr sz="2933" b="1" spc="-1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Competing</a:t>
            </a:r>
            <a:r>
              <a:rPr sz="2933" spc="-1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products</a:t>
            </a:r>
            <a:r>
              <a:rPr sz="2933" spc="-1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-</a:t>
            </a:r>
            <a:r>
              <a:rPr sz="2933" spc="-1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features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cost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-</a:t>
            </a:r>
            <a:r>
              <a:rPr sz="2933" spc="-6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speed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6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market.</a:t>
            </a:r>
            <a:endParaRPr sz="2933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80010">
              <a:spcBef>
                <a:spcPts val="40"/>
              </a:spcBef>
            </a:pPr>
            <a:fld id="{81D60167-4931-47E6-BA6A-407CBD079E47}" type="slidenum">
              <a:rPr lang="en-US" spc="-50" smtClean="0"/>
              <a:pPr marL="80010">
                <a:spcBef>
                  <a:spcPts val="40"/>
                </a:spcBef>
              </a:pPr>
              <a:t>25</a:t>
            </a:fld>
            <a:endParaRPr spc="-33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Basic</a:t>
            </a:r>
            <a:r>
              <a:rPr spc="-33" dirty="0"/>
              <a:t> </a:t>
            </a:r>
            <a:r>
              <a:rPr spc="-13" dirty="0"/>
              <a:t>Questions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80010">
              <a:spcBef>
                <a:spcPts val="40"/>
              </a:spcBef>
            </a:pPr>
            <a:fld id="{81D60167-4931-47E6-BA6A-407CBD079E47}" type="slidenum">
              <a:rPr lang="en-US" spc="-50" smtClean="0"/>
              <a:pPr marL="80010">
                <a:spcBef>
                  <a:spcPts val="40"/>
                </a:spcBef>
              </a:pPr>
              <a:t>26</a:t>
            </a:fld>
            <a:endParaRPr spc="-33" dirty="0"/>
          </a:p>
        </p:txBody>
      </p:sp>
      <p:sp>
        <p:nvSpPr>
          <p:cNvPr id="3" name="object 3"/>
          <p:cNvSpPr txBox="1"/>
          <p:nvPr/>
        </p:nvSpPr>
        <p:spPr>
          <a:xfrm>
            <a:off x="660289" y="1733798"/>
            <a:ext cx="10733193" cy="4264608"/>
          </a:xfrm>
          <a:prstGeom prst="rect">
            <a:avLst/>
          </a:prstGeom>
        </p:spPr>
        <p:txBody>
          <a:bodyPr vert="horz" wrap="square" lIns="0" tIns="136313" rIns="0" bIns="0" rtlCol="0">
            <a:spAutoFit/>
          </a:bodyPr>
          <a:lstStyle/>
          <a:p>
            <a:pPr marL="688323" indent="-671390">
              <a:spcBef>
                <a:spcPts val="1073"/>
              </a:spcBef>
              <a:buAutoNum type="arabicPeriod"/>
              <a:tabLst>
                <a:tab pos="688323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When</a:t>
            </a:r>
            <a:r>
              <a:rPr sz="3467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do</a:t>
            </a:r>
            <a:r>
              <a:rPr sz="3467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verification</a:t>
            </a:r>
            <a:r>
              <a:rPr sz="3467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3467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validation</a:t>
            </a:r>
            <a:r>
              <a:rPr sz="3467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start</a:t>
            </a:r>
            <a:r>
              <a:rPr sz="3467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3467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end?</a:t>
            </a:r>
            <a:endParaRPr sz="3467">
              <a:latin typeface="Arial MT"/>
              <a:cs typeface="Arial MT"/>
            </a:endParaRPr>
          </a:p>
          <a:p>
            <a:pPr marL="688323" marR="1790655" indent="-672237">
              <a:lnSpc>
                <a:spcPts val="3773"/>
              </a:lnSpc>
              <a:spcBef>
                <a:spcPts val="1387"/>
              </a:spcBef>
              <a:buAutoNum type="arabicPeriod"/>
              <a:tabLst>
                <a:tab pos="688323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How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do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we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obtain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acceptable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quality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at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an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acceptable</a:t>
            </a:r>
            <a:r>
              <a:rPr sz="3467" spc="-2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cost?</a:t>
            </a:r>
            <a:endParaRPr sz="3467">
              <a:latin typeface="Arial MT"/>
              <a:cs typeface="Arial MT"/>
            </a:endParaRPr>
          </a:p>
          <a:p>
            <a:pPr marL="688323" indent="-671390">
              <a:spcBef>
                <a:spcPts val="807"/>
              </a:spcBef>
              <a:buAutoNum type="arabicPeriod"/>
              <a:tabLst>
                <a:tab pos="688323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How</a:t>
            </a:r>
            <a:r>
              <a:rPr sz="3467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3467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we</a:t>
            </a:r>
            <a:r>
              <a:rPr sz="3467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assess</a:t>
            </a:r>
            <a:r>
              <a:rPr sz="3467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readiness</a:t>
            </a:r>
            <a:r>
              <a:rPr sz="3467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for</a:t>
            </a:r>
            <a:r>
              <a:rPr sz="3467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release?</a:t>
            </a:r>
            <a:endParaRPr sz="3467">
              <a:latin typeface="Arial MT"/>
              <a:cs typeface="Arial MT"/>
            </a:endParaRPr>
          </a:p>
          <a:p>
            <a:pPr marL="688323" indent="-671390">
              <a:spcBef>
                <a:spcPts val="940"/>
              </a:spcBef>
              <a:buAutoNum type="arabicPeriod"/>
              <a:tabLst>
                <a:tab pos="688323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How</a:t>
            </a:r>
            <a:r>
              <a:rPr sz="3467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3467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we</a:t>
            </a:r>
            <a:r>
              <a:rPr sz="3467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control</a:t>
            </a:r>
            <a:r>
              <a:rPr sz="3467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quality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successive</a:t>
            </a:r>
            <a:r>
              <a:rPr sz="3467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releases?</a:t>
            </a:r>
            <a:endParaRPr sz="3467">
              <a:latin typeface="Arial MT"/>
              <a:cs typeface="Arial MT"/>
            </a:endParaRPr>
          </a:p>
          <a:p>
            <a:pPr marL="688323" marR="253994" indent="-672237">
              <a:lnSpc>
                <a:spcPts val="3760"/>
              </a:lnSpc>
              <a:spcBef>
                <a:spcPts val="1393"/>
              </a:spcBef>
              <a:buAutoNum type="arabicPeriod"/>
              <a:tabLst>
                <a:tab pos="688323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How</a:t>
            </a:r>
            <a:r>
              <a:rPr sz="3467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development</a:t>
            </a:r>
            <a:r>
              <a:rPr sz="3467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process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improved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to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make</a:t>
            </a:r>
            <a:r>
              <a:rPr sz="3467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verification</a:t>
            </a:r>
            <a:r>
              <a:rPr sz="3467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more</a:t>
            </a:r>
            <a:r>
              <a:rPr sz="3467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effective?</a:t>
            </a:r>
            <a:endParaRPr sz="346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When</a:t>
            </a:r>
            <a:r>
              <a:rPr spc="-80" dirty="0"/>
              <a:t> </a:t>
            </a:r>
            <a:r>
              <a:rPr dirty="0"/>
              <a:t>Does</a:t>
            </a:r>
            <a:r>
              <a:rPr spc="-67" dirty="0"/>
              <a:t> </a:t>
            </a:r>
            <a:r>
              <a:rPr dirty="0"/>
              <a:t>V&amp;V</a:t>
            </a:r>
            <a:r>
              <a:rPr spc="-73" dirty="0"/>
              <a:t> </a:t>
            </a:r>
            <a:r>
              <a:rPr spc="-13" dirty="0"/>
              <a:t>Start?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80010">
              <a:spcBef>
                <a:spcPts val="40"/>
              </a:spcBef>
            </a:pPr>
            <a:fld id="{81D60167-4931-47E6-BA6A-407CBD079E47}" type="slidenum">
              <a:rPr lang="en-US" spc="-50" smtClean="0"/>
              <a:pPr marL="80010">
                <a:spcBef>
                  <a:spcPts val="40"/>
                </a:spcBef>
              </a:pPr>
              <a:t>27</a:t>
            </a:fld>
            <a:endParaRPr spc="-33"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01265"/>
            <a:ext cx="10269220" cy="3051861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4968" indent="-458035">
              <a:spcBef>
                <a:spcPts val="540"/>
              </a:spcBef>
              <a:buChar char="•"/>
              <a:tabLst>
                <a:tab pos="474968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V&amp;V</a:t>
            </a:r>
            <a:r>
              <a:rPr sz="3467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3467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start</a:t>
            </a:r>
            <a:r>
              <a:rPr sz="3467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as</a:t>
            </a:r>
            <a:r>
              <a:rPr sz="3467" b="1" spc="-7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soon</a:t>
            </a:r>
            <a:r>
              <a:rPr sz="3467" b="1" spc="-8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as</a:t>
            </a:r>
            <a:r>
              <a:rPr sz="3467" b="1" spc="-8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the</a:t>
            </a:r>
            <a:r>
              <a:rPr sz="3467" b="1" spc="-7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project</a:t>
            </a:r>
            <a:r>
              <a:rPr sz="3467" b="1" spc="-8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spc="-13" dirty="0">
                <a:solidFill>
                  <a:srgbClr val="4F4F4F"/>
                </a:solidFill>
                <a:latin typeface="Arial"/>
                <a:cs typeface="Arial"/>
              </a:rPr>
              <a:t>starts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.</a:t>
            </a:r>
            <a:endParaRPr sz="3467">
              <a:latin typeface="Arial MT"/>
              <a:cs typeface="Arial MT"/>
            </a:endParaRPr>
          </a:p>
          <a:p>
            <a:pPr marL="1084553" lvl="1" indent="-435176">
              <a:spcBef>
                <a:spcPts val="347"/>
              </a:spcBef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Feasibility</a:t>
            </a:r>
            <a:r>
              <a:rPr sz="2933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studies</a:t>
            </a:r>
            <a:r>
              <a:rPr sz="2933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must</a:t>
            </a:r>
            <a:r>
              <a:rPr sz="2933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consider</a:t>
            </a:r>
            <a:r>
              <a:rPr sz="2933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quality</a:t>
            </a:r>
            <a:r>
              <a:rPr sz="2933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assessment.</a:t>
            </a:r>
            <a:endParaRPr sz="2933">
              <a:latin typeface="Arial MT"/>
              <a:cs typeface="Arial MT"/>
            </a:endParaRPr>
          </a:p>
          <a:p>
            <a:pPr marL="1084553" lvl="1" indent="-435176">
              <a:spcBef>
                <a:spcPts val="280"/>
              </a:spcBef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Requirements</a:t>
            </a:r>
            <a:r>
              <a:rPr sz="2933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2933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used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derive</a:t>
            </a:r>
            <a:r>
              <a:rPr sz="2933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test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cases.</a:t>
            </a:r>
            <a:endParaRPr sz="2933">
              <a:latin typeface="Arial MT"/>
              <a:cs typeface="Arial MT"/>
            </a:endParaRPr>
          </a:p>
          <a:p>
            <a:pPr marL="1084553" lvl="1" indent="-435176">
              <a:spcBef>
                <a:spcPts val="280"/>
              </a:spcBef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Design</a:t>
            </a:r>
            <a:r>
              <a:rPr sz="2933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2933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2933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verified</a:t>
            </a:r>
            <a:r>
              <a:rPr sz="2933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against</a:t>
            </a:r>
            <a:r>
              <a:rPr sz="2933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requirements.</a:t>
            </a:r>
            <a:endParaRPr sz="2933">
              <a:latin typeface="Arial MT"/>
              <a:cs typeface="Arial MT"/>
            </a:endParaRPr>
          </a:p>
          <a:p>
            <a:pPr marL="1084553" lvl="1" indent="-435176">
              <a:spcBef>
                <a:spcPts val="280"/>
              </a:spcBef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Code</a:t>
            </a:r>
            <a:r>
              <a:rPr sz="2933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2933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2933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verified</a:t>
            </a:r>
            <a:r>
              <a:rPr sz="2933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against</a:t>
            </a:r>
            <a:r>
              <a:rPr sz="2933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design</a:t>
            </a:r>
            <a:r>
              <a:rPr sz="2933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requirements.</a:t>
            </a:r>
            <a:endParaRPr sz="2933">
              <a:latin typeface="Arial MT"/>
              <a:cs typeface="Arial MT"/>
            </a:endParaRPr>
          </a:p>
          <a:p>
            <a:pPr marL="1084553" lvl="1" indent="-435176">
              <a:spcBef>
                <a:spcPts val="280"/>
              </a:spcBef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Feedback</a:t>
            </a:r>
            <a:r>
              <a:rPr sz="2933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sought</a:t>
            </a:r>
            <a:r>
              <a:rPr sz="2933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from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stakeholders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at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any</a:t>
            </a:r>
            <a:r>
              <a:rPr sz="2933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time.</a:t>
            </a:r>
            <a:endParaRPr sz="2933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Static</a:t>
            </a:r>
            <a:r>
              <a:rPr spc="-40" dirty="0"/>
              <a:t> </a:t>
            </a:r>
            <a:r>
              <a:rPr spc="-27" dirty="0"/>
              <a:t>Verification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80010">
              <a:spcBef>
                <a:spcPts val="40"/>
              </a:spcBef>
            </a:pPr>
            <a:fld id="{81D60167-4931-47E6-BA6A-407CBD079E47}" type="slidenum">
              <a:rPr lang="en-US" spc="-50" smtClean="0"/>
              <a:pPr marL="80010">
                <a:spcBef>
                  <a:spcPts val="40"/>
                </a:spcBef>
              </a:pPr>
              <a:t>28</a:t>
            </a:fld>
            <a:endParaRPr spc="-33" dirty="0"/>
          </a:p>
        </p:txBody>
      </p:sp>
      <p:sp>
        <p:nvSpPr>
          <p:cNvPr id="3" name="object 3"/>
          <p:cNvSpPr txBox="1"/>
          <p:nvPr/>
        </p:nvSpPr>
        <p:spPr>
          <a:xfrm>
            <a:off x="873276" y="1853191"/>
            <a:ext cx="7022253" cy="3654633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74968" marR="739122" indent="-458882">
              <a:lnSpc>
                <a:spcPts val="3760"/>
              </a:lnSpc>
              <a:spcBef>
                <a:spcPts val="593"/>
              </a:spcBef>
              <a:buChar char="•"/>
              <a:tabLst>
                <a:tab pos="474968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Analysis</a:t>
            </a:r>
            <a:r>
              <a:rPr sz="3467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system</a:t>
            </a:r>
            <a:r>
              <a:rPr sz="3467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artifacts</a:t>
            </a:r>
            <a:r>
              <a:rPr sz="3467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to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discover</a:t>
            </a:r>
            <a:r>
              <a:rPr sz="3467" spc="-1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problems.</a:t>
            </a:r>
            <a:endParaRPr sz="3467">
              <a:latin typeface="Arial MT"/>
              <a:cs typeface="Arial MT"/>
            </a:endParaRPr>
          </a:p>
          <a:p>
            <a:pPr marL="1084553" marR="646837" lvl="1" indent="-436022">
              <a:lnSpc>
                <a:spcPct val="90000"/>
              </a:lnSpc>
              <a:spcBef>
                <a:spcPts val="573"/>
              </a:spcBef>
              <a:buFont typeface="Arial MT"/>
              <a:buChar char="•"/>
              <a:tabLst>
                <a:tab pos="1084553" algn="l"/>
              </a:tabLst>
            </a:pPr>
            <a:r>
              <a:rPr sz="2933" b="1" dirty="0">
                <a:solidFill>
                  <a:srgbClr val="4F4F4F"/>
                </a:solidFill>
                <a:latin typeface="Arial"/>
                <a:cs typeface="Arial"/>
              </a:rPr>
              <a:t>Proofs:</a:t>
            </a:r>
            <a:r>
              <a:rPr sz="2933" b="1" spc="-10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Posing</a:t>
            </a:r>
            <a:r>
              <a:rPr sz="2933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hypotheses</a:t>
            </a:r>
            <a:r>
              <a:rPr sz="2933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and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making</a:t>
            </a:r>
            <a:r>
              <a:rPr sz="2933" spc="-1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arguments</a:t>
            </a:r>
            <a:r>
              <a:rPr sz="2933" spc="-1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using specifications,</a:t>
            </a:r>
            <a:r>
              <a:rPr sz="2933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models,</a:t>
            </a:r>
            <a:r>
              <a:rPr sz="2933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etc.</a:t>
            </a:r>
            <a:endParaRPr sz="2933">
              <a:latin typeface="Arial MT"/>
              <a:cs typeface="Arial MT"/>
            </a:endParaRPr>
          </a:p>
          <a:p>
            <a:pPr marL="1084553" marR="6773" lvl="1" indent="-436022">
              <a:lnSpc>
                <a:spcPct val="90000"/>
              </a:lnSpc>
              <a:spcBef>
                <a:spcPts val="700"/>
              </a:spcBef>
              <a:buFont typeface="Arial MT"/>
              <a:buChar char="•"/>
              <a:tabLst>
                <a:tab pos="1084553" algn="l"/>
              </a:tabLst>
            </a:pPr>
            <a:r>
              <a:rPr sz="2933" b="1" dirty="0">
                <a:solidFill>
                  <a:srgbClr val="4F4F4F"/>
                </a:solidFill>
                <a:latin typeface="Arial"/>
                <a:cs typeface="Arial"/>
              </a:rPr>
              <a:t>Inspections:</a:t>
            </a:r>
            <a:r>
              <a:rPr sz="2933" b="1" spc="-1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Manual</a:t>
            </a:r>
            <a:r>
              <a:rPr sz="2933" spc="-1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“sanity</a:t>
            </a:r>
            <a:r>
              <a:rPr sz="2933" spc="-1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check”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on</a:t>
            </a:r>
            <a:r>
              <a:rPr sz="2933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artifacts</a:t>
            </a:r>
            <a:r>
              <a:rPr sz="2933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(e.g.,</a:t>
            </a:r>
            <a:r>
              <a:rPr sz="2933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source</a:t>
            </a:r>
            <a:r>
              <a:rPr sz="2933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code),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searching</a:t>
            </a:r>
            <a:r>
              <a:rPr sz="2933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for</a:t>
            </a:r>
            <a:r>
              <a:rPr sz="2933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issues.</a:t>
            </a:r>
            <a:endParaRPr sz="2933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4000" y="1913071"/>
            <a:ext cx="3674800" cy="27561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Advantages</a:t>
            </a:r>
            <a:r>
              <a:rPr spc="-53" dirty="0"/>
              <a:t> </a:t>
            </a:r>
            <a:r>
              <a:rPr dirty="0"/>
              <a:t>of</a:t>
            </a:r>
            <a:r>
              <a:rPr spc="-53" dirty="0"/>
              <a:t> </a:t>
            </a:r>
            <a:r>
              <a:rPr dirty="0"/>
              <a:t>Static</a:t>
            </a:r>
            <a:r>
              <a:rPr spc="-53" dirty="0"/>
              <a:t> </a:t>
            </a:r>
            <a:r>
              <a:rPr spc="-13" dirty="0"/>
              <a:t>Verification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80010">
              <a:spcBef>
                <a:spcPts val="40"/>
              </a:spcBef>
            </a:pPr>
            <a:fld id="{81D60167-4931-47E6-BA6A-407CBD079E47}" type="slidenum">
              <a:rPr lang="en-US" spc="-50" smtClean="0"/>
              <a:pPr marL="80010">
                <a:spcBef>
                  <a:spcPts val="40"/>
                </a:spcBef>
              </a:pPr>
              <a:t>29</a:t>
            </a:fld>
            <a:endParaRPr spc="-33"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53177"/>
            <a:ext cx="9789160" cy="3786528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74968" marR="34711" indent="-458882">
              <a:lnSpc>
                <a:spcPts val="3760"/>
              </a:lnSpc>
              <a:spcBef>
                <a:spcPts val="593"/>
              </a:spcBef>
              <a:buChar char="•"/>
              <a:tabLst>
                <a:tab pos="474968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One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error</a:t>
            </a:r>
            <a:r>
              <a:rPr sz="3467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3467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hide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other</a:t>
            </a:r>
            <a:r>
              <a:rPr sz="3467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errors.</a:t>
            </a:r>
            <a:r>
              <a:rPr sz="3467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Inspections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not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impacted</a:t>
            </a:r>
            <a:r>
              <a:rPr sz="3467" spc="-1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by</a:t>
            </a:r>
            <a:r>
              <a:rPr sz="3467" spc="-1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program</a:t>
            </a:r>
            <a:r>
              <a:rPr sz="3467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interactions.</a:t>
            </a:r>
            <a:endParaRPr sz="3467">
              <a:latin typeface="Arial MT"/>
              <a:cs typeface="Arial MT"/>
            </a:endParaRPr>
          </a:p>
          <a:p>
            <a:pPr marL="474968" marR="449569" indent="-458882">
              <a:lnSpc>
                <a:spcPts val="3773"/>
              </a:lnSpc>
              <a:spcBef>
                <a:spcPts val="1267"/>
              </a:spcBef>
              <a:buChar char="•"/>
              <a:tabLst>
                <a:tab pos="474968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Incomplete</a:t>
            </a:r>
            <a:r>
              <a:rPr sz="3467" spc="-1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systems</a:t>
            </a:r>
            <a:r>
              <a:rPr sz="3467" spc="-1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3467" spc="-1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3467" spc="-1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inspected</a:t>
            </a:r>
            <a:r>
              <a:rPr sz="3467" spc="-1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without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special</a:t>
            </a:r>
            <a:r>
              <a:rPr sz="3467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code</a:t>
            </a:r>
            <a:r>
              <a:rPr sz="3467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run</a:t>
            </a:r>
            <a:r>
              <a:rPr sz="3467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partial</a:t>
            </a:r>
            <a:r>
              <a:rPr sz="3467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system.</a:t>
            </a:r>
            <a:endParaRPr sz="3467">
              <a:latin typeface="Arial MT"/>
              <a:cs typeface="Arial MT"/>
            </a:endParaRPr>
          </a:p>
          <a:p>
            <a:pPr marL="474968" marR="6773" indent="-458882">
              <a:lnSpc>
                <a:spcPct val="89700"/>
              </a:lnSpc>
              <a:spcBef>
                <a:spcPts val="1233"/>
              </a:spcBef>
              <a:buChar char="•"/>
              <a:tabLst>
                <a:tab pos="474968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Inspection</a:t>
            </a:r>
            <a:r>
              <a:rPr sz="3467" spc="-1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3467" spc="-1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assess</a:t>
            </a:r>
            <a:r>
              <a:rPr sz="3467" spc="-1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quality</a:t>
            </a:r>
            <a:r>
              <a:rPr sz="3467" spc="-1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attributes</a:t>
            </a:r>
            <a:r>
              <a:rPr sz="3467" spc="-1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such</a:t>
            </a:r>
            <a:r>
              <a:rPr sz="3467" spc="-1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as 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maintainability,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portability,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code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style,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program inefficiencies,</a:t>
            </a:r>
            <a:r>
              <a:rPr sz="3467" spc="-1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etc.</a:t>
            </a:r>
            <a:endParaRPr sz="346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63404" y="1236582"/>
            <a:ext cx="13135749" cy="75576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Our</a:t>
            </a:r>
            <a:r>
              <a:rPr spc="-47" dirty="0"/>
              <a:t> </a:t>
            </a:r>
            <a:r>
              <a:rPr dirty="0"/>
              <a:t>Society</a:t>
            </a:r>
            <a:r>
              <a:rPr spc="-47" dirty="0"/>
              <a:t> </a:t>
            </a:r>
            <a:r>
              <a:rPr dirty="0"/>
              <a:t>Depends</a:t>
            </a:r>
            <a:r>
              <a:rPr spc="-47" dirty="0"/>
              <a:t> </a:t>
            </a:r>
            <a:r>
              <a:rPr dirty="0"/>
              <a:t>on</a:t>
            </a:r>
            <a:r>
              <a:rPr spc="-53" dirty="0"/>
              <a:t> </a:t>
            </a:r>
            <a:r>
              <a:rPr spc="-13" dirty="0"/>
              <a:t>Software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480800" y="8653574"/>
            <a:ext cx="3657600" cy="129950"/>
          </a:xfrm>
          <a:prstGeom prst="rect">
            <a:avLst/>
          </a:prstGeom>
        </p:spPr>
        <p:txBody>
          <a:bodyPr vert="horz" wrap="square" lIns="0" tIns="6773" rIns="0" bIns="0" rtlCol="0" anchor="ctr">
            <a:spAutoFit/>
          </a:bodyPr>
          <a:lstStyle/>
          <a:p>
            <a:pPr marL="106677">
              <a:spcBef>
                <a:spcPts val="53"/>
              </a:spcBef>
            </a:pPr>
            <a:fld id="{81D60167-4931-47E6-BA6A-407CBD079E47}" type="slidenum">
              <a:rPr spc="-67" dirty="0"/>
              <a:pPr marL="106677">
                <a:spcBef>
                  <a:spcPts val="53"/>
                </a:spcBef>
              </a:pPr>
              <a:t>3</a:t>
            </a:fld>
            <a:endParaRPr spc="-67" dirty="0"/>
          </a:p>
        </p:txBody>
      </p:sp>
      <p:sp>
        <p:nvSpPr>
          <p:cNvPr id="3" name="object 3"/>
          <p:cNvSpPr txBox="1"/>
          <p:nvPr/>
        </p:nvSpPr>
        <p:spPr>
          <a:xfrm>
            <a:off x="722552" y="1853176"/>
            <a:ext cx="8043333" cy="55064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6119554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This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software: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	So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this:</a:t>
            </a:r>
            <a:endParaRPr sz="3467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34919" y="4502615"/>
            <a:ext cx="190500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33"/>
              </a:lnSpc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Also,</a:t>
            </a:r>
            <a:r>
              <a:rPr sz="3467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this:</a:t>
            </a:r>
            <a:endParaRPr sz="3467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1063" y="2497367"/>
            <a:ext cx="3034047" cy="156067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81983" y="4156875"/>
            <a:ext cx="3152175" cy="20415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010568" y="2484675"/>
            <a:ext cx="2584873" cy="3680460"/>
            <a:chOff x="757925" y="1863506"/>
            <a:chExt cx="1938655" cy="276034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7450" y="1873031"/>
              <a:ext cx="1919534" cy="274066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62687" y="1868268"/>
              <a:ext cx="1929130" cy="2750820"/>
            </a:xfrm>
            <a:custGeom>
              <a:avLst/>
              <a:gdLst/>
              <a:ahLst/>
              <a:cxnLst/>
              <a:rect l="l" t="t" r="r" b="b"/>
              <a:pathLst>
                <a:path w="1929130" h="2750820">
                  <a:moveTo>
                    <a:pt x="0" y="0"/>
                  </a:moveTo>
                  <a:lnTo>
                    <a:pt x="1929059" y="0"/>
                  </a:lnTo>
                  <a:lnTo>
                    <a:pt x="1929059" y="2750193"/>
                  </a:lnTo>
                  <a:lnTo>
                    <a:pt x="0" y="275019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Dynamic</a:t>
            </a:r>
            <a:r>
              <a:rPr spc="-47" dirty="0"/>
              <a:t> </a:t>
            </a:r>
            <a:r>
              <a:rPr spc="-27" dirty="0"/>
              <a:t>Verification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80010">
              <a:spcBef>
                <a:spcPts val="40"/>
              </a:spcBef>
            </a:pPr>
            <a:fld id="{81D60167-4931-47E6-BA6A-407CBD079E47}" type="slidenum">
              <a:rPr lang="en-US" spc="-50" smtClean="0"/>
              <a:pPr marL="80010">
                <a:spcBef>
                  <a:spcPts val="40"/>
                </a:spcBef>
              </a:pPr>
              <a:t>30</a:t>
            </a:fld>
            <a:endParaRPr spc="-33"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53177"/>
            <a:ext cx="10592645" cy="3705288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74968" marR="6773" indent="-458882">
              <a:lnSpc>
                <a:spcPts val="3760"/>
              </a:lnSpc>
              <a:spcBef>
                <a:spcPts val="593"/>
              </a:spcBef>
              <a:buChar char="•"/>
              <a:tabLst>
                <a:tab pos="474968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Exercising</a:t>
            </a:r>
            <a:r>
              <a:rPr sz="3467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3467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observing</a:t>
            </a:r>
            <a:r>
              <a:rPr sz="3467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system</a:t>
            </a:r>
            <a:r>
              <a:rPr sz="3467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argue</a:t>
            </a:r>
            <a:r>
              <a:rPr sz="3467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that</a:t>
            </a:r>
            <a:r>
              <a:rPr sz="3467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it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meets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requirements.</a:t>
            </a:r>
            <a:endParaRPr sz="3467" dirty="0">
              <a:latin typeface="Arial MT"/>
              <a:cs typeface="Arial MT"/>
            </a:endParaRPr>
          </a:p>
          <a:p>
            <a:pPr marL="1084553" marR="1309759" lvl="1" indent="-436022">
              <a:lnSpc>
                <a:spcPts val="3133"/>
              </a:lnSpc>
              <a:spcBef>
                <a:spcPts val="652"/>
              </a:spcBef>
              <a:buFont typeface="Arial MT"/>
              <a:buChar char="•"/>
              <a:tabLst>
                <a:tab pos="1084553" algn="l"/>
              </a:tabLst>
            </a:pPr>
            <a:r>
              <a:rPr sz="2933" b="1" spc="-27" dirty="0">
                <a:solidFill>
                  <a:srgbClr val="4F4F4F"/>
                </a:solidFill>
                <a:latin typeface="Arial"/>
                <a:cs typeface="Arial"/>
              </a:rPr>
              <a:t>Testing:</a:t>
            </a:r>
            <a:r>
              <a:rPr sz="2933" b="1" spc="-8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Formulating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sets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input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demonstrate requirement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satisfaction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or</a:t>
            </a:r>
            <a:r>
              <a:rPr sz="2933" spc="-6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find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faults.</a:t>
            </a:r>
            <a:endParaRPr sz="2933" dirty="0">
              <a:latin typeface="Arial MT"/>
              <a:cs typeface="Arial MT"/>
            </a:endParaRPr>
          </a:p>
          <a:p>
            <a:pPr marL="1084553" marR="1343625" lvl="1" indent="-436022">
              <a:lnSpc>
                <a:spcPts val="3133"/>
              </a:lnSpc>
              <a:spcBef>
                <a:spcPts val="733"/>
              </a:spcBef>
              <a:buFont typeface="Arial MT"/>
              <a:buChar char="•"/>
              <a:tabLst>
                <a:tab pos="1084553" algn="l"/>
              </a:tabLst>
            </a:pPr>
            <a:r>
              <a:rPr sz="2933" b="1" dirty="0">
                <a:solidFill>
                  <a:srgbClr val="4F4F4F"/>
                </a:solidFill>
                <a:latin typeface="Arial"/>
                <a:cs typeface="Arial"/>
              </a:rPr>
              <a:t>Fuzzing:</a:t>
            </a:r>
            <a:r>
              <a:rPr sz="2933" b="1" spc="-8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Generating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semi-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random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input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locate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crashes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other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anomalies.</a:t>
            </a:r>
            <a:endParaRPr sz="2933" dirty="0">
              <a:latin typeface="Arial MT"/>
              <a:cs typeface="Arial MT"/>
            </a:endParaRPr>
          </a:p>
          <a:p>
            <a:pPr marL="1084553" marR="1528195" lvl="1" indent="-436022">
              <a:lnSpc>
                <a:spcPts val="3133"/>
              </a:lnSpc>
              <a:spcBef>
                <a:spcPts val="733"/>
              </a:spcBef>
              <a:buFont typeface="Arial MT"/>
              <a:buChar char="•"/>
              <a:tabLst>
                <a:tab pos="1084553" algn="l"/>
              </a:tabLst>
            </a:pPr>
            <a:r>
              <a:rPr sz="2933" b="1" spc="-60" dirty="0">
                <a:solidFill>
                  <a:srgbClr val="4F4F4F"/>
                </a:solidFill>
                <a:latin typeface="Arial"/>
                <a:cs typeface="Arial"/>
              </a:rPr>
              <a:t>Taint</a:t>
            </a:r>
            <a:r>
              <a:rPr sz="2933" b="1" spc="-14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b="1" dirty="0">
                <a:solidFill>
                  <a:srgbClr val="4F4F4F"/>
                </a:solidFill>
                <a:latin typeface="Arial"/>
                <a:cs typeface="Arial"/>
              </a:rPr>
              <a:t>Analysis:</a:t>
            </a:r>
            <a:r>
              <a:rPr sz="2933" b="1" spc="-16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Monitoring</a:t>
            </a:r>
            <a:r>
              <a:rPr sz="2933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how</a:t>
            </a:r>
            <a:r>
              <a:rPr sz="2933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faults</a:t>
            </a:r>
            <a:r>
              <a:rPr sz="2933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spread</a:t>
            </a:r>
            <a:r>
              <a:rPr sz="2933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by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corrupting</a:t>
            </a:r>
            <a:r>
              <a:rPr sz="2933" spc="-152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system</a:t>
            </a:r>
            <a:r>
              <a:rPr sz="2933" spc="-1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variables.</a:t>
            </a:r>
            <a:endParaRPr sz="2933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Advantages</a:t>
            </a:r>
            <a:r>
              <a:rPr spc="-60" dirty="0"/>
              <a:t> </a:t>
            </a:r>
            <a:r>
              <a:rPr dirty="0"/>
              <a:t>of</a:t>
            </a:r>
            <a:r>
              <a:rPr spc="-53" dirty="0"/>
              <a:t> </a:t>
            </a:r>
            <a:r>
              <a:rPr dirty="0"/>
              <a:t>Dynamic</a:t>
            </a:r>
            <a:r>
              <a:rPr spc="-53" dirty="0"/>
              <a:t> </a:t>
            </a:r>
            <a:r>
              <a:rPr spc="-13" dirty="0"/>
              <a:t>Verification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80010">
              <a:spcBef>
                <a:spcPts val="40"/>
              </a:spcBef>
            </a:pPr>
            <a:fld id="{81D60167-4931-47E6-BA6A-407CBD079E47}" type="slidenum">
              <a:rPr lang="en-US" spc="-50" smtClean="0"/>
              <a:pPr marL="80010">
                <a:spcBef>
                  <a:spcPts val="40"/>
                </a:spcBef>
              </a:pPr>
              <a:t>31</a:t>
            </a:fld>
            <a:endParaRPr spc="-33"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53176"/>
            <a:ext cx="10517293" cy="3074282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74968" marR="6773" indent="-458882">
              <a:lnSpc>
                <a:spcPts val="3760"/>
              </a:lnSpc>
              <a:spcBef>
                <a:spcPts val="593"/>
              </a:spcBef>
              <a:buChar char="•"/>
              <a:tabLst>
                <a:tab pos="474968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Discovers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problems</a:t>
            </a:r>
            <a:r>
              <a:rPr sz="3467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from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runtime</a:t>
            </a:r>
            <a:r>
              <a:rPr sz="3467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interaction,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timing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problems,</a:t>
            </a:r>
            <a:r>
              <a:rPr sz="3467" spc="-1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or</a:t>
            </a:r>
            <a:r>
              <a:rPr sz="3467" spc="-1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performance</a:t>
            </a:r>
            <a:r>
              <a:rPr sz="3467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issues.</a:t>
            </a:r>
            <a:endParaRPr sz="3467">
              <a:latin typeface="Arial MT"/>
              <a:cs typeface="Arial MT"/>
            </a:endParaRPr>
          </a:p>
          <a:p>
            <a:pPr marL="474968" indent="-458035">
              <a:spcBef>
                <a:spcPts val="820"/>
              </a:spcBef>
              <a:buChar char="•"/>
              <a:tabLst>
                <a:tab pos="474968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Often</a:t>
            </a:r>
            <a:r>
              <a:rPr sz="3467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cheaper</a:t>
            </a:r>
            <a:r>
              <a:rPr sz="3467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than</a:t>
            </a:r>
            <a:r>
              <a:rPr sz="3467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static</a:t>
            </a:r>
            <a:r>
              <a:rPr sz="3467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verification.</a:t>
            </a:r>
            <a:endParaRPr sz="3467">
              <a:latin typeface="Arial MT"/>
              <a:cs typeface="Arial MT"/>
            </a:endParaRPr>
          </a:p>
          <a:p>
            <a:pPr marL="1084553" lvl="1" indent="-435176">
              <a:spcBef>
                <a:spcPts val="345"/>
              </a:spcBef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Easier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automate.</a:t>
            </a:r>
            <a:endParaRPr sz="2933">
              <a:latin typeface="Arial MT"/>
              <a:cs typeface="Arial MT"/>
            </a:endParaRPr>
          </a:p>
          <a:p>
            <a:pPr marL="1084553" lvl="1" indent="-435176">
              <a:spcBef>
                <a:spcPts val="279"/>
              </a:spcBef>
              <a:buChar char="•"/>
              <a:tabLst>
                <a:tab pos="1084553" algn="l"/>
              </a:tabLst>
            </a:pP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However,</a:t>
            </a:r>
            <a:r>
              <a:rPr sz="2933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cannot</a:t>
            </a:r>
            <a:r>
              <a:rPr sz="2933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prove</a:t>
            </a:r>
            <a:r>
              <a:rPr sz="2933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that</a:t>
            </a:r>
            <a:r>
              <a:rPr sz="2933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properties</a:t>
            </a:r>
            <a:r>
              <a:rPr sz="2933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are</a:t>
            </a:r>
            <a:r>
              <a:rPr sz="2933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met</a:t>
            </a:r>
            <a:endParaRPr sz="2933">
              <a:latin typeface="Arial MT"/>
              <a:cs typeface="Arial MT"/>
            </a:endParaRPr>
          </a:p>
          <a:p>
            <a:pPr marL="1694138" lvl="2" indent="-411470">
              <a:spcBef>
                <a:spcPts val="347"/>
              </a:spcBef>
              <a:buChar char="•"/>
              <a:tabLst>
                <a:tab pos="1694138" algn="l"/>
              </a:tabLst>
            </a:pP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Cannot</a:t>
            </a:r>
            <a:r>
              <a:rPr sz="2400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try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24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possible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executions.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The</a:t>
            </a:r>
            <a:r>
              <a:rPr spc="13" dirty="0"/>
              <a:t> </a:t>
            </a:r>
            <a:r>
              <a:rPr spc="-60" dirty="0"/>
              <a:t>Trade-</a:t>
            </a:r>
            <a:r>
              <a:rPr dirty="0"/>
              <a:t>Off</a:t>
            </a:r>
            <a:r>
              <a:rPr spc="13" dirty="0"/>
              <a:t> </a:t>
            </a:r>
            <a:r>
              <a:rPr spc="-27" dirty="0"/>
              <a:t>Game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80010">
              <a:spcBef>
                <a:spcPts val="40"/>
              </a:spcBef>
            </a:pPr>
            <a:fld id="{81D60167-4931-47E6-BA6A-407CBD079E47}" type="slidenum">
              <a:rPr lang="en-US" spc="-50" smtClean="0"/>
              <a:pPr marL="80010">
                <a:spcBef>
                  <a:spcPts val="40"/>
                </a:spcBef>
              </a:pPr>
              <a:t>32</a:t>
            </a:fld>
            <a:endParaRPr spc="-33" dirty="0"/>
          </a:p>
        </p:txBody>
      </p:sp>
      <p:sp>
        <p:nvSpPr>
          <p:cNvPr id="3" name="object 3"/>
          <p:cNvSpPr txBox="1"/>
          <p:nvPr/>
        </p:nvSpPr>
        <p:spPr>
          <a:xfrm>
            <a:off x="722552" y="1853176"/>
            <a:ext cx="10276840" cy="3964483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6933" marR="638371">
              <a:lnSpc>
                <a:spcPct val="89700"/>
              </a:lnSpc>
              <a:spcBef>
                <a:spcPts val="560"/>
              </a:spcBef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Software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engineering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process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designing, constructing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maintaining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best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software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possible</a:t>
            </a:r>
            <a:r>
              <a:rPr sz="3467" spc="-1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given</a:t>
            </a:r>
            <a:r>
              <a:rPr sz="3467" spc="-1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1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available</a:t>
            </a:r>
            <a:r>
              <a:rPr sz="3467" spc="-1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resources.</a:t>
            </a:r>
            <a:endParaRPr sz="3467">
              <a:latin typeface="Arial MT"/>
              <a:cs typeface="Arial MT"/>
            </a:endParaRPr>
          </a:p>
          <a:p>
            <a:pPr>
              <a:spcBef>
                <a:spcPts val="2433"/>
              </a:spcBef>
            </a:pPr>
            <a:endParaRPr sz="3467">
              <a:latin typeface="Arial MT"/>
              <a:cs typeface="Arial MT"/>
            </a:endParaRPr>
          </a:p>
          <a:p>
            <a:pPr marL="16933" marR="6773">
              <a:lnSpc>
                <a:spcPts val="3773"/>
              </a:lnSpc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Trade</a:t>
            </a:r>
            <a:r>
              <a:rPr sz="3467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off</a:t>
            </a:r>
            <a:r>
              <a:rPr sz="3467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between</a:t>
            </a:r>
            <a:r>
              <a:rPr sz="3467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what</a:t>
            </a:r>
            <a:r>
              <a:rPr sz="3467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we</a:t>
            </a:r>
            <a:r>
              <a:rPr sz="3467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want,</a:t>
            </a:r>
            <a:r>
              <a:rPr sz="3467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what</a:t>
            </a:r>
            <a:r>
              <a:rPr sz="3467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we</a:t>
            </a:r>
            <a:r>
              <a:rPr sz="3467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need,</a:t>
            </a:r>
            <a:r>
              <a:rPr sz="3467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and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what</a:t>
            </a:r>
            <a:r>
              <a:rPr sz="3467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we've</a:t>
            </a:r>
            <a:r>
              <a:rPr sz="3467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got.</a:t>
            </a:r>
            <a:endParaRPr sz="3467">
              <a:latin typeface="Arial MT"/>
              <a:cs typeface="Arial MT"/>
            </a:endParaRPr>
          </a:p>
          <a:p>
            <a:pPr marL="626518">
              <a:spcBef>
                <a:spcPts val="807"/>
              </a:spcBef>
            </a:pPr>
            <a:r>
              <a:rPr sz="3467" b="1" spc="-13" dirty="0">
                <a:solidFill>
                  <a:srgbClr val="4F4F4F"/>
                </a:solidFill>
                <a:latin typeface="Arial"/>
                <a:cs typeface="Arial"/>
              </a:rPr>
              <a:t>“Better,</a:t>
            </a:r>
            <a:r>
              <a:rPr sz="3467" b="1" spc="-10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spc="-27" dirty="0">
                <a:solidFill>
                  <a:srgbClr val="4F4F4F"/>
                </a:solidFill>
                <a:latin typeface="Arial"/>
                <a:cs typeface="Arial"/>
              </a:rPr>
              <a:t>faster,</a:t>
            </a:r>
            <a:r>
              <a:rPr sz="3467" b="1" spc="-10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or</a:t>
            </a:r>
            <a:r>
              <a:rPr sz="3467" b="1" spc="-9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cheaper</a:t>
            </a:r>
            <a:r>
              <a:rPr sz="3467" b="1" spc="-10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-</a:t>
            </a:r>
            <a:r>
              <a:rPr sz="3467" b="1" spc="-10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pick</a:t>
            </a:r>
            <a:r>
              <a:rPr sz="3467" b="1" spc="-9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any</a:t>
            </a:r>
            <a:r>
              <a:rPr sz="3467" b="1" spc="-10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spc="-27" dirty="0">
                <a:solidFill>
                  <a:srgbClr val="4F4F4F"/>
                </a:solidFill>
                <a:latin typeface="Arial"/>
                <a:cs typeface="Arial"/>
              </a:rPr>
              <a:t>two”</a:t>
            </a:r>
            <a:endParaRPr sz="346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Perfect</a:t>
            </a:r>
            <a:r>
              <a:rPr spc="-7" dirty="0"/>
              <a:t> </a:t>
            </a:r>
            <a:r>
              <a:rPr spc="-27" dirty="0"/>
              <a:t>Verification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80010">
              <a:spcBef>
                <a:spcPts val="40"/>
              </a:spcBef>
            </a:pPr>
            <a:fld id="{81D60167-4931-47E6-BA6A-407CBD079E47}" type="slidenum">
              <a:rPr lang="en-US" spc="-50" smtClean="0"/>
              <a:pPr marL="80010">
                <a:spcBef>
                  <a:spcPts val="40"/>
                </a:spcBef>
              </a:pPr>
              <a:t>33</a:t>
            </a:fld>
            <a:endParaRPr spc="-33"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01265"/>
            <a:ext cx="10228579" cy="2480103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4968" indent="-458035">
              <a:spcBef>
                <a:spcPts val="540"/>
              </a:spcBef>
              <a:buChar char="•"/>
              <a:tabLst>
                <a:tab pos="474968" algn="l"/>
              </a:tabLst>
            </a:pP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Verification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an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instance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6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halting</a:t>
            </a:r>
            <a:r>
              <a:rPr sz="3467" b="1" spc="-9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spc="-13" dirty="0">
                <a:solidFill>
                  <a:srgbClr val="4F4F4F"/>
                </a:solidFill>
                <a:latin typeface="Arial"/>
                <a:cs typeface="Arial"/>
              </a:rPr>
              <a:t>problem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.</a:t>
            </a:r>
            <a:endParaRPr sz="3467">
              <a:latin typeface="Arial MT"/>
              <a:cs typeface="Arial MT"/>
            </a:endParaRPr>
          </a:p>
          <a:p>
            <a:pPr marL="1084553" marR="254840" lvl="1" indent="-436022">
              <a:lnSpc>
                <a:spcPts val="3133"/>
              </a:lnSpc>
              <a:spcBef>
                <a:spcPts val="773"/>
              </a:spcBef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There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2933" spc="-6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at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least</a:t>
            </a:r>
            <a:r>
              <a:rPr sz="2933" spc="-6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one</a:t>
            </a:r>
            <a:r>
              <a:rPr sz="2933" spc="-6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program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for</a:t>
            </a:r>
            <a:r>
              <a:rPr sz="2933" spc="-6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which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any</a:t>
            </a:r>
            <a:r>
              <a:rPr sz="2933" spc="-6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technique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cannot</a:t>
            </a:r>
            <a:r>
              <a:rPr sz="2933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obtain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an</a:t>
            </a:r>
            <a:r>
              <a:rPr sz="2933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answer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finite</a:t>
            </a:r>
            <a:r>
              <a:rPr sz="2933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time.</a:t>
            </a:r>
            <a:endParaRPr sz="2933">
              <a:latin typeface="Arial MT"/>
              <a:cs typeface="Arial MT"/>
            </a:endParaRPr>
          </a:p>
          <a:p>
            <a:pPr marL="1084553" lvl="1" indent="-435176">
              <a:spcBef>
                <a:spcPts val="305"/>
              </a:spcBef>
              <a:buChar char="•"/>
              <a:tabLst>
                <a:tab pos="1084553" algn="l"/>
              </a:tabLst>
            </a:pP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Testing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-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cannot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exhaustively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try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inputs.</a:t>
            </a:r>
            <a:endParaRPr sz="2933">
              <a:latin typeface="Arial MT"/>
              <a:cs typeface="Arial MT"/>
            </a:endParaRPr>
          </a:p>
          <a:p>
            <a:pPr marL="1084553" lvl="1" indent="-435176">
              <a:spcBef>
                <a:spcPts val="280"/>
              </a:spcBef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Must</a:t>
            </a:r>
            <a:r>
              <a:rPr sz="2933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accept</a:t>
            </a:r>
            <a:r>
              <a:rPr sz="2933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some</a:t>
            </a:r>
            <a:r>
              <a:rPr sz="2933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degree</a:t>
            </a:r>
            <a:r>
              <a:rPr sz="2933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inaccuracy.</a:t>
            </a:r>
            <a:endParaRPr sz="2933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13" dirty="0"/>
              <a:t>Verification</a:t>
            </a:r>
            <a:r>
              <a:rPr spc="-133" dirty="0"/>
              <a:t> </a:t>
            </a:r>
            <a:r>
              <a:rPr spc="-67" dirty="0"/>
              <a:t>Trade-</a:t>
            </a:r>
            <a:r>
              <a:rPr spc="-27" dirty="0"/>
              <a:t>Offs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80010">
              <a:spcBef>
                <a:spcPts val="40"/>
              </a:spcBef>
            </a:pPr>
            <a:fld id="{81D60167-4931-47E6-BA6A-407CBD079E47}" type="slidenum">
              <a:rPr lang="en-US" spc="-50" smtClean="0"/>
              <a:pPr marL="80010">
                <a:spcBef>
                  <a:spcPts val="40"/>
                </a:spcBef>
              </a:pPr>
              <a:t>34</a:t>
            </a:fld>
            <a:endParaRPr spc="-33" dirty="0"/>
          </a:p>
        </p:txBody>
      </p:sp>
      <p:sp>
        <p:nvSpPr>
          <p:cNvPr id="3" name="object 3"/>
          <p:cNvSpPr txBox="1"/>
          <p:nvPr/>
        </p:nvSpPr>
        <p:spPr>
          <a:xfrm>
            <a:off x="722561" y="1830431"/>
            <a:ext cx="6947747" cy="348338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6933" marR="1236102">
              <a:lnSpc>
                <a:spcPts val="3507"/>
              </a:lnSpc>
              <a:spcBef>
                <a:spcPts val="260"/>
              </a:spcBef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We</a:t>
            </a:r>
            <a:r>
              <a:rPr sz="2933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are</a:t>
            </a:r>
            <a:r>
              <a:rPr sz="2933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interested</a:t>
            </a:r>
            <a:r>
              <a:rPr sz="2933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2933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proving</a:t>
            </a:r>
            <a:r>
              <a:rPr sz="2933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that</a:t>
            </a:r>
            <a:r>
              <a:rPr sz="2933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a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program</a:t>
            </a:r>
            <a:r>
              <a:rPr sz="2933" spc="-1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demonstrates</a:t>
            </a:r>
            <a:r>
              <a:rPr sz="2933" spc="-1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property</a:t>
            </a:r>
            <a:r>
              <a:rPr sz="2933" spc="-1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X</a:t>
            </a:r>
            <a:endParaRPr sz="2933">
              <a:latin typeface="Arial MT"/>
              <a:cs typeface="Arial MT"/>
            </a:endParaRPr>
          </a:p>
          <a:p>
            <a:pPr marL="626518" marR="6773" indent="-423323">
              <a:spcBef>
                <a:spcPts val="667"/>
              </a:spcBef>
              <a:buFont typeface="Arial MT"/>
              <a:buChar char="•"/>
              <a:tabLst>
                <a:tab pos="626518" algn="l"/>
              </a:tabLst>
            </a:pPr>
            <a:r>
              <a:rPr sz="2667" b="1" dirty="0">
                <a:solidFill>
                  <a:srgbClr val="4F4F4F"/>
                </a:solidFill>
                <a:latin typeface="Arial"/>
                <a:cs typeface="Arial"/>
              </a:rPr>
              <a:t>Pessimistic</a:t>
            </a:r>
            <a:r>
              <a:rPr sz="2667" b="1" spc="-4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667" b="1" dirty="0">
                <a:solidFill>
                  <a:srgbClr val="4F4F4F"/>
                </a:solidFill>
                <a:latin typeface="Arial"/>
                <a:cs typeface="Arial"/>
              </a:rPr>
              <a:t>Inaccuracy</a:t>
            </a:r>
            <a:r>
              <a:rPr sz="2667" b="1" spc="-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-</a:t>
            </a:r>
            <a:r>
              <a:rPr sz="26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26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spc="-13" dirty="0">
                <a:solidFill>
                  <a:srgbClr val="4F4F4F"/>
                </a:solidFill>
                <a:latin typeface="Arial MT"/>
                <a:cs typeface="Arial MT"/>
              </a:rPr>
              <a:t>guaranteed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6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program</a:t>
            </a:r>
            <a:r>
              <a:rPr sz="26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even</a:t>
            </a:r>
            <a:r>
              <a:rPr sz="26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if</a:t>
            </a:r>
            <a:r>
              <a:rPr sz="26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6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it</a:t>
            </a:r>
            <a:r>
              <a:rPr sz="26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possesses</a:t>
            </a:r>
            <a:r>
              <a:rPr sz="26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spc="-33" dirty="0">
                <a:solidFill>
                  <a:srgbClr val="4F4F4F"/>
                </a:solidFill>
                <a:latin typeface="Arial MT"/>
                <a:cs typeface="Arial MT"/>
              </a:rPr>
              <a:t>X.</a:t>
            </a:r>
            <a:endParaRPr sz="2667">
              <a:latin typeface="Arial MT"/>
              <a:cs typeface="Arial MT"/>
            </a:endParaRPr>
          </a:p>
          <a:p>
            <a:pPr marL="626518" marR="761134" indent="-423323">
              <a:buFont typeface="Arial MT"/>
              <a:buChar char="•"/>
              <a:tabLst>
                <a:tab pos="626518" algn="l"/>
              </a:tabLst>
            </a:pPr>
            <a:r>
              <a:rPr sz="2667" b="1" dirty="0">
                <a:solidFill>
                  <a:srgbClr val="4F4F4F"/>
                </a:solidFill>
                <a:latin typeface="Arial"/>
                <a:cs typeface="Arial"/>
              </a:rPr>
              <a:t>Optimistic</a:t>
            </a:r>
            <a:r>
              <a:rPr sz="2667" b="1" spc="-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667" b="1" dirty="0">
                <a:solidFill>
                  <a:srgbClr val="4F4F4F"/>
                </a:solidFill>
                <a:latin typeface="Arial"/>
                <a:cs typeface="Arial"/>
              </a:rPr>
              <a:t>Inaccuracy</a:t>
            </a:r>
            <a:r>
              <a:rPr sz="2667" b="1" spc="-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-</a:t>
            </a:r>
            <a:r>
              <a:rPr sz="26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may</a:t>
            </a:r>
            <a:r>
              <a:rPr sz="26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spc="-13" dirty="0">
                <a:solidFill>
                  <a:srgbClr val="4F4F4F"/>
                </a:solidFill>
                <a:latin typeface="Arial MT"/>
                <a:cs typeface="Arial MT"/>
              </a:rPr>
              <a:t>accept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program</a:t>
            </a:r>
            <a:r>
              <a:rPr sz="26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that</a:t>
            </a:r>
            <a:r>
              <a:rPr sz="26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does</a:t>
            </a:r>
            <a:r>
              <a:rPr sz="26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26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possess</a:t>
            </a:r>
            <a:r>
              <a:rPr sz="26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spc="-33" dirty="0">
                <a:solidFill>
                  <a:srgbClr val="4F4F4F"/>
                </a:solidFill>
                <a:latin typeface="Arial MT"/>
                <a:cs typeface="Arial MT"/>
              </a:rPr>
              <a:t>X.</a:t>
            </a:r>
            <a:endParaRPr sz="2667">
              <a:latin typeface="Arial MT"/>
              <a:cs typeface="Arial MT"/>
            </a:endParaRPr>
          </a:p>
          <a:p>
            <a:pPr marL="626518" marR="168481" indent="-423323">
              <a:buFont typeface="Arial MT"/>
              <a:buChar char="•"/>
              <a:tabLst>
                <a:tab pos="626518" algn="l"/>
              </a:tabLst>
            </a:pPr>
            <a:r>
              <a:rPr sz="2667" b="1" dirty="0">
                <a:solidFill>
                  <a:srgbClr val="4F4F4F"/>
                </a:solidFill>
                <a:latin typeface="Arial"/>
                <a:cs typeface="Arial"/>
              </a:rPr>
              <a:t>Property</a:t>
            </a:r>
            <a:r>
              <a:rPr sz="2667" b="1" spc="-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667" b="1" dirty="0">
                <a:solidFill>
                  <a:srgbClr val="4F4F4F"/>
                </a:solidFill>
                <a:latin typeface="Arial"/>
                <a:cs typeface="Arial"/>
              </a:rPr>
              <a:t>Complexity</a:t>
            </a:r>
            <a:r>
              <a:rPr sz="2667" b="1" spc="-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-</a:t>
            </a:r>
            <a:r>
              <a:rPr sz="26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if</a:t>
            </a:r>
            <a:r>
              <a:rPr sz="26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X</a:t>
            </a:r>
            <a:r>
              <a:rPr sz="26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26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too</a:t>
            </a:r>
            <a:r>
              <a:rPr sz="26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spc="-13" dirty="0">
                <a:solidFill>
                  <a:srgbClr val="4F4F4F"/>
                </a:solidFill>
                <a:latin typeface="Arial MT"/>
                <a:cs typeface="Arial MT"/>
              </a:rPr>
              <a:t>difficult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667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check,</a:t>
            </a:r>
            <a:r>
              <a:rPr sz="2667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substitute</a:t>
            </a:r>
            <a:r>
              <a:rPr sz="26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simpler</a:t>
            </a:r>
            <a:r>
              <a:rPr sz="2667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property</a:t>
            </a:r>
            <a:r>
              <a:rPr sz="2667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spc="-33" dirty="0">
                <a:solidFill>
                  <a:srgbClr val="4F4F4F"/>
                </a:solidFill>
                <a:latin typeface="Arial MT"/>
                <a:cs typeface="Arial MT"/>
              </a:rPr>
              <a:t>Y.</a:t>
            </a:r>
            <a:endParaRPr sz="2667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78600" y="1809601"/>
            <a:ext cx="4015699" cy="44408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How</a:t>
            </a:r>
            <a:r>
              <a:rPr spc="-93" dirty="0"/>
              <a:t> </a:t>
            </a:r>
            <a:r>
              <a:rPr dirty="0"/>
              <a:t>Can</a:t>
            </a:r>
            <a:r>
              <a:rPr spc="-93" dirty="0"/>
              <a:t> </a:t>
            </a:r>
            <a:r>
              <a:rPr dirty="0"/>
              <a:t>We</a:t>
            </a:r>
            <a:r>
              <a:rPr spc="-253" dirty="0"/>
              <a:t> </a:t>
            </a:r>
            <a:r>
              <a:rPr dirty="0"/>
              <a:t>Assess</a:t>
            </a:r>
            <a:r>
              <a:rPr spc="-80" dirty="0"/>
              <a:t> </a:t>
            </a:r>
            <a:r>
              <a:rPr spc="-13" dirty="0"/>
              <a:t>Readiness?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80010">
              <a:spcBef>
                <a:spcPts val="40"/>
              </a:spcBef>
            </a:pPr>
            <a:fld id="{81D60167-4931-47E6-BA6A-407CBD079E47}" type="slidenum">
              <a:rPr lang="en-US" spc="-50" smtClean="0"/>
              <a:pPr marL="80010">
                <a:spcBef>
                  <a:spcPts val="40"/>
                </a:spcBef>
              </a:pPr>
              <a:t>35</a:t>
            </a:fld>
            <a:endParaRPr spc="-33"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733798"/>
            <a:ext cx="10231967" cy="3600259"/>
          </a:xfrm>
          <a:prstGeom prst="rect">
            <a:avLst/>
          </a:prstGeom>
        </p:spPr>
        <p:txBody>
          <a:bodyPr vert="horz" wrap="square" lIns="0" tIns="136313" rIns="0" bIns="0" rtlCol="0">
            <a:spAutoFit/>
          </a:bodyPr>
          <a:lstStyle/>
          <a:p>
            <a:pPr marL="474968" indent="-458035">
              <a:spcBef>
                <a:spcPts val="1073"/>
              </a:spcBef>
              <a:buChar char="•"/>
              <a:tabLst>
                <a:tab pos="474968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Finding</a:t>
            </a:r>
            <a:r>
              <a:rPr sz="3467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3467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faults</a:t>
            </a:r>
            <a:r>
              <a:rPr sz="3467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3467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nearly</a:t>
            </a:r>
            <a:r>
              <a:rPr sz="3467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impossible.</a:t>
            </a:r>
            <a:endParaRPr sz="3467">
              <a:latin typeface="Arial MT"/>
              <a:cs typeface="Arial MT"/>
            </a:endParaRPr>
          </a:p>
          <a:p>
            <a:pPr marL="474968" indent="-458035">
              <a:spcBef>
                <a:spcPts val="940"/>
              </a:spcBef>
              <a:buChar char="•"/>
              <a:tabLst>
                <a:tab pos="474968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Instead,</a:t>
            </a:r>
            <a:r>
              <a:rPr sz="3467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decide</a:t>
            </a:r>
            <a:r>
              <a:rPr sz="3467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when</a:t>
            </a:r>
            <a:r>
              <a:rPr sz="3467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stop</a:t>
            </a:r>
            <a:r>
              <a:rPr sz="3467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V&amp;V.</a:t>
            </a:r>
            <a:endParaRPr sz="3467">
              <a:latin typeface="Arial MT"/>
              <a:cs typeface="Arial MT"/>
            </a:endParaRPr>
          </a:p>
          <a:p>
            <a:pPr marL="474968" indent="-458035">
              <a:spcBef>
                <a:spcPts val="940"/>
              </a:spcBef>
              <a:buChar char="•"/>
              <a:tabLst>
                <a:tab pos="474968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Need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establish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criteria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for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acceptance.</a:t>
            </a:r>
            <a:endParaRPr sz="3467">
              <a:latin typeface="Arial MT"/>
              <a:cs typeface="Arial MT"/>
            </a:endParaRPr>
          </a:p>
          <a:p>
            <a:pPr marL="1084553" lvl="1" indent="-435176">
              <a:spcBef>
                <a:spcPts val="345"/>
              </a:spcBef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How</a:t>
            </a:r>
            <a:r>
              <a:rPr sz="2933" spc="-6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good</a:t>
            </a:r>
            <a:r>
              <a:rPr sz="2933" spc="-6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2933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“good</a:t>
            </a:r>
            <a:r>
              <a:rPr sz="2933" spc="-6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enough”?</a:t>
            </a:r>
            <a:endParaRPr sz="2933">
              <a:latin typeface="Arial MT"/>
              <a:cs typeface="Arial MT"/>
            </a:endParaRPr>
          </a:p>
          <a:p>
            <a:pPr marL="474968" marR="6773" indent="-458882">
              <a:lnSpc>
                <a:spcPts val="3773"/>
              </a:lnSpc>
              <a:spcBef>
                <a:spcPts val="1320"/>
              </a:spcBef>
              <a:buChar char="•"/>
              <a:tabLst>
                <a:tab pos="474968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Measure</a:t>
            </a:r>
            <a:r>
              <a:rPr sz="3467" spc="-1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dependability</a:t>
            </a:r>
            <a:r>
              <a:rPr sz="3467" spc="-1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3467" spc="-1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other</a:t>
            </a:r>
            <a:r>
              <a:rPr sz="3467" spc="-1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quality</a:t>
            </a:r>
            <a:r>
              <a:rPr sz="3467" spc="-1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attributes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3467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set</a:t>
            </a:r>
            <a:r>
              <a:rPr sz="3467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threshold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meet.</a:t>
            </a:r>
            <a:endParaRPr sz="346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Product</a:t>
            </a:r>
            <a:r>
              <a:rPr spc="-7" dirty="0"/>
              <a:t> </a:t>
            </a:r>
            <a:r>
              <a:rPr spc="-13" dirty="0"/>
              <a:t>Readiness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80010">
              <a:spcBef>
                <a:spcPts val="40"/>
              </a:spcBef>
            </a:pPr>
            <a:fld id="{81D60167-4931-47E6-BA6A-407CBD079E47}" type="slidenum">
              <a:rPr lang="en-US" spc="-50" smtClean="0"/>
              <a:pPr marL="80010">
                <a:spcBef>
                  <a:spcPts val="40"/>
                </a:spcBef>
              </a:pPr>
              <a:t>36</a:t>
            </a:fld>
            <a:endParaRPr spc="-33"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733798"/>
            <a:ext cx="9278620" cy="4082314"/>
          </a:xfrm>
          <a:prstGeom prst="rect">
            <a:avLst/>
          </a:prstGeom>
        </p:spPr>
        <p:txBody>
          <a:bodyPr vert="horz" wrap="square" lIns="0" tIns="136313" rIns="0" bIns="0" rtlCol="0">
            <a:spAutoFit/>
          </a:bodyPr>
          <a:lstStyle/>
          <a:p>
            <a:pPr marL="474968" indent="-458035">
              <a:spcBef>
                <a:spcPts val="1073"/>
              </a:spcBef>
              <a:buChar char="•"/>
              <a:tabLst>
                <a:tab pos="474968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Put</a:t>
            </a:r>
            <a:r>
              <a:rPr sz="3467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it</a:t>
            </a:r>
            <a:r>
              <a:rPr sz="3467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3467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hands</a:t>
            </a:r>
            <a:r>
              <a:rPr sz="3467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human</a:t>
            </a:r>
            <a:r>
              <a:rPr sz="3467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users.</a:t>
            </a:r>
            <a:endParaRPr sz="3467" dirty="0">
              <a:latin typeface="Arial MT"/>
              <a:cs typeface="Arial MT"/>
            </a:endParaRPr>
          </a:p>
          <a:p>
            <a:pPr marL="474968" indent="-458035">
              <a:spcBef>
                <a:spcPts val="940"/>
              </a:spcBef>
              <a:buFont typeface="Arial MT"/>
              <a:buChar char="•"/>
              <a:tabLst>
                <a:tab pos="474968" algn="l"/>
              </a:tabLst>
            </a:pPr>
            <a:r>
              <a:rPr sz="3467" b="1" spc="-13" dirty="0">
                <a:solidFill>
                  <a:srgbClr val="4F4F4F"/>
                </a:solidFill>
                <a:latin typeface="Arial"/>
                <a:cs typeface="Arial"/>
              </a:rPr>
              <a:t>Alpha/Beta</a:t>
            </a:r>
            <a:r>
              <a:rPr sz="3467" b="1" spc="-1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spc="-13" dirty="0">
                <a:solidFill>
                  <a:srgbClr val="4F4F4F"/>
                </a:solidFill>
                <a:latin typeface="Arial"/>
                <a:cs typeface="Arial"/>
              </a:rPr>
              <a:t>Testing</a:t>
            </a:r>
            <a:endParaRPr sz="3467" dirty="0">
              <a:latin typeface="Arial"/>
              <a:cs typeface="Arial"/>
            </a:endParaRPr>
          </a:p>
          <a:p>
            <a:pPr marL="1084553" marR="133770" lvl="1" indent="-436022">
              <a:lnSpc>
                <a:spcPts val="3133"/>
              </a:lnSpc>
              <a:spcBef>
                <a:spcPts val="773"/>
              </a:spcBef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Small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group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users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using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product,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reporting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feedback</a:t>
            </a:r>
            <a:r>
              <a:rPr sz="2933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failures.</a:t>
            </a:r>
            <a:endParaRPr sz="2933" dirty="0">
              <a:latin typeface="Arial MT"/>
              <a:cs typeface="Arial MT"/>
            </a:endParaRPr>
          </a:p>
          <a:p>
            <a:pPr marL="1084553" lvl="1" indent="-435176">
              <a:spcBef>
                <a:spcPts val="305"/>
              </a:spcBef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Use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this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judge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product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readiness.</a:t>
            </a:r>
            <a:endParaRPr sz="2933" dirty="0">
              <a:latin typeface="Arial MT"/>
              <a:cs typeface="Arial MT"/>
            </a:endParaRPr>
          </a:p>
          <a:p>
            <a:pPr marL="1084553" marR="6773" lvl="1" indent="-436022">
              <a:lnSpc>
                <a:spcPts val="3133"/>
              </a:lnSpc>
              <a:spcBef>
                <a:spcPts val="707"/>
              </a:spcBef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Make</a:t>
            </a:r>
            <a:r>
              <a:rPr sz="2933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use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dependability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metrics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for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quantitative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judgement</a:t>
            </a:r>
            <a:r>
              <a:rPr sz="2933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(metric</a:t>
            </a:r>
            <a:r>
              <a:rPr sz="2933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&gt;</a:t>
            </a:r>
            <a:r>
              <a:rPr sz="2933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threshold).</a:t>
            </a:r>
            <a:endParaRPr sz="2933" dirty="0">
              <a:latin typeface="Arial MT"/>
              <a:cs typeface="Arial MT"/>
            </a:endParaRPr>
          </a:p>
          <a:p>
            <a:pPr marL="1084553" lvl="1" indent="-435176">
              <a:spcBef>
                <a:spcPts val="305"/>
              </a:spcBef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Make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use</a:t>
            </a:r>
            <a:r>
              <a:rPr sz="2933" spc="-6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6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surveys</a:t>
            </a:r>
            <a:r>
              <a:rPr sz="2933" spc="-6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as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933" spc="-6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qualitative</a:t>
            </a:r>
            <a:r>
              <a:rPr sz="2933" spc="-6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judgement.</a:t>
            </a:r>
            <a:endParaRPr sz="2933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54217"/>
            <a:ext cx="14020800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dirty="0"/>
              <a:t>Ensuring</a:t>
            </a:r>
            <a:r>
              <a:rPr sz="4000" spc="-133" dirty="0"/>
              <a:t> </a:t>
            </a:r>
            <a:r>
              <a:rPr sz="4000" dirty="0"/>
              <a:t>Quality</a:t>
            </a:r>
            <a:r>
              <a:rPr sz="4000" spc="-133" dirty="0"/>
              <a:t> </a:t>
            </a:r>
            <a:r>
              <a:rPr sz="4000" dirty="0"/>
              <a:t>of</a:t>
            </a:r>
            <a:r>
              <a:rPr sz="4000" spc="-127" dirty="0"/>
              <a:t> </a:t>
            </a:r>
            <a:r>
              <a:rPr sz="4000" dirty="0"/>
              <a:t>Successive</a:t>
            </a:r>
            <a:r>
              <a:rPr sz="4000" spc="-133" dirty="0"/>
              <a:t> </a:t>
            </a:r>
            <a:r>
              <a:rPr sz="4000" spc="-13" dirty="0"/>
              <a:t>Releases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80010">
              <a:spcBef>
                <a:spcPts val="40"/>
              </a:spcBef>
            </a:pPr>
            <a:fld id="{81D60167-4931-47E6-BA6A-407CBD079E47}" type="slidenum">
              <a:rPr lang="en-US" spc="-50" smtClean="0"/>
              <a:pPr marL="80010">
                <a:spcBef>
                  <a:spcPts val="40"/>
                </a:spcBef>
              </a:pPr>
              <a:t>37</a:t>
            </a:fld>
            <a:endParaRPr spc="-33" dirty="0"/>
          </a:p>
        </p:txBody>
      </p:sp>
      <p:sp>
        <p:nvSpPr>
          <p:cNvPr id="3" name="object 3"/>
          <p:cNvSpPr txBox="1"/>
          <p:nvPr/>
        </p:nvSpPr>
        <p:spPr>
          <a:xfrm>
            <a:off x="873276" y="1642212"/>
            <a:ext cx="9144181" cy="474488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4968" indent="-458035">
              <a:spcBef>
                <a:spcPts val="540"/>
              </a:spcBef>
              <a:buChar char="•"/>
              <a:tabLst>
                <a:tab pos="474968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V&amp;V</a:t>
            </a:r>
            <a:r>
              <a:rPr sz="3467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do</a:t>
            </a:r>
            <a:r>
              <a:rPr sz="3467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3467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end</a:t>
            </a:r>
            <a:r>
              <a:rPr sz="3467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3467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release</a:t>
            </a:r>
            <a:r>
              <a:rPr sz="3467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software.</a:t>
            </a:r>
            <a:endParaRPr sz="3467" dirty="0">
              <a:latin typeface="Arial MT"/>
              <a:cs typeface="Arial MT"/>
            </a:endParaRPr>
          </a:p>
          <a:p>
            <a:pPr marL="1084553" marR="966023" lvl="1" indent="-436022">
              <a:lnSpc>
                <a:spcPts val="3133"/>
              </a:lnSpc>
              <a:spcBef>
                <a:spcPts val="773"/>
              </a:spcBef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Software</a:t>
            </a:r>
            <a:r>
              <a:rPr sz="2933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evolves</a:t>
            </a:r>
            <a:r>
              <a:rPr sz="2933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-</a:t>
            </a:r>
            <a:r>
              <a:rPr sz="2933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new</a:t>
            </a:r>
            <a:r>
              <a:rPr sz="2933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features,</a:t>
            </a:r>
            <a:r>
              <a:rPr sz="2933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environmental adaptations,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bug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fixes.</a:t>
            </a:r>
            <a:endParaRPr sz="2933" dirty="0">
              <a:latin typeface="Arial MT"/>
              <a:cs typeface="Arial MT"/>
            </a:endParaRPr>
          </a:p>
          <a:p>
            <a:pPr marL="1084553" lvl="1" indent="-435176">
              <a:spcBef>
                <a:spcPts val="305"/>
              </a:spcBef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Need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test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code,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retest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old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code,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track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changes.</a:t>
            </a:r>
            <a:endParaRPr sz="2933" dirty="0">
              <a:latin typeface="Arial MT"/>
              <a:cs typeface="Arial MT"/>
            </a:endParaRPr>
          </a:p>
          <a:p>
            <a:pPr marL="1084553" marR="675623" lvl="1" indent="-436022">
              <a:lnSpc>
                <a:spcPts val="3133"/>
              </a:lnSpc>
              <a:spcBef>
                <a:spcPts val="707"/>
              </a:spcBef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When</a:t>
            </a:r>
            <a:r>
              <a:rPr sz="2933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code</a:t>
            </a:r>
            <a:r>
              <a:rPr sz="2933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changes,</a:t>
            </a:r>
            <a:r>
              <a:rPr sz="2933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rerun</a:t>
            </a:r>
            <a:r>
              <a:rPr sz="2933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tests</a:t>
            </a:r>
            <a:r>
              <a:rPr sz="2933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ensure</a:t>
            </a:r>
            <a:r>
              <a:rPr sz="2933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tested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elements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still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works.</a:t>
            </a:r>
            <a:endParaRPr sz="2933" dirty="0">
              <a:latin typeface="Arial MT"/>
              <a:cs typeface="Arial MT"/>
            </a:endParaRPr>
          </a:p>
          <a:p>
            <a:pPr marL="1084553" marR="12700" lvl="1" indent="-436022">
              <a:lnSpc>
                <a:spcPts val="3133"/>
              </a:lnSpc>
              <a:spcBef>
                <a:spcPts val="733"/>
              </a:spcBef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Retain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tests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that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exposed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faults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ensure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they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do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not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return.</a:t>
            </a:r>
            <a:endParaRPr sz="2933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Improving</a:t>
            </a:r>
            <a:r>
              <a:rPr spc="-40" dirty="0"/>
              <a:t> </a:t>
            </a:r>
            <a:r>
              <a:rPr dirty="0"/>
              <a:t>the</a:t>
            </a:r>
            <a:r>
              <a:rPr spc="-27" dirty="0"/>
              <a:t> </a:t>
            </a:r>
            <a:r>
              <a:rPr dirty="0"/>
              <a:t>Development</a:t>
            </a:r>
            <a:r>
              <a:rPr spc="-27" dirty="0"/>
              <a:t> </a:t>
            </a:r>
            <a:r>
              <a:rPr spc="-13" dirty="0"/>
              <a:t>Process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80010">
              <a:spcBef>
                <a:spcPts val="40"/>
              </a:spcBef>
            </a:pPr>
            <a:fld id="{81D60167-4931-47E6-BA6A-407CBD079E47}" type="slidenum">
              <a:rPr lang="en-US" spc="-50" smtClean="0"/>
              <a:pPr marL="80010">
                <a:spcBef>
                  <a:spcPts val="40"/>
                </a:spcBef>
              </a:pPr>
              <a:t>38</a:t>
            </a:fld>
            <a:endParaRPr spc="-33" dirty="0"/>
          </a:p>
        </p:txBody>
      </p:sp>
      <p:sp>
        <p:nvSpPr>
          <p:cNvPr id="3" name="object 3"/>
          <p:cNvSpPr txBox="1"/>
          <p:nvPr/>
        </p:nvSpPr>
        <p:spPr>
          <a:xfrm>
            <a:off x="873277" y="1801279"/>
            <a:ext cx="9526317" cy="4662623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4968" indent="-458035">
              <a:spcBef>
                <a:spcPts val="540"/>
              </a:spcBef>
              <a:buChar char="•"/>
              <a:tabLst>
                <a:tab pos="474968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Try</a:t>
            </a:r>
            <a:r>
              <a:rPr sz="3467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learn</a:t>
            </a:r>
            <a:r>
              <a:rPr sz="3467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from</a:t>
            </a:r>
            <a:r>
              <a:rPr sz="3467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your</a:t>
            </a:r>
            <a:r>
              <a:rPr sz="3467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mistakes</a:t>
            </a:r>
            <a:r>
              <a:rPr sz="3467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3467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next</a:t>
            </a:r>
            <a:r>
              <a:rPr sz="3467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project.</a:t>
            </a:r>
            <a:endParaRPr sz="3467" dirty="0">
              <a:latin typeface="Arial MT"/>
              <a:cs typeface="Arial MT"/>
            </a:endParaRPr>
          </a:p>
          <a:p>
            <a:pPr marL="1084553" lvl="1" indent="-435176">
              <a:spcBef>
                <a:spcPts val="347"/>
              </a:spcBef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Collect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data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during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development.</a:t>
            </a:r>
            <a:endParaRPr sz="2933" dirty="0">
              <a:latin typeface="Arial MT"/>
              <a:cs typeface="Arial MT"/>
            </a:endParaRPr>
          </a:p>
          <a:p>
            <a:pPr marL="1694138" marR="485128" lvl="2" indent="-412316">
              <a:lnSpc>
                <a:spcPts val="2640"/>
              </a:lnSpc>
              <a:spcBef>
                <a:spcPts val="640"/>
              </a:spcBef>
              <a:buChar char="•"/>
              <a:tabLst>
                <a:tab pos="1694138" algn="l"/>
              </a:tabLst>
            </a:pP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Fault</a:t>
            </a:r>
            <a:r>
              <a:rPr sz="24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information,</a:t>
            </a:r>
            <a:r>
              <a:rPr sz="24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bug</a:t>
            </a:r>
            <a:r>
              <a:rPr sz="24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reports,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project</a:t>
            </a:r>
            <a:r>
              <a:rPr sz="24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metrics</a:t>
            </a:r>
            <a:r>
              <a:rPr sz="24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(complexity,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67" dirty="0">
                <a:solidFill>
                  <a:srgbClr val="4F4F4F"/>
                </a:solidFill>
                <a:latin typeface="Arial MT"/>
                <a:cs typeface="Arial MT"/>
              </a:rPr>
              <a:t>#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classes,</a:t>
            </a:r>
            <a:r>
              <a:rPr sz="24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#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lines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code,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test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coverage,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etc.).</a:t>
            </a:r>
            <a:endParaRPr sz="2400" dirty="0">
              <a:latin typeface="Arial MT"/>
              <a:cs typeface="Arial MT"/>
            </a:endParaRPr>
          </a:p>
          <a:p>
            <a:pPr marL="1084553" lvl="1" indent="-435176">
              <a:spcBef>
                <a:spcPts val="260"/>
              </a:spcBef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Classify</a:t>
            </a:r>
            <a:r>
              <a:rPr sz="2933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faults</a:t>
            </a:r>
            <a:r>
              <a:rPr sz="2933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into</a:t>
            </a:r>
            <a:r>
              <a:rPr sz="2933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categories.</a:t>
            </a:r>
            <a:endParaRPr sz="2933" dirty="0">
              <a:latin typeface="Arial MT"/>
              <a:cs typeface="Arial MT"/>
            </a:endParaRPr>
          </a:p>
          <a:p>
            <a:pPr marL="1084553" lvl="1" indent="-435176">
              <a:spcBef>
                <a:spcPts val="280"/>
              </a:spcBef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Look</a:t>
            </a:r>
            <a:r>
              <a:rPr sz="2933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for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common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mistakes.</a:t>
            </a:r>
            <a:endParaRPr sz="2933" dirty="0">
              <a:latin typeface="Arial MT"/>
              <a:cs typeface="Arial MT"/>
            </a:endParaRPr>
          </a:p>
          <a:p>
            <a:pPr marL="1084553" lvl="1" indent="-435176">
              <a:spcBef>
                <a:spcPts val="280"/>
              </a:spcBef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Learn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how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avoid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such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mistakes.</a:t>
            </a:r>
            <a:endParaRPr sz="2933" dirty="0">
              <a:latin typeface="Arial MT"/>
              <a:cs typeface="Arial MT"/>
            </a:endParaRPr>
          </a:p>
          <a:p>
            <a:pPr marL="1084553" lvl="1" indent="-435176">
              <a:spcBef>
                <a:spcPts val="280"/>
              </a:spcBef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Share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information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within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your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organization.</a:t>
            </a:r>
            <a:endParaRPr sz="2933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We</a:t>
            </a:r>
            <a:r>
              <a:rPr spc="-87" dirty="0"/>
              <a:t> </a:t>
            </a:r>
            <a:r>
              <a:rPr dirty="0"/>
              <a:t>Have</a:t>
            </a:r>
            <a:r>
              <a:rPr spc="-87" dirty="0"/>
              <a:t> </a:t>
            </a:r>
            <a:r>
              <a:rPr spc="-13" dirty="0"/>
              <a:t>Learned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80010">
              <a:spcBef>
                <a:spcPts val="40"/>
              </a:spcBef>
            </a:pPr>
            <a:fld id="{81D60167-4931-47E6-BA6A-407CBD079E47}" type="slidenum">
              <a:rPr lang="en-US" spc="-50" smtClean="0"/>
              <a:pPr marL="80010">
                <a:spcBef>
                  <a:spcPts val="40"/>
                </a:spcBef>
              </a:pPr>
              <a:t>39</a:t>
            </a:fld>
            <a:endParaRPr spc="-33"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53176"/>
            <a:ext cx="10466493" cy="4218248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74968" marR="23706" indent="-458882">
              <a:lnSpc>
                <a:spcPts val="3760"/>
              </a:lnSpc>
              <a:spcBef>
                <a:spcPts val="593"/>
              </a:spcBef>
              <a:buChar char="•"/>
              <a:tabLst>
                <a:tab pos="474968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Quality</a:t>
            </a:r>
            <a:r>
              <a:rPr sz="3467" spc="-1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attributes</a:t>
            </a:r>
            <a:r>
              <a:rPr sz="3467" spc="-1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describe</a:t>
            </a:r>
            <a:r>
              <a:rPr sz="3467" spc="-1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desired</a:t>
            </a:r>
            <a:r>
              <a:rPr sz="3467" spc="-1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properties</a:t>
            </a:r>
            <a:r>
              <a:rPr sz="3467" spc="-1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1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the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system</a:t>
            </a:r>
            <a:r>
              <a:rPr sz="3467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under</a:t>
            </a:r>
            <a:r>
              <a:rPr sz="3467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development.</a:t>
            </a:r>
            <a:endParaRPr sz="3467">
              <a:latin typeface="Arial MT"/>
              <a:cs typeface="Arial MT"/>
            </a:endParaRPr>
          </a:p>
          <a:p>
            <a:pPr marL="1084553" marR="1051534" lvl="1" indent="-436022">
              <a:lnSpc>
                <a:spcPts val="3133"/>
              </a:lnSpc>
              <a:spcBef>
                <a:spcPts val="652"/>
              </a:spcBef>
              <a:buChar char="•"/>
              <a:tabLst>
                <a:tab pos="1084553" algn="l"/>
              </a:tabLst>
            </a:pP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Dependability,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scalability,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performance,</a:t>
            </a:r>
            <a:r>
              <a:rPr sz="2933" spc="-6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availability, 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security,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maintainability,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testability,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...</a:t>
            </a:r>
            <a:endParaRPr sz="2933">
              <a:latin typeface="Arial MT"/>
              <a:cs typeface="Arial MT"/>
            </a:endParaRPr>
          </a:p>
          <a:p>
            <a:pPr marL="474968" marR="709489" indent="-458882">
              <a:lnSpc>
                <a:spcPts val="3773"/>
              </a:lnSpc>
              <a:spcBef>
                <a:spcPts val="1347"/>
              </a:spcBef>
              <a:buChar char="•"/>
              <a:tabLst>
                <a:tab pos="474968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Developers</a:t>
            </a:r>
            <a:r>
              <a:rPr sz="3467" spc="-1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must</a:t>
            </a:r>
            <a:r>
              <a:rPr sz="3467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prioritize</a:t>
            </a:r>
            <a:r>
              <a:rPr sz="3467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quality</a:t>
            </a:r>
            <a:r>
              <a:rPr sz="3467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attributes</a:t>
            </a:r>
            <a:r>
              <a:rPr sz="3467" spc="-1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and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design</a:t>
            </a:r>
            <a:r>
              <a:rPr sz="3467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467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system</a:t>
            </a:r>
            <a:r>
              <a:rPr sz="3467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that</a:t>
            </a:r>
            <a:r>
              <a:rPr sz="3467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meets</a:t>
            </a:r>
            <a:r>
              <a:rPr sz="3467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chosen</a:t>
            </a:r>
            <a:r>
              <a:rPr sz="3467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thresholds.</a:t>
            </a:r>
            <a:endParaRPr sz="3467">
              <a:latin typeface="Arial MT"/>
              <a:cs typeface="Arial MT"/>
            </a:endParaRPr>
          </a:p>
          <a:p>
            <a:pPr marL="474968" marR="6773" indent="-458882">
              <a:lnSpc>
                <a:spcPts val="3760"/>
              </a:lnSpc>
              <a:spcBef>
                <a:spcPts val="1267"/>
              </a:spcBef>
              <a:buChar char="•"/>
              <a:tabLst>
                <a:tab pos="474968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Quality</a:t>
            </a:r>
            <a:r>
              <a:rPr sz="3467" spc="-1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3467" spc="-1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often</a:t>
            </a:r>
            <a:r>
              <a:rPr sz="3467" spc="-1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subjective.</a:t>
            </a:r>
            <a:r>
              <a:rPr sz="3467" spc="-1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Choose</a:t>
            </a:r>
            <a:r>
              <a:rPr sz="3467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467" spc="-1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definition,</a:t>
            </a:r>
            <a:r>
              <a:rPr sz="3467" spc="-1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and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offer</a:t>
            </a:r>
            <a:r>
              <a:rPr sz="3467" spc="-1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objective</a:t>
            </a:r>
            <a:r>
              <a:rPr sz="3467" spc="-1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thresholds.</a:t>
            </a:r>
            <a:endParaRPr sz="346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Flawed</a:t>
            </a:r>
            <a:r>
              <a:rPr spc="-87" dirty="0"/>
              <a:t> </a:t>
            </a:r>
            <a:r>
              <a:rPr dirty="0"/>
              <a:t>Software</a:t>
            </a:r>
            <a:r>
              <a:rPr spc="-80" dirty="0"/>
              <a:t> </a:t>
            </a:r>
            <a:r>
              <a:rPr dirty="0"/>
              <a:t>Will</a:t>
            </a:r>
            <a:r>
              <a:rPr spc="-80" dirty="0"/>
              <a:t> </a:t>
            </a:r>
            <a:r>
              <a:rPr dirty="0"/>
              <a:t>Hurt</a:t>
            </a:r>
            <a:r>
              <a:rPr spc="-80" dirty="0"/>
              <a:t> </a:t>
            </a:r>
            <a:r>
              <a:rPr spc="-13" dirty="0"/>
              <a:t>Profits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80010">
              <a:spcBef>
                <a:spcPts val="40"/>
              </a:spcBef>
            </a:pPr>
            <a:fld id="{81D60167-4931-47E6-BA6A-407CBD079E47}" type="slidenum">
              <a:rPr lang="en-US" spc="-50" smtClean="0"/>
              <a:pPr marL="80010">
                <a:spcBef>
                  <a:spcPts val="40"/>
                </a:spcBef>
              </a:pPr>
              <a:t>4</a:t>
            </a:fld>
            <a:endParaRPr spc="-67" dirty="0"/>
          </a:p>
        </p:txBody>
      </p:sp>
      <p:sp>
        <p:nvSpPr>
          <p:cNvPr id="3" name="object 3"/>
          <p:cNvSpPr txBox="1"/>
          <p:nvPr/>
        </p:nvSpPr>
        <p:spPr>
          <a:xfrm>
            <a:off x="722552" y="1853176"/>
            <a:ext cx="10761133" cy="4630541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16933" marR="730655">
              <a:lnSpc>
                <a:spcPts val="3760"/>
              </a:lnSpc>
              <a:spcBef>
                <a:spcPts val="593"/>
              </a:spcBef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“Bugs</a:t>
            </a:r>
            <a:r>
              <a:rPr sz="3467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cost</a:t>
            </a:r>
            <a:r>
              <a:rPr sz="3467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U.S.</a:t>
            </a:r>
            <a:r>
              <a:rPr sz="3467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economy</a:t>
            </a:r>
            <a:r>
              <a:rPr sz="3467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$60</a:t>
            </a:r>
            <a:r>
              <a:rPr sz="3467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billion</a:t>
            </a:r>
            <a:r>
              <a:rPr sz="3467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annually…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3467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testing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would</a:t>
            </a:r>
            <a:r>
              <a:rPr sz="3467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relieve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one-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third</a:t>
            </a:r>
            <a:r>
              <a:rPr sz="3467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cost.”</a:t>
            </a:r>
            <a:endParaRPr sz="3467">
              <a:latin typeface="Arial MT"/>
              <a:cs typeface="Arial MT"/>
            </a:endParaRPr>
          </a:p>
          <a:p>
            <a:pPr marR="6773" algn="r">
              <a:spcBef>
                <a:spcPts val="820"/>
              </a:spcBef>
            </a:pP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-</a:t>
            </a: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spc="-27" dirty="0">
                <a:solidFill>
                  <a:srgbClr val="4F4F4F"/>
                </a:solidFill>
                <a:latin typeface="Arial"/>
                <a:cs typeface="Arial"/>
              </a:rPr>
              <a:t>NIST</a:t>
            </a:r>
            <a:endParaRPr sz="3467">
              <a:latin typeface="Arial"/>
              <a:cs typeface="Arial"/>
            </a:endParaRPr>
          </a:p>
          <a:p>
            <a:pPr>
              <a:spcBef>
                <a:spcPts val="2480"/>
              </a:spcBef>
            </a:pPr>
            <a:endParaRPr sz="3467">
              <a:latin typeface="Arial"/>
              <a:cs typeface="Arial"/>
            </a:endParaRPr>
          </a:p>
          <a:p>
            <a:pPr marL="16933" marR="92284" algn="just">
              <a:lnSpc>
                <a:spcPct val="89700"/>
              </a:lnSpc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“Finding</a:t>
            </a:r>
            <a:r>
              <a:rPr sz="3467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3467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fixing</a:t>
            </a:r>
            <a:r>
              <a:rPr sz="3467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467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software</a:t>
            </a:r>
            <a:r>
              <a:rPr sz="3467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problem</a:t>
            </a:r>
            <a:r>
              <a:rPr sz="3467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after</a:t>
            </a:r>
            <a:r>
              <a:rPr sz="3467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delivery</a:t>
            </a:r>
            <a:r>
              <a:rPr sz="3467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is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often</a:t>
            </a:r>
            <a:r>
              <a:rPr sz="3467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100</a:t>
            </a:r>
            <a:r>
              <a:rPr sz="3467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times</a:t>
            </a:r>
            <a:r>
              <a:rPr sz="3467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more</a:t>
            </a:r>
            <a:r>
              <a:rPr sz="3467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expensive</a:t>
            </a:r>
            <a:r>
              <a:rPr sz="3467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than</a:t>
            </a:r>
            <a:r>
              <a:rPr sz="3467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finding</a:t>
            </a:r>
            <a:r>
              <a:rPr sz="3467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3467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fixing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it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before.”</a:t>
            </a:r>
            <a:endParaRPr sz="3467">
              <a:latin typeface="Arial MT"/>
              <a:cs typeface="Arial MT"/>
            </a:endParaRPr>
          </a:p>
          <a:p>
            <a:pPr marL="3005592">
              <a:spcBef>
                <a:spcPts val="873"/>
              </a:spcBef>
            </a:pP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-</a:t>
            </a:r>
            <a:r>
              <a:rPr sz="3467" b="1" spc="-9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Barry</a:t>
            </a:r>
            <a:r>
              <a:rPr sz="3467" b="1" spc="-8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Boehm</a:t>
            </a:r>
            <a:r>
              <a:rPr sz="3467" b="1" spc="-7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F4F4F"/>
                </a:solidFill>
                <a:latin typeface="Arial"/>
                <a:cs typeface="Arial"/>
              </a:rPr>
              <a:t>(</a:t>
            </a:r>
            <a:r>
              <a:rPr sz="2400" b="1" dirty="0">
                <a:solidFill>
                  <a:srgbClr val="222222"/>
                </a:solidFill>
                <a:latin typeface="Arial"/>
                <a:cs typeface="Arial"/>
              </a:rPr>
              <a:t>TRW</a:t>
            </a:r>
            <a:r>
              <a:rPr sz="2400" b="1" spc="-53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22222"/>
                </a:solidFill>
                <a:latin typeface="Arial"/>
                <a:cs typeface="Arial"/>
              </a:rPr>
              <a:t>Emeritus</a:t>
            </a:r>
            <a:r>
              <a:rPr sz="2400" b="1" spc="-53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400" b="1" spc="-13" dirty="0">
                <a:solidFill>
                  <a:srgbClr val="222222"/>
                </a:solidFill>
                <a:latin typeface="Arial"/>
                <a:cs typeface="Arial"/>
              </a:rPr>
              <a:t>Professor,</a:t>
            </a:r>
            <a:r>
              <a:rPr sz="2400" b="1" spc="-53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400" b="1" spc="-27" dirty="0">
                <a:solidFill>
                  <a:srgbClr val="222222"/>
                </a:solidFill>
                <a:latin typeface="Arial"/>
                <a:cs typeface="Arial"/>
              </a:rPr>
              <a:t>USC)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We</a:t>
            </a:r>
            <a:r>
              <a:rPr spc="-87" dirty="0"/>
              <a:t> </a:t>
            </a:r>
            <a:r>
              <a:rPr dirty="0"/>
              <a:t>Have</a:t>
            </a:r>
            <a:r>
              <a:rPr spc="-87" dirty="0"/>
              <a:t> </a:t>
            </a:r>
            <a:r>
              <a:rPr spc="-13" dirty="0"/>
              <a:t>Learned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844645" y="2115667"/>
            <a:ext cx="9022687" cy="3718895"/>
          </a:xfrm>
          <a:prstGeom prst="rect">
            <a:avLst/>
          </a:prstGeom>
        </p:spPr>
        <p:txBody>
          <a:bodyPr vert="horz" wrap="square" lIns="0" tIns="327652" rIns="0" bIns="0" rtlCol="0">
            <a:spAutoFit/>
          </a:bodyPr>
          <a:lstStyle/>
          <a:p>
            <a:pPr marL="625671" marR="6773" indent="-458882">
              <a:lnSpc>
                <a:spcPts val="3760"/>
              </a:lnSpc>
              <a:spcBef>
                <a:spcPts val="593"/>
              </a:spcBef>
              <a:tabLst>
                <a:tab pos="625671" algn="l"/>
              </a:tabLst>
            </a:pPr>
            <a:r>
              <a:rPr dirty="0"/>
              <a:t>Software</a:t>
            </a:r>
            <a:r>
              <a:rPr spc="-127" dirty="0"/>
              <a:t> </a:t>
            </a:r>
            <a:r>
              <a:rPr dirty="0"/>
              <a:t>should</a:t>
            </a:r>
            <a:r>
              <a:rPr spc="-120" dirty="0"/>
              <a:t> </a:t>
            </a:r>
            <a:r>
              <a:rPr dirty="0"/>
              <a:t>be</a:t>
            </a:r>
            <a:r>
              <a:rPr spc="-120" dirty="0"/>
              <a:t> </a:t>
            </a:r>
            <a:r>
              <a:rPr spc="-13" dirty="0"/>
              <a:t>dependable</a:t>
            </a:r>
            <a:r>
              <a:rPr spc="-120" dirty="0"/>
              <a:t> </a:t>
            </a:r>
            <a:r>
              <a:rPr dirty="0"/>
              <a:t>and</a:t>
            </a:r>
            <a:r>
              <a:rPr spc="-120" dirty="0"/>
              <a:t> </a:t>
            </a:r>
            <a:r>
              <a:rPr dirty="0"/>
              <a:t>useful</a:t>
            </a:r>
            <a:r>
              <a:rPr spc="-127" dirty="0"/>
              <a:t> </a:t>
            </a:r>
            <a:r>
              <a:rPr dirty="0"/>
              <a:t>before</a:t>
            </a:r>
            <a:r>
              <a:rPr spc="-120" dirty="0"/>
              <a:t> </a:t>
            </a:r>
            <a:r>
              <a:rPr spc="-33" dirty="0"/>
              <a:t>it </a:t>
            </a:r>
            <a:r>
              <a:rPr dirty="0"/>
              <a:t>is</a:t>
            </a:r>
            <a:r>
              <a:rPr spc="-87" dirty="0"/>
              <a:t> </a:t>
            </a:r>
            <a:r>
              <a:rPr dirty="0"/>
              <a:t>released</a:t>
            </a:r>
            <a:r>
              <a:rPr spc="-87" dirty="0"/>
              <a:t> </a:t>
            </a:r>
            <a:r>
              <a:rPr dirty="0"/>
              <a:t>into</a:t>
            </a:r>
            <a:r>
              <a:rPr spc="-87" dirty="0"/>
              <a:t> </a:t>
            </a:r>
            <a:r>
              <a:rPr dirty="0"/>
              <a:t>the</a:t>
            </a:r>
            <a:r>
              <a:rPr spc="-87" dirty="0"/>
              <a:t> </a:t>
            </a:r>
            <a:r>
              <a:rPr spc="-13" dirty="0"/>
              <a:t>world.</a:t>
            </a:r>
          </a:p>
          <a:p>
            <a:pPr marL="625671" marR="204888" indent="-458882">
              <a:lnSpc>
                <a:spcPts val="3773"/>
              </a:lnSpc>
              <a:spcBef>
                <a:spcPts val="1267"/>
              </a:spcBef>
              <a:tabLst>
                <a:tab pos="625671" algn="l"/>
              </a:tabLst>
            </a:pPr>
            <a:r>
              <a:rPr spc="-27" dirty="0"/>
              <a:t>Verification</a:t>
            </a:r>
            <a:r>
              <a:rPr spc="-87" dirty="0"/>
              <a:t> </a:t>
            </a:r>
            <a:r>
              <a:rPr dirty="0"/>
              <a:t>is</a:t>
            </a:r>
            <a:r>
              <a:rPr spc="-87" dirty="0"/>
              <a:t> </a:t>
            </a:r>
            <a:r>
              <a:rPr dirty="0"/>
              <a:t>the</a:t>
            </a:r>
            <a:r>
              <a:rPr spc="-80" dirty="0"/>
              <a:t> </a:t>
            </a:r>
            <a:r>
              <a:rPr dirty="0"/>
              <a:t>process</a:t>
            </a:r>
            <a:r>
              <a:rPr spc="-87" dirty="0"/>
              <a:t> </a:t>
            </a:r>
            <a:r>
              <a:rPr dirty="0"/>
              <a:t>of</a:t>
            </a:r>
            <a:r>
              <a:rPr spc="-87" dirty="0"/>
              <a:t> </a:t>
            </a:r>
            <a:r>
              <a:rPr spc="-13" dirty="0"/>
              <a:t>demonstrating</a:t>
            </a:r>
            <a:r>
              <a:rPr spc="-80" dirty="0"/>
              <a:t> </a:t>
            </a:r>
            <a:r>
              <a:rPr dirty="0"/>
              <a:t>that</a:t>
            </a:r>
            <a:r>
              <a:rPr spc="-87" dirty="0"/>
              <a:t> </a:t>
            </a:r>
            <a:r>
              <a:rPr spc="-33" dirty="0"/>
              <a:t>an </a:t>
            </a:r>
            <a:r>
              <a:rPr spc="-13" dirty="0"/>
              <a:t>implementation</a:t>
            </a:r>
            <a:r>
              <a:rPr spc="-87" dirty="0"/>
              <a:t> </a:t>
            </a:r>
            <a:r>
              <a:rPr dirty="0"/>
              <a:t>meets</a:t>
            </a:r>
            <a:r>
              <a:rPr spc="-80" dirty="0"/>
              <a:t> </a:t>
            </a:r>
            <a:r>
              <a:rPr dirty="0"/>
              <a:t>its</a:t>
            </a:r>
            <a:r>
              <a:rPr spc="-87" dirty="0"/>
              <a:t> </a:t>
            </a:r>
            <a:r>
              <a:rPr spc="-13" dirty="0"/>
              <a:t>specification.</a:t>
            </a:r>
          </a:p>
          <a:p>
            <a:pPr marL="1235256" marR="1670432" lvl="1" indent="-436022">
              <a:lnSpc>
                <a:spcPts val="3133"/>
              </a:lnSpc>
              <a:spcBef>
                <a:spcPts val="640"/>
              </a:spcBef>
              <a:tabLst>
                <a:tab pos="1235256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This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primary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means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making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software dependable</a:t>
            </a:r>
            <a:r>
              <a:rPr sz="2933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(and</a:t>
            </a:r>
            <a:r>
              <a:rPr sz="2933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demonstrating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dependability).</a:t>
            </a:r>
            <a:endParaRPr sz="2933" dirty="0">
              <a:latin typeface="Arial MT"/>
              <a:cs typeface="Arial MT"/>
            </a:endParaRPr>
          </a:p>
          <a:p>
            <a:pPr marL="1235256" lvl="1" indent="-435176">
              <a:lnSpc>
                <a:spcPct val="100000"/>
              </a:lnSpc>
              <a:spcBef>
                <a:spcPts val="305"/>
              </a:spcBef>
              <a:tabLst>
                <a:tab pos="1235256" algn="l"/>
              </a:tabLst>
            </a:pP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Testing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most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common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form</a:t>
            </a: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verification.</a:t>
            </a:r>
            <a:endParaRPr sz="2933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80010">
              <a:spcBef>
                <a:spcPts val="40"/>
              </a:spcBef>
            </a:pPr>
            <a:fld id="{81D60167-4931-47E6-BA6A-407CBD079E47}" type="slidenum">
              <a:rPr lang="en-US" spc="-50" smtClean="0"/>
              <a:pPr marL="80010">
                <a:spcBef>
                  <a:spcPts val="40"/>
                </a:spcBef>
              </a:pPr>
              <a:t>40</a:t>
            </a:fld>
            <a:endParaRPr spc="-33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Flawed</a:t>
            </a:r>
            <a:r>
              <a:rPr spc="-67" dirty="0"/>
              <a:t> </a:t>
            </a:r>
            <a:r>
              <a:rPr dirty="0"/>
              <a:t>Software</a:t>
            </a:r>
            <a:r>
              <a:rPr spc="-53" dirty="0"/>
              <a:t> </a:t>
            </a:r>
            <a:r>
              <a:rPr dirty="0"/>
              <a:t>Will</a:t>
            </a:r>
            <a:r>
              <a:rPr spc="-60" dirty="0"/>
              <a:t> </a:t>
            </a:r>
            <a:r>
              <a:rPr dirty="0"/>
              <a:t>Be</a:t>
            </a:r>
            <a:r>
              <a:rPr spc="-53" dirty="0"/>
              <a:t> </a:t>
            </a:r>
            <a:r>
              <a:rPr spc="-13" dirty="0"/>
              <a:t>Exploited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80010">
              <a:spcBef>
                <a:spcPts val="40"/>
              </a:spcBef>
            </a:pPr>
            <a:fld id="{81D60167-4931-47E6-BA6A-407CBD079E47}" type="slidenum">
              <a:rPr lang="en-US" spc="-50" smtClean="0"/>
              <a:pPr marL="80010">
                <a:spcBef>
                  <a:spcPts val="40"/>
                </a:spcBef>
              </a:pPr>
              <a:t>5</a:t>
            </a:fld>
            <a:endParaRPr spc="-67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876" y="2490057"/>
            <a:ext cx="3517157" cy="275967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356781" y="1837575"/>
            <a:ext cx="4669367" cy="4257040"/>
            <a:chOff x="4017585" y="1378181"/>
            <a:chExt cx="3502025" cy="31927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80310" y="1378181"/>
              <a:ext cx="3237919" cy="192723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17585" y="2835567"/>
              <a:ext cx="3501911" cy="17353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Flawed</a:t>
            </a:r>
            <a:r>
              <a:rPr spc="-87" dirty="0"/>
              <a:t> </a:t>
            </a:r>
            <a:r>
              <a:rPr dirty="0"/>
              <a:t>Software</a:t>
            </a:r>
            <a:r>
              <a:rPr spc="-80" dirty="0"/>
              <a:t> </a:t>
            </a:r>
            <a:r>
              <a:rPr dirty="0"/>
              <a:t>Will</a:t>
            </a:r>
            <a:r>
              <a:rPr spc="-80" dirty="0"/>
              <a:t> </a:t>
            </a:r>
            <a:r>
              <a:rPr dirty="0"/>
              <a:t>Hurt</a:t>
            </a:r>
            <a:r>
              <a:rPr spc="-80" dirty="0"/>
              <a:t> </a:t>
            </a:r>
            <a:r>
              <a:rPr spc="-13" dirty="0"/>
              <a:t>People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80010">
              <a:spcBef>
                <a:spcPts val="40"/>
              </a:spcBef>
            </a:pPr>
            <a:fld id="{81D60167-4931-47E6-BA6A-407CBD079E47}" type="slidenum">
              <a:rPr lang="en-US" spc="-50" smtClean="0"/>
              <a:pPr marL="80010">
                <a:spcBef>
                  <a:spcPts val="40"/>
                </a:spcBef>
              </a:pPr>
              <a:t>6</a:t>
            </a:fld>
            <a:endParaRPr spc="-67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929" y="2477859"/>
            <a:ext cx="3651056" cy="27143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92063" y="1857796"/>
            <a:ext cx="7620000" cy="373480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6933" marR="209968">
              <a:lnSpc>
                <a:spcPts val="3467"/>
              </a:lnSpc>
              <a:spcBef>
                <a:spcPts val="560"/>
              </a:spcBef>
            </a:pP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3200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2010,</a:t>
            </a:r>
            <a:r>
              <a:rPr sz="3200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software</a:t>
            </a:r>
            <a:r>
              <a:rPr sz="3200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faults</a:t>
            </a:r>
            <a:r>
              <a:rPr sz="3200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were</a:t>
            </a:r>
            <a:r>
              <a:rPr sz="3200" spc="-1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13" dirty="0">
                <a:solidFill>
                  <a:srgbClr val="4F4F4F"/>
                </a:solidFill>
                <a:latin typeface="Arial MT"/>
                <a:cs typeface="Arial MT"/>
              </a:rPr>
              <a:t>responsible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for</a:t>
            </a:r>
            <a:r>
              <a:rPr sz="3200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4F4F4F"/>
                </a:solidFill>
                <a:latin typeface="Arial"/>
                <a:cs typeface="Arial"/>
              </a:rPr>
              <a:t>26%</a:t>
            </a:r>
            <a:r>
              <a:rPr sz="3200" b="1" spc="-6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4F4F4F"/>
                </a:solidFill>
                <a:latin typeface="Arial"/>
                <a:cs typeface="Arial"/>
              </a:rPr>
              <a:t>of</a:t>
            </a:r>
            <a:r>
              <a:rPr sz="3200" b="1" spc="-5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4F4F4F"/>
                </a:solidFill>
                <a:latin typeface="Arial"/>
                <a:cs typeface="Arial"/>
              </a:rPr>
              <a:t>medical</a:t>
            </a:r>
            <a:r>
              <a:rPr sz="3200" b="1" spc="-6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4F4F4F"/>
                </a:solidFill>
                <a:latin typeface="Arial"/>
                <a:cs typeface="Arial"/>
              </a:rPr>
              <a:t>device</a:t>
            </a:r>
            <a:r>
              <a:rPr sz="3200" b="1" spc="-5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200" b="1" spc="-13" dirty="0">
                <a:solidFill>
                  <a:srgbClr val="4F4F4F"/>
                </a:solidFill>
                <a:latin typeface="Arial"/>
                <a:cs typeface="Arial"/>
              </a:rPr>
              <a:t>recalls</a:t>
            </a:r>
            <a:r>
              <a:rPr sz="3200" spc="-13" dirty="0">
                <a:solidFill>
                  <a:srgbClr val="4F4F4F"/>
                </a:solidFill>
                <a:latin typeface="Arial MT"/>
                <a:cs typeface="Arial MT"/>
              </a:rPr>
              <a:t>.</a:t>
            </a:r>
            <a:endParaRPr sz="3200">
              <a:latin typeface="Arial MT"/>
              <a:cs typeface="Arial MT"/>
            </a:endParaRPr>
          </a:p>
          <a:p>
            <a:pPr>
              <a:spcBef>
                <a:spcPts val="2413"/>
              </a:spcBef>
            </a:pPr>
            <a:endParaRPr sz="3200">
              <a:latin typeface="Arial MT"/>
              <a:cs typeface="Arial MT"/>
            </a:endParaRPr>
          </a:p>
          <a:p>
            <a:pPr marL="16933" marR="6773">
              <a:lnSpc>
                <a:spcPct val="90700"/>
              </a:lnSpc>
            </a:pP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“There</a:t>
            </a:r>
            <a:r>
              <a:rPr sz="3200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3200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200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13" dirty="0">
                <a:solidFill>
                  <a:srgbClr val="4F4F4F"/>
                </a:solidFill>
                <a:latin typeface="Arial MT"/>
                <a:cs typeface="Arial MT"/>
              </a:rPr>
              <a:t>reasonable</a:t>
            </a:r>
            <a:r>
              <a:rPr sz="3200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probability</a:t>
            </a:r>
            <a:r>
              <a:rPr sz="3200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that</a:t>
            </a:r>
            <a:r>
              <a:rPr sz="3200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33" dirty="0">
                <a:solidFill>
                  <a:srgbClr val="4F4F4F"/>
                </a:solidFill>
                <a:latin typeface="Arial MT"/>
                <a:cs typeface="Arial MT"/>
              </a:rPr>
              <a:t>use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200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these</a:t>
            </a:r>
            <a:r>
              <a:rPr sz="3200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products</a:t>
            </a:r>
            <a:r>
              <a:rPr sz="3200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will</a:t>
            </a:r>
            <a:r>
              <a:rPr sz="3200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cause</a:t>
            </a:r>
            <a:r>
              <a:rPr sz="3200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13" dirty="0">
                <a:solidFill>
                  <a:srgbClr val="4F4F4F"/>
                </a:solidFill>
                <a:latin typeface="Arial MT"/>
                <a:cs typeface="Arial MT"/>
              </a:rPr>
              <a:t>serious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adverse</a:t>
            </a:r>
            <a:r>
              <a:rPr sz="3200" spc="-1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health</a:t>
            </a:r>
            <a:r>
              <a:rPr sz="3200" spc="-1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consequences</a:t>
            </a:r>
            <a:r>
              <a:rPr sz="3200" spc="-1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or</a:t>
            </a:r>
            <a:r>
              <a:rPr sz="3200" spc="-1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13" dirty="0">
                <a:solidFill>
                  <a:srgbClr val="4F4F4F"/>
                </a:solidFill>
                <a:latin typeface="Arial MT"/>
                <a:cs typeface="Arial MT"/>
              </a:rPr>
              <a:t>death.”</a:t>
            </a:r>
            <a:endParaRPr sz="3200">
              <a:latin typeface="Arial MT"/>
              <a:cs typeface="Arial MT"/>
            </a:endParaRPr>
          </a:p>
          <a:p>
            <a:pPr marL="186262">
              <a:spcBef>
                <a:spcPts val="993"/>
              </a:spcBef>
              <a:tabLst>
                <a:tab pos="625671" algn="l"/>
              </a:tabLst>
            </a:pPr>
            <a:r>
              <a:rPr sz="3200" b="1" spc="-67" dirty="0">
                <a:solidFill>
                  <a:srgbClr val="4F4F4F"/>
                </a:solidFill>
                <a:latin typeface="Arial"/>
                <a:cs typeface="Arial"/>
              </a:rPr>
              <a:t>-</a:t>
            </a:r>
            <a:r>
              <a:rPr sz="3200" b="1" dirty="0">
                <a:solidFill>
                  <a:srgbClr val="4F4F4F"/>
                </a:solidFill>
                <a:latin typeface="Arial"/>
                <a:cs typeface="Arial"/>
              </a:rPr>
              <a:t>	US</a:t>
            </a:r>
            <a:r>
              <a:rPr sz="3200" b="1" spc="-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4F4F4F"/>
                </a:solidFill>
                <a:latin typeface="Arial"/>
                <a:cs typeface="Arial"/>
              </a:rPr>
              <a:t>Food</a:t>
            </a:r>
            <a:r>
              <a:rPr sz="3200" b="1" spc="-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4F4F4F"/>
                </a:solidFill>
                <a:latin typeface="Arial"/>
                <a:cs typeface="Arial"/>
              </a:rPr>
              <a:t>and</a:t>
            </a:r>
            <a:r>
              <a:rPr sz="3200" b="1" spc="-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200" b="1" spc="-13" dirty="0">
                <a:solidFill>
                  <a:srgbClr val="4F4F4F"/>
                </a:solidFill>
                <a:latin typeface="Arial"/>
                <a:cs typeface="Arial"/>
              </a:rPr>
              <a:t>Drug</a:t>
            </a:r>
            <a:r>
              <a:rPr sz="3200" b="1" spc="-152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200" b="1" spc="-13" dirty="0">
                <a:solidFill>
                  <a:srgbClr val="4F4F4F"/>
                </a:solidFill>
                <a:latin typeface="Arial"/>
                <a:cs typeface="Arial"/>
              </a:rPr>
              <a:t>Administration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68" y="3225919"/>
            <a:ext cx="10458873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When</a:t>
            </a:r>
            <a:r>
              <a:rPr spc="-80" dirty="0"/>
              <a:t> </a:t>
            </a:r>
            <a:r>
              <a:rPr dirty="0"/>
              <a:t>is</a:t>
            </a:r>
            <a:r>
              <a:rPr spc="-67" dirty="0"/>
              <a:t> </a:t>
            </a:r>
            <a:r>
              <a:rPr dirty="0"/>
              <a:t>software</a:t>
            </a:r>
            <a:r>
              <a:rPr spc="-67" dirty="0"/>
              <a:t> </a:t>
            </a:r>
            <a:r>
              <a:rPr dirty="0"/>
              <a:t>ready</a:t>
            </a:r>
            <a:r>
              <a:rPr spc="-67" dirty="0"/>
              <a:t> </a:t>
            </a:r>
            <a:r>
              <a:rPr dirty="0"/>
              <a:t>for</a:t>
            </a:r>
            <a:r>
              <a:rPr spc="-73" dirty="0"/>
              <a:t> </a:t>
            </a:r>
            <a:r>
              <a:rPr spc="-13" dirty="0"/>
              <a:t>release?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80010">
              <a:spcBef>
                <a:spcPts val="40"/>
              </a:spcBef>
            </a:pPr>
            <a:fld id="{81D60167-4931-47E6-BA6A-407CBD079E47}" type="slidenum">
              <a:rPr lang="en-US" spc="-50" smtClean="0"/>
              <a:pPr marL="80010">
                <a:spcBef>
                  <a:spcPts val="40"/>
                </a:spcBef>
              </a:pPr>
              <a:t>7</a:t>
            </a:fld>
            <a:endParaRPr spc="-33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54217"/>
            <a:ext cx="14020800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dirty="0"/>
              <a:t>The</a:t>
            </a:r>
            <a:r>
              <a:rPr sz="4000" spc="-53" dirty="0"/>
              <a:t> </a:t>
            </a:r>
            <a:r>
              <a:rPr sz="4000" dirty="0"/>
              <a:t>short</a:t>
            </a:r>
            <a:r>
              <a:rPr sz="4000" spc="-47" dirty="0"/>
              <a:t> </a:t>
            </a:r>
            <a:r>
              <a:rPr sz="4000" dirty="0"/>
              <a:t>(and</a:t>
            </a:r>
            <a:r>
              <a:rPr sz="4000" spc="-53" dirty="0"/>
              <a:t> </a:t>
            </a:r>
            <a:r>
              <a:rPr sz="4000" dirty="0"/>
              <a:t>not</a:t>
            </a:r>
            <a:r>
              <a:rPr sz="4000" spc="-47" dirty="0"/>
              <a:t> </a:t>
            </a:r>
            <a:r>
              <a:rPr sz="4000" dirty="0"/>
              <a:t>so</a:t>
            </a:r>
            <a:r>
              <a:rPr sz="4000" spc="-53" dirty="0"/>
              <a:t> </a:t>
            </a:r>
            <a:r>
              <a:rPr sz="4000" dirty="0"/>
              <a:t>simple)</a:t>
            </a:r>
            <a:r>
              <a:rPr sz="4000" spc="-47" dirty="0"/>
              <a:t> </a:t>
            </a:r>
            <a:r>
              <a:rPr sz="4000" spc="-13" dirty="0"/>
              <a:t>answers...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80010">
              <a:spcBef>
                <a:spcPts val="40"/>
              </a:spcBef>
            </a:pPr>
            <a:fld id="{81D60167-4931-47E6-BA6A-407CBD079E47}" type="slidenum">
              <a:rPr lang="en-US" spc="-50" smtClean="0"/>
              <a:pPr marL="80010">
                <a:spcBef>
                  <a:spcPts val="40"/>
                </a:spcBef>
              </a:pPr>
              <a:t>8</a:t>
            </a:fld>
            <a:endParaRPr spc="-33"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733798"/>
            <a:ext cx="9603740" cy="1969108"/>
          </a:xfrm>
          <a:prstGeom prst="rect">
            <a:avLst/>
          </a:prstGeom>
        </p:spPr>
        <p:txBody>
          <a:bodyPr vert="horz" wrap="square" lIns="0" tIns="136313" rIns="0" bIns="0" rtlCol="0">
            <a:spAutoFit/>
          </a:bodyPr>
          <a:lstStyle/>
          <a:p>
            <a:pPr marL="474968" indent="-458035">
              <a:spcBef>
                <a:spcPts val="1073"/>
              </a:spcBef>
              <a:buChar char="•"/>
              <a:tabLst>
                <a:tab pos="474968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We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release</a:t>
            </a:r>
            <a:r>
              <a:rPr sz="3467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when</a:t>
            </a:r>
            <a:r>
              <a:rPr sz="3467" b="1" spc="-9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we</a:t>
            </a:r>
            <a:r>
              <a:rPr sz="3467" b="1" spc="-8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can’t</a:t>
            </a:r>
            <a:r>
              <a:rPr sz="3467" b="1" spc="-8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find</a:t>
            </a:r>
            <a:r>
              <a:rPr sz="3467" b="1" spc="-9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any</a:t>
            </a:r>
            <a:r>
              <a:rPr sz="3467" b="1" spc="-8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spc="-13" dirty="0">
                <a:solidFill>
                  <a:srgbClr val="4F4F4F"/>
                </a:solidFill>
                <a:latin typeface="Arial"/>
                <a:cs typeface="Arial"/>
              </a:rPr>
              <a:t>bugs…</a:t>
            </a:r>
            <a:endParaRPr sz="3467">
              <a:latin typeface="Arial"/>
              <a:cs typeface="Arial"/>
            </a:endParaRPr>
          </a:p>
          <a:p>
            <a:pPr marL="474968" indent="-458035">
              <a:spcBef>
                <a:spcPts val="940"/>
              </a:spcBef>
              <a:buChar char="•"/>
              <a:tabLst>
                <a:tab pos="474968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We</a:t>
            </a:r>
            <a:r>
              <a:rPr sz="3467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release</a:t>
            </a:r>
            <a:r>
              <a:rPr sz="3467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when</a:t>
            </a:r>
            <a:r>
              <a:rPr sz="3467" b="1" spc="-1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we</a:t>
            </a:r>
            <a:r>
              <a:rPr sz="3467" b="1" spc="-1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have</a:t>
            </a:r>
            <a:r>
              <a:rPr sz="3467" b="1" spc="-1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finished</a:t>
            </a:r>
            <a:r>
              <a:rPr sz="3467" b="1" spc="-1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spc="-13" dirty="0">
                <a:solidFill>
                  <a:srgbClr val="4F4F4F"/>
                </a:solidFill>
                <a:latin typeface="Arial"/>
                <a:cs typeface="Arial"/>
              </a:rPr>
              <a:t>testing…</a:t>
            </a:r>
            <a:endParaRPr sz="3467">
              <a:latin typeface="Arial"/>
              <a:cs typeface="Arial"/>
            </a:endParaRPr>
          </a:p>
          <a:p>
            <a:pPr marL="474968" indent="-458035">
              <a:spcBef>
                <a:spcPts val="940"/>
              </a:spcBef>
              <a:buChar char="•"/>
              <a:tabLst>
                <a:tab pos="474968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We</a:t>
            </a:r>
            <a:r>
              <a:rPr sz="3467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release</a:t>
            </a:r>
            <a:r>
              <a:rPr sz="3467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when</a:t>
            </a:r>
            <a:r>
              <a:rPr sz="3467" b="1" spc="-11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quality</a:t>
            </a:r>
            <a:r>
              <a:rPr sz="3467" b="1" spc="-11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is</a:t>
            </a:r>
            <a:r>
              <a:rPr sz="3467" b="1" spc="-11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spc="-13" dirty="0">
                <a:solidFill>
                  <a:srgbClr val="4F4F4F"/>
                </a:solidFill>
                <a:latin typeface="Arial"/>
                <a:cs typeface="Arial"/>
              </a:rPr>
              <a:t>high...</a:t>
            </a:r>
            <a:endParaRPr sz="346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Software</a:t>
            </a:r>
            <a:r>
              <a:rPr spc="-53" dirty="0"/>
              <a:t> </a:t>
            </a:r>
            <a:r>
              <a:rPr spc="-13" dirty="0"/>
              <a:t>Quality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80010">
              <a:spcBef>
                <a:spcPts val="40"/>
              </a:spcBef>
            </a:pPr>
            <a:fld id="{81D60167-4931-47E6-BA6A-407CBD079E47}" type="slidenum">
              <a:rPr lang="en-US" spc="-50" smtClean="0"/>
              <a:pPr marL="80010">
                <a:spcBef>
                  <a:spcPts val="40"/>
                </a:spcBef>
              </a:pPr>
              <a:t>9</a:t>
            </a:fld>
            <a:endParaRPr spc="-33"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53177"/>
            <a:ext cx="10245512" cy="404384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4968" indent="-458035">
              <a:lnSpc>
                <a:spcPts val="4000"/>
              </a:lnSpc>
              <a:spcBef>
                <a:spcPts val="133"/>
              </a:spcBef>
              <a:buChar char="•"/>
              <a:tabLst>
                <a:tab pos="474968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We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3467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want</a:t>
            </a:r>
            <a:r>
              <a:rPr sz="3467" spc="-6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b="1" spc="-33" dirty="0">
                <a:solidFill>
                  <a:srgbClr val="4F4F4F"/>
                </a:solidFill>
                <a:latin typeface="Arial"/>
                <a:cs typeface="Arial"/>
              </a:rPr>
              <a:t>high-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quality</a:t>
            </a:r>
            <a:r>
              <a:rPr sz="3467" b="1" spc="-8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software.</a:t>
            </a:r>
            <a:endParaRPr sz="3467">
              <a:latin typeface="Arial MT"/>
              <a:cs typeface="Arial MT"/>
            </a:endParaRPr>
          </a:p>
          <a:p>
            <a:pPr marL="1084553" lvl="1" indent="-435176">
              <a:lnSpc>
                <a:spcPts val="3160"/>
              </a:lnSpc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We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don’t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agree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on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definition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quality.</a:t>
            </a:r>
            <a:endParaRPr sz="2933">
              <a:latin typeface="Arial MT"/>
              <a:cs typeface="Arial MT"/>
            </a:endParaRPr>
          </a:p>
          <a:p>
            <a:pPr marL="474968" marR="120224" indent="-458882">
              <a:lnSpc>
                <a:spcPts val="3707"/>
              </a:lnSpc>
              <a:spcBef>
                <a:spcPts val="300"/>
              </a:spcBef>
              <a:buChar char="•"/>
              <a:tabLst>
                <a:tab pos="474968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Quality</a:t>
            </a:r>
            <a:r>
              <a:rPr sz="3467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encompasses</a:t>
            </a:r>
            <a:r>
              <a:rPr sz="3467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both</a:t>
            </a:r>
            <a:r>
              <a:rPr sz="3467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what</a:t>
            </a:r>
            <a:r>
              <a:rPr sz="3467" b="1" spc="-1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1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system</a:t>
            </a:r>
            <a:r>
              <a:rPr sz="3467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does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3467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how</a:t>
            </a:r>
            <a:r>
              <a:rPr sz="3467" b="1" spc="-6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it</a:t>
            </a:r>
            <a:r>
              <a:rPr sz="3467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does</a:t>
            </a:r>
            <a:r>
              <a:rPr sz="3467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it.</a:t>
            </a:r>
            <a:endParaRPr sz="3467">
              <a:latin typeface="Arial MT"/>
              <a:cs typeface="Arial MT"/>
            </a:endParaRPr>
          </a:p>
          <a:p>
            <a:pPr marL="1084553" lvl="1" indent="-435176">
              <a:lnSpc>
                <a:spcPts val="2920"/>
              </a:lnSpc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How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i="1" dirty="0">
                <a:solidFill>
                  <a:srgbClr val="4F4F4F"/>
                </a:solidFill>
                <a:latin typeface="Arial"/>
                <a:cs typeface="Arial"/>
              </a:rPr>
              <a:t>quickly</a:t>
            </a:r>
            <a:r>
              <a:rPr sz="2933" i="1" spc="-1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it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runs.</a:t>
            </a:r>
            <a:endParaRPr sz="2933">
              <a:latin typeface="Arial MT"/>
              <a:cs typeface="Arial MT"/>
            </a:endParaRPr>
          </a:p>
          <a:p>
            <a:pPr marL="1084553" lvl="1" indent="-435176">
              <a:lnSpc>
                <a:spcPts val="3200"/>
              </a:lnSpc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How</a:t>
            </a:r>
            <a:r>
              <a:rPr sz="2933" spc="-6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i="1" dirty="0">
                <a:solidFill>
                  <a:srgbClr val="4F4F4F"/>
                </a:solidFill>
                <a:latin typeface="Arial"/>
                <a:cs typeface="Arial"/>
              </a:rPr>
              <a:t>secure</a:t>
            </a:r>
            <a:r>
              <a:rPr sz="2933" i="1" spc="-5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it</a:t>
            </a:r>
            <a:r>
              <a:rPr sz="2933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is.</a:t>
            </a:r>
            <a:endParaRPr sz="2933">
              <a:latin typeface="Arial MT"/>
              <a:cs typeface="Arial MT"/>
            </a:endParaRPr>
          </a:p>
          <a:p>
            <a:pPr marL="1084553" lvl="1" indent="-435176">
              <a:lnSpc>
                <a:spcPts val="3200"/>
              </a:lnSpc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How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i="1" dirty="0">
                <a:solidFill>
                  <a:srgbClr val="4F4F4F"/>
                </a:solidFill>
                <a:latin typeface="Arial"/>
                <a:cs typeface="Arial"/>
              </a:rPr>
              <a:t>available</a:t>
            </a:r>
            <a:r>
              <a:rPr sz="2933" i="1" spc="-7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its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services</a:t>
            </a:r>
            <a:r>
              <a:rPr sz="2933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are.</a:t>
            </a:r>
            <a:endParaRPr sz="2933">
              <a:latin typeface="Arial MT"/>
              <a:cs typeface="Arial MT"/>
            </a:endParaRPr>
          </a:p>
          <a:p>
            <a:pPr marL="1084553" lvl="1" indent="-435176">
              <a:lnSpc>
                <a:spcPts val="3167"/>
              </a:lnSpc>
              <a:buChar char="•"/>
              <a:tabLst>
                <a:tab pos="1084553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How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easily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it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i="1" dirty="0">
                <a:solidFill>
                  <a:srgbClr val="4F4F4F"/>
                </a:solidFill>
                <a:latin typeface="Arial"/>
                <a:cs typeface="Arial"/>
              </a:rPr>
              <a:t>scales</a:t>
            </a:r>
            <a:r>
              <a:rPr sz="2933" i="1" spc="-4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more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users.</a:t>
            </a:r>
            <a:endParaRPr sz="2933">
              <a:latin typeface="Arial MT"/>
              <a:cs typeface="Arial MT"/>
            </a:endParaRPr>
          </a:p>
          <a:p>
            <a:pPr marL="474968" indent="-458035">
              <a:lnSpc>
                <a:spcPts val="3967"/>
              </a:lnSpc>
              <a:buChar char="•"/>
              <a:tabLst>
                <a:tab pos="474968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Quality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hard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measure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assess</a:t>
            </a:r>
            <a:r>
              <a:rPr sz="3467" spc="-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objectively.</a:t>
            </a:r>
            <a:endParaRPr sz="346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1871</Words>
  <Application>Microsoft Office PowerPoint</Application>
  <PresentationFormat>Widescreen</PresentationFormat>
  <Paragraphs>265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arial</vt:lpstr>
      <vt:lpstr>Arial MT</vt:lpstr>
      <vt:lpstr>Trebuchet MS</vt:lpstr>
      <vt:lpstr>Wingdings 3</vt:lpstr>
      <vt:lpstr>Facet</vt:lpstr>
      <vt:lpstr>Software Quality, Verification, and Validation</vt:lpstr>
      <vt:lpstr>When is software ready for release?</vt:lpstr>
      <vt:lpstr>Our Society Depends on Software</vt:lpstr>
      <vt:lpstr>Flawed Software Will Hurt Profits</vt:lpstr>
      <vt:lpstr>Flawed Software Will Be Exploited</vt:lpstr>
      <vt:lpstr>Flawed Software Will Hurt People</vt:lpstr>
      <vt:lpstr>When is software ready for release?</vt:lpstr>
      <vt:lpstr>The short (and not so simple) answers...</vt:lpstr>
      <vt:lpstr>Software Quality</vt:lpstr>
      <vt:lpstr>Quality Attributes</vt:lpstr>
      <vt:lpstr>Quality Attributes</vt:lpstr>
      <vt:lpstr>Quality Attributes</vt:lpstr>
      <vt:lpstr>Quality Attributes</vt:lpstr>
      <vt:lpstr>Other Quality Attributes</vt:lpstr>
      <vt:lpstr>Quality Attributes</vt:lpstr>
      <vt:lpstr>When is Software Ready for Release?</vt:lpstr>
      <vt:lpstr>Verification and Validation</vt:lpstr>
      <vt:lpstr>Verification and Validation</vt:lpstr>
      <vt:lpstr>Verification</vt:lpstr>
      <vt:lpstr>Verification</vt:lpstr>
      <vt:lpstr>Software Testing</vt:lpstr>
      <vt:lpstr>Validation</vt:lpstr>
      <vt:lpstr>Verification and Validation</vt:lpstr>
      <vt:lpstr>Verification and Validation</vt:lpstr>
      <vt:lpstr>Required Level of V&amp;V</vt:lpstr>
      <vt:lpstr>Basic Questions</vt:lpstr>
      <vt:lpstr>When Does V&amp;V Start?</vt:lpstr>
      <vt:lpstr>Static Verification</vt:lpstr>
      <vt:lpstr>Advantages of Static Verification</vt:lpstr>
      <vt:lpstr>Dynamic Verification</vt:lpstr>
      <vt:lpstr>Advantages of Dynamic Verification</vt:lpstr>
      <vt:lpstr>The Trade-Off Game</vt:lpstr>
      <vt:lpstr>Perfect Verification</vt:lpstr>
      <vt:lpstr>Verification Trade-Offs</vt:lpstr>
      <vt:lpstr>How Can We Assess Readiness?</vt:lpstr>
      <vt:lpstr>Product Readiness</vt:lpstr>
      <vt:lpstr>Ensuring Quality of Successive Releases</vt:lpstr>
      <vt:lpstr>Improving the Development Process</vt:lpstr>
      <vt:lpstr>We Have Learned</vt:lpstr>
      <vt:lpstr>We Have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Tauseef Jamal</dc:creator>
  <cp:lastModifiedBy>Tauseef Jamal</cp:lastModifiedBy>
  <cp:revision>4</cp:revision>
  <dcterms:created xsi:type="dcterms:W3CDTF">2024-02-04T00:24:44Z</dcterms:created>
  <dcterms:modified xsi:type="dcterms:W3CDTF">2024-02-13T15:02:34Z</dcterms:modified>
</cp:coreProperties>
</file>