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7"/>
  </p:notesMasterIdLst>
  <p:handoutMasterIdLst>
    <p:handoutMasterId r:id="rId68"/>
  </p:handoutMasterIdLst>
  <p:sldIdLst>
    <p:sldId id="382" r:id="rId2"/>
    <p:sldId id="486" r:id="rId3"/>
    <p:sldId id="387" r:id="rId4"/>
    <p:sldId id="390" r:id="rId5"/>
    <p:sldId id="391" r:id="rId6"/>
    <p:sldId id="394" r:id="rId7"/>
    <p:sldId id="395" r:id="rId8"/>
    <p:sldId id="396" r:id="rId9"/>
    <p:sldId id="397" r:id="rId10"/>
    <p:sldId id="398" r:id="rId11"/>
    <p:sldId id="468" r:id="rId12"/>
    <p:sldId id="399" r:id="rId13"/>
    <p:sldId id="400" r:id="rId14"/>
    <p:sldId id="401" r:id="rId15"/>
    <p:sldId id="403" r:id="rId16"/>
    <p:sldId id="404" r:id="rId17"/>
    <p:sldId id="405" r:id="rId18"/>
    <p:sldId id="406" r:id="rId19"/>
    <p:sldId id="409" r:id="rId20"/>
    <p:sldId id="410" r:id="rId21"/>
    <p:sldId id="419" r:id="rId22"/>
    <p:sldId id="483" r:id="rId23"/>
    <p:sldId id="421" r:id="rId24"/>
    <p:sldId id="407" r:id="rId25"/>
    <p:sldId id="411" r:id="rId26"/>
    <p:sldId id="416" r:id="rId27"/>
    <p:sldId id="408" r:id="rId28"/>
    <p:sldId id="412" r:id="rId29"/>
    <p:sldId id="413" r:id="rId30"/>
    <p:sldId id="414" r:id="rId31"/>
    <p:sldId id="484" r:id="rId32"/>
    <p:sldId id="456" r:id="rId33"/>
    <p:sldId id="417" r:id="rId34"/>
    <p:sldId id="422" r:id="rId35"/>
    <p:sldId id="418" r:id="rId36"/>
    <p:sldId id="45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45" r:id="rId54"/>
    <p:sldId id="440" r:id="rId55"/>
    <p:sldId id="441" r:id="rId56"/>
    <p:sldId id="473" r:id="rId57"/>
    <p:sldId id="474" r:id="rId58"/>
    <p:sldId id="460" r:id="rId59"/>
    <p:sldId id="461" r:id="rId60"/>
    <p:sldId id="451" r:id="rId61"/>
    <p:sldId id="463" r:id="rId62"/>
    <p:sldId id="464" r:id="rId63"/>
    <p:sldId id="465" r:id="rId64"/>
    <p:sldId id="466" r:id="rId65"/>
    <p:sldId id="467" r:id="rId6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2"/>
            <p14:sldId id="486"/>
            <p14:sldId id="387"/>
            <p14:sldId id="390"/>
            <p14:sldId id="391"/>
            <p14:sldId id="394"/>
            <p14:sldId id="395"/>
            <p14:sldId id="396"/>
            <p14:sldId id="397"/>
            <p14:sldId id="398"/>
            <p14:sldId id="468"/>
            <p14:sldId id="399"/>
            <p14:sldId id="400"/>
            <p14:sldId id="401"/>
            <p14:sldId id="403"/>
            <p14:sldId id="404"/>
            <p14:sldId id="405"/>
            <p14:sldId id="406"/>
            <p14:sldId id="409"/>
            <p14:sldId id="410"/>
            <p14:sldId id="419"/>
            <p14:sldId id="483"/>
            <p14:sldId id="421"/>
            <p14:sldId id="407"/>
            <p14:sldId id="411"/>
            <p14:sldId id="416"/>
            <p14:sldId id="408"/>
            <p14:sldId id="412"/>
            <p14:sldId id="413"/>
            <p14:sldId id="414"/>
            <p14:sldId id="484"/>
            <p14:sldId id="456"/>
            <p14:sldId id="417"/>
            <p14:sldId id="422"/>
            <p14:sldId id="418"/>
            <p14:sldId id="45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5"/>
            <p14:sldId id="440"/>
            <p14:sldId id="441"/>
            <p14:sldId id="473"/>
            <p14:sldId id="474"/>
            <p14:sldId id="460"/>
            <p14:sldId id="461"/>
            <p14:sldId id="451"/>
            <p14:sldId id="463"/>
            <p14:sldId id="464"/>
            <p14:sldId id="465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E9FD7-C333-45FC-8B7F-D0ECD9AD78CA}" v="6" dt="2023-10-18T21:35:19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87226" autoAdjust="0"/>
  </p:normalViewPr>
  <p:slideViewPr>
    <p:cSldViewPr snapToGrid="0">
      <p:cViewPr varScale="1">
        <p:scale>
          <a:sx n="73" d="100"/>
          <a:sy n="73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0A151-3C56-43E4-B227-4D3EA55B324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BF1DCA6-B4EE-4547-9856-A15A7E107D2E}">
      <dgm:prSet/>
      <dgm:spPr/>
      <dgm:t>
        <a:bodyPr/>
        <a:lstStyle/>
        <a:p>
          <a:r>
            <a:rPr lang="en-IE" dirty="0"/>
            <a:t>Transport Layer Services</a:t>
          </a:r>
        </a:p>
      </dgm:t>
    </dgm:pt>
    <dgm:pt modelId="{997A38CB-036D-4D26-8051-751128B4C39B}" type="parTrans" cxnId="{6E36CF69-F581-4ED5-8E22-680332FF7101}">
      <dgm:prSet/>
      <dgm:spPr/>
      <dgm:t>
        <a:bodyPr/>
        <a:lstStyle/>
        <a:p>
          <a:endParaRPr lang="en-IE"/>
        </a:p>
      </dgm:t>
    </dgm:pt>
    <dgm:pt modelId="{83DD2A87-430D-4224-BC23-E0A3B169EDF6}" type="sibTrans" cxnId="{6E36CF69-F581-4ED5-8E22-680332FF7101}">
      <dgm:prSet/>
      <dgm:spPr/>
      <dgm:t>
        <a:bodyPr/>
        <a:lstStyle/>
        <a:p>
          <a:endParaRPr lang="en-IE"/>
        </a:p>
      </dgm:t>
    </dgm:pt>
    <dgm:pt modelId="{912B3913-3013-48D7-AD18-01AEBFBF59D9}">
      <dgm:prSet/>
      <dgm:spPr/>
      <dgm:t>
        <a:bodyPr/>
        <a:lstStyle/>
        <a:p>
          <a:r>
            <a:rPr lang="en-IE" dirty="0"/>
            <a:t>Multiplexing and Demultiplexing</a:t>
          </a:r>
        </a:p>
      </dgm:t>
    </dgm:pt>
    <dgm:pt modelId="{54D75090-11B1-4D5A-9E90-B27109DEFFAD}" type="parTrans" cxnId="{54725AD3-4007-417F-86A8-7921D580251C}">
      <dgm:prSet/>
      <dgm:spPr/>
      <dgm:t>
        <a:bodyPr/>
        <a:lstStyle/>
        <a:p>
          <a:endParaRPr lang="en-IE"/>
        </a:p>
      </dgm:t>
    </dgm:pt>
    <dgm:pt modelId="{42CAD871-EB56-4F23-9032-F29825C4E9FE}" type="sibTrans" cxnId="{54725AD3-4007-417F-86A8-7921D580251C}">
      <dgm:prSet/>
      <dgm:spPr/>
      <dgm:t>
        <a:bodyPr/>
        <a:lstStyle/>
        <a:p>
          <a:endParaRPr lang="en-IE"/>
        </a:p>
      </dgm:t>
    </dgm:pt>
    <dgm:pt modelId="{B8D7D123-DFF9-4C3F-8D46-018A67CD2D1A}">
      <dgm:prSet/>
      <dgm:spPr/>
      <dgm:t>
        <a:bodyPr/>
        <a:lstStyle/>
        <a:p>
          <a:r>
            <a:rPr lang="en-IE" dirty="0"/>
            <a:t>UDP / TCP</a:t>
          </a:r>
        </a:p>
      </dgm:t>
    </dgm:pt>
    <dgm:pt modelId="{2720D56D-9C56-48FD-A0F3-5606371C51C3}" type="parTrans" cxnId="{A7F77B8C-255D-41BF-AEDA-04E8D757A2CC}">
      <dgm:prSet/>
      <dgm:spPr/>
      <dgm:t>
        <a:bodyPr/>
        <a:lstStyle/>
        <a:p>
          <a:endParaRPr lang="en-IE"/>
        </a:p>
      </dgm:t>
    </dgm:pt>
    <dgm:pt modelId="{8C2C6EAD-DA47-452E-92D2-01861FD1E8CB}" type="sibTrans" cxnId="{A7F77B8C-255D-41BF-AEDA-04E8D757A2CC}">
      <dgm:prSet/>
      <dgm:spPr/>
      <dgm:t>
        <a:bodyPr/>
        <a:lstStyle/>
        <a:p>
          <a:endParaRPr lang="en-IE"/>
        </a:p>
      </dgm:t>
    </dgm:pt>
    <dgm:pt modelId="{6672539B-CB86-40D1-A18F-5C4B60520D4E}">
      <dgm:prSet/>
      <dgm:spPr/>
      <dgm:t>
        <a:bodyPr/>
        <a:lstStyle/>
        <a:p>
          <a:r>
            <a:rPr lang="en-IE" dirty="0"/>
            <a:t>Principles of Congestion Control</a:t>
          </a:r>
        </a:p>
      </dgm:t>
    </dgm:pt>
    <dgm:pt modelId="{57A053D6-6054-43A5-BE5E-757C48552215}" type="parTrans" cxnId="{AA4A3E8D-C34C-41A8-8B68-BA5D1D8DAACB}">
      <dgm:prSet/>
      <dgm:spPr/>
      <dgm:t>
        <a:bodyPr/>
        <a:lstStyle/>
        <a:p>
          <a:endParaRPr lang="en-IE"/>
        </a:p>
      </dgm:t>
    </dgm:pt>
    <dgm:pt modelId="{D4023C1B-25FB-4107-AEDA-C39053E315B2}" type="sibTrans" cxnId="{AA4A3E8D-C34C-41A8-8B68-BA5D1D8DAACB}">
      <dgm:prSet/>
      <dgm:spPr/>
      <dgm:t>
        <a:bodyPr/>
        <a:lstStyle/>
        <a:p>
          <a:endParaRPr lang="en-IE"/>
        </a:p>
      </dgm:t>
    </dgm:pt>
    <dgm:pt modelId="{C0996FB9-DD86-481F-84E4-7A966D8FF3FE}" type="pres">
      <dgm:prSet presAssocID="{E7A0A151-3C56-43E4-B227-4D3EA55B324C}" presName="Name0" presStyleCnt="0">
        <dgm:presLayoutVars>
          <dgm:chMax val="7"/>
          <dgm:chPref val="7"/>
          <dgm:dir/>
        </dgm:presLayoutVars>
      </dgm:prSet>
      <dgm:spPr/>
    </dgm:pt>
    <dgm:pt modelId="{6345DEF2-E09A-43B8-8B84-BCB45E9CB085}" type="pres">
      <dgm:prSet presAssocID="{E7A0A151-3C56-43E4-B227-4D3EA55B324C}" presName="Name1" presStyleCnt="0"/>
      <dgm:spPr/>
    </dgm:pt>
    <dgm:pt modelId="{6CDF545D-44E3-4FCD-AC6D-E7BC17A1951D}" type="pres">
      <dgm:prSet presAssocID="{E7A0A151-3C56-43E4-B227-4D3EA55B324C}" presName="cycle" presStyleCnt="0"/>
      <dgm:spPr/>
    </dgm:pt>
    <dgm:pt modelId="{79D3E28D-1089-462B-A99B-1C70959ED4DE}" type="pres">
      <dgm:prSet presAssocID="{E7A0A151-3C56-43E4-B227-4D3EA55B324C}" presName="srcNode" presStyleLbl="node1" presStyleIdx="0" presStyleCnt="4"/>
      <dgm:spPr/>
    </dgm:pt>
    <dgm:pt modelId="{9688F7CE-E5C9-4F6A-B54C-BA31A914FE7B}" type="pres">
      <dgm:prSet presAssocID="{E7A0A151-3C56-43E4-B227-4D3EA55B324C}" presName="conn" presStyleLbl="parChTrans1D2" presStyleIdx="0" presStyleCnt="1"/>
      <dgm:spPr/>
    </dgm:pt>
    <dgm:pt modelId="{AE5EA76D-D32D-4CEF-9D7D-BE90E937B11B}" type="pres">
      <dgm:prSet presAssocID="{E7A0A151-3C56-43E4-B227-4D3EA55B324C}" presName="extraNode" presStyleLbl="node1" presStyleIdx="0" presStyleCnt="4"/>
      <dgm:spPr/>
    </dgm:pt>
    <dgm:pt modelId="{24298998-6807-4E11-8AF6-C722EE7E59D7}" type="pres">
      <dgm:prSet presAssocID="{E7A0A151-3C56-43E4-B227-4D3EA55B324C}" presName="dstNode" presStyleLbl="node1" presStyleIdx="0" presStyleCnt="4"/>
      <dgm:spPr/>
    </dgm:pt>
    <dgm:pt modelId="{2B3F4815-8B8A-487B-9282-7B1C448780E5}" type="pres">
      <dgm:prSet presAssocID="{1BF1DCA6-B4EE-4547-9856-A15A7E107D2E}" presName="text_1" presStyleLbl="node1" presStyleIdx="0" presStyleCnt="4">
        <dgm:presLayoutVars>
          <dgm:bulletEnabled val="1"/>
        </dgm:presLayoutVars>
      </dgm:prSet>
      <dgm:spPr/>
    </dgm:pt>
    <dgm:pt modelId="{FF96B1C7-69F7-4C95-97B1-FE398AB32909}" type="pres">
      <dgm:prSet presAssocID="{1BF1DCA6-B4EE-4547-9856-A15A7E107D2E}" presName="accent_1" presStyleCnt="0"/>
      <dgm:spPr/>
    </dgm:pt>
    <dgm:pt modelId="{B9E50A0D-388B-4F4E-A13A-0EFEF2237958}" type="pres">
      <dgm:prSet presAssocID="{1BF1DCA6-B4EE-4547-9856-A15A7E107D2E}" presName="accentRepeatNode" presStyleLbl="solidFgAcc1" presStyleIdx="0" presStyleCnt="4"/>
      <dgm:spPr/>
    </dgm:pt>
    <dgm:pt modelId="{3C04F767-F35D-483F-AFA7-EE9B56B4D693}" type="pres">
      <dgm:prSet presAssocID="{912B3913-3013-48D7-AD18-01AEBFBF59D9}" presName="text_2" presStyleLbl="node1" presStyleIdx="1" presStyleCnt="4">
        <dgm:presLayoutVars>
          <dgm:bulletEnabled val="1"/>
        </dgm:presLayoutVars>
      </dgm:prSet>
      <dgm:spPr/>
    </dgm:pt>
    <dgm:pt modelId="{49F661CC-9F18-4003-9BA8-895DD1254B85}" type="pres">
      <dgm:prSet presAssocID="{912B3913-3013-48D7-AD18-01AEBFBF59D9}" presName="accent_2" presStyleCnt="0"/>
      <dgm:spPr/>
    </dgm:pt>
    <dgm:pt modelId="{650DD31C-B99A-4B99-BA69-46DBE3B4D244}" type="pres">
      <dgm:prSet presAssocID="{912B3913-3013-48D7-AD18-01AEBFBF59D9}" presName="accentRepeatNode" presStyleLbl="solidFgAcc1" presStyleIdx="1" presStyleCnt="4"/>
      <dgm:spPr/>
    </dgm:pt>
    <dgm:pt modelId="{5BD6888C-B6E0-4D82-AE70-375D583F63CC}" type="pres">
      <dgm:prSet presAssocID="{B8D7D123-DFF9-4C3F-8D46-018A67CD2D1A}" presName="text_3" presStyleLbl="node1" presStyleIdx="2" presStyleCnt="4">
        <dgm:presLayoutVars>
          <dgm:bulletEnabled val="1"/>
        </dgm:presLayoutVars>
      </dgm:prSet>
      <dgm:spPr/>
    </dgm:pt>
    <dgm:pt modelId="{8734CDC4-2B39-44C8-9946-074E809399CE}" type="pres">
      <dgm:prSet presAssocID="{B8D7D123-DFF9-4C3F-8D46-018A67CD2D1A}" presName="accent_3" presStyleCnt="0"/>
      <dgm:spPr/>
    </dgm:pt>
    <dgm:pt modelId="{3475FCA1-B7A5-42B9-8485-AC200D279341}" type="pres">
      <dgm:prSet presAssocID="{B8D7D123-DFF9-4C3F-8D46-018A67CD2D1A}" presName="accentRepeatNode" presStyleLbl="solidFgAcc1" presStyleIdx="2" presStyleCnt="4"/>
      <dgm:spPr/>
    </dgm:pt>
    <dgm:pt modelId="{E9D99A5A-D520-4CD2-9A65-D8CE9BA80D50}" type="pres">
      <dgm:prSet presAssocID="{6672539B-CB86-40D1-A18F-5C4B60520D4E}" presName="text_4" presStyleLbl="node1" presStyleIdx="3" presStyleCnt="4">
        <dgm:presLayoutVars>
          <dgm:bulletEnabled val="1"/>
        </dgm:presLayoutVars>
      </dgm:prSet>
      <dgm:spPr/>
    </dgm:pt>
    <dgm:pt modelId="{63DFBD27-3227-4182-B445-E950AAB5D577}" type="pres">
      <dgm:prSet presAssocID="{6672539B-CB86-40D1-A18F-5C4B60520D4E}" presName="accent_4" presStyleCnt="0"/>
      <dgm:spPr/>
    </dgm:pt>
    <dgm:pt modelId="{A7D51E38-FA6B-4C52-9609-4EBA55D1C1E9}" type="pres">
      <dgm:prSet presAssocID="{6672539B-CB86-40D1-A18F-5C4B60520D4E}" presName="accentRepeatNode" presStyleLbl="solidFgAcc1" presStyleIdx="3" presStyleCnt="4"/>
      <dgm:spPr/>
    </dgm:pt>
  </dgm:ptLst>
  <dgm:cxnLst>
    <dgm:cxn modelId="{052FE002-3459-45B5-8073-67CFA41BA609}" type="presOf" srcId="{E7A0A151-3C56-43E4-B227-4D3EA55B324C}" destId="{C0996FB9-DD86-481F-84E4-7A966D8FF3FE}" srcOrd="0" destOrd="0" presId="urn:microsoft.com/office/officeart/2008/layout/VerticalCurvedList"/>
    <dgm:cxn modelId="{4758A311-0860-4291-91E2-67351BE511EB}" type="presOf" srcId="{912B3913-3013-48D7-AD18-01AEBFBF59D9}" destId="{3C04F767-F35D-483F-AFA7-EE9B56B4D693}" srcOrd="0" destOrd="0" presId="urn:microsoft.com/office/officeart/2008/layout/VerticalCurvedList"/>
    <dgm:cxn modelId="{6E36CF69-F581-4ED5-8E22-680332FF7101}" srcId="{E7A0A151-3C56-43E4-B227-4D3EA55B324C}" destId="{1BF1DCA6-B4EE-4547-9856-A15A7E107D2E}" srcOrd="0" destOrd="0" parTransId="{997A38CB-036D-4D26-8051-751128B4C39B}" sibTransId="{83DD2A87-430D-4224-BC23-E0A3B169EDF6}"/>
    <dgm:cxn modelId="{85E9B384-DAEE-403D-A70C-E23220563B7A}" type="presOf" srcId="{B8D7D123-DFF9-4C3F-8D46-018A67CD2D1A}" destId="{5BD6888C-B6E0-4D82-AE70-375D583F63CC}" srcOrd="0" destOrd="0" presId="urn:microsoft.com/office/officeart/2008/layout/VerticalCurvedList"/>
    <dgm:cxn modelId="{A7F77B8C-255D-41BF-AEDA-04E8D757A2CC}" srcId="{E7A0A151-3C56-43E4-B227-4D3EA55B324C}" destId="{B8D7D123-DFF9-4C3F-8D46-018A67CD2D1A}" srcOrd="2" destOrd="0" parTransId="{2720D56D-9C56-48FD-A0F3-5606371C51C3}" sibTransId="{8C2C6EAD-DA47-452E-92D2-01861FD1E8CB}"/>
    <dgm:cxn modelId="{AA4A3E8D-C34C-41A8-8B68-BA5D1D8DAACB}" srcId="{E7A0A151-3C56-43E4-B227-4D3EA55B324C}" destId="{6672539B-CB86-40D1-A18F-5C4B60520D4E}" srcOrd="3" destOrd="0" parTransId="{57A053D6-6054-43A5-BE5E-757C48552215}" sibTransId="{D4023C1B-25FB-4107-AEDA-C39053E315B2}"/>
    <dgm:cxn modelId="{49C13EAB-60D7-41AE-9734-4DA63F45DD98}" type="presOf" srcId="{6672539B-CB86-40D1-A18F-5C4B60520D4E}" destId="{E9D99A5A-D520-4CD2-9A65-D8CE9BA80D50}" srcOrd="0" destOrd="0" presId="urn:microsoft.com/office/officeart/2008/layout/VerticalCurvedList"/>
    <dgm:cxn modelId="{54725AD3-4007-417F-86A8-7921D580251C}" srcId="{E7A0A151-3C56-43E4-B227-4D3EA55B324C}" destId="{912B3913-3013-48D7-AD18-01AEBFBF59D9}" srcOrd="1" destOrd="0" parTransId="{54D75090-11B1-4D5A-9E90-B27109DEFFAD}" sibTransId="{42CAD871-EB56-4F23-9032-F29825C4E9FE}"/>
    <dgm:cxn modelId="{10A3FCE6-817A-4B8B-9A4A-1E0F5B61EF47}" type="presOf" srcId="{1BF1DCA6-B4EE-4547-9856-A15A7E107D2E}" destId="{2B3F4815-8B8A-487B-9282-7B1C448780E5}" srcOrd="0" destOrd="0" presId="urn:microsoft.com/office/officeart/2008/layout/VerticalCurvedList"/>
    <dgm:cxn modelId="{451ED9E7-2902-42C6-856D-968AF1CA0FF4}" type="presOf" srcId="{83DD2A87-430D-4224-BC23-E0A3B169EDF6}" destId="{9688F7CE-E5C9-4F6A-B54C-BA31A914FE7B}" srcOrd="0" destOrd="0" presId="urn:microsoft.com/office/officeart/2008/layout/VerticalCurvedList"/>
    <dgm:cxn modelId="{9A247E10-46A2-4CE0-A180-83A71B2CE6E7}" type="presParOf" srcId="{C0996FB9-DD86-481F-84E4-7A966D8FF3FE}" destId="{6345DEF2-E09A-43B8-8B84-BCB45E9CB085}" srcOrd="0" destOrd="0" presId="urn:microsoft.com/office/officeart/2008/layout/VerticalCurvedList"/>
    <dgm:cxn modelId="{85193D09-C3BC-4DEE-B117-4FBDA478617D}" type="presParOf" srcId="{6345DEF2-E09A-43B8-8B84-BCB45E9CB085}" destId="{6CDF545D-44E3-4FCD-AC6D-E7BC17A1951D}" srcOrd="0" destOrd="0" presId="urn:microsoft.com/office/officeart/2008/layout/VerticalCurvedList"/>
    <dgm:cxn modelId="{22D048F7-0F75-44AB-8E44-6DEEFB47BFEA}" type="presParOf" srcId="{6CDF545D-44E3-4FCD-AC6D-E7BC17A1951D}" destId="{79D3E28D-1089-462B-A99B-1C70959ED4DE}" srcOrd="0" destOrd="0" presId="urn:microsoft.com/office/officeart/2008/layout/VerticalCurvedList"/>
    <dgm:cxn modelId="{E7E9D22A-25CF-4AAD-9C2E-13FF7D79E3BF}" type="presParOf" srcId="{6CDF545D-44E3-4FCD-AC6D-E7BC17A1951D}" destId="{9688F7CE-E5C9-4F6A-B54C-BA31A914FE7B}" srcOrd="1" destOrd="0" presId="urn:microsoft.com/office/officeart/2008/layout/VerticalCurvedList"/>
    <dgm:cxn modelId="{58ED6E62-5169-4863-8F66-86ED42365C19}" type="presParOf" srcId="{6CDF545D-44E3-4FCD-AC6D-E7BC17A1951D}" destId="{AE5EA76D-D32D-4CEF-9D7D-BE90E937B11B}" srcOrd="2" destOrd="0" presId="urn:microsoft.com/office/officeart/2008/layout/VerticalCurvedList"/>
    <dgm:cxn modelId="{794BD3B4-1F4C-4D2B-A9BD-ACEDE0FF2D25}" type="presParOf" srcId="{6CDF545D-44E3-4FCD-AC6D-E7BC17A1951D}" destId="{24298998-6807-4E11-8AF6-C722EE7E59D7}" srcOrd="3" destOrd="0" presId="urn:microsoft.com/office/officeart/2008/layout/VerticalCurvedList"/>
    <dgm:cxn modelId="{C191CD0F-1A60-4674-A896-45ED4418F3A6}" type="presParOf" srcId="{6345DEF2-E09A-43B8-8B84-BCB45E9CB085}" destId="{2B3F4815-8B8A-487B-9282-7B1C448780E5}" srcOrd="1" destOrd="0" presId="urn:microsoft.com/office/officeart/2008/layout/VerticalCurvedList"/>
    <dgm:cxn modelId="{9EA1C42C-21EC-4031-9369-18D471001C20}" type="presParOf" srcId="{6345DEF2-E09A-43B8-8B84-BCB45E9CB085}" destId="{FF96B1C7-69F7-4C95-97B1-FE398AB32909}" srcOrd="2" destOrd="0" presId="urn:microsoft.com/office/officeart/2008/layout/VerticalCurvedList"/>
    <dgm:cxn modelId="{79E2E2E4-5B7B-4DB2-BE8D-1E01C7B59682}" type="presParOf" srcId="{FF96B1C7-69F7-4C95-97B1-FE398AB32909}" destId="{B9E50A0D-388B-4F4E-A13A-0EFEF2237958}" srcOrd="0" destOrd="0" presId="urn:microsoft.com/office/officeart/2008/layout/VerticalCurvedList"/>
    <dgm:cxn modelId="{3A0EFE19-CF37-4E77-B781-30638661B83D}" type="presParOf" srcId="{6345DEF2-E09A-43B8-8B84-BCB45E9CB085}" destId="{3C04F767-F35D-483F-AFA7-EE9B56B4D693}" srcOrd="3" destOrd="0" presId="urn:microsoft.com/office/officeart/2008/layout/VerticalCurvedList"/>
    <dgm:cxn modelId="{C20E9BF2-95AE-4695-B93F-636425B74713}" type="presParOf" srcId="{6345DEF2-E09A-43B8-8B84-BCB45E9CB085}" destId="{49F661CC-9F18-4003-9BA8-895DD1254B85}" srcOrd="4" destOrd="0" presId="urn:microsoft.com/office/officeart/2008/layout/VerticalCurvedList"/>
    <dgm:cxn modelId="{0B75751F-58DA-4E86-8DCF-ED4D07DEED67}" type="presParOf" srcId="{49F661CC-9F18-4003-9BA8-895DD1254B85}" destId="{650DD31C-B99A-4B99-BA69-46DBE3B4D244}" srcOrd="0" destOrd="0" presId="urn:microsoft.com/office/officeart/2008/layout/VerticalCurvedList"/>
    <dgm:cxn modelId="{44B768FC-FBB4-4C44-A455-7BB3A1F0FBDC}" type="presParOf" srcId="{6345DEF2-E09A-43B8-8B84-BCB45E9CB085}" destId="{5BD6888C-B6E0-4D82-AE70-375D583F63CC}" srcOrd="5" destOrd="0" presId="urn:microsoft.com/office/officeart/2008/layout/VerticalCurvedList"/>
    <dgm:cxn modelId="{F470BE48-948A-40DF-9B64-C1266BF3CB0F}" type="presParOf" srcId="{6345DEF2-E09A-43B8-8B84-BCB45E9CB085}" destId="{8734CDC4-2B39-44C8-9946-074E809399CE}" srcOrd="6" destOrd="0" presId="urn:microsoft.com/office/officeart/2008/layout/VerticalCurvedList"/>
    <dgm:cxn modelId="{E1EB5A54-4095-4BC5-8007-87643E84AD69}" type="presParOf" srcId="{8734CDC4-2B39-44C8-9946-074E809399CE}" destId="{3475FCA1-B7A5-42B9-8485-AC200D279341}" srcOrd="0" destOrd="0" presId="urn:microsoft.com/office/officeart/2008/layout/VerticalCurvedList"/>
    <dgm:cxn modelId="{726E42A9-1E94-4E33-B33D-C3B0F6C824DB}" type="presParOf" srcId="{6345DEF2-E09A-43B8-8B84-BCB45E9CB085}" destId="{E9D99A5A-D520-4CD2-9A65-D8CE9BA80D50}" srcOrd="7" destOrd="0" presId="urn:microsoft.com/office/officeart/2008/layout/VerticalCurvedList"/>
    <dgm:cxn modelId="{BCA051E5-C604-4560-B84A-CE8C627F2A27}" type="presParOf" srcId="{6345DEF2-E09A-43B8-8B84-BCB45E9CB085}" destId="{63DFBD27-3227-4182-B445-E950AAB5D577}" srcOrd="8" destOrd="0" presId="urn:microsoft.com/office/officeart/2008/layout/VerticalCurvedList"/>
    <dgm:cxn modelId="{C84DAEBD-C63E-4211-94FA-191034B3976E}" type="presParOf" srcId="{63DFBD27-3227-4182-B445-E950AAB5D577}" destId="{A7D51E38-FA6B-4C52-9609-4EBA55D1C1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F7CE-E5C9-4F6A-B54C-BA31A914FE7B}">
      <dsp:nvSpPr>
        <dsp:cNvPr id="0" name=""/>
        <dsp:cNvSpPr/>
      </dsp:nvSpPr>
      <dsp:spPr>
        <a:xfrm>
          <a:off x="-3688669" y="-566722"/>
          <a:ext cx="4396949" cy="4396949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F4815-8B8A-487B-9282-7B1C448780E5}">
      <dsp:nvSpPr>
        <dsp:cNvPr id="0" name=""/>
        <dsp:cNvSpPr/>
      </dsp:nvSpPr>
      <dsp:spPr>
        <a:xfrm>
          <a:off x="371268" y="250898"/>
          <a:ext cx="7472887" cy="5020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Transport Layer Services</a:t>
          </a:r>
        </a:p>
      </dsp:txBody>
      <dsp:txXfrm>
        <a:off x="371268" y="250898"/>
        <a:ext cx="7472887" cy="502057"/>
      </dsp:txXfrm>
    </dsp:sp>
    <dsp:sp modelId="{B9E50A0D-388B-4F4E-A13A-0EFEF2237958}">
      <dsp:nvSpPr>
        <dsp:cNvPr id="0" name=""/>
        <dsp:cNvSpPr/>
      </dsp:nvSpPr>
      <dsp:spPr>
        <a:xfrm>
          <a:off x="57482" y="18814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4F767-F35D-483F-AFA7-EE9B56B4D693}">
      <dsp:nvSpPr>
        <dsp:cNvPr id="0" name=""/>
        <dsp:cNvSpPr/>
      </dsp:nvSpPr>
      <dsp:spPr>
        <a:xfrm>
          <a:off x="659109" y="1004114"/>
          <a:ext cx="7185046" cy="502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Multiplexing and Demultiplexing</a:t>
          </a:r>
        </a:p>
      </dsp:txBody>
      <dsp:txXfrm>
        <a:off x="659109" y="1004114"/>
        <a:ext cx="7185046" cy="502057"/>
      </dsp:txXfrm>
    </dsp:sp>
    <dsp:sp modelId="{650DD31C-B99A-4B99-BA69-46DBE3B4D244}">
      <dsp:nvSpPr>
        <dsp:cNvPr id="0" name=""/>
        <dsp:cNvSpPr/>
      </dsp:nvSpPr>
      <dsp:spPr>
        <a:xfrm>
          <a:off x="345323" y="941357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6888C-B6E0-4D82-AE70-375D583F63CC}">
      <dsp:nvSpPr>
        <dsp:cNvPr id="0" name=""/>
        <dsp:cNvSpPr/>
      </dsp:nvSpPr>
      <dsp:spPr>
        <a:xfrm>
          <a:off x="659109" y="1757331"/>
          <a:ext cx="7185046" cy="5020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UDP / TCP</a:t>
          </a:r>
        </a:p>
      </dsp:txBody>
      <dsp:txXfrm>
        <a:off x="659109" y="1757331"/>
        <a:ext cx="7185046" cy="502057"/>
      </dsp:txXfrm>
    </dsp:sp>
    <dsp:sp modelId="{3475FCA1-B7A5-42B9-8485-AC200D279341}">
      <dsp:nvSpPr>
        <dsp:cNvPr id="0" name=""/>
        <dsp:cNvSpPr/>
      </dsp:nvSpPr>
      <dsp:spPr>
        <a:xfrm>
          <a:off x="345323" y="1694574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99A5A-D520-4CD2-9A65-D8CE9BA80D50}">
      <dsp:nvSpPr>
        <dsp:cNvPr id="0" name=""/>
        <dsp:cNvSpPr/>
      </dsp:nvSpPr>
      <dsp:spPr>
        <a:xfrm>
          <a:off x="371268" y="2510548"/>
          <a:ext cx="7472887" cy="502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5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Principles of Congestion Control</a:t>
          </a:r>
        </a:p>
      </dsp:txBody>
      <dsp:txXfrm>
        <a:off x="371268" y="2510548"/>
        <a:ext cx="7472887" cy="502057"/>
      </dsp:txXfrm>
    </dsp:sp>
    <dsp:sp modelId="{A7D51E38-FA6B-4C52-9609-4EBA55D1C1E9}">
      <dsp:nvSpPr>
        <dsp:cNvPr id="0" name=""/>
        <dsp:cNvSpPr/>
      </dsp:nvSpPr>
      <dsp:spPr>
        <a:xfrm>
          <a:off x="57482" y="2447791"/>
          <a:ext cx="627571" cy="6275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1ADA9-6F01-4C7C-AD7E-72AD49C9B2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6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MSS = Maximum segment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KA addresses the problem of getting accurate estimates of RTT</a:t>
            </a:r>
          </a:p>
          <a:p>
            <a:r>
              <a:rPr lang="en-GB" dirty="0"/>
              <a:t>- Ignore re-transmitted segments when calculating RTT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M/M/1 = FCFS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adv_wnd</a:t>
            </a:r>
            <a:r>
              <a:rPr lang="en-US" dirty="0"/>
              <a:t>: receiver advertised window 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49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50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51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52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551B1-009B-419A-A253-8AA00F80CDB3}" type="slidenum">
              <a:rPr lang="en-US"/>
              <a:pPr/>
              <a:t>54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83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55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C32-E5EC-42B3-8387-C0FDB6E39B86}" type="slidenum">
              <a:rPr lang="en-US"/>
              <a:pPr/>
              <a:t>60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UDP - RFC 768</a:t>
            </a:r>
          </a:p>
          <a:p>
            <a:r>
              <a:rPr lang="en-GB" dirty="0"/>
              <a:t>…..also, SNMP &amp; HTTP/3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 Mitnick Motorola hacking story........... https://www.youtube.com/watch?v=UBaVek2oTtc</a:t>
            </a:r>
          </a:p>
          <a:p>
            <a:endParaRPr lang="en-US" dirty="0"/>
          </a:p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Paws</a:t>
            </a:r>
            <a:r>
              <a:rPr lang="en-US" baseline="0" dirty="0"/>
              <a:t> = protection against wrapping sequence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74361"/>
            <a:ext cx="749508" cy="586709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38100" y="449262"/>
            <a:ext cx="1295400" cy="701676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-4634" y="103058"/>
            <a:ext cx="8839200" cy="76949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-1" y="1047671"/>
            <a:ext cx="674557" cy="46108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31954" y="123444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51037" y="981035"/>
            <a:ext cx="776627" cy="506809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2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1255-2625-4E18-837D-148E1438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17" y="1404867"/>
            <a:ext cx="4568057" cy="10671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4 - Lecture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50CD8EE-3FAF-46E7-A8EA-019055D3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88" y="2895016"/>
            <a:ext cx="4525886" cy="25581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ACN – Transport Layer</a:t>
            </a:r>
          </a:p>
          <a:p>
            <a:pPr marL="0" indent="0">
              <a:buNone/>
            </a:pPr>
            <a:r>
              <a:rPr lang="en-IE" sz="2800" dirty="0"/>
              <a:t>enda.stafford@ncirl.ie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80530A0-091A-47DB-BE75-2F17D2B4A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r="15207" b="-1"/>
          <a:stretch/>
        </p:blipFill>
        <p:spPr>
          <a:xfrm>
            <a:off x="5638271" y="3166615"/>
            <a:ext cx="2983230" cy="20471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ED36A-9533-1EA0-6153-36AF68D6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9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UDP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Invented after TCP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Not all applications can tolerate TCP</a:t>
            </a:r>
          </a:p>
          <a:p>
            <a:r>
              <a:rPr lang="en-US" dirty="0"/>
              <a:t>Custom protocols can be built on top of UDP</a:t>
            </a:r>
          </a:p>
          <a:p>
            <a:pPr lvl="1"/>
            <a:r>
              <a:rPr lang="en-US" dirty="0"/>
              <a:t>Reliability? Strict ordering?</a:t>
            </a:r>
          </a:p>
          <a:p>
            <a:pPr lvl="1"/>
            <a:r>
              <a:rPr lang="en-US" dirty="0"/>
              <a:t>Flow control? Congestion control?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RTMP, real-time media streaming (e.g. voice,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10159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/>
          </a:bodyPr>
          <a:lstStyle/>
          <a:p>
            <a:r>
              <a:rPr lang="en-US" dirty="0"/>
              <a:t>Reliable, in-order, bi-directional byte streams</a:t>
            </a:r>
          </a:p>
          <a:p>
            <a:pPr lvl="1"/>
            <a:r>
              <a:rPr lang="en-US" dirty="0"/>
              <a:t>Port numbers for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Virtual circuits (connections)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control, approximate fairness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grpSp>
        <p:nvGrpSpPr>
          <p:cNvPr id="24" name="Group 23"/>
          <p:cNvGrpSpPr/>
          <p:nvPr/>
        </p:nvGrpSpPr>
        <p:grpSpPr>
          <a:xfrm flipH="1">
            <a:off x="6383653" y="2319527"/>
            <a:ext cx="2123819" cy="945941"/>
            <a:chOff x="1219200" y="4876799"/>
            <a:chExt cx="5181606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349"/>
                <a:gd name="adj2" fmla="val 14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5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 these features?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do we need connection setup?</a:t>
            </a:r>
          </a:p>
          <a:p>
            <a:pPr lvl="1"/>
            <a:r>
              <a:rPr lang="en-US" dirty="0"/>
              <a:t>To establish state on both hosts</a:t>
            </a:r>
          </a:p>
          <a:p>
            <a:pPr lvl="1"/>
            <a:r>
              <a:rPr lang="en-US" dirty="0"/>
              <a:t>Most important state: sequence numbers</a:t>
            </a:r>
          </a:p>
          <a:p>
            <a:pPr lvl="2"/>
            <a:r>
              <a:rPr lang="en-US" dirty="0"/>
              <a:t>Count the number of bytes that have been sent</a:t>
            </a:r>
          </a:p>
          <a:p>
            <a:pPr lvl="2"/>
            <a:r>
              <a:rPr lang="en-US" dirty="0"/>
              <a:t>Initial value chosen at random</a:t>
            </a:r>
          </a:p>
          <a:p>
            <a:pPr lvl="2"/>
            <a:r>
              <a:rPr lang="en-US" dirty="0"/>
              <a:t>Why?</a:t>
            </a:r>
          </a:p>
          <a:p>
            <a:r>
              <a:rPr lang="en-US" dirty="0"/>
              <a:t>Important TCP flags (1 bit each)</a:t>
            </a:r>
          </a:p>
          <a:p>
            <a:pPr lvl="1"/>
            <a:r>
              <a:rPr lang="en-US" dirty="0"/>
              <a:t>SYN – synchronization, used for connection setup</a:t>
            </a:r>
          </a:p>
          <a:p>
            <a:pPr lvl="1"/>
            <a:r>
              <a:rPr lang="en-US" dirty="0"/>
              <a:t>ACK – acknowledge received data</a:t>
            </a:r>
          </a:p>
          <a:p>
            <a:pPr lvl="1"/>
            <a:r>
              <a:rPr lang="en-US" dirty="0"/>
              <a:t>FIN – finish, used to tear down connection</a:t>
            </a:r>
          </a:p>
        </p:txBody>
      </p:sp>
    </p:spTree>
    <p:extLst>
      <p:ext uri="{BB962C8B-B14F-4D97-AF65-F5344CB8AC3E}">
        <p14:creationId xmlns:p14="http://schemas.microsoft.com/office/powerpoint/2010/main" val="33501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 Handshake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/>
          <a:lstStyle/>
          <a:p>
            <a:r>
              <a:rPr lang="en-US" dirty="0"/>
              <a:t>Each side:</a:t>
            </a:r>
          </a:p>
          <a:p>
            <a:pPr lvl="1"/>
            <a:r>
              <a:rPr lang="en-US" dirty="0"/>
              <a:t>Notifies the other of starting sequence number</a:t>
            </a:r>
          </a:p>
          <a:p>
            <a:pPr lvl="1"/>
            <a:r>
              <a:rPr lang="en-US" dirty="0"/>
              <a:t>ACKs the other side’s starting sequence number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17" y="16706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Sequence #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8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Setup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/>
              <a:t>Connection confusion</a:t>
            </a:r>
          </a:p>
          <a:p>
            <a:pPr lvl="1"/>
            <a:r>
              <a:rPr lang="en-US" dirty="0"/>
              <a:t>How to disambiguate connections from the same host?</a:t>
            </a:r>
          </a:p>
          <a:p>
            <a:pPr lvl="1"/>
            <a:r>
              <a:rPr lang="en-US" dirty="0"/>
              <a:t>Random sequence numbers</a:t>
            </a:r>
          </a:p>
          <a:p>
            <a:r>
              <a:rPr lang="en-US" dirty="0"/>
              <a:t>Source spoofing</a:t>
            </a:r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en-US" dirty="0"/>
              <a:t>Need good random number generators!</a:t>
            </a:r>
          </a:p>
          <a:p>
            <a:r>
              <a:rPr lang="en-US" dirty="0"/>
              <a:t>Connection state management</a:t>
            </a:r>
          </a:p>
          <a:p>
            <a:pPr lvl="1"/>
            <a:r>
              <a:rPr lang="en-US" dirty="0"/>
              <a:t>Each SYN allocates state on the server</a:t>
            </a:r>
          </a:p>
          <a:p>
            <a:pPr lvl="1"/>
            <a:r>
              <a:rPr lang="en-US" dirty="0"/>
              <a:t>SYN flood = denial of service attack</a:t>
            </a:r>
          </a:p>
          <a:p>
            <a:pPr lvl="1"/>
            <a:r>
              <a:rPr lang="en-US" dirty="0"/>
              <a:t>Solution: SYN cookies</a:t>
            </a:r>
          </a:p>
        </p:txBody>
      </p:sp>
    </p:spTree>
    <p:extLst>
      <p:ext uri="{BB962C8B-B14F-4D97-AF65-F5344CB8AC3E}">
        <p14:creationId xmlns:p14="http://schemas.microsoft.com/office/powerpoint/2010/main" val="222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Tear Down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Either side can initiate tear down</a:t>
            </a:r>
          </a:p>
          <a:p>
            <a:r>
              <a:rPr lang="en-US" dirty="0"/>
              <a:t>Other side may continue sending data</a:t>
            </a:r>
          </a:p>
          <a:p>
            <a:pPr lvl="1"/>
            <a:r>
              <a:rPr lang="en-US" dirty="0"/>
              <a:t>Half open connection</a:t>
            </a:r>
          </a:p>
          <a:p>
            <a:pPr lvl="1"/>
            <a:r>
              <a:rPr lang="en-US" i="1" dirty="0"/>
              <a:t>shutdown()</a:t>
            </a:r>
          </a:p>
          <a:p>
            <a:r>
              <a:rPr lang="en-US" dirty="0"/>
              <a:t>Acknowledge the last FIN</a:t>
            </a:r>
          </a:p>
          <a:p>
            <a:pPr lvl="1"/>
            <a:r>
              <a:rPr lang="en-US" dirty="0"/>
              <a:t>Sequence number + 1</a:t>
            </a:r>
          </a:p>
          <a:p>
            <a:r>
              <a:rPr lang="en-US" dirty="0"/>
              <a:t>What happens if 2</a:t>
            </a:r>
            <a:r>
              <a:rPr lang="en-US" baseline="30000" dirty="0"/>
              <a:t>nd</a:t>
            </a:r>
            <a:r>
              <a:rPr lang="en-US" dirty="0"/>
              <a:t> FIN is lost?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1054" y="160070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/>
          <a:lstStyle/>
          <a:p>
            <a:r>
              <a:rPr lang="en-US" dirty="0"/>
              <a:t>TCP uses a byte stream abstraction</a:t>
            </a:r>
          </a:p>
          <a:p>
            <a:pPr lvl="1"/>
            <a:r>
              <a:rPr lang="en-US" dirty="0"/>
              <a:t>Each byte in each stream is numbered</a:t>
            </a:r>
          </a:p>
          <a:p>
            <a:pPr lvl="1"/>
            <a:r>
              <a:rPr lang="en-US" dirty="0"/>
              <a:t>32-bit value, wraps around</a:t>
            </a:r>
          </a:p>
          <a:p>
            <a:pPr lvl="1"/>
            <a:r>
              <a:rPr lang="en-US" dirty="0"/>
              <a:t>Initial, random values selected during setup</a:t>
            </a:r>
          </a:p>
          <a:p>
            <a:r>
              <a:rPr lang="en-US" dirty="0"/>
              <a:t>Byte stream broken down into segments (packets)</a:t>
            </a:r>
          </a:p>
          <a:p>
            <a:pPr lvl="1"/>
            <a:r>
              <a:rPr lang="en-US" dirty="0"/>
              <a:t>Size limited by the Maximum Segment Size (MSS)</a:t>
            </a:r>
          </a:p>
          <a:p>
            <a:pPr lvl="1"/>
            <a:r>
              <a:rPr lang="en-US" dirty="0"/>
              <a:t>Set to limit fragmentation</a:t>
            </a:r>
          </a:p>
          <a:p>
            <a:r>
              <a:rPr lang="en-US" dirty="0"/>
              <a:t>Each segment has a sequence number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17259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en-US" dirty="0"/>
              <a:t>Each side of the connection can send and receive</a:t>
            </a:r>
          </a:p>
          <a:p>
            <a:pPr lvl="1"/>
            <a:r>
              <a:rPr lang="en-US" dirty="0"/>
              <a:t>Different sequence numbers for each direction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423" y="159315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7" y="3961279"/>
            <a:ext cx="3125757" cy="954107"/>
            <a:chOff x="1219200" y="4876799"/>
            <a:chExt cx="5181606" cy="1396951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Data and ACK in the same packet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70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Problem: how many packets should a sender transmit?</a:t>
            </a:r>
          </a:p>
          <a:p>
            <a:pPr lvl="1"/>
            <a:r>
              <a:rPr lang="en-US" dirty="0"/>
              <a:t>Too many packets may overwhelm the receiver</a:t>
            </a:r>
          </a:p>
          <a:p>
            <a:pPr lvl="1"/>
            <a:r>
              <a:rPr lang="en-US" dirty="0"/>
              <a:t>Size of the receivers buffers may change over time</a:t>
            </a:r>
          </a:p>
          <a:p>
            <a:r>
              <a:rPr lang="en-US" dirty="0"/>
              <a:t>Solution: sliding window</a:t>
            </a:r>
          </a:p>
          <a:p>
            <a:pPr lvl="1"/>
            <a:r>
              <a:rPr lang="en-US" dirty="0"/>
              <a:t>Receiver tells the sender how big their buffer is</a:t>
            </a:r>
          </a:p>
          <a:p>
            <a:pPr lvl="1"/>
            <a:r>
              <a:rPr lang="en-US" dirty="0"/>
              <a:t>Called the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en-US" dirty="0"/>
              <a:t>For window size </a:t>
            </a:r>
            <a:r>
              <a:rPr lang="en-US" i="1" dirty="0"/>
              <a:t>n</a:t>
            </a:r>
            <a:r>
              <a:rPr lang="en-US" dirty="0"/>
              <a:t>, sender may transmit </a:t>
            </a:r>
            <a:r>
              <a:rPr lang="en-US" i="1" dirty="0"/>
              <a:t>n</a:t>
            </a:r>
            <a:r>
              <a:rPr lang="en-US" dirty="0"/>
              <a:t> bytes without receiving an ACK</a:t>
            </a:r>
          </a:p>
          <a:p>
            <a:pPr lvl="1"/>
            <a:r>
              <a:rPr lang="en-US" dirty="0"/>
              <a:t>After each ACK, the window slides forward</a:t>
            </a:r>
          </a:p>
          <a:p>
            <a:r>
              <a:rPr lang="en-US" dirty="0"/>
              <a:t>Window may go to zero!</a:t>
            </a:r>
          </a:p>
        </p:txBody>
      </p:sp>
    </p:spTree>
    <p:extLst>
      <p:ext uri="{BB962C8B-B14F-4D97-AF65-F5344CB8AC3E}">
        <p14:creationId xmlns:p14="http://schemas.microsoft.com/office/powerpoint/2010/main" val="34078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EC5D-9713-4220-8171-1E25679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- Datatypes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7873D-1A9E-446A-B10A-50A8EBC9B8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F861F727-EB1E-4A04-97C8-46A1CE600E9D}"/>
              </a:ext>
            </a:extLst>
          </p:cNvPr>
          <p:cNvSpPr/>
          <p:nvPr/>
        </p:nvSpPr>
        <p:spPr>
          <a:xfrm>
            <a:off x="721870" y="2415463"/>
            <a:ext cx="404768" cy="40476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8" name="Rectangle 7" descr="Rat">
            <a:extLst>
              <a:ext uri="{FF2B5EF4-FFF2-40B4-BE49-F238E27FC236}">
                <a16:creationId xmlns:a16="http://schemas.microsoft.com/office/drawing/2014/main" id="{C32A4F79-C111-4EF8-84A8-1AD7AFCD7E14}"/>
              </a:ext>
            </a:extLst>
          </p:cNvPr>
          <p:cNvSpPr/>
          <p:nvPr/>
        </p:nvSpPr>
        <p:spPr>
          <a:xfrm>
            <a:off x="1047034" y="3024232"/>
            <a:ext cx="404768" cy="404768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" name="Rectangle 9" descr="Chat">
            <a:extLst>
              <a:ext uri="{FF2B5EF4-FFF2-40B4-BE49-F238E27FC236}">
                <a16:creationId xmlns:a16="http://schemas.microsoft.com/office/drawing/2014/main" id="{08C9E4C9-B363-41F4-A6C1-C00F0DF3BB55}"/>
              </a:ext>
            </a:extLst>
          </p:cNvPr>
          <p:cNvSpPr/>
          <p:nvPr/>
        </p:nvSpPr>
        <p:spPr>
          <a:xfrm>
            <a:off x="1126637" y="3655837"/>
            <a:ext cx="404768" cy="404768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 descr="Download">
            <a:extLst>
              <a:ext uri="{FF2B5EF4-FFF2-40B4-BE49-F238E27FC236}">
                <a16:creationId xmlns:a16="http://schemas.microsoft.com/office/drawing/2014/main" id="{F49D7E77-4DE8-4F3B-A27E-DCFA419CB260}"/>
              </a:ext>
            </a:extLst>
          </p:cNvPr>
          <p:cNvSpPr/>
          <p:nvPr/>
        </p:nvSpPr>
        <p:spPr>
          <a:xfrm>
            <a:off x="1043092" y="4257102"/>
            <a:ext cx="404768" cy="404768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3" name="Rectangle 12" descr="Warning">
            <a:extLst>
              <a:ext uri="{FF2B5EF4-FFF2-40B4-BE49-F238E27FC236}">
                <a16:creationId xmlns:a16="http://schemas.microsoft.com/office/drawing/2014/main" id="{F49DC18F-E13F-4538-B354-F0A940EF51FB}"/>
              </a:ext>
            </a:extLst>
          </p:cNvPr>
          <p:cNvSpPr/>
          <p:nvPr/>
        </p:nvSpPr>
        <p:spPr>
          <a:xfrm>
            <a:off x="721870" y="4858367"/>
            <a:ext cx="404768" cy="404768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63065-CAF6-39AA-6DDF-CCC11112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Control: Sender Side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Must be buffered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until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ACKed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is ACK Clocked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Short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quick ACK  window slides quickly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Long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slow ACK  window slides slowly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Throughput is ~ w/RTT</a:t>
            </a:r>
          </a:p>
          <a:p>
            <a:endParaRPr lang="en-US" dirty="0"/>
          </a:p>
          <a:p>
            <a:r>
              <a:rPr lang="en-US" dirty="0"/>
              <a:t>Sender has to buffer all unacknowledged packets, because they may require retransmission</a:t>
            </a:r>
          </a:p>
          <a:p>
            <a:endParaRPr lang="en-US" dirty="0"/>
          </a:p>
          <a:p>
            <a:r>
              <a:rPr lang="en-US" dirty="0"/>
              <a:t>Receiver may be able to accept out-of-order packets, but only up to buffer limits</a:t>
            </a:r>
          </a:p>
        </p:txBody>
      </p:sp>
    </p:spTree>
    <p:extLst>
      <p:ext uri="{BB962C8B-B14F-4D97-AF65-F5344CB8AC3E}">
        <p14:creationId xmlns:p14="http://schemas.microsoft.com/office/powerpoint/2010/main" val="245546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Receiver ACK?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ACK </a:t>
            </a:r>
            <a:r>
              <a:rPr lang="en-US" dirty="0">
                <a:solidFill>
                  <a:schemeClr val="accent1"/>
                </a:solidFill>
              </a:rPr>
              <a:t>every packet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cumulative ACK</a:t>
            </a:r>
            <a:r>
              <a:rPr lang="en-US" dirty="0"/>
              <a:t>, where an ACK for sequence </a:t>
            </a:r>
            <a:r>
              <a:rPr lang="en-US" i="1" dirty="0"/>
              <a:t>n</a:t>
            </a:r>
            <a:r>
              <a:rPr lang="en-US" dirty="0"/>
              <a:t> implies ACKS for all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negative ACKs </a:t>
            </a:r>
            <a:r>
              <a:rPr lang="en-US" dirty="0"/>
              <a:t>(NACKs), indicating which packet did not arrive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selective ACKs </a:t>
            </a:r>
            <a:r>
              <a:rPr lang="en-US" dirty="0"/>
              <a:t>(SACKs), indicating those that did arrive, even if not in order</a:t>
            </a:r>
          </a:p>
          <a:p>
            <a:pPr marL="834390" lvl="1" indent="-514350"/>
            <a:r>
              <a:rPr lang="en-US" dirty="0"/>
              <a:t>SACK is an actual TCP extension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E69AC99F-0E86-43C9-AB90-FE1161A0738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3926744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370827" cy="15193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32 bits, unsigned</a:t>
            </a:r>
          </a:p>
          <a:p>
            <a:pPr lvl="1"/>
            <a:r>
              <a:rPr lang="en-US" dirty="0"/>
              <a:t>Why so big?</a:t>
            </a:r>
          </a:p>
          <a:p>
            <a:r>
              <a:rPr lang="en-US" dirty="0"/>
              <a:t>For the sliding window you need…</a:t>
            </a:r>
          </a:p>
          <a:p>
            <a:pPr lvl="1"/>
            <a:r>
              <a:rPr lang="en-US" dirty="0"/>
              <a:t>|Sequence # Space| &gt; 2 * |Sending Window Size|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&gt; 2 * 2</a:t>
            </a:r>
            <a:r>
              <a:rPr lang="en-US" baseline="30000" dirty="0"/>
              <a:t>16</a:t>
            </a:r>
          </a:p>
          <a:p>
            <a:r>
              <a:rPr lang="en-US" dirty="0"/>
              <a:t>Guard against stray packets</a:t>
            </a:r>
          </a:p>
          <a:p>
            <a:pPr lvl="1"/>
            <a:r>
              <a:rPr lang="en-US" dirty="0"/>
              <a:t>IP packets have a maximum segment lifetime (MSL) of 120 seconds</a:t>
            </a:r>
          </a:p>
          <a:p>
            <a:pPr lvl="2"/>
            <a:r>
              <a:rPr lang="en-US" dirty="0"/>
              <a:t>i.e. a packet can linger in the network for 2 minutes</a:t>
            </a:r>
          </a:p>
          <a:p>
            <a:pPr lvl="1"/>
            <a:r>
              <a:rPr lang="en-US" dirty="0"/>
              <a:t>Sequence number would wrap around at 286Mbps</a:t>
            </a:r>
          </a:p>
          <a:p>
            <a:pPr lvl="2"/>
            <a:r>
              <a:rPr lang="en-US" dirty="0"/>
              <a:t>What about GigE? PAWS algorithm + TCP options</a:t>
            </a:r>
          </a:p>
        </p:txBody>
      </p:sp>
    </p:spTree>
    <p:extLst>
      <p:ext uri="{BB962C8B-B14F-4D97-AF65-F5344CB8AC3E}">
        <p14:creationId xmlns:p14="http://schemas.microsoft.com/office/powerpoint/2010/main" val="4301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Window Syndrome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what if the window size is very small?</a:t>
            </a:r>
          </a:p>
          <a:p>
            <a:pPr lvl="1"/>
            <a:r>
              <a:rPr lang="en-US" dirty="0"/>
              <a:t>Multiple, small packets, headers dominate data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Equivalent problem: sender transmits packets one byte at a time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18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the window &gt;= MSS and available data &gt;= MSS:</a:t>
            </a:r>
          </a:p>
          <a:p>
            <a:pPr marL="320040" lvl="1" indent="0">
              <a:buNone/>
            </a:pPr>
            <a:r>
              <a:rPr lang="en-US" dirty="0"/>
              <a:t>	Send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Elif</a:t>
            </a:r>
            <a:r>
              <a:rPr lang="en-US" dirty="0"/>
              <a:t> there is </a:t>
            </a:r>
            <a:r>
              <a:rPr lang="en-US" dirty="0" err="1"/>
              <a:t>unACKed</a:t>
            </a:r>
            <a:r>
              <a:rPr lang="en-US" dirty="0"/>
              <a:t> data: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 data in a buffer until an ACK is received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Else: send the data</a:t>
            </a:r>
          </a:p>
          <a:p>
            <a:endParaRPr lang="en-US" dirty="0"/>
          </a:p>
          <a:p>
            <a:r>
              <a:rPr lang="en-US" dirty="0"/>
              <a:t>Problem: Nagle’s Algorithm delays transmissions</a:t>
            </a:r>
          </a:p>
          <a:p>
            <a:pPr lvl="1"/>
            <a:r>
              <a:rPr lang="en-US" dirty="0"/>
              <a:t>What if you need to send a packet immediately?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5372733" y="2033858"/>
            <a:ext cx="1974368" cy="977840"/>
            <a:chOff x="1219200" y="4830095"/>
            <a:chExt cx="5181606" cy="1431699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157348"/>
                <a:gd name="adj2" fmla="val -281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full packet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4720863" y="3439159"/>
            <a:ext cx="4338084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non-full packet if nothing else is happening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Checksum detects (some) packet corruption</a:t>
            </a:r>
          </a:p>
          <a:p>
            <a:pPr lvl="1"/>
            <a:r>
              <a:rPr lang="en-US" dirty="0"/>
              <a:t>Computed over IP header, TCP header, and data</a:t>
            </a:r>
          </a:p>
          <a:p>
            <a:r>
              <a:rPr lang="en-US" dirty="0"/>
              <a:t>Sequence numbers catch sequence problems</a:t>
            </a:r>
          </a:p>
          <a:p>
            <a:pPr lvl="1"/>
            <a:r>
              <a:rPr lang="en-US" dirty="0"/>
              <a:t>Duplicates are ignored</a:t>
            </a:r>
          </a:p>
          <a:p>
            <a:pPr lvl="1"/>
            <a:r>
              <a:rPr lang="en-US" dirty="0"/>
              <a:t>Out-of-order packets are reordered or dropped</a:t>
            </a:r>
          </a:p>
          <a:p>
            <a:pPr lvl="1"/>
            <a:r>
              <a:rPr lang="en-US" dirty="0"/>
              <a:t>Missing sequence numbers indicate lost packets</a:t>
            </a:r>
          </a:p>
          <a:p>
            <a:r>
              <a:rPr lang="en-US" dirty="0"/>
              <a:t>Lost segments detected by sender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timeout</a:t>
            </a:r>
            <a:r>
              <a:rPr lang="en-US" dirty="0"/>
              <a:t> to detect missing ACKs</a:t>
            </a:r>
          </a:p>
          <a:p>
            <a:pPr lvl="1"/>
            <a:r>
              <a:rPr lang="en-US" dirty="0"/>
              <a:t>Need to estimate RTT to calibrate the timeout</a:t>
            </a:r>
          </a:p>
          <a:p>
            <a:pPr lvl="1"/>
            <a:r>
              <a:rPr lang="en-US" dirty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 Outs (RTO)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/>
              <a:t>Problem: time-out is linked to round trip 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Timeout is too short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529287"/>
            <a:chOff x="1219200" y="4872043"/>
            <a:chExt cx="5181606" cy="1508309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15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What about if timeout is too long?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en-US" dirty="0"/>
              <a:t>Original TCP round-trip estimator</a:t>
            </a:r>
          </a:p>
          <a:p>
            <a:pPr lvl="1"/>
            <a:r>
              <a:rPr lang="en-US" dirty="0"/>
              <a:t>RTT estimated as a moving average</a:t>
            </a:r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Recommended </a:t>
            </a:r>
            <a:r>
              <a:rPr lang="el-GR" dirty="0"/>
              <a:t>α</a:t>
            </a:r>
            <a:r>
              <a:rPr lang="en-US" dirty="0"/>
              <a:t>: 0.8-0.9 (0.875 for most TCPs)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(i.e. TCP is conservative)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9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71" y="1495888"/>
            <a:ext cx="3928850" cy="2243562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500">
                <a:solidFill>
                  <a:schemeClr val="tx1"/>
                </a:solidFill>
              </a:rPr>
              <a:t>Transport Layer Services</a:t>
            </a:r>
          </a:p>
        </p:txBody>
      </p:sp>
      <p:pic>
        <p:nvPicPr>
          <p:cNvPr id="8" name="Content Placeholder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8628" y="2454231"/>
            <a:ext cx="2413000" cy="2413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endParaRPr lang="en-US" altLang="en-US" sz="13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B46A21-4532-580F-294D-2F45E813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8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Sample Ambiguity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dirty="0" err="1"/>
              <a:t>Karn’s</a:t>
            </a:r>
            <a:r>
              <a:rPr lang="en-US" dirty="0"/>
              <a:t> algorithm: ignore samples for retransmitted segments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Sample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Sample?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RTO in data centers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Incast</a:t>
            </a:r>
            <a:r>
              <a:rPr lang="en-US" dirty="0"/>
              <a:t> problem – E.g. </a:t>
            </a:r>
            <a:r>
              <a:rPr lang="en-US" dirty="0" err="1"/>
              <a:t>Hadoop</a:t>
            </a:r>
            <a:r>
              <a:rPr lang="en-US" dirty="0"/>
              <a:t>, Map Reduce, HDFS, GFS</a:t>
            </a:r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462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senders sending simultaneously to receiver</a:t>
            </a:r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396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at switch fills and packets are lost! </a:t>
            </a:r>
          </a:p>
          <a:p>
            <a:r>
              <a:rPr lang="en-US" dirty="0"/>
              <a:t>No ACKs will come back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8466" y="2711514"/>
            <a:ext cx="526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r>
              <a:rPr lang="en-US" dirty="0"/>
              <a:t>Need to break synchronization</a:t>
            </a:r>
          </a:p>
          <a:p>
            <a:r>
              <a:rPr lang="en-US" dirty="0"/>
              <a:t>RTO estimation designed for wide area</a:t>
            </a:r>
          </a:p>
          <a:p>
            <a:r>
              <a:rPr lang="en-US" dirty="0"/>
              <a:t>Data centers have much smaller RTT</a:t>
            </a:r>
          </a:p>
        </p:txBody>
      </p:sp>
    </p:spTree>
    <p:extLst>
      <p:ext uri="{BB962C8B-B14F-4D97-AF65-F5344CB8AC3E}">
        <p14:creationId xmlns:p14="http://schemas.microsoft.com/office/powerpoint/2010/main" val="25640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29853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on the network is higher than capacity</a:t>
            </a:r>
          </a:p>
          <a:p>
            <a:pPr lvl="1"/>
            <a:r>
              <a:rPr lang="en-US" dirty="0"/>
              <a:t>Capacity is not uniform across networks</a:t>
            </a:r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en-US" dirty="0"/>
              <a:t>There are multiple flows competing for bandwidth</a:t>
            </a:r>
          </a:p>
          <a:p>
            <a:pPr lvl="2"/>
            <a:r>
              <a:rPr lang="en-US" dirty="0"/>
              <a:t>Residential cable modem vs. corporate datacenter</a:t>
            </a:r>
          </a:p>
          <a:p>
            <a:pPr lvl="1"/>
            <a:r>
              <a:rPr lang="en-US" dirty="0"/>
              <a:t>Load is not uniform over time</a:t>
            </a:r>
          </a:p>
          <a:p>
            <a:pPr lvl="2"/>
            <a:r>
              <a:rPr lang="en-US" dirty="0"/>
              <a:t>10pm, Sunday night = </a:t>
            </a:r>
            <a:r>
              <a:rPr lang="en-US" dirty="0" err="1"/>
              <a:t>Bittorrent</a:t>
            </a:r>
            <a:r>
              <a:rPr lang="en-US" dirty="0"/>
              <a:t> Game of Thrones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47" y="4541520"/>
            <a:ext cx="6257557" cy="22148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0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Congestion Bad?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Results in packet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</a:p>
          <a:p>
            <a:pPr lvl="1"/>
            <a:r>
              <a:rPr lang="en-US" dirty="0"/>
              <a:t>Routers have finite buffers</a:t>
            </a:r>
          </a:p>
          <a:p>
            <a:pPr lvl="1"/>
            <a:r>
              <a:rPr lang="en-US" dirty="0"/>
              <a:t>Internet traffic is self similar,</a:t>
            </a:r>
            <a:r>
              <a:rPr lang="en-US" dirty="0">
                <a:sym typeface="Wingdings"/>
              </a:rPr>
              <a:t> no buffer can prevent all drops</a:t>
            </a:r>
            <a:endParaRPr lang="en-US" dirty="0"/>
          </a:p>
          <a:p>
            <a:pPr lvl="1"/>
            <a:r>
              <a:rPr lang="en-US" dirty="0"/>
              <a:t>When routers get overloaded, packets will be dropped</a:t>
            </a:r>
          </a:p>
          <a:p>
            <a:r>
              <a:rPr lang="en-US" dirty="0"/>
              <a:t>Practical consequences</a:t>
            </a:r>
          </a:p>
          <a:p>
            <a:pPr lvl="1"/>
            <a:r>
              <a:rPr lang="en-US" dirty="0"/>
              <a:t>Router queues build up, </a:t>
            </a:r>
            <a:r>
              <a:rPr lang="en-US" dirty="0">
                <a:solidFill>
                  <a:schemeClr val="accent1"/>
                </a:solidFill>
              </a:rPr>
              <a:t>delay</a:t>
            </a:r>
            <a:r>
              <a:rPr lang="en-US" dirty="0"/>
              <a:t> increases</a:t>
            </a:r>
          </a:p>
          <a:p>
            <a:pPr lvl="1"/>
            <a:r>
              <a:rPr lang="en-US" dirty="0"/>
              <a:t>Wasted bandwidth from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</a:p>
          <a:p>
            <a:pPr lvl="1"/>
            <a:r>
              <a:rPr lang="en-US" dirty="0"/>
              <a:t>Low network “</a:t>
            </a:r>
            <a:r>
              <a:rPr lang="en-US" dirty="0" err="1"/>
              <a:t>goodput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48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Increasing 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/>
          </a:bodyPr>
          <a:lstStyle/>
          <a:p>
            <a:r>
              <a:rPr lang="en-US" dirty="0"/>
              <a:t>Knee – point after which </a:t>
            </a:r>
          </a:p>
          <a:p>
            <a:pPr lvl="1"/>
            <a:r>
              <a:rPr lang="en-US" dirty="0"/>
              <a:t>Throughput increases very slow</a:t>
            </a:r>
          </a:p>
          <a:p>
            <a:pPr lvl="1"/>
            <a:r>
              <a:rPr lang="en-US" dirty="0"/>
              <a:t>Delay increases fast</a:t>
            </a:r>
          </a:p>
          <a:p>
            <a:r>
              <a:rPr lang="en-US" dirty="0"/>
              <a:t>In an M/M/1 queue</a:t>
            </a:r>
          </a:p>
          <a:p>
            <a:pPr lvl="1"/>
            <a:r>
              <a:rPr lang="en-US" dirty="0"/>
              <a:t>Delay = 1/(1 – utilization)</a:t>
            </a:r>
          </a:p>
          <a:p>
            <a:r>
              <a:rPr lang="en-US" dirty="0"/>
              <a:t>Cliff – point after which</a:t>
            </a:r>
          </a:p>
          <a:p>
            <a:pPr lvl="1"/>
            <a:r>
              <a:rPr lang="en-US" dirty="0"/>
              <a:t>Throughput </a:t>
            </a:r>
            <a:r>
              <a:rPr lang="en-US" dirty="0">
                <a:sym typeface="Wingdings" pitchFamily="2" charset="2"/>
              </a:rPr>
              <a:t> 0</a:t>
            </a:r>
            <a:endParaRPr lang="en-US" dirty="0"/>
          </a:p>
          <a:p>
            <a:pPr lvl="1"/>
            <a:r>
              <a:rPr lang="en-US" dirty="0"/>
              <a:t>Delay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621782" y="46902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247113" y="2691449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Goodput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443481" y="5152709"/>
            <a:ext cx="97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Delay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Knee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Cliff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6"/>
            <a:ext cx="1955941" cy="509372"/>
            <a:chOff x="1191443" y="4876798"/>
            <a:chExt cx="5209365" cy="1384996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9" y="4880017"/>
              <a:ext cx="5181599" cy="76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Ideal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point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/>
              <a:t>Cong. Control vs. Cong. Avoidance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513433" y="4805456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Knee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Cliff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04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Avoidance: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Stay left of the knee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Control: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Stay left of the cliff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TCP’s advertised window solve congestion?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  <a:p>
            <a:r>
              <a:rPr lang="en-US" dirty="0"/>
              <a:t>The advertised window only protects the receiver</a:t>
            </a:r>
          </a:p>
          <a:p>
            <a:r>
              <a:rPr lang="en-US" dirty="0"/>
              <a:t>A sufficiently fast receiver can max the window</a:t>
            </a:r>
          </a:p>
          <a:p>
            <a:pPr lvl="1"/>
            <a:r>
              <a:rPr lang="en-US" dirty="0"/>
              <a:t>What if the network is slower than the receiver?</a:t>
            </a:r>
          </a:p>
          <a:p>
            <a:pPr lvl="1"/>
            <a:r>
              <a:rPr lang="en-US" dirty="0"/>
              <a:t>What if there are other concurrent flows?</a:t>
            </a:r>
          </a:p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Window size determines send rate</a:t>
            </a:r>
          </a:p>
          <a:p>
            <a:pPr lvl="1"/>
            <a:r>
              <a:rPr lang="en-US" dirty="0"/>
              <a:t>Window must be adjusted to prevent congestion collapse </a:t>
            </a:r>
          </a:p>
        </p:txBody>
      </p:sp>
    </p:spTree>
    <p:extLst>
      <p:ext uri="{BB962C8B-B14F-4D97-AF65-F5344CB8AC3E}">
        <p14:creationId xmlns:p14="http://schemas.microsoft.com/office/powerpoint/2010/main" val="2786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Congestion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Maximizing throughput</a:t>
            </a:r>
          </a:p>
        </p:txBody>
      </p:sp>
    </p:spTree>
    <p:extLst>
      <p:ext uri="{BB962C8B-B14F-4D97-AF65-F5344CB8AC3E}">
        <p14:creationId xmlns:p14="http://schemas.microsoft.com/office/powerpoint/2010/main" val="1146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nothing, send packets indiscriminately</a:t>
            </a:r>
          </a:p>
          <a:p>
            <a:pPr lvl="1"/>
            <a:r>
              <a:rPr lang="en-US" dirty="0"/>
              <a:t>Many packets will drop, totally unpredictable performance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May lead to congestion collapse</a:t>
            </a:r>
          </a:p>
          <a:p>
            <a:r>
              <a:rPr lang="en-US" dirty="0"/>
              <a:t>Reservations</a:t>
            </a:r>
          </a:p>
          <a:p>
            <a:pPr lvl="1"/>
            <a:r>
              <a:rPr lang="en-US" dirty="0"/>
              <a:t>Pre-arrange bandwidth allocations for flows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Must be supported by the network</a:t>
            </a:r>
          </a:p>
          <a:p>
            <a:r>
              <a:rPr lang="en-US" dirty="0"/>
              <a:t>Dynamic adjustment</a:t>
            </a:r>
          </a:p>
          <a:p>
            <a:pPr lvl="1"/>
            <a:r>
              <a:rPr lang="en-US" dirty="0"/>
              <a:t>Use probes to estimate level of congestion</a:t>
            </a:r>
          </a:p>
          <a:p>
            <a:pPr lvl="1"/>
            <a:r>
              <a:rPr lang="en-US" dirty="0"/>
              <a:t>Speed up when congestion is low</a:t>
            </a:r>
          </a:p>
          <a:p>
            <a:pPr lvl="1"/>
            <a:r>
              <a:rPr lang="en-US" dirty="0"/>
              <a:t>Slow down when congestion increases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Messy dynamics, requires distributed coordination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Demultiplexing of data streams</a:t>
            </a:r>
          </a:p>
          <a:p>
            <a:r>
              <a:rPr lang="en-US" dirty="0"/>
              <a:t>Optional functions:</a:t>
            </a:r>
          </a:p>
          <a:p>
            <a:pPr lvl="1"/>
            <a:r>
              <a:rPr lang="en-US" dirty="0"/>
              <a:t>Creating long lived connections</a:t>
            </a:r>
          </a:p>
          <a:p>
            <a:pPr lvl="1"/>
            <a:r>
              <a:rPr lang="en-US" dirty="0"/>
              <a:t>Reliable, in-order packet delivery</a:t>
            </a:r>
          </a:p>
          <a:p>
            <a:pPr lvl="1"/>
            <a:r>
              <a:rPr lang="en-US" dirty="0"/>
              <a:t>Error detection</a:t>
            </a:r>
          </a:p>
          <a:p>
            <a:pPr lvl="1"/>
            <a:r>
              <a:rPr lang="en-US" dirty="0"/>
              <a:t>Flow and congestion control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Detecting and responding to congestion</a:t>
            </a:r>
          </a:p>
          <a:p>
            <a:pPr lvl="1"/>
            <a:r>
              <a:rPr lang="en-US" dirty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the number of </a:t>
            </a:r>
            <a:r>
              <a:rPr lang="en-US" dirty="0" err="1"/>
              <a:t>unACKed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r>
              <a:rPr lang="en-US" dirty="0"/>
              <a:t>Sending rate is ~ window/RTT</a:t>
            </a:r>
          </a:p>
          <a:p>
            <a:endParaRPr lang="en-US" dirty="0"/>
          </a:p>
          <a:p>
            <a:r>
              <a:rPr lang="en-US" dirty="0"/>
              <a:t>Idea: vary the window size to control the send rate</a:t>
            </a:r>
          </a:p>
          <a:p>
            <a:endParaRPr lang="en-US" dirty="0"/>
          </a:p>
          <a:p>
            <a:r>
              <a:rPr lang="en-US" dirty="0"/>
              <a:t>Introduce a </a:t>
            </a:r>
            <a:r>
              <a:rPr lang="en-US" dirty="0">
                <a:solidFill>
                  <a:schemeClr val="accent1"/>
                </a:solidFill>
              </a:rPr>
              <a:t>congestion window </a:t>
            </a:r>
            <a:r>
              <a:rPr lang="en-US" dirty="0"/>
              <a:t>at the sender</a:t>
            </a:r>
          </a:p>
          <a:p>
            <a:pPr lvl="1"/>
            <a:r>
              <a:rPr lang="en-US" dirty="0"/>
              <a:t>Congestion control is sender-side problem</a:t>
            </a:r>
          </a:p>
        </p:txBody>
      </p:sp>
    </p:spTree>
    <p:extLst>
      <p:ext uri="{BB962C8B-B14F-4D97-AF65-F5344CB8AC3E}">
        <p14:creationId xmlns:p14="http://schemas.microsoft.com/office/powerpoint/2010/main" val="28591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 (</a:t>
            </a:r>
            <a:r>
              <a:rPr lang="en-US" i="1" dirty="0" err="1"/>
              <a:t>cwnd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357390"/>
          </a:xfrm>
        </p:spPr>
        <p:txBody>
          <a:bodyPr/>
          <a:lstStyle/>
          <a:p>
            <a:r>
              <a:rPr lang="en-US" dirty="0"/>
              <a:t>Limits how much data is in transit</a:t>
            </a:r>
          </a:p>
          <a:p>
            <a:r>
              <a:rPr lang="en-US" dirty="0"/>
              <a:t>Denominated in bytes</a:t>
            </a:r>
          </a:p>
          <a:p>
            <a:pPr marL="0" indent="0">
              <a:buNone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effective_wnd</a:t>
            </a:r>
            <a:r>
              <a:rPr lang="en-US" dirty="0"/>
              <a:t> = </a:t>
            </a:r>
            <a:r>
              <a:rPr lang="en-US" i="1" dirty="0" err="1"/>
              <a:t>wnd</a:t>
            </a:r>
            <a:r>
              <a:rPr lang="en-US" dirty="0"/>
              <a:t> –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i="1" dirty="0" err="1"/>
              <a:t>last_byte_sent</a:t>
            </a:r>
            <a:r>
              <a:rPr lang="en-US" dirty="0"/>
              <a:t> – </a:t>
            </a:r>
            <a:r>
              <a:rPr lang="en-US" i="1" dirty="0" err="1"/>
              <a:t>last_byte_acked</a:t>
            </a:r>
            <a:r>
              <a:rPr lang="en-US" dirty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4201" y="5833297"/>
            <a:ext cx="7635567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27956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5714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83840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4920399" y="3143952"/>
            <a:ext cx="391337" cy="615588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2544" y="4643121"/>
            <a:ext cx="241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last_byte_acked</a:t>
            </a:r>
            <a:endParaRPr lang="en-US" sz="2400" i="1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2038124" y="5093188"/>
            <a:ext cx="1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489" y="463152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last_byte_sent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40803" y="634902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wnd</a:t>
            </a:r>
            <a:endParaRPr lang="en-US" sz="2400" i="1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6045011" y="3504355"/>
            <a:ext cx="510038" cy="3787956"/>
          </a:xfrm>
          <a:prstGeom prst="leftBrace">
            <a:avLst>
              <a:gd name="adj1" fmla="val 8333"/>
              <a:gd name="adj2" fmla="val 36203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3695" y="4643120"/>
            <a:ext cx="206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/>
              <a:t>effective_wnd</a:t>
            </a:r>
            <a:endParaRPr lang="en-US" sz="2400" i="1" dirty="0"/>
          </a:p>
        </p:txBody>
      </p: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4295883" y="5093188"/>
            <a:ext cx="0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6" grpId="0"/>
      <p:bldP spid="23" grpId="0"/>
      <p:bldP spid="26" grpId="0"/>
      <p:bldP spid="27" grpId="0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Detect congestion</a:t>
            </a:r>
          </a:p>
          <a:p>
            <a:pPr marL="834390" lvl="1" indent="-514350"/>
            <a:r>
              <a:rPr lang="en-US" dirty="0"/>
              <a:t>Packet dropping is most reliable signal</a:t>
            </a:r>
          </a:p>
          <a:p>
            <a:pPr marL="1108710" lvl="2" indent="-514350"/>
            <a:r>
              <a:rPr lang="en-US" dirty="0"/>
              <a:t>Delay-based methods are hard and risky</a:t>
            </a:r>
          </a:p>
          <a:p>
            <a:pPr marL="834390" lvl="1" indent="-514350"/>
            <a:r>
              <a:rPr lang="en-US" dirty="0"/>
              <a:t>How do you detect packet drops? ACKs</a:t>
            </a:r>
          </a:p>
          <a:p>
            <a:pPr marL="1108710" lvl="2" indent="-514350"/>
            <a:r>
              <a:rPr lang="en-US" dirty="0"/>
              <a:t>Timeout after not receiving an ACK</a:t>
            </a:r>
          </a:p>
          <a:p>
            <a:pPr marL="1108710" lvl="2" indent="-514350"/>
            <a:r>
              <a:rPr lang="en-US" dirty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 adjustment algorithm</a:t>
            </a:r>
          </a:p>
          <a:p>
            <a:pPr marL="834390" lvl="1" indent="-514350"/>
            <a:r>
              <a:rPr lang="en-US" dirty="0"/>
              <a:t>Modify </a:t>
            </a:r>
            <a:r>
              <a:rPr lang="en-US" i="1" dirty="0" err="1"/>
              <a:t>cwnd</a:t>
            </a:r>
            <a:endParaRPr lang="en-US" i="1" dirty="0"/>
          </a:p>
          <a:p>
            <a:pPr marL="834390" lvl="1" indent="-514350"/>
            <a:r>
              <a:rPr lang="en-US" dirty="0"/>
              <a:t>Probe for bandwidth</a:t>
            </a:r>
          </a:p>
          <a:p>
            <a:pPr marL="834390" lvl="1" indent="-514350"/>
            <a:r>
              <a:rPr lang="en-US" dirty="0"/>
              <a:t>Responding to congestion</a:t>
            </a:r>
          </a:p>
        </p:txBody>
      </p:sp>
    </p:spTree>
    <p:extLst>
      <p:ext uri="{BB962C8B-B14F-4D97-AF65-F5344CB8AC3E}">
        <p14:creationId xmlns:p14="http://schemas.microsoft.com/office/powerpoint/2010/main" val="26117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Recall: TCP is ACK clocked</a:t>
            </a:r>
          </a:p>
          <a:p>
            <a:pPr lvl="1"/>
            <a:r>
              <a:rPr lang="en-US" dirty="0"/>
              <a:t>Congestion = delay = long wait between ACKs</a:t>
            </a:r>
          </a:p>
          <a:p>
            <a:pPr lvl="1"/>
            <a:r>
              <a:rPr lang="en-US" dirty="0"/>
              <a:t>No congestion = low delay = ACKs arrive quickly</a:t>
            </a:r>
          </a:p>
          <a:p>
            <a:r>
              <a:rPr lang="en-US" dirty="0"/>
              <a:t>Basic algorithm</a:t>
            </a:r>
          </a:p>
          <a:p>
            <a:pPr lvl="1"/>
            <a:r>
              <a:rPr lang="en-US" dirty="0"/>
              <a:t>Upon receipt of ACK: increase </a:t>
            </a:r>
            <a:r>
              <a:rPr lang="en-US" dirty="0" err="1"/>
              <a:t>cwnd</a:t>
            </a:r>
            <a:endParaRPr lang="en-US" dirty="0"/>
          </a:p>
          <a:p>
            <a:pPr lvl="2"/>
            <a:r>
              <a:rPr lang="en-US" dirty="0"/>
              <a:t>Data was delivered, perhaps we can send faster</a:t>
            </a:r>
          </a:p>
          <a:p>
            <a:pPr lvl="2"/>
            <a:r>
              <a:rPr lang="en-US" i="1" dirty="0" err="1"/>
              <a:t>cwnd</a:t>
            </a:r>
            <a:r>
              <a:rPr lang="en-US" dirty="0"/>
              <a:t> growth is proportional to RTT</a:t>
            </a:r>
            <a:endParaRPr lang="en-US" i="1" dirty="0"/>
          </a:p>
          <a:p>
            <a:pPr lvl="1"/>
            <a:r>
              <a:rPr lang="en-US" dirty="0"/>
              <a:t>On loss: decrease </a:t>
            </a:r>
            <a:r>
              <a:rPr lang="en-US" dirty="0" err="1"/>
              <a:t>cwnd</a:t>
            </a:r>
            <a:endParaRPr lang="en-US" dirty="0"/>
          </a:p>
          <a:p>
            <a:pPr lvl="2"/>
            <a:r>
              <a:rPr lang="en-US" dirty="0"/>
              <a:t>Data is being lost, there must be congestion</a:t>
            </a:r>
          </a:p>
          <a:p>
            <a:r>
              <a:rPr lang="en-US" dirty="0"/>
              <a:t>Question: increase/decrease functions to use?</a:t>
            </a:r>
          </a:p>
        </p:txBody>
      </p:sp>
    </p:spTree>
    <p:extLst>
      <p:ext uri="{BB962C8B-B14F-4D97-AF65-F5344CB8AC3E}">
        <p14:creationId xmlns:p14="http://schemas.microsoft.com/office/powerpoint/2010/main" val="13753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2700000">
            <a:off x="3804120" y="2455378"/>
            <a:ext cx="3587656" cy="17696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3500000">
            <a:off x="2305264" y="3903735"/>
            <a:ext cx="3587656" cy="176962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Utilization and Fairness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407937" y="552521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 rot="16200000">
            <a:off x="1688102" y="3689839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0241" y="2546800"/>
            <a:ext cx="2980568" cy="29805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H="1">
            <a:off x="4531109" y="1847484"/>
            <a:ext cx="2145112" cy="1398631"/>
            <a:chOff x="1191443" y="4863146"/>
            <a:chExt cx="5209363" cy="1398648"/>
          </a:xfrm>
        </p:grpSpPr>
        <p:sp>
          <p:nvSpPr>
            <p:cNvPr id="19" name="Rectangular Callout 18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103059"/>
                <a:gd name="adj2" fmla="val -10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Max throughput for flow 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276762" y="3943248"/>
            <a:ext cx="2145112" cy="1398631"/>
            <a:chOff x="1191443" y="4863146"/>
            <a:chExt cx="5209363" cy="1398648"/>
          </a:xfrm>
        </p:grpSpPr>
        <p:sp>
          <p:nvSpPr>
            <p:cNvPr id="22" name="Rectangular Callout 2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Zero throughput for flow 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6725554" y="4744280"/>
            <a:ext cx="2145112" cy="1387614"/>
            <a:chOff x="1191443" y="4863146"/>
            <a:chExt cx="5209363" cy="1387631"/>
          </a:xfrm>
        </p:grpSpPr>
        <p:sp>
          <p:nvSpPr>
            <p:cNvPr id="25" name="Rectangular Callout 24"/>
            <p:cNvSpPr/>
            <p:nvPr/>
          </p:nvSpPr>
          <p:spPr>
            <a:xfrm>
              <a:off x="1191443" y="4865781"/>
              <a:ext cx="5181601" cy="1384996"/>
            </a:xfrm>
            <a:prstGeom prst="wedgeRectCallout">
              <a:avLst>
                <a:gd name="adj1" fmla="val 72079"/>
                <a:gd name="adj2" fmla="val -2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Max throughput for flow 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00845" y="3956900"/>
            <a:ext cx="2145112" cy="1398631"/>
            <a:chOff x="1191443" y="4863146"/>
            <a:chExt cx="5209363" cy="1398648"/>
          </a:xfrm>
        </p:grpSpPr>
        <p:sp>
          <p:nvSpPr>
            <p:cNvPr id="28" name="Rectangular Callout 2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Zero throughput for flow 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7" idx="0"/>
          </p:cNvCxnSpPr>
          <p:nvPr/>
        </p:nvCxnSpPr>
        <p:spPr>
          <a:xfrm flipV="1">
            <a:off x="3290240" y="2894462"/>
            <a:ext cx="2626523" cy="264634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290237" y="5540807"/>
            <a:ext cx="315102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3290235" y="2297971"/>
            <a:ext cx="5" cy="32428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312277" y="2743203"/>
            <a:ext cx="2381426" cy="953399"/>
            <a:chOff x="1191443" y="4863146"/>
            <a:chExt cx="5209363" cy="1398648"/>
          </a:xfrm>
        </p:grpSpPr>
        <p:sp>
          <p:nvSpPr>
            <p:cNvPr id="42" name="Rectangular Callout 4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5575"/>
                <a:gd name="adj2" fmla="val 73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Less than full utilization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489240" y="1937514"/>
            <a:ext cx="2381426" cy="1445295"/>
            <a:chOff x="1191443" y="4863146"/>
            <a:chExt cx="5209363" cy="1398648"/>
          </a:xfrm>
        </p:grpSpPr>
        <p:sp>
          <p:nvSpPr>
            <p:cNvPr id="45" name="Rectangular Callout 44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3719"/>
                <a:gd name="adj2" fmla="val 916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9" y="4863146"/>
              <a:ext cx="5181597" cy="134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More than full utilization (congestion)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5785828" y="3246115"/>
            <a:ext cx="3214949" cy="1436308"/>
            <a:chOff x="1191443" y="4863146"/>
            <a:chExt cx="5209363" cy="1398648"/>
          </a:xfrm>
        </p:grpSpPr>
        <p:sp>
          <p:nvSpPr>
            <p:cNvPr id="48" name="Rectangular Callout 4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7201"/>
                <a:gd name="adj2" fmla="val 439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8" y="4863146"/>
              <a:ext cx="5181598" cy="134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Ideal point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Max efficiency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Perfect fairness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664788" y="1937694"/>
            <a:ext cx="2145112" cy="1398631"/>
            <a:chOff x="1191443" y="4863146"/>
            <a:chExt cx="5209363" cy="1398648"/>
          </a:xfrm>
        </p:grpSpPr>
        <p:sp>
          <p:nvSpPr>
            <p:cNvPr id="36" name="Rectangular Callout 3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81373"/>
                <a:gd name="adj2" fmla="val 16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Equal throughput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(fairness)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890476" y="410746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50" grpId="0" animBg="1"/>
      <p:bldP spid="5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Multiplicative Increase, Additive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/>
              <a:t>Not stable!</a:t>
            </a:r>
          </a:p>
          <a:p>
            <a:r>
              <a:rPr lang="en-US" dirty="0"/>
              <a:t>Veers away from fairness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7" idx="4"/>
          </p:cNvCxnSpPr>
          <p:nvPr/>
        </p:nvCxnSpPr>
        <p:spPr>
          <a:xfrm flipV="1">
            <a:off x="5155894" y="2640092"/>
            <a:ext cx="919348" cy="158564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0" idx="3"/>
          </p:cNvCxnSpPr>
          <p:nvPr/>
        </p:nvCxnSpPr>
        <p:spPr>
          <a:xfrm flipV="1">
            <a:off x="4902791" y="2008287"/>
            <a:ext cx="938076" cy="158186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7" grpId="0" animBg="1"/>
      <p:bldP spid="28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Additive Increase, Additive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/>
              <a:t>Stable</a:t>
            </a:r>
          </a:p>
          <a:p>
            <a:r>
              <a:rPr lang="en-US" dirty="0"/>
              <a:t>But does not converge to fairness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2"/>
          </p:cNvCxnSpPr>
          <p:nvPr/>
        </p:nvCxnSpPr>
        <p:spPr>
          <a:xfrm flipV="1">
            <a:off x="5155894" y="3248921"/>
            <a:ext cx="989402" cy="9768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Multiplicative Increase, Multiplicative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/>
              <a:t>Stable</a:t>
            </a:r>
          </a:p>
          <a:p>
            <a:r>
              <a:rPr lang="en-US" dirty="0"/>
              <a:t>But does not converge to fairness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84450" y="2451750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5" idx="7"/>
          </p:cNvCxnSpPr>
          <p:nvPr/>
        </p:nvCxnSpPr>
        <p:spPr>
          <a:xfrm flipH="1">
            <a:off x="5233795" y="2672088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3"/>
          </p:cNvCxnSpPr>
          <p:nvPr/>
        </p:nvCxnSpPr>
        <p:spPr>
          <a:xfrm flipV="1">
            <a:off x="5155894" y="2639820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Additive Increase, Multiplicative Decrease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/>
              <a:t>Converges to stable and fair cycle</a:t>
            </a:r>
          </a:p>
          <a:p>
            <a:r>
              <a:rPr lang="en-US" dirty="0"/>
              <a:t>Symmetric around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x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1 Throughput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Flow 2 Throughput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0211" y="319383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0" idx="4"/>
            <a:endCxn id="28" idx="0"/>
          </p:cNvCxnSpPr>
          <p:nvPr/>
        </p:nvCxnSpPr>
        <p:spPr>
          <a:xfrm flipH="1">
            <a:off x="4902791" y="2040555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22844" y="404946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7"/>
            <a:endCxn id="27" idx="3"/>
          </p:cNvCxnSpPr>
          <p:nvPr/>
        </p:nvCxnSpPr>
        <p:spPr>
          <a:xfrm flipV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5" idx="0"/>
          </p:cNvCxnSpPr>
          <p:nvPr/>
        </p:nvCxnSpPr>
        <p:spPr>
          <a:xfrm flipH="1">
            <a:off x="5233013" y="2640092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7"/>
            <a:endCxn id="20" idx="3"/>
          </p:cNvCxnSpPr>
          <p:nvPr/>
        </p:nvCxnSpPr>
        <p:spPr>
          <a:xfrm flipV="1">
            <a:off x="5310914" y="3381907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49401" y="445998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4"/>
            <a:endCxn id="29" idx="0"/>
          </p:cNvCxnSpPr>
          <p:nvPr/>
        </p:nvCxnSpPr>
        <p:spPr>
          <a:xfrm flipH="1">
            <a:off x="5559570" y="3414175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36" idx="3"/>
          </p:cNvCxnSpPr>
          <p:nvPr/>
        </p:nvCxnSpPr>
        <p:spPr>
          <a:xfrm flipV="1">
            <a:off x="5637471" y="3861893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53406" y="367382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 flipV="1">
            <a:off x="7052997" y="4154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0" idx="4"/>
            <a:endCxn id="39" idx="0"/>
          </p:cNvCxnSpPr>
          <p:nvPr/>
        </p:nvCxnSpPr>
        <p:spPr>
          <a:xfrm rot="16200000" flipH="1" flipV="1">
            <a:off x="7143830" y="4279188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 flipV="1">
            <a:off x="6197371" y="512158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 flipV="1">
            <a:off x="7827080" y="427935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 flipV="1">
            <a:off x="6656682" y="545180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 flipV="1">
            <a:off x="8426617" y="443582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7"/>
            <a:endCxn id="37" idx="3"/>
          </p:cNvCxnSpPr>
          <p:nvPr/>
        </p:nvCxnSpPr>
        <p:spPr>
          <a:xfrm rot="16200000">
            <a:off x="6843726" y="4468452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4" idx="0"/>
          </p:cNvCxnSpPr>
          <p:nvPr/>
        </p:nvCxnSpPr>
        <p:spPr>
          <a:xfrm rot="16200000" flipH="1" flipV="1">
            <a:off x="6701280" y="4105953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7"/>
            <a:endCxn id="24" idx="3"/>
          </p:cNvCxnSpPr>
          <p:nvPr/>
        </p:nvCxnSpPr>
        <p:spPr>
          <a:xfrm rot="16200000">
            <a:off x="6329571" y="4398158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 flipV="1">
            <a:off x="5786849" y="479502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4"/>
            <a:endCxn id="44" idx="0"/>
          </p:cNvCxnSpPr>
          <p:nvPr/>
        </p:nvCxnSpPr>
        <p:spPr>
          <a:xfrm rot="16200000" flipH="1" flipV="1">
            <a:off x="6209687" y="4061886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7"/>
            <a:endCxn id="47" idx="3"/>
          </p:cNvCxnSpPr>
          <p:nvPr/>
        </p:nvCxnSpPr>
        <p:spPr>
          <a:xfrm rot="16200000">
            <a:off x="5915997" y="4138014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6200000" flipV="1">
            <a:off x="6573011" y="389102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25" grpId="0" animBg="1"/>
      <p:bldP spid="27" grpId="0" animBg="1"/>
      <p:bldP spid="28" grpId="0" animBg="1"/>
      <p:bldP spid="29" grpId="0" animBg="1"/>
      <p:bldP spid="36" grpId="0" animBg="1"/>
      <p:bldP spid="24" grpId="0" animBg="1"/>
      <p:bldP spid="34" grpId="0" animBg="1"/>
      <p:bldP spid="37" grpId="0" animBg="1"/>
      <p:bldP spid="39" grpId="0" animBg="1"/>
      <p:bldP spid="40" grpId="0" animBg="1"/>
      <p:bldP spid="44" grpId="0" animBg="1"/>
      <p:bldP spid="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Congestion Control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three variables: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:  congestion window</a:t>
            </a:r>
          </a:p>
          <a:p>
            <a:pPr lvl="1"/>
            <a:r>
              <a:rPr lang="en-US" i="1" dirty="0" err="1"/>
              <a:t>adv_wnd</a:t>
            </a:r>
            <a:r>
              <a:rPr lang="en-US" dirty="0"/>
              <a:t>: receiver advertised window 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threshold size (used to update </a:t>
            </a:r>
            <a:r>
              <a:rPr lang="en-US" i="1" dirty="0" err="1"/>
              <a:t>cwnd</a:t>
            </a:r>
            <a:r>
              <a:rPr lang="en-US" dirty="0"/>
              <a:t>)</a:t>
            </a:r>
          </a:p>
          <a:p>
            <a:r>
              <a:rPr lang="en-US" dirty="0"/>
              <a:t>For sending, use: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en-US" dirty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Slow start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Congestion avoidance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E69AC99F-0E86-43C9-AB90-FE1161A0738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/>
          </a:bodyPr>
          <a:lstStyle/>
          <a:p>
            <a:r>
              <a:rPr lang="en-US" dirty="0"/>
              <a:t>Goal: reach knee quickly</a:t>
            </a:r>
          </a:p>
          <a:p>
            <a:r>
              <a:rPr lang="en-US" dirty="0"/>
              <a:t>Upon starting (or restarting) a connection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en-US" dirty="0"/>
              <a:t>Each time a segment is </a:t>
            </a:r>
            <a:r>
              <a:rPr lang="en-US" dirty="0" err="1"/>
              <a:t>ACKed</a:t>
            </a:r>
            <a:r>
              <a:rPr lang="en-US" dirty="0"/>
              <a:t>,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en-US" dirty="0"/>
              <a:t>Continues until…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is reached</a:t>
            </a:r>
          </a:p>
          <a:p>
            <a:pPr lvl="1"/>
            <a:r>
              <a:rPr lang="en-US" dirty="0"/>
              <a:t>Or a packet is lost</a:t>
            </a:r>
          </a:p>
          <a:p>
            <a:r>
              <a:rPr lang="en-US" dirty="0"/>
              <a:t>Slow Start is not actually slow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948085" y="1557341"/>
            <a:ext cx="2975337" cy="2255768"/>
            <a:chOff x="5553375" y="1359038"/>
            <a:chExt cx="3721084" cy="2821162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8688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00846" y="2773282"/>
              <a:ext cx="136415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024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Knee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7077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Cliff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6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Example</a:t>
            </a: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grows rapidly</a:t>
            </a:r>
          </a:p>
          <a:p>
            <a:r>
              <a:rPr lang="en-US" dirty="0"/>
              <a:t>Slows down when…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en-US" dirty="0"/>
              <a:t>Or a packet drops</a:t>
            </a:r>
          </a:p>
        </p:txBody>
      </p:sp>
    </p:spTree>
    <p:extLst>
      <p:ext uri="{BB962C8B-B14F-4D97-AF65-F5344CB8AC3E}">
        <p14:creationId xmlns:p14="http://schemas.microsoft.com/office/powerpoint/2010/main" val="2612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Congestion Avoidance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AIMD mode</a:t>
            </a: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>
                <a:sym typeface="Math3" pitchFamily="2" charset="2"/>
              </a:rPr>
              <a:t>If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en-US" b="1" dirty="0">
                <a:sym typeface="Math3" pitchFamily="2" charset="2"/>
              </a:rPr>
              <a:t>then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en-US" dirty="0"/>
              <a:t>each time a segment is </a:t>
            </a:r>
            <a:r>
              <a:rPr lang="en-US" dirty="0" err="1"/>
              <a:t>ACKed</a:t>
            </a:r>
            <a:br>
              <a:rPr lang="en-US" dirty="0"/>
            </a:br>
            <a:r>
              <a:rPr lang="en-US" dirty="0"/>
              <a:t>	increment </a:t>
            </a:r>
            <a:r>
              <a:rPr lang="en-US" i="1" dirty="0" err="1"/>
              <a:t>cwnd</a:t>
            </a:r>
            <a:r>
              <a:rPr lang="en-US" i="1" dirty="0"/>
              <a:t> by 1/cwnd  (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en-US" dirty="0">
                <a:sym typeface="Math3" pitchFamily="2" charset="2"/>
              </a:rPr>
              <a:t>So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8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Avoidance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39258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550843" imgH="3649968" progId="MSGraph.Chart.8">
                  <p:embed followColorScheme="full"/>
                </p:oleObj>
              </mc:Choice>
              <mc:Fallback>
                <p:oleObj name="Chart" r:id="rId2" imgW="3550843" imgH="3649968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en-US" sz="2400" dirty="0"/>
              <a:t> 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625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dirty="0"/>
              <a:t>TCP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668677" name="Rectangle 5"/>
          <p:cNvSpPr>
            <a:spLocks noGrp="1" noChangeArrowheads="1"/>
          </p:cNvSpPr>
          <p:nvPr>
            <p:ph idx="1"/>
          </p:nvPr>
        </p:nvSpPr>
        <p:spPr>
          <a:xfrm>
            <a:off x="127792" y="1912345"/>
            <a:ext cx="5611814" cy="436727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Initially: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adv_wnd</a:t>
            </a:r>
            <a:r>
              <a:rPr lang="en-US" sz="2400" dirty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New </a:t>
            </a:r>
            <a:r>
              <a:rPr lang="en-US" sz="2400" b="1" dirty="0" err="1">
                <a:latin typeface="Constantia"/>
                <a:cs typeface="Constantia"/>
              </a:rPr>
              <a:t>ack</a:t>
            </a:r>
            <a:r>
              <a:rPr lang="en-US" sz="2400" b="1" dirty="0">
                <a:latin typeface="Constantia"/>
                <a:cs typeface="Constantia"/>
              </a:rPr>
              <a:t> received: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if (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&lt; 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) 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/* Slow Start*/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else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/* Congestion Avoidance 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+ 1/cwnd;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Timeout:</a:t>
            </a:r>
            <a:br>
              <a:rPr lang="en-US" sz="2400" b="1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/* Multiplicative decrease */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cwnd/2;</a:t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89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477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in the Real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most popular variants today?</a:t>
            </a:r>
          </a:p>
          <a:p>
            <a:pPr lvl="1"/>
            <a:r>
              <a:rPr lang="en-US" dirty="0"/>
              <a:t>Key problem: TCP performs poorly on high bandwidth-delay product networks (like the modern Internet)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Based on Reno</a:t>
            </a:r>
          </a:p>
          <a:p>
            <a:pPr lvl="2"/>
            <a:r>
              <a:rPr lang="en-US" dirty="0"/>
              <a:t>Uses two congestion windows: delay based and loss based</a:t>
            </a:r>
          </a:p>
          <a:p>
            <a:pPr lvl="2"/>
            <a:r>
              <a:rPr lang="en-US" dirty="0"/>
              <a:t>Thus, it uses a </a:t>
            </a:r>
            <a:r>
              <a:rPr lang="en-US" i="1" dirty="0"/>
              <a:t>compound</a:t>
            </a:r>
            <a:r>
              <a:rPr lang="en-US" dirty="0"/>
              <a:t> congestion controller</a:t>
            </a:r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en-US" dirty="0"/>
              <a:t>Enhancement of BIC (Binary Increase Congestion Control)</a:t>
            </a:r>
          </a:p>
          <a:p>
            <a:pPr lvl="2"/>
            <a:r>
              <a:rPr lang="en-US" dirty="0"/>
              <a:t>Window size controlled by cubic function</a:t>
            </a:r>
          </a:p>
          <a:p>
            <a:pPr lvl="2"/>
            <a:r>
              <a:rPr lang="en-US" dirty="0"/>
              <a:t>Parameterized by the time </a:t>
            </a:r>
            <a:r>
              <a:rPr lang="en-US" i="1" dirty="0"/>
              <a:t>T</a:t>
            </a:r>
            <a:r>
              <a:rPr lang="en-US" dirty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2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Bandwidth-Delay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Problem: TCP performs poorly when</a:t>
            </a:r>
          </a:p>
          <a:p>
            <a:pPr lvl="1"/>
            <a:r>
              <a:rPr lang="en-US" dirty="0"/>
              <a:t>The capacity of the network (bandwidth) is large</a:t>
            </a:r>
          </a:p>
          <a:p>
            <a:pPr lvl="1"/>
            <a:r>
              <a:rPr lang="en-US" dirty="0"/>
              <a:t>The delay (RTT) of the network is large</a:t>
            </a:r>
          </a:p>
          <a:p>
            <a:pPr lvl="1"/>
            <a:r>
              <a:rPr lang="en-US" dirty="0"/>
              <a:t>Or, when bandwidth * delay is large</a:t>
            </a:r>
          </a:p>
          <a:p>
            <a:pPr lvl="2"/>
            <a:r>
              <a:rPr lang="en-US" dirty="0"/>
              <a:t>b * d = maximum amount of in-flight data in the network</a:t>
            </a:r>
          </a:p>
          <a:p>
            <a:pPr lvl="2"/>
            <a:r>
              <a:rPr lang="en-US" dirty="0"/>
              <a:t>a.k.a. the bandwidth-delay product</a:t>
            </a:r>
          </a:p>
          <a:p>
            <a:r>
              <a:rPr lang="en-US" dirty="0"/>
              <a:t>Why does TCP perform poorly?</a:t>
            </a:r>
          </a:p>
          <a:p>
            <a:pPr lvl="1"/>
            <a:r>
              <a:rPr lang="en-US" dirty="0"/>
              <a:t>Slow start and additive increase are slow to converge</a:t>
            </a:r>
          </a:p>
          <a:p>
            <a:pPr lvl="1"/>
            <a:r>
              <a:rPr lang="en-US" dirty="0"/>
              <a:t>TCP is ACK clocked</a:t>
            </a:r>
          </a:p>
          <a:p>
            <a:pPr lvl="2"/>
            <a:r>
              <a:rPr lang="en-US" dirty="0"/>
              <a:t>i.e. TCP can only react as quickly as ACKs are received</a:t>
            </a:r>
          </a:p>
          <a:p>
            <a:pPr lvl="2"/>
            <a:r>
              <a:rPr lang="en-US" dirty="0"/>
              <a:t>Large RTT </a:t>
            </a:r>
            <a:r>
              <a:rPr lang="en-US" dirty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vast majority of Internet traffic is TCP</a:t>
            </a:r>
          </a:p>
          <a:p>
            <a:r>
              <a:rPr lang="en-US" dirty="0"/>
              <a:t>However, many issues with the protocol</a:t>
            </a:r>
          </a:p>
          <a:p>
            <a:pPr lvl="1"/>
            <a:r>
              <a:rPr lang="en-US" dirty="0"/>
              <a:t>Lack of fairness</a:t>
            </a:r>
          </a:p>
          <a:p>
            <a:pPr lvl="1"/>
            <a:r>
              <a:rPr lang="en-US" dirty="0"/>
              <a:t>Synchronization of flows</a:t>
            </a:r>
          </a:p>
          <a:p>
            <a:pPr lvl="1"/>
            <a:r>
              <a:rPr lang="en-US" dirty="0"/>
              <a:t>Poor performance with small flows</a:t>
            </a:r>
          </a:p>
          <a:p>
            <a:pPr lvl="1"/>
            <a:r>
              <a:rPr lang="en-US" dirty="0"/>
              <a:t>Really poor performance on wireless networks</a:t>
            </a:r>
          </a:p>
          <a:p>
            <a:pPr lvl="1"/>
            <a:r>
              <a:rPr lang="en-US" dirty="0"/>
              <a:t>Susceptibility to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769521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5769"/>
            <a:ext cx="8839200" cy="664535"/>
          </a:xfrm>
        </p:spPr>
        <p:txBody>
          <a:bodyPr/>
          <a:lstStyle/>
          <a:p>
            <a:r>
              <a:rPr lang="en-US" dirty="0"/>
              <a:t>Problem: TCP throughput depends on RTT</a:t>
            </a:r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600918" y="3130216"/>
            <a:ext cx="1219434" cy="4542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 flipV="1">
            <a:off x="743482" y="3584509"/>
            <a:ext cx="1076870" cy="4431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7436565" y="4140944"/>
            <a:ext cx="10681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10" idx="3"/>
          </p:cNvCxnSpPr>
          <p:nvPr/>
        </p:nvCxnSpPr>
        <p:spPr>
          <a:xfrm flipH="1">
            <a:off x="5614853" y="4140944"/>
            <a:ext cx="117659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9" idx="3"/>
          </p:cNvCxnSpPr>
          <p:nvPr/>
        </p:nvCxnSpPr>
        <p:spPr>
          <a:xfrm flipH="1" flipV="1">
            <a:off x="4234016" y="3584509"/>
            <a:ext cx="735722" cy="5564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H="1">
            <a:off x="4234016" y="3281009"/>
            <a:ext cx="1077337" cy="3035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9" idx="1"/>
          </p:cNvCxnSpPr>
          <p:nvPr/>
        </p:nvCxnSpPr>
        <p:spPr>
          <a:xfrm>
            <a:off x="2465467" y="3584509"/>
            <a:ext cx="112343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2" y="2826716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2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01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8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0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" y="372414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53" y="290307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48" y="38405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914399" y="3080167"/>
            <a:ext cx="4093534" cy="297862"/>
          </a:xfrm>
          <a:custGeom>
            <a:avLst/>
            <a:gdLst>
              <a:gd name="connsiteX0" fmla="*/ 0 w 4093534"/>
              <a:gd name="connsiteY0" fmla="*/ 0 h 297862"/>
              <a:gd name="connsiteX1" fmla="*/ 2041451 w 4093534"/>
              <a:gd name="connsiteY1" fmla="*/ 297711 h 297862"/>
              <a:gd name="connsiteX2" fmla="*/ 4093534 w 4093534"/>
              <a:gd name="connsiteY2" fmla="*/ 31897 h 29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534" h="297862">
                <a:moveTo>
                  <a:pt x="0" y="0"/>
                </a:moveTo>
                <a:cubicBezTo>
                  <a:pt x="679597" y="146197"/>
                  <a:pt x="1359195" y="292395"/>
                  <a:pt x="2041451" y="297711"/>
                </a:cubicBezTo>
                <a:cubicBezTo>
                  <a:pt x="2723707" y="303027"/>
                  <a:pt x="3408620" y="167462"/>
                  <a:pt x="4093534" y="31897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1869" y="3743283"/>
            <a:ext cx="7632796" cy="723257"/>
          </a:xfrm>
          <a:custGeom>
            <a:avLst/>
            <a:gdLst>
              <a:gd name="connsiteX0" fmla="*/ 0 w 7347097"/>
              <a:gd name="connsiteY0" fmla="*/ 389509 h 723257"/>
              <a:gd name="connsiteX1" fmla="*/ 2083981 w 7347097"/>
              <a:gd name="connsiteY1" fmla="*/ 6737 h 723257"/>
              <a:gd name="connsiteX2" fmla="*/ 4104167 w 7347097"/>
              <a:gd name="connsiteY2" fmla="*/ 676588 h 723257"/>
              <a:gd name="connsiteX3" fmla="*/ 7347097 w 7347097"/>
              <a:gd name="connsiteY3" fmla="*/ 612792 h 7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097" h="723257">
                <a:moveTo>
                  <a:pt x="0" y="389509"/>
                </a:moveTo>
                <a:cubicBezTo>
                  <a:pt x="699976" y="174199"/>
                  <a:pt x="1399953" y="-41110"/>
                  <a:pt x="2083981" y="6737"/>
                </a:cubicBezTo>
                <a:cubicBezTo>
                  <a:pt x="2768009" y="54584"/>
                  <a:pt x="3226981" y="575579"/>
                  <a:pt x="4104167" y="676588"/>
                </a:cubicBezTo>
                <a:cubicBezTo>
                  <a:pt x="4981353" y="777597"/>
                  <a:pt x="6164225" y="695194"/>
                  <a:pt x="7347097" y="61279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32509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36565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8372" y="34827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4945" y="33803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56542" y="32151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Mbps</a:t>
            </a:r>
          </a:p>
        </p:txBody>
      </p:sp>
      <p:sp>
        <p:nvSpPr>
          <p:cNvPr id="45" name="Up Arrow 44"/>
          <p:cNvSpPr/>
          <p:nvPr/>
        </p:nvSpPr>
        <p:spPr>
          <a:xfrm rot="10800000">
            <a:off x="2656114" y="2603873"/>
            <a:ext cx="742138" cy="6210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2687049" y="639338"/>
            <a:ext cx="510038" cy="4055339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1427" y="2042656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16200000">
            <a:off x="4444606" y="952466"/>
            <a:ext cx="510038" cy="7610081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64863" y="5046368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30213" y="2718616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831426" y="2787547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/>
          <p:cNvSpPr txBox="1">
            <a:spLocks/>
          </p:cNvSpPr>
          <p:nvPr/>
        </p:nvSpPr>
        <p:spPr>
          <a:xfrm>
            <a:off x="145648" y="5493674"/>
            <a:ext cx="8839200" cy="1364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 clocking makes TCP inherently unfair</a:t>
            </a:r>
          </a:p>
          <a:p>
            <a:r>
              <a:rPr lang="en-US" dirty="0"/>
              <a:t>Possible solution: maintain a separate delay window</a:t>
            </a:r>
          </a:p>
          <a:p>
            <a:pPr lvl="1"/>
            <a:r>
              <a:rPr lang="en-US" dirty="0"/>
              <a:t>Implemented by Microsoft’s Compound TCP</a:t>
            </a:r>
          </a:p>
        </p:txBody>
      </p:sp>
    </p:spTree>
    <p:extLst>
      <p:ext uri="{BB962C8B-B14F-4D97-AF65-F5344CB8AC3E}">
        <p14:creationId xmlns:p14="http://schemas.microsoft.com/office/powerpoint/2010/main" val="3210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Multiplexing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/>
          <a:lstStyle/>
          <a:p>
            <a:r>
              <a:rPr lang="en-US" dirty="0"/>
              <a:t>Datagram network</a:t>
            </a:r>
          </a:p>
          <a:p>
            <a:pPr lvl="1"/>
            <a:r>
              <a:rPr lang="en-US" dirty="0"/>
              <a:t>No circuits</a:t>
            </a:r>
          </a:p>
          <a:p>
            <a:pPr lvl="1"/>
            <a:r>
              <a:rPr lang="en-US" dirty="0"/>
              <a:t>No connections</a:t>
            </a:r>
          </a:p>
          <a:p>
            <a:r>
              <a:rPr lang="en-US" dirty="0"/>
              <a:t>Clients run many applications at the same time</a:t>
            </a:r>
          </a:p>
          <a:p>
            <a:pPr lvl="1"/>
            <a:r>
              <a:rPr lang="en-US" dirty="0"/>
              <a:t>Who to deliver packets to?</a:t>
            </a:r>
          </a:p>
          <a:p>
            <a:r>
              <a:rPr lang="en-US" dirty="0"/>
              <a:t>IP header “protocol” field</a:t>
            </a:r>
          </a:p>
          <a:p>
            <a:pPr lvl="1"/>
            <a:r>
              <a:rPr lang="en-US" dirty="0"/>
              <a:t>8 bits = 256 concurrent streams</a:t>
            </a:r>
          </a:p>
          <a:p>
            <a:r>
              <a:rPr lang="en-US" dirty="0"/>
              <a:t>Insert Transport Layer to handle demultiplexing</a:t>
            </a:r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Packet</a:t>
            </a:r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436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of Flows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55324" y="1962511"/>
            <a:ext cx="3802937" cy="499730"/>
          </a:xfrm>
        </p:spPr>
        <p:txBody>
          <a:bodyPr>
            <a:normAutofit/>
          </a:bodyPr>
          <a:lstStyle/>
          <a:p>
            <a:r>
              <a:rPr lang="en-US" sz="2400" dirty="0"/>
              <a:t>Ideal bandwidth sharing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5114" y="2462241"/>
            <a:ext cx="3968212" cy="1242363"/>
            <a:chOff x="165114" y="2462241"/>
            <a:chExt cx="3968212" cy="12423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rot="16200000">
              <a:off x="-56581" y="2908177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627421" y="3136587"/>
              <a:ext cx="32613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627421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27421" y="3192495"/>
              <a:ext cx="3261356" cy="0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24810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624810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1933" y="2462241"/>
            <a:ext cx="3948987" cy="1242363"/>
            <a:chOff x="4861933" y="2462241"/>
            <a:chExt cx="3948987" cy="124236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 rot="16200000">
              <a:off x="4640238" y="291364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05015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302404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295713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5891591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5909062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6504940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 flipV="1">
              <a:off x="6498813" y="290428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094691" y="289335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V="1">
              <a:off x="7087558" y="289881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7683436" y="2887887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7683549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H="1">
              <a:off x="8279427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5570586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166464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 flipV="1">
              <a:off x="6183935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>
              <a:off x="6779813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6773686" y="288788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7369564" y="287695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V="1">
              <a:off x="7362431" y="288242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 flipH="1">
              <a:off x="7958309" y="287149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7958422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554300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5311006" y="2893352"/>
              <a:ext cx="259580" cy="218653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5570585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5302404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38381" y="4717516"/>
            <a:ext cx="4394794" cy="1833562"/>
            <a:chOff x="2838381" y="4717516"/>
            <a:chExt cx="4394794" cy="1833562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292583" y="5181448"/>
              <a:ext cx="684929" cy="552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3977512" y="5184575"/>
              <a:ext cx="1" cy="83927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 rot="16200000">
              <a:off x="2616686" y="550867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309183" y="6536447"/>
              <a:ext cx="3923992" cy="110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300688" y="5001327"/>
              <a:ext cx="39324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306571" y="4717516"/>
              <a:ext cx="2612" cy="1833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977513" y="5442767"/>
              <a:ext cx="636949" cy="5941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614460" y="5442767"/>
              <a:ext cx="1" cy="64437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4614462" y="5634296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>
              <a:off x="5187957" y="563511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172548" y="5646045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5768427" y="5634296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flipV="1">
              <a:off x="5781270" y="5656955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flipH="1">
              <a:off x="6354765" y="5657774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6339356" y="5668704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6935235" y="565695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3293046" y="5860507"/>
              <a:ext cx="684467" cy="54066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3977512" y="5880275"/>
              <a:ext cx="1" cy="3972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977513" y="5764956"/>
              <a:ext cx="636950" cy="503518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H="1">
              <a:off x="4614460" y="5761820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4598107" y="576495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5172548" y="576625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5187071" y="576625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H="1">
              <a:off x="5761512" y="576756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5761512" y="577788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 flipH="1">
              <a:off x="6335953" y="577918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 flipV="1">
              <a:off x="6346586" y="577918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6921027" y="578049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4519629" y="1591097"/>
            <a:ext cx="4485834" cy="927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Oscillating, but high overall utilization</a:t>
            </a: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3069534" y="4253944"/>
            <a:ext cx="4485834" cy="4635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reality, flows synchronize</a:t>
            </a:r>
          </a:p>
        </p:txBody>
      </p:sp>
      <p:grpSp>
        <p:nvGrpSpPr>
          <p:cNvPr id="100" name="Group 99"/>
          <p:cNvGrpSpPr/>
          <p:nvPr/>
        </p:nvGrpSpPr>
        <p:grpSpPr>
          <a:xfrm flipH="1">
            <a:off x="148334" y="4826276"/>
            <a:ext cx="2498653" cy="1232982"/>
            <a:chOff x="1191443" y="4863146"/>
            <a:chExt cx="5209363" cy="1398648"/>
          </a:xfrm>
        </p:grpSpPr>
        <p:sp>
          <p:nvSpPr>
            <p:cNvPr id="101" name="Rectangular Callout 100"/>
            <p:cNvSpPr/>
            <p:nvPr/>
          </p:nvSpPr>
          <p:spPr>
            <a:xfrm>
              <a:off x="1191443" y="4876798"/>
              <a:ext cx="5181603" cy="1384996"/>
            </a:xfrm>
            <a:prstGeom prst="wedgeRectCallout">
              <a:avLst>
                <a:gd name="adj1" fmla="val -98598"/>
                <a:gd name="adj2" fmla="val -219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9208" y="4863146"/>
              <a:ext cx="5181598" cy="115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One flow causes all flows to drop packets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6392736" y="4717262"/>
            <a:ext cx="2498653" cy="801816"/>
            <a:chOff x="1191443" y="4863146"/>
            <a:chExt cx="5209363" cy="1398648"/>
          </a:xfrm>
        </p:grpSpPr>
        <p:sp>
          <p:nvSpPr>
            <p:cNvPr id="104" name="Rectangular Callout 103"/>
            <p:cNvSpPr/>
            <p:nvPr/>
          </p:nvSpPr>
          <p:spPr>
            <a:xfrm>
              <a:off x="1191443" y="4876797"/>
              <a:ext cx="5181603" cy="1384997"/>
            </a:xfrm>
            <a:prstGeom prst="wedgeRectCallout">
              <a:avLst>
                <a:gd name="adj1" fmla="val 47286"/>
                <a:gd name="adj2" fmla="val 999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9207" y="4863146"/>
              <a:ext cx="5181599" cy="94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Periodic lulls of low utilization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4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TCP is biased against short flows</a:t>
            </a:r>
          </a:p>
          <a:p>
            <a:pPr lvl="1"/>
            <a:r>
              <a:rPr lang="en-US" dirty="0"/>
              <a:t>1 RTT wasted  for connection setup (SYN, SYN/ACK)</a:t>
            </a:r>
          </a:p>
          <a:p>
            <a:pPr lvl="1"/>
            <a:r>
              <a:rPr lang="en-US" i="1" dirty="0" err="1"/>
              <a:t>cwnd</a:t>
            </a:r>
            <a:r>
              <a:rPr lang="en-US" dirty="0"/>
              <a:t> always starts at 1</a:t>
            </a:r>
          </a:p>
          <a:p>
            <a:r>
              <a:rPr lang="en-US" dirty="0"/>
              <a:t>Vast majority of Internet traffic is short flows</a:t>
            </a:r>
          </a:p>
          <a:p>
            <a:pPr lvl="1"/>
            <a:r>
              <a:rPr lang="en-US" dirty="0"/>
              <a:t>Mostly HTTP transfers, &lt;100KB</a:t>
            </a:r>
          </a:p>
          <a:p>
            <a:pPr lvl="1"/>
            <a:r>
              <a:rPr lang="en-US" dirty="0"/>
              <a:t>Most TCP flows never leave slow start!</a:t>
            </a:r>
          </a:p>
          <a:p>
            <a:r>
              <a:rPr lang="en-US" dirty="0"/>
              <a:t>Proposed solutions (driven by Google):</a:t>
            </a:r>
          </a:p>
          <a:p>
            <a:pPr lvl="1"/>
            <a:r>
              <a:rPr lang="en-US" dirty="0"/>
              <a:t>Increase initial </a:t>
            </a:r>
            <a:r>
              <a:rPr lang="en-US" i="1" dirty="0" err="1"/>
              <a:t>cwnd</a:t>
            </a:r>
            <a:r>
              <a:rPr lang="en-US" dirty="0"/>
              <a:t> to 10</a:t>
            </a:r>
          </a:p>
          <a:p>
            <a:pPr lvl="1"/>
            <a:r>
              <a:rPr lang="en-US" dirty="0"/>
              <a:t>TCP Fast Open: use cryptographic hashes to identify receivers, eliminate the need for three-way handshake</a:t>
            </a:r>
          </a:p>
        </p:txBody>
      </p:sp>
    </p:spTree>
    <p:extLst>
      <p:ext uri="{BB962C8B-B14F-4D97-AF65-F5344CB8AC3E}">
        <p14:creationId xmlns:p14="http://schemas.microsoft.com/office/powerpoint/2010/main" val="366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Problem: Tahoe and Reno assume loss = congestion</a:t>
            </a:r>
          </a:p>
          <a:p>
            <a:pPr lvl="1"/>
            <a:r>
              <a:rPr lang="en-US" dirty="0"/>
              <a:t>True on the WAN, bit errors are very rare</a:t>
            </a:r>
          </a:p>
          <a:p>
            <a:pPr lvl="1"/>
            <a:r>
              <a:rPr lang="en-US" dirty="0"/>
              <a:t>False on wireless, interference is very common</a:t>
            </a:r>
          </a:p>
          <a:p>
            <a:r>
              <a:rPr lang="en-US" dirty="0"/>
              <a:t>TCP throughput ~ 1/</a:t>
            </a:r>
            <a:r>
              <a:rPr lang="en-US" dirty="0" err="1"/>
              <a:t>sqrt</a:t>
            </a:r>
            <a:r>
              <a:rPr lang="en-US" dirty="0"/>
              <a:t>(drop rate)</a:t>
            </a:r>
          </a:p>
          <a:p>
            <a:pPr lvl="1"/>
            <a:r>
              <a:rPr lang="en-US" dirty="0"/>
              <a:t>Even a few interference drops can kill performance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Break layering, push data link info up to TCP</a:t>
            </a:r>
          </a:p>
          <a:p>
            <a:pPr lvl="1"/>
            <a:r>
              <a:rPr lang="en-US" dirty="0"/>
              <a:t>Use delay-based congestion detection (TCP Vegas)</a:t>
            </a:r>
          </a:p>
          <a:p>
            <a:pPr lvl="1"/>
            <a:r>
              <a:rPr lang="en-US" dirty="0"/>
              <a:t>Explicit congestion notification (</a:t>
            </a:r>
            <a:r>
              <a:rPr lang="en-US"/>
              <a:t>ECN)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/>
          <a:lstStyle/>
          <a:p>
            <a:r>
              <a:rPr lang="en-US" dirty="0"/>
              <a:t>Problem: TCP connections require state</a:t>
            </a:r>
          </a:p>
          <a:p>
            <a:pPr lvl="1"/>
            <a:r>
              <a:rPr lang="en-US" dirty="0"/>
              <a:t>Initial SYN allocates resources on the server</a:t>
            </a:r>
          </a:p>
          <a:p>
            <a:pPr lvl="1"/>
            <a:r>
              <a:rPr lang="en-US" dirty="0"/>
              <a:t>State must persist for several minutes (RTO)</a:t>
            </a:r>
          </a:p>
          <a:p>
            <a:r>
              <a:rPr lang="en-US" dirty="0"/>
              <a:t>SYN flood: send enough SYNs to a server to allocate all memory/meltdown the kernel</a:t>
            </a:r>
          </a:p>
          <a:p>
            <a:r>
              <a:rPr lang="en-US" dirty="0"/>
              <a:t>Solution: SYN cookies</a:t>
            </a:r>
          </a:p>
          <a:p>
            <a:pPr lvl="1"/>
            <a:r>
              <a:rPr lang="en-US" dirty="0"/>
              <a:t>Idea: don’t store initial state on the server</a:t>
            </a:r>
          </a:p>
          <a:p>
            <a:pPr lvl="1"/>
            <a:r>
              <a:rPr lang="en-US" dirty="0"/>
              <a:t>Securely insert state into the SYN/ACK packet</a:t>
            </a:r>
          </a:p>
          <a:p>
            <a:pPr lvl="1"/>
            <a:r>
              <a:rPr lang="en-US" dirty="0"/>
              <a:t>Client will reflect the state back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019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Cookies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85730"/>
            <a:ext cx="8839200" cy="4072270"/>
          </a:xfrm>
        </p:spPr>
        <p:txBody>
          <a:bodyPr>
            <a:normAutofit/>
          </a:bodyPr>
          <a:lstStyle/>
          <a:p>
            <a:r>
              <a:rPr lang="en-US" dirty="0"/>
              <a:t>Did the client really send me a SYN recently?</a:t>
            </a:r>
          </a:p>
          <a:p>
            <a:pPr lvl="1"/>
            <a:r>
              <a:rPr lang="en-US" dirty="0"/>
              <a:t>Timestamp: freshness check</a:t>
            </a:r>
          </a:p>
          <a:p>
            <a:pPr lvl="1"/>
            <a:r>
              <a:rPr lang="en-US" dirty="0"/>
              <a:t>Cryptographic hash: prevents spoofed packets</a:t>
            </a:r>
          </a:p>
          <a:p>
            <a:r>
              <a:rPr lang="en-US" dirty="0"/>
              <a:t>Maximum segment size (MSS)</a:t>
            </a:r>
          </a:p>
          <a:p>
            <a:pPr lvl="1"/>
            <a:r>
              <a:rPr lang="en-US" dirty="0"/>
              <a:t>Usually stated by the client during initial SYN</a:t>
            </a:r>
          </a:p>
          <a:p>
            <a:pPr lvl="1"/>
            <a:r>
              <a:rPr lang="en-US" dirty="0"/>
              <a:t>Server should store this value…</a:t>
            </a:r>
          </a:p>
          <a:p>
            <a:pPr lvl="1"/>
            <a:r>
              <a:rPr lang="en-US" dirty="0"/>
              <a:t>Reflect the clients value back through them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3936" y="1990271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3937" y="1990271"/>
            <a:ext cx="1729895" cy="3836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Timestamp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8061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489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4385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3832" y="1990271"/>
            <a:ext cx="956929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1314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0761" y="1990271"/>
            <a:ext cx="4636746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Crypto Hash of Client IP &amp; Port</a:t>
            </a:r>
          </a:p>
        </p:txBody>
      </p:sp>
    </p:spTree>
    <p:extLst>
      <p:ext uri="{BB962C8B-B14F-4D97-AF65-F5344CB8AC3E}">
        <p14:creationId xmlns:p14="http://schemas.microsoft.com/office/powerpoint/2010/main" val="6548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Cookies in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Effective at mitigating SYN floods</a:t>
            </a:r>
          </a:p>
          <a:p>
            <a:pPr lvl="1"/>
            <a:r>
              <a:rPr lang="en-US" dirty="0"/>
              <a:t>Compatible with all TCP versions</a:t>
            </a:r>
          </a:p>
          <a:p>
            <a:pPr lvl="1"/>
            <a:r>
              <a:rPr lang="en-US" dirty="0"/>
              <a:t>Only need to modify the server</a:t>
            </a:r>
          </a:p>
          <a:p>
            <a:pPr lvl="1"/>
            <a:r>
              <a:rPr lang="en-US" dirty="0"/>
              <a:t>No need for client support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MSS limited to 3 bits, may be smaller than clients actual MSS</a:t>
            </a:r>
          </a:p>
          <a:p>
            <a:pPr lvl="1"/>
            <a:r>
              <a:rPr lang="en-US" dirty="0"/>
              <a:t>Server forgets all other TCP options included with the client’s SYN</a:t>
            </a:r>
          </a:p>
          <a:p>
            <a:pPr lvl="2"/>
            <a:r>
              <a:rPr lang="en-US" dirty="0"/>
              <a:t>SACK support, window scaling, etc.</a:t>
            </a:r>
          </a:p>
        </p:txBody>
      </p:sp>
    </p:spTree>
    <p:extLst>
      <p:ext uri="{BB962C8B-B14F-4D97-AF65-F5344CB8AC3E}">
        <p14:creationId xmlns:p14="http://schemas.microsoft.com/office/powerpoint/2010/main" val="15638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Demultiplexing</a:t>
            </a:r>
            <a:r>
              <a:rPr lang="en-US" dirty="0"/>
              <a:t>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Endpoints identified by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en-US" sz="2400" i="1" dirty="0"/>
              <a:t>&gt;</a:t>
            </a:r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2" y="1708759"/>
            <a:ext cx="2918293" cy="1384995"/>
            <a:chOff x="1219200" y="4876799"/>
            <a:chExt cx="5181605" cy="1591091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29"/>
              <a:ext cx="5181600" cy="142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Unique port for each application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706765" y="2487321"/>
            <a:ext cx="2918293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117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Applications share the same network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Server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applications communicate with multiple clients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550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Link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Physical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/>
              <a:t>Lowest level end-to-end protocol </a:t>
            </a:r>
          </a:p>
          <a:p>
            <a:pPr lvl="1"/>
            <a:r>
              <a:rPr lang="en-US" dirty="0"/>
              <a:t>Transport header only read by source and destination</a:t>
            </a:r>
          </a:p>
          <a:p>
            <a:pPr lvl="1"/>
            <a:r>
              <a:rPr lang="en-US" dirty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Transport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Link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Physical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Link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8" y="1203689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9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Simple, connectionless datagram</a:t>
            </a:r>
          </a:p>
          <a:p>
            <a:pPr lvl="1"/>
            <a:r>
              <a:rPr lang="en-US" dirty="0"/>
              <a:t>C sockets: SOCK_DGRAM</a:t>
            </a:r>
          </a:p>
          <a:p>
            <a:r>
              <a:rPr lang="en-US" dirty="0"/>
              <a:t>Port numbers enable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16 bits = 65535 possible ports</a:t>
            </a:r>
          </a:p>
          <a:p>
            <a:pPr lvl="1"/>
            <a:r>
              <a:rPr lang="en-US" dirty="0"/>
              <a:t>Port 0 is invalid</a:t>
            </a:r>
          </a:p>
          <a:p>
            <a:r>
              <a:rPr lang="en-US" dirty="0"/>
              <a:t>Checksum for error detection</a:t>
            </a:r>
          </a:p>
          <a:p>
            <a:pPr lvl="1"/>
            <a:r>
              <a:rPr lang="en-US" dirty="0"/>
              <a:t>Detects (some) corrupt packets</a:t>
            </a:r>
          </a:p>
          <a:p>
            <a:pPr lvl="1"/>
            <a:r>
              <a:rPr lang="en-US" dirty="0"/>
              <a:t>Does not detect dropped, duplicated, or reordered packets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Payload Length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</p:spTree>
    <p:extLst>
      <p:ext uri="{BB962C8B-B14F-4D97-AF65-F5344CB8AC3E}">
        <p14:creationId xmlns:p14="http://schemas.microsoft.com/office/powerpoint/2010/main" val="51851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85907</TotalTime>
  <Words>3569</Words>
  <Application>Microsoft Office PowerPoint</Application>
  <PresentationFormat>On-screen Show (4:3)</PresentationFormat>
  <Paragraphs>864</Paragraphs>
  <Slides>65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Consolas</vt:lpstr>
      <vt:lpstr>Constantia</vt:lpstr>
      <vt:lpstr>Math3</vt:lpstr>
      <vt:lpstr>Tw Cen MT</vt:lpstr>
      <vt:lpstr>Wingdings</vt:lpstr>
      <vt:lpstr>Wingdings 2</vt:lpstr>
      <vt:lpstr>Median</vt:lpstr>
      <vt:lpstr>Chart</vt:lpstr>
      <vt:lpstr>Week 4 - Lecture</vt:lpstr>
      <vt:lpstr>Agenda - Datatypes</vt:lpstr>
      <vt:lpstr>Transport Layer Services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  <vt:lpstr>Outline</vt:lpstr>
      <vt:lpstr>Transmission Control Protocol</vt:lpstr>
      <vt:lpstr>Connection Setup</vt:lpstr>
      <vt:lpstr>Three Way Handshake</vt:lpstr>
      <vt:lpstr>Connection Setup Issues</vt:lpstr>
      <vt:lpstr>Connection Tear Down</vt:lpstr>
      <vt:lpstr>Sequence Number Space</vt:lpstr>
      <vt:lpstr>Bidirectional Communication</vt:lpstr>
      <vt:lpstr>Flow Control</vt:lpstr>
      <vt:lpstr>Flow Control: Sender Side</vt:lpstr>
      <vt:lpstr>Sliding Window Example</vt:lpstr>
      <vt:lpstr>Observations</vt:lpstr>
      <vt:lpstr>What Should the Receiver ACK?</vt:lpstr>
      <vt:lpstr>Sequence Numbers, Revisited</vt:lpstr>
      <vt:lpstr>Silly Window Syndrome</vt:lpstr>
      <vt:lpstr>Nagle’s Algorithm</vt:lpstr>
      <vt:lpstr>Error Detection</vt:lpstr>
      <vt:lpstr>Retransmission Time Outs (RTO)</vt:lpstr>
      <vt:lpstr>Round Trip Time Estimation</vt:lpstr>
      <vt:lpstr>RTT Sample Ambiguity</vt:lpstr>
      <vt:lpstr>Challenge of RTO in data centers</vt:lpstr>
      <vt:lpstr>Outline</vt:lpstr>
      <vt:lpstr>What is Congestion?</vt:lpstr>
      <vt:lpstr>Why is Congestion Bad?</vt:lpstr>
      <vt:lpstr>The Danger of Increasing Load</vt:lpstr>
      <vt:lpstr>Cong. Control vs. Cong. Avoidance</vt:lpstr>
      <vt:lpstr>Advertised Window, Revisited</vt:lpstr>
      <vt:lpstr>Goals of Congestion Control</vt:lpstr>
      <vt:lpstr>General Approaches</vt:lpstr>
      <vt:lpstr>TCP Congestion Control</vt:lpstr>
      <vt:lpstr>Congestion Window (cwnd)</vt:lpstr>
      <vt:lpstr>Two Basic Components</vt:lpstr>
      <vt:lpstr>Rate Adjustment</vt:lpstr>
      <vt:lpstr>Utilization and Fairness</vt:lpstr>
      <vt:lpstr>Multiplicative Increase, Additive Decrease</vt:lpstr>
      <vt:lpstr>Additive Increase, Additive Decrease</vt:lpstr>
      <vt:lpstr>Multiplicative Increase, Multiplicative Decrease</vt:lpstr>
      <vt:lpstr>Additive Increase, Multiplicative Decrease</vt:lpstr>
      <vt:lpstr>Implementing Congestion Control</vt:lpstr>
      <vt:lpstr>Slow Start</vt:lpstr>
      <vt:lpstr>Slow Start Example</vt:lpstr>
      <vt:lpstr>Congestion Avoidance</vt:lpstr>
      <vt:lpstr>Congestion Avoidance Example</vt:lpstr>
      <vt:lpstr>TCP Pseudocode</vt:lpstr>
      <vt:lpstr>The Big Picture</vt:lpstr>
      <vt:lpstr>TCP in the Real World</vt:lpstr>
      <vt:lpstr>High Bandwidth-Delay Product</vt:lpstr>
      <vt:lpstr>Issues with TCP</vt:lpstr>
      <vt:lpstr>Fairness</vt:lpstr>
      <vt:lpstr>Synchronization of Flows</vt:lpstr>
      <vt:lpstr>Small Flows</vt:lpstr>
      <vt:lpstr>Wireless Networks</vt:lpstr>
      <vt:lpstr>Denial of Service</vt:lpstr>
      <vt:lpstr>SYN Cookies</vt:lpstr>
      <vt:lpstr>SYN Cookies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Enda Stafford</cp:lastModifiedBy>
  <cp:revision>985</cp:revision>
  <cp:lastPrinted>2012-08-22T04:00:45Z</cp:lastPrinted>
  <dcterms:created xsi:type="dcterms:W3CDTF">2012-01-03T02:22:46Z</dcterms:created>
  <dcterms:modified xsi:type="dcterms:W3CDTF">2024-11-06T16:14:37Z</dcterms:modified>
</cp:coreProperties>
</file>