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>
      <p:cViewPr varScale="1">
        <p:scale>
          <a:sx n="117" d="100"/>
          <a:sy n="117" d="100"/>
        </p:scale>
        <p:origin x="3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Mahajan" userId="a2c4ef35-8afc-4132-b253-9b7141bc1cb0" providerId="ADAL" clId="{3C6B74E7-F42F-B74F-900C-A1B6E859F12F}"/>
    <pc:docChg chg="undo custSel modSld">
      <pc:chgData name="Kamil Mahajan" userId="a2c4ef35-8afc-4132-b253-9b7141bc1cb0" providerId="ADAL" clId="{3C6B74E7-F42F-B74F-900C-A1B6E859F12F}" dt="2024-10-29T13:14:31.807" v="42" actId="20577"/>
      <pc:docMkLst>
        <pc:docMk/>
      </pc:docMkLst>
      <pc:sldChg chg="modSp mod">
        <pc:chgData name="Kamil Mahajan" userId="a2c4ef35-8afc-4132-b253-9b7141bc1cb0" providerId="ADAL" clId="{3C6B74E7-F42F-B74F-900C-A1B6E859F12F}" dt="2024-10-29T13:14:31.807" v="42" actId="20577"/>
        <pc:sldMkLst>
          <pc:docMk/>
          <pc:sldMk cId="0" sldId="256"/>
        </pc:sldMkLst>
        <pc:spChg chg="mod">
          <ac:chgData name="Kamil Mahajan" userId="a2c4ef35-8afc-4132-b253-9b7141bc1cb0" providerId="ADAL" clId="{3C6B74E7-F42F-B74F-900C-A1B6E859F12F}" dt="2024-10-29T13:14:31.807" v="42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Rohit Verma" userId="e1a5e976-7cbe-4b89-8e8b-a7a1f15fc452" providerId="ADAL" clId="{8F693B15-01B0-4D87-A1A7-93331FDB8A4C}"/>
    <pc:docChg chg="undo redo custSel addSld delSld modSld">
      <pc:chgData name="Rohit Verma" userId="e1a5e976-7cbe-4b89-8e8b-a7a1f15fc452" providerId="ADAL" clId="{8F693B15-01B0-4D87-A1A7-93331FDB8A4C}" dt="2024-10-24T09:46:25.779" v="476"/>
      <pc:docMkLst>
        <pc:docMk/>
      </pc:docMkLst>
      <pc:sldChg chg="modSp mod">
        <pc:chgData name="Rohit Verma" userId="e1a5e976-7cbe-4b89-8e8b-a7a1f15fc452" providerId="ADAL" clId="{8F693B15-01B0-4D87-A1A7-93331FDB8A4C}" dt="2024-10-23T20:37:09.751" v="32" actId="20577"/>
        <pc:sldMkLst>
          <pc:docMk/>
          <pc:sldMk cId="0" sldId="256"/>
        </pc:sldMkLst>
        <pc:spChg chg="mod">
          <ac:chgData name="Rohit Verma" userId="e1a5e976-7cbe-4b89-8e8b-a7a1f15fc452" providerId="ADAL" clId="{8F693B15-01B0-4D87-A1A7-93331FDB8A4C}" dt="2024-10-23T20:37:09.751" v="32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Rohit Verma" userId="e1a5e976-7cbe-4b89-8e8b-a7a1f15fc452" providerId="ADAL" clId="{8F693B15-01B0-4D87-A1A7-93331FDB8A4C}" dt="2024-10-23T20:37:20.317" v="34" actId="20577"/>
        <pc:sldMkLst>
          <pc:docMk/>
          <pc:sldMk cId="0" sldId="257"/>
        </pc:sldMkLst>
        <pc:spChg chg="mod">
          <ac:chgData name="Rohit Verma" userId="e1a5e976-7cbe-4b89-8e8b-a7a1f15fc452" providerId="ADAL" clId="{8F693B15-01B0-4D87-A1A7-93331FDB8A4C}" dt="2024-10-23T20:37:20.317" v="3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ohit Verma" userId="e1a5e976-7cbe-4b89-8e8b-a7a1f15fc452" providerId="ADAL" clId="{8F693B15-01B0-4D87-A1A7-93331FDB8A4C}" dt="2024-10-24T09:37:39.100" v="300" actId="20577"/>
        <pc:sldMkLst>
          <pc:docMk/>
          <pc:sldMk cId="0" sldId="261"/>
        </pc:sldMkLst>
        <pc:spChg chg="mod">
          <ac:chgData name="Rohit Verma" userId="e1a5e976-7cbe-4b89-8e8b-a7a1f15fc452" providerId="ADAL" clId="{8F693B15-01B0-4D87-A1A7-93331FDB8A4C}" dt="2024-10-24T09:37:39.100" v="300" actId="20577"/>
          <ac:spMkLst>
            <pc:docMk/>
            <pc:sldMk cId="0" sldId="261"/>
            <ac:spMk id="3" creationId="{00000000-0000-0000-0000-000000000000}"/>
          </ac:spMkLst>
        </pc:spChg>
      </pc:sldChg>
      <pc:sldChg chg="new del">
        <pc:chgData name="Rohit Verma" userId="e1a5e976-7cbe-4b89-8e8b-a7a1f15fc452" providerId="ADAL" clId="{8F693B15-01B0-4D87-A1A7-93331FDB8A4C}" dt="2024-10-23T20:44:47.733" v="37" actId="2696"/>
        <pc:sldMkLst>
          <pc:docMk/>
          <pc:sldMk cId="3345718226" sldId="264"/>
        </pc:sldMkLst>
      </pc:sldChg>
      <pc:sldChg chg="addSp delSp modSp add mod modClrScheme chgLayout">
        <pc:chgData name="Rohit Verma" userId="e1a5e976-7cbe-4b89-8e8b-a7a1f15fc452" providerId="ADAL" clId="{8F693B15-01B0-4D87-A1A7-93331FDB8A4C}" dt="2024-10-24T09:45:07.880" v="472" actId="20577"/>
        <pc:sldMkLst>
          <pc:docMk/>
          <pc:sldMk cId="2525912234" sldId="265"/>
        </pc:sldMkLst>
        <pc:spChg chg="mod ord">
          <ac:chgData name="Rohit Verma" userId="e1a5e976-7cbe-4b89-8e8b-a7a1f15fc452" providerId="ADAL" clId="{8F693B15-01B0-4D87-A1A7-93331FDB8A4C}" dt="2024-10-24T09:40:34.462" v="321" actId="1076"/>
          <ac:spMkLst>
            <pc:docMk/>
            <pc:sldMk cId="2525912234" sldId="265"/>
            <ac:spMk id="2" creationId="{00000000-0000-0000-0000-000000000000}"/>
          </ac:spMkLst>
        </pc:spChg>
        <pc:spChg chg="del mod">
          <ac:chgData name="Rohit Verma" userId="e1a5e976-7cbe-4b89-8e8b-a7a1f15fc452" providerId="ADAL" clId="{8F693B15-01B0-4D87-A1A7-93331FDB8A4C}" dt="2024-10-24T09:40:23.992" v="318"/>
          <ac:spMkLst>
            <pc:docMk/>
            <pc:sldMk cId="2525912234" sldId="265"/>
            <ac:spMk id="3" creationId="{00000000-0000-0000-0000-000000000000}"/>
          </ac:spMkLst>
        </pc:spChg>
        <pc:spChg chg="add mod ord">
          <ac:chgData name="Rohit Verma" userId="e1a5e976-7cbe-4b89-8e8b-a7a1f15fc452" providerId="ADAL" clId="{8F693B15-01B0-4D87-A1A7-93331FDB8A4C}" dt="2024-10-24T09:40:38.399" v="322" actId="1076"/>
          <ac:spMkLst>
            <pc:docMk/>
            <pc:sldMk cId="2525912234" sldId="265"/>
            <ac:spMk id="4" creationId="{8543C42C-DD8B-61B5-7046-9A9946250053}"/>
          </ac:spMkLst>
        </pc:spChg>
        <pc:spChg chg="add mod ord">
          <ac:chgData name="Rohit Verma" userId="e1a5e976-7cbe-4b89-8e8b-a7a1f15fc452" providerId="ADAL" clId="{8F693B15-01B0-4D87-A1A7-93331FDB8A4C}" dt="2024-10-24T09:45:07.880" v="472" actId="20577"/>
          <ac:spMkLst>
            <pc:docMk/>
            <pc:sldMk cId="2525912234" sldId="265"/>
            <ac:spMk id="5" creationId="{0CBB6C47-A161-9403-ECC6-8939F86F1BFA}"/>
          </ac:spMkLst>
        </pc:spChg>
      </pc:sldChg>
      <pc:sldChg chg="modSp add mod">
        <pc:chgData name="Rohit Verma" userId="e1a5e976-7cbe-4b89-8e8b-a7a1f15fc452" providerId="ADAL" clId="{8F693B15-01B0-4D87-A1A7-93331FDB8A4C}" dt="2024-10-24T09:39:17.099" v="309" actId="20577"/>
        <pc:sldMkLst>
          <pc:docMk/>
          <pc:sldMk cId="3967390645" sldId="266"/>
        </pc:sldMkLst>
        <pc:spChg chg="mod">
          <ac:chgData name="Rohit Verma" userId="e1a5e976-7cbe-4b89-8e8b-a7a1f15fc452" providerId="ADAL" clId="{8F693B15-01B0-4D87-A1A7-93331FDB8A4C}" dt="2024-10-23T20:47:17.593" v="67" actId="14100"/>
          <ac:spMkLst>
            <pc:docMk/>
            <pc:sldMk cId="3967390645" sldId="266"/>
            <ac:spMk id="2" creationId="{00000000-0000-0000-0000-000000000000}"/>
          </ac:spMkLst>
        </pc:spChg>
        <pc:spChg chg="mod">
          <ac:chgData name="Rohit Verma" userId="e1a5e976-7cbe-4b89-8e8b-a7a1f15fc452" providerId="ADAL" clId="{8F693B15-01B0-4D87-A1A7-93331FDB8A4C}" dt="2024-10-24T09:39:17.099" v="309" actId="20577"/>
          <ac:spMkLst>
            <pc:docMk/>
            <pc:sldMk cId="3967390645" sldId="266"/>
            <ac:spMk id="3" creationId="{00000000-0000-0000-0000-000000000000}"/>
          </ac:spMkLst>
        </pc:spChg>
      </pc:sldChg>
      <pc:sldChg chg="modSp add mod">
        <pc:chgData name="Rohit Verma" userId="e1a5e976-7cbe-4b89-8e8b-a7a1f15fc452" providerId="ADAL" clId="{8F693B15-01B0-4D87-A1A7-93331FDB8A4C}" dt="2024-10-23T20:53:59.701" v="108" actId="20577"/>
        <pc:sldMkLst>
          <pc:docMk/>
          <pc:sldMk cId="3702759019" sldId="267"/>
        </pc:sldMkLst>
        <pc:spChg chg="mod">
          <ac:chgData name="Rohit Verma" userId="e1a5e976-7cbe-4b89-8e8b-a7a1f15fc452" providerId="ADAL" clId="{8F693B15-01B0-4D87-A1A7-93331FDB8A4C}" dt="2024-10-23T20:53:59.701" v="108" actId="20577"/>
          <ac:spMkLst>
            <pc:docMk/>
            <pc:sldMk cId="3702759019" sldId="267"/>
            <ac:spMk id="2" creationId="{00000000-0000-0000-0000-000000000000}"/>
          </ac:spMkLst>
        </pc:spChg>
        <pc:spChg chg="mod">
          <ac:chgData name="Rohit Verma" userId="e1a5e976-7cbe-4b89-8e8b-a7a1f15fc452" providerId="ADAL" clId="{8F693B15-01B0-4D87-A1A7-93331FDB8A4C}" dt="2024-10-23T20:53:24.432" v="81" actId="20577"/>
          <ac:spMkLst>
            <pc:docMk/>
            <pc:sldMk cId="3702759019" sldId="267"/>
            <ac:spMk id="3" creationId="{00000000-0000-0000-0000-000000000000}"/>
          </ac:spMkLst>
        </pc:spChg>
      </pc:sldChg>
      <pc:sldChg chg="modSp new mod">
        <pc:chgData name="Rohit Verma" userId="e1a5e976-7cbe-4b89-8e8b-a7a1f15fc452" providerId="ADAL" clId="{8F693B15-01B0-4D87-A1A7-93331FDB8A4C}" dt="2024-10-23T21:07:58.238" v="174" actId="20577"/>
        <pc:sldMkLst>
          <pc:docMk/>
          <pc:sldMk cId="642214113" sldId="268"/>
        </pc:sldMkLst>
        <pc:spChg chg="mod">
          <ac:chgData name="Rohit Verma" userId="e1a5e976-7cbe-4b89-8e8b-a7a1f15fc452" providerId="ADAL" clId="{8F693B15-01B0-4D87-A1A7-93331FDB8A4C}" dt="2024-10-23T21:05:52.067" v="114"/>
          <ac:spMkLst>
            <pc:docMk/>
            <pc:sldMk cId="642214113" sldId="268"/>
            <ac:spMk id="2" creationId="{D7446EA5-B0AE-9D3A-7A4F-67295508CD73}"/>
          </ac:spMkLst>
        </pc:spChg>
        <pc:spChg chg="mod">
          <ac:chgData name="Rohit Verma" userId="e1a5e976-7cbe-4b89-8e8b-a7a1f15fc452" providerId="ADAL" clId="{8F693B15-01B0-4D87-A1A7-93331FDB8A4C}" dt="2024-10-23T21:07:58.238" v="174" actId="20577"/>
          <ac:spMkLst>
            <pc:docMk/>
            <pc:sldMk cId="642214113" sldId="268"/>
            <ac:spMk id="3" creationId="{7B26BB7C-2D09-B520-F878-DE10F5C357F3}"/>
          </ac:spMkLst>
        </pc:spChg>
      </pc:sldChg>
      <pc:sldChg chg="new del">
        <pc:chgData name="Rohit Verma" userId="e1a5e976-7cbe-4b89-8e8b-a7a1f15fc452" providerId="ADAL" clId="{8F693B15-01B0-4D87-A1A7-93331FDB8A4C}" dt="2024-10-23T21:09:05.352" v="176" actId="2696"/>
        <pc:sldMkLst>
          <pc:docMk/>
          <pc:sldMk cId="2947233838" sldId="269"/>
        </pc:sldMkLst>
      </pc:sldChg>
      <pc:sldChg chg="modSp add mod">
        <pc:chgData name="Rohit Verma" userId="e1a5e976-7cbe-4b89-8e8b-a7a1f15fc452" providerId="ADAL" clId="{8F693B15-01B0-4D87-A1A7-93331FDB8A4C}" dt="2024-10-23T21:10:44.967" v="213" actId="20577"/>
        <pc:sldMkLst>
          <pc:docMk/>
          <pc:sldMk cId="4065193434" sldId="269"/>
        </pc:sldMkLst>
        <pc:spChg chg="mod">
          <ac:chgData name="Rohit Verma" userId="e1a5e976-7cbe-4b89-8e8b-a7a1f15fc452" providerId="ADAL" clId="{8F693B15-01B0-4D87-A1A7-93331FDB8A4C}" dt="2024-10-23T21:10:22.621" v="193"/>
          <ac:spMkLst>
            <pc:docMk/>
            <pc:sldMk cId="4065193434" sldId="269"/>
            <ac:spMk id="2" creationId="{D7446EA5-B0AE-9D3A-7A4F-67295508CD73}"/>
          </ac:spMkLst>
        </pc:spChg>
        <pc:spChg chg="mod">
          <ac:chgData name="Rohit Verma" userId="e1a5e976-7cbe-4b89-8e8b-a7a1f15fc452" providerId="ADAL" clId="{8F693B15-01B0-4D87-A1A7-93331FDB8A4C}" dt="2024-10-23T21:10:44.967" v="213" actId="20577"/>
          <ac:spMkLst>
            <pc:docMk/>
            <pc:sldMk cId="4065193434" sldId="269"/>
            <ac:spMk id="3" creationId="{7B26BB7C-2D09-B520-F878-DE10F5C357F3}"/>
          </ac:spMkLst>
        </pc:spChg>
      </pc:sldChg>
      <pc:sldChg chg="addSp modSp add mod">
        <pc:chgData name="Rohit Verma" userId="e1a5e976-7cbe-4b89-8e8b-a7a1f15fc452" providerId="ADAL" clId="{8F693B15-01B0-4D87-A1A7-93331FDB8A4C}" dt="2024-10-24T09:46:25.779" v="476"/>
        <pc:sldMkLst>
          <pc:docMk/>
          <pc:sldMk cId="3523245586" sldId="270"/>
        </pc:sldMkLst>
        <pc:spChg chg="mod">
          <ac:chgData name="Rohit Verma" userId="e1a5e976-7cbe-4b89-8e8b-a7a1f15fc452" providerId="ADAL" clId="{8F693B15-01B0-4D87-A1A7-93331FDB8A4C}" dt="2024-10-24T09:46:25.779" v="476"/>
          <ac:spMkLst>
            <pc:docMk/>
            <pc:sldMk cId="3523245586" sldId="270"/>
            <ac:spMk id="3" creationId="{00000000-0000-0000-0000-000000000000}"/>
          </ac:spMkLst>
        </pc:spChg>
        <pc:spChg chg="add">
          <ac:chgData name="Rohit Verma" userId="e1a5e976-7cbe-4b89-8e8b-a7a1f15fc452" providerId="ADAL" clId="{8F693B15-01B0-4D87-A1A7-93331FDB8A4C}" dt="2024-10-24T09:32:14.978" v="229"/>
          <ac:spMkLst>
            <pc:docMk/>
            <pc:sldMk cId="3523245586" sldId="270"/>
            <ac:spMk id="10" creationId="{8C402FB4-C5A9-D199-E8CF-DD922B17D0FC}"/>
          </ac:spMkLst>
        </pc:spChg>
        <pc:spChg chg="add">
          <ac:chgData name="Rohit Verma" userId="e1a5e976-7cbe-4b89-8e8b-a7a1f15fc452" providerId="ADAL" clId="{8F693B15-01B0-4D87-A1A7-93331FDB8A4C}" dt="2024-10-24T09:32:18.709" v="230"/>
          <ac:spMkLst>
            <pc:docMk/>
            <pc:sldMk cId="3523245586" sldId="270"/>
            <ac:spMk id="11" creationId="{B6E01CAE-8F40-871D-F562-F6D9A46A48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F3F3F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908790" cy="6858000"/>
          </a:xfrm>
          <a:custGeom>
            <a:avLst/>
            <a:gdLst/>
            <a:ahLst/>
            <a:cxnLst/>
            <a:rect l="l" t="t" r="r" b="b"/>
            <a:pathLst>
              <a:path w="11908790" h="6858000">
                <a:moveTo>
                  <a:pt x="0" y="6858000"/>
                </a:moveTo>
                <a:lnTo>
                  <a:pt x="11908536" y="6858000"/>
                </a:lnTo>
                <a:lnTo>
                  <a:pt x="1190853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3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887094" cy="6858000"/>
          </a:xfrm>
          <a:custGeom>
            <a:avLst/>
            <a:gdLst/>
            <a:ahLst/>
            <a:cxnLst/>
            <a:rect l="l" t="t" r="r" b="b"/>
            <a:pathLst>
              <a:path w="887094" h="6858000">
                <a:moveTo>
                  <a:pt x="710526" y="0"/>
                </a:moveTo>
                <a:lnTo>
                  <a:pt x="0" y="0"/>
                </a:lnTo>
                <a:lnTo>
                  <a:pt x="0" y="6858000"/>
                </a:lnTo>
                <a:lnTo>
                  <a:pt x="710526" y="6858000"/>
                </a:lnTo>
                <a:lnTo>
                  <a:pt x="712127" y="6789737"/>
                </a:lnTo>
                <a:lnTo>
                  <a:pt x="720064" y="6729412"/>
                </a:lnTo>
                <a:lnTo>
                  <a:pt x="731189" y="6677025"/>
                </a:lnTo>
                <a:lnTo>
                  <a:pt x="745502" y="6630987"/>
                </a:lnTo>
                <a:lnTo>
                  <a:pt x="761403" y="6589712"/>
                </a:lnTo>
                <a:lnTo>
                  <a:pt x="780465" y="6553200"/>
                </a:lnTo>
                <a:lnTo>
                  <a:pt x="818616" y="6477000"/>
                </a:lnTo>
                <a:lnTo>
                  <a:pt x="834516" y="6440487"/>
                </a:lnTo>
                <a:lnTo>
                  <a:pt x="850404" y="6399212"/>
                </a:lnTo>
                <a:lnTo>
                  <a:pt x="866305" y="6353175"/>
                </a:lnTo>
                <a:lnTo>
                  <a:pt x="877430" y="6300787"/>
                </a:lnTo>
                <a:lnTo>
                  <a:pt x="883793" y="6240462"/>
                </a:lnTo>
                <a:lnTo>
                  <a:pt x="886968" y="6172200"/>
                </a:lnTo>
                <a:lnTo>
                  <a:pt x="883793" y="6103937"/>
                </a:lnTo>
                <a:lnTo>
                  <a:pt x="877430" y="6043612"/>
                </a:lnTo>
                <a:lnTo>
                  <a:pt x="866305" y="5991225"/>
                </a:lnTo>
                <a:lnTo>
                  <a:pt x="850404" y="5945187"/>
                </a:lnTo>
                <a:lnTo>
                  <a:pt x="834516" y="5903912"/>
                </a:lnTo>
                <a:lnTo>
                  <a:pt x="818616" y="5867400"/>
                </a:lnTo>
                <a:lnTo>
                  <a:pt x="780465" y="5791200"/>
                </a:lnTo>
                <a:lnTo>
                  <a:pt x="761403" y="5754687"/>
                </a:lnTo>
                <a:lnTo>
                  <a:pt x="745502" y="5713412"/>
                </a:lnTo>
                <a:lnTo>
                  <a:pt x="731189" y="5667375"/>
                </a:lnTo>
                <a:lnTo>
                  <a:pt x="720064" y="5614987"/>
                </a:lnTo>
                <a:lnTo>
                  <a:pt x="712127" y="5554662"/>
                </a:lnTo>
                <a:lnTo>
                  <a:pt x="710526" y="5486400"/>
                </a:lnTo>
                <a:lnTo>
                  <a:pt x="712127" y="5418137"/>
                </a:lnTo>
                <a:lnTo>
                  <a:pt x="720064" y="5357812"/>
                </a:lnTo>
                <a:lnTo>
                  <a:pt x="731189" y="5305425"/>
                </a:lnTo>
                <a:lnTo>
                  <a:pt x="745502" y="5259387"/>
                </a:lnTo>
                <a:lnTo>
                  <a:pt x="761403" y="5218112"/>
                </a:lnTo>
                <a:lnTo>
                  <a:pt x="780465" y="5181600"/>
                </a:lnTo>
                <a:lnTo>
                  <a:pt x="818616" y="5105400"/>
                </a:lnTo>
                <a:lnTo>
                  <a:pt x="834516" y="5068887"/>
                </a:lnTo>
                <a:lnTo>
                  <a:pt x="850404" y="5027612"/>
                </a:lnTo>
                <a:lnTo>
                  <a:pt x="866305" y="4981575"/>
                </a:lnTo>
                <a:lnTo>
                  <a:pt x="877430" y="4929187"/>
                </a:lnTo>
                <a:lnTo>
                  <a:pt x="883793" y="4868862"/>
                </a:lnTo>
                <a:lnTo>
                  <a:pt x="886968" y="4800600"/>
                </a:lnTo>
                <a:lnTo>
                  <a:pt x="883793" y="4732337"/>
                </a:lnTo>
                <a:lnTo>
                  <a:pt x="877430" y="4672012"/>
                </a:lnTo>
                <a:lnTo>
                  <a:pt x="866305" y="4619625"/>
                </a:lnTo>
                <a:lnTo>
                  <a:pt x="850404" y="4573587"/>
                </a:lnTo>
                <a:lnTo>
                  <a:pt x="834516" y="4532312"/>
                </a:lnTo>
                <a:lnTo>
                  <a:pt x="818616" y="4495800"/>
                </a:lnTo>
                <a:lnTo>
                  <a:pt x="780465" y="4419600"/>
                </a:lnTo>
                <a:lnTo>
                  <a:pt x="761403" y="4383087"/>
                </a:lnTo>
                <a:lnTo>
                  <a:pt x="745502" y="4341812"/>
                </a:lnTo>
                <a:lnTo>
                  <a:pt x="731189" y="4295775"/>
                </a:lnTo>
                <a:lnTo>
                  <a:pt x="720064" y="4243387"/>
                </a:lnTo>
                <a:lnTo>
                  <a:pt x="712127" y="4183062"/>
                </a:lnTo>
                <a:lnTo>
                  <a:pt x="710526" y="4114800"/>
                </a:lnTo>
                <a:lnTo>
                  <a:pt x="712127" y="4046537"/>
                </a:lnTo>
                <a:lnTo>
                  <a:pt x="720064" y="3986212"/>
                </a:lnTo>
                <a:lnTo>
                  <a:pt x="731189" y="3933825"/>
                </a:lnTo>
                <a:lnTo>
                  <a:pt x="745502" y="3887787"/>
                </a:lnTo>
                <a:lnTo>
                  <a:pt x="761403" y="3846512"/>
                </a:lnTo>
                <a:lnTo>
                  <a:pt x="780465" y="3810000"/>
                </a:lnTo>
                <a:lnTo>
                  <a:pt x="818616" y="3733800"/>
                </a:lnTo>
                <a:lnTo>
                  <a:pt x="834516" y="3697287"/>
                </a:lnTo>
                <a:lnTo>
                  <a:pt x="850404" y="3656012"/>
                </a:lnTo>
                <a:lnTo>
                  <a:pt x="866305" y="3609975"/>
                </a:lnTo>
                <a:lnTo>
                  <a:pt x="877430" y="3557587"/>
                </a:lnTo>
                <a:lnTo>
                  <a:pt x="883793" y="3497262"/>
                </a:lnTo>
                <a:lnTo>
                  <a:pt x="886968" y="3427412"/>
                </a:lnTo>
                <a:lnTo>
                  <a:pt x="883793" y="3360737"/>
                </a:lnTo>
                <a:lnTo>
                  <a:pt x="877430" y="3300412"/>
                </a:lnTo>
                <a:lnTo>
                  <a:pt x="866305" y="3248025"/>
                </a:lnTo>
                <a:lnTo>
                  <a:pt x="850404" y="3201987"/>
                </a:lnTo>
                <a:lnTo>
                  <a:pt x="834516" y="3160712"/>
                </a:lnTo>
                <a:lnTo>
                  <a:pt x="818616" y="3124200"/>
                </a:lnTo>
                <a:lnTo>
                  <a:pt x="780465" y="3048000"/>
                </a:lnTo>
                <a:lnTo>
                  <a:pt x="761403" y="3011487"/>
                </a:lnTo>
                <a:lnTo>
                  <a:pt x="745502" y="2970212"/>
                </a:lnTo>
                <a:lnTo>
                  <a:pt x="731189" y="2924175"/>
                </a:lnTo>
                <a:lnTo>
                  <a:pt x="720064" y="2871787"/>
                </a:lnTo>
                <a:lnTo>
                  <a:pt x="712127" y="2811462"/>
                </a:lnTo>
                <a:lnTo>
                  <a:pt x="710526" y="2743200"/>
                </a:lnTo>
                <a:lnTo>
                  <a:pt x="712127" y="2674937"/>
                </a:lnTo>
                <a:lnTo>
                  <a:pt x="720064" y="2614612"/>
                </a:lnTo>
                <a:lnTo>
                  <a:pt x="731189" y="2562225"/>
                </a:lnTo>
                <a:lnTo>
                  <a:pt x="745502" y="2516187"/>
                </a:lnTo>
                <a:lnTo>
                  <a:pt x="761403" y="2474912"/>
                </a:lnTo>
                <a:lnTo>
                  <a:pt x="780465" y="2438400"/>
                </a:lnTo>
                <a:lnTo>
                  <a:pt x="818616" y="2362200"/>
                </a:lnTo>
                <a:lnTo>
                  <a:pt x="834516" y="2325687"/>
                </a:lnTo>
                <a:lnTo>
                  <a:pt x="850404" y="2284412"/>
                </a:lnTo>
                <a:lnTo>
                  <a:pt x="866305" y="2238375"/>
                </a:lnTo>
                <a:lnTo>
                  <a:pt x="877430" y="2185987"/>
                </a:lnTo>
                <a:lnTo>
                  <a:pt x="883793" y="2125662"/>
                </a:lnTo>
                <a:lnTo>
                  <a:pt x="886968" y="2057400"/>
                </a:lnTo>
                <a:lnTo>
                  <a:pt x="883793" y="1989137"/>
                </a:lnTo>
                <a:lnTo>
                  <a:pt x="877430" y="1928812"/>
                </a:lnTo>
                <a:lnTo>
                  <a:pt x="866305" y="1876425"/>
                </a:lnTo>
                <a:lnTo>
                  <a:pt x="850404" y="1830387"/>
                </a:lnTo>
                <a:lnTo>
                  <a:pt x="834516" y="1789112"/>
                </a:lnTo>
                <a:lnTo>
                  <a:pt x="818616" y="1752600"/>
                </a:lnTo>
                <a:lnTo>
                  <a:pt x="780465" y="1676400"/>
                </a:lnTo>
                <a:lnTo>
                  <a:pt x="761403" y="1639887"/>
                </a:lnTo>
                <a:lnTo>
                  <a:pt x="745502" y="1598612"/>
                </a:lnTo>
                <a:lnTo>
                  <a:pt x="731189" y="1552575"/>
                </a:lnTo>
                <a:lnTo>
                  <a:pt x="720064" y="1500187"/>
                </a:lnTo>
                <a:lnTo>
                  <a:pt x="712127" y="1439862"/>
                </a:lnTo>
                <a:lnTo>
                  <a:pt x="710526" y="1371600"/>
                </a:lnTo>
                <a:lnTo>
                  <a:pt x="712127" y="1303337"/>
                </a:lnTo>
                <a:lnTo>
                  <a:pt x="720064" y="1243012"/>
                </a:lnTo>
                <a:lnTo>
                  <a:pt x="731189" y="1190625"/>
                </a:lnTo>
                <a:lnTo>
                  <a:pt x="745502" y="1144587"/>
                </a:lnTo>
                <a:lnTo>
                  <a:pt x="761403" y="1103312"/>
                </a:lnTo>
                <a:lnTo>
                  <a:pt x="780465" y="1066800"/>
                </a:lnTo>
                <a:lnTo>
                  <a:pt x="818616" y="990600"/>
                </a:lnTo>
                <a:lnTo>
                  <a:pt x="834516" y="954087"/>
                </a:lnTo>
                <a:lnTo>
                  <a:pt x="850404" y="912812"/>
                </a:lnTo>
                <a:lnTo>
                  <a:pt x="866305" y="866775"/>
                </a:lnTo>
                <a:lnTo>
                  <a:pt x="877430" y="814387"/>
                </a:lnTo>
                <a:lnTo>
                  <a:pt x="883793" y="754062"/>
                </a:lnTo>
                <a:lnTo>
                  <a:pt x="886968" y="685800"/>
                </a:lnTo>
                <a:lnTo>
                  <a:pt x="883793" y="617537"/>
                </a:lnTo>
                <a:lnTo>
                  <a:pt x="877430" y="557212"/>
                </a:lnTo>
                <a:lnTo>
                  <a:pt x="866305" y="504825"/>
                </a:lnTo>
                <a:lnTo>
                  <a:pt x="850404" y="458787"/>
                </a:lnTo>
                <a:lnTo>
                  <a:pt x="834516" y="417512"/>
                </a:lnTo>
                <a:lnTo>
                  <a:pt x="818616" y="381000"/>
                </a:lnTo>
                <a:lnTo>
                  <a:pt x="780465" y="304800"/>
                </a:lnTo>
                <a:lnTo>
                  <a:pt x="761403" y="268287"/>
                </a:lnTo>
                <a:lnTo>
                  <a:pt x="745502" y="227012"/>
                </a:lnTo>
                <a:lnTo>
                  <a:pt x="731189" y="180975"/>
                </a:lnTo>
                <a:lnTo>
                  <a:pt x="720064" y="128587"/>
                </a:lnTo>
                <a:lnTo>
                  <a:pt x="712127" y="68262"/>
                </a:lnTo>
                <a:lnTo>
                  <a:pt x="710526" y="0"/>
                </a:lnTo>
                <a:close/>
              </a:path>
            </a:pathLst>
          </a:custGeom>
          <a:solidFill>
            <a:srgbClr val="2A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908535" y="0"/>
            <a:ext cx="283845" cy="6858000"/>
          </a:xfrm>
          <a:custGeom>
            <a:avLst/>
            <a:gdLst/>
            <a:ahLst/>
            <a:cxnLst/>
            <a:rect l="l" t="t" r="r" b="b"/>
            <a:pathLst>
              <a:path w="283845" h="6858000">
                <a:moveTo>
                  <a:pt x="0" y="6858000"/>
                </a:moveTo>
                <a:lnTo>
                  <a:pt x="283464" y="6858000"/>
                </a:lnTo>
                <a:lnTo>
                  <a:pt x="28346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B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4986" y="360652"/>
            <a:ext cx="4609465" cy="801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rgbClr val="2A1A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1668" y="2138332"/>
            <a:ext cx="8651875" cy="4182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F3F3F1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yberciti.biz/faq/understanding-etcshadow-fi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citi.biz/faq/unix-linux-password-cracking-john-the-ripper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citi.biz/faq/unix-linux-password-cracking-john-the-ripper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ingarticles.in/comprehensive-guide-on-cewl-tool/" TargetMode="External"/><Relationship Id="rId3" Type="http://schemas.openxmlformats.org/officeDocument/2006/relationships/hyperlink" Target="http://insecam.org/" TargetMode="External"/><Relationship Id="rId7" Type="http://schemas.openxmlformats.org/officeDocument/2006/relationships/hyperlink" Target="https://tools.kali.org/password-attacks/cewl" TargetMode="External"/><Relationship Id="rId2" Type="http://schemas.openxmlformats.org/officeDocument/2006/relationships/hyperlink" Target="https://datarecovery.com/rd/default-passwor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.ninja/projects/cewl.php#usage" TargetMode="External"/><Relationship Id="rId5" Type="http://schemas.openxmlformats.org/officeDocument/2006/relationships/hyperlink" Target="https://wiki.skullsecurity.org/Passwords" TargetMode="External"/><Relationship Id="rId4" Type="http://schemas.openxmlformats.org/officeDocument/2006/relationships/hyperlink" Target="https://github.com/danielmiessler/SecLists/tree/master/Password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target.com/brute-forcing-passwords-with-ncrack-hydra-and-medusa/" TargetMode="External"/><Relationship Id="rId2" Type="http://schemas.openxmlformats.org/officeDocument/2006/relationships/hyperlink" Target="http://www.hackingarticles.in/4-ways-to-hack-telnet-passswor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0xma.github.io/hacking/brute_force_windows_server_2016_hydra.html" TargetMode="External"/><Relationship Id="rId4" Type="http://schemas.openxmlformats.org/officeDocument/2006/relationships/hyperlink" Target="http://www.hackingarticles.in/5-ways-to-hack-mysql-login-passwor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crack-passwords-using-john-the-ripper-pentesting-tutorial/" TargetMode="External"/><Relationship Id="rId2" Type="http://schemas.openxmlformats.org/officeDocument/2006/relationships/hyperlink" Target="https://www.youtube.com/watch?v=bKLa8UkRYT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hackingarticles.in/beginner-guide-john-the-ripper-part-1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wall.com/john/doc/FAQ.s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1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813685" cy="6858000"/>
          </a:xfrm>
          <a:custGeom>
            <a:avLst/>
            <a:gdLst/>
            <a:ahLst/>
            <a:cxnLst/>
            <a:rect l="l" t="t" r="r" b="b"/>
            <a:pathLst>
              <a:path w="2813685" h="6858000">
                <a:moveTo>
                  <a:pt x="1413789" y="0"/>
                </a:moveTo>
                <a:lnTo>
                  <a:pt x="0" y="0"/>
                </a:lnTo>
                <a:lnTo>
                  <a:pt x="0" y="6858000"/>
                </a:lnTo>
                <a:lnTo>
                  <a:pt x="1413789" y="6858000"/>
                </a:lnTo>
                <a:lnTo>
                  <a:pt x="1437601" y="6769100"/>
                </a:lnTo>
                <a:lnTo>
                  <a:pt x="1461389" y="6681787"/>
                </a:lnTo>
                <a:lnTo>
                  <a:pt x="1488363" y="6596062"/>
                </a:lnTo>
                <a:lnTo>
                  <a:pt x="1518526" y="6513512"/>
                </a:lnTo>
                <a:lnTo>
                  <a:pt x="1555013" y="6435725"/>
                </a:lnTo>
                <a:lnTo>
                  <a:pt x="1597863" y="6362700"/>
                </a:lnTo>
                <a:lnTo>
                  <a:pt x="1643875" y="6300787"/>
                </a:lnTo>
                <a:lnTo>
                  <a:pt x="1696237" y="6243637"/>
                </a:lnTo>
                <a:lnTo>
                  <a:pt x="1753362" y="6188075"/>
                </a:lnTo>
                <a:lnTo>
                  <a:pt x="1816823" y="6134100"/>
                </a:lnTo>
                <a:lnTo>
                  <a:pt x="1880285" y="6084887"/>
                </a:lnTo>
                <a:lnTo>
                  <a:pt x="1946935" y="6032500"/>
                </a:lnTo>
                <a:lnTo>
                  <a:pt x="2015159" y="5983287"/>
                </a:lnTo>
                <a:lnTo>
                  <a:pt x="2145284" y="5878512"/>
                </a:lnTo>
                <a:lnTo>
                  <a:pt x="2205583" y="5824537"/>
                </a:lnTo>
                <a:lnTo>
                  <a:pt x="2261120" y="5767387"/>
                </a:lnTo>
                <a:lnTo>
                  <a:pt x="2310295" y="5707062"/>
                </a:lnTo>
                <a:lnTo>
                  <a:pt x="2354732" y="5643562"/>
                </a:lnTo>
                <a:lnTo>
                  <a:pt x="2388057" y="5575300"/>
                </a:lnTo>
                <a:lnTo>
                  <a:pt x="2413444" y="5499100"/>
                </a:lnTo>
                <a:lnTo>
                  <a:pt x="2427719" y="5418137"/>
                </a:lnTo>
                <a:lnTo>
                  <a:pt x="2434082" y="5334000"/>
                </a:lnTo>
                <a:lnTo>
                  <a:pt x="2434082" y="5249862"/>
                </a:lnTo>
                <a:lnTo>
                  <a:pt x="2427719" y="5162550"/>
                </a:lnTo>
                <a:lnTo>
                  <a:pt x="2416619" y="5072062"/>
                </a:lnTo>
                <a:lnTo>
                  <a:pt x="2403919" y="4983162"/>
                </a:lnTo>
                <a:lnTo>
                  <a:pt x="2381707" y="4805362"/>
                </a:lnTo>
                <a:lnTo>
                  <a:pt x="2373769" y="4714875"/>
                </a:lnTo>
                <a:lnTo>
                  <a:pt x="2370607" y="4627562"/>
                </a:lnTo>
                <a:lnTo>
                  <a:pt x="2375357" y="4543425"/>
                </a:lnTo>
                <a:lnTo>
                  <a:pt x="2386469" y="4459287"/>
                </a:lnTo>
                <a:lnTo>
                  <a:pt x="2407094" y="4381500"/>
                </a:lnTo>
                <a:lnTo>
                  <a:pt x="2435656" y="4302125"/>
                </a:lnTo>
                <a:lnTo>
                  <a:pt x="2470569" y="4224337"/>
                </a:lnTo>
                <a:lnTo>
                  <a:pt x="2511818" y="4146550"/>
                </a:lnTo>
                <a:lnTo>
                  <a:pt x="2556256" y="4068762"/>
                </a:lnTo>
                <a:lnTo>
                  <a:pt x="2602268" y="3989387"/>
                </a:lnTo>
                <a:lnTo>
                  <a:pt x="2648280" y="3913187"/>
                </a:lnTo>
                <a:lnTo>
                  <a:pt x="2691130" y="3833812"/>
                </a:lnTo>
                <a:lnTo>
                  <a:pt x="2730792" y="3756025"/>
                </a:lnTo>
                <a:lnTo>
                  <a:pt x="2764116" y="3673475"/>
                </a:lnTo>
                <a:lnTo>
                  <a:pt x="2791091" y="3592512"/>
                </a:lnTo>
                <a:lnTo>
                  <a:pt x="2806954" y="3511550"/>
                </a:lnTo>
                <a:lnTo>
                  <a:pt x="2813304" y="3429000"/>
                </a:lnTo>
                <a:lnTo>
                  <a:pt x="2806954" y="3346450"/>
                </a:lnTo>
                <a:lnTo>
                  <a:pt x="2791091" y="3265487"/>
                </a:lnTo>
                <a:lnTo>
                  <a:pt x="2764116" y="3184525"/>
                </a:lnTo>
                <a:lnTo>
                  <a:pt x="2730792" y="3101975"/>
                </a:lnTo>
                <a:lnTo>
                  <a:pt x="2691130" y="3024187"/>
                </a:lnTo>
                <a:lnTo>
                  <a:pt x="2648280" y="2944812"/>
                </a:lnTo>
                <a:lnTo>
                  <a:pt x="2602268" y="2868612"/>
                </a:lnTo>
                <a:lnTo>
                  <a:pt x="2556256" y="2789237"/>
                </a:lnTo>
                <a:lnTo>
                  <a:pt x="2511818" y="2711450"/>
                </a:lnTo>
                <a:lnTo>
                  <a:pt x="2470569" y="2633662"/>
                </a:lnTo>
                <a:lnTo>
                  <a:pt x="2435656" y="2555875"/>
                </a:lnTo>
                <a:lnTo>
                  <a:pt x="2407094" y="2476500"/>
                </a:lnTo>
                <a:lnTo>
                  <a:pt x="2386469" y="2398712"/>
                </a:lnTo>
                <a:lnTo>
                  <a:pt x="2375357" y="2314575"/>
                </a:lnTo>
                <a:lnTo>
                  <a:pt x="2370607" y="2230437"/>
                </a:lnTo>
                <a:lnTo>
                  <a:pt x="2373769" y="2143125"/>
                </a:lnTo>
                <a:lnTo>
                  <a:pt x="2381707" y="2052637"/>
                </a:lnTo>
                <a:lnTo>
                  <a:pt x="2403919" y="1874837"/>
                </a:lnTo>
                <a:lnTo>
                  <a:pt x="2416619" y="1785937"/>
                </a:lnTo>
                <a:lnTo>
                  <a:pt x="2427719" y="1695450"/>
                </a:lnTo>
                <a:lnTo>
                  <a:pt x="2434082" y="1608137"/>
                </a:lnTo>
                <a:lnTo>
                  <a:pt x="2434082" y="1524000"/>
                </a:lnTo>
                <a:lnTo>
                  <a:pt x="2427719" y="1439862"/>
                </a:lnTo>
                <a:lnTo>
                  <a:pt x="2413444" y="1358900"/>
                </a:lnTo>
                <a:lnTo>
                  <a:pt x="2388057" y="1282700"/>
                </a:lnTo>
                <a:lnTo>
                  <a:pt x="2354732" y="1214437"/>
                </a:lnTo>
                <a:lnTo>
                  <a:pt x="2310295" y="1150937"/>
                </a:lnTo>
                <a:lnTo>
                  <a:pt x="2261120" y="1090612"/>
                </a:lnTo>
                <a:lnTo>
                  <a:pt x="2205583" y="1033462"/>
                </a:lnTo>
                <a:lnTo>
                  <a:pt x="2145284" y="979487"/>
                </a:lnTo>
                <a:lnTo>
                  <a:pt x="2015159" y="874712"/>
                </a:lnTo>
                <a:lnTo>
                  <a:pt x="1946935" y="825500"/>
                </a:lnTo>
                <a:lnTo>
                  <a:pt x="1880285" y="773112"/>
                </a:lnTo>
                <a:lnTo>
                  <a:pt x="1816823" y="723900"/>
                </a:lnTo>
                <a:lnTo>
                  <a:pt x="1753362" y="669925"/>
                </a:lnTo>
                <a:lnTo>
                  <a:pt x="1696237" y="614362"/>
                </a:lnTo>
                <a:lnTo>
                  <a:pt x="1643875" y="557212"/>
                </a:lnTo>
                <a:lnTo>
                  <a:pt x="1597863" y="495300"/>
                </a:lnTo>
                <a:lnTo>
                  <a:pt x="1555013" y="422275"/>
                </a:lnTo>
                <a:lnTo>
                  <a:pt x="1518526" y="344487"/>
                </a:lnTo>
                <a:lnTo>
                  <a:pt x="1488363" y="261937"/>
                </a:lnTo>
                <a:lnTo>
                  <a:pt x="1461389" y="176212"/>
                </a:lnTo>
                <a:lnTo>
                  <a:pt x="1437601" y="88900"/>
                </a:lnTo>
                <a:lnTo>
                  <a:pt x="1413789" y="0"/>
                </a:lnTo>
                <a:close/>
              </a:path>
            </a:pathLst>
          </a:custGeom>
          <a:solidFill>
            <a:srgbClr val="F3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772" y="0"/>
            <a:ext cx="1645920" cy="6858000"/>
          </a:xfrm>
          <a:custGeom>
            <a:avLst/>
            <a:gdLst/>
            <a:ahLst/>
            <a:cxnLst/>
            <a:rect l="l" t="t" r="r" b="b"/>
            <a:pathLst>
              <a:path w="1645920" h="6858000">
                <a:moveTo>
                  <a:pt x="271411" y="0"/>
                </a:moveTo>
                <a:lnTo>
                  <a:pt x="0" y="0"/>
                </a:lnTo>
                <a:lnTo>
                  <a:pt x="26987" y="66675"/>
                </a:lnTo>
                <a:lnTo>
                  <a:pt x="52387" y="139700"/>
                </a:lnTo>
                <a:lnTo>
                  <a:pt x="73012" y="217487"/>
                </a:lnTo>
                <a:lnTo>
                  <a:pt x="95237" y="300037"/>
                </a:lnTo>
                <a:lnTo>
                  <a:pt x="142849" y="477837"/>
                </a:lnTo>
                <a:lnTo>
                  <a:pt x="172999" y="565150"/>
                </a:lnTo>
                <a:lnTo>
                  <a:pt x="204762" y="652462"/>
                </a:lnTo>
                <a:lnTo>
                  <a:pt x="247611" y="738187"/>
                </a:lnTo>
                <a:lnTo>
                  <a:pt x="295224" y="819150"/>
                </a:lnTo>
                <a:lnTo>
                  <a:pt x="352361" y="895350"/>
                </a:lnTo>
                <a:lnTo>
                  <a:pt x="414261" y="963612"/>
                </a:lnTo>
                <a:lnTo>
                  <a:pt x="480923" y="1028700"/>
                </a:lnTo>
                <a:lnTo>
                  <a:pt x="552348" y="1089025"/>
                </a:lnTo>
                <a:lnTo>
                  <a:pt x="622185" y="1144587"/>
                </a:lnTo>
                <a:lnTo>
                  <a:pt x="695198" y="1198562"/>
                </a:lnTo>
                <a:lnTo>
                  <a:pt x="765035" y="1252537"/>
                </a:lnTo>
                <a:lnTo>
                  <a:pt x="830110" y="1304925"/>
                </a:lnTo>
                <a:lnTo>
                  <a:pt x="890422" y="1355725"/>
                </a:lnTo>
                <a:lnTo>
                  <a:pt x="942797" y="1406525"/>
                </a:lnTo>
                <a:lnTo>
                  <a:pt x="984059" y="1460500"/>
                </a:lnTo>
                <a:lnTo>
                  <a:pt x="1012634" y="1512887"/>
                </a:lnTo>
                <a:lnTo>
                  <a:pt x="1026922" y="1562100"/>
                </a:lnTo>
                <a:lnTo>
                  <a:pt x="1034846" y="1616075"/>
                </a:lnTo>
                <a:lnTo>
                  <a:pt x="1038021" y="1674812"/>
                </a:lnTo>
                <a:lnTo>
                  <a:pt x="1033272" y="1739900"/>
                </a:lnTo>
                <a:lnTo>
                  <a:pt x="1026922" y="1808162"/>
                </a:lnTo>
                <a:lnTo>
                  <a:pt x="1018984" y="1878012"/>
                </a:lnTo>
                <a:lnTo>
                  <a:pt x="1011034" y="1951037"/>
                </a:lnTo>
                <a:lnTo>
                  <a:pt x="993584" y="2062162"/>
                </a:lnTo>
                <a:lnTo>
                  <a:pt x="984059" y="2171700"/>
                </a:lnTo>
                <a:lnTo>
                  <a:pt x="977709" y="2284412"/>
                </a:lnTo>
                <a:lnTo>
                  <a:pt x="980884" y="2398712"/>
                </a:lnTo>
                <a:lnTo>
                  <a:pt x="996759" y="2513012"/>
                </a:lnTo>
                <a:lnTo>
                  <a:pt x="1018984" y="2601912"/>
                </a:lnTo>
                <a:lnTo>
                  <a:pt x="1049134" y="2689225"/>
                </a:lnTo>
                <a:lnTo>
                  <a:pt x="1087234" y="2771775"/>
                </a:lnTo>
                <a:lnTo>
                  <a:pt x="1128496" y="2855912"/>
                </a:lnTo>
                <a:lnTo>
                  <a:pt x="1255471" y="3078162"/>
                </a:lnTo>
                <a:lnTo>
                  <a:pt x="1290383" y="3140075"/>
                </a:lnTo>
                <a:lnTo>
                  <a:pt x="1323721" y="3201987"/>
                </a:lnTo>
                <a:lnTo>
                  <a:pt x="1350708" y="3262312"/>
                </a:lnTo>
                <a:lnTo>
                  <a:pt x="1371333" y="3321050"/>
                </a:lnTo>
                <a:lnTo>
                  <a:pt x="1385620" y="3375025"/>
                </a:lnTo>
                <a:lnTo>
                  <a:pt x="1390396" y="3429000"/>
                </a:lnTo>
                <a:lnTo>
                  <a:pt x="1385620" y="3482975"/>
                </a:lnTo>
                <a:lnTo>
                  <a:pt x="1371333" y="3536950"/>
                </a:lnTo>
                <a:lnTo>
                  <a:pt x="1350708" y="3595687"/>
                </a:lnTo>
                <a:lnTo>
                  <a:pt x="1323721" y="3656012"/>
                </a:lnTo>
                <a:lnTo>
                  <a:pt x="1290383" y="3717925"/>
                </a:lnTo>
                <a:lnTo>
                  <a:pt x="1255471" y="3779837"/>
                </a:lnTo>
                <a:lnTo>
                  <a:pt x="1128496" y="4002087"/>
                </a:lnTo>
                <a:lnTo>
                  <a:pt x="1087234" y="4086225"/>
                </a:lnTo>
                <a:lnTo>
                  <a:pt x="1049134" y="4168775"/>
                </a:lnTo>
                <a:lnTo>
                  <a:pt x="1018984" y="4256087"/>
                </a:lnTo>
                <a:lnTo>
                  <a:pt x="996759" y="4344987"/>
                </a:lnTo>
                <a:lnTo>
                  <a:pt x="980884" y="4459287"/>
                </a:lnTo>
                <a:lnTo>
                  <a:pt x="977709" y="4573587"/>
                </a:lnTo>
                <a:lnTo>
                  <a:pt x="984059" y="4686300"/>
                </a:lnTo>
                <a:lnTo>
                  <a:pt x="993584" y="4795837"/>
                </a:lnTo>
                <a:lnTo>
                  <a:pt x="1011034" y="4906962"/>
                </a:lnTo>
                <a:lnTo>
                  <a:pt x="1018984" y="4979987"/>
                </a:lnTo>
                <a:lnTo>
                  <a:pt x="1026922" y="5049837"/>
                </a:lnTo>
                <a:lnTo>
                  <a:pt x="1033272" y="5118100"/>
                </a:lnTo>
                <a:lnTo>
                  <a:pt x="1038021" y="5183187"/>
                </a:lnTo>
                <a:lnTo>
                  <a:pt x="1034846" y="5241925"/>
                </a:lnTo>
                <a:lnTo>
                  <a:pt x="1026922" y="5295900"/>
                </a:lnTo>
                <a:lnTo>
                  <a:pt x="1012634" y="5345112"/>
                </a:lnTo>
                <a:lnTo>
                  <a:pt x="984059" y="5397500"/>
                </a:lnTo>
                <a:lnTo>
                  <a:pt x="942797" y="5451475"/>
                </a:lnTo>
                <a:lnTo>
                  <a:pt x="890422" y="5502275"/>
                </a:lnTo>
                <a:lnTo>
                  <a:pt x="830110" y="5554662"/>
                </a:lnTo>
                <a:lnTo>
                  <a:pt x="695198" y="5659437"/>
                </a:lnTo>
                <a:lnTo>
                  <a:pt x="622185" y="5713412"/>
                </a:lnTo>
                <a:lnTo>
                  <a:pt x="552348" y="5768975"/>
                </a:lnTo>
                <a:lnTo>
                  <a:pt x="480923" y="5829300"/>
                </a:lnTo>
                <a:lnTo>
                  <a:pt x="414261" y="5894387"/>
                </a:lnTo>
                <a:lnTo>
                  <a:pt x="352361" y="5962650"/>
                </a:lnTo>
                <a:lnTo>
                  <a:pt x="295224" y="6038850"/>
                </a:lnTo>
                <a:lnTo>
                  <a:pt x="247611" y="6119812"/>
                </a:lnTo>
                <a:lnTo>
                  <a:pt x="204762" y="6205537"/>
                </a:lnTo>
                <a:lnTo>
                  <a:pt x="172999" y="6292850"/>
                </a:lnTo>
                <a:lnTo>
                  <a:pt x="142849" y="6380162"/>
                </a:lnTo>
                <a:lnTo>
                  <a:pt x="95237" y="6557962"/>
                </a:lnTo>
                <a:lnTo>
                  <a:pt x="73012" y="6640512"/>
                </a:lnTo>
                <a:lnTo>
                  <a:pt x="52387" y="6718300"/>
                </a:lnTo>
                <a:lnTo>
                  <a:pt x="26987" y="6791325"/>
                </a:lnTo>
                <a:lnTo>
                  <a:pt x="0" y="6858000"/>
                </a:lnTo>
                <a:lnTo>
                  <a:pt x="271411" y="6858000"/>
                </a:lnTo>
                <a:lnTo>
                  <a:pt x="298386" y="6770687"/>
                </a:lnTo>
                <a:lnTo>
                  <a:pt x="323786" y="6683375"/>
                </a:lnTo>
                <a:lnTo>
                  <a:pt x="349186" y="6594475"/>
                </a:lnTo>
                <a:lnTo>
                  <a:pt x="371411" y="6503987"/>
                </a:lnTo>
                <a:lnTo>
                  <a:pt x="398399" y="6416675"/>
                </a:lnTo>
                <a:lnTo>
                  <a:pt x="426961" y="6332537"/>
                </a:lnTo>
                <a:lnTo>
                  <a:pt x="463461" y="6253162"/>
                </a:lnTo>
                <a:lnTo>
                  <a:pt x="506310" y="6180137"/>
                </a:lnTo>
                <a:lnTo>
                  <a:pt x="553935" y="6118225"/>
                </a:lnTo>
                <a:lnTo>
                  <a:pt x="606310" y="6059487"/>
                </a:lnTo>
                <a:lnTo>
                  <a:pt x="666623" y="6005512"/>
                </a:lnTo>
                <a:lnTo>
                  <a:pt x="730110" y="5951537"/>
                </a:lnTo>
                <a:lnTo>
                  <a:pt x="931684" y="5797550"/>
                </a:lnTo>
                <a:lnTo>
                  <a:pt x="996759" y="5746750"/>
                </a:lnTo>
                <a:lnTo>
                  <a:pt x="1058659" y="5692775"/>
                </a:lnTo>
                <a:lnTo>
                  <a:pt x="1115796" y="5634037"/>
                </a:lnTo>
                <a:lnTo>
                  <a:pt x="1168184" y="5575300"/>
                </a:lnTo>
                <a:lnTo>
                  <a:pt x="1211033" y="5511800"/>
                </a:lnTo>
                <a:lnTo>
                  <a:pt x="1247533" y="5440362"/>
                </a:lnTo>
                <a:lnTo>
                  <a:pt x="1269758" y="5370512"/>
                </a:lnTo>
                <a:lnTo>
                  <a:pt x="1284046" y="5292725"/>
                </a:lnTo>
                <a:lnTo>
                  <a:pt x="1290383" y="5216525"/>
                </a:lnTo>
                <a:lnTo>
                  <a:pt x="1288796" y="5135562"/>
                </a:lnTo>
                <a:lnTo>
                  <a:pt x="1282458" y="5054600"/>
                </a:lnTo>
                <a:lnTo>
                  <a:pt x="1274521" y="4970462"/>
                </a:lnTo>
                <a:lnTo>
                  <a:pt x="1263408" y="4886325"/>
                </a:lnTo>
                <a:lnTo>
                  <a:pt x="1250721" y="4802187"/>
                </a:lnTo>
                <a:lnTo>
                  <a:pt x="1241183" y="4718050"/>
                </a:lnTo>
                <a:lnTo>
                  <a:pt x="1234833" y="4633912"/>
                </a:lnTo>
                <a:lnTo>
                  <a:pt x="1230071" y="4552950"/>
                </a:lnTo>
                <a:lnTo>
                  <a:pt x="1234833" y="4473575"/>
                </a:lnTo>
                <a:lnTo>
                  <a:pt x="1244358" y="4395787"/>
                </a:lnTo>
                <a:lnTo>
                  <a:pt x="1264996" y="4314825"/>
                </a:lnTo>
                <a:lnTo>
                  <a:pt x="1296746" y="4235450"/>
                </a:lnTo>
                <a:lnTo>
                  <a:pt x="1334833" y="4156075"/>
                </a:lnTo>
                <a:lnTo>
                  <a:pt x="1377696" y="4076700"/>
                </a:lnTo>
                <a:lnTo>
                  <a:pt x="1422133" y="3998912"/>
                </a:lnTo>
                <a:lnTo>
                  <a:pt x="1469745" y="3919537"/>
                </a:lnTo>
                <a:lnTo>
                  <a:pt x="1512595" y="3840162"/>
                </a:lnTo>
                <a:lnTo>
                  <a:pt x="1555457" y="3759200"/>
                </a:lnTo>
                <a:lnTo>
                  <a:pt x="1591957" y="3678237"/>
                </a:lnTo>
                <a:lnTo>
                  <a:pt x="1620532" y="3597275"/>
                </a:lnTo>
                <a:lnTo>
                  <a:pt x="1636395" y="3514725"/>
                </a:lnTo>
                <a:lnTo>
                  <a:pt x="1645920" y="3429000"/>
                </a:lnTo>
                <a:lnTo>
                  <a:pt x="1636395" y="3343275"/>
                </a:lnTo>
                <a:lnTo>
                  <a:pt x="1620532" y="3260725"/>
                </a:lnTo>
                <a:lnTo>
                  <a:pt x="1591957" y="3179762"/>
                </a:lnTo>
                <a:lnTo>
                  <a:pt x="1555457" y="3098800"/>
                </a:lnTo>
                <a:lnTo>
                  <a:pt x="1512595" y="3017837"/>
                </a:lnTo>
                <a:lnTo>
                  <a:pt x="1469745" y="2938462"/>
                </a:lnTo>
                <a:lnTo>
                  <a:pt x="1422133" y="2859087"/>
                </a:lnTo>
                <a:lnTo>
                  <a:pt x="1377696" y="2781300"/>
                </a:lnTo>
                <a:lnTo>
                  <a:pt x="1334833" y="2701925"/>
                </a:lnTo>
                <a:lnTo>
                  <a:pt x="1296746" y="2622550"/>
                </a:lnTo>
                <a:lnTo>
                  <a:pt x="1264996" y="2543175"/>
                </a:lnTo>
                <a:lnTo>
                  <a:pt x="1244358" y="2462212"/>
                </a:lnTo>
                <a:lnTo>
                  <a:pt x="1234833" y="2384425"/>
                </a:lnTo>
                <a:lnTo>
                  <a:pt x="1230071" y="2305050"/>
                </a:lnTo>
                <a:lnTo>
                  <a:pt x="1234833" y="2224087"/>
                </a:lnTo>
                <a:lnTo>
                  <a:pt x="1241183" y="2139950"/>
                </a:lnTo>
                <a:lnTo>
                  <a:pt x="1250721" y="2055812"/>
                </a:lnTo>
                <a:lnTo>
                  <a:pt x="1263408" y="1971675"/>
                </a:lnTo>
                <a:lnTo>
                  <a:pt x="1274521" y="1887537"/>
                </a:lnTo>
                <a:lnTo>
                  <a:pt x="1282458" y="1803400"/>
                </a:lnTo>
                <a:lnTo>
                  <a:pt x="1288796" y="1722437"/>
                </a:lnTo>
                <a:lnTo>
                  <a:pt x="1290383" y="1641475"/>
                </a:lnTo>
                <a:lnTo>
                  <a:pt x="1284046" y="1565275"/>
                </a:lnTo>
                <a:lnTo>
                  <a:pt x="1269758" y="1487487"/>
                </a:lnTo>
                <a:lnTo>
                  <a:pt x="1247533" y="1417637"/>
                </a:lnTo>
                <a:lnTo>
                  <a:pt x="1211033" y="1346200"/>
                </a:lnTo>
                <a:lnTo>
                  <a:pt x="1168184" y="1282700"/>
                </a:lnTo>
                <a:lnTo>
                  <a:pt x="1115796" y="1223962"/>
                </a:lnTo>
                <a:lnTo>
                  <a:pt x="1058659" y="1165225"/>
                </a:lnTo>
                <a:lnTo>
                  <a:pt x="996759" y="1111250"/>
                </a:lnTo>
                <a:lnTo>
                  <a:pt x="931684" y="1060450"/>
                </a:lnTo>
                <a:lnTo>
                  <a:pt x="730110" y="906462"/>
                </a:lnTo>
                <a:lnTo>
                  <a:pt x="666623" y="852487"/>
                </a:lnTo>
                <a:lnTo>
                  <a:pt x="606310" y="798512"/>
                </a:lnTo>
                <a:lnTo>
                  <a:pt x="553935" y="739775"/>
                </a:lnTo>
                <a:lnTo>
                  <a:pt x="506310" y="677862"/>
                </a:lnTo>
                <a:lnTo>
                  <a:pt x="463461" y="604837"/>
                </a:lnTo>
                <a:lnTo>
                  <a:pt x="426961" y="525462"/>
                </a:lnTo>
                <a:lnTo>
                  <a:pt x="398399" y="441325"/>
                </a:lnTo>
                <a:lnTo>
                  <a:pt x="371411" y="354012"/>
                </a:lnTo>
                <a:lnTo>
                  <a:pt x="349186" y="263525"/>
                </a:lnTo>
                <a:lnTo>
                  <a:pt x="323786" y="174625"/>
                </a:lnTo>
                <a:lnTo>
                  <a:pt x="298386" y="87312"/>
                </a:lnTo>
                <a:lnTo>
                  <a:pt x="271411" y="0"/>
                </a:lnTo>
                <a:close/>
              </a:path>
            </a:pathLst>
          </a:custGeom>
          <a:solidFill>
            <a:srgbClr val="F8B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1668" y="765846"/>
            <a:ext cx="619823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525"/>
              </a:lnSpc>
              <a:spcBef>
                <a:spcPts val="100"/>
              </a:spcBef>
            </a:pPr>
            <a:r>
              <a:rPr sz="6600" spc="670" dirty="0">
                <a:solidFill>
                  <a:srgbClr val="F3F3F1"/>
                </a:solidFill>
              </a:rPr>
              <a:t>SECURIT</a:t>
            </a:r>
            <a:r>
              <a:rPr sz="6600" spc="-200" dirty="0">
                <a:solidFill>
                  <a:srgbClr val="F3F3F1"/>
                </a:solidFill>
              </a:rPr>
              <a:t> </a:t>
            </a:r>
            <a:r>
              <a:rPr sz="6600" dirty="0">
                <a:solidFill>
                  <a:srgbClr val="F3F3F1"/>
                </a:solidFill>
              </a:rPr>
              <a:t>Y</a:t>
            </a:r>
            <a:endParaRPr sz="6600"/>
          </a:p>
          <a:p>
            <a:pPr marL="12700">
              <a:lnSpc>
                <a:spcPts val="7525"/>
              </a:lnSpc>
            </a:pPr>
            <a:r>
              <a:rPr sz="6600" spc="780" dirty="0">
                <a:solidFill>
                  <a:srgbClr val="F3F3F1"/>
                </a:solidFill>
              </a:rPr>
              <a:t>FU</a:t>
            </a:r>
            <a:r>
              <a:rPr sz="6600" spc="795" dirty="0">
                <a:solidFill>
                  <a:srgbClr val="F3F3F1"/>
                </a:solidFill>
              </a:rPr>
              <a:t>ND</a:t>
            </a:r>
            <a:r>
              <a:rPr sz="6600" spc="800" dirty="0">
                <a:solidFill>
                  <a:srgbClr val="F3F3F1"/>
                </a:solidFill>
              </a:rPr>
              <a:t>A</a:t>
            </a:r>
            <a:r>
              <a:rPr sz="6600" spc="785" dirty="0">
                <a:solidFill>
                  <a:srgbClr val="F3F3F1"/>
                </a:solidFill>
              </a:rPr>
              <a:t>ME</a:t>
            </a:r>
            <a:r>
              <a:rPr sz="6600" spc="795" dirty="0">
                <a:solidFill>
                  <a:srgbClr val="F3F3F1"/>
                </a:solidFill>
              </a:rPr>
              <a:t>N</a:t>
            </a:r>
            <a:r>
              <a:rPr sz="6600" spc="535" dirty="0">
                <a:solidFill>
                  <a:srgbClr val="F3F3F1"/>
                </a:solidFill>
              </a:rPr>
              <a:t>T</a:t>
            </a:r>
            <a:r>
              <a:rPr sz="6600" spc="800" dirty="0">
                <a:solidFill>
                  <a:srgbClr val="F3F3F1"/>
                </a:solidFill>
              </a:rPr>
              <a:t>A</a:t>
            </a:r>
            <a:r>
              <a:rPr sz="6600" spc="750" dirty="0">
                <a:solidFill>
                  <a:srgbClr val="F3F3F1"/>
                </a:solidFill>
              </a:rPr>
              <a:t>L</a:t>
            </a:r>
            <a:r>
              <a:rPr sz="6600" dirty="0">
                <a:solidFill>
                  <a:srgbClr val="F3F3F1"/>
                </a:solidFill>
              </a:rPr>
              <a:t>S</a:t>
            </a:r>
            <a:endParaRPr sz="66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321668" y="2138332"/>
            <a:ext cx="8651875" cy="4642553"/>
          </a:xfrm>
          <a:prstGeom prst="rect">
            <a:avLst/>
          </a:prstGeom>
        </p:spPr>
        <p:txBody>
          <a:bodyPr vert="horz" wrap="square" lIns="0" tIns="450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0"/>
              </a:spcBef>
              <a:tabLst>
                <a:tab pos="1909445" algn="l"/>
              </a:tabLst>
            </a:pPr>
            <a:r>
              <a:rPr spc="530" dirty="0"/>
              <a:t>AND	</a:t>
            </a:r>
            <a:r>
              <a:rPr spc="705" dirty="0"/>
              <a:t>DEVELOPMENT</a:t>
            </a:r>
          </a:p>
          <a:p>
            <a:pPr marL="115570">
              <a:lnSpc>
                <a:spcPts val="3695"/>
              </a:lnSpc>
              <a:spcBef>
                <a:spcPts val="1610"/>
              </a:spcBef>
              <a:tabLst>
                <a:tab pos="1718945" algn="l"/>
              </a:tabLst>
            </a:pP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W</a:t>
            </a:r>
            <a:r>
              <a:rPr sz="3100" b="1" spc="-44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E</a:t>
            </a:r>
            <a:r>
              <a:rPr sz="3100" b="1" spc="-45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E</a:t>
            </a:r>
            <a:r>
              <a:rPr sz="3100" b="1" spc="-45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K	6</a:t>
            </a:r>
            <a:r>
              <a:rPr sz="3100" b="1" spc="-459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:</a:t>
            </a:r>
            <a:endParaRPr sz="3100" dirty="0">
              <a:latin typeface="Gill Sans MT"/>
              <a:cs typeface="Gill Sans MT"/>
            </a:endParaRPr>
          </a:p>
          <a:p>
            <a:pPr marL="115570" marR="1928495">
              <a:lnSpc>
                <a:spcPct val="80000"/>
              </a:lnSpc>
              <a:spcBef>
                <a:spcPts val="720"/>
              </a:spcBef>
              <a:tabLst>
                <a:tab pos="2538730" algn="l"/>
                <a:tab pos="4385945" algn="l"/>
              </a:tabLst>
            </a:pP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C</a:t>
            </a:r>
            <a:r>
              <a:rPr sz="3100" b="1" spc="-46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Y</a:t>
            </a:r>
            <a:r>
              <a:rPr sz="3100" b="1" spc="-46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B</a:t>
            </a:r>
            <a:r>
              <a:rPr sz="3100" b="1" spc="-450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E</a:t>
            </a:r>
            <a:r>
              <a:rPr sz="3100" b="1" spc="-450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R</a:t>
            </a:r>
            <a:r>
              <a:rPr sz="3100" b="1" spc="-46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S</a:t>
            </a:r>
            <a:r>
              <a:rPr sz="3100" b="1" spc="-450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E</a:t>
            </a:r>
            <a:r>
              <a:rPr sz="3100" b="1" spc="-45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C</a:t>
            </a:r>
            <a:r>
              <a:rPr sz="3100" b="1" spc="-459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U</a:t>
            </a:r>
            <a:r>
              <a:rPr sz="3100" b="1" spc="-459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R</a:t>
            </a:r>
            <a:r>
              <a:rPr sz="3100" b="1" spc="-46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I</a:t>
            </a:r>
            <a:r>
              <a:rPr sz="3100" b="1" spc="-450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T</a:t>
            </a:r>
            <a:r>
              <a:rPr sz="3100" b="1" spc="-44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Y	C</a:t>
            </a:r>
            <a:r>
              <a:rPr sz="3100" b="1" spc="-490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200" dirty="0">
                <a:solidFill>
                  <a:srgbClr val="F8B322"/>
                </a:solidFill>
                <a:latin typeface="Gill Sans MT"/>
                <a:cs typeface="Gill Sans MT"/>
              </a:rPr>
              <a:t>OM</a:t>
            </a:r>
            <a:r>
              <a:rPr sz="3100" b="1" spc="-480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M</a:t>
            </a:r>
            <a:r>
              <a:rPr sz="3100" b="1" spc="-484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200" dirty="0">
                <a:solidFill>
                  <a:srgbClr val="F8B322"/>
                </a:solidFill>
                <a:latin typeface="Gill Sans MT"/>
                <a:cs typeface="Gill Sans MT"/>
              </a:rPr>
              <a:t>ON  TH</a:t>
            </a:r>
            <a:r>
              <a:rPr sz="3100" b="1" spc="-470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R</a:t>
            </a:r>
            <a:r>
              <a:rPr sz="3100" b="1" spc="-459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E</a:t>
            </a:r>
            <a:r>
              <a:rPr sz="3100" b="1" spc="-45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140" dirty="0">
                <a:solidFill>
                  <a:srgbClr val="F8B322"/>
                </a:solidFill>
                <a:latin typeface="Gill Sans MT"/>
                <a:cs typeface="Gill Sans MT"/>
              </a:rPr>
              <a:t>ATS	</a:t>
            </a:r>
            <a:r>
              <a:rPr sz="3100" b="1" spc="204" dirty="0">
                <a:solidFill>
                  <a:srgbClr val="F8B322"/>
                </a:solidFill>
                <a:latin typeface="Gill Sans MT"/>
                <a:cs typeface="Gill Sans MT"/>
              </a:rPr>
              <a:t>(P</a:t>
            </a:r>
            <a:r>
              <a:rPr sz="3100" b="1" spc="-445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2</a:t>
            </a:r>
            <a:r>
              <a:rPr sz="3100" b="1" spc="-459" dirty="0">
                <a:solidFill>
                  <a:srgbClr val="F8B322"/>
                </a:solidFill>
                <a:latin typeface="Gill Sans MT"/>
                <a:cs typeface="Gill Sans MT"/>
              </a:rPr>
              <a:t> </a:t>
            </a:r>
            <a:r>
              <a:rPr sz="3100" b="1" spc="-5" dirty="0">
                <a:solidFill>
                  <a:srgbClr val="F8B322"/>
                </a:solidFill>
                <a:latin typeface="Gill Sans MT"/>
                <a:cs typeface="Gill Sans MT"/>
              </a:rPr>
              <a:t>)</a:t>
            </a:r>
            <a:endParaRPr lang="en-IE" sz="3100" b="1" spc="-5" dirty="0">
              <a:solidFill>
                <a:srgbClr val="F8B322"/>
              </a:solidFill>
              <a:latin typeface="Gill Sans MT"/>
              <a:cs typeface="Gill Sans MT"/>
            </a:endParaRPr>
          </a:p>
          <a:p>
            <a:pPr marL="4551045" marR="5080" indent="749300">
              <a:lnSpc>
                <a:spcPct val="100000"/>
              </a:lnSpc>
              <a:spcBef>
                <a:spcPts val="2655"/>
              </a:spcBef>
            </a:pPr>
            <a:r>
              <a:rPr lang="en-IE" sz="2800" spc="5" dirty="0">
                <a:solidFill>
                  <a:srgbClr val="FFFFFF"/>
                </a:solidFill>
                <a:latin typeface="Gill Sans MT"/>
                <a:cs typeface="Gill Sans MT"/>
              </a:rPr>
              <a:t>Kamil Mahajan</a:t>
            </a:r>
          </a:p>
          <a:p>
            <a:pPr marL="4551045" marR="5080" indent="749300">
              <a:lnSpc>
                <a:spcPct val="100000"/>
              </a:lnSpc>
              <a:spcBef>
                <a:spcPts val="2655"/>
              </a:spcBef>
            </a:pPr>
            <a:r>
              <a:rPr lang="en-IE" sz="2800" u="heavy" spc="-15" dirty="0" err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Gill Sans MT"/>
                <a:cs typeface="Gill Sans MT"/>
              </a:rPr>
              <a:t>kmahajan@staff.ncirl.ie</a:t>
            </a:r>
            <a:endParaRPr lang="en-IE" sz="28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12807" y="155447"/>
            <a:ext cx="2218931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2255" algn="l"/>
              </a:tabLst>
            </a:pPr>
            <a:r>
              <a:rPr spc="160" dirty="0"/>
              <a:t>JOHN	</a:t>
            </a:r>
            <a:r>
              <a:rPr spc="145" dirty="0"/>
              <a:t>THE</a:t>
            </a:r>
            <a:r>
              <a:rPr spc="340" dirty="0"/>
              <a:t> </a:t>
            </a:r>
            <a:r>
              <a:rPr spc="175" dirty="0"/>
              <a:t>RIPPER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326" y="1700743"/>
            <a:ext cx="9997440" cy="4639945"/>
          </a:xfrm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5"/>
              </a:spcBef>
            </a:pPr>
            <a:r>
              <a:rPr sz="3200" spc="-35" dirty="0">
                <a:latin typeface="Calibri"/>
                <a:cs typeface="Calibri"/>
              </a:rPr>
              <a:t>Wordlist </a:t>
            </a:r>
            <a:r>
              <a:rPr sz="3200" spc="-25" dirty="0">
                <a:latin typeface="Calibri"/>
                <a:cs typeface="Calibri"/>
              </a:rPr>
              <a:t>Crack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Mode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65"/>
              </a:spcBef>
            </a:pPr>
            <a:r>
              <a:rPr sz="2000" spc="-5" dirty="0">
                <a:latin typeface="Calibri"/>
                <a:cs typeface="Calibri"/>
              </a:rPr>
              <a:t>In this mode John the ripper </a:t>
            </a:r>
            <a:r>
              <a:rPr sz="2000" b="1" spc="-5" dirty="0">
                <a:latin typeface="Calibri"/>
                <a:cs typeface="Calibri"/>
              </a:rPr>
              <a:t>uses a </a:t>
            </a:r>
            <a:r>
              <a:rPr sz="2000" b="1" spc="-15" dirty="0">
                <a:latin typeface="Calibri"/>
                <a:cs typeface="Calibri"/>
              </a:rPr>
              <a:t>wordlist </a:t>
            </a:r>
            <a:r>
              <a:rPr sz="2000" b="1" spc="-10" dirty="0">
                <a:latin typeface="Calibri"/>
                <a:cs typeface="Calibri"/>
              </a:rPr>
              <a:t>that </a:t>
            </a:r>
            <a:r>
              <a:rPr sz="2000" b="1" spc="-5" dirty="0">
                <a:latin typeface="Calibri"/>
                <a:cs typeface="Calibri"/>
              </a:rPr>
              <a:t>can </a:t>
            </a:r>
            <a:r>
              <a:rPr sz="2000" b="1" spc="-10" dirty="0">
                <a:latin typeface="Calibri"/>
                <a:cs typeface="Calibri"/>
              </a:rPr>
              <a:t>also </a:t>
            </a:r>
            <a:r>
              <a:rPr sz="2000" b="1" dirty="0">
                <a:latin typeface="Calibri"/>
                <a:cs typeface="Calibri"/>
              </a:rPr>
              <a:t>be </a:t>
            </a:r>
            <a:r>
              <a:rPr sz="2000" b="1" spc="-5" dirty="0">
                <a:latin typeface="Calibri"/>
                <a:cs typeface="Calibri"/>
              </a:rPr>
              <a:t>called a Dictionary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it </a:t>
            </a:r>
            <a:r>
              <a:rPr sz="2000" spc="-15" dirty="0">
                <a:latin typeface="Calibri"/>
                <a:cs typeface="Calibri"/>
              </a:rPr>
              <a:t>compares 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hashes </a:t>
            </a:r>
            <a:r>
              <a:rPr sz="2000" spc="-5" dirty="0">
                <a:latin typeface="Calibri"/>
                <a:cs typeface="Calibri"/>
              </a:rPr>
              <a:t>of the </a:t>
            </a:r>
            <a:r>
              <a:rPr sz="2000" spc="-15" dirty="0">
                <a:latin typeface="Calibri"/>
                <a:cs typeface="Calibri"/>
              </a:rPr>
              <a:t>words present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the Dictionary </a:t>
            </a:r>
            <a:r>
              <a:rPr sz="2000" spc="-1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password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hash.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 marR="7620">
              <a:lnSpc>
                <a:spcPct val="110000"/>
              </a:lnSpc>
              <a:spcBef>
                <a:spcPts val="1590"/>
              </a:spcBef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20" dirty="0">
                <a:latin typeface="Calibri"/>
                <a:cs typeface="Calibri"/>
              </a:rPr>
              <a:t>example: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input </a:t>
            </a:r>
            <a:r>
              <a:rPr sz="2000" spc="-10" dirty="0">
                <a:latin typeface="Calibri"/>
                <a:cs typeface="Calibri"/>
              </a:rPr>
              <a:t>file </a:t>
            </a:r>
            <a:r>
              <a:rPr sz="2000" spc="-5" dirty="0">
                <a:latin typeface="Calibri"/>
                <a:cs typeface="Calibri"/>
              </a:rPr>
              <a:t>is a </a:t>
            </a:r>
            <a:r>
              <a:rPr sz="2000" spc="-20" dirty="0">
                <a:latin typeface="Calibri"/>
                <a:cs typeface="Calibri"/>
              </a:rPr>
              <a:t>text </a:t>
            </a:r>
            <a:r>
              <a:rPr sz="2000" spc="-10" dirty="0">
                <a:latin typeface="Calibri"/>
                <a:cs typeface="Calibri"/>
              </a:rPr>
              <a:t>file named </a:t>
            </a:r>
            <a:r>
              <a:rPr sz="2000" spc="-15" dirty="0">
                <a:latin typeface="Calibri"/>
                <a:cs typeface="Calibri"/>
              </a:rPr>
              <a:t>crackdict.txt </a:t>
            </a:r>
            <a:r>
              <a:rPr sz="2000" spc="-10" dirty="0">
                <a:latin typeface="Calibri"/>
                <a:cs typeface="Calibri"/>
              </a:rPr>
              <a:t>containing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username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15" dirty="0">
                <a:latin typeface="Calibri"/>
                <a:cs typeface="Calibri"/>
              </a:rPr>
              <a:t>password, where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password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encrypted in SHA1 </a:t>
            </a:r>
            <a:r>
              <a:rPr sz="2000" spc="-5" dirty="0">
                <a:latin typeface="Calibri"/>
                <a:cs typeface="Calibri"/>
              </a:rPr>
              <a:t>encryption </a:t>
            </a:r>
            <a:r>
              <a:rPr sz="2000" spc="-15" dirty="0">
                <a:latin typeface="Calibri"/>
                <a:cs typeface="Calibri"/>
              </a:rPr>
              <a:t>so to crack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spc="-15" dirty="0">
                <a:latin typeface="Calibri"/>
                <a:cs typeface="Calibri"/>
              </a:rPr>
              <a:t>password </a:t>
            </a:r>
            <a:r>
              <a:rPr sz="2000" spc="-25" dirty="0">
                <a:latin typeface="Calibri"/>
                <a:cs typeface="Calibri"/>
              </a:rPr>
              <a:t>we </a:t>
            </a:r>
            <a:r>
              <a:rPr sz="2000" spc="-10" dirty="0">
                <a:latin typeface="Calibri"/>
                <a:cs typeface="Calibri"/>
              </a:rPr>
              <a:t>will  use: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b="1" spc="-20" dirty="0">
                <a:latin typeface="Calibri"/>
                <a:cs typeface="Calibri"/>
              </a:rPr>
              <a:t>Syntax</a:t>
            </a:r>
            <a:r>
              <a:rPr sz="2000" spc="-20" dirty="0">
                <a:latin typeface="Calibri"/>
                <a:cs typeface="Calibri"/>
              </a:rPr>
              <a:t>: </a:t>
            </a:r>
            <a:r>
              <a:rPr sz="2000" spc="-5" dirty="0">
                <a:latin typeface="Calibri"/>
                <a:cs typeface="Calibri"/>
              </a:rPr>
              <a:t>john </a:t>
            </a:r>
            <a:r>
              <a:rPr sz="2000" spc="-15" dirty="0">
                <a:latin typeface="Calibri"/>
                <a:cs typeface="Calibri"/>
              </a:rPr>
              <a:t>[wordlist] </a:t>
            </a:r>
            <a:r>
              <a:rPr sz="2000" spc="-5" dirty="0">
                <a:latin typeface="Calibri"/>
                <a:cs typeface="Calibri"/>
              </a:rPr>
              <a:t>[options] </a:t>
            </a:r>
            <a:r>
              <a:rPr sz="2000" spc="-15" dirty="0">
                <a:latin typeface="Calibri"/>
                <a:cs typeface="Calibri"/>
              </a:rPr>
              <a:t>[password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file]</a:t>
            </a:r>
            <a:endParaRPr sz="2000" dirty="0">
              <a:latin typeface="Calibri"/>
              <a:cs typeface="Calibri"/>
            </a:endParaRPr>
          </a:p>
          <a:p>
            <a:pPr marL="12700" marR="528320">
              <a:lnSpc>
                <a:spcPct val="110000"/>
              </a:lnSpc>
              <a:spcBef>
                <a:spcPts val="675"/>
              </a:spcBef>
            </a:pPr>
            <a:r>
              <a:rPr sz="2000" spc="-5" dirty="0">
                <a:solidFill>
                  <a:srgbClr val="4B4F52"/>
                </a:solidFill>
                <a:latin typeface="Courier New"/>
                <a:cs typeface="Courier New"/>
              </a:rPr>
              <a:t>john --wordlist=/usr/share/john/password.lst --format=raw-sha1  crackdict.txt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5" dirty="0">
                <a:solidFill>
                  <a:srgbClr val="4B4F52"/>
                </a:solidFill>
                <a:latin typeface="Courier New"/>
                <a:cs typeface="Courier New"/>
              </a:rPr>
              <a:t>john --wordlist=rockyou.txt --format=raw-SHA1</a:t>
            </a:r>
            <a:r>
              <a:rPr sz="2000" spc="10" dirty="0">
                <a:solidFill>
                  <a:srgbClr val="4B4F5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B4F52"/>
                </a:solidFill>
                <a:latin typeface="Courier New"/>
                <a:cs typeface="Courier New"/>
              </a:rPr>
              <a:t>crackdict.txt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8783" y="195084"/>
            <a:ext cx="1219199" cy="1219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33515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56"/>
                </a:lnTo>
              </a:path>
            </a:pathLst>
          </a:custGeom>
          <a:ln w="3175">
            <a:solidFill>
              <a:srgbClr val="F7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99859" y="1067003"/>
            <a:ext cx="3834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5" dirty="0">
                <a:solidFill>
                  <a:srgbClr val="FF0000"/>
                </a:solidFill>
                <a:latin typeface="Gill Sans MT"/>
                <a:cs typeface="Gill Sans MT"/>
              </a:rPr>
              <a:t>Disclaimer:You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must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not use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this tool</a:t>
            </a:r>
            <a:r>
              <a:rPr sz="1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9859" y="1341323"/>
            <a:ext cx="261556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malicious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illegal</a:t>
            </a:r>
            <a:r>
              <a:rPr sz="1800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purposes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2255" algn="l"/>
              </a:tabLst>
            </a:pPr>
            <a:r>
              <a:rPr spc="160" dirty="0"/>
              <a:t>JOHN	</a:t>
            </a:r>
            <a:r>
              <a:rPr spc="145" dirty="0"/>
              <a:t>THE</a:t>
            </a:r>
            <a:r>
              <a:rPr spc="340" dirty="0"/>
              <a:t> </a:t>
            </a:r>
            <a:r>
              <a:rPr spc="175" dirty="0"/>
              <a:t>RIPPER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579" y="1920825"/>
            <a:ext cx="10000615" cy="409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55344">
              <a:lnSpc>
                <a:spcPct val="110000"/>
              </a:lnSpc>
              <a:spcBef>
                <a:spcPts val="95"/>
              </a:spcBef>
            </a:pPr>
            <a:r>
              <a:rPr sz="2800" spc="-5" dirty="0">
                <a:solidFill>
                  <a:srgbClr val="111111"/>
                </a:solidFill>
                <a:latin typeface="Arial"/>
                <a:cs typeface="Arial"/>
              </a:rPr>
              <a:t>How </a:t>
            </a:r>
            <a:r>
              <a:rPr sz="2800" dirty="0">
                <a:solidFill>
                  <a:srgbClr val="111111"/>
                </a:solidFill>
                <a:latin typeface="Arial"/>
                <a:cs typeface="Arial"/>
              </a:rPr>
              <a:t>do I </a:t>
            </a:r>
            <a:r>
              <a:rPr sz="2800" spc="5" dirty="0">
                <a:solidFill>
                  <a:srgbClr val="111111"/>
                </a:solidFill>
                <a:latin typeface="Arial"/>
                <a:cs typeface="Arial"/>
              </a:rPr>
              <a:t>use </a:t>
            </a:r>
            <a:r>
              <a:rPr sz="2800" dirty="0">
                <a:solidFill>
                  <a:srgbClr val="111111"/>
                </a:solidFill>
                <a:latin typeface="Arial"/>
                <a:cs typeface="Arial"/>
              </a:rPr>
              <a:t>John </a:t>
            </a:r>
            <a:r>
              <a:rPr sz="2800" spc="5" dirty="0">
                <a:solidFill>
                  <a:srgbClr val="111111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111111"/>
                </a:solidFill>
                <a:latin typeface="Arial"/>
                <a:cs typeface="Arial"/>
              </a:rPr>
              <a:t>ripper </a:t>
            </a:r>
            <a:r>
              <a:rPr sz="2800" spc="5" dirty="0">
                <a:solidFill>
                  <a:srgbClr val="111111"/>
                </a:solidFill>
                <a:latin typeface="Arial"/>
                <a:cs typeface="Arial"/>
              </a:rPr>
              <a:t>to check </a:t>
            </a:r>
            <a:r>
              <a:rPr sz="2800" spc="-10" dirty="0">
                <a:solidFill>
                  <a:srgbClr val="111111"/>
                </a:solidFill>
                <a:latin typeface="Arial"/>
                <a:cs typeface="Arial"/>
              </a:rPr>
              <a:t>weak </a:t>
            </a:r>
            <a:r>
              <a:rPr sz="2800" spc="-5" dirty="0">
                <a:solidFill>
                  <a:srgbClr val="111111"/>
                </a:solidFill>
                <a:latin typeface="Arial"/>
                <a:cs typeface="Arial"/>
              </a:rPr>
              <a:t>passwords </a:t>
            </a:r>
            <a:r>
              <a:rPr sz="2800" dirty="0">
                <a:solidFill>
                  <a:srgbClr val="111111"/>
                </a:solidFill>
                <a:latin typeface="Arial"/>
                <a:cs typeface="Arial"/>
              </a:rPr>
              <a:t>or  </a:t>
            </a:r>
            <a:r>
              <a:rPr sz="2800" spc="5" dirty="0">
                <a:solidFill>
                  <a:srgbClr val="111111"/>
                </a:solidFill>
                <a:latin typeface="Arial"/>
                <a:cs typeface="Arial"/>
              </a:rPr>
              <a:t>crack</a:t>
            </a:r>
            <a:r>
              <a:rPr sz="2800" spc="-5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11111"/>
                </a:solidFill>
                <a:latin typeface="Arial"/>
                <a:cs typeface="Arial"/>
              </a:rPr>
              <a:t>passwords?</a:t>
            </a:r>
            <a:endParaRPr sz="2800" dirty="0">
              <a:latin typeface="Arial"/>
              <a:cs typeface="Arial"/>
            </a:endParaRPr>
          </a:p>
          <a:p>
            <a:pPr marL="12700" marR="5080" indent="-635">
              <a:lnSpc>
                <a:spcPct val="110000"/>
              </a:lnSpc>
              <a:spcBef>
                <a:spcPts val="800"/>
              </a:spcBef>
            </a:pPr>
            <a:r>
              <a:rPr sz="2000" spc="-20" dirty="0">
                <a:latin typeface="Calibri"/>
                <a:cs typeface="Calibri"/>
              </a:rPr>
              <a:t>First </a:t>
            </a:r>
            <a:r>
              <a:rPr sz="2000" spc="-10" dirty="0">
                <a:latin typeface="Calibri"/>
                <a:cs typeface="Calibri"/>
              </a:rPr>
              <a:t>use </a:t>
            </a:r>
            <a:r>
              <a:rPr sz="2000" spc="-5" dirty="0">
                <a:latin typeface="Calibri"/>
                <a:cs typeface="Calibri"/>
              </a:rPr>
              <a:t>the unshadow </a:t>
            </a:r>
            <a:r>
              <a:rPr sz="2000" spc="-10" dirty="0">
                <a:latin typeface="Calibri"/>
                <a:cs typeface="Calibri"/>
              </a:rPr>
              <a:t>command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combine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/etc/passwd</a:t>
            </a:r>
            <a:r>
              <a:rPr sz="2000" spc="-20" dirty="0">
                <a:latin typeface="Calibri"/>
                <a:cs typeface="Calibri"/>
                <a:hlinkClick r:id="rId2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/etc/shadow</a:t>
            </a:r>
            <a:r>
              <a:rPr sz="2000" spc="-20" dirty="0">
                <a:latin typeface="Calibri"/>
                <a:cs typeface="Calibri"/>
                <a:hlinkClick r:id="rId2"/>
              </a:rPr>
              <a:t> </a:t>
            </a:r>
            <a:r>
              <a:rPr sz="2000" spc="-10" dirty="0">
                <a:latin typeface="Calibri"/>
                <a:cs typeface="Calibri"/>
              </a:rPr>
              <a:t>files </a:t>
            </a:r>
            <a:r>
              <a:rPr sz="2000" spc="-15" dirty="0">
                <a:latin typeface="Calibri"/>
                <a:cs typeface="Calibri"/>
              </a:rPr>
              <a:t>so </a:t>
            </a:r>
            <a:r>
              <a:rPr sz="2000" spc="-5" dirty="0">
                <a:latin typeface="Calibri"/>
                <a:cs typeface="Calibri"/>
              </a:rPr>
              <a:t>John </a:t>
            </a:r>
            <a:r>
              <a:rPr sz="2000" spc="-15" dirty="0">
                <a:latin typeface="Calibri"/>
                <a:cs typeface="Calibri"/>
              </a:rPr>
              <a:t>can  </a:t>
            </a:r>
            <a:r>
              <a:rPr sz="2000" spc="-10" dirty="0">
                <a:latin typeface="Calibri"/>
                <a:cs typeface="Calibri"/>
              </a:rPr>
              <a:t>use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them</a:t>
            </a:r>
            <a:r>
              <a:rPr sz="1600" spc="-10" dirty="0">
                <a:solidFill>
                  <a:srgbClr val="111111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solidFill>
                  <a:srgbClr val="4B4F52"/>
                </a:solidFill>
                <a:latin typeface="Courier New"/>
                <a:cs typeface="Courier New"/>
              </a:rPr>
              <a:t>$ sudo unshadow /etc/passwd /etc/shadow &gt;</a:t>
            </a:r>
            <a:r>
              <a:rPr sz="2000" spc="-10" dirty="0">
                <a:solidFill>
                  <a:srgbClr val="4B4F5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B4F52"/>
                </a:solidFill>
                <a:latin typeface="Courier New"/>
                <a:cs typeface="Courier New"/>
              </a:rPr>
              <a:t>pwdshadowDB.txt</a:t>
            </a:r>
            <a:endParaRPr sz="2000" dirty="0">
              <a:latin typeface="Courier New"/>
              <a:cs typeface="Courier New"/>
            </a:endParaRPr>
          </a:p>
          <a:p>
            <a:pPr marL="12700" marR="190500">
              <a:lnSpc>
                <a:spcPct val="110000"/>
              </a:lnSpc>
              <a:spcBef>
                <a:spcPts val="745"/>
              </a:spcBef>
            </a:pPr>
            <a:r>
              <a:rPr sz="2000" spc="-9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use </a:t>
            </a:r>
            <a:r>
              <a:rPr sz="2000" spc="-5" dirty="0">
                <a:latin typeface="Calibri"/>
                <a:cs typeface="Calibri"/>
              </a:rPr>
              <a:t>John,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just </a:t>
            </a:r>
            <a:r>
              <a:rPr sz="2000" spc="-10" dirty="0">
                <a:latin typeface="Calibri"/>
                <a:cs typeface="Calibri"/>
              </a:rPr>
              <a:t>need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supply it a </a:t>
            </a:r>
            <a:r>
              <a:rPr sz="2000" spc="-15" dirty="0">
                <a:latin typeface="Calibri"/>
                <a:cs typeface="Calibri"/>
              </a:rPr>
              <a:t>password </a:t>
            </a:r>
            <a:r>
              <a:rPr sz="2000" spc="-10" dirty="0">
                <a:latin typeface="Calibri"/>
                <a:cs typeface="Calibri"/>
              </a:rPr>
              <a:t>file </a:t>
            </a:r>
            <a:r>
              <a:rPr sz="2000" spc="-20" dirty="0">
                <a:latin typeface="Calibri"/>
                <a:cs typeface="Calibri"/>
              </a:rPr>
              <a:t>created </a:t>
            </a:r>
            <a:r>
              <a:rPr sz="2000" spc="-10" dirty="0">
                <a:latin typeface="Calibri"/>
                <a:cs typeface="Calibri"/>
              </a:rPr>
              <a:t>using </a:t>
            </a:r>
            <a:r>
              <a:rPr sz="2000" spc="-5" dirty="0">
                <a:latin typeface="Calibri"/>
                <a:cs typeface="Calibri"/>
              </a:rPr>
              <a:t>unshadow </a:t>
            </a:r>
            <a:r>
              <a:rPr sz="2000" spc="-10" dirty="0">
                <a:latin typeface="Calibri"/>
                <a:cs typeface="Calibri"/>
              </a:rPr>
              <a:t>command </a:t>
            </a:r>
            <a:r>
              <a:rPr sz="2000" spc="-5" dirty="0">
                <a:latin typeface="Calibri"/>
                <a:cs typeface="Calibri"/>
              </a:rPr>
              <a:t>along  </a:t>
            </a:r>
            <a:r>
              <a:rPr sz="2000" spc="-10" dirty="0">
                <a:latin typeface="Calibri"/>
                <a:cs typeface="Calibri"/>
              </a:rPr>
              <a:t>with </a:t>
            </a:r>
            <a:r>
              <a:rPr sz="2000" spc="-15" dirty="0">
                <a:latin typeface="Calibri"/>
                <a:cs typeface="Calibri"/>
              </a:rPr>
              <a:t>desired </a:t>
            </a:r>
            <a:r>
              <a:rPr sz="2000" spc="-5" dirty="0">
                <a:latin typeface="Calibri"/>
                <a:cs typeface="Calibri"/>
              </a:rPr>
              <a:t>options. If no mode is </a:t>
            </a:r>
            <a:r>
              <a:rPr sz="2000" spc="-10" dirty="0">
                <a:latin typeface="Calibri"/>
                <a:cs typeface="Calibri"/>
              </a:rPr>
              <a:t>specified, </a:t>
            </a:r>
            <a:r>
              <a:rPr sz="2000" spc="-5" dirty="0">
                <a:latin typeface="Calibri"/>
                <a:cs typeface="Calibri"/>
              </a:rPr>
              <a:t>john </a:t>
            </a:r>
            <a:r>
              <a:rPr sz="2000" spc="-10" dirty="0">
                <a:latin typeface="Calibri"/>
                <a:cs typeface="Calibri"/>
              </a:rPr>
              <a:t>will </a:t>
            </a:r>
            <a:r>
              <a:rPr sz="2000" spc="-5" dirty="0">
                <a:latin typeface="Calibri"/>
                <a:cs typeface="Calibri"/>
              </a:rPr>
              <a:t>try </a:t>
            </a:r>
            <a:r>
              <a:rPr sz="2000" spc="-15" dirty="0">
                <a:latin typeface="Calibri"/>
                <a:cs typeface="Calibri"/>
              </a:rPr>
              <a:t>“single” </a:t>
            </a:r>
            <a:r>
              <a:rPr sz="2000" spc="-20" dirty="0">
                <a:latin typeface="Calibri"/>
                <a:cs typeface="Calibri"/>
              </a:rPr>
              <a:t>first, </a:t>
            </a:r>
            <a:r>
              <a:rPr sz="2000" spc="-5" dirty="0">
                <a:latin typeface="Calibri"/>
                <a:cs typeface="Calibri"/>
              </a:rPr>
              <a:t>then </a:t>
            </a:r>
            <a:r>
              <a:rPr sz="2000" spc="-10" dirty="0">
                <a:latin typeface="Calibri"/>
                <a:cs typeface="Calibri"/>
              </a:rPr>
              <a:t>“wordlist”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finally </a:t>
            </a:r>
            <a:r>
              <a:rPr sz="2000" spc="-15" dirty="0">
                <a:latin typeface="Calibri"/>
                <a:cs typeface="Calibri"/>
              </a:rPr>
              <a:t>“incremental” password </a:t>
            </a:r>
            <a:r>
              <a:rPr sz="2000" spc="-10" dirty="0">
                <a:latin typeface="Calibri"/>
                <a:cs typeface="Calibri"/>
              </a:rPr>
              <a:t>cracking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methods.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100" dirty="0">
                <a:solidFill>
                  <a:srgbClr val="111111"/>
                </a:solidFill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111111"/>
                </a:solidFill>
                <a:latin typeface="Arial"/>
                <a:cs typeface="Arial"/>
              </a:rPr>
              <a:t>check </a:t>
            </a:r>
            <a:r>
              <a:rPr sz="2000" spc="-15" dirty="0">
                <a:solidFill>
                  <a:srgbClr val="111111"/>
                </a:solidFill>
                <a:latin typeface="Arial"/>
                <a:cs typeface="Arial"/>
              </a:rPr>
              <a:t>weak </a:t>
            </a:r>
            <a:r>
              <a:rPr sz="2000" spc="-10" dirty="0">
                <a:solidFill>
                  <a:srgbClr val="111111"/>
                </a:solidFill>
                <a:latin typeface="Arial"/>
                <a:cs typeface="Arial"/>
              </a:rPr>
              <a:t>password </a:t>
            </a:r>
            <a:r>
              <a:rPr sz="2000" dirty="0">
                <a:solidFill>
                  <a:srgbClr val="111111"/>
                </a:solidFill>
                <a:latin typeface="Arial"/>
                <a:cs typeface="Arial"/>
              </a:rPr>
              <a:t>(crack </a:t>
            </a:r>
            <a:r>
              <a:rPr sz="2000" spc="-10" dirty="0">
                <a:solidFill>
                  <a:srgbClr val="111111"/>
                </a:solidFill>
                <a:latin typeface="Arial"/>
                <a:cs typeface="Arial"/>
              </a:rPr>
              <a:t>password), enter the </a:t>
            </a:r>
            <a:r>
              <a:rPr sz="2000" spc="-15" dirty="0">
                <a:solidFill>
                  <a:srgbClr val="111111"/>
                </a:solidFill>
                <a:latin typeface="Arial"/>
                <a:cs typeface="Arial"/>
              </a:rPr>
              <a:t>following</a:t>
            </a:r>
            <a:r>
              <a:rPr sz="2000" spc="31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1111"/>
                </a:solidFill>
                <a:latin typeface="Arial"/>
                <a:cs typeface="Arial"/>
              </a:rPr>
              <a:t>command: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solidFill>
                  <a:srgbClr val="4B4F52"/>
                </a:solidFill>
                <a:latin typeface="Courier New"/>
                <a:cs typeface="Courier New"/>
              </a:rPr>
              <a:t>$ john</a:t>
            </a:r>
            <a:r>
              <a:rPr sz="2000" dirty="0">
                <a:solidFill>
                  <a:srgbClr val="4B4F5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4B4F52"/>
                </a:solidFill>
                <a:latin typeface="Courier New"/>
                <a:cs typeface="Courier New"/>
              </a:rPr>
              <a:t>pwdshadowDB.txt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8783" y="195084"/>
            <a:ext cx="1219199" cy="1219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33515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56"/>
                </a:lnTo>
              </a:path>
            </a:pathLst>
          </a:custGeom>
          <a:ln w="3175">
            <a:solidFill>
              <a:srgbClr val="F7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559" y="5846064"/>
            <a:ext cx="4136123" cy="825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5579" y="6584881"/>
            <a:ext cx="53975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Gill Sans MT"/>
                <a:cs typeface="Gill Sans MT"/>
              </a:rPr>
              <a:t>https:</a:t>
            </a:r>
            <a:r>
              <a:rPr sz="1400" spc="-5" dirty="0">
                <a:latin typeface="Gill Sans MT"/>
                <a:cs typeface="Gill Sans MT"/>
                <a:hlinkClick r:id="rId5"/>
              </a:rPr>
              <a:t>//w</a:t>
            </a:r>
            <a:r>
              <a:rPr sz="1400" spc="-5" dirty="0">
                <a:latin typeface="Gill Sans MT"/>
                <a:cs typeface="Gill Sans MT"/>
              </a:rPr>
              <a:t>ww</a:t>
            </a:r>
            <a:r>
              <a:rPr sz="1400" spc="-5" dirty="0">
                <a:latin typeface="Gill Sans MT"/>
                <a:cs typeface="Gill Sans MT"/>
                <a:hlinkClick r:id="rId5"/>
              </a:rPr>
              <a:t>.cyberciti.biz/faq/unix-linux-password-cracking-john-the-ripper/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9859" y="1067003"/>
            <a:ext cx="3834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5" dirty="0">
                <a:solidFill>
                  <a:srgbClr val="FF0000"/>
                </a:solidFill>
                <a:latin typeface="Gill Sans MT"/>
                <a:cs typeface="Gill Sans MT"/>
              </a:rPr>
              <a:t>Disclaimer:You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must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not use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this tool</a:t>
            </a:r>
            <a:r>
              <a:rPr sz="1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9859" y="1341323"/>
            <a:ext cx="261556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malicious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illegal</a:t>
            </a:r>
            <a:r>
              <a:rPr sz="1800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purposes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2255" algn="l"/>
              </a:tabLst>
            </a:pPr>
            <a:r>
              <a:rPr spc="160" dirty="0"/>
              <a:t>JOHN	</a:t>
            </a:r>
            <a:r>
              <a:rPr spc="145" dirty="0"/>
              <a:t>THE</a:t>
            </a:r>
            <a:r>
              <a:rPr spc="340" dirty="0"/>
              <a:t> </a:t>
            </a:r>
            <a:r>
              <a:rPr spc="175" dirty="0"/>
              <a:t>RIPPER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270" y="1628921"/>
            <a:ext cx="10000615" cy="14792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55344">
              <a:lnSpc>
                <a:spcPct val="110000"/>
              </a:lnSpc>
              <a:spcBef>
                <a:spcPts val="95"/>
              </a:spcBef>
            </a:pPr>
            <a:r>
              <a:rPr lang="en-IE" sz="2000" dirty="0">
                <a:latin typeface="+mj-lt"/>
                <a:cs typeface="Courier New"/>
              </a:rPr>
              <a:t>Alternatively</a:t>
            </a:r>
          </a:p>
          <a:p>
            <a:pPr marL="12700" marR="855344">
              <a:lnSpc>
                <a:spcPct val="110000"/>
              </a:lnSpc>
              <a:spcBef>
                <a:spcPts val="95"/>
              </a:spcBef>
            </a:pPr>
            <a:r>
              <a:rPr lang="en-US" sz="1600" dirty="0" err="1">
                <a:latin typeface="Courier New"/>
                <a:cs typeface="Courier New"/>
              </a:rPr>
              <a:t>sudo</a:t>
            </a:r>
            <a:r>
              <a:rPr lang="en-US" sz="1600" dirty="0">
                <a:latin typeface="Courier New"/>
                <a:cs typeface="Courier New"/>
              </a:rPr>
              <a:t> john --wordlist=/</a:t>
            </a:r>
            <a:r>
              <a:rPr lang="en-US" sz="1600" dirty="0" err="1">
                <a:latin typeface="Courier New"/>
                <a:cs typeface="Courier New"/>
              </a:rPr>
              <a:t>usr</a:t>
            </a:r>
            <a:r>
              <a:rPr lang="en-US" sz="1600" dirty="0">
                <a:latin typeface="Courier New"/>
                <a:cs typeface="Courier New"/>
              </a:rPr>
              <a:t>/share/wordlists/rockyou.txt </a:t>
            </a:r>
            <a:r>
              <a:rPr lang="en-IE" sz="1600" spc="-5" dirty="0" err="1">
                <a:solidFill>
                  <a:srgbClr val="4B4F52"/>
                </a:solidFill>
                <a:latin typeface="Courier New"/>
                <a:cs typeface="Courier New"/>
              </a:rPr>
              <a:t>pwdshadowDB</a:t>
            </a:r>
            <a:r>
              <a:rPr lang="en-US" sz="1600" dirty="0">
                <a:latin typeface="Courier New"/>
                <a:cs typeface="Courier New"/>
              </a:rPr>
              <a:t>.txt</a:t>
            </a:r>
          </a:p>
          <a:p>
            <a:pPr marL="12700" marR="855344">
              <a:lnSpc>
                <a:spcPct val="110000"/>
              </a:lnSpc>
              <a:spcBef>
                <a:spcPts val="95"/>
              </a:spcBef>
            </a:pPr>
            <a:endParaRPr lang="en-US" sz="1600" dirty="0">
              <a:latin typeface="Courier New"/>
              <a:cs typeface="Courier New"/>
            </a:endParaRPr>
          </a:p>
          <a:p>
            <a:pPr marL="12700" marR="855344">
              <a:lnSpc>
                <a:spcPct val="110000"/>
              </a:lnSpc>
              <a:spcBef>
                <a:spcPts val="95"/>
              </a:spcBef>
            </a:pPr>
            <a:r>
              <a:rPr lang="en-IE" sz="1600" dirty="0" err="1">
                <a:latin typeface="Courier New"/>
                <a:cs typeface="Courier New"/>
              </a:rPr>
              <a:t>sudo</a:t>
            </a:r>
            <a:r>
              <a:rPr lang="en-IE" sz="1600" dirty="0">
                <a:latin typeface="Courier New"/>
                <a:cs typeface="Courier New"/>
              </a:rPr>
              <a:t> john –status</a:t>
            </a:r>
            <a:endParaRPr lang="en-US" sz="1600" dirty="0">
              <a:latin typeface="Courier New"/>
              <a:cs typeface="Courier New"/>
            </a:endParaRPr>
          </a:p>
          <a:p>
            <a:pPr marL="12700" marR="855344">
              <a:lnSpc>
                <a:spcPct val="110000"/>
              </a:lnSpc>
              <a:spcBef>
                <a:spcPts val="95"/>
              </a:spcBef>
            </a:pPr>
            <a:r>
              <a:rPr lang="en-US" sz="1600" dirty="0" err="1">
                <a:latin typeface="Courier New"/>
                <a:cs typeface="Courier New"/>
              </a:rPr>
              <a:t>sudo</a:t>
            </a:r>
            <a:r>
              <a:rPr lang="en-US" sz="1600" dirty="0">
                <a:latin typeface="Courier New"/>
                <a:cs typeface="Courier New"/>
              </a:rPr>
              <a:t> john --show </a:t>
            </a:r>
            <a:r>
              <a:rPr lang="en-IE" sz="1600" spc="-5" dirty="0" err="1">
                <a:solidFill>
                  <a:srgbClr val="4B4F52"/>
                </a:solidFill>
                <a:latin typeface="Courier New"/>
                <a:cs typeface="Courier New"/>
              </a:rPr>
              <a:t>pwdshadowDB</a:t>
            </a:r>
            <a:r>
              <a:rPr lang="en-US" sz="1600" dirty="0">
                <a:latin typeface="Courier New"/>
                <a:cs typeface="Courier New"/>
              </a:rPr>
              <a:t>.txt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8783" y="195084"/>
            <a:ext cx="1219199" cy="1219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33515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56"/>
                </a:lnTo>
              </a:path>
            </a:pathLst>
          </a:custGeom>
          <a:ln w="3175">
            <a:solidFill>
              <a:srgbClr val="F7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28559" y="5846064"/>
            <a:ext cx="4136123" cy="825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5579" y="6584881"/>
            <a:ext cx="53975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Gill Sans MT"/>
                <a:cs typeface="Gill Sans MT"/>
              </a:rPr>
              <a:t>https:</a:t>
            </a:r>
            <a:r>
              <a:rPr sz="1400" spc="-5" dirty="0">
                <a:latin typeface="Gill Sans MT"/>
                <a:cs typeface="Gill Sans MT"/>
                <a:hlinkClick r:id="rId4"/>
              </a:rPr>
              <a:t>//w</a:t>
            </a:r>
            <a:r>
              <a:rPr sz="1400" spc="-5" dirty="0">
                <a:latin typeface="Gill Sans MT"/>
                <a:cs typeface="Gill Sans MT"/>
              </a:rPr>
              <a:t>ww</a:t>
            </a:r>
            <a:r>
              <a:rPr sz="1400" spc="-5" dirty="0">
                <a:latin typeface="Gill Sans MT"/>
                <a:cs typeface="Gill Sans MT"/>
                <a:hlinkClick r:id="rId4"/>
              </a:rPr>
              <a:t>.cyberciti.biz/faq/unix-linux-password-cracking-john-the-ripper/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9859" y="1067003"/>
            <a:ext cx="3834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5" dirty="0">
                <a:solidFill>
                  <a:srgbClr val="FF0000"/>
                </a:solidFill>
                <a:latin typeface="Gill Sans MT"/>
                <a:cs typeface="Gill Sans MT"/>
              </a:rPr>
              <a:t>Disclaimer:You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must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not use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this tool</a:t>
            </a:r>
            <a:r>
              <a:rPr sz="1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9859" y="1341323"/>
            <a:ext cx="261556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malicious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illegal</a:t>
            </a:r>
            <a:r>
              <a:rPr sz="1800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purposes</a:t>
            </a:r>
            <a:endParaRPr sz="18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2324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6EA5-B0AE-9D3A-7A4F-67295508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0652"/>
            <a:ext cx="10830543" cy="801369"/>
          </a:xfrm>
        </p:spPr>
        <p:txBody>
          <a:bodyPr/>
          <a:lstStyle/>
          <a:p>
            <a:r>
              <a:rPr lang="en-IE" dirty="0"/>
              <a:t>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BB7C-2D09-B520-F878-DE10F5C3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24000"/>
            <a:ext cx="10830543" cy="48013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Search online for device default passwords, for example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+mj-lt"/>
                <a:hlinkClick r:id="rId2"/>
              </a:rPr>
              <a:t>https://datarecovery.com/rd/default-passwords/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Check the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Insecam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directory of online cameras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3"/>
              </a:rPr>
              <a:t>http://insecam.org/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Search online for password dictionaries / wordlists, for example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4"/>
              </a:rPr>
              <a:t>https://github.com/danielmiessler/SecLists/tree/master/Passwords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5"/>
              </a:rPr>
              <a:t>https://wiki.skullsecurity.org/Passwords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Locate and explore the Kali wordlists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CeWL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to build a custom password list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6"/>
              </a:rPr>
              <a:t>https://digi.ninja/projects/cewl.php#usage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7"/>
              </a:rPr>
              <a:t>https://tools.kali.org/password-attacks/cewl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+mj-lt"/>
                <a:hlinkClick r:id="rId8"/>
              </a:rPr>
              <a:t>https://www.hackingarticles.in/comprehensive-guide-on-cewl-tool/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endParaRPr lang="en-IE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221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6EA5-B0AE-9D3A-7A4F-67295508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0652"/>
            <a:ext cx="10830543" cy="801369"/>
          </a:xfrm>
        </p:spPr>
        <p:txBody>
          <a:bodyPr/>
          <a:lstStyle/>
          <a:p>
            <a:r>
              <a:rPr lang="en-IE" dirty="0"/>
              <a:t>Service password Cracking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BB7C-2D09-B520-F878-DE10F5C3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524000"/>
            <a:ext cx="10830543" cy="18158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Use some tools to attempt crack the passwords for services running on your owned machines or VMs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Some tutorials to guide your practice: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Telnet: </a:t>
            </a:r>
            <a:r>
              <a:rPr lang="en-US" sz="1600" dirty="0">
                <a:solidFill>
                  <a:schemeClr val="tx1"/>
                </a:solidFill>
                <a:latin typeface="+mj-lt"/>
                <a:hlinkClick r:id="rId2"/>
              </a:rPr>
              <a:t>http://www.hackingarticles.in/4-ways-to-hack-telnet-passsword/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SSH and FTP: </a:t>
            </a:r>
            <a:r>
              <a:rPr lang="en-US" sz="1600" dirty="0">
                <a:solidFill>
                  <a:schemeClr val="tx1"/>
                </a:solidFill>
                <a:latin typeface="+mj-lt"/>
                <a:hlinkClick r:id="rId3"/>
              </a:rPr>
              <a:t>https://hackertarget.com/brute-forcing-passwords-with-ncrack-hydra-and-medusa/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MySQL: </a:t>
            </a:r>
            <a:r>
              <a:rPr lang="en-US" sz="1600" dirty="0">
                <a:solidFill>
                  <a:schemeClr val="tx1"/>
                </a:solidFill>
                <a:latin typeface="+mj-lt"/>
                <a:hlinkClick r:id="rId4"/>
              </a:rPr>
              <a:t>http://www.hackingarticles.in/5-ways-to-hack-mysql-login-password/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SMB: </a:t>
            </a:r>
            <a:r>
              <a:rPr lang="en-US" sz="1600" dirty="0">
                <a:solidFill>
                  <a:schemeClr val="tx1"/>
                </a:solidFill>
                <a:latin typeface="+mj-lt"/>
                <a:hlinkClick r:id="rId5"/>
              </a:rPr>
              <a:t>https://0xma.github.io/hacking/brute_force_windows_server_2016_hydra.html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6519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7" y="333109"/>
            <a:ext cx="2161540" cy="801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15" dirty="0"/>
              <a:t>AG</a:t>
            </a:r>
            <a:r>
              <a:rPr spc="204" dirty="0"/>
              <a:t>E</a:t>
            </a:r>
            <a:r>
              <a:rPr spc="215" dirty="0"/>
              <a:t>N</a:t>
            </a:r>
            <a:r>
              <a:rPr spc="204" dirty="0"/>
              <a:t>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0417" y="1532330"/>
            <a:ext cx="9107805" cy="27199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Gill Sans MT"/>
                <a:cs typeface="Gill Sans MT"/>
              </a:rPr>
              <a:t>Topic: </a:t>
            </a:r>
            <a:r>
              <a:rPr sz="2800" spc="5" dirty="0">
                <a:latin typeface="Gill Sans MT"/>
                <a:cs typeface="Gill Sans MT"/>
              </a:rPr>
              <a:t>Cryptographic and other </a:t>
            </a:r>
            <a:r>
              <a:rPr sz="2800" dirty="0">
                <a:latin typeface="Gill Sans MT"/>
                <a:cs typeface="Gill Sans MT"/>
              </a:rPr>
              <a:t>cyber</a:t>
            </a:r>
            <a:r>
              <a:rPr sz="2800" spc="-4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attacks</a:t>
            </a: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Gill Sans MT"/>
                <a:cs typeface="Gill Sans MT"/>
              </a:rPr>
              <a:t>Activities:</a:t>
            </a:r>
          </a:p>
          <a:p>
            <a:pPr marL="698500" lvl="1" indent="-229235">
              <a:lnSpc>
                <a:spcPct val="100000"/>
              </a:lnSpc>
              <a:spcBef>
                <a:spcPts val="1010"/>
              </a:spcBef>
              <a:buClr>
                <a:srgbClr val="2A1A00"/>
              </a:buClr>
              <a:buChar char="–"/>
              <a:tabLst>
                <a:tab pos="698500" algn="l"/>
                <a:tab pos="6471285" algn="l"/>
              </a:tabLst>
            </a:pPr>
            <a:endParaRPr lang="en-US" sz="2600" spc="-15" dirty="0">
              <a:latin typeface="Gill Sans MT"/>
              <a:cs typeface="Gill Sans MT"/>
            </a:endParaRPr>
          </a:p>
          <a:p>
            <a:pPr marL="698500" lvl="1" indent="-229235">
              <a:lnSpc>
                <a:spcPct val="100000"/>
              </a:lnSpc>
              <a:spcBef>
                <a:spcPts val="1010"/>
              </a:spcBef>
              <a:buClr>
                <a:srgbClr val="2A1A00"/>
              </a:buClr>
              <a:buChar char="–"/>
              <a:tabLst>
                <a:tab pos="698500" algn="l"/>
                <a:tab pos="6471285" algn="l"/>
              </a:tabLst>
            </a:pPr>
            <a:r>
              <a:rPr sz="2600" spc="-15" dirty="0">
                <a:latin typeface="Gill Sans MT"/>
                <a:cs typeface="Gill Sans MT"/>
              </a:rPr>
              <a:t>John </a:t>
            </a:r>
            <a:r>
              <a:rPr sz="2600" spc="-5" dirty="0">
                <a:latin typeface="Gill Sans MT"/>
                <a:cs typeface="Gill Sans MT"/>
              </a:rPr>
              <a:t>the Ripper </a:t>
            </a:r>
            <a:r>
              <a:rPr sz="2600" spc="-15" dirty="0">
                <a:latin typeface="Gill Sans MT"/>
                <a:cs typeface="Gill Sans MT"/>
              </a:rPr>
              <a:t>(Password</a:t>
            </a:r>
            <a:r>
              <a:rPr sz="2600" spc="100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Cracking</a:t>
            </a:r>
            <a:r>
              <a:rPr sz="2600" spc="-290" dirty="0">
                <a:latin typeface="Gill Sans MT"/>
                <a:cs typeface="Gill Sans MT"/>
              </a:rPr>
              <a:t> </a:t>
            </a:r>
            <a:r>
              <a:rPr sz="2600" spc="-80" dirty="0">
                <a:latin typeface="Gill Sans MT"/>
                <a:cs typeface="Gill Sans MT"/>
              </a:rPr>
              <a:t>Tool)	</a:t>
            </a:r>
            <a:r>
              <a:rPr sz="2600" dirty="0">
                <a:latin typeface="Gill Sans MT"/>
                <a:cs typeface="Gill Sans MT"/>
              </a:rPr>
              <a:t>self-passed</a:t>
            </a:r>
            <a:r>
              <a:rPr sz="2600" spc="-50" dirty="0">
                <a:latin typeface="Gill Sans MT"/>
                <a:cs typeface="Gill Sans MT"/>
              </a:rPr>
              <a:t> </a:t>
            </a:r>
            <a:r>
              <a:rPr sz="2600" spc="-25" dirty="0">
                <a:latin typeface="Gill Sans MT"/>
                <a:cs typeface="Gill Sans MT"/>
              </a:rPr>
              <a:t>exercise</a:t>
            </a:r>
            <a:endParaRPr sz="2600" dirty="0">
              <a:latin typeface="Gill Sans MT"/>
              <a:cs typeface="Gill Sans MT"/>
            </a:endParaRPr>
          </a:p>
          <a:p>
            <a:pPr marL="698500" lvl="1" indent="-229235">
              <a:lnSpc>
                <a:spcPct val="100000"/>
              </a:lnSpc>
              <a:spcBef>
                <a:spcPts val="1005"/>
              </a:spcBef>
              <a:buClr>
                <a:srgbClr val="2A1A00"/>
              </a:buClr>
              <a:buChar char="–"/>
              <a:tabLst>
                <a:tab pos="698500" algn="l"/>
              </a:tabLst>
            </a:pPr>
            <a:r>
              <a:rPr sz="2600" spc="50" dirty="0">
                <a:latin typeface="Gill Sans MT"/>
                <a:cs typeface="Gill Sans MT"/>
              </a:rPr>
              <a:t>CA</a:t>
            </a:r>
            <a:r>
              <a:rPr sz="2600" spc="50" dirty="0">
                <a:latin typeface="Arial"/>
                <a:cs typeface="Arial"/>
              </a:rPr>
              <a:t>1 </a:t>
            </a:r>
            <a:r>
              <a:rPr sz="2600" spc="-20" dirty="0">
                <a:latin typeface="Gill Sans MT"/>
                <a:cs typeface="Gill Sans MT"/>
              </a:rPr>
              <a:t>group </a:t>
            </a:r>
            <a:r>
              <a:rPr sz="2600" spc="-15" dirty="0">
                <a:latin typeface="Gill Sans MT"/>
                <a:cs typeface="Gill Sans MT"/>
              </a:rPr>
              <a:t>project</a:t>
            </a:r>
            <a:r>
              <a:rPr sz="2600" spc="20" dirty="0">
                <a:latin typeface="Gill Sans MT"/>
                <a:cs typeface="Gill Sans MT"/>
              </a:rPr>
              <a:t> </a:t>
            </a:r>
            <a:r>
              <a:rPr sz="2600" spc="-5" dirty="0">
                <a:latin typeface="Gill Sans MT"/>
                <a:cs typeface="Gill Sans MT"/>
              </a:rPr>
              <a:t>status</a:t>
            </a:r>
            <a:endParaRPr sz="26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6" y="333109"/>
            <a:ext cx="8270783" cy="7944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215" dirty="0"/>
              <a:t>Password Storage in Linux </a:t>
            </a:r>
            <a:endParaRPr spc="204" dirty="0"/>
          </a:p>
        </p:txBody>
      </p:sp>
      <p:sp>
        <p:nvSpPr>
          <p:cNvPr id="3" name="object 3"/>
          <p:cNvSpPr txBox="1"/>
          <p:nvPr/>
        </p:nvSpPr>
        <p:spPr>
          <a:xfrm>
            <a:off x="1330417" y="1532330"/>
            <a:ext cx="9107805" cy="4876976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65" dirty="0">
                <a:latin typeface="Gill Sans MT"/>
                <a:cs typeface="Gill Sans MT"/>
              </a:rPr>
              <a:t>Password Storage: In Kali Linux, passwords are stored in the /</a:t>
            </a:r>
            <a:r>
              <a:rPr lang="en-US" sz="2800" spc="-65" dirty="0" err="1">
                <a:latin typeface="Gill Sans MT"/>
                <a:cs typeface="Gill Sans MT"/>
              </a:rPr>
              <a:t>etc</a:t>
            </a:r>
            <a:r>
              <a:rPr lang="en-US" sz="2800" spc="-65" dirty="0">
                <a:latin typeface="Gill Sans MT"/>
                <a:cs typeface="Gill Sans MT"/>
              </a:rPr>
              <a:t>/shadow file in a hashed format.</a:t>
            </a:r>
          </a:p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65" dirty="0">
                <a:latin typeface="Gill Sans MT"/>
                <a:cs typeface="Gill Sans MT"/>
              </a:rPr>
              <a:t>Hashing Algorithms: Common hashing algorithms used include MD5, Blowfish, SHA-256, and SHA-512.</a:t>
            </a:r>
          </a:p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65" dirty="0">
                <a:latin typeface="Gill Sans MT"/>
                <a:cs typeface="Gill Sans MT"/>
              </a:rPr>
              <a:t>Irreversibility: Hashing is a one-way function, meaning that a hashed password cannot be converted back into its original plaintext form.</a:t>
            </a:r>
          </a:p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2800" spc="-65" dirty="0">
                <a:latin typeface="Gill Sans MT"/>
                <a:cs typeface="Gill Sans MT"/>
              </a:rPr>
              <a:t>Enhanced Security: This irreversibility makes it extremely difficult for attackers to recover passwords and gain unauthorized access.</a:t>
            </a:r>
            <a:endParaRPr sz="2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70275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416" y="333109"/>
            <a:ext cx="7661183" cy="7944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215" dirty="0"/>
              <a:t>Password Hashing</a:t>
            </a:r>
            <a:endParaRPr spc="204" dirty="0"/>
          </a:p>
        </p:txBody>
      </p:sp>
      <p:sp>
        <p:nvSpPr>
          <p:cNvPr id="3" name="object 3"/>
          <p:cNvSpPr txBox="1"/>
          <p:nvPr/>
        </p:nvSpPr>
        <p:spPr>
          <a:xfrm>
            <a:off x="1330417" y="1532330"/>
            <a:ext cx="9107805" cy="541558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r>
              <a:rPr lang="en-US" sz="2600" dirty="0">
                <a:latin typeface="Gill Sans MT"/>
                <a:cs typeface="Gill Sans MT"/>
              </a:rPr>
              <a:t>Creating MD5 hash of a password</a:t>
            </a:r>
            <a:endParaRPr lang="en-IE" sz="26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endParaRPr lang="en-IE" sz="26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echo -n 'password123' | md5sum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endParaRPr lang="en-I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r>
              <a:rPr lang="en-US" sz="2600" dirty="0">
                <a:latin typeface="Gill Sans MT"/>
                <a:cs typeface="Gill Sans MT"/>
              </a:rPr>
              <a:t>Creating SHA1 hash of a password</a:t>
            </a:r>
            <a:endParaRPr lang="en-IE" sz="26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endParaRPr lang="en-I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r>
              <a:rPr lang="en-IE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echo -n "password123" | sha1sum</a:t>
            </a: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endParaRPr lang="en-IE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endParaRPr lang="en-US" sz="26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buClr>
                <a:srgbClr val="2A1A00"/>
              </a:buClr>
              <a:tabLst>
                <a:tab pos="241300" algn="l"/>
              </a:tabLst>
            </a:pPr>
            <a:endParaRPr sz="26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6739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980" y="-16015"/>
            <a:ext cx="10591800" cy="15715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215" dirty="0"/>
              <a:t>Password Hashing and Salt (Cryptographic Attack)</a:t>
            </a:r>
            <a:endParaRPr spc="204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C42C-DD8B-61B5-7046-9A994625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1555569"/>
            <a:ext cx="5303520" cy="6506909"/>
          </a:xfrm>
        </p:spPr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bcrypt</a:t>
            </a:r>
            <a:endParaRPr kumimoji="0" lang="en-I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endParaRPr kumimoji="0" lang="en-I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Hash a password with salt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hash_password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(password):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salt =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bcrypt.gensalt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hashed =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bcrypt.hashpw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password.encode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(), salt)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hashed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endParaRPr kumimoji="0" lang="en-I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 Verify password during login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def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verify_password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stored_password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provided_password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):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return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bcrypt.checkpw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provided_password.encode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(), </a:t>
            </a:r>
            <a:r>
              <a:rPr kumimoji="0" lang="en-I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stored_password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2A1A00"/>
              </a:buClr>
              <a:buSzTx/>
              <a:buFontTx/>
              <a:buNone/>
              <a:tabLst>
                <a:tab pos="241300" algn="l"/>
              </a:tabLst>
              <a:defRPr/>
            </a:pPr>
            <a:endParaRPr kumimoji="0" lang="en-I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BB6C47-A161-9403-ECC6-8939F86F1BFA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446520" y="1571120"/>
            <a:ext cx="5791200" cy="5232202"/>
          </a:xfrm>
        </p:spPr>
        <p:txBody>
          <a:bodyPr/>
          <a:lstStyle/>
          <a:p>
            <a:r>
              <a:rPr lang="en-IE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Hashing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######################SHA1########################</a:t>
            </a: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Example string</a:t>
            </a:r>
          </a:p>
          <a:p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input_string</a:t>
            </a:r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your_string</a:t>
            </a:r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Encode the string to bytes and hash it</a:t>
            </a: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sha1_hash = hashlib.sha1(</a:t>
            </a:r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input_string.encode</a:t>
            </a:r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hexadecimal representation of the hash</a:t>
            </a: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print("SHA-1 hash of the string:", sha1_hash.hexdigest())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####################MD5############################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Example string</a:t>
            </a:r>
          </a:p>
          <a:p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input_string</a:t>
            </a:r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your_string</a:t>
            </a:r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Encode the string to bytes and hash it</a:t>
            </a: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md5_hash = hashlib.md5(</a:t>
            </a:r>
            <a:r>
              <a:rPr lang="en-IE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input_string.encode</a:t>
            </a:r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hexadecimal representation of the hash</a:t>
            </a:r>
          </a:p>
          <a:p>
            <a:r>
              <a:rPr lang="en-IE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print("MD5 hash of the string:", md5_hash.hexdigest())</a:t>
            </a: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1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2255" algn="l"/>
              </a:tabLst>
            </a:pPr>
            <a:r>
              <a:rPr spc="160" dirty="0"/>
              <a:t>JOHN	</a:t>
            </a:r>
            <a:r>
              <a:rPr spc="145" dirty="0"/>
              <a:t>THE</a:t>
            </a:r>
            <a:r>
              <a:rPr spc="340" dirty="0"/>
              <a:t> </a:t>
            </a:r>
            <a:r>
              <a:rPr spc="175" dirty="0"/>
              <a:t>RIPPER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376" y="1886311"/>
            <a:ext cx="10282555" cy="46570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285115" indent="-228600">
              <a:lnSpc>
                <a:spcPts val="2690"/>
              </a:lnSpc>
              <a:spcBef>
                <a:spcPts val="44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Gill Sans MT"/>
                <a:cs typeface="Gill Sans MT"/>
              </a:rPr>
              <a:t>It is a popular </a:t>
            </a:r>
            <a:r>
              <a:rPr sz="2500" spc="-10" dirty="0">
                <a:latin typeface="Gill Sans MT"/>
                <a:cs typeface="Gill Sans MT"/>
              </a:rPr>
              <a:t>open-source password-cracking tool </a:t>
            </a:r>
            <a:r>
              <a:rPr sz="2500" dirty="0">
                <a:latin typeface="Gill Sans MT"/>
                <a:cs typeface="Gill Sans MT"/>
              </a:rPr>
              <a:t>(a </a:t>
            </a:r>
            <a:r>
              <a:rPr sz="2500" spc="-15" dirty="0">
                <a:latin typeface="Gill Sans MT"/>
                <a:cs typeface="Gill Sans MT"/>
              </a:rPr>
              <a:t>commercial version </a:t>
            </a:r>
            <a:r>
              <a:rPr sz="2500" spc="-5" dirty="0">
                <a:latin typeface="Gill Sans MT"/>
                <a:cs typeface="Gill Sans MT"/>
              </a:rPr>
              <a:t>is  </a:t>
            </a:r>
            <a:r>
              <a:rPr sz="2500" spc="-10" dirty="0">
                <a:latin typeface="Gill Sans MT"/>
                <a:cs typeface="Gill Sans MT"/>
              </a:rPr>
              <a:t>also</a:t>
            </a:r>
            <a:r>
              <a:rPr sz="2500" spc="10" dirty="0">
                <a:latin typeface="Gill Sans MT"/>
                <a:cs typeface="Gill Sans MT"/>
              </a:rPr>
              <a:t> </a:t>
            </a:r>
            <a:r>
              <a:rPr sz="2500" spc="-15" dirty="0">
                <a:latin typeface="Gill Sans MT"/>
                <a:cs typeface="Gill Sans MT"/>
              </a:rPr>
              <a:t>available)</a:t>
            </a:r>
            <a:endParaRPr sz="2500">
              <a:latin typeface="Gill Sans MT"/>
              <a:cs typeface="Gill Sans MT"/>
            </a:endParaRPr>
          </a:p>
          <a:p>
            <a:pPr marL="241300" marR="5080" indent="-228600">
              <a:lnSpc>
                <a:spcPts val="2690"/>
              </a:lnSpc>
              <a:spcBef>
                <a:spcPts val="72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Gill Sans MT"/>
                <a:cs typeface="Gill Sans MT"/>
              </a:rPr>
              <a:t>Malicious purposes but also legitimate </a:t>
            </a:r>
            <a:r>
              <a:rPr sz="2500" dirty="0">
                <a:latin typeface="Gill Sans MT"/>
                <a:cs typeface="Gill Sans MT"/>
              </a:rPr>
              <a:t>such </a:t>
            </a:r>
            <a:r>
              <a:rPr sz="2500" spc="-10" dirty="0">
                <a:latin typeface="Gill Sans MT"/>
                <a:cs typeface="Gill Sans MT"/>
              </a:rPr>
              <a:t>as </a:t>
            </a:r>
            <a:r>
              <a:rPr sz="2500" spc="-5" dirty="0">
                <a:latin typeface="Gill Sans MT"/>
                <a:cs typeface="Gill Sans MT"/>
              </a:rPr>
              <a:t>pen testers conducting </a:t>
            </a:r>
            <a:r>
              <a:rPr sz="2500" dirty="0">
                <a:latin typeface="Gill Sans MT"/>
                <a:cs typeface="Gill Sans MT"/>
              </a:rPr>
              <a:t>security  </a:t>
            </a:r>
            <a:r>
              <a:rPr sz="2500" spc="-5" dirty="0">
                <a:latin typeface="Gill Sans MT"/>
                <a:cs typeface="Gill Sans MT"/>
              </a:rPr>
              <a:t>auditing </a:t>
            </a:r>
            <a:r>
              <a:rPr sz="2500" spc="5" dirty="0">
                <a:latin typeface="Gill Sans MT"/>
                <a:cs typeface="Gill Sans MT"/>
              </a:rPr>
              <a:t>(e.g., </a:t>
            </a:r>
            <a:r>
              <a:rPr sz="2500" dirty="0">
                <a:latin typeface="Gill Sans MT"/>
                <a:cs typeface="Gill Sans MT"/>
              </a:rPr>
              <a:t>to check </a:t>
            </a:r>
            <a:r>
              <a:rPr sz="2500" spc="-25" dirty="0">
                <a:latin typeface="Gill Sans MT"/>
                <a:cs typeface="Gill Sans MT"/>
              </a:rPr>
              <a:t>password </a:t>
            </a:r>
            <a:r>
              <a:rPr sz="2500" spc="-10" dirty="0">
                <a:latin typeface="Gill Sans MT"/>
                <a:cs typeface="Gill Sans MT"/>
              </a:rPr>
              <a:t>strength) and </a:t>
            </a:r>
            <a:r>
              <a:rPr sz="2500" spc="-25" dirty="0">
                <a:latin typeface="Gill Sans MT"/>
                <a:cs typeface="Gill Sans MT"/>
              </a:rPr>
              <a:t>password</a:t>
            </a:r>
            <a:r>
              <a:rPr sz="2500" spc="-50" dirty="0">
                <a:latin typeface="Gill Sans MT"/>
                <a:cs typeface="Gill Sans MT"/>
              </a:rPr>
              <a:t> </a:t>
            </a:r>
            <a:r>
              <a:rPr sz="2500" spc="-10" dirty="0">
                <a:latin typeface="Gill Sans MT"/>
                <a:cs typeface="Gill Sans MT"/>
              </a:rPr>
              <a:t>recovery</a:t>
            </a:r>
            <a:endParaRPr sz="25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Gill Sans MT"/>
                <a:cs typeface="Gill Sans MT"/>
              </a:rPr>
              <a:t>Auto-detects </a:t>
            </a:r>
            <a:r>
              <a:rPr sz="2500" spc="-25" dirty="0">
                <a:latin typeface="Gill Sans MT"/>
                <a:cs typeface="Gill Sans MT"/>
              </a:rPr>
              <a:t>password </a:t>
            </a:r>
            <a:r>
              <a:rPr sz="2500" spc="-5" dirty="0">
                <a:latin typeface="Gill Sans MT"/>
                <a:cs typeface="Gill Sans MT"/>
              </a:rPr>
              <a:t>hash </a:t>
            </a:r>
            <a:r>
              <a:rPr sz="2500" dirty="0">
                <a:latin typeface="Gill Sans MT"/>
                <a:cs typeface="Gill Sans MT"/>
              </a:rPr>
              <a:t>types, </a:t>
            </a:r>
            <a:r>
              <a:rPr sz="2500" spc="-5" dirty="0">
                <a:latin typeface="Gill Sans MT"/>
                <a:cs typeface="Gill Sans MT"/>
              </a:rPr>
              <a:t>can crack </a:t>
            </a:r>
            <a:r>
              <a:rPr sz="2500" dirty="0">
                <a:latin typeface="Gill Sans MT"/>
                <a:cs typeface="Gill Sans MT"/>
              </a:rPr>
              <a:t>multi-encrypted</a:t>
            </a:r>
            <a:r>
              <a:rPr sz="2500" spc="-85" dirty="0">
                <a:latin typeface="Gill Sans MT"/>
                <a:cs typeface="Gill Sans MT"/>
              </a:rPr>
              <a:t> </a:t>
            </a:r>
            <a:r>
              <a:rPr sz="2500" spc="-10" dirty="0">
                <a:latin typeface="Gill Sans MT"/>
                <a:cs typeface="Gill Sans MT"/>
              </a:rPr>
              <a:t>formats</a:t>
            </a:r>
            <a:endParaRPr sz="25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John the </a:t>
            </a:r>
            <a:r>
              <a:rPr sz="2700" spc="-5" dirty="0">
                <a:latin typeface="Calibri"/>
                <a:cs typeface="Calibri"/>
              </a:rPr>
              <a:t>Ripper </a:t>
            </a:r>
            <a:r>
              <a:rPr sz="2700" spc="-10" dirty="0">
                <a:latin typeface="Calibri"/>
                <a:cs typeface="Calibri"/>
              </a:rPr>
              <a:t>works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5" dirty="0">
                <a:latin typeface="Calibri"/>
                <a:cs typeface="Calibri"/>
              </a:rPr>
              <a:t>3 </a:t>
            </a:r>
            <a:r>
              <a:rPr sz="2700" spc="-5" dirty="0">
                <a:latin typeface="Calibri"/>
                <a:cs typeface="Calibri"/>
              </a:rPr>
              <a:t>distinct </a:t>
            </a:r>
            <a:r>
              <a:rPr sz="2700" dirty="0">
                <a:latin typeface="Calibri"/>
                <a:cs typeface="Calibri"/>
              </a:rPr>
              <a:t>modes </a:t>
            </a:r>
            <a:r>
              <a:rPr sz="2700" spc="-10" dirty="0">
                <a:latin typeface="Calibri"/>
                <a:cs typeface="Calibri"/>
              </a:rPr>
              <a:t>to crack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passwords:</a:t>
            </a:r>
            <a:endParaRPr sz="2700">
              <a:latin typeface="Calibri"/>
              <a:cs typeface="Calibri"/>
            </a:endParaRPr>
          </a:p>
          <a:p>
            <a:pPr marL="469900" marR="6751955" lvl="1">
              <a:lnSpc>
                <a:spcPct val="112300"/>
              </a:lnSpc>
              <a:spcBef>
                <a:spcPts val="5"/>
              </a:spcBef>
              <a:buClr>
                <a:srgbClr val="2A1A00"/>
              </a:buClr>
              <a:buSzPct val="96153"/>
              <a:buAutoNum type="arabicPeriod"/>
              <a:tabLst>
                <a:tab pos="721360" algn="l"/>
              </a:tabLst>
            </a:pPr>
            <a:r>
              <a:rPr sz="2600" spc="-5" dirty="0">
                <a:latin typeface="Calibri"/>
                <a:cs typeface="Calibri"/>
              </a:rPr>
              <a:t>Single </a:t>
            </a:r>
            <a:r>
              <a:rPr sz="2600" spc="-10" dirty="0">
                <a:latin typeface="Calibri"/>
                <a:cs typeface="Calibri"/>
              </a:rPr>
              <a:t>Crack Mode </a:t>
            </a:r>
            <a:r>
              <a:rPr sz="2600" spc="-10" dirty="0">
                <a:solidFill>
                  <a:srgbClr val="2A1A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2A1A00"/>
                </a:solidFill>
                <a:latin typeface="Calibri"/>
                <a:cs typeface="Calibri"/>
              </a:rPr>
              <a:t>2.</a:t>
            </a:r>
            <a:r>
              <a:rPr sz="2600" spc="-25" dirty="0">
                <a:latin typeface="Calibri"/>
                <a:cs typeface="Calibri"/>
              </a:rPr>
              <a:t>Wordlist </a:t>
            </a:r>
            <a:r>
              <a:rPr sz="2600" spc="-10" dirty="0">
                <a:latin typeface="Calibri"/>
                <a:cs typeface="Calibri"/>
              </a:rPr>
              <a:t>Crack Mode </a:t>
            </a:r>
            <a:r>
              <a:rPr sz="2600" spc="-10" dirty="0">
                <a:solidFill>
                  <a:srgbClr val="2A1A00"/>
                </a:solidFill>
                <a:latin typeface="Calibri"/>
                <a:cs typeface="Calibri"/>
              </a:rPr>
              <a:t> 3.</a:t>
            </a:r>
            <a:r>
              <a:rPr sz="2600" spc="-10" dirty="0">
                <a:latin typeface="Calibri"/>
                <a:cs typeface="Calibri"/>
              </a:rPr>
              <a:t>Incremental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Mode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700" spc="-120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view </a:t>
            </a:r>
            <a:r>
              <a:rPr sz="2700" dirty="0">
                <a:latin typeface="Calibri"/>
                <a:cs typeface="Calibri"/>
              </a:rPr>
              <a:t>all the </a:t>
            </a:r>
            <a:r>
              <a:rPr sz="2700" spc="-10" dirty="0">
                <a:latin typeface="Calibri"/>
                <a:cs typeface="Calibri"/>
              </a:rPr>
              <a:t>formats </a:t>
            </a:r>
            <a:r>
              <a:rPr sz="2700" dirty="0">
                <a:latin typeface="Calibri"/>
                <a:cs typeface="Calibri"/>
              </a:rPr>
              <a:t>it supports:</a:t>
            </a:r>
            <a:endParaRPr sz="27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2700" spc="5" dirty="0">
                <a:solidFill>
                  <a:srgbClr val="4B4F52"/>
                </a:solidFill>
                <a:latin typeface="Courier New"/>
                <a:cs typeface="Courier New"/>
              </a:rPr>
              <a:t>john</a:t>
            </a:r>
            <a:r>
              <a:rPr sz="2700" spc="-15" dirty="0">
                <a:solidFill>
                  <a:srgbClr val="4B4F52"/>
                </a:solidFill>
                <a:latin typeface="Courier New"/>
                <a:cs typeface="Courier New"/>
              </a:rPr>
              <a:t> </a:t>
            </a:r>
            <a:r>
              <a:rPr sz="2700" spc="5" dirty="0">
                <a:solidFill>
                  <a:srgbClr val="4B4F52"/>
                </a:solidFill>
                <a:latin typeface="Courier New"/>
                <a:cs typeface="Courier New"/>
              </a:rPr>
              <a:t>--list=formats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9859" y="1067003"/>
            <a:ext cx="3834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5" dirty="0">
                <a:solidFill>
                  <a:srgbClr val="FF0000"/>
                </a:solidFill>
                <a:latin typeface="Gill Sans MT"/>
                <a:cs typeface="Gill Sans MT"/>
              </a:rPr>
              <a:t>Disclaimer:You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must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not use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this tool</a:t>
            </a:r>
            <a:r>
              <a:rPr sz="1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9859" y="1341323"/>
            <a:ext cx="261556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malicious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illegal</a:t>
            </a:r>
            <a:r>
              <a:rPr sz="1800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purposes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8783" y="195084"/>
            <a:ext cx="1219199" cy="1219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4559808"/>
            <a:ext cx="5437631" cy="1085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2255" algn="l"/>
              </a:tabLst>
            </a:pPr>
            <a:r>
              <a:rPr spc="160" dirty="0"/>
              <a:t>JOHN	</a:t>
            </a:r>
            <a:r>
              <a:rPr spc="145" dirty="0"/>
              <a:t>THE</a:t>
            </a:r>
            <a:r>
              <a:rPr spc="340" dirty="0"/>
              <a:t> </a:t>
            </a:r>
            <a:r>
              <a:rPr spc="175" dirty="0"/>
              <a:t>RIPPER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376" y="1889987"/>
            <a:ext cx="10179685" cy="4356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48260" indent="-228600">
              <a:lnSpc>
                <a:spcPct val="109700"/>
              </a:lnSpc>
              <a:spcBef>
                <a:spcPts val="95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900" spc="-10" dirty="0">
                <a:latin typeface="Gill Sans MT"/>
                <a:cs typeface="Gill Sans MT"/>
              </a:rPr>
              <a:t>John</a:t>
            </a:r>
            <a:r>
              <a:rPr sz="2900" spc="-25" dirty="0">
                <a:latin typeface="Gill Sans MT"/>
                <a:cs typeface="Gill Sans MT"/>
              </a:rPr>
              <a:t> </a:t>
            </a:r>
            <a:r>
              <a:rPr sz="2900" spc="5" dirty="0">
                <a:latin typeface="Gill Sans MT"/>
                <a:cs typeface="Gill Sans MT"/>
              </a:rPr>
              <a:t>is</a:t>
            </a:r>
            <a:r>
              <a:rPr sz="2900" spc="-25" dirty="0">
                <a:latin typeface="Gill Sans MT"/>
                <a:cs typeface="Gill Sans MT"/>
              </a:rPr>
              <a:t> </a:t>
            </a:r>
            <a:r>
              <a:rPr sz="2900" spc="5" dirty="0">
                <a:latin typeface="Gill Sans MT"/>
                <a:cs typeface="Gill Sans MT"/>
              </a:rPr>
              <a:t>also</a:t>
            </a:r>
            <a:r>
              <a:rPr sz="2900" spc="-50" dirty="0">
                <a:latin typeface="Gill Sans MT"/>
                <a:cs typeface="Gill Sans MT"/>
              </a:rPr>
              <a:t> </a:t>
            </a:r>
            <a:r>
              <a:rPr sz="2900" dirty="0">
                <a:latin typeface="Gill Sans MT"/>
                <a:cs typeface="Gill Sans MT"/>
              </a:rPr>
              <a:t>a </a:t>
            </a:r>
            <a:r>
              <a:rPr sz="2900" spc="5" dirty="0">
                <a:latin typeface="Gill Sans MT"/>
                <a:cs typeface="Gill Sans MT"/>
              </a:rPr>
              <a:t>dictionary-based</a:t>
            </a:r>
            <a:r>
              <a:rPr sz="2900" spc="-95" dirty="0">
                <a:latin typeface="Gill Sans MT"/>
                <a:cs typeface="Gill Sans MT"/>
              </a:rPr>
              <a:t> </a:t>
            </a:r>
            <a:r>
              <a:rPr sz="2900" dirty="0">
                <a:latin typeface="Gill Sans MT"/>
                <a:cs typeface="Gill Sans MT"/>
              </a:rPr>
              <a:t>tool.</a:t>
            </a:r>
            <a:r>
              <a:rPr sz="2900" spc="-310" dirty="0">
                <a:latin typeface="Gill Sans MT"/>
                <a:cs typeface="Gill Sans MT"/>
              </a:rPr>
              <a:t> </a:t>
            </a:r>
            <a:r>
              <a:rPr sz="2900" spc="10" dirty="0">
                <a:latin typeface="Gill Sans MT"/>
                <a:cs typeface="Gill Sans MT"/>
              </a:rPr>
              <a:t>(i.e.,</a:t>
            </a:r>
            <a:r>
              <a:rPr sz="2900" spc="-310" dirty="0">
                <a:latin typeface="Gill Sans MT"/>
                <a:cs typeface="Gill Sans MT"/>
              </a:rPr>
              <a:t> </a:t>
            </a:r>
            <a:r>
              <a:rPr sz="2900" spc="5" dirty="0">
                <a:latin typeface="Gill Sans MT"/>
                <a:cs typeface="Gill Sans MT"/>
              </a:rPr>
              <a:t>it</a:t>
            </a:r>
            <a:r>
              <a:rPr sz="2900" spc="-20" dirty="0">
                <a:latin typeface="Gill Sans MT"/>
                <a:cs typeface="Gill Sans MT"/>
              </a:rPr>
              <a:t> </a:t>
            </a:r>
            <a:r>
              <a:rPr sz="2900" spc="-10" dirty="0">
                <a:latin typeface="Gill Sans MT"/>
                <a:cs typeface="Gill Sans MT"/>
              </a:rPr>
              <a:t>works</a:t>
            </a:r>
            <a:r>
              <a:rPr sz="2900" spc="-25" dirty="0">
                <a:latin typeface="Gill Sans MT"/>
                <a:cs typeface="Gill Sans MT"/>
              </a:rPr>
              <a:t> </a:t>
            </a:r>
            <a:r>
              <a:rPr sz="2900" dirty="0">
                <a:latin typeface="Gill Sans MT"/>
                <a:cs typeface="Gill Sans MT"/>
              </a:rPr>
              <a:t>with</a:t>
            </a:r>
            <a:r>
              <a:rPr sz="2900" spc="-20" dirty="0">
                <a:latin typeface="Gill Sans MT"/>
                <a:cs typeface="Gill Sans MT"/>
              </a:rPr>
              <a:t> </a:t>
            </a:r>
            <a:r>
              <a:rPr sz="2900" dirty="0">
                <a:latin typeface="Gill Sans MT"/>
                <a:cs typeface="Gill Sans MT"/>
              </a:rPr>
              <a:t>a </a:t>
            </a:r>
            <a:r>
              <a:rPr sz="2900" spc="10" dirty="0">
                <a:latin typeface="Gill Sans MT"/>
                <a:cs typeface="Gill Sans MT"/>
              </a:rPr>
              <a:t>dictionary  </a:t>
            </a:r>
            <a:r>
              <a:rPr sz="2900" dirty="0">
                <a:latin typeface="Gill Sans MT"/>
                <a:cs typeface="Gill Sans MT"/>
              </a:rPr>
              <a:t>of common </a:t>
            </a:r>
            <a:r>
              <a:rPr sz="2900" spc="-10" dirty="0">
                <a:latin typeface="Gill Sans MT"/>
                <a:cs typeface="Gill Sans MT"/>
              </a:rPr>
              <a:t>passwords </a:t>
            </a:r>
            <a:r>
              <a:rPr sz="2900" spc="-5" dirty="0">
                <a:latin typeface="Gill Sans MT"/>
                <a:cs typeface="Gill Sans MT"/>
              </a:rPr>
              <a:t>to compare </a:t>
            </a:r>
            <a:r>
              <a:rPr sz="2900" spc="5" dirty="0">
                <a:latin typeface="Gill Sans MT"/>
                <a:cs typeface="Gill Sans MT"/>
              </a:rPr>
              <a:t>it </a:t>
            </a:r>
            <a:r>
              <a:rPr sz="2900" dirty="0">
                <a:latin typeface="Gill Sans MT"/>
                <a:cs typeface="Gill Sans MT"/>
              </a:rPr>
              <a:t>with the </a:t>
            </a:r>
            <a:r>
              <a:rPr sz="2900" spc="5" dirty="0">
                <a:latin typeface="Gill Sans MT"/>
                <a:cs typeface="Gill Sans MT"/>
              </a:rPr>
              <a:t>hash in</a:t>
            </a:r>
            <a:r>
              <a:rPr sz="2900" spc="-320" dirty="0">
                <a:latin typeface="Gill Sans MT"/>
                <a:cs typeface="Gill Sans MT"/>
              </a:rPr>
              <a:t> </a:t>
            </a:r>
            <a:r>
              <a:rPr sz="2900" spc="5" dirty="0">
                <a:latin typeface="Gill Sans MT"/>
                <a:cs typeface="Gill Sans MT"/>
              </a:rPr>
              <a:t>hand).</a:t>
            </a:r>
            <a:endParaRPr sz="2900">
              <a:latin typeface="Gill Sans MT"/>
              <a:cs typeface="Gill Sans MT"/>
            </a:endParaRPr>
          </a:p>
          <a:p>
            <a:pPr marL="241300" marR="121285" indent="-228600">
              <a:lnSpc>
                <a:spcPct val="109700"/>
              </a:lnSpc>
              <a:spcBef>
                <a:spcPts val="72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900" spc="-5" dirty="0">
                <a:latin typeface="Gill Sans MT"/>
                <a:cs typeface="Gill Sans MT"/>
              </a:rPr>
              <a:t>It </a:t>
            </a:r>
            <a:r>
              <a:rPr sz="2900" dirty="0">
                <a:latin typeface="Gill Sans MT"/>
                <a:cs typeface="Gill Sans MT"/>
              </a:rPr>
              <a:t>can </a:t>
            </a:r>
            <a:r>
              <a:rPr sz="2900" spc="5" dirty="0">
                <a:latin typeface="Gill Sans MT"/>
                <a:cs typeface="Gill Sans MT"/>
              </a:rPr>
              <a:t>use popular </a:t>
            </a:r>
            <a:r>
              <a:rPr sz="2900" spc="-10" dirty="0">
                <a:latin typeface="Gill Sans MT"/>
                <a:cs typeface="Gill Sans MT"/>
              </a:rPr>
              <a:t>wordlists </a:t>
            </a:r>
            <a:r>
              <a:rPr sz="2900" spc="-20" dirty="0">
                <a:latin typeface="Gill Sans MT"/>
                <a:cs typeface="Gill Sans MT"/>
              </a:rPr>
              <a:t>like </a:t>
            </a:r>
            <a:r>
              <a:rPr sz="2900" i="1" spc="-35" dirty="0">
                <a:latin typeface="Gill Sans MT"/>
                <a:cs typeface="Gill Sans MT"/>
              </a:rPr>
              <a:t>RockYou </a:t>
            </a:r>
            <a:r>
              <a:rPr sz="2900" spc="5" dirty="0">
                <a:latin typeface="Gill Sans MT"/>
                <a:cs typeface="Gill Sans MT"/>
              </a:rPr>
              <a:t>but </a:t>
            </a:r>
            <a:r>
              <a:rPr sz="2900" spc="-10" dirty="0">
                <a:latin typeface="Gill Sans MT"/>
                <a:cs typeface="Gill Sans MT"/>
              </a:rPr>
              <a:t>John </a:t>
            </a:r>
            <a:r>
              <a:rPr sz="2900" spc="5" dirty="0">
                <a:latin typeface="Gill Sans MT"/>
                <a:cs typeface="Gill Sans MT"/>
              </a:rPr>
              <a:t>also has </a:t>
            </a:r>
            <a:r>
              <a:rPr sz="2900" dirty="0">
                <a:latin typeface="Gill Sans MT"/>
                <a:cs typeface="Gill Sans MT"/>
              </a:rPr>
              <a:t>its</a:t>
            </a:r>
            <a:r>
              <a:rPr sz="2900" spc="-330" dirty="0">
                <a:latin typeface="Gill Sans MT"/>
                <a:cs typeface="Gill Sans MT"/>
              </a:rPr>
              <a:t> </a:t>
            </a:r>
            <a:r>
              <a:rPr sz="2900" spc="-10" dirty="0">
                <a:latin typeface="Gill Sans MT"/>
                <a:cs typeface="Gill Sans MT"/>
              </a:rPr>
              <a:t>own  </a:t>
            </a:r>
            <a:r>
              <a:rPr sz="2900" dirty="0">
                <a:latin typeface="Gill Sans MT"/>
                <a:cs typeface="Gill Sans MT"/>
              </a:rPr>
              <a:t>set of</a:t>
            </a:r>
            <a:r>
              <a:rPr sz="2900" spc="-45" dirty="0">
                <a:latin typeface="Gill Sans MT"/>
                <a:cs typeface="Gill Sans MT"/>
              </a:rPr>
              <a:t> </a:t>
            </a:r>
            <a:r>
              <a:rPr sz="2900" spc="-5" dirty="0">
                <a:latin typeface="Gill Sans MT"/>
                <a:cs typeface="Gill Sans MT"/>
              </a:rPr>
              <a:t>wordlists.</a:t>
            </a:r>
            <a:endParaRPr sz="2900">
              <a:latin typeface="Gill Sans MT"/>
              <a:cs typeface="Gill Sans MT"/>
            </a:endParaRPr>
          </a:p>
          <a:p>
            <a:pPr marL="241300" indent="-228600">
              <a:lnSpc>
                <a:spcPct val="100000"/>
              </a:lnSpc>
              <a:spcBef>
                <a:spcPts val="1055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</a:tabLst>
            </a:pPr>
            <a:r>
              <a:rPr sz="2900" spc="5" dirty="0">
                <a:latin typeface="Gill Sans MT"/>
                <a:cs typeface="Gill Sans MT"/>
              </a:rPr>
              <a:t>This is </a:t>
            </a:r>
            <a:r>
              <a:rPr sz="2900" spc="-5" dirty="0">
                <a:latin typeface="Gill Sans MT"/>
                <a:cs typeface="Gill Sans MT"/>
              </a:rPr>
              <a:t>how </a:t>
            </a:r>
            <a:r>
              <a:rPr sz="2900" spc="-10" dirty="0">
                <a:latin typeface="Gill Sans MT"/>
                <a:cs typeface="Gill Sans MT"/>
              </a:rPr>
              <a:t>John works by</a:t>
            </a:r>
            <a:r>
              <a:rPr sz="2900" spc="-190" dirty="0">
                <a:latin typeface="Gill Sans MT"/>
                <a:cs typeface="Gill Sans MT"/>
              </a:rPr>
              <a:t> </a:t>
            </a:r>
            <a:r>
              <a:rPr sz="2900" dirty="0">
                <a:latin typeface="Gill Sans MT"/>
                <a:cs typeface="Gill Sans MT"/>
              </a:rPr>
              <a:t>default:</a:t>
            </a:r>
            <a:endParaRPr sz="2900">
              <a:latin typeface="Gill Sans MT"/>
              <a:cs typeface="Gill Sans MT"/>
            </a:endParaRPr>
          </a:p>
          <a:p>
            <a:pPr marL="527685" indent="-515620">
              <a:lnSpc>
                <a:spcPct val="100000"/>
              </a:lnSpc>
              <a:spcBef>
                <a:spcPts val="1055"/>
              </a:spcBef>
              <a:buClr>
                <a:srgbClr val="2A1A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900" spc="-5" dirty="0">
                <a:latin typeface="Gill Sans MT"/>
                <a:cs typeface="Gill Sans MT"/>
              </a:rPr>
              <a:t>recognize </a:t>
            </a:r>
            <a:r>
              <a:rPr sz="2900" dirty="0">
                <a:latin typeface="Gill Sans MT"/>
                <a:cs typeface="Gill Sans MT"/>
              </a:rPr>
              <a:t>the </a:t>
            </a:r>
            <a:r>
              <a:rPr sz="2900" spc="5" dirty="0">
                <a:latin typeface="Gill Sans MT"/>
                <a:cs typeface="Gill Sans MT"/>
              </a:rPr>
              <a:t>hash </a:t>
            </a:r>
            <a:r>
              <a:rPr sz="2900" dirty="0">
                <a:latin typeface="Gill Sans MT"/>
                <a:cs typeface="Gill Sans MT"/>
              </a:rPr>
              <a:t>type of the </a:t>
            </a:r>
            <a:r>
              <a:rPr sz="2900" spc="-10" dirty="0">
                <a:latin typeface="Gill Sans MT"/>
                <a:cs typeface="Gill Sans MT"/>
              </a:rPr>
              <a:t>current</a:t>
            </a:r>
            <a:r>
              <a:rPr sz="2900" spc="-254" dirty="0">
                <a:latin typeface="Gill Sans MT"/>
                <a:cs typeface="Gill Sans MT"/>
              </a:rPr>
              <a:t> </a:t>
            </a:r>
            <a:r>
              <a:rPr sz="2900" spc="5" dirty="0">
                <a:latin typeface="Gill Sans MT"/>
                <a:cs typeface="Gill Sans MT"/>
              </a:rPr>
              <a:t>hash</a:t>
            </a:r>
            <a:endParaRPr sz="2900">
              <a:latin typeface="Gill Sans MT"/>
              <a:cs typeface="Gill Sans MT"/>
            </a:endParaRPr>
          </a:p>
          <a:p>
            <a:pPr marL="527685" indent="-515620">
              <a:lnSpc>
                <a:spcPct val="100000"/>
              </a:lnSpc>
              <a:spcBef>
                <a:spcPts val="1035"/>
              </a:spcBef>
              <a:buClr>
                <a:srgbClr val="2A1A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900" dirty="0">
                <a:latin typeface="Gill Sans MT"/>
                <a:cs typeface="Gill Sans MT"/>
              </a:rPr>
              <a:t>generate </a:t>
            </a:r>
            <a:r>
              <a:rPr sz="2900" spc="5" dirty="0">
                <a:latin typeface="Gill Sans MT"/>
                <a:cs typeface="Gill Sans MT"/>
              </a:rPr>
              <a:t>hashes </a:t>
            </a:r>
            <a:r>
              <a:rPr sz="2900" dirty="0">
                <a:latin typeface="Gill Sans MT"/>
                <a:cs typeface="Gill Sans MT"/>
              </a:rPr>
              <a:t>on the </a:t>
            </a:r>
            <a:r>
              <a:rPr sz="2900" spc="-10" dirty="0">
                <a:latin typeface="Gill Sans MT"/>
                <a:cs typeface="Gill Sans MT"/>
              </a:rPr>
              <a:t>fly for </a:t>
            </a:r>
            <a:r>
              <a:rPr sz="2900" spc="5" dirty="0">
                <a:latin typeface="Gill Sans MT"/>
                <a:cs typeface="Gill Sans MT"/>
              </a:rPr>
              <a:t>all </a:t>
            </a:r>
            <a:r>
              <a:rPr sz="2900" dirty="0">
                <a:latin typeface="Gill Sans MT"/>
                <a:cs typeface="Gill Sans MT"/>
              </a:rPr>
              <a:t>the </a:t>
            </a:r>
            <a:r>
              <a:rPr sz="2900" spc="-10" dirty="0">
                <a:latin typeface="Gill Sans MT"/>
                <a:cs typeface="Gill Sans MT"/>
              </a:rPr>
              <a:t>passwords </a:t>
            </a:r>
            <a:r>
              <a:rPr sz="2900" spc="5" dirty="0">
                <a:latin typeface="Gill Sans MT"/>
                <a:cs typeface="Gill Sans MT"/>
              </a:rPr>
              <a:t>in </a:t>
            </a:r>
            <a:r>
              <a:rPr sz="2900" dirty="0">
                <a:latin typeface="Gill Sans MT"/>
                <a:cs typeface="Gill Sans MT"/>
              </a:rPr>
              <a:t>the</a:t>
            </a:r>
            <a:r>
              <a:rPr sz="2900" spc="-345" dirty="0">
                <a:latin typeface="Gill Sans MT"/>
                <a:cs typeface="Gill Sans MT"/>
              </a:rPr>
              <a:t> </a:t>
            </a:r>
            <a:r>
              <a:rPr sz="2900" spc="10" dirty="0">
                <a:latin typeface="Gill Sans MT"/>
                <a:cs typeface="Gill Sans MT"/>
              </a:rPr>
              <a:t>dictionary</a:t>
            </a:r>
            <a:endParaRPr sz="2900">
              <a:latin typeface="Gill Sans MT"/>
              <a:cs typeface="Gill Sans MT"/>
            </a:endParaRPr>
          </a:p>
          <a:p>
            <a:pPr marL="527685" indent="-515620">
              <a:lnSpc>
                <a:spcPct val="100000"/>
              </a:lnSpc>
              <a:spcBef>
                <a:spcPts val="1055"/>
              </a:spcBef>
              <a:buClr>
                <a:srgbClr val="2A1A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2900" dirty="0">
                <a:latin typeface="Gill Sans MT"/>
                <a:cs typeface="Gill Sans MT"/>
              </a:rPr>
              <a:t>stop when a generated </a:t>
            </a:r>
            <a:r>
              <a:rPr sz="2900" spc="5" dirty="0">
                <a:latin typeface="Gill Sans MT"/>
                <a:cs typeface="Gill Sans MT"/>
              </a:rPr>
              <a:t>hash </a:t>
            </a:r>
            <a:r>
              <a:rPr sz="2900" dirty="0">
                <a:latin typeface="Gill Sans MT"/>
                <a:cs typeface="Gill Sans MT"/>
              </a:rPr>
              <a:t>matches the </a:t>
            </a:r>
            <a:r>
              <a:rPr sz="2900" spc="-10" dirty="0">
                <a:latin typeface="Gill Sans MT"/>
                <a:cs typeface="Gill Sans MT"/>
              </a:rPr>
              <a:t>current</a:t>
            </a:r>
            <a:r>
              <a:rPr sz="2900" spc="-290" dirty="0">
                <a:latin typeface="Gill Sans MT"/>
                <a:cs typeface="Gill Sans MT"/>
              </a:rPr>
              <a:t> </a:t>
            </a:r>
            <a:r>
              <a:rPr sz="2900" spc="5" dirty="0">
                <a:latin typeface="Gill Sans MT"/>
                <a:cs typeface="Gill Sans MT"/>
              </a:rPr>
              <a:t>hash</a:t>
            </a:r>
            <a:endParaRPr sz="2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9859" y="1067003"/>
            <a:ext cx="3834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5" dirty="0">
                <a:solidFill>
                  <a:srgbClr val="FF0000"/>
                </a:solidFill>
                <a:latin typeface="Gill Sans MT"/>
                <a:cs typeface="Gill Sans MT"/>
              </a:rPr>
              <a:t>Disclaimer:You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must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not use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this tool</a:t>
            </a:r>
            <a:r>
              <a:rPr sz="1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9859" y="1341323"/>
            <a:ext cx="261556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malicious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illegal</a:t>
            </a:r>
            <a:r>
              <a:rPr sz="1800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purposes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8783" y="195084"/>
            <a:ext cx="1219199" cy="1219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47" y="1865875"/>
            <a:ext cx="10293985" cy="463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516755">
              <a:lnSpc>
                <a:spcPct val="116399"/>
              </a:lnSpc>
              <a:spcBef>
                <a:spcPts val="95"/>
              </a:spcBef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Gill Sans MT"/>
                <a:cs typeface="Gill Sans MT"/>
              </a:rPr>
              <a:t>Install </a:t>
            </a:r>
            <a:r>
              <a:rPr sz="2200" spc="5" dirty="0">
                <a:latin typeface="Gill Sans MT"/>
                <a:cs typeface="Gill Sans MT"/>
              </a:rPr>
              <a:t>Virtual </a:t>
            </a:r>
            <a:r>
              <a:rPr sz="2200" spc="-5" dirty="0">
                <a:latin typeface="Gill Sans MT"/>
                <a:cs typeface="Gill Sans MT"/>
              </a:rPr>
              <a:t>box </a:t>
            </a:r>
            <a:r>
              <a:rPr sz="2200" dirty="0">
                <a:latin typeface="Gill Sans MT"/>
                <a:cs typeface="Gill Sans MT"/>
              </a:rPr>
              <a:t>and </a:t>
            </a:r>
            <a:r>
              <a:rPr sz="2200" spc="-5" dirty="0">
                <a:latin typeface="Gill Sans MT"/>
                <a:cs typeface="Gill Sans MT"/>
              </a:rPr>
              <a:t>Kali Linux </a:t>
            </a:r>
            <a:r>
              <a:rPr sz="2200" spc="10" dirty="0">
                <a:latin typeface="Gill Sans MT"/>
                <a:cs typeface="Gill Sans MT"/>
              </a:rPr>
              <a:t>VM </a:t>
            </a:r>
            <a:r>
              <a:rPr sz="2200" u="heavy" spc="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  <a:hlinkClick r:id="rId2"/>
              </a:rPr>
              <a:t>https://www.youtube.com/watch?v=bKLa8UkRYTY</a:t>
            </a:r>
            <a:endParaRPr sz="2200">
              <a:latin typeface="Gill Sans MT"/>
              <a:cs typeface="Gill Sans MT"/>
            </a:endParaRPr>
          </a:p>
          <a:p>
            <a:pPr marL="12700" marR="791210">
              <a:lnSpc>
                <a:spcPts val="2380"/>
              </a:lnSpc>
              <a:spcBef>
                <a:spcPts val="800"/>
              </a:spcBef>
            </a:pPr>
            <a:r>
              <a:rPr sz="2200" spc="-55" dirty="0">
                <a:solidFill>
                  <a:srgbClr val="090922"/>
                </a:solidFill>
                <a:latin typeface="Tahoma"/>
                <a:cs typeface="Tahoma"/>
              </a:rPr>
              <a:t>If</a:t>
            </a:r>
            <a:r>
              <a:rPr sz="2200" spc="-26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rgbClr val="090922"/>
                </a:solidFill>
                <a:latin typeface="Tahoma"/>
                <a:cs typeface="Tahoma"/>
              </a:rPr>
              <a:t>you</a:t>
            </a:r>
            <a:r>
              <a:rPr sz="2200" spc="-28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are</a:t>
            </a:r>
            <a:r>
              <a:rPr sz="2200" spc="-28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90922"/>
                </a:solidFill>
                <a:latin typeface="Tahoma"/>
                <a:cs typeface="Tahoma"/>
              </a:rPr>
              <a:t>using</a:t>
            </a:r>
            <a:r>
              <a:rPr sz="2200" spc="-28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80" dirty="0">
                <a:solidFill>
                  <a:srgbClr val="090922"/>
                </a:solidFill>
                <a:latin typeface="Tahoma"/>
                <a:cs typeface="Tahoma"/>
              </a:rPr>
              <a:t>Kali</a:t>
            </a:r>
            <a:r>
              <a:rPr sz="2200" spc="-32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15" dirty="0">
                <a:solidFill>
                  <a:srgbClr val="090922"/>
                </a:solidFill>
                <a:latin typeface="Tahoma"/>
                <a:cs typeface="Tahoma"/>
              </a:rPr>
              <a:t>Linux,</a:t>
            </a:r>
            <a:r>
              <a:rPr sz="2200" spc="-27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John</a:t>
            </a:r>
            <a:r>
              <a:rPr sz="2200" spc="-26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is</a:t>
            </a:r>
            <a:r>
              <a:rPr sz="2200" spc="-30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5" dirty="0">
                <a:solidFill>
                  <a:srgbClr val="090922"/>
                </a:solidFill>
                <a:latin typeface="Tahoma"/>
                <a:cs typeface="Tahoma"/>
              </a:rPr>
              <a:t>pre-installed.</a:t>
            </a:r>
            <a:r>
              <a:rPr sz="2200" spc="-34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50" dirty="0">
                <a:solidFill>
                  <a:srgbClr val="090922"/>
                </a:solidFill>
                <a:latin typeface="Tahoma"/>
                <a:cs typeface="Tahoma"/>
              </a:rPr>
              <a:t>You</a:t>
            </a:r>
            <a:r>
              <a:rPr sz="2200" spc="-26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90922"/>
                </a:solidFill>
                <a:latin typeface="Tahoma"/>
                <a:cs typeface="Tahoma"/>
              </a:rPr>
              <a:t>can</a:t>
            </a:r>
            <a:r>
              <a:rPr sz="2200" spc="-31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090922"/>
                </a:solidFill>
                <a:latin typeface="Tahoma"/>
                <a:cs typeface="Tahoma"/>
              </a:rPr>
              <a:t>use</a:t>
            </a:r>
            <a:r>
              <a:rPr sz="2200" spc="-26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John</a:t>
            </a:r>
            <a:r>
              <a:rPr sz="2200" spc="-28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rgbClr val="090922"/>
                </a:solidFill>
                <a:latin typeface="Tahoma"/>
                <a:cs typeface="Tahoma"/>
              </a:rPr>
              <a:t>by</a:t>
            </a:r>
            <a:r>
              <a:rPr sz="2200" spc="-26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rgbClr val="090922"/>
                </a:solidFill>
                <a:latin typeface="Tahoma"/>
                <a:cs typeface="Tahoma"/>
              </a:rPr>
              <a:t>typing</a:t>
            </a:r>
            <a:r>
              <a:rPr sz="2200" spc="-28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the  </a:t>
            </a:r>
            <a:r>
              <a:rPr sz="2200" spc="25" dirty="0">
                <a:solidFill>
                  <a:srgbClr val="090922"/>
                </a:solidFill>
                <a:latin typeface="Tahoma"/>
                <a:cs typeface="Tahoma"/>
              </a:rPr>
              <a:t>following</a:t>
            </a:r>
            <a:r>
              <a:rPr sz="2200" spc="-31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35" dirty="0">
                <a:solidFill>
                  <a:srgbClr val="090922"/>
                </a:solidFill>
                <a:latin typeface="Tahoma"/>
                <a:cs typeface="Tahoma"/>
              </a:rPr>
              <a:t>command:</a:t>
            </a:r>
            <a:endParaRPr sz="2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900" spc="60" dirty="0">
                <a:latin typeface="Tahoma"/>
                <a:cs typeface="Tahoma"/>
              </a:rPr>
              <a:t>$</a:t>
            </a:r>
            <a:r>
              <a:rPr sz="1900" spc="-235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john</a:t>
            </a:r>
            <a:endParaRPr sz="1900">
              <a:latin typeface="Tahoma"/>
              <a:cs typeface="Tahoma"/>
            </a:endParaRPr>
          </a:p>
          <a:p>
            <a:pPr marL="12700" marR="5080">
              <a:lnSpc>
                <a:spcPts val="2380"/>
              </a:lnSpc>
              <a:spcBef>
                <a:spcPts val="740"/>
              </a:spcBef>
            </a:pPr>
            <a:r>
              <a:rPr sz="2200" spc="50" dirty="0">
                <a:solidFill>
                  <a:srgbClr val="090922"/>
                </a:solidFill>
                <a:latin typeface="Tahoma"/>
                <a:cs typeface="Tahoma"/>
              </a:rPr>
              <a:t>Once</a:t>
            </a:r>
            <a:r>
              <a:rPr sz="2200" spc="-28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rgbClr val="090922"/>
                </a:solidFill>
                <a:latin typeface="Tahoma"/>
                <a:cs typeface="Tahoma"/>
              </a:rPr>
              <a:t>you</a:t>
            </a:r>
            <a:r>
              <a:rPr sz="2200" spc="-254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90922"/>
                </a:solidFill>
                <a:latin typeface="Tahoma"/>
                <a:cs typeface="Tahoma"/>
              </a:rPr>
              <a:t>have</a:t>
            </a:r>
            <a:r>
              <a:rPr sz="2200" spc="-28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5" dirty="0">
                <a:solidFill>
                  <a:srgbClr val="090922"/>
                </a:solidFill>
                <a:latin typeface="Tahoma"/>
                <a:cs typeface="Tahoma"/>
              </a:rPr>
              <a:t>installed</a:t>
            </a:r>
            <a:r>
              <a:rPr sz="2200" spc="-33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25" dirty="0">
                <a:solidFill>
                  <a:srgbClr val="090922"/>
                </a:solidFill>
                <a:latin typeface="Tahoma"/>
                <a:cs typeface="Tahoma"/>
              </a:rPr>
              <a:t>John,</a:t>
            </a:r>
            <a:r>
              <a:rPr sz="2200" spc="-27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65" dirty="0">
                <a:solidFill>
                  <a:srgbClr val="090922"/>
                </a:solidFill>
                <a:latin typeface="Tahoma"/>
                <a:cs typeface="Tahoma"/>
              </a:rPr>
              <a:t>try</a:t>
            </a:r>
            <a:r>
              <a:rPr sz="2200" spc="-254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the</a:t>
            </a:r>
            <a:r>
              <a:rPr sz="2200" spc="-254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rgbClr val="090922"/>
                </a:solidFill>
                <a:latin typeface="Tahoma"/>
                <a:cs typeface="Tahoma"/>
              </a:rPr>
              <a:t>help</a:t>
            </a:r>
            <a:r>
              <a:rPr sz="2200" spc="-27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90922"/>
                </a:solidFill>
                <a:latin typeface="Tahoma"/>
                <a:cs typeface="Tahoma"/>
              </a:rPr>
              <a:t>command</a:t>
            </a:r>
            <a:r>
              <a:rPr sz="2200" spc="-36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55" dirty="0">
                <a:solidFill>
                  <a:srgbClr val="090922"/>
                </a:solidFill>
                <a:latin typeface="Tahoma"/>
                <a:cs typeface="Tahoma"/>
              </a:rPr>
              <a:t>to</a:t>
            </a:r>
            <a:r>
              <a:rPr sz="2200" spc="-24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90922"/>
                </a:solidFill>
                <a:latin typeface="Tahoma"/>
                <a:cs typeface="Tahoma"/>
              </a:rPr>
              <a:t>make</a:t>
            </a:r>
            <a:r>
              <a:rPr sz="2200" spc="-33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rgbClr val="090922"/>
                </a:solidFill>
                <a:latin typeface="Tahoma"/>
                <a:cs typeface="Tahoma"/>
              </a:rPr>
              <a:t>sure</a:t>
            </a:r>
            <a:r>
              <a:rPr sz="2200" spc="-254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35" dirty="0">
                <a:solidFill>
                  <a:srgbClr val="090922"/>
                </a:solidFill>
                <a:latin typeface="Tahoma"/>
                <a:cs typeface="Tahoma"/>
              </a:rPr>
              <a:t>your</a:t>
            </a:r>
            <a:r>
              <a:rPr sz="2200" spc="-28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30" dirty="0">
                <a:solidFill>
                  <a:srgbClr val="090922"/>
                </a:solidFill>
                <a:latin typeface="Tahoma"/>
                <a:cs typeface="Tahoma"/>
              </a:rPr>
              <a:t>installation</a:t>
            </a:r>
            <a:r>
              <a:rPr sz="2200" spc="-33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is  </a:t>
            </a:r>
            <a:r>
              <a:rPr sz="2200" spc="-5" dirty="0">
                <a:solidFill>
                  <a:srgbClr val="090922"/>
                </a:solidFill>
                <a:latin typeface="Tahoma"/>
                <a:cs typeface="Tahoma"/>
              </a:rPr>
              <a:t>working.</a:t>
            </a:r>
            <a:r>
              <a:rPr sz="2200" spc="-26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90922"/>
                </a:solidFill>
                <a:latin typeface="Tahoma"/>
                <a:cs typeface="Tahoma"/>
              </a:rPr>
              <a:t>The</a:t>
            </a:r>
            <a:r>
              <a:rPr sz="2200" spc="-28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5" dirty="0">
                <a:solidFill>
                  <a:srgbClr val="090922"/>
                </a:solidFill>
                <a:latin typeface="Tahoma"/>
                <a:cs typeface="Tahoma"/>
              </a:rPr>
              <a:t>help</a:t>
            </a:r>
            <a:r>
              <a:rPr sz="2200" spc="-27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90922"/>
                </a:solidFill>
                <a:latin typeface="Tahoma"/>
                <a:cs typeface="Tahoma"/>
              </a:rPr>
              <a:t>command</a:t>
            </a:r>
            <a:r>
              <a:rPr sz="2200" spc="-33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90922"/>
                </a:solidFill>
                <a:latin typeface="Tahoma"/>
                <a:cs typeface="Tahoma"/>
              </a:rPr>
              <a:t>can</a:t>
            </a:r>
            <a:r>
              <a:rPr sz="2200" spc="-27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10" dirty="0">
                <a:solidFill>
                  <a:srgbClr val="090922"/>
                </a:solidFill>
                <a:latin typeface="Tahoma"/>
                <a:cs typeface="Tahoma"/>
              </a:rPr>
              <a:t>also</a:t>
            </a:r>
            <a:r>
              <a:rPr sz="2200" spc="-30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090922"/>
                </a:solidFill>
                <a:latin typeface="Tahoma"/>
                <a:cs typeface="Tahoma"/>
              </a:rPr>
              <a:t>be</a:t>
            </a:r>
            <a:r>
              <a:rPr sz="2200" spc="-254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090922"/>
                </a:solidFill>
                <a:latin typeface="Tahoma"/>
                <a:cs typeface="Tahoma"/>
              </a:rPr>
              <a:t>used</a:t>
            </a:r>
            <a:r>
              <a:rPr sz="2200" spc="-28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30" dirty="0">
                <a:solidFill>
                  <a:srgbClr val="090922"/>
                </a:solidFill>
                <a:latin typeface="Tahoma"/>
                <a:cs typeface="Tahoma"/>
              </a:rPr>
              <a:t>as</a:t>
            </a:r>
            <a:r>
              <a:rPr sz="2200" spc="-30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40" dirty="0">
                <a:solidFill>
                  <a:srgbClr val="090922"/>
                </a:solidFill>
                <a:latin typeface="Tahoma"/>
                <a:cs typeface="Tahoma"/>
              </a:rPr>
              <a:t>a</a:t>
            </a:r>
            <a:r>
              <a:rPr sz="2200" spc="-24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0" dirty="0">
                <a:solidFill>
                  <a:srgbClr val="090922"/>
                </a:solidFill>
                <a:latin typeface="Tahoma"/>
                <a:cs typeface="Tahoma"/>
              </a:rPr>
              <a:t>reference</a:t>
            </a:r>
            <a:r>
              <a:rPr sz="2200" spc="-305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5" dirty="0">
                <a:solidFill>
                  <a:srgbClr val="090922"/>
                </a:solidFill>
                <a:latin typeface="Tahoma"/>
                <a:cs typeface="Tahoma"/>
              </a:rPr>
              <a:t>when</a:t>
            </a:r>
            <a:r>
              <a:rPr sz="2200" spc="-254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25" dirty="0">
                <a:solidFill>
                  <a:srgbClr val="090922"/>
                </a:solidFill>
                <a:latin typeface="Tahoma"/>
                <a:cs typeface="Tahoma"/>
              </a:rPr>
              <a:t>working</a:t>
            </a:r>
            <a:r>
              <a:rPr sz="2200" spc="-254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45" dirty="0">
                <a:solidFill>
                  <a:srgbClr val="090922"/>
                </a:solidFill>
                <a:latin typeface="Tahoma"/>
                <a:cs typeface="Tahoma"/>
              </a:rPr>
              <a:t>with</a:t>
            </a:r>
            <a:r>
              <a:rPr sz="2200" spc="-250" dirty="0">
                <a:solidFill>
                  <a:srgbClr val="090922"/>
                </a:solidFill>
                <a:latin typeface="Tahoma"/>
                <a:cs typeface="Tahoma"/>
              </a:rPr>
              <a:t> </a:t>
            </a:r>
            <a:r>
              <a:rPr sz="2200" spc="-30" dirty="0">
                <a:solidFill>
                  <a:srgbClr val="090922"/>
                </a:solidFill>
                <a:latin typeface="Tahoma"/>
                <a:cs typeface="Tahoma"/>
              </a:rPr>
              <a:t>John:</a:t>
            </a:r>
            <a:endParaRPr sz="22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1900" spc="60" dirty="0">
                <a:latin typeface="Tahoma"/>
                <a:cs typeface="Tahoma"/>
              </a:rPr>
              <a:t>$</a:t>
            </a:r>
            <a:r>
              <a:rPr sz="1900" spc="-430" dirty="0">
                <a:latin typeface="Tahoma"/>
                <a:cs typeface="Tahoma"/>
              </a:rPr>
              <a:t> </a:t>
            </a:r>
            <a:r>
              <a:rPr sz="1900" spc="-15" dirty="0">
                <a:latin typeface="Tahoma"/>
                <a:cs typeface="Tahoma"/>
              </a:rPr>
              <a:t>john </a:t>
            </a:r>
            <a:r>
              <a:rPr sz="1900" spc="-25" dirty="0">
                <a:latin typeface="Tahoma"/>
                <a:cs typeface="Tahoma"/>
              </a:rPr>
              <a:t>-h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65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buClr>
                <a:srgbClr val="2A1A00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900" spc="-10" dirty="0">
                <a:latin typeface="Gill Sans MT"/>
                <a:cs typeface="Gill Sans MT"/>
              </a:rPr>
              <a:t>Basic </a:t>
            </a:r>
            <a:r>
              <a:rPr sz="1900" spc="-40" dirty="0">
                <a:latin typeface="Gill Sans MT"/>
                <a:cs typeface="Gill Sans MT"/>
              </a:rPr>
              <a:t>Tutorial </a:t>
            </a:r>
            <a:r>
              <a:rPr sz="1900" spc="-10" dirty="0">
                <a:latin typeface="Gill Sans MT"/>
                <a:cs typeface="Gill Sans MT"/>
              </a:rPr>
              <a:t>for John </a:t>
            </a:r>
            <a:r>
              <a:rPr sz="1900" spc="-5" dirty="0">
                <a:latin typeface="Gill Sans MT"/>
                <a:cs typeface="Gill Sans MT"/>
              </a:rPr>
              <a:t>the</a:t>
            </a:r>
            <a:r>
              <a:rPr sz="1900" spc="-180" dirty="0">
                <a:latin typeface="Gill Sans MT"/>
                <a:cs typeface="Gill Sans MT"/>
              </a:rPr>
              <a:t> </a:t>
            </a:r>
            <a:r>
              <a:rPr sz="1900" dirty="0">
                <a:latin typeface="Gill Sans MT"/>
                <a:cs typeface="Gill Sans MT"/>
              </a:rPr>
              <a:t>Ripper</a:t>
            </a:r>
            <a:endParaRPr sz="1900">
              <a:latin typeface="Gill Sans MT"/>
              <a:cs typeface="Gill Sans MT"/>
            </a:endParaRPr>
          </a:p>
          <a:p>
            <a:pPr marL="12700" marR="953135">
              <a:lnSpc>
                <a:spcPct val="120000"/>
              </a:lnSpc>
              <a:spcBef>
                <a:spcPts val="25"/>
              </a:spcBef>
            </a:pP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  <a:hlinkClick r:id="rId3"/>
              </a:rPr>
              <a:t>https://www.freecodecamp.org/news/crack-passwords-using-john-the-ripper-pentesting-tutorial/ </a:t>
            </a:r>
            <a:r>
              <a:rPr sz="1900" spc="-10" dirty="0">
                <a:latin typeface="Gill Sans MT"/>
                <a:cs typeface="Gill Sans MT"/>
              </a:rPr>
              <a:t> </a:t>
            </a:r>
            <a:r>
              <a:rPr sz="1900" u="sng" spc="-1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  <a:hlinkClick r:id="rId4"/>
              </a:rPr>
              <a:t>https://www.hackingarticles.in/beginner-guide-john-the-ripper-part-1/</a:t>
            </a:r>
            <a:endParaRPr sz="19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2255" algn="l"/>
              </a:tabLst>
            </a:pPr>
            <a:r>
              <a:rPr spc="160" dirty="0"/>
              <a:t>JOHN	</a:t>
            </a:r>
            <a:r>
              <a:rPr spc="145" dirty="0"/>
              <a:t>THE</a:t>
            </a:r>
            <a:r>
              <a:rPr spc="340" dirty="0"/>
              <a:t> </a:t>
            </a:r>
            <a:r>
              <a:rPr spc="175" dirty="0"/>
              <a:t>RIPPER</a:t>
            </a:r>
          </a:p>
        </p:txBody>
      </p:sp>
      <p:sp>
        <p:nvSpPr>
          <p:cNvPr id="4" name="object 4"/>
          <p:cNvSpPr/>
          <p:nvPr/>
        </p:nvSpPr>
        <p:spPr>
          <a:xfrm>
            <a:off x="938783" y="195084"/>
            <a:ext cx="1219199" cy="1219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99859" y="1067003"/>
            <a:ext cx="3834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5" dirty="0">
                <a:solidFill>
                  <a:srgbClr val="FF0000"/>
                </a:solidFill>
                <a:latin typeface="Gill Sans MT"/>
                <a:cs typeface="Gill Sans MT"/>
              </a:rPr>
              <a:t>Disclaimer:You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must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not use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this tool</a:t>
            </a:r>
            <a:r>
              <a:rPr sz="1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9859" y="1341323"/>
            <a:ext cx="261556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malicious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illegal</a:t>
            </a:r>
            <a:r>
              <a:rPr sz="1800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purposes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32255" algn="l"/>
              </a:tabLst>
            </a:pPr>
            <a:r>
              <a:rPr spc="160" dirty="0"/>
              <a:t>JOHN	</a:t>
            </a:r>
            <a:r>
              <a:rPr spc="145" dirty="0"/>
              <a:t>THE</a:t>
            </a:r>
            <a:r>
              <a:rPr spc="340" dirty="0"/>
              <a:t> </a:t>
            </a:r>
            <a:r>
              <a:rPr spc="175" dirty="0"/>
              <a:t>RIPPER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693" y="1910694"/>
            <a:ext cx="10758805" cy="486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25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Single </a:t>
            </a:r>
            <a:r>
              <a:rPr sz="3000" spc="-15" dirty="0">
                <a:latin typeface="Calibri"/>
                <a:cs typeface="Calibri"/>
              </a:rPr>
              <a:t>Crack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</a:t>
            </a:r>
          </a:p>
          <a:p>
            <a:pPr marL="12700" marR="584200">
              <a:lnSpc>
                <a:spcPct val="88900"/>
              </a:lnSpc>
              <a:spcBef>
                <a:spcPts val="180"/>
              </a:spcBef>
            </a:pPr>
            <a:r>
              <a:rPr sz="1900" spc="-5" dirty="0">
                <a:latin typeface="Calibri"/>
                <a:cs typeface="Calibri"/>
              </a:rPr>
              <a:t>In this </a:t>
            </a:r>
            <a:r>
              <a:rPr sz="1900" dirty="0">
                <a:latin typeface="Calibri"/>
                <a:cs typeface="Calibri"/>
              </a:rPr>
              <a:t>mode John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ripper </a:t>
            </a:r>
            <a:r>
              <a:rPr sz="1900" spc="-20" dirty="0">
                <a:latin typeface="Calibri"/>
                <a:cs typeface="Calibri"/>
              </a:rPr>
              <a:t>makes </a:t>
            </a:r>
            <a:r>
              <a:rPr sz="1900" dirty="0">
                <a:latin typeface="Calibri"/>
                <a:cs typeface="Calibri"/>
              </a:rPr>
              <a:t>use of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information available </a:t>
            </a:r>
            <a:r>
              <a:rPr sz="1900" spc="-25" dirty="0">
                <a:latin typeface="Calibri"/>
                <a:cs typeface="Calibri"/>
              </a:rPr>
              <a:t>to </a:t>
            </a:r>
            <a:r>
              <a:rPr sz="1900" b="1" spc="-10" dirty="0">
                <a:latin typeface="Calibri"/>
                <a:cs typeface="Calibri"/>
              </a:rPr>
              <a:t>it in the </a:t>
            </a:r>
            <a:r>
              <a:rPr sz="1900" b="1" spc="-15" dirty="0">
                <a:latin typeface="Calibri"/>
                <a:cs typeface="Calibri"/>
              </a:rPr>
              <a:t>form </a:t>
            </a:r>
            <a:r>
              <a:rPr sz="1900" b="1" spc="-10" dirty="0">
                <a:latin typeface="Calibri"/>
                <a:cs typeface="Calibri"/>
              </a:rPr>
              <a:t>of </a:t>
            </a:r>
            <a:r>
              <a:rPr sz="1900" b="1" spc="-5" dirty="0">
                <a:latin typeface="Calibri"/>
                <a:cs typeface="Calibri"/>
              </a:rPr>
              <a:t>a username </a:t>
            </a:r>
            <a:r>
              <a:rPr sz="1900" b="1" spc="-15" dirty="0">
                <a:latin typeface="Calibri"/>
                <a:cs typeface="Calibri"/>
              </a:rPr>
              <a:t>and  </a:t>
            </a:r>
            <a:r>
              <a:rPr sz="1900" b="1" spc="-10" dirty="0">
                <a:latin typeface="Calibri"/>
                <a:cs typeface="Calibri"/>
              </a:rPr>
              <a:t>other </a:t>
            </a:r>
            <a:r>
              <a:rPr sz="1900" b="1" spc="-15" dirty="0">
                <a:latin typeface="Calibri"/>
                <a:cs typeface="Calibri"/>
              </a:rPr>
              <a:t>information</a:t>
            </a:r>
            <a:r>
              <a:rPr sz="1900" spc="-15" dirty="0">
                <a:latin typeface="Calibri"/>
                <a:cs typeface="Calibri"/>
              </a:rPr>
              <a:t>. </a:t>
            </a:r>
            <a:r>
              <a:rPr sz="1900" dirty="0">
                <a:latin typeface="Calibri"/>
                <a:cs typeface="Calibri"/>
              </a:rPr>
              <a:t>This </a:t>
            </a:r>
            <a:r>
              <a:rPr sz="1900" spc="-15" dirty="0">
                <a:latin typeface="Calibri"/>
                <a:cs typeface="Calibri"/>
              </a:rPr>
              <a:t>can </a:t>
            </a:r>
            <a:r>
              <a:rPr sz="1900" dirty="0">
                <a:latin typeface="Calibri"/>
                <a:cs typeface="Calibri"/>
              </a:rPr>
              <a:t>be </a:t>
            </a:r>
            <a:r>
              <a:rPr sz="1900" spc="-5" dirty="0">
                <a:latin typeface="Calibri"/>
                <a:cs typeface="Calibri"/>
              </a:rPr>
              <a:t>used </a:t>
            </a:r>
            <a:r>
              <a:rPr sz="1900" spc="-25" dirty="0">
                <a:latin typeface="Calibri"/>
                <a:cs typeface="Calibri"/>
              </a:rPr>
              <a:t>to </a:t>
            </a:r>
            <a:r>
              <a:rPr sz="1900" spc="-15" dirty="0">
                <a:latin typeface="Calibri"/>
                <a:cs typeface="Calibri"/>
              </a:rPr>
              <a:t>crack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spc="-10" dirty="0">
                <a:latin typeface="Calibri"/>
                <a:cs typeface="Calibri"/>
              </a:rPr>
              <a:t>password files </a:t>
            </a:r>
            <a:r>
              <a:rPr sz="1900" spc="-15" dirty="0">
                <a:latin typeface="Calibri"/>
                <a:cs typeface="Calibri"/>
              </a:rPr>
              <a:t>with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b="1" spc="-20" dirty="0">
                <a:latin typeface="Calibri"/>
                <a:cs typeface="Calibri"/>
              </a:rPr>
              <a:t>format </a:t>
            </a:r>
            <a:r>
              <a:rPr sz="1900" spc="-5" dirty="0">
                <a:latin typeface="Calibri"/>
                <a:cs typeface="Calibri"/>
              </a:rPr>
              <a:t>of:  </a:t>
            </a:r>
            <a:r>
              <a:rPr sz="1900" spc="-10" dirty="0">
                <a:solidFill>
                  <a:srgbClr val="4B4F52"/>
                </a:solidFill>
                <a:latin typeface="Courier New"/>
                <a:cs typeface="Courier New"/>
              </a:rPr>
              <a:t>Username:Password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ts val="2039"/>
              </a:lnSpc>
            </a:pPr>
            <a:r>
              <a:rPr sz="1900" spc="-5" dirty="0">
                <a:solidFill>
                  <a:srgbClr val="4B4F52"/>
                </a:solidFill>
                <a:latin typeface="Courier New"/>
                <a:cs typeface="Courier New"/>
              </a:rPr>
              <a:t>E.g.</a:t>
            </a:r>
            <a:r>
              <a:rPr sz="1900" spc="-30" dirty="0">
                <a:solidFill>
                  <a:srgbClr val="4B4F5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4B4F52"/>
                </a:solidFill>
                <a:latin typeface="Courier New"/>
                <a:cs typeface="Courier New"/>
              </a:rPr>
              <a:t>stealth:d776dd32d662b8efbdf853837269bd725203c579</a:t>
            </a:r>
            <a:endParaRPr sz="1900" dirty="0">
              <a:latin typeface="Courier New"/>
              <a:cs typeface="Courier New"/>
            </a:endParaRPr>
          </a:p>
          <a:p>
            <a:pPr marL="12700" marR="2839720" indent="-635">
              <a:lnSpc>
                <a:spcPct val="130600"/>
              </a:lnSpc>
              <a:spcBef>
                <a:spcPts val="1125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5" dirty="0">
                <a:latin typeface="Calibri"/>
                <a:cs typeface="Calibri"/>
              </a:rPr>
              <a:t>For </a:t>
            </a:r>
            <a:r>
              <a:rPr sz="1900" spc="-10" dirty="0">
                <a:latin typeface="Calibri"/>
                <a:cs typeface="Calibri"/>
              </a:rPr>
              <a:t>Example: </a:t>
            </a:r>
            <a:r>
              <a:rPr sz="1900" spc="-5" dirty="0">
                <a:latin typeface="Calibri"/>
                <a:cs typeface="Calibri"/>
              </a:rPr>
              <a:t>If the username is </a:t>
            </a:r>
            <a:r>
              <a:rPr sz="1900" spc="-20" dirty="0">
                <a:latin typeface="Calibri"/>
                <a:cs typeface="Calibri"/>
              </a:rPr>
              <a:t>“stealth” </a:t>
            </a:r>
            <a:r>
              <a:rPr sz="1900" spc="-5" dirty="0">
                <a:latin typeface="Calibri"/>
                <a:cs typeface="Calibri"/>
              </a:rPr>
              <a:t>it </a:t>
            </a:r>
            <a:r>
              <a:rPr sz="1900" spc="-10" dirty="0">
                <a:latin typeface="Calibri"/>
                <a:cs typeface="Calibri"/>
              </a:rPr>
              <a:t>would </a:t>
            </a:r>
            <a:r>
              <a:rPr sz="1900" spc="-5" dirty="0">
                <a:latin typeface="Calibri"/>
                <a:cs typeface="Calibri"/>
              </a:rPr>
              <a:t>try the </a:t>
            </a:r>
            <a:r>
              <a:rPr sz="1900" spc="-10" dirty="0">
                <a:latin typeface="Calibri"/>
                <a:cs typeface="Calibri"/>
              </a:rPr>
              <a:t>following </a:t>
            </a:r>
            <a:r>
              <a:rPr sz="1900" spc="-5" dirty="0">
                <a:latin typeface="Calibri"/>
                <a:cs typeface="Calibri"/>
              </a:rPr>
              <a:t>passwords:  </a:t>
            </a:r>
            <a:r>
              <a:rPr sz="1900" spc="-10" dirty="0">
                <a:latin typeface="Calibri"/>
                <a:cs typeface="Calibri"/>
              </a:rPr>
              <a:t>Stealth, </a:t>
            </a:r>
            <a:r>
              <a:rPr sz="1900" spc="-25" dirty="0">
                <a:latin typeface="Calibri"/>
                <a:cs typeface="Calibri"/>
              </a:rPr>
              <a:t>STEALTH, </a:t>
            </a:r>
            <a:r>
              <a:rPr sz="1900" spc="-15" dirty="0">
                <a:latin typeface="Calibri"/>
                <a:cs typeface="Calibri"/>
              </a:rPr>
              <a:t>StEaLtH, Stealth,</a:t>
            </a:r>
            <a:r>
              <a:rPr sz="1900" spc="185" dirty="0">
                <a:latin typeface="Calibri"/>
                <a:cs typeface="Calibri"/>
              </a:rPr>
              <a:t> </a:t>
            </a:r>
            <a:r>
              <a:rPr sz="1900" spc="-35" dirty="0">
                <a:latin typeface="Calibri"/>
                <a:cs typeface="Calibri"/>
              </a:rPr>
              <a:t>STealth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lr>
                <a:srgbClr val="2A1A00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b="1" spc="-25" dirty="0">
                <a:latin typeface="Calibri"/>
                <a:cs typeface="Calibri"/>
              </a:rPr>
              <a:t>Syntax: </a:t>
            </a:r>
            <a:r>
              <a:rPr sz="1900" dirty="0">
                <a:latin typeface="Calibri"/>
                <a:cs typeface="Calibri"/>
              </a:rPr>
              <a:t>john </a:t>
            </a:r>
            <a:r>
              <a:rPr sz="1900" spc="-5" dirty="0">
                <a:latin typeface="Calibri"/>
                <a:cs typeface="Calibri"/>
              </a:rPr>
              <a:t>[mode/option] </a:t>
            </a:r>
            <a:r>
              <a:rPr sz="1900" spc="-10" dirty="0">
                <a:latin typeface="Calibri"/>
                <a:cs typeface="Calibri"/>
              </a:rPr>
              <a:t>[password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file]</a:t>
            </a:r>
            <a:r>
              <a:rPr lang="en-US" sz="1900" spc="-10" dirty="0">
                <a:latin typeface="Calibri"/>
                <a:cs typeface="Calibri"/>
              </a:rPr>
              <a:t>        </a:t>
            </a:r>
            <a:r>
              <a:rPr lang="en-US" sz="14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john --single --format=&lt;</a:t>
            </a:r>
            <a:r>
              <a:rPr lang="en-US" sz="14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hash_format</a:t>
            </a:r>
            <a:r>
              <a:rPr lang="en-US" sz="14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password_file</a:t>
            </a:r>
            <a:r>
              <a:rPr lang="en-US" sz="1400" b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900" spc="-5" dirty="0">
                <a:solidFill>
                  <a:srgbClr val="4B4F52"/>
                </a:solidFill>
                <a:latin typeface="Courier New"/>
                <a:cs typeface="Courier New"/>
              </a:rPr>
              <a:t>john --single --format=raw-sha1</a:t>
            </a:r>
            <a:r>
              <a:rPr sz="1900" spc="-20" dirty="0">
                <a:solidFill>
                  <a:srgbClr val="4B4F52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4B4F52"/>
                </a:solidFill>
                <a:latin typeface="Courier New"/>
                <a:cs typeface="Courier New"/>
              </a:rPr>
              <a:t>cracksingle.txt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Courier New"/>
              <a:cs typeface="Courier New"/>
            </a:endParaRPr>
          </a:p>
          <a:p>
            <a:pPr marL="12700" marR="5080">
              <a:lnSpc>
                <a:spcPct val="110600"/>
              </a:lnSpc>
            </a:pPr>
            <a:r>
              <a:rPr sz="1900" spc="-25" dirty="0">
                <a:latin typeface="Gill Sans MT"/>
                <a:cs typeface="Gill Sans MT"/>
              </a:rPr>
              <a:t>NOTE: </a:t>
            </a:r>
            <a:r>
              <a:rPr sz="1900" spc="-5" dirty="0">
                <a:latin typeface="Gill Sans MT"/>
                <a:cs typeface="Gill Sans MT"/>
              </a:rPr>
              <a:t>"No </a:t>
            </a:r>
            <a:r>
              <a:rPr sz="1900" spc="-20" dirty="0">
                <a:latin typeface="Gill Sans MT"/>
                <a:cs typeface="Gill Sans MT"/>
              </a:rPr>
              <a:t>password </a:t>
            </a:r>
            <a:r>
              <a:rPr sz="1900" dirty="0">
                <a:latin typeface="Gill Sans MT"/>
                <a:cs typeface="Gill Sans MT"/>
              </a:rPr>
              <a:t>hashes </a:t>
            </a:r>
            <a:r>
              <a:rPr sz="1900" spc="-5" dirty="0">
                <a:latin typeface="Gill Sans MT"/>
                <a:cs typeface="Gill Sans MT"/>
              </a:rPr>
              <a:t>left </a:t>
            </a:r>
            <a:r>
              <a:rPr sz="1900" spc="-10" dirty="0">
                <a:latin typeface="Gill Sans MT"/>
                <a:cs typeface="Gill Sans MT"/>
              </a:rPr>
              <a:t>to </a:t>
            </a:r>
            <a:r>
              <a:rPr sz="1900" spc="-5" dirty="0">
                <a:latin typeface="Gill Sans MT"/>
                <a:cs typeface="Gill Sans MT"/>
              </a:rPr>
              <a:t>crack (see </a:t>
            </a:r>
            <a:r>
              <a:rPr sz="1900" u="sng" spc="-3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  <a:hlinkClick r:id="rId2"/>
              </a:rPr>
              <a:t>FAQ</a:t>
            </a:r>
            <a:r>
              <a:rPr sz="1900" spc="-30" dirty="0">
                <a:latin typeface="Gill Sans MT"/>
                <a:cs typeface="Gill Sans MT"/>
              </a:rPr>
              <a:t>)". </a:t>
            </a:r>
            <a:r>
              <a:rPr sz="1900" dirty="0">
                <a:latin typeface="Gill Sans MT"/>
                <a:cs typeface="Gill Sans MT"/>
              </a:rPr>
              <a:t>-&gt;</a:t>
            </a:r>
            <a:r>
              <a:rPr sz="1900" spc="-405" dirty="0">
                <a:latin typeface="Gill Sans MT"/>
                <a:cs typeface="Gill Sans MT"/>
              </a:rPr>
              <a:t> </a:t>
            </a:r>
            <a:r>
              <a:rPr sz="1900" spc="-5" dirty="0">
                <a:latin typeface="Gill Sans MT"/>
                <a:cs typeface="Gill Sans MT"/>
              </a:rPr>
              <a:t>All the </a:t>
            </a:r>
            <a:r>
              <a:rPr sz="1900" spc="-20" dirty="0">
                <a:latin typeface="Gill Sans MT"/>
                <a:cs typeface="Gill Sans MT"/>
              </a:rPr>
              <a:t>password </a:t>
            </a:r>
            <a:r>
              <a:rPr sz="1900" dirty="0">
                <a:latin typeface="Gill Sans MT"/>
                <a:cs typeface="Gill Sans MT"/>
              </a:rPr>
              <a:t>hashes </a:t>
            </a:r>
            <a:r>
              <a:rPr sz="1900" spc="-5" dirty="0">
                <a:latin typeface="Gill Sans MT"/>
                <a:cs typeface="Gill Sans MT"/>
              </a:rPr>
              <a:t>might </a:t>
            </a:r>
            <a:r>
              <a:rPr sz="1900" dirty="0">
                <a:latin typeface="Gill Sans MT"/>
                <a:cs typeface="Gill Sans MT"/>
              </a:rPr>
              <a:t>be </a:t>
            </a:r>
            <a:r>
              <a:rPr sz="1900" spc="-15" dirty="0">
                <a:latin typeface="Gill Sans MT"/>
                <a:cs typeface="Gill Sans MT"/>
              </a:rPr>
              <a:t>already </a:t>
            </a:r>
            <a:r>
              <a:rPr sz="1900" spc="-10" dirty="0">
                <a:latin typeface="Gill Sans MT"/>
                <a:cs typeface="Gill Sans MT"/>
              </a:rPr>
              <a:t>cracked by  previous invocations </a:t>
            </a:r>
            <a:r>
              <a:rPr sz="1900" dirty="0">
                <a:latin typeface="Gill Sans MT"/>
                <a:cs typeface="Gill Sans MT"/>
              </a:rPr>
              <a:t>of</a:t>
            </a:r>
            <a:r>
              <a:rPr sz="1900" spc="-25" dirty="0">
                <a:latin typeface="Gill Sans MT"/>
                <a:cs typeface="Gill Sans MT"/>
              </a:rPr>
              <a:t> </a:t>
            </a:r>
            <a:r>
              <a:rPr sz="1900" spc="-10" dirty="0">
                <a:latin typeface="Gill Sans MT"/>
                <a:cs typeface="Gill Sans MT"/>
              </a:rPr>
              <a:t>John.</a:t>
            </a:r>
            <a:endParaRPr sz="1900" dirty="0">
              <a:latin typeface="Gill Sans MT"/>
              <a:cs typeface="Gill Sans MT"/>
            </a:endParaRPr>
          </a:p>
          <a:p>
            <a:pPr marL="12700" marR="3076575">
              <a:lnSpc>
                <a:spcPts val="2520"/>
              </a:lnSpc>
              <a:spcBef>
                <a:spcPts val="100"/>
              </a:spcBef>
            </a:pPr>
            <a:r>
              <a:rPr sz="1900" spc="-145" dirty="0">
                <a:latin typeface="Gill Sans MT"/>
                <a:cs typeface="Gill Sans MT"/>
              </a:rPr>
              <a:t>To </a:t>
            </a:r>
            <a:r>
              <a:rPr sz="1900" spc="-20" dirty="0">
                <a:latin typeface="Gill Sans MT"/>
                <a:cs typeface="Gill Sans MT"/>
              </a:rPr>
              <a:t>display </a:t>
            </a:r>
            <a:r>
              <a:rPr sz="1900" spc="-10" dirty="0">
                <a:latin typeface="Gill Sans MT"/>
                <a:cs typeface="Gill Sans MT"/>
              </a:rPr>
              <a:t>cracked </a:t>
            </a:r>
            <a:r>
              <a:rPr sz="1900" spc="-15" dirty="0">
                <a:latin typeface="Gill Sans MT"/>
                <a:cs typeface="Gill Sans MT"/>
              </a:rPr>
              <a:t>passwords, </a:t>
            </a:r>
            <a:r>
              <a:rPr sz="1900" spc="-5" dirty="0">
                <a:latin typeface="Gill Sans MT"/>
                <a:cs typeface="Gill Sans MT"/>
              </a:rPr>
              <a:t>use "john --show" </a:t>
            </a:r>
            <a:r>
              <a:rPr sz="1900" dirty="0">
                <a:latin typeface="Gill Sans MT"/>
                <a:cs typeface="Gill Sans MT"/>
              </a:rPr>
              <a:t>on </a:t>
            </a:r>
            <a:r>
              <a:rPr sz="1900" spc="-10" dirty="0">
                <a:latin typeface="Gill Sans MT"/>
                <a:cs typeface="Gill Sans MT"/>
              </a:rPr>
              <a:t>your </a:t>
            </a:r>
            <a:r>
              <a:rPr sz="1900" spc="-20" dirty="0">
                <a:latin typeface="Gill Sans MT"/>
                <a:cs typeface="Gill Sans MT"/>
              </a:rPr>
              <a:t>password </a:t>
            </a:r>
            <a:r>
              <a:rPr sz="1900" spc="-5" dirty="0">
                <a:latin typeface="Gill Sans MT"/>
                <a:cs typeface="Gill Sans MT"/>
              </a:rPr>
              <a:t>hash file(s).  </a:t>
            </a:r>
            <a:r>
              <a:rPr sz="1900" spc="-145" dirty="0">
                <a:latin typeface="Gill Sans MT"/>
                <a:cs typeface="Gill Sans MT"/>
              </a:rPr>
              <a:t>To </a:t>
            </a:r>
            <a:r>
              <a:rPr sz="1900" spc="-15" dirty="0">
                <a:latin typeface="Gill Sans MT"/>
                <a:cs typeface="Gill Sans MT"/>
              </a:rPr>
              <a:t>force </a:t>
            </a:r>
            <a:r>
              <a:rPr sz="1900" spc="-10" dirty="0">
                <a:latin typeface="Gill Sans MT"/>
                <a:cs typeface="Gill Sans MT"/>
              </a:rPr>
              <a:t>John to </a:t>
            </a:r>
            <a:r>
              <a:rPr sz="1900" spc="-5" dirty="0">
                <a:latin typeface="Gill Sans MT"/>
                <a:cs typeface="Gill Sans MT"/>
              </a:rPr>
              <a:t>crack those same </a:t>
            </a:r>
            <a:r>
              <a:rPr sz="1900" dirty="0">
                <a:latin typeface="Gill Sans MT"/>
                <a:cs typeface="Gill Sans MT"/>
              </a:rPr>
              <a:t>hashes again, </a:t>
            </a:r>
            <a:r>
              <a:rPr sz="1900" spc="-25" dirty="0">
                <a:latin typeface="Gill Sans MT"/>
                <a:cs typeface="Gill Sans MT"/>
              </a:rPr>
              <a:t>remove </a:t>
            </a:r>
            <a:r>
              <a:rPr sz="1900" spc="-5" dirty="0">
                <a:latin typeface="Gill Sans MT"/>
                <a:cs typeface="Gill Sans MT"/>
              </a:rPr>
              <a:t>the </a:t>
            </a:r>
            <a:r>
              <a:rPr sz="1900" dirty="0">
                <a:latin typeface="Gill Sans MT"/>
                <a:cs typeface="Gill Sans MT"/>
              </a:rPr>
              <a:t>john.pot</a:t>
            </a:r>
            <a:r>
              <a:rPr sz="1900" spc="-45" dirty="0">
                <a:latin typeface="Gill Sans MT"/>
                <a:cs typeface="Gill Sans MT"/>
              </a:rPr>
              <a:t> </a:t>
            </a:r>
            <a:r>
              <a:rPr sz="1900" spc="5" dirty="0">
                <a:latin typeface="Gill Sans MT"/>
                <a:cs typeface="Gill Sans MT"/>
              </a:rPr>
              <a:t>file.</a:t>
            </a:r>
            <a:endParaRPr sz="19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8783" y="195084"/>
            <a:ext cx="1219199" cy="1219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3" y="33515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156"/>
                </a:lnTo>
              </a:path>
            </a:pathLst>
          </a:custGeom>
          <a:ln w="3175">
            <a:solidFill>
              <a:srgbClr val="F7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99859" y="1067003"/>
            <a:ext cx="3834765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5" dirty="0">
                <a:solidFill>
                  <a:srgbClr val="FF0000"/>
                </a:solidFill>
                <a:latin typeface="Gill Sans MT"/>
                <a:cs typeface="Gill Sans MT"/>
              </a:rPr>
              <a:t>Disclaimer:You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must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not use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this tool</a:t>
            </a:r>
            <a:r>
              <a:rPr sz="18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for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9859" y="1341323"/>
            <a:ext cx="2615565" cy="265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malicious </a:t>
            </a:r>
            <a:r>
              <a:rPr sz="1800" spc="-5" dirty="0">
                <a:solidFill>
                  <a:srgbClr val="FF0000"/>
                </a:solidFill>
                <a:latin typeface="Gill Sans MT"/>
                <a:cs typeface="Gill Sans MT"/>
              </a:rPr>
              <a:t>or </a:t>
            </a:r>
            <a:r>
              <a:rPr sz="1800" spc="-10" dirty="0">
                <a:solidFill>
                  <a:srgbClr val="FF0000"/>
                </a:solidFill>
                <a:latin typeface="Gill Sans MT"/>
                <a:cs typeface="Gill Sans MT"/>
              </a:rPr>
              <a:t>illegal</a:t>
            </a:r>
            <a:r>
              <a:rPr sz="1800" spc="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800" dirty="0">
                <a:solidFill>
                  <a:srgbClr val="FF0000"/>
                </a:solidFill>
                <a:latin typeface="Gill Sans MT"/>
                <a:cs typeface="Gill Sans MT"/>
              </a:rPr>
              <a:t>purposes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1473</Words>
  <Application>Microsoft Macintosh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Impact</vt:lpstr>
      <vt:lpstr>Tahoma</vt:lpstr>
      <vt:lpstr>Office Theme</vt:lpstr>
      <vt:lpstr>SECURIT Y FUNDAMENTALS</vt:lpstr>
      <vt:lpstr>AGENDA</vt:lpstr>
      <vt:lpstr>Password Storage in Linux </vt:lpstr>
      <vt:lpstr>Password Hashing</vt:lpstr>
      <vt:lpstr>Password Hashing and Salt (Cryptographic Attack)</vt:lpstr>
      <vt:lpstr>JOHN THE RIPPER</vt:lpstr>
      <vt:lpstr>JOHN THE RIPPER</vt:lpstr>
      <vt:lpstr>JOHN THE RIPPER</vt:lpstr>
      <vt:lpstr>JOHN THE RIPPER</vt:lpstr>
      <vt:lpstr>JOHN THE RIPPER</vt:lpstr>
      <vt:lpstr>JOHN THE RIPPER</vt:lpstr>
      <vt:lpstr>JOHN THE RIPPER</vt:lpstr>
      <vt:lpstr>Dictionaries</vt:lpstr>
      <vt:lpstr>Service password Cracking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fundamentals &amp; Development</dc:title>
  <dc:creator>Rohit.Verma@ncirl.ie</dc:creator>
  <cp:lastModifiedBy>Kamil Mahajan</cp:lastModifiedBy>
  <cp:revision>1</cp:revision>
  <dcterms:created xsi:type="dcterms:W3CDTF">2024-10-23T20:35:55Z</dcterms:created>
  <dcterms:modified xsi:type="dcterms:W3CDTF">2024-10-29T13:14:43Z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2023-10-26T00:00:00Z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2024-10-23T00:00:00Z</vt:filetime>
  </property>
</Properties>
</file>