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82" r:id="rId2"/>
    <p:sldId id="475" r:id="rId3"/>
    <p:sldId id="443" r:id="rId4"/>
    <p:sldId id="444" r:id="rId5"/>
    <p:sldId id="445" r:id="rId6"/>
    <p:sldId id="446" r:id="rId7"/>
    <p:sldId id="447" r:id="rId8"/>
    <p:sldId id="448" r:id="rId9"/>
    <p:sldId id="476" r:id="rId10"/>
    <p:sldId id="449" r:id="rId11"/>
    <p:sldId id="450" r:id="rId12"/>
    <p:sldId id="451" r:id="rId13"/>
    <p:sldId id="452" r:id="rId14"/>
    <p:sldId id="454" r:id="rId15"/>
    <p:sldId id="453" r:id="rId16"/>
    <p:sldId id="477" r:id="rId17"/>
    <p:sldId id="479" r:id="rId18"/>
    <p:sldId id="455" r:id="rId19"/>
    <p:sldId id="478" r:id="rId20"/>
    <p:sldId id="456" r:id="rId21"/>
    <p:sldId id="457" r:id="rId22"/>
    <p:sldId id="373" r:id="rId23"/>
    <p:sldId id="433" r:id="rId24"/>
    <p:sldId id="420" r:id="rId25"/>
    <p:sldId id="458" r:id="rId26"/>
    <p:sldId id="481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80" r:id="rId4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FF3300"/>
    <a:srgbClr val="FF6600"/>
    <a:srgbClr val="F8F8F8"/>
    <a:srgbClr val="CCECFF"/>
    <a:srgbClr val="CCFF99"/>
    <a:srgbClr val="FFFFCC"/>
    <a:srgbClr val="CC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8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114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E9D3C3-3779-4A59-97C6-0B508684EE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9C7C9C-2C72-453F-A71F-93FEBA855E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387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795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4558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6676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653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7457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5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123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948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467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069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4798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729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406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36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311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96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115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620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2211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17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044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1798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7558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2473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5546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2195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0792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2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561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563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39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378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828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1946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5066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3956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43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797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904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888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213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880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374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5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5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474AB-D708-4AFE-87B6-713BDB795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6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D5D2-45EF-4BFD-8461-4D9BFA5AA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55DC7-B624-469A-BA8D-3A04A7CEC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FB6E6-57D1-4743-901F-DA2DA350F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266D-03DF-4747-B8E4-AD9516C0E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C61B-66F6-4521-866A-508C77E5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EBD9-018E-4F97-8291-7C3874291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A4DC8-57CB-4441-91AA-175F5ED90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F40A-9BDF-47FA-B4FD-5670AD1A0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1A96C-3DE2-4F70-8708-48B749876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ED8E-DC49-4FCE-8EBE-9CB9FD97D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03292DC-C0E5-4101-820F-5D92D2631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9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etpostman.com/downloads/" TargetMode="External"/><Relationship Id="rId4" Type="http://schemas.openxmlformats.org/officeDocument/2006/relationships/hyperlink" Target="https://www.youtube.com/watch?v=t5n07Ybz7y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12840" y="1828800"/>
            <a:ext cx="6228060" cy="2209800"/>
          </a:xfrm>
        </p:spPr>
        <p:txBody>
          <a:bodyPr/>
          <a:lstStyle/>
          <a:p>
            <a:pPr eaLnBrk="1" hangingPunct="1"/>
            <a:r>
              <a:rPr lang="en-IE" altLang="en-US" dirty="0" err="1"/>
              <a:t>ReSTful</a:t>
            </a:r>
            <a:r>
              <a:rPr lang="en-IE" altLang="en-US" dirty="0"/>
              <a:t> Web Services</a:t>
            </a:r>
            <a:br>
              <a:rPr lang="en-IE" altLang="en-US" dirty="0"/>
            </a:br>
            <a:r>
              <a:rPr lang="en-IE" altLang="en-US" dirty="0"/>
              <a:t>  </a:t>
            </a:r>
            <a:br>
              <a:rPr lang="en-IE" altLang="en-US" dirty="0"/>
            </a:br>
            <a:endParaRPr lang="en-US" altLang="en-US" sz="3200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44713" y="4581525"/>
            <a:ext cx="7218362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3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IE" altLang="en-US" kern="0" dirty="0" err="1"/>
              <a:t>Dr.</a:t>
            </a:r>
            <a:r>
              <a:rPr lang="en-IE" altLang="en-US" kern="0" dirty="0"/>
              <a:t> Abdul Razzaq</a:t>
            </a:r>
          </a:p>
          <a:p>
            <a:pPr algn="ctr" eaLnBrk="1" hangingPunct="1"/>
            <a:r>
              <a:rPr lang="en-IE" altLang="en-US" kern="0" dirty="0"/>
              <a:t>Abdul.Razzaq@ncirl.ie</a:t>
            </a:r>
          </a:p>
          <a:p>
            <a:pPr eaLnBrk="1" hangingPunct="1"/>
            <a:endParaRPr lang="en-GB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JAXB - XML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6496" y="1124744"/>
            <a:ext cx="948950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Collection of Planets returned in XML format</a:t>
            </a:r>
          </a:p>
          <a:p>
            <a:endParaRPr lang="en-IE" b="0" dirty="0"/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myPlanets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&lt;id&gt;1&lt;/id&gt;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&lt;name&gt;Earth&lt;/name&gt;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&lt;id&gt;2&lt;/id&gt;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&lt;name&gt;Mercury&lt;/name&gt;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myPlanets</a:t>
            </a:r>
            <a:r>
              <a:rPr lang="en-IE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9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Resources with Multiple Representations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248" y="1124744"/>
            <a:ext cx="948950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HTTP Headers manage this negotiation</a:t>
            </a:r>
          </a:p>
          <a:p>
            <a:pPr lvl="1"/>
            <a:r>
              <a:rPr lang="en-US" b="0" dirty="0"/>
              <a:t>CONTENT-TYPE: specifies MIME type of message body</a:t>
            </a:r>
          </a:p>
          <a:p>
            <a:pPr lvl="1"/>
            <a:r>
              <a:rPr lang="en-US" b="0" dirty="0"/>
              <a:t>ACCEPT: comma delimited list of one or more MIME types the client would like to receive as a response</a:t>
            </a:r>
          </a:p>
          <a:p>
            <a:pPr marL="0" indent="0">
              <a:buNone/>
            </a:pPr>
            <a:endParaRPr lang="en-US" sz="900" b="0" dirty="0"/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GET /customers/33323</a:t>
            </a:r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application/xml, application/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b="0" dirty="0"/>
          </a:p>
          <a:p>
            <a:pPr marL="0" indent="0">
              <a:buNone/>
            </a:pPr>
            <a:r>
              <a:rPr lang="en-US" b="0" u="sng" dirty="0"/>
              <a:t>Preferences</a:t>
            </a:r>
            <a:r>
              <a:rPr lang="en-US" b="0" dirty="0"/>
              <a:t> are supported and defined by HTTP specification, by providing weights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GET /customers/33323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ACCEPT: text/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html;q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=1.0, application/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json;q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=0.5, application/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xml;q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=0.7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Default preference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text/html)</a:t>
            </a:r>
            <a:r>
              <a:rPr lang="en-US" b="0" dirty="0"/>
              <a:t> has q = 1, followed by XML preference   (q=0.7), then json ( q=0.5)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3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JABXB - JSON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Returning a collection of planets in </a:t>
            </a:r>
            <a:r>
              <a:rPr lang="en-IE" b="0" u="sng" dirty="0">
                <a:solidFill>
                  <a:srgbClr val="FF0000"/>
                </a:solidFill>
              </a:rPr>
              <a:t>JSON format</a:t>
            </a:r>
          </a:p>
          <a:p>
            <a:pPr marL="0" indent="0">
              <a:spcBef>
                <a:spcPts val="200"/>
              </a:spcBef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@Path("/planets")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@Produces(</a:t>
            </a:r>
            <a:r>
              <a:rPr lang="en-I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I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getPlanetsJSON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p1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(1,"Earth");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p2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(2, "Mercury");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list;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b="0" dirty="0"/>
              <a:t>This method is the same as </a:t>
            </a:r>
            <a:r>
              <a:rPr lang="en-US" b="0" i="1" dirty="0" err="1"/>
              <a:t>getPlanetsXML</a:t>
            </a:r>
            <a:r>
              <a:rPr lang="en-US" b="0" i="1" dirty="0"/>
              <a:t>(), </a:t>
            </a:r>
            <a:r>
              <a:rPr lang="en-US" b="0" dirty="0"/>
              <a:t>however it is annotated to produce JSON format representation of the collection of planets</a:t>
            </a:r>
          </a:p>
        </p:txBody>
      </p:sp>
    </p:spTree>
    <p:extLst>
      <p:ext uri="{BB962C8B-B14F-4D97-AF65-F5344CB8AC3E}">
        <p14:creationId xmlns:p14="http://schemas.microsoft.com/office/powerpoint/2010/main" val="41917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JABXB - JSON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6928" y="1124744"/>
            <a:ext cx="9520608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Collection of Planets returned in JSON format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[{"id":1,"name":"Earth"},{"id":2,"name":“Mercury"}]</a:t>
            </a:r>
          </a:p>
          <a:p>
            <a:pPr marL="0" indent="0">
              <a:spcBef>
                <a:spcPts val="200"/>
              </a:spcBef>
              <a:buNone/>
            </a:pPr>
            <a:endParaRPr lang="en-US" b="0" dirty="0"/>
          </a:p>
          <a:p>
            <a:r>
              <a:rPr lang="en-US" b="0" dirty="0"/>
              <a:t>So, how is this </a:t>
            </a:r>
            <a:r>
              <a:rPr lang="en-US" b="0" dirty="0" err="1"/>
              <a:t>behaviour</a:t>
            </a:r>
            <a:r>
              <a:rPr lang="en-US" b="0" dirty="0"/>
              <a:t> controlled?</a:t>
            </a:r>
          </a:p>
          <a:p>
            <a:endParaRPr lang="en-IE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7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JABXB - JSON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5300" y="1124744"/>
            <a:ext cx="9842748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POM.xml</a:t>
            </a:r>
            <a:r>
              <a:rPr lang="en-US" b="0" dirty="0"/>
              <a:t> must include entries for the dependencies needed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org.glassfish.jersey.containers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&gt;jersey-container-servlet&lt;/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&lt;version&gt;2.32&lt;/version&gt;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org.glassfish.jersey.media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&gt;jersey-media-json-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&lt;version&gt;2.32&lt;/version&gt;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org.glassfish.jersey.media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&gt;jersey-media-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moxy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&lt;version&gt;2.32&lt;/version&gt;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1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Accessing each Format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6496" y="1124744"/>
            <a:ext cx="948950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http://localhost:49000/api/myapp/planets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localhost:49000/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/planets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application/xml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localhost:49000/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/planets/{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planetname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application/xml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Exemplification of XML and JSON formats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156184"/>
            <a:ext cx="9649072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dirty="0" err="1">
                <a:solidFill>
                  <a:srgbClr val="FF0000"/>
                </a:solidFill>
              </a:rPr>
              <a:t>PlanetsApp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b="0" dirty="0"/>
              <a:t>A Web application that provides RESTful web services regarding planets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/planets </a:t>
            </a:r>
            <a:r>
              <a:rPr lang="en-US" b="0" dirty="0"/>
              <a:t>resource -&gt; provides a Java collection of </a:t>
            </a:r>
            <a:r>
              <a:rPr lang="en-US" b="0" dirty="0" err="1"/>
              <a:t>MyPlanet</a:t>
            </a:r>
            <a:r>
              <a:rPr lang="en-US" b="0" dirty="0"/>
              <a:t> type objects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/planets/{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0" dirty="0"/>
              <a:t>resource -&gt; provides a </a:t>
            </a:r>
            <a:r>
              <a:rPr lang="en-US" b="0" dirty="0" err="1"/>
              <a:t>MyPlanet</a:t>
            </a:r>
            <a:r>
              <a:rPr lang="en-US" b="0" dirty="0"/>
              <a:t> java object</a:t>
            </a:r>
          </a:p>
          <a:p>
            <a:pPr lvl="1"/>
            <a:r>
              <a:rPr lang="en-US" b="0" dirty="0"/>
              <a:t>Both resources can return the info in XML and JSON format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PlanetsApp</a:t>
            </a:r>
            <a:r>
              <a:rPr lang="en-US" dirty="0"/>
              <a:t> </a:t>
            </a:r>
            <a:r>
              <a:rPr lang="en-US" b="0" dirty="0"/>
              <a:t>– consists of 2 java files</a:t>
            </a:r>
          </a:p>
          <a:p>
            <a:pPr lvl="1"/>
            <a:r>
              <a:rPr lang="en-US" dirty="0"/>
              <a:t>MyPlanet.java </a:t>
            </a:r>
            <a:r>
              <a:rPr lang="en-US" b="0" dirty="0"/>
              <a:t>class – defines a </a:t>
            </a:r>
            <a:r>
              <a:rPr lang="en-US" b="0" dirty="0" err="1"/>
              <a:t>MyPlanet</a:t>
            </a:r>
            <a:r>
              <a:rPr lang="en-US" b="0" dirty="0"/>
              <a:t> type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PlanetsService.java </a:t>
            </a:r>
            <a:r>
              <a:rPr lang="en-US" b="0" dirty="0">
                <a:cs typeface="Courier New" panose="02070309020205020404" pitchFamily="49" charset="0"/>
              </a:rPr>
              <a:t>– implements the functionality behind the two resources</a:t>
            </a:r>
          </a:p>
        </p:txBody>
      </p:sp>
    </p:spTree>
    <p:extLst>
      <p:ext uri="{BB962C8B-B14F-4D97-AF65-F5344CB8AC3E}">
        <p14:creationId xmlns:p14="http://schemas.microsoft.com/office/powerpoint/2010/main" val="215735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Exemplification of XML and JSON formats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156184"/>
            <a:ext cx="9649072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dirty="0" err="1">
                <a:solidFill>
                  <a:srgbClr val="FF0000"/>
                </a:solidFill>
              </a:rPr>
              <a:t>PlanetsApp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cs typeface="Courier New" panose="02070309020205020404" pitchFamily="49" charset="0"/>
              </a:rPr>
              <a:t>In class TASKS</a:t>
            </a:r>
          </a:p>
          <a:p>
            <a:r>
              <a:rPr lang="en-US" dirty="0"/>
              <a:t>Download PlanetsApp.zip file and open the application in NetBeans</a:t>
            </a:r>
          </a:p>
          <a:p>
            <a:r>
              <a:rPr lang="en-US" dirty="0"/>
              <a:t>Examine the code of the application</a:t>
            </a:r>
          </a:p>
          <a:p>
            <a:pPr lvl="1"/>
            <a:r>
              <a:rPr lang="en-US" dirty="0"/>
              <a:t>Notice how we convert in XML or JSON representation </a:t>
            </a:r>
            <a:r>
              <a:rPr lang="en-US" dirty="0" err="1"/>
              <a:t>MyPlanet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Notice how we convert in XML or JSON representation an object that is a collection </a:t>
            </a:r>
            <a:r>
              <a:rPr lang="en-US" dirty="0" err="1"/>
              <a:t>ArrayList</a:t>
            </a:r>
            <a:r>
              <a:rPr lang="en-US" dirty="0"/>
              <a:t> of </a:t>
            </a:r>
            <a:r>
              <a:rPr lang="en-US" dirty="0" err="1"/>
              <a:t>MyPlanet</a:t>
            </a:r>
            <a:r>
              <a:rPr lang="en-US" dirty="0"/>
              <a:t> type  items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Run and test the functionality of the two resources in a browser window</a:t>
            </a:r>
          </a:p>
          <a:p>
            <a:pPr lvl="1"/>
            <a:r>
              <a:rPr lang="en-IE" b="0" i="0" dirty="0">
                <a:solidFill>
                  <a:srgbClr val="212121"/>
                </a:solidFill>
                <a:effectLst/>
                <a:latin typeface="Inter"/>
              </a:rPr>
              <a:t>localhost:49000/</a:t>
            </a:r>
            <a:r>
              <a:rPr lang="en-IE" b="0" i="0" dirty="0" err="1">
                <a:solidFill>
                  <a:srgbClr val="212121"/>
                </a:solidFill>
                <a:effectLst/>
                <a:latin typeface="Inter"/>
              </a:rPr>
              <a:t>api</a:t>
            </a:r>
            <a:r>
              <a:rPr lang="en-IE" b="0" i="0" dirty="0">
                <a:solidFill>
                  <a:srgbClr val="212121"/>
                </a:solidFill>
                <a:effectLst/>
                <a:latin typeface="Inter"/>
              </a:rPr>
              <a:t>/planets/</a:t>
            </a:r>
            <a:endParaRPr lang="en-US" b="0" i="0" dirty="0">
              <a:solidFill>
                <a:srgbClr val="212121"/>
              </a:solidFill>
              <a:effectLst/>
              <a:latin typeface="Inter"/>
              <a:cs typeface="Courier New" panose="02070309020205020404" pitchFamily="49" charset="0"/>
            </a:endParaRPr>
          </a:p>
          <a:p>
            <a:pPr lvl="1"/>
            <a:r>
              <a:rPr lang="en-IE" b="0" i="0" dirty="0">
                <a:solidFill>
                  <a:srgbClr val="212121"/>
                </a:solidFill>
                <a:effectLst/>
                <a:latin typeface="Inter"/>
              </a:rPr>
              <a:t>localhost:49000/</a:t>
            </a:r>
            <a:r>
              <a:rPr lang="en-IE" b="0" i="0" dirty="0" err="1">
                <a:solidFill>
                  <a:srgbClr val="212121"/>
                </a:solidFill>
                <a:effectLst/>
                <a:latin typeface="Inter"/>
              </a:rPr>
              <a:t>api</a:t>
            </a:r>
            <a:r>
              <a:rPr lang="en-IE" b="0" i="0" dirty="0">
                <a:solidFill>
                  <a:srgbClr val="212121"/>
                </a:solidFill>
                <a:effectLst/>
                <a:latin typeface="Inter"/>
              </a:rPr>
              <a:t>/planets/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cs typeface="Courier New" panose="02070309020205020404" pitchFamily="49" charset="0"/>
              </a:rPr>
              <a:t>Pluto</a:t>
            </a:r>
          </a:p>
          <a:p>
            <a:r>
              <a:rPr lang="en-US" b="0" u="sng" dirty="0">
                <a:solidFill>
                  <a:srgbClr val="212121"/>
                </a:solidFill>
                <a:latin typeface="Inter"/>
                <a:cs typeface="Courier New" panose="02070309020205020404" pitchFamily="49" charset="0"/>
              </a:rPr>
              <a:t>NOTE</a:t>
            </a:r>
            <a:r>
              <a:rPr lang="en-US" b="0" dirty="0">
                <a:solidFill>
                  <a:srgbClr val="212121"/>
                </a:solidFill>
                <a:latin typeface="Inter"/>
                <a:cs typeface="Courier New" panose="02070309020205020404" pitchFamily="49" charset="0"/>
              </a:rPr>
              <a:t>: Web browser permits only HTTP requests for information in XML format</a:t>
            </a:r>
          </a:p>
          <a:p>
            <a:pPr lvl="1"/>
            <a:r>
              <a:rPr lang="en-US" b="0" dirty="0">
                <a:solidFill>
                  <a:srgbClr val="212121"/>
                </a:solidFill>
                <a:latin typeface="Inter"/>
                <a:cs typeface="Courier New" panose="02070309020205020404" pitchFamily="49" charset="0"/>
              </a:rPr>
              <a:t>To test JSON format we will use POSTMAN Tool.</a:t>
            </a:r>
            <a:endParaRPr lang="en-US" b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1474" y="2204864"/>
            <a:ext cx="7749426" cy="2209800"/>
          </a:xfrm>
        </p:spPr>
        <p:txBody>
          <a:bodyPr/>
          <a:lstStyle/>
          <a:p>
            <a:pPr eaLnBrk="1" hangingPunct="1"/>
            <a:r>
              <a:rPr lang="en-IE" altLang="en-US" sz="3600" dirty="0"/>
              <a:t>6.9 POSTMAN Application</a:t>
            </a:r>
            <a:endParaRPr lang="en-US" altLang="en-US" sz="20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696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What is POSTMAN Application ?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340768"/>
            <a:ext cx="94107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Postman is a powerful HTTP client for testing web services.</a:t>
            </a:r>
          </a:p>
          <a:p>
            <a:r>
              <a:rPr lang="en-US" b="0" dirty="0"/>
              <a:t>One of the most popular tool used in API testing</a:t>
            </a:r>
          </a:p>
          <a:p>
            <a:r>
              <a:rPr lang="en-US" b="0" dirty="0"/>
              <a:t>Postman makes it easy to test, develop and document APIs </a:t>
            </a:r>
          </a:p>
          <a:p>
            <a:r>
              <a:rPr lang="en-US" b="0" dirty="0"/>
              <a:t>It allows users to quickly build both simple and complex HTTP requests</a:t>
            </a:r>
          </a:p>
          <a:p>
            <a:endParaRPr lang="en-US" sz="900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4391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Overview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425757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JAXB annotations and integration into a RESTful web application</a:t>
            </a:r>
          </a:p>
          <a:p>
            <a:pPr>
              <a:spcBef>
                <a:spcPts val="1800"/>
              </a:spcBef>
            </a:pPr>
            <a:r>
              <a:rPr lang="en-US" dirty="0"/>
              <a:t>Exemplification: </a:t>
            </a:r>
            <a:r>
              <a:rPr lang="en-US" dirty="0" err="1"/>
              <a:t>PlanetsApp</a:t>
            </a:r>
            <a:r>
              <a:rPr lang="en-US" dirty="0"/>
              <a:t> RESTful web application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Binding Java objects into XML and JSON format representation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Sending XML and JSON format based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Introduction into POSTMAN: A tool for testing web application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Exemplification: How to test RESTful web application in Postman</a:t>
            </a:r>
          </a:p>
          <a:p>
            <a:pPr>
              <a:spcBef>
                <a:spcPts val="1800"/>
              </a:spcBef>
            </a:pPr>
            <a:r>
              <a:rPr lang="en-IE" altLang="en-US" sz="2400" dirty="0"/>
              <a:t>BLOG RESTful Application</a:t>
            </a:r>
            <a:r>
              <a:rPr lang="en-US" altLang="en-US" sz="2400" dirty="0"/>
              <a:t> – a complex RESTful application</a:t>
            </a:r>
          </a:p>
          <a:p>
            <a:pPr lvl="1">
              <a:spcBef>
                <a:spcPts val="1800"/>
              </a:spcBef>
            </a:pPr>
            <a:r>
              <a:rPr lang="en-IE" b="0" dirty="0"/>
              <a:t>Separation of Concerns Design principle</a:t>
            </a:r>
          </a:p>
          <a:p>
            <a:pPr lvl="1">
              <a:spcBef>
                <a:spcPts val="1800"/>
              </a:spcBef>
            </a:pPr>
            <a:r>
              <a:rPr lang="en-IE" b="0" dirty="0"/>
              <a:t>Part 1: implementation of GET messages/ message ID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7677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What is POSTMAN Application ?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Video: </a:t>
            </a:r>
            <a:r>
              <a:rPr lang="en-US" b="0" dirty="0"/>
              <a:t>Introduction and Demo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>
                <a:hlinkClick r:id="rId4"/>
              </a:rPr>
              <a:t>https://www.youtube.com/watch?v=t5n07Ybz7yI</a:t>
            </a:r>
            <a:endParaRPr lang="en-US" b="0" dirty="0"/>
          </a:p>
          <a:p>
            <a:pPr marL="0" indent="0">
              <a:buNone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 Install Desktop version (version 8.12) </a:t>
            </a:r>
            <a:r>
              <a:rPr lang="en-US" b="0" dirty="0"/>
              <a:t>: </a:t>
            </a:r>
            <a:r>
              <a:rPr lang="en-IE" dirty="0">
                <a:hlinkClick r:id="rId5"/>
              </a:rPr>
              <a:t>https://www.getpostman.com/downloads/</a:t>
            </a:r>
            <a:endParaRPr lang="en-US" b="0" dirty="0"/>
          </a:p>
          <a:p>
            <a:pPr marL="0" indent="0">
              <a:spcBef>
                <a:spcPts val="200"/>
              </a:spcBef>
              <a:buNone/>
            </a:pPr>
            <a:endParaRPr lang="en-US" b="0" dirty="0"/>
          </a:p>
          <a:p>
            <a:pPr marL="0" indent="0">
              <a:spcBef>
                <a:spcPts val="200"/>
              </a:spcBef>
              <a:buNone/>
            </a:pPr>
            <a:r>
              <a:rPr lang="en-US" b="0" dirty="0"/>
              <a:t>Need to create an account and apply upgrade to the latest 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032" y="4105232"/>
            <a:ext cx="3960440" cy="2683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091" y="4403007"/>
            <a:ext cx="4402063" cy="23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POSTMAN Application  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IE" sz="24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0066CC"/>
                </a:solidFill>
              </a:rPr>
              <a:t>Exemplification how to use Postman to test </a:t>
            </a:r>
            <a:r>
              <a:rPr lang="en-IE" sz="2400" dirty="0" err="1">
                <a:solidFill>
                  <a:srgbClr val="0066CC"/>
                </a:solidFill>
              </a:rPr>
              <a:t>PlanetsApp</a:t>
            </a:r>
            <a:endParaRPr lang="en-IE" sz="2400" dirty="0">
              <a:solidFill>
                <a:srgbClr val="0066CC"/>
              </a:solidFill>
            </a:endParaRPr>
          </a:p>
          <a:p>
            <a:pPr marL="0" indent="0">
              <a:buNone/>
            </a:pPr>
            <a:endParaRPr lang="en-IE" sz="24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2400" b="0" dirty="0">
                <a:solidFill>
                  <a:srgbClr val="FF0000"/>
                </a:solidFill>
              </a:rPr>
              <a:t>Tasks for Lab session</a:t>
            </a:r>
          </a:p>
          <a:p>
            <a:r>
              <a:rPr lang="en-IE" b="0" dirty="0"/>
              <a:t>Download and install Postman application ( have it ready before lab session!)</a:t>
            </a:r>
          </a:p>
          <a:p>
            <a:r>
              <a:rPr lang="en-IE" b="0" dirty="0"/>
              <a:t>Use POSTMAN application to test the Web services you developed </a:t>
            </a:r>
          </a:p>
          <a:p>
            <a:pPr lvl="1"/>
            <a:r>
              <a:rPr lang="en-IE" b="0" dirty="0"/>
              <a:t>Hello</a:t>
            </a:r>
          </a:p>
          <a:p>
            <a:pPr lvl="1"/>
            <a:r>
              <a:rPr lang="en-IE" b="0" dirty="0"/>
              <a:t>Temperature Converter </a:t>
            </a:r>
          </a:p>
          <a:p>
            <a:pPr marL="0" indent="0">
              <a:spcBef>
                <a:spcPts val="200"/>
              </a:spcBef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274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1474" y="2204864"/>
            <a:ext cx="7749426" cy="2209800"/>
          </a:xfrm>
        </p:spPr>
        <p:txBody>
          <a:bodyPr/>
          <a:lstStyle/>
          <a:p>
            <a:pPr eaLnBrk="1" hangingPunct="1"/>
            <a:r>
              <a:rPr lang="en-IE" altLang="en-US" sz="3200" dirty="0"/>
              <a:t>Mock BLOG  - A complex RESTful Application</a:t>
            </a:r>
            <a:endParaRPr lang="en-US" altLang="en-US" sz="20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629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A Mock BLOG RESTful Web Application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76227"/>
            <a:ext cx="94107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We are going to create a simple application to mock-up a BLOG that allows us to</a:t>
            </a:r>
          </a:p>
          <a:p>
            <a:pPr lvl="1"/>
            <a:r>
              <a:rPr lang="en-US" b="0" i="1" dirty="0"/>
              <a:t>Access one message or all messages </a:t>
            </a:r>
            <a:r>
              <a:rPr lang="en-US" b="0" dirty="0"/>
              <a:t>already posted and stored in a </a:t>
            </a:r>
            <a:r>
              <a:rPr lang="en-IE" b="0" dirty="0"/>
              <a:t>simple </a:t>
            </a:r>
            <a:r>
              <a:rPr lang="en-IE" dirty="0"/>
              <a:t>memory-based data structure </a:t>
            </a:r>
            <a:r>
              <a:rPr lang="en-IE" b="0" dirty="0"/>
              <a:t>( NO persistence Database is used)</a:t>
            </a:r>
          </a:p>
          <a:p>
            <a:pPr lvl="1"/>
            <a:r>
              <a:rPr lang="en-IE" b="0" i="1" dirty="0"/>
              <a:t>Deliver</a:t>
            </a:r>
            <a:r>
              <a:rPr lang="en-IE" b="0" dirty="0"/>
              <a:t> the message(s) in </a:t>
            </a:r>
            <a:r>
              <a:rPr lang="en-IE" b="0" i="1" dirty="0"/>
              <a:t>XML or JSON </a:t>
            </a:r>
            <a:r>
              <a:rPr lang="en-IE" b="0" dirty="0"/>
              <a:t>format</a:t>
            </a:r>
            <a:endParaRPr lang="en-US" b="0" dirty="0"/>
          </a:p>
          <a:p>
            <a:pPr lvl="1"/>
            <a:r>
              <a:rPr lang="en-US" b="0" i="1" dirty="0"/>
              <a:t>Post new messages </a:t>
            </a:r>
            <a:r>
              <a:rPr lang="en-US" b="0" dirty="0"/>
              <a:t>to the BLOG and store them in the memory data structure</a:t>
            </a:r>
          </a:p>
          <a:p>
            <a:pPr lvl="1"/>
            <a:r>
              <a:rPr lang="en-US" b="0" dirty="0"/>
              <a:t>The application will be designed and implemented over a number of stages  take will be presented in the next lecture and lab sessions, over a couple of weeks</a:t>
            </a:r>
          </a:p>
          <a:p>
            <a:pPr lvl="1"/>
            <a:endParaRPr lang="en-US" b="0" dirty="0"/>
          </a:p>
          <a:p>
            <a:r>
              <a:rPr lang="en-US" b="0" dirty="0"/>
              <a:t>We will make use of </a:t>
            </a:r>
            <a:r>
              <a:rPr lang="en-US" dirty="0">
                <a:solidFill>
                  <a:srgbClr val="FF0000"/>
                </a:solidFill>
              </a:rPr>
              <a:t>Separation of Concerns (</a:t>
            </a:r>
            <a:r>
              <a:rPr lang="en-US" dirty="0" err="1">
                <a:solidFill>
                  <a:srgbClr val="FF0000"/>
                </a:solidFill>
              </a:rPr>
              <a:t>SoC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0" dirty="0"/>
              <a:t>application design principle </a:t>
            </a:r>
          </a:p>
        </p:txBody>
      </p:sp>
    </p:spTree>
    <p:extLst>
      <p:ext uri="{BB962C8B-B14F-4D97-AF65-F5344CB8AC3E}">
        <p14:creationId xmlns:p14="http://schemas.microsoft.com/office/powerpoint/2010/main" val="37663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Separation of Concerns (SoC)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Separation of concerns is a design principle for separating a computer program into distinct sections, such that each section addresses a separate concern</a:t>
            </a:r>
          </a:p>
          <a:p>
            <a:pPr lvl="1"/>
            <a:r>
              <a:rPr lang="en-US" b="0" dirty="0"/>
              <a:t>E.g., </a:t>
            </a:r>
            <a:r>
              <a:rPr lang="en-US" b="0" dirty="0">
                <a:solidFill>
                  <a:srgbClr val="FF0000"/>
                </a:solidFill>
              </a:rPr>
              <a:t>business logic </a:t>
            </a:r>
            <a:r>
              <a:rPr lang="en-US" b="0" dirty="0"/>
              <a:t>of the application is a concern, </a:t>
            </a:r>
            <a:r>
              <a:rPr lang="en-US" b="0" dirty="0">
                <a:solidFill>
                  <a:srgbClr val="FF0000"/>
                </a:solidFill>
              </a:rPr>
              <a:t>user interface </a:t>
            </a:r>
            <a:r>
              <a:rPr lang="en-US" b="0" dirty="0"/>
              <a:t>is another concern. </a:t>
            </a:r>
          </a:p>
          <a:p>
            <a:pPr lvl="1"/>
            <a:r>
              <a:rPr lang="en-US" b="0" dirty="0"/>
              <a:t>Changing the </a:t>
            </a:r>
            <a:r>
              <a:rPr lang="en-US" dirty="0"/>
              <a:t>user interface </a:t>
            </a:r>
            <a:r>
              <a:rPr lang="en-US" b="0" dirty="0"/>
              <a:t>should not require changes to </a:t>
            </a:r>
            <a:r>
              <a:rPr lang="en-US" dirty="0"/>
              <a:t>business logic</a:t>
            </a:r>
            <a:r>
              <a:rPr lang="en-US" b="0" dirty="0"/>
              <a:t> and vice versa</a:t>
            </a:r>
          </a:p>
          <a:p>
            <a:endParaRPr lang="en-US" b="0" dirty="0"/>
          </a:p>
          <a:p>
            <a:r>
              <a:rPr lang="en-US" b="0" dirty="0"/>
              <a:t>Advantages</a:t>
            </a:r>
          </a:p>
          <a:p>
            <a:pPr lvl="1"/>
            <a:r>
              <a:rPr lang="en-US" b="0" dirty="0"/>
              <a:t>Simplify development and </a:t>
            </a:r>
            <a:r>
              <a:rPr lang="en-US" dirty="0">
                <a:solidFill>
                  <a:srgbClr val="0070C0"/>
                </a:solidFill>
              </a:rPr>
              <a:t>maintenance</a:t>
            </a:r>
            <a:r>
              <a:rPr lang="en-US" b="0" dirty="0"/>
              <a:t> of software applications.</a:t>
            </a:r>
          </a:p>
          <a:p>
            <a:pPr lvl="1"/>
            <a:r>
              <a:rPr lang="en-US" b="0" dirty="0"/>
              <a:t>Individual sections can be </a:t>
            </a:r>
            <a:r>
              <a:rPr lang="en-US" dirty="0">
                <a:solidFill>
                  <a:srgbClr val="0070C0"/>
                </a:solidFill>
              </a:rPr>
              <a:t>reused</a:t>
            </a:r>
            <a:r>
              <a:rPr lang="en-US" b="0" dirty="0"/>
              <a:t>, as well as developed and updated independently.</a:t>
            </a:r>
          </a:p>
          <a:p>
            <a:pPr lvl="1"/>
            <a:r>
              <a:rPr lang="en-US" dirty="0"/>
              <a:t>Break program functionality </a:t>
            </a:r>
            <a:r>
              <a:rPr lang="en-US" b="0" dirty="0"/>
              <a:t>into </a:t>
            </a:r>
            <a:r>
              <a:rPr lang="en-US" b="0" dirty="0">
                <a:solidFill>
                  <a:srgbClr val="0070C0"/>
                </a:solidFill>
              </a:rPr>
              <a:t>separate</a:t>
            </a:r>
            <a:r>
              <a:rPr lang="en-US" b="0" dirty="0"/>
              <a:t> </a:t>
            </a:r>
            <a:r>
              <a:rPr lang="en-US" b="0" dirty="0">
                <a:solidFill>
                  <a:srgbClr val="0070C0"/>
                </a:solidFill>
              </a:rPr>
              <a:t>modules</a:t>
            </a:r>
            <a:r>
              <a:rPr lang="en-US" b="0" dirty="0"/>
              <a:t> that overlap as little as possible.</a:t>
            </a:r>
          </a:p>
          <a:p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81733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Design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700808"/>
            <a:ext cx="94107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Using the Design Principle of Separation of Concerns ( </a:t>
            </a:r>
            <a:r>
              <a:rPr lang="en-US" b="0" dirty="0" err="1"/>
              <a:t>SoC</a:t>
            </a:r>
            <a:r>
              <a:rPr lang="en-US" b="0" dirty="0"/>
              <a:t> ) we create 3 different packages for our application:</a:t>
            </a:r>
          </a:p>
          <a:p>
            <a:endParaRPr lang="en-US" b="0" dirty="0"/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Models</a:t>
            </a:r>
            <a:r>
              <a:rPr lang="en-US" sz="2000" b="0" dirty="0"/>
              <a:t> package that will contain the POJO (</a:t>
            </a:r>
            <a:r>
              <a:rPr lang="en-US" sz="2000" b="0" i="1" dirty="0"/>
              <a:t>Plain Old Java Objects</a:t>
            </a:r>
            <a:r>
              <a:rPr lang="en-US" sz="2000" b="0" dirty="0"/>
              <a:t>) classes (e.g., message class)</a:t>
            </a:r>
          </a:p>
          <a:p>
            <a:pPr marL="457200" indent="-457200">
              <a:buSzPct val="100000"/>
              <a:buFont typeface="+mj-lt"/>
              <a:buAutoNum type="arabicParenR"/>
            </a:pPr>
            <a:endParaRPr lang="en-US" sz="2000" b="0" dirty="0"/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Services</a:t>
            </a:r>
            <a:r>
              <a:rPr lang="en-US" sz="2000" b="0" dirty="0"/>
              <a:t> package that will contain the java class methods to hold the application functionality we want to provide through the REST API</a:t>
            </a:r>
          </a:p>
          <a:p>
            <a:pPr marL="457200" indent="-457200">
              <a:buSzPct val="100000"/>
              <a:buFont typeface="+mj-lt"/>
              <a:buAutoNum type="arabicParenR"/>
            </a:pPr>
            <a:endParaRPr lang="en-US" sz="2000" b="0" dirty="0"/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Resources </a:t>
            </a:r>
            <a:r>
              <a:rPr lang="en-US" b="0" dirty="0"/>
              <a:t>package that will contain the java class methods that will bridge the URL resource mapping to service methods using the jersey specific annotations.</a:t>
            </a:r>
          </a:p>
        </p:txBody>
      </p:sp>
    </p:spTree>
    <p:extLst>
      <p:ext uri="{BB962C8B-B14F-4D97-AF65-F5344CB8AC3E}">
        <p14:creationId xmlns:p14="http://schemas.microsoft.com/office/powerpoint/2010/main" val="156700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Design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700808"/>
            <a:ext cx="94107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Separation of Concerns ( SoC ) design based BLOG Application will be implemented through a </a:t>
            </a:r>
            <a:r>
              <a:rPr lang="en-US" b="0" dirty="0" err="1"/>
              <a:t>a</a:t>
            </a:r>
            <a:r>
              <a:rPr lang="en-US" b="0" dirty="0"/>
              <a:t> number of steps</a:t>
            </a:r>
          </a:p>
          <a:p>
            <a:pPr lvl="1"/>
            <a:r>
              <a:rPr lang="en-US" b="0" dirty="0"/>
              <a:t>Description of the steps will be provided next</a:t>
            </a:r>
          </a:p>
          <a:p>
            <a:pPr lvl="1"/>
            <a:r>
              <a:rPr lang="en-US" b="0" dirty="0"/>
              <a:t>Implementation of these steps will be done in the lab session</a:t>
            </a:r>
          </a:p>
          <a:p>
            <a:pPr lvl="1"/>
            <a:endParaRPr lang="en-US" b="0" dirty="0"/>
          </a:p>
          <a:p>
            <a:pPr marL="0" indent="0">
              <a:buNone/>
            </a:pP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52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1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248813"/>
            <a:ext cx="9410700" cy="518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0" dirty="0"/>
              <a:t>The resources are: </a:t>
            </a:r>
          </a:p>
          <a:p>
            <a:pPr lvl="1">
              <a:spcBef>
                <a:spcPts val="1200"/>
              </a:spcBef>
            </a:pPr>
            <a:r>
              <a:rPr lang="en-US" b="0" dirty="0"/>
              <a:t>Collection of messages  </a:t>
            </a:r>
          </a:p>
          <a:p>
            <a:pPr lvl="1">
              <a:spcBef>
                <a:spcPts val="1200"/>
              </a:spcBef>
            </a:pPr>
            <a:r>
              <a:rPr lang="en-US" b="0" dirty="0"/>
              <a:t>a message instance ( e.g., message with id X)</a:t>
            </a:r>
          </a:p>
          <a:p>
            <a:pPr>
              <a:spcBef>
                <a:spcPts val="1200"/>
              </a:spcBef>
            </a:pPr>
            <a:r>
              <a:rPr lang="en-US" b="0" dirty="0"/>
              <a:t>We create </a:t>
            </a:r>
            <a:r>
              <a:rPr lang="en-US" dirty="0"/>
              <a:t>MESSAGES</a:t>
            </a:r>
            <a:r>
              <a:rPr lang="en-US" b="0" dirty="0"/>
              <a:t> related java classes (for the 3 different packages: </a:t>
            </a:r>
            <a:r>
              <a:rPr lang="en-US" dirty="0"/>
              <a:t>models</a:t>
            </a:r>
            <a:r>
              <a:rPr lang="en-US" b="0" dirty="0"/>
              <a:t>, </a:t>
            </a:r>
            <a:r>
              <a:rPr lang="en-US" dirty="0"/>
              <a:t>services </a:t>
            </a:r>
            <a:r>
              <a:rPr lang="en-US" b="0" dirty="0"/>
              <a:t>and </a:t>
            </a:r>
            <a:r>
              <a:rPr lang="en-US" dirty="0"/>
              <a:t>resources</a:t>
            </a:r>
            <a:r>
              <a:rPr lang="en-US" b="0" dirty="0"/>
              <a:t>) needed to have the RESTful API entry points to consume </a:t>
            </a:r>
            <a:r>
              <a:rPr lang="en-IE" b="0" dirty="0"/>
              <a:t>message resources via URL.</a:t>
            </a:r>
          </a:p>
          <a:p>
            <a:endParaRPr lang="en-US" sz="1100" b="0" dirty="0"/>
          </a:p>
          <a:p>
            <a:r>
              <a:rPr lang="en-US" b="0" dirty="0"/>
              <a:t>The following steps are common to the ones set for the Jersey Tutorial application.</a:t>
            </a:r>
          </a:p>
          <a:p>
            <a:pPr marL="457200" lvl="1" indent="0">
              <a:buNone/>
            </a:pPr>
            <a:r>
              <a:rPr lang="en-IE" sz="2400" dirty="0">
                <a:solidFill>
                  <a:srgbClr val="C00000"/>
                </a:solidFill>
              </a:rPr>
              <a:t>Step 1</a:t>
            </a: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/>
              <a:t>Using NetBeans  create a new project, choose the </a:t>
            </a:r>
            <a:r>
              <a:rPr lang="en-US" dirty="0"/>
              <a:t>Maven category </a:t>
            </a:r>
            <a:r>
              <a:rPr lang="en-US" b="0" dirty="0"/>
              <a:t>and the project </a:t>
            </a:r>
            <a:r>
              <a:rPr lang="en-US" dirty="0"/>
              <a:t>‘Web application’</a:t>
            </a:r>
            <a:r>
              <a:rPr lang="en-US" b="0" dirty="0"/>
              <a:t>.</a:t>
            </a:r>
          </a:p>
          <a:p>
            <a:pPr lvl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/>
              <a:t>Name the project (e.g., </a:t>
            </a:r>
            <a:r>
              <a:rPr lang="en-US" dirty="0" err="1">
                <a:solidFill>
                  <a:srgbClr val="FF0000"/>
                </a:solidFill>
              </a:rPr>
              <a:t>myblog</a:t>
            </a:r>
            <a:r>
              <a:rPr lang="en-US" b="0" dirty="0"/>
              <a:t>) and select &lt;</a:t>
            </a:r>
            <a:r>
              <a:rPr lang="en-US" dirty="0"/>
              <a:t>No server selected&gt; </a:t>
            </a:r>
            <a:r>
              <a:rPr lang="en-US" b="0" dirty="0"/>
              <a:t>when prompted.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8689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2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408330"/>
            <a:ext cx="4279261" cy="518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0" dirty="0"/>
              <a:t>Add the following Jersey dependencies to your Maven </a:t>
            </a:r>
            <a:r>
              <a:rPr lang="en-US" dirty="0"/>
              <a:t>pom.xml </a:t>
            </a:r>
            <a:r>
              <a:rPr lang="en-US" b="0" dirty="0"/>
              <a:t>file as child nodes of dependencies.</a:t>
            </a:r>
          </a:p>
          <a:p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436" y="1333500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3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408330"/>
            <a:ext cx="9113092" cy="86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0" dirty="0"/>
              <a:t>Add the following into your </a:t>
            </a:r>
            <a:r>
              <a:rPr lang="en-US" dirty="0"/>
              <a:t>web.xml </a:t>
            </a:r>
            <a:r>
              <a:rPr lang="en-US" b="0" dirty="0"/>
              <a:t>file created in step 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2359968"/>
            <a:ext cx="90010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1474" y="2204864"/>
            <a:ext cx="7749426" cy="206233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Java Architecture for XML Binding (</a:t>
            </a:r>
            <a:r>
              <a:rPr lang="en-IE" altLang="en-US" sz="3600" dirty="0"/>
              <a:t>JAXB)</a:t>
            </a:r>
            <a:br>
              <a:rPr lang="en-IE" altLang="en-US" sz="3600" dirty="0"/>
            </a:br>
            <a:endParaRPr lang="en-US" altLang="en-US" sz="20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817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4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7608" y="1264179"/>
            <a:ext cx="9113092" cy="86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0" dirty="0"/>
              <a:t>Add the following plugin to the already existing list of plugins into your </a:t>
            </a:r>
            <a:r>
              <a:rPr lang="en-US" dirty="0"/>
              <a:t>pom.xml</a:t>
            </a:r>
            <a:r>
              <a:rPr lang="en-US" b="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2009913"/>
            <a:ext cx="9001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96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5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5369" y="1124744"/>
            <a:ext cx="9479928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We apply the software design principles of Separation of Concerns (</a:t>
            </a:r>
            <a:r>
              <a:rPr lang="en-US" b="0" dirty="0" err="1"/>
              <a:t>SoC</a:t>
            </a:r>
            <a:r>
              <a:rPr lang="en-US" b="0" dirty="0"/>
              <a:t>). Therefore, we create a new package called </a:t>
            </a:r>
            <a:r>
              <a:rPr lang="en-US" dirty="0" err="1"/>
              <a:t>com.mycompany.myblog.models</a:t>
            </a:r>
            <a:r>
              <a:rPr lang="en-US" dirty="0"/>
              <a:t> </a:t>
            </a:r>
            <a:r>
              <a:rPr lang="en-US" b="0" dirty="0"/>
              <a:t>that will contain the Plain Old Java Objects (POJO) classes for our </a:t>
            </a:r>
            <a:r>
              <a:rPr lang="en-IE" b="0" dirty="0"/>
              <a:t>Blog.</a:t>
            </a:r>
          </a:p>
          <a:p>
            <a:r>
              <a:rPr lang="en-US" b="0" dirty="0"/>
              <a:t>Under this package we create a new class (</a:t>
            </a:r>
            <a:r>
              <a:rPr lang="en-US" dirty="0"/>
              <a:t>Message.java</a:t>
            </a:r>
            <a:r>
              <a:rPr lang="en-US" b="0" dirty="0"/>
              <a:t>) that defines the basic entities of our blog ( e.g. messages)</a:t>
            </a:r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507" y="3307144"/>
            <a:ext cx="3625586" cy="3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6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124744"/>
            <a:ext cx="9752408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Model the Java </a:t>
            </a:r>
            <a:r>
              <a:rPr lang="en-US" dirty="0"/>
              <a:t>Message</a:t>
            </a:r>
            <a:r>
              <a:rPr lang="en-US" b="0" dirty="0"/>
              <a:t> class to have the </a:t>
            </a:r>
            <a:r>
              <a:rPr lang="en-IE" b="0" dirty="0"/>
              <a:t>following fields:</a:t>
            </a:r>
          </a:p>
          <a:p>
            <a:pPr lvl="1"/>
            <a:r>
              <a:rPr lang="en-US" dirty="0"/>
              <a:t>ID </a:t>
            </a:r>
            <a:r>
              <a:rPr lang="en-US" b="0" dirty="0"/>
              <a:t>to identify the message</a:t>
            </a:r>
          </a:p>
          <a:p>
            <a:pPr lvl="1"/>
            <a:r>
              <a:rPr lang="en-US" dirty="0"/>
              <a:t>Message </a:t>
            </a:r>
            <a:r>
              <a:rPr lang="en-US" b="0" dirty="0"/>
              <a:t>which will contain the message </a:t>
            </a:r>
            <a:r>
              <a:rPr lang="en-IE" b="0" dirty="0"/>
              <a:t>text</a:t>
            </a:r>
          </a:p>
          <a:p>
            <a:pPr lvl="1"/>
            <a:r>
              <a:rPr lang="en-US" dirty="0"/>
              <a:t>Author </a:t>
            </a:r>
            <a:r>
              <a:rPr lang="en-US" b="0" dirty="0"/>
              <a:t>indicating the author of the </a:t>
            </a:r>
            <a:r>
              <a:rPr lang="en-IE" b="0" dirty="0"/>
              <a:t>message</a:t>
            </a:r>
          </a:p>
          <a:p>
            <a:pPr lvl="1"/>
            <a:r>
              <a:rPr lang="en-US" dirty="0"/>
              <a:t>Created </a:t>
            </a:r>
            <a:r>
              <a:rPr lang="en-US" b="0" dirty="0"/>
              <a:t>which will store the date when the </a:t>
            </a:r>
            <a:r>
              <a:rPr lang="en-IE" b="0" dirty="0"/>
              <a:t>message was created</a:t>
            </a:r>
            <a:r>
              <a:rPr lang="en-US" b="0" dirty="0"/>
              <a:t>.</a:t>
            </a:r>
          </a:p>
          <a:p>
            <a:r>
              <a:rPr lang="en-US" sz="2000" b="0" dirty="0"/>
              <a:t>The Message format can be more complex. For this example, we </a:t>
            </a:r>
            <a:r>
              <a:rPr lang="en-IE" sz="2000" b="0" dirty="0"/>
              <a:t>keep it simple.</a:t>
            </a:r>
          </a:p>
          <a:p>
            <a:r>
              <a:rPr lang="en-US" sz="2000" b="0" dirty="0"/>
              <a:t>Need to code the </a:t>
            </a:r>
            <a:r>
              <a:rPr lang="en-US" sz="2000" dirty="0"/>
              <a:t>Getters and Setters methods </a:t>
            </a:r>
            <a:r>
              <a:rPr lang="en-IE" sz="2000" b="0" dirty="0"/>
              <a:t>for all fields</a:t>
            </a:r>
            <a:endParaRPr lang="en-US" sz="2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96" y="3787625"/>
            <a:ext cx="3953644" cy="3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92" y="457200"/>
            <a:ext cx="5088691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</a:t>
            </a:r>
            <a:br>
              <a:rPr lang="en-IE" altLang="en-US" dirty="0"/>
            </a:br>
            <a:r>
              <a:rPr lang="en-IE" altLang="en-US" dirty="0"/>
              <a:t>STEP 6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277144"/>
            <a:ext cx="5159448" cy="558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The </a:t>
            </a:r>
            <a:r>
              <a:rPr lang="en-US" sz="2000" dirty="0"/>
              <a:t>Message</a:t>
            </a:r>
            <a:r>
              <a:rPr lang="en-US" sz="2000" b="0" dirty="0"/>
              <a:t> class should look like this:</a:t>
            </a:r>
          </a:p>
          <a:p>
            <a:endParaRPr lang="en-US" sz="800" b="0" dirty="0"/>
          </a:p>
          <a:p>
            <a:r>
              <a:rPr lang="en-US" sz="2000" dirty="0"/>
              <a:t>(**Note) </a:t>
            </a:r>
            <a:r>
              <a:rPr lang="en-US" sz="2000" b="0" dirty="0"/>
              <a:t>In order to return Message objects through our API in XML or JSON formats as part of our responses, we need to </a:t>
            </a:r>
            <a:r>
              <a:rPr lang="en-US" sz="2000" b="0" u="sng" dirty="0">
                <a:solidFill>
                  <a:srgbClr val="FF0000"/>
                </a:solidFill>
              </a:rPr>
              <a:t>include a no-argument constructor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/>
              <a:t>in addition to the default constructor of the class.</a:t>
            </a:r>
          </a:p>
          <a:p>
            <a:endParaRPr lang="en-US" sz="800" b="0" dirty="0"/>
          </a:p>
          <a:p>
            <a:r>
              <a:rPr lang="en-US" sz="2000" b="0" dirty="0"/>
              <a:t>We need as well to include the annotation </a:t>
            </a:r>
            <a:r>
              <a:rPr lang="en-US" sz="2000" dirty="0">
                <a:solidFill>
                  <a:srgbClr val="C00000"/>
                </a:solidFill>
              </a:rPr>
              <a:t>@XmlRootElement </a:t>
            </a:r>
            <a:r>
              <a:rPr lang="en-US" sz="2000" b="0" dirty="0"/>
              <a:t>at the top of the </a:t>
            </a:r>
            <a:r>
              <a:rPr lang="en-US" sz="2000" dirty="0"/>
              <a:t>Message</a:t>
            </a:r>
            <a:r>
              <a:rPr lang="en-US" sz="2000" b="0" dirty="0"/>
              <a:t> class to indicate the JAXB framework which that is used for </a:t>
            </a:r>
            <a:r>
              <a:rPr lang="en-IE" sz="2000" b="0" dirty="0" err="1"/>
              <a:t>marshall</a:t>
            </a:r>
            <a:r>
              <a:rPr lang="en-IE" sz="2000" b="0" dirty="0"/>
              <a:t>/unmarshall XML / JSON formats.</a:t>
            </a:r>
          </a:p>
          <a:p>
            <a:endParaRPr lang="en-US" sz="2000" b="0" dirty="0"/>
          </a:p>
          <a:p>
            <a:r>
              <a:rPr lang="en-US" sz="2000" b="0" dirty="0"/>
              <a:t>DO NOT FORGET to create both needed </a:t>
            </a:r>
            <a:r>
              <a:rPr lang="en-IE" sz="2000" dirty="0"/>
              <a:t>constructors</a:t>
            </a:r>
            <a:r>
              <a:rPr lang="en-IE" sz="2000" b="0" dirty="0"/>
              <a:t>.</a:t>
            </a:r>
          </a:p>
          <a:p>
            <a:endParaRPr lang="en-US" sz="20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83" y="289545"/>
            <a:ext cx="4651927" cy="64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2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7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6496" y="1124744"/>
            <a:ext cx="9361040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6000" indent="-360000">
              <a:spcBef>
                <a:spcPts val="1200"/>
              </a:spcBef>
            </a:pPr>
            <a:r>
              <a:rPr lang="en-US" b="0" dirty="0"/>
              <a:t>In the same way we created the </a:t>
            </a:r>
            <a:r>
              <a:rPr lang="en-US" u="sng" dirty="0"/>
              <a:t>Models package</a:t>
            </a:r>
            <a:r>
              <a:rPr lang="en-US" b="0" dirty="0"/>
              <a:t> in Step 5 as per the Separation of Concerns (SoC), we now need to create a new package called </a:t>
            </a:r>
            <a:r>
              <a:rPr lang="en-US" dirty="0" err="1"/>
              <a:t>com.mycompany.myblog.services</a:t>
            </a:r>
            <a:r>
              <a:rPr lang="en-US" dirty="0"/>
              <a:t> </a:t>
            </a:r>
            <a:r>
              <a:rPr lang="en-US" b="0" dirty="0"/>
              <a:t>that will contain the Java classes defining the </a:t>
            </a:r>
            <a:r>
              <a:rPr lang="en-US" u="sng" dirty="0"/>
              <a:t>Services</a:t>
            </a:r>
            <a:r>
              <a:rPr lang="en-US" b="0" dirty="0"/>
              <a:t> we want to be provided for our Model.</a:t>
            </a:r>
          </a:p>
          <a:p>
            <a:pPr marL="36000">
              <a:spcBef>
                <a:spcPts val="1200"/>
              </a:spcBef>
            </a:pPr>
            <a:r>
              <a:rPr lang="en-US" b="0" dirty="0"/>
              <a:t>Under this package we then create a new class that defines our services for Messages.  So, we create the </a:t>
            </a:r>
            <a:r>
              <a:rPr lang="en-US" dirty="0" err="1"/>
              <a:t>MessageService</a:t>
            </a:r>
            <a:r>
              <a:rPr lang="en-US" dirty="0"/>
              <a:t> java class</a:t>
            </a:r>
            <a:r>
              <a:rPr lang="en-US" b="0" dirty="0"/>
              <a:t>.</a:t>
            </a:r>
            <a:endParaRPr lang="en-US" sz="2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36" y="3431075"/>
            <a:ext cx="4010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8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488" y="1124744"/>
            <a:ext cx="9433048" cy="558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For this exercise we are NOT going to include a persistence layer (Database) to store our data. We will use a simple memory structure </a:t>
            </a:r>
            <a:r>
              <a:rPr lang="en-US" dirty="0" err="1"/>
              <a:t>ArrayList</a:t>
            </a:r>
            <a:r>
              <a:rPr lang="en-US" b="0" dirty="0"/>
              <a:t> to mock the Database layer.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The </a:t>
            </a:r>
            <a:r>
              <a:rPr lang="en-US" dirty="0" err="1"/>
              <a:t>MessageService</a:t>
            </a:r>
            <a:r>
              <a:rPr lang="en-US" b="0" dirty="0"/>
              <a:t> class will have two methods. We will include extra functionality later.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b="0" dirty="0"/>
              <a:t> Include the memory based data structure: </a:t>
            </a:r>
          </a:p>
          <a:p>
            <a:pPr marL="0" indent="0">
              <a:buSzPct val="100000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IE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List&lt;Message&gt; list = new </a:t>
            </a:r>
            <a:r>
              <a:rPr lang="en-IE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arenR" startAt="2"/>
            </a:pPr>
            <a:r>
              <a:rPr lang="en-US" b="0" dirty="0"/>
              <a:t>Include a method </a:t>
            </a:r>
            <a:r>
              <a:rPr lang="en-US" dirty="0" err="1"/>
              <a:t>getAllMessages</a:t>
            </a:r>
            <a:r>
              <a:rPr lang="en-US" dirty="0"/>
              <a:t>() </a:t>
            </a:r>
            <a:r>
              <a:rPr lang="en-US" b="0" dirty="0"/>
              <a:t>that returns a list of all messages in memory</a:t>
            </a:r>
          </a:p>
          <a:p>
            <a:pPr marL="800100" lvl="2" indent="0">
              <a:buSzPct val="100000"/>
              <a:buNone/>
            </a:pPr>
            <a:r>
              <a:rPr lang="en-US" sz="2000" b="0" dirty="0"/>
              <a:t>Method should look as shown in the image in the next slide.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arenR" startAt="2"/>
            </a:pPr>
            <a:r>
              <a:rPr lang="en-US" b="0" dirty="0"/>
              <a:t>Include a method </a:t>
            </a:r>
            <a:r>
              <a:rPr lang="en-US" dirty="0" err="1"/>
              <a:t>getMessage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 </a:t>
            </a:r>
            <a:r>
              <a:rPr lang="en-US" b="0" dirty="0"/>
              <a:t>that returns the message given the id passed as parameter. </a:t>
            </a:r>
          </a:p>
          <a:p>
            <a:pPr marL="800100" lvl="2" indent="0">
              <a:buSzPct val="100000"/>
              <a:buNone/>
            </a:pPr>
            <a:r>
              <a:rPr lang="en-US" sz="2000" b="0" dirty="0"/>
              <a:t>Code is shown in the slide.</a:t>
            </a:r>
          </a:p>
        </p:txBody>
      </p:sp>
    </p:spTree>
    <p:extLst>
      <p:ext uri="{BB962C8B-B14F-4D97-AF65-F5344CB8AC3E}">
        <p14:creationId xmlns:p14="http://schemas.microsoft.com/office/powerpoint/2010/main" val="341933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764704"/>
            <a:ext cx="2880320" cy="1099592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8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16" y="764704"/>
            <a:ext cx="6333823" cy="5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5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9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124744"/>
            <a:ext cx="9752408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b="0" dirty="0"/>
              <a:t>In the same way we created the </a:t>
            </a:r>
            <a:r>
              <a:rPr lang="en-US" sz="2000" dirty="0"/>
              <a:t>Models</a:t>
            </a:r>
            <a:r>
              <a:rPr lang="en-US" sz="2000" b="0" dirty="0"/>
              <a:t> in Step 5 and the </a:t>
            </a:r>
            <a:r>
              <a:rPr lang="en-US" sz="2000" dirty="0"/>
              <a:t>Services</a:t>
            </a:r>
            <a:r>
              <a:rPr lang="en-US" sz="2000" b="0" dirty="0"/>
              <a:t> in Step 8 as per the Separation of Concerns (</a:t>
            </a:r>
            <a:r>
              <a:rPr lang="en-US" sz="2000" b="0" dirty="0" err="1"/>
              <a:t>SoC</a:t>
            </a:r>
            <a:r>
              <a:rPr lang="en-US" sz="2000" b="0" dirty="0"/>
              <a:t>), we now need to create a new package called </a:t>
            </a:r>
            <a:r>
              <a:rPr lang="en-US" sz="2000" dirty="0" err="1"/>
              <a:t>com.mycompany.myblog.resources</a:t>
            </a:r>
            <a:r>
              <a:rPr lang="en-US" sz="2000" dirty="0"/>
              <a:t> </a:t>
            </a:r>
            <a:r>
              <a:rPr lang="en-US" sz="2000" b="0" dirty="0"/>
              <a:t>that will contain the Java classes defining the </a:t>
            </a:r>
            <a:r>
              <a:rPr lang="en-US" sz="2000" dirty="0"/>
              <a:t>Resources</a:t>
            </a:r>
            <a:r>
              <a:rPr lang="en-US" sz="2000" b="0" dirty="0"/>
              <a:t> handler we want to provide for our Blog API.</a:t>
            </a:r>
          </a:p>
          <a:p>
            <a:pPr>
              <a:spcBef>
                <a:spcPts val="1200"/>
              </a:spcBef>
            </a:pPr>
            <a:r>
              <a:rPr lang="en-US" sz="2000" b="0" dirty="0"/>
              <a:t>Under this package create a new class that defines the resources to be exposed. So, create the </a:t>
            </a:r>
            <a:r>
              <a:rPr lang="en-US" sz="2000" dirty="0" err="1"/>
              <a:t>MessageResource</a:t>
            </a:r>
            <a:r>
              <a:rPr lang="en-US" sz="2000" dirty="0"/>
              <a:t> java class</a:t>
            </a:r>
            <a:r>
              <a:rPr lang="en-US" sz="2000" b="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24" y="3332720"/>
            <a:ext cx="3055243" cy="35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10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124744"/>
            <a:ext cx="975240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For now, we will include the API entry points only for retrieving/getting (@GET verb) ALL messages in the list and ONE message by ID. </a:t>
            </a:r>
          </a:p>
          <a:p>
            <a:r>
              <a:rPr lang="en-US" b="0" dirty="0"/>
              <a:t>We will reply to the responses in two formats: XML and JSON.</a:t>
            </a:r>
          </a:p>
          <a:p>
            <a:endParaRPr lang="en-US" b="0" dirty="0"/>
          </a:p>
          <a:p>
            <a:pPr>
              <a:spcBef>
                <a:spcPts val="1200"/>
              </a:spcBef>
            </a:pPr>
            <a:r>
              <a:rPr lang="en-US" b="0" dirty="0"/>
              <a:t>The </a:t>
            </a:r>
            <a:r>
              <a:rPr lang="en-US" b="0" dirty="0" err="1"/>
              <a:t>MessageResource</a:t>
            </a:r>
            <a:r>
              <a:rPr lang="en-US" b="0" dirty="0"/>
              <a:t> class will have four methods as follows:</a:t>
            </a:r>
          </a:p>
          <a:p>
            <a:pPr marL="857250" lvl="1" indent="-457200">
              <a:spcBef>
                <a:spcPts val="1200"/>
              </a:spcBef>
              <a:buSzPct val="100000"/>
              <a:buFont typeface="+mj-lt"/>
              <a:buAutoNum type="arabicParenR"/>
            </a:pPr>
            <a:r>
              <a:rPr lang="en-US" dirty="0" err="1"/>
              <a:t>getMessagesXML</a:t>
            </a:r>
            <a:r>
              <a:rPr lang="en-US" dirty="0"/>
              <a:t>() </a:t>
            </a:r>
            <a:r>
              <a:rPr lang="en-US" b="0" dirty="0"/>
              <a:t>will return ALL messages for a GET request and build the response in XML format</a:t>
            </a:r>
          </a:p>
          <a:p>
            <a:pPr marL="857250" lvl="1" indent="-457200">
              <a:spcBef>
                <a:spcPts val="1200"/>
              </a:spcBef>
              <a:buSzPct val="100000"/>
              <a:buFont typeface="+mj-lt"/>
              <a:buAutoNum type="arabicParenR"/>
            </a:pPr>
            <a:r>
              <a:rPr lang="en-US" dirty="0" err="1"/>
              <a:t>getMessagesJSON</a:t>
            </a:r>
            <a:r>
              <a:rPr lang="en-US" dirty="0"/>
              <a:t>() </a:t>
            </a:r>
            <a:r>
              <a:rPr lang="en-US" b="0" dirty="0"/>
              <a:t>will return ALL messages for a GET request and build the response in JSON format</a:t>
            </a:r>
          </a:p>
          <a:p>
            <a:pPr marL="857250" lvl="1" indent="-457200">
              <a:spcBef>
                <a:spcPts val="1200"/>
              </a:spcBef>
              <a:buSzPct val="100000"/>
              <a:buFont typeface="+mj-lt"/>
              <a:buAutoNum type="arabicParenR"/>
            </a:pPr>
            <a:r>
              <a:rPr lang="en-US" dirty="0" err="1"/>
              <a:t>getMessageXML</a:t>
            </a:r>
            <a:r>
              <a:rPr lang="en-US" dirty="0"/>
              <a:t>() </a:t>
            </a:r>
            <a:r>
              <a:rPr lang="en-US" b="0" dirty="0"/>
              <a:t>which returns the message given the ID passed parameter and build a response in XML.</a:t>
            </a:r>
          </a:p>
          <a:p>
            <a:pPr marL="857250" lvl="1" indent="-457200">
              <a:spcBef>
                <a:spcPts val="1200"/>
              </a:spcBef>
              <a:buSzPct val="100000"/>
              <a:buFont typeface="+mj-lt"/>
              <a:buAutoNum type="arabicParenR"/>
            </a:pPr>
            <a:r>
              <a:rPr lang="en-US" dirty="0" err="1"/>
              <a:t>getMessageJSON</a:t>
            </a:r>
            <a:r>
              <a:rPr lang="en-US" dirty="0"/>
              <a:t>() </a:t>
            </a:r>
            <a:r>
              <a:rPr lang="en-US" b="0" dirty="0"/>
              <a:t>which returns the message given the ID passed as parameter and build a response in JSON.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3551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052736"/>
            <a:ext cx="352839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10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814" y="25397"/>
            <a:ext cx="4902972" cy="6842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472" y="2780928"/>
            <a:ext cx="44473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DroidSans-Regular"/>
              </a:rPr>
              <a:t>The </a:t>
            </a:r>
            <a:r>
              <a:rPr lang="en-US" sz="2200" b="1" dirty="0" err="1">
                <a:latin typeface="DroidSans-Regular"/>
              </a:rPr>
              <a:t>MessageResource</a:t>
            </a:r>
            <a:r>
              <a:rPr lang="en-US" sz="2200" dirty="0">
                <a:latin typeface="DroidSans-Regular"/>
              </a:rPr>
              <a:t> class should look as shown in the image.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34544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JAXB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Java Architecture for XML Binding (JAXB) </a:t>
            </a:r>
            <a:r>
              <a:rPr lang="en-US" b="0" dirty="0"/>
              <a:t>is a software framework that allows Java developers to map Java classes to XML representations. </a:t>
            </a:r>
          </a:p>
          <a:p>
            <a:r>
              <a:rPr lang="en-US" b="0" dirty="0"/>
              <a:t>JAXB provides two main features:</a:t>
            </a:r>
          </a:p>
          <a:p>
            <a:pPr lvl="1"/>
            <a:r>
              <a:rPr lang="en-US" b="0" dirty="0"/>
              <a:t>the ability to marshal Java objects into XML</a:t>
            </a:r>
          </a:p>
          <a:p>
            <a:pPr lvl="1"/>
            <a:r>
              <a:rPr lang="en-US" b="0" dirty="0"/>
              <a:t>and the inverse, i.e. to </a:t>
            </a:r>
            <a:r>
              <a:rPr lang="en-US" b="0" dirty="0" err="1"/>
              <a:t>unmarshal</a:t>
            </a:r>
            <a:r>
              <a:rPr lang="en-US" b="0" dirty="0"/>
              <a:t> XML back into Java objects.</a:t>
            </a:r>
          </a:p>
          <a:p>
            <a:endParaRPr lang="en-US" b="0" dirty="0"/>
          </a:p>
          <a:p>
            <a:r>
              <a:rPr lang="en-US" b="0" dirty="0"/>
              <a:t>In other words, JAXB allows storing and retrieving data in memory in any XML format, without the need to implement a specific set of XML loading and saving routines for the program's class structure.</a:t>
            </a: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3812344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11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5537" y="1556792"/>
            <a:ext cx="9752408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Right click on the NetBeans project, select </a:t>
            </a:r>
            <a:r>
              <a:rPr lang="en-US" b="0" i="1" dirty="0"/>
              <a:t>properties</a:t>
            </a:r>
            <a:r>
              <a:rPr lang="en-US" b="0" dirty="0"/>
              <a:t>, move to the </a:t>
            </a:r>
            <a:r>
              <a:rPr lang="en-US" b="0" i="1" dirty="0"/>
              <a:t>actions</a:t>
            </a:r>
            <a:r>
              <a:rPr lang="en-US" b="0" dirty="0"/>
              <a:t> tab.</a:t>
            </a:r>
          </a:p>
          <a:p>
            <a:r>
              <a:rPr lang="en-US" b="0" dirty="0">
                <a:solidFill>
                  <a:srgbClr val="FF0000"/>
                </a:solidFill>
              </a:rPr>
              <a:t>If Using Jetty Server: </a:t>
            </a:r>
            <a:r>
              <a:rPr lang="en-US" b="0" dirty="0"/>
              <a:t>Select the </a:t>
            </a:r>
            <a:r>
              <a:rPr lang="en-US" b="0" i="1" dirty="0"/>
              <a:t>run project </a:t>
            </a:r>
            <a:r>
              <a:rPr lang="en-US" b="0" dirty="0"/>
              <a:t>action, change the execute goals to </a:t>
            </a:r>
            <a:r>
              <a:rPr lang="en-US" dirty="0" err="1"/>
              <a:t>jetty:run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12607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STEP 12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124744"/>
            <a:ext cx="975240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Build and run...</a:t>
            </a:r>
          </a:p>
          <a:p>
            <a:r>
              <a:rPr lang="en-US" b="0" dirty="0"/>
              <a:t>You can test the app in a internet browser or using Postman application E.g. this URL </a:t>
            </a:r>
            <a:r>
              <a:rPr lang="en-US" i="1" dirty="0"/>
              <a:t>localhost:</a:t>
            </a:r>
            <a:r>
              <a:rPr lang="en-US" i="1" dirty="0">
                <a:solidFill>
                  <a:srgbClr val="FF0000"/>
                </a:solidFill>
              </a:rPr>
              <a:t>49000(8080)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/messages</a:t>
            </a:r>
            <a:r>
              <a:rPr lang="en-US" b="0" dirty="0"/>
              <a:t> tests for example running and returning the full list of messages in </a:t>
            </a:r>
            <a:r>
              <a:rPr lang="en-US" dirty="0"/>
              <a:t>XML </a:t>
            </a:r>
            <a:r>
              <a:rPr lang="en-US" b="0" dirty="0"/>
              <a:t>format.</a:t>
            </a:r>
          </a:p>
          <a:p>
            <a:pPr lvl="1"/>
            <a:r>
              <a:rPr lang="en-US" b="0" dirty="0"/>
              <a:t>If using Postman, in the Headers menu option, set  Accept value as application/xml  to get the response in XML format</a:t>
            </a:r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/>
              <a:t>You can try </a:t>
            </a:r>
            <a:r>
              <a:rPr lang="en-US" b="0" i="1" dirty="0"/>
              <a:t>localhost:49000/</a:t>
            </a:r>
            <a:r>
              <a:rPr lang="en-US" b="0" i="1" dirty="0" err="1"/>
              <a:t>api</a:t>
            </a:r>
            <a:r>
              <a:rPr lang="en-US" b="0" i="1" dirty="0"/>
              <a:t>/messages/1</a:t>
            </a:r>
            <a:r>
              <a:rPr lang="en-US" b="0" dirty="0"/>
              <a:t> to see the application running and returning a message by the </a:t>
            </a:r>
            <a:r>
              <a:rPr lang="en-IE" b="0" dirty="0"/>
              <a:t>id=’1’ in XML format.</a:t>
            </a:r>
          </a:p>
          <a:p>
            <a:endParaRPr lang="en-US" b="0" dirty="0"/>
          </a:p>
          <a:p>
            <a:r>
              <a:rPr lang="en-US" b="0" dirty="0"/>
              <a:t>To retrieve the messages list or a message by id in </a:t>
            </a:r>
            <a:r>
              <a:rPr lang="en-US" dirty="0"/>
              <a:t>JSON </a:t>
            </a:r>
            <a:r>
              <a:rPr lang="en-US" b="0" dirty="0"/>
              <a:t>format use the </a:t>
            </a:r>
            <a:r>
              <a:rPr lang="en-US" dirty="0"/>
              <a:t>postman app</a:t>
            </a:r>
          </a:p>
          <a:p>
            <a:pPr lvl="1"/>
            <a:r>
              <a:rPr lang="en-US" sz="2000" b="0" dirty="0"/>
              <a:t>in the Headers menu option S</a:t>
            </a:r>
            <a:r>
              <a:rPr lang="en-US" sz="1800" b="0" dirty="0"/>
              <a:t>et  </a:t>
            </a:r>
            <a:r>
              <a:rPr lang="en-US" sz="1800" b="0" i="1" dirty="0"/>
              <a:t>Accept</a:t>
            </a:r>
            <a:r>
              <a:rPr lang="en-US" sz="1800" b="0" dirty="0"/>
              <a:t> value as application/JSON to get the response in JSON format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82882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Testing: POSTMAN App 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84" y="1144105"/>
            <a:ext cx="7560840" cy="5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57200"/>
            <a:ext cx="928903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Application – LAB Task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3592" y="1340768"/>
            <a:ext cx="975240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E" b="0" dirty="0"/>
          </a:p>
          <a:p>
            <a:r>
              <a:rPr lang="en-IE" b="0" dirty="0"/>
              <a:t>Develop step by step ( STEP 5 –&gt; STEP 12)  the BLOG Application</a:t>
            </a:r>
          </a:p>
          <a:p>
            <a:pPr lvl="1"/>
            <a:r>
              <a:rPr lang="en-IE" b="0" dirty="0"/>
              <a:t>Skeleton Blog App with implementation for STEP 1-&gt; 4 is provided</a:t>
            </a:r>
          </a:p>
          <a:p>
            <a:pPr lvl="1"/>
            <a:r>
              <a:rPr lang="en-IE" b="0" dirty="0"/>
              <a:t>Follow the tasks description provided in the lecture notes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3543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JAXB - Annotation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330498"/>
            <a:ext cx="9410700" cy="537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When a top level class is annotated with the </a:t>
            </a:r>
            <a:r>
              <a:rPr lang="en-US" b="0" i="1" dirty="0">
                <a:solidFill>
                  <a:srgbClr val="FF0000"/>
                </a:solidFill>
              </a:rPr>
              <a:t>@</a:t>
            </a:r>
            <a:r>
              <a:rPr lang="en-US" b="0" i="1" dirty="0" err="1">
                <a:solidFill>
                  <a:srgbClr val="FF0000"/>
                </a:solidFill>
              </a:rPr>
              <a:t>XmlRootElement</a:t>
            </a:r>
            <a:r>
              <a:rPr lang="en-US" b="0" i="1" dirty="0">
                <a:solidFill>
                  <a:srgbClr val="FF0000"/>
                </a:solidFill>
              </a:rPr>
              <a:t> </a:t>
            </a:r>
            <a:r>
              <a:rPr lang="en-US" b="0" dirty="0"/>
              <a:t>annotation, then its value is represented as XML element in an XML document.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javax.xml.bind.annotation.XmlRootElement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XmlRootElement</a:t>
            </a:r>
            <a:endParaRPr lang="en-US" sz="24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name;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String name) {…}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  //get and set methods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JAXB - XML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388" y="1556792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XML representation of the </a:t>
            </a:r>
            <a:r>
              <a:rPr lang="en-US" b="0" i="1" dirty="0"/>
              <a:t>planet</a:t>
            </a:r>
            <a:r>
              <a:rPr lang="en-US" b="0" dirty="0"/>
              <a:t> resource specified in the Java </a:t>
            </a:r>
            <a:r>
              <a:rPr lang="en-IE" b="0" dirty="0"/>
              <a:t>class Planet.java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&lt;id&gt;1&lt;/id&gt;</a:t>
            </a:r>
          </a:p>
          <a:p>
            <a:pPr marL="0" indent="0"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&lt;name&gt;Venus&lt;/name&gt;</a:t>
            </a:r>
          </a:p>
          <a:p>
            <a:pPr marL="0" indent="0"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/>
              <a:t>But how did we get this from our Java code?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4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57200"/>
            <a:ext cx="9529886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JAXB - XML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6496" y="1124744"/>
            <a:ext cx="9241854" cy="558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JAX-RS annotated method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@Path("/planet")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@Produces(</a:t>
            </a:r>
            <a:r>
              <a:rPr lang="en-I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MediaType.APPLICATION_XML</a:t>
            </a:r>
            <a:r>
              <a:rPr lang="en-I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Planet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getPlanetXML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p.id =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p.name = “Venus";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dirty="0"/>
              <a:t>This code produces XML format info in response to a GET request</a:t>
            </a:r>
          </a:p>
          <a:p>
            <a:r>
              <a:rPr lang="en-US" b="0" dirty="0"/>
              <a:t>We can see the method does not perform the conversion.</a:t>
            </a:r>
          </a:p>
          <a:p>
            <a:r>
              <a:rPr lang="en-US" b="0" dirty="0"/>
              <a:t>The </a:t>
            </a:r>
            <a:r>
              <a:rPr lang="en-US" b="0" dirty="0">
                <a:solidFill>
                  <a:srgbClr val="FF0000"/>
                </a:solidFill>
              </a:rPr>
              <a:t>conversion is automatically </a:t>
            </a:r>
            <a:r>
              <a:rPr lang="en-US" b="0" dirty="0"/>
              <a:t>performed by the implementation of JAX-RS (i.e. Jersey)</a:t>
            </a:r>
          </a:p>
          <a:p>
            <a:r>
              <a:rPr lang="en-US" b="0" dirty="0"/>
              <a:t>We declare our intent to supply XML format via the </a:t>
            </a:r>
            <a:r>
              <a:rPr lang="en-US" b="0" i="1" dirty="0">
                <a:solidFill>
                  <a:srgbClr val="FF0000"/>
                </a:solidFill>
              </a:rPr>
              <a:t>@Produces </a:t>
            </a:r>
            <a:r>
              <a:rPr lang="en-US" b="0" dirty="0"/>
              <a:t>annotation.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6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JAXB - XML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488" y="1124744"/>
            <a:ext cx="931386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Returning a collection of planets</a:t>
            </a:r>
          </a:p>
          <a:p>
            <a:endParaRPr lang="en-IE" b="0" dirty="0"/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@Path("/planets")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@Produces(</a:t>
            </a:r>
            <a:r>
              <a:rPr lang="en-IE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MediaType.APPLICATION_XML</a:t>
            </a:r>
            <a:r>
              <a:rPr lang="en-IE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getPlanetsXML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p1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(1,"Earth");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p2 = new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(2, "Mercury");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list;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E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9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JAXB - XML Output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24744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b="0" dirty="0"/>
              <a:t>Returning a collection of planets…</a:t>
            </a:r>
          </a:p>
          <a:p>
            <a:r>
              <a:rPr lang="en-US" b="0" dirty="0"/>
              <a:t>Similar idea, returning a collection of planets, in this case an </a:t>
            </a:r>
            <a:r>
              <a:rPr lang="en-US" b="0" dirty="0" err="1"/>
              <a:t>ArrayList</a:t>
            </a:r>
            <a:r>
              <a:rPr lang="en-US" b="0" dirty="0"/>
              <a:t> of </a:t>
            </a:r>
            <a:r>
              <a:rPr lang="en-US" b="0" dirty="0" err="1"/>
              <a:t>MyPlanet</a:t>
            </a:r>
            <a:r>
              <a:rPr lang="en-US" b="0" dirty="0"/>
              <a:t> items.</a:t>
            </a:r>
          </a:p>
          <a:p>
            <a:r>
              <a:rPr lang="en-US" b="0" dirty="0"/>
              <a:t>Also note that we call an annotated method like </a:t>
            </a:r>
            <a:r>
              <a:rPr lang="en-US" b="0" i="1" dirty="0" err="1"/>
              <a:t>getPlanetsXML</a:t>
            </a:r>
            <a:r>
              <a:rPr lang="en-US" b="0" i="1" dirty="0"/>
              <a:t>() </a:t>
            </a:r>
            <a:r>
              <a:rPr lang="en-US" b="0" dirty="0"/>
              <a:t>just</a:t>
            </a:r>
          </a:p>
          <a:p>
            <a:pPr marL="0" indent="0">
              <a:buNone/>
            </a:pPr>
            <a:r>
              <a:rPr lang="en-US" b="0" dirty="0"/>
              <a:t>like a normal Java method, because</a:t>
            </a:r>
          </a:p>
          <a:p>
            <a:pPr lvl="1"/>
            <a:r>
              <a:rPr lang="en-US" b="0" dirty="0"/>
              <a:t>It is the framework which is adding special hooks to the method via the annotations. It can still be used without those.</a:t>
            </a:r>
          </a:p>
          <a:p>
            <a:r>
              <a:rPr lang="en-US" b="0" dirty="0"/>
              <a:t>Let's see the XML returned....</a:t>
            </a:r>
            <a:endParaRPr lang="en-IE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0961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3301</Words>
  <Application>Microsoft Office PowerPoint</Application>
  <PresentationFormat>A4 Paper (210x297 mm)</PresentationFormat>
  <Paragraphs>526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DroidSans-Regular</vt:lpstr>
      <vt:lpstr>Inter</vt:lpstr>
      <vt:lpstr>Arial</vt:lpstr>
      <vt:lpstr>Arial Black</vt:lpstr>
      <vt:lpstr>Courier New</vt:lpstr>
      <vt:lpstr>Times New Roman</vt:lpstr>
      <vt:lpstr>Wingdings</vt:lpstr>
      <vt:lpstr>Pixel</vt:lpstr>
      <vt:lpstr>ReSTful Web Services    </vt:lpstr>
      <vt:lpstr>Overview</vt:lpstr>
      <vt:lpstr>Java Architecture for XML Binding (JAXB) </vt:lpstr>
      <vt:lpstr>JAXB</vt:lpstr>
      <vt:lpstr>JAXB - Annotation</vt:lpstr>
      <vt:lpstr>JAXB - XML Output</vt:lpstr>
      <vt:lpstr>JAXB - XML Output</vt:lpstr>
      <vt:lpstr>JAXB - XML Output</vt:lpstr>
      <vt:lpstr>JAXB - XML Output</vt:lpstr>
      <vt:lpstr>JAXB - XML Output</vt:lpstr>
      <vt:lpstr>Resources with Multiple Representations</vt:lpstr>
      <vt:lpstr>JABXB - JSON Output</vt:lpstr>
      <vt:lpstr>JABXB - JSON Output</vt:lpstr>
      <vt:lpstr>JABXB - JSON Output</vt:lpstr>
      <vt:lpstr>Accessing each Format</vt:lpstr>
      <vt:lpstr>Exemplification of XML and JSON formats</vt:lpstr>
      <vt:lpstr>Exemplification of XML and JSON formats</vt:lpstr>
      <vt:lpstr>6.9 POSTMAN Application</vt:lpstr>
      <vt:lpstr>What is POSTMAN Application ?</vt:lpstr>
      <vt:lpstr>What is POSTMAN Application ?</vt:lpstr>
      <vt:lpstr>POSTMAN Application  </vt:lpstr>
      <vt:lpstr>Mock BLOG  - A complex RESTful Application</vt:lpstr>
      <vt:lpstr>A Mock BLOG RESTful Web Application</vt:lpstr>
      <vt:lpstr>Separation of Concerns (SoC)</vt:lpstr>
      <vt:lpstr>BLOG Application – Design</vt:lpstr>
      <vt:lpstr>BLOG Application – Design</vt:lpstr>
      <vt:lpstr>BLOG Application – STEP 1</vt:lpstr>
      <vt:lpstr>BLOG Application – STEP 2</vt:lpstr>
      <vt:lpstr>BLOG Application – STEP 3</vt:lpstr>
      <vt:lpstr>BLOG Application – STEP 4</vt:lpstr>
      <vt:lpstr>BLOG Application – STEP 5</vt:lpstr>
      <vt:lpstr>BLOG Application – STEP 6</vt:lpstr>
      <vt:lpstr>BLOG Application –  STEP 6</vt:lpstr>
      <vt:lpstr>BLOG Application – STEP 7</vt:lpstr>
      <vt:lpstr>BLOG Application – STEP 8</vt:lpstr>
      <vt:lpstr>BLOG Application – STEP 8</vt:lpstr>
      <vt:lpstr>BLOG Application – STEP 9</vt:lpstr>
      <vt:lpstr>BLOG Application – STEP 10</vt:lpstr>
      <vt:lpstr>BLOG Application – STEP 10</vt:lpstr>
      <vt:lpstr>BLOG Application – STEP 11</vt:lpstr>
      <vt:lpstr>BLOG Application – STEP 12</vt:lpstr>
      <vt:lpstr>BLOG Application Testing: POSTMAN App </vt:lpstr>
      <vt:lpstr>BLOG Application – LAB Task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III Intro</dc:title>
  <dc:creator>Dr. Cristina Muntean</dc:creator>
  <cp:lastModifiedBy>Abdul Razzaq</cp:lastModifiedBy>
  <cp:revision>439</cp:revision>
  <dcterms:created xsi:type="dcterms:W3CDTF">2001-09-04T15:01:05Z</dcterms:created>
  <dcterms:modified xsi:type="dcterms:W3CDTF">2024-11-19T21:19:43Z</dcterms:modified>
</cp:coreProperties>
</file>