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82" r:id="rId2"/>
    <p:sldId id="479" r:id="rId3"/>
    <p:sldId id="443" r:id="rId4"/>
    <p:sldId id="484" r:id="rId5"/>
    <p:sldId id="444" r:id="rId6"/>
    <p:sldId id="477" r:id="rId7"/>
    <p:sldId id="490" r:id="rId8"/>
    <p:sldId id="485" r:id="rId9"/>
    <p:sldId id="488" r:id="rId10"/>
    <p:sldId id="486" r:id="rId11"/>
    <p:sldId id="487" r:id="rId12"/>
    <p:sldId id="489" r:id="rId13"/>
    <p:sldId id="373" r:id="rId14"/>
    <p:sldId id="433" r:id="rId15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FF3300"/>
    <a:srgbClr val="FF6600"/>
    <a:srgbClr val="F8F8F8"/>
    <a:srgbClr val="CCECFF"/>
    <a:srgbClr val="CCFF99"/>
    <a:srgbClr val="FFFFCC"/>
    <a:srgbClr val="CC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2" autoAdjust="0"/>
    <p:restoredTop sz="94683" autoAdjust="0"/>
  </p:normalViewPr>
  <p:slideViewPr>
    <p:cSldViewPr>
      <p:cViewPr varScale="1">
        <p:scale>
          <a:sx n="72" d="100"/>
          <a:sy n="72" d="100"/>
        </p:scale>
        <p:origin x="97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Course 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September 2004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NCI BSHSS2 SWD3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E9D3C3-3779-4A59-97C6-0B508684EE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Course description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September 2004</a:t>
            </a:r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/>
              <a:t>NCI BSHSS2 SWD3</a:t>
            </a:r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9C7C9C-2C72-453F-A71F-93FEBA855E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516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286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20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4068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536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06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819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81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843BF-E5EE-450C-9496-8C6C495BBC8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044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949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82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53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686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500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Course description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September 2004</a:t>
            </a:r>
          </a:p>
        </p:txBody>
      </p:sp>
      <p:sp>
        <p:nvSpPr>
          <p:cNvPr id="1024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/>
              <a:t>NCI BSHSS2 SWD3</a:t>
            </a:r>
          </a:p>
        </p:txBody>
      </p:sp>
      <p:sp>
        <p:nvSpPr>
          <p:cNvPr id="102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7B6D0-6DEC-47D5-9AE3-8B3AF626B767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732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5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5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17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A474AB-D708-4AFE-87B6-713BDB795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6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D5D2-45EF-4BFD-8461-4D9BFA5AA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57200"/>
            <a:ext cx="22288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57200"/>
            <a:ext cx="65341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55DC7-B624-469A-BA8D-3A04A7CEC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FB6E6-57D1-4743-901F-DA2DA350FB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E266D-03DF-4747-B8E4-AD9516C0E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C61B-66F6-4521-866A-508C77E5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EBD9-018E-4F97-8291-7C3874291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A4DC8-57CB-4441-91AA-175F5ED90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9F40A-9BDF-47FA-B4FD-5670AD1A0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1A96C-3DE2-4F70-8708-48B749876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ED8E-DC49-4FCE-8EBE-9CB9FD97D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03292DC-C0E5-4101-820F-5D92D2631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9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9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12840" y="1828800"/>
            <a:ext cx="6228060" cy="2209800"/>
          </a:xfrm>
        </p:spPr>
        <p:txBody>
          <a:bodyPr/>
          <a:lstStyle/>
          <a:p>
            <a:pPr eaLnBrk="1" hangingPunct="1"/>
            <a:r>
              <a:rPr lang="en-IE" altLang="en-US" dirty="0"/>
              <a:t>6. </a:t>
            </a:r>
            <a:r>
              <a:rPr lang="en-IE" altLang="en-US" dirty="0" err="1"/>
              <a:t>ReSTful</a:t>
            </a:r>
            <a:r>
              <a:rPr lang="en-IE" altLang="en-US" dirty="0"/>
              <a:t> Web Services</a:t>
            </a:r>
            <a:br>
              <a:rPr lang="en-IE" altLang="en-US" dirty="0"/>
            </a:br>
            <a:r>
              <a:rPr lang="en-IE" altLang="en-US" dirty="0"/>
              <a:t>  </a:t>
            </a:r>
            <a:br>
              <a:rPr lang="en-IE" altLang="en-US" dirty="0"/>
            </a:br>
            <a:endParaRPr lang="en-US" altLang="en-US" sz="3200" i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44713" y="4581525"/>
            <a:ext cx="7218362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3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IE" altLang="en-US" kern="0" dirty="0" err="1"/>
              <a:t>Dr.</a:t>
            </a:r>
            <a:r>
              <a:rPr lang="en-IE" altLang="en-US" kern="0" dirty="0"/>
              <a:t> Abdul Razzaq</a:t>
            </a:r>
          </a:p>
          <a:p>
            <a:pPr algn="ctr" eaLnBrk="1" hangingPunct="1"/>
            <a:r>
              <a:rPr lang="en-IE" altLang="en-US" kern="0" dirty="0"/>
              <a:t>Abdul.Razzaq@ncirl.ie</a:t>
            </a:r>
          </a:p>
          <a:p>
            <a:pPr eaLnBrk="1" hangingPunct="1"/>
            <a:endParaRPr lang="en-GB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561392"/>
            <a:ext cx="9777536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12776"/>
            <a:ext cx="9777536" cy="54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Functionality for @POST  </a:t>
            </a:r>
            <a:r>
              <a:rPr lang="en-US" sz="2000" b="0" i="1" dirty="0"/>
              <a:t>/planets </a:t>
            </a:r>
            <a:r>
              <a:rPr lang="en-US" sz="2000" b="0" dirty="0"/>
              <a:t>resource when planet’s details are provided in </a:t>
            </a:r>
            <a:r>
              <a:rPr lang="en-US" sz="2000" b="0" dirty="0">
                <a:solidFill>
                  <a:srgbClr val="FF0000"/>
                </a:solidFill>
              </a:rPr>
              <a:t>JSON</a:t>
            </a:r>
            <a:r>
              <a:rPr lang="en-US" sz="2000" b="0" dirty="0"/>
              <a:t> format. Newly created planet is returned in </a:t>
            </a:r>
            <a:r>
              <a:rPr lang="en-US" sz="2000" b="0" dirty="0">
                <a:solidFill>
                  <a:srgbClr val="FF0000"/>
                </a:solidFill>
              </a:rPr>
              <a:t>JSON</a:t>
            </a:r>
            <a:r>
              <a:rPr lang="en-US" sz="2000" b="0" dirty="0"/>
              <a:t> format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@POST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@Consumes(MediaType.APPLICATION_JSON)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@Produces(MediaType.APPLICATION_JSON)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postNewPlanetJSON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p.setId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+ 1);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("new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resource created with path:  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/planets/" +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("new planet details:"+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7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96" y="577772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12776"/>
            <a:ext cx="9777536" cy="54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0" dirty="0"/>
              <a:t>Functionality for @POST  /planets resource when planet’s details are provided in </a:t>
            </a:r>
            <a:r>
              <a:rPr lang="en-US" sz="1800" b="0" dirty="0">
                <a:solidFill>
                  <a:srgbClr val="FF0000"/>
                </a:solidFill>
              </a:rPr>
              <a:t>JSON</a:t>
            </a:r>
            <a:r>
              <a:rPr lang="en-US" sz="1800" b="0" dirty="0"/>
              <a:t> format. Newly created planet is returned in </a:t>
            </a:r>
            <a:r>
              <a:rPr lang="en-US" sz="1800" b="0" dirty="0">
                <a:solidFill>
                  <a:srgbClr val="FF0000"/>
                </a:solidFill>
              </a:rPr>
              <a:t>JSON</a:t>
            </a:r>
            <a:r>
              <a:rPr lang="en-US" sz="1800" b="0" dirty="0"/>
              <a:t> format</a:t>
            </a:r>
          </a:p>
          <a:p>
            <a:r>
              <a:rPr lang="en-US" sz="1800" b="0" dirty="0"/>
              <a:t>Testing in POSTMAN</a:t>
            </a:r>
          </a:p>
          <a:p>
            <a:pPr lvl="1"/>
            <a:r>
              <a:rPr lang="en-US" sz="1600" b="0" dirty="0"/>
              <a:t>Headers Settings -&gt; </a:t>
            </a:r>
            <a:r>
              <a:rPr lang="en-US" sz="1600" b="0" i="1" dirty="0"/>
              <a:t>Accept</a:t>
            </a:r>
            <a:r>
              <a:rPr lang="en-US" sz="1600" b="0" dirty="0"/>
              <a:t> format and </a:t>
            </a:r>
            <a:r>
              <a:rPr lang="en-US" sz="1600" b="0" i="1" dirty="0"/>
              <a:t>Content-Type</a:t>
            </a:r>
            <a:r>
              <a:rPr lang="en-US" sz="1600" b="0" dirty="0"/>
              <a:t> format</a:t>
            </a:r>
          </a:p>
          <a:p>
            <a:pPr lvl="1"/>
            <a:r>
              <a:rPr lang="en-US" sz="1600" b="0" dirty="0"/>
              <a:t>Body Setting -&gt; JSON format of Planet info (e.g. name of the new planet)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FE380-56A9-4CE0-A4AE-D325C9F2D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37" y="2996952"/>
            <a:ext cx="5328592" cy="2809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7347D-0544-419C-92D8-9C33D75F2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072" y="5051565"/>
            <a:ext cx="5462464" cy="17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6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561392"/>
            <a:ext cx="9777536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12776"/>
            <a:ext cx="9777536" cy="54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TASK</a:t>
            </a:r>
          </a:p>
          <a:p>
            <a:r>
              <a:rPr lang="en-US" sz="2000" b="0" dirty="0"/>
              <a:t>Download </a:t>
            </a:r>
            <a:r>
              <a:rPr lang="en-US" sz="2000" b="0" dirty="0" err="1"/>
              <a:t>PlanetsApp</a:t>
            </a:r>
            <a:r>
              <a:rPr lang="en-US" sz="2000" b="0" dirty="0"/>
              <a:t> (with POST) from  Moodle page</a:t>
            </a:r>
          </a:p>
          <a:p>
            <a:r>
              <a:rPr lang="en-US" sz="2000" b="0" dirty="0"/>
              <a:t>Run the application in NetBeans 12</a:t>
            </a:r>
          </a:p>
          <a:p>
            <a:r>
              <a:rPr lang="en-US" sz="2000" b="0" dirty="0"/>
              <a:t>Test the POST </a:t>
            </a:r>
            <a:r>
              <a:rPr lang="en-US" sz="2000" b="0" i="1" dirty="0"/>
              <a:t>/Planets </a:t>
            </a:r>
            <a:r>
              <a:rPr lang="en-US" sz="2000" b="0" dirty="0"/>
              <a:t>resource call to add a new  planet</a:t>
            </a:r>
          </a:p>
          <a:p>
            <a:pPr lvl="1"/>
            <a:r>
              <a:rPr lang="en-US" sz="1800" b="0" dirty="0"/>
              <a:t>Set </a:t>
            </a:r>
            <a:r>
              <a:rPr lang="en-US" sz="1800" b="0" i="1" dirty="0"/>
              <a:t>POST</a:t>
            </a:r>
            <a:r>
              <a:rPr lang="en-US" sz="1800" b="0" dirty="0"/>
              <a:t> HTTP verb</a:t>
            </a:r>
          </a:p>
          <a:p>
            <a:pPr lvl="1"/>
            <a:r>
              <a:rPr lang="en-US" sz="1800" b="0" dirty="0"/>
              <a:t>Set the </a:t>
            </a:r>
            <a:r>
              <a:rPr lang="en-US" sz="1800" b="0" i="1" dirty="0"/>
              <a:t>Headers</a:t>
            </a:r>
            <a:r>
              <a:rPr lang="en-US" sz="1800" b="0" dirty="0"/>
              <a:t> field to specify </a:t>
            </a:r>
          </a:p>
          <a:p>
            <a:pPr lvl="2"/>
            <a:r>
              <a:rPr lang="en-US" sz="1800" b="0" i="1" dirty="0"/>
              <a:t>Content-Typ</a:t>
            </a:r>
            <a:r>
              <a:rPr lang="en-US" sz="1800" b="0" dirty="0"/>
              <a:t>e of the message provided in  the body ( e.g. planet info)</a:t>
            </a:r>
          </a:p>
          <a:p>
            <a:pPr lvl="2"/>
            <a:r>
              <a:rPr lang="en-US" sz="1800" i="1" dirty="0"/>
              <a:t>Accept</a:t>
            </a:r>
            <a:r>
              <a:rPr lang="en-US" sz="1800" dirty="0"/>
              <a:t> format of the HTTP response message body</a:t>
            </a:r>
            <a:endParaRPr lang="en-US" sz="1800" b="0" dirty="0"/>
          </a:p>
          <a:p>
            <a:pPr lvl="1"/>
            <a:r>
              <a:rPr lang="en-US" sz="1800" b="0" dirty="0"/>
              <a:t>Set the </a:t>
            </a:r>
            <a:r>
              <a:rPr lang="en-US" sz="1800" b="0" i="1" dirty="0"/>
              <a:t>Body</a:t>
            </a:r>
            <a:r>
              <a:rPr lang="en-US" sz="1800" b="0" dirty="0"/>
              <a:t> part of the HTTP request message</a:t>
            </a:r>
          </a:p>
          <a:p>
            <a:pPr lvl="1"/>
            <a:r>
              <a:rPr lang="en-US" sz="1800" b="0" dirty="0"/>
              <a:t>SET the resource URL to be </a:t>
            </a:r>
            <a:r>
              <a:rPr lang="en-US" sz="1600" b="0" dirty="0"/>
              <a:t>called:  </a:t>
            </a:r>
            <a:r>
              <a:rPr lang="en-US" sz="1600" dirty="0"/>
              <a:t> </a:t>
            </a:r>
            <a:r>
              <a:rPr lang="en-IE" sz="1600" i="0" dirty="0">
                <a:solidFill>
                  <a:srgbClr val="212121"/>
                </a:solidFill>
                <a:effectLst/>
              </a:rPr>
              <a:t>localhost:49000/</a:t>
            </a:r>
            <a:r>
              <a:rPr lang="en-IE" sz="1600" i="0" dirty="0" err="1">
                <a:solidFill>
                  <a:srgbClr val="212121"/>
                </a:solidFill>
                <a:effectLst/>
              </a:rPr>
              <a:t>api</a:t>
            </a:r>
            <a:r>
              <a:rPr lang="en-IE" sz="1600" i="0" dirty="0">
                <a:solidFill>
                  <a:srgbClr val="212121"/>
                </a:solidFill>
                <a:effectLst/>
              </a:rPr>
              <a:t>/planets/</a:t>
            </a:r>
            <a:endParaRPr lang="en-US" sz="1600" dirty="0"/>
          </a:p>
          <a:p>
            <a:endParaRPr lang="en-US" sz="2000" b="0" dirty="0"/>
          </a:p>
          <a:p>
            <a:r>
              <a:rPr lang="en-US" sz="2000" b="0" dirty="0"/>
              <a:t>To check if the new planet was added to the collection call /planets resource with the GET verb</a:t>
            </a:r>
          </a:p>
          <a:p>
            <a:pPr lvl="1"/>
            <a:r>
              <a:rPr lang="en-US" sz="1800" b="0" dirty="0"/>
              <a:t>GET </a:t>
            </a:r>
            <a:r>
              <a:rPr lang="en-IE" sz="1800" b="0" i="0" dirty="0">
                <a:solidFill>
                  <a:srgbClr val="212121"/>
                </a:solidFill>
                <a:effectLst/>
              </a:rPr>
              <a:t>localhost:49000/</a:t>
            </a:r>
            <a:r>
              <a:rPr lang="en-IE" sz="1800" b="0" i="0" dirty="0" err="1">
                <a:solidFill>
                  <a:srgbClr val="212121"/>
                </a:solidFill>
                <a:effectLst/>
              </a:rPr>
              <a:t>api</a:t>
            </a:r>
            <a:r>
              <a:rPr lang="en-IE" sz="1800" b="0" i="0" dirty="0">
                <a:solidFill>
                  <a:srgbClr val="212121"/>
                </a:solidFill>
                <a:effectLst/>
              </a:rPr>
              <a:t>/planets/</a:t>
            </a:r>
            <a:endParaRPr lang="en-US" sz="1800" b="0" dirty="0"/>
          </a:p>
          <a:p>
            <a:pPr lvl="1"/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4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32720" y="2076035"/>
            <a:ext cx="7340460" cy="2209800"/>
          </a:xfrm>
        </p:spPr>
        <p:txBody>
          <a:bodyPr/>
          <a:lstStyle/>
          <a:p>
            <a:pPr eaLnBrk="1" hangingPunct="1"/>
            <a:r>
              <a:rPr lang="en-IE" altLang="en-US" sz="3600" dirty="0"/>
              <a:t>6.12</a:t>
            </a:r>
            <a:br>
              <a:rPr lang="en-IE" altLang="en-US" sz="3600" dirty="0"/>
            </a:br>
            <a:r>
              <a:rPr lang="en-IE" altLang="en-US" sz="3200" dirty="0"/>
              <a:t>BLOG App - POST a new message</a:t>
            </a:r>
            <a:endParaRPr lang="en-US" altLang="en-US" sz="2000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629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BLOG App with POST new message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76227"/>
            <a:ext cx="9410700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We will extend the </a:t>
            </a:r>
            <a:r>
              <a:rPr lang="en-US" sz="2000" b="0" dirty="0" err="1"/>
              <a:t>MyBlog</a:t>
            </a:r>
            <a:r>
              <a:rPr lang="en-US" sz="2000" b="0" dirty="0"/>
              <a:t> application in order to be able to</a:t>
            </a:r>
          </a:p>
          <a:p>
            <a:pPr lvl="1"/>
            <a:r>
              <a:rPr lang="en-US" sz="1800" dirty="0"/>
              <a:t>Add a new message </a:t>
            </a:r>
            <a:r>
              <a:rPr lang="en-US" sz="1800" b="0" dirty="0"/>
              <a:t>to our collection as result of a POST HTTP Request sent by the client</a:t>
            </a:r>
          </a:p>
          <a:p>
            <a:pPr lvl="1"/>
            <a:r>
              <a:rPr lang="en-US" sz="1800" dirty="0"/>
              <a:t>Filter the list of messages requested </a:t>
            </a:r>
            <a:r>
              <a:rPr lang="en-US" sz="1800" b="0" dirty="0"/>
              <a:t>based on some criteria</a:t>
            </a:r>
          </a:p>
          <a:p>
            <a:endParaRPr lang="en-US" b="0" dirty="0"/>
          </a:p>
          <a:p>
            <a:r>
              <a:rPr lang="en-US" sz="2000" b="0" dirty="0"/>
              <a:t>Classes </a:t>
            </a:r>
            <a:r>
              <a:rPr lang="en-US" sz="2000" b="0" i="1" dirty="0"/>
              <a:t>MessageService.java </a:t>
            </a:r>
            <a:r>
              <a:rPr lang="en-US" sz="2000" b="0" dirty="0"/>
              <a:t>class and </a:t>
            </a:r>
            <a:r>
              <a:rPr lang="en-US" sz="2000" b="0" i="1" dirty="0"/>
              <a:t>MessageResource.java </a:t>
            </a:r>
            <a:r>
              <a:rPr lang="en-US" sz="2000" b="0" dirty="0"/>
              <a:t>will be extended to add the above functionalities.</a:t>
            </a:r>
          </a:p>
          <a:p>
            <a:endParaRPr lang="en-US" sz="2000" b="0" dirty="0"/>
          </a:p>
          <a:p>
            <a:r>
              <a:rPr lang="en-US" sz="2000" b="0" dirty="0"/>
              <a:t>Step-By-Step description provided in </a:t>
            </a:r>
            <a:r>
              <a:rPr lang="en-US" sz="2000" b="0" i="1" dirty="0" err="1"/>
              <a:t>MyBlog</a:t>
            </a:r>
            <a:r>
              <a:rPr lang="en-US" sz="2000" b="0" i="1" dirty="0"/>
              <a:t> –Post and Filtering Document</a:t>
            </a:r>
          </a:p>
          <a:p>
            <a:pPr lvl="1"/>
            <a:r>
              <a:rPr lang="en-US" sz="1800" b="0" i="1" dirty="0"/>
              <a:t>Follow the description to implement these two new features in the Blog app</a:t>
            </a:r>
          </a:p>
        </p:txBody>
      </p:sp>
    </p:spTree>
    <p:extLst>
      <p:ext uri="{BB962C8B-B14F-4D97-AF65-F5344CB8AC3E}">
        <p14:creationId xmlns:p14="http://schemas.microsoft.com/office/powerpoint/2010/main" val="37663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Overview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7650" y="1197157"/>
            <a:ext cx="9410700" cy="52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JAXB annotations:  @POST annotation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send/ to post info to a resource</a:t>
            </a:r>
          </a:p>
          <a:p>
            <a:pPr lvl="2">
              <a:spcBef>
                <a:spcPts val="600"/>
              </a:spcBef>
            </a:pPr>
            <a:r>
              <a:rPr lang="en-US" sz="1800" dirty="0" err="1"/>
              <a:t>E.g</a:t>
            </a:r>
            <a:r>
              <a:rPr lang="en-US" sz="1800" dirty="0"/>
              <a:t>, create and add a new Planet to the collection of planets by providing Planet related info in the body of the HTTP request message, using POST HTTP verb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Exemplification: Extend </a:t>
            </a:r>
            <a:r>
              <a:rPr lang="en-US" dirty="0" err="1"/>
              <a:t>PlanetsApp</a:t>
            </a:r>
            <a:r>
              <a:rPr lang="en-US" dirty="0"/>
              <a:t> RESTful web application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sz="1800" dirty="0"/>
              <a:t>To accept POST HTTTP request</a:t>
            </a:r>
          </a:p>
          <a:p>
            <a:pPr lvl="2">
              <a:spcBef>
                <a:spcPts val="600"/>
              </a:spcBef>
            </a:pPr>
            <a:r>
              <a:rPr lang="en-IE" sz="1800" b="0" dirty="0"/>
              <a:t>To create and add a new </a:t>
            </a:r>
            <a:r>
              <a:rPr lang="en-IE" sz="1800" b="0" dirty="0" err="1"/>
              <a:t>MyPlanet</a:t>
            </a:r>
            <a:r>
              <a:rPr lang="en-IE" sz="1800" b="0" dirty="0"/>
              <a:t> object to the planets collection</a:t>
            </a:r>
          </a:p>
          <a:p>
            <a:pPr>
              <a:spcBef>
                <a:spcPts val="600"/>
              </a:spcBef>
            </a:pPr>
            <a:endParaRPr lang="en-US" sz="1050" dirty="0"/>
          </a:p>
          <a:p>
            <a:pPr>
              <a:spcBef>
                <a:spcPts val="1800"/>
              </a:spcBef>
            </a:pPr>
            <a:r>
              <a:rPr lang="en-US" dirty="0"/>
              <a:t>Extend </a:t>
            </a:r>
            <a:r>
              <a:rPr lang="en-US" dirty="0" err="1"/>
              <a:t>MyBlog</a:t>
            </a:r>
            <a:r>
              <a:rPr lang="en-US" dirty="0"/>
              <a:t> RESTful web application</a:t>
            </a:r>
          </a:p>
          <a:p>
            <a:pPr lvl="1">
              <a:spcBef>
                <a:spcPts val="600"/>
              </a:spcBef>
            </a:pPr>
            <a:r>
              <a:rPr lang="en-US" sz="1800" b="0" dirty="0"/>
              <a:t>To accept POST HTTTP request, where info is in JSON or XML format</a:t>
            </a:r>
          </a:p>
          <a:p>
            <a:pPr lvl="1">
              <a:spcBef>
                <a:spcPts val="600"/>
              </a:spcBef>
            </a:pPr>
            <a:r>
              <a:rPr lang="en-US" sz="1800" b="0" dirty="0"/>
              <a:t>To add a new message to our collection as result of a POST HTTP Request sent by a client</a:t>
            </a:r>
          </a:p>
          <a:p>
            <a:pPr lvl="1">
              <a:spcBef>
                <a:spcPts val="600"/>
              </a:spcBef>
            </a:pPr>
            <a:r>
              <a:rPr lang="en-US" sz="1800" b="0" dirty="0"/>
              <a:t>To filter the list of messages requested based on some criteria</a:t>
            </a:r>
          </a:p>
          <a:p>
            <a:pPr lvl="1">
              <a:spcBef>
                <a:spcPts val="1800"/>
              </a:spcBef>
            </a:pPr>
            <a:endParaRPr lang="en-IE" b="0" dirty="0"/>
          </a:p>
        </p:txBody>
      </p:sp>
    </p:spTree>
    <p:extLst>
      <p:ext uri="{BB962C8B-B14F-4D97-AF65-F5344CB8AC3E}">
        <p14:creationId xmlns:p14="http://schemas.microsoft.com/office/powerpoint/2010/main" val="8222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91474" y="2204864"/>
            <a:ext cx="7749426" cy="2062336"/>
          </a:xfrm>
        </p:spPr>
        <p:txBody>
          <a:bodyPr/>
          <a:lstStyle/>
          <a:p>
            <a:pPr eaLnBrk="1" hangingPunct="1"/>
            <a:r>
              <a:rPr lang="en-IE" altLang="en-US" sz="3600" dirty="0"/>
              <a:t>6.11 JAXB : @POST annotation</a:t>
            </a:r>
            <a:br>
              <a:rPr lang="en-IE" altLang="en-US" sz="3600" dirty="0"/>
            </a:br>
            <a:endParaRPr lang="en-US" altLang="en-US" sz="2000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817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739552"/>
          </a:xfrm>
        </p:spPr>
        <p:txBody>
          <a:bodyPr/>
          <a:lstStyle/>
          <a:p>
            <a:pPr eaLnBrk="1" hangingPunct="1"/>
            <a:r>
              <a:rPr lang="en-IE" altLang="en-US" dirty="0"/>
              <a:t>POST HTTP verb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5023" y="1187980"/>
            <a:ext cx="9410700" cy="551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RESTful Web services must support the CRUD functionality operations set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r>
              <a:rPr lang="en-US" sz="18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Create, Read, Update, and Delete</a:t>
            </a:r>
            <a:endParaRPr lang="en-US" sz="1800" dirty="0"/>
          </a:p>
          <a:p>
            <a:r>
              <a:rPr lang="en-US" sz="2000" dirty="0"/>
              <a:t>HTTP verbs are mapped into these 4 operations</a:t>
            </a:r>
          </a:p>
          <a:p>
            <a:pPr lvl="1"/>
            <a:r>
              <a:rPr lang="en-US" sz="1800" dirty="0"/>
              <a:t>Create = PUT or POST</a:t>
            </a:r>
          </a:p>
          <a:p>
            <a:pPr lvl="1"/>
            <a:r>
              <a:rPr lang="en-US" sz="1800" dirty="0"/>
              <a:t>Read = GET</a:t>
            </a:r>
          </a:p>
          <a:p>
            <a:pPr lvl="1"/>
            <a:r>
              <a:rPr lang="en-US" sz="1800" dirty="0"/>
              <a:t>Update = PUT</a:t>
            </a:r>
          </a:p>
          <a:p>
            <a:pPr lvl="1"/>
            <a:r>
              <a:rPr lang="en-US" sz="1800" dirty="0"/>
              <a:t>Delete = DELETE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POST</a:t>
            </a:r>
            <a:r>
              <a:rPr lang="en-US" sz="2000" b="0" dirty="0"/>
              <a:t> verb is used to create new resources. In particular, it's used to create subordinate resources. E.g. an instance resource (that’s a subordinate resource) of a collective resource (parent resource</a:t>
            </a:r>
          </a:p>
          <a:p>
            <a:pPr lvl="1">
              <a:spcBef>
                <a:spcPts val="600"/>
              </a:spcBef>
            </a:pPr>
            <a:r>
              <a:rPr lang="en-US" sz="1800" b="0" dirty="0"/>
              <a:t>E.g. a new Planet resource within the Planets dataset/collective resource</a:t>
            </a:r>
          </a:p>
          <a:p>
            <a:pPr lvl="1">
              <a:spcBef>
                <a:spcPts val="600"/>
              </a:spcBef>
            </a:pPr>
            <a:r>
              <a:rPr lang="en-US" sz="1800" b="0" i="0" dirty="0">
                <a:effectLst/>
              </a:rPr>
              <a:t>when creating a new resource, we POST to the parent/collective resource that takes care of associating the new resource with the parent, and assigning an ID (new resource URI)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648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951130"/>
          </a:xfrm>
        </p:spPr>
        <p:txBody>
          <a:bodyPr/>
          <a:lstStyle/>
          <a:p>
            <a:pPr eaLnBrk="1" hangingPunct="1"/>
            <a:r>
              <a:rPr lang="en-IE" altLang="en-US" dirty="0"/>
              <a:t>POST HTTP verb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7452" y="1408330"/>
            <a:ext cx="94107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Examples of using POST </a:t>
            </a:r>
          </a:p>
          <a:p>
            <a:pPr lvl="1">
              <a:spcBef>
                <a:spcPts val="1200"/>
              </a:spcBef>
            </a:pPr>
            <a:r>
              <a:rPr lang="nn-NO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POST http://localhost:49000/api/customers   </a:t>
            </a:r>
            <a:r>
              <a:rPr lang="nn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the body of HTTP request message will have detaild of the new customer to be created</a:t>
            </a:r>
          </a:p>
          <a:p>
            <a:pPr lvl="1">
              <a:spcBef>
                <a:spcPts val="1200"/>
              </a:spcBef>
            </a:pPr>
            <a:r>
              <a:rPr lang="nn-NO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POST </a:t>
            </a:r>
            <a:r>
              <a:rPr lang="nn-NO" b="0" i="1" dirty="0">
                <a:solidFill>
                  <a:srgbClr val="202124"/>
                </a:solidFill>
                <a:latin typeface="arial" panose="020B0604020202020204" pitchFamily="34" charset="0"/>
              </a:rPr>
              <a:t>http://localhost:49000/api</a:t>
            </a:r>
            <a:r>
              <a:rPr lang="nn-NO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/customers/12345/orders </a:t>
            </a:r>
          </a:p>
          <a:p>
            <a:pPr lvl="1">
              <a:spcBef>
                <a:spcPts val="1200"/>
              </a:spcBef>
            </a:pPr>
            <a:r>
              <a:rPr lang="nn-NO" b="0" i="1" dirty="0">
                <a:solidFill>
                  <a:srgbClr val="202124"/>
                </a:solidFill>
                <a:latin typeface="arial" panose="020B0604020202020204" pitchFamily="34" charset="0"/>
              </a:rPr>
              <a:t>POST </a:t>
            </a:r>
            <a:r>
              <a:rPr lang="nn-NO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http://localhost:49000/api/planets  </a:t>
            </a:r>
            <a:r>
              <a:rPr lang="nn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 add a new planet to our collective resource planets ( e..g Arraylst of MyPlanet objects)</a:t>
            </a:r>
            <a:endParaRPr lang="nn-NO" b="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POST is neither safe nor idempotent</a:t>
            </a:r>
          </a:p>
          <a:p>
            <a:pPr lvl="1"/>
            <a:r>
              <a:rPr lang="en-US" b="0" dirty="0"/>
              <a:t>Sending two identical POST requests will result in two different resources containing the same information. Resources will have  different ID and URI  assigned</a:t>
            </a:r>
          </a:p>
        </p:txBody>
      </p:sp>
    </p:spTree>
    <p:extLst>
      <p:ext uri="{BB962C8B-B14F-4D97-AF65-F5344CB8AC3E}">
        <p14:creationId xmlns:p14="http://schemas.microsoft.com/office/powerpoint/2010/main" val="38123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12776"/>
            <a:ext cx="9649072" cy="529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/>
              <a:t>PlanetsApp</a:t>
            </a:r>
            <a:r>
              <a:rPr lang="en-US" sz="2000" dirty="0"/>
              <a:t> (with  POST) </a:t>
            </a:r>
            <a:r>
              <a:rPr lang="en-US" sz="2000" b="0" dirty="0"/>
              <a:t>– Application code extended to provide functionality when POST HTTP request is received with </a:t>
            </a:r>
            <a:r>
              <a:rPr lang="en-US" sz="2000" b="0" i="1" dirty="0">
                <a:cs typeface="Courier New" panose="02070309020205020404" pitchFamily="49" charset="0"/>
              </a:rPr>
              <a:t>/planets </a:t>
            </a:r>
            <a:r>
              <a:rPr lang="en-US" sz="2000" b="0" dirty="0"/>
              <a:t>resource URI</a:t>
            </a:r>
          </a:p>
          <a:p>
            <a:pPr lvl="1"/>
            <a:r>
              <a:rPr lang="en-US" sz="1800" b="0" u="sng" dirty="0"/>
              <a:t>Objective</a:t>
            </a:r>
            <a:r>
              <a:rPr lang="en-US" sz="1800" b="0" dirty="0"/>
              <a:t>: Add a new </a:t>
            </a:r>
            <a:r>
              <a:rPr lang="en-US" sz="1800" b="0" dirty="0" err="1"/>
              <a:t>MyPlanet</a:t>
            </a:r>
            <a:r>
              <a:rPr lang="en-US" sz="1800" b="0" dirty="0"/>
              <a:t> type object to the planets collection</a:t>
            </a:r>
            <a:endParaRPr lang="en-US" sz="1800" b="0" dirty="0"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err="1"/>
              <a:t>PlanetsApp</a:t>
            </a:r>
            <a:r>
              <a:rPr lang="en-US" sz="2000" dirty="0"/>
              <a:t> </a:t>
            </a:r>
            <a:r>
              <a:rPr lang="en-US" sz="2000" b="0" dirty="0"/>
              <a:t>– consists of 2 java files</a:t>
            </a:r>
          </a:p>
          <a:p>
            <a:pPr lvl="1"/>
            <a:r>
              <a:rPr lang="en-US" sz="1800" dirty="0"/>
              <a:t>MyPlanet.java </a:t>
            </a:r>
            <a:r>
              <a:rPr lang="en-US" sz="1800" b="0" dirty="0"/>
              <a:t>class – no modification required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PlanetsService.java </a:t>
            </a:r>
            <a:r>
              <a:rPr lang="en-US" sz="1800" b="0" dirty="0">
                <a:cs typeface="Courier New" panose="02070309020205020404" pitchFamily="49" charset="0"/>
              </a:rPr>
              <a:t>– updates performed</a:t>
            </a:r>
          </a:p>
          <a:p>
            <a:pPr lvl="2"/>
            <a:r>
              <a:rPr lang="en-US" b="0" dirty="0">
                <a:cs typeface="Courier New" panose="02070309020205020404" pitchFamily="49" charset="0"/>
              </a:rPr>
              <a:t> </a:t>
            </a:r>
            <a:r>
              <a:rPr lang="en-US" sz="1600" b="0" dirty="0">
                <a:cs typeface="Courier New" panose="02070309020205020404" pitchFamily="49" charset="0"/>
              </a:rPr>
              <a:t>implement functionality @POST for /planets resource when planet’s details provided in XML format</a:t>
            </a:r>
          </a:p>
          <a:p>
            <a:pPr lvl="2"/>
            <a:r>
              <a:rPr lang="en-US" sz="1600" b="0" dirty="0">
                <a:cs typeface="Courier New" panose="02070309020205020404" pitchFamily="49" charset="0"/>
              </a:rPr>
              <a:t>implement functionality @POST for /planets resource when planet’s details provided in JSON format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Once the new planet resource was created, the newly created </a:t>
            </a:r>
            <a:r>
              <a:rPr lang="en-US" sz="1600" dirty="0" err="1">
                <a:cs typeface="Courier New" panose="02070309020205020404" pitchFamily="49" charset="0"/>
              </a:rPr>
              <a:t>MyPlanet</a:t>
            </a:r>
            <a:r>
              <a:rPr lang="en-US" sz="1600" dirty="0">
                <a:cs typeface="Courier New" panose="02070309020205020404" pitchFamily="49" charset="0"/>
              </a:rPr>
              <a:t> object is added to the </a:t>
            </a:r>
            <a:r>
              <a:rPr lang="en-US" sz="1600" dirty="0" err="1">
                <a:cs typeface="Courier New" panose="02070309020205020404" pitchFamily="49" charset="0"/>
              </a:rPr>
              <a:t>ArrayList</a:t>
            </a:r>
            <a:r>
              <a:rPr lang="en-US" sz="1600" dirty="0">
                <a:cs typeface="Courier New" panose="02070309020205020404" pitchFamily="49" charset="0"/>
              </a:rPr>
              <a:t> and then returned to the client app in XML or JSON format</a:t>
            </a:r>
          </a:p>
          <a:p>
            <a:pPr lvl="2"/>
            <a:endParaRPr lang="en-US" sz="2000" b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5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4" y="457200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022187"/>
            <a:ext cx="9649072" cy="54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err="1"/>
              <a:t>PlanetsApp</a:t>
            </a:r>
            <a:r>
              <a:rPr lang="en-US" sz="2000" dirty="0"/>
              <a:t> </a:t>
            </a:r>
            <a:r>
              <a:rPr lang="en-US" sz="2000" b="0" dirty="0"/>
              <a:t>– consists of 2 java files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MyPlanet.java </a:t>
            </a:r>
            <a:r>
              <a:rPr lang="en-US" sz="1800" b="0" dirty="0">
                <a:solidFill>
                  <a:schemeClr val="bg1">
                    <a:lumMod val="75000"/>
                  </a:schemeClr>
                </a:solidFill>
              </a:rPr>
              <a:t>class – no modification required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PlanetsService.java </a:t>
            </a:r>
            <a:r>
              <a:rPr lang="en-US" sz="1800" b="0" dirty="0">
                <a:cs typeface="Courier New" panose="02070309020205020404" pitchFamily="49" charset="0"/>
              </a:rPr>
              <a:t>– updates performed</a:t>
            </a:r>
          </a:p>
          <a:p>
            <a:pPr lvl="2"/>
            <a:r>
              <a:rPr lang="en-US" sz="1600" b="0" dirty="0">
                <a:cs typeface="Courier New" panose="02070309020205020404" pitchFamily="49" charset="0"/>
              </a:rPr>
              <a:t>Define </a:t>
            </a:r>
            <a:r>
              <a:rPr lang="en-US" sz="1600" b="0" i="1" dirty="0" err="1">
                <a:cs typeface="Courier New" panose="02070309020205020404" pitchFamily="49" charset="0"/>
              </a:rPr>
              <a:t>ArrayList</a:t>
            </a:r>
            <a:r>
              <a:rPr lang="en-US" sz="1600" b="0" i="1" dirty="0">
                <a:cs typeface="Courier New" panose="02070309020205020404" pitchFamily="49" charset="0"/>
              </a:rPr>
              <a:t> list </a:t>
            </a:r>
            <a:r>
              <a:rPr lang="en-US" sz="1600" b="0" dirty="0">
                <a:cs typeface="Courier New" panose="02070309020205020404" pitchFamily="49" charset="0"/>
              </a:rPr>
              <a:t>member as </a:t>
            </a:r>
            <a:r>
              <a:rPr lang="en-US" sz="1600" b="1" dirty="0">
                <a:cs typeface="Courier New" panose="02070309020205020404" pitchFamily="49" charset="0"/>
              </a:rPr>
              <a:t>static</a:t>
            </a:r>
            <a:r>
              <a:rPr lang="en-US" sz="1600" b="0" dirty="0">
                <a:cs typeface="Courier New" panose="02070309020205020404" pitchFamily="49" charset="0"/>
              </a:rPr>
              <a:t> to keep the content between multiple calls of the resource</a:t>
            </a:r>
          </a:p>
          <a:p>
            <a:pPr marL="514350" lvl="1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=new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2"/>
            <a:r>
              <a:rPr lang="en-US" sz="1600" b="0" dirty="0">
                <a:cs typeface="Courier New" panose="02070309020205020404" pitchFamily="49" charset="0"/>
              </a:rPr>
              <a:t>A static field has the same value in all the instances of the class. It is created and </a:t>
            </a:r>
            <a:r>
              <a:rPr lang="en-US" sz="1600" b="0" dirty="0" err="1">
                <a:cs typeface="Courier New" panose="02070309020205020404" pitchFamily="49" charset="0"/>
              </a:rPr>
              <a:t>initialised</a:t>
            </a:r>
            <a:r>
              <a:rPr lang="en-US" sz="1600" b="0" dirty="0">
                <a:cs typeface="Courier New" panose="02070309020205020404" pitchFamily="49" charset="0"/>
              </a:rPr>
              <a:t> when the class is loaded for the first time</a:t>
            </a:r>
          </a:p>
          <a:p>
            <a:pPr lvl="2"/>
            <a:endParaRPr lang="en-US" sz="1600" dirty="0">
              <a:cs typeface="Courier New" panose="02070309020205020404" pitchFamily="49" charset="0"/>
            </a:endParaRPr>
          </a:p>
          <a:p>
            <a:pPr lvl="2"/>
            <a:r>
              <a:rPr lang="en-US" sz="1600" b="0" dirty="0">
                <a:cs typeface="Courier New" panose="02070309020205020404" pitchFamily="49" charset="0"/>
              </a:rPr>
              <a:t>Populate once only the collection with items </a:t>
            </a:r>
            <a:r>
              <a:rPr lang="en-US" sz="1600" dirty="0">
                <a:cs typeface="Courier New" panose="02070309020205020404" pitchFamily="49" charset="0"/>
              </a:rPr>
              <a:t>in the class constructor, and not for each instance of the class</a:t>
            </a:r>
          </a:p>
          <a:p>
            <a:pPr marL="914400" lvl="2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9144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p1 = new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(1,"Earth");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p2 = new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(2, "Mercury");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(p2);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914400" lvl="2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64918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96" y="577772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8464" y="1412776"/>
            <a:ext cx="9777536" cy="54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Functionality for @POST  </a:t>
            </a:r>
            <a:r>
              <a:rPr lang="en-US" sz="2000" b="0" i="1" dirty="0"/>
              <a:t>/planets </a:t>
            </a:r>
            <a:r>
              <a:rPr lang="en-US" sz="2000" b="0" dirty="0"/>
              <a:t>resource when planet’s details are provided in </a:t>
            </a:r>
            <a:r>
              <a:rPr lang="en-US" sz="2000" b="0" dirty="0">
                <a:solidFill>
                  <a:srgbClr val="FF0000"/>
                </a:solidFill>
              </a:rPr>
              <a:t>XML</a:t>
            </a:r>
            <a:r>
              <a:rPr lang="en-US" sz="2000" b="0" dirty="0"/>
              <a:t> format. Newly created planet is returned in </a:t>
            </a:r>
            <a:r>
              <a:rPr lang="en-US" sz="2000" b="0" dirty="0">
                <a:solidFill>
                  <a:srgbClr val="FF0000"/>
                </a:solidFill>
              </a:rPr>
              <a:t>XML</a:t>
            </a:r>
            <a:r>
              <a:rPr lang="en-US" sz="2000" b="0" dirty="0"/>
              <a:t> format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@POST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@Consumes(MediaType.APPLICATION_XML)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@Produces(MediaType.APPLICATION_XML)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postNewPlanetXML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p.setId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+ 1);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("new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resource created with path:  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/planets/" +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("new planet details:"+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p.printPlanet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5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9ABC5-5F34-4368-ABDF-78C1BAA8C287}" type="slidenum">
              <a:rPr lang="en-US" altLang="en-US" sz="1200" b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96" y="577772"/>
            <a:ext cx="9649072" cy="667544"/>
          </a:xfrm>
        </p:spPr>
        <p:txBody>
          <a:bodyPr/>
          <a:lstStyle/>
          <a:p>
            <a:pPr eaLnBrk="1" hangingPunct="1"/>
            <a:r>
              <a:rPr lang="en-IE" altLang="en-US" dirty="0"/>
              <a:t>  </a:t>
            </a:r>
            <a:r>
              <a:rPr lang="en-IE" altLang="en-US" dirty="0" err="1"/>
              <a:t>PlanetsApp</a:t>
            </a:r>
            <a:r>
              <a:rPr lang="en-IE" altLang="en-US" dirty="0"/>
              <a:t>: Accepting POST requests</a:t>
            </a:r>
            <a:endParaRPr lang="en-GB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8305" y="1245316"/>
            <a:ext cx="9777536" cy="54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2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0" dirty="0"/>
              <a:t>Functionality for @POST  /planets resource when planet’s details are provided in </a:t>
            </a:r>
            <a:r>
              <a:rPr lang="en-US" sz="1800" b="0" dirty="0">
                <a:solidFill>
                  <a:srgbClr val="FF0000"/>
                </a:solidFill>
              </a:rPr>
              <a:t>XML</a:t>
            </a:r>
            <a:r>
              <a:rPr lang="en-US" sz="1800" b="0" dirty="0"/>
              <a:t> format. Newly created planet is returned in </a:t>
            </a:r>
            <a:r>
              <a:rPr lang="en-US" sz="1800" b="0" dirty="0">
                <a:solidFill>
                  <a:srgbClr val="FF0000"/>
                </a:solidFill>
              </a:rPr>
              <a:t>XML</a:t>
            </a:r>
            <a:r>
              <a:rPr lang="en-US" sz="1800" b="0" dirty="0"/>
              <a:t> format</a:t>
            </a:r>
          </a:p>
          <a:p>
            <a:r>
              <a:rPr lang="en-US" sz="1800" b="0" dirty="0"/>
              <a:t>Testing in POSTMAN</a:t>
            </a:r>
          </a:p>
          <a:p>
            <a:pPr lvl="1"/>
            <a:r>
              <a:rPr lang="en-US" sz="1600" b="0" dirty="0"/>
              <a:t>Headers Settings -&gt; </a:t>
            </a:r>
            <a:r>
              <a:rPr lang="en-US" sz="1600" b="0" i="1" dirty="0"/>
              <a:t>Accept</a:t>
            </a:r>
            <a:r>
              <a:rPr lang="en-US" sz="1600" b="0" dirty="0"/>
              <a:t> format and </a:t>
            </a:r>
            <a:r>
              <a:rPr lang="en-US" sz="1600" b="0" i="1" dirty="0"/>
              <a:t>Content-Type</a:t>
            </a:r>
            <a:r>
              <a:rPr lang="en-US" sz="1600" b="0" dirty="0"/>
              <a:t> format</a:t>
            </a:r>
          </a:p>
          <a:p>
            <a:pPr lvl="1"/>
            <a:r>
              <a:rPr lang="en-US" sz="1600" b="0" dirty="0"/>
              <a:t>Body Setting -&gt; XML format of Planet info (e.g. name of the new planet)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9E2C5-70AF-4EAE-8D66-2152F754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2739382"/>
            <a:ext cx="6344480" cy="248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7C9BA-9AA8-487D-8320-3B6402BA9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012" y="5419472"/>
            <a:ext cx="6192688" cy="14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32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29549</TotalTime>
  <Words>1397</Words>
  <Application>Microsoft Office PowerPoint</Application>
  <PresentationFormat>A4 Paper (210x297 mm)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Arial Black</vt:lpstr>
      <vt:lpstr>Courier New</vt:lpstr>
      <vt:lpstr>Times New Roman</vt:lpstr>
      <vt:lpstr>Wingdings</vt:lpstr>
      <vt:lpstr>Pixel</vt:lpstr>
      <vt:lpstr>6. ReSTful Web Services    </vt:lpstr>
      <vt:lpstr>Overview</vt:lpstr>
      <vt:lpstr>6.11 JAXB : @POST annotation </vt:lpstr>
      <vt:lpstr>POST HTTP verb</vt:lpstr>
      <vt:lpstr>POST HTTP verb</vt:lpstr>
      <vt:lpstr>  PlanetsApp: Accepting POST requests</vt:lpstr>
      <vt:lpstr>  PlanetsApp: Accepting POST requests</vt:lpstr>
      <vt:lpstr>  PlanetsApp: Accepting POST requests</vt:lpstr>
      <vt:lpstr>  PlanetsApp: Accepting POST requests</vt:lpstr>
      <vt:lpstr>  PlanetsApp: Accepting POST requests</vt:lpstr>
      <vt:lpstr>  PlanetsApp: Accepting POST requests</vt:lpstr>
      <vt:lpstr>  PlanetsApp: Accepting POST requests</vt:lpstr>
      <vt:lpstr>6.12 BLOG App - POST a new message</vt:lpstr>
      <vt:lpstr>BLOG App with POST new message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III Intro</dc:title>
  <dc:creator>Dr. Cristina Muntean</dc:creator>
  <cp:lastModifiedBy>Abdul.Razzaq</cp:lastModifiedBy>
  <cp:revision>453</cp:revision>
  <dcterms:created xsi:type="dcterms:W3CDTF">2001-09-04T15:01:05Z</dcterms:created>
  <dcterms:modified xsi:type="dcterms:W3CDTF">2022-11-19T18:24:43Z</dcterms:modified>
</cp:coreProperties>
</file>