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1"/>
  </p:notesMasterIdLst>
  <p:handoutMasterIdLst>
    <p:handoutMasterId r:id="rId32"/>
  </p:handoutMasterIdLst>
  <p:sldIdLst>
    <p:sldId id="443" r:id="rId2"/>
    <p:sldId id="444" r:id="rId3"/>
    <p:sldId id="476" r:id="rId4"/>
    <p:sldId id="475" r:id="rId5"/>
    <p:sldId id="477" r:id="rId6"/>
    <p:sldId id="478" r:id="rId7"/>
    <p:sldId id="445" r:id="rId8"/>
    <p:sldId id="479" r:id="rId9"/>
    <p:sldId id="500" r:id="rId10"/>
    <p:sldId id="480" r:id="rId11"/>
    <p:sldId id="481" r:id="rId12"/>
    <p:sldId id="482" r:id="rId13"/>
    <p:sldId id="446" r:id="rId14"/>
    <p:sldId id="488" r:id="rId15"/>
    <p:sldId id="483" r:id="rId16"/>
    <p:sldId id="490" r:id="rId17"/>
    <p:sldId id="489" r:id="rId18"/>
    <p:sldId id="491" r:id="rId19"/>
    <p:sldId id="498" r:id="rId20"/>
    <p:sldId id="484" r:id="rId21"/>
    <p:sldId id="492" r:id="rId22"/>
    <p:sldId id="497" r:id="rId23"/>
    <p:sldId id="496" r:id="rId24"/>
    <p:sldId id="499" r:id="rId25"/>
    <p:sldId id="485" r:id="rId26"/>
    <p:sldId id="447" r:id="rId27"/>
    <p:sldId id="493" r:id="rId28"/>
    <p:sldId id="494" r:id="rId29"/>
    <p:sldId id="495" r:id="rId30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8000"/>
    <a:srgbClr val="0066CC"/>
    <a:srgbClr val="33CC33"/>
    <a:srgbClr val="FF3300"/>
    <a:srgbClr val="FF6600"/>
    <a:srgbClr val="F8F8F8"/>
    <a:srgbClr val="CCECFF"/>
    <a:srgbClr val="CC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8" autoAdjust="0"/>
    <p:restoredTop sz="93792" autoAdjust="0"/>
  </p:normalViewPr>
  <p:slideViewPr>
    <p:cSldViewPr>
      <p:cViewPr varScale="1">
        <p:scale>
          <a:sx n="100" d="100"/>
          <a:sy n="100" d="100"/>
        </p:scale>
        <p:origin x="1416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notesViewPr>
    <p:cSldViewPr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oin Fitzsimons" userId="110ec850-9138-4e94-bd75-0796415a386c" providerId="ADAL" clId="{384CE6E0-285B-4DCF-9851-DF185ADE4AD0}"/>
    <pc:docChg chg="modSld">
      <pc:chgData name="Eoin Fitzsimons" userId="110ec850-9138-4e94-bd75-0796415a386c" providerId="ADAL" clId="{384CE6E0-285B-4DCF-9851-DF185ADE4AD0}" dt="2024-12-04T12:28:20.227" v="1"/>
      <pc:docMkLst>
        <pc:docMk/>
      </pc:docMkLst>
      <pc:sldChg chg="modSp mod">
        <pc:chgData name="Eoin Fitzsimons" userId="110ec850-9138-4e94-bd75-0796415a386c" providerId="ADAL" clId="{384CE6E0-285B-4DCF-9851-DF185ADE4AD0}" dt="2024-12-04T12:28:20.227" v="1"/>
        <pc:sldMkLst>
          <pc:docMk/>
          <pc:sldMk cId="1915819021" sldId="491"/>
        </pc:sldMkLst>
        <pc:spChg chg="mod">
          <ac:chgData name="Eoin Fitzsimons" userId="110ec850-9138-4e94-bd75-0796415a386c" providerId="ADAL" clId="{384CE6E0-285B-4DCF-9851-DF185ADE4AD0}" dt="2024-12-04T12:28:20.227" v="1"/>
          <ac:spMkLst>
            <pc:docMk/>
            <pc:sldMk cId="1915819021" sldId="491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Course description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September 2004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NCI BSHSS2 SWD3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2E9D3C3-3779-4A59-97C6-0B508684EEC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Course description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September 2004</a:t>
            </a:r>
          </a:p>
        </p:txBody>
      </p:sp>
      <p:sp>
        <p:nvSpPr>
          <p:cNvPr id="30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NCI BSHSS2 SWD3</a:t>
            </a:r>
          </a:p>
        </p:txBody>
      </p:sp>
      <p:sp>
        <p:nvSpPr>
          <p:cNvPr id="92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E9C7C9C-2C72-453F-A71F-93FEBA855E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8196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81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E843BF-E5EE-450C-9496-8C6C495BBC8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81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90442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1195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196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18885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4715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3698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16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4559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17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111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18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33052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19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672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20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885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2828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21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5245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22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4713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23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9476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24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578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25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7069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26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2137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27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422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28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1573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29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3437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74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474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25516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94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6904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930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984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6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5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5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6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1730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30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A474AB-D708-4AFE-87B6-713BDB795B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68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9D5D2-45EF-4BFD-8461-4D9BFA5AA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457200"/>
            <a:ext cx="222885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57200"/>
            <a:ext cx="653415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55DC7-B624-469A-BA8D-3A04A7CEC4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7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FB6E6-57D1-4743-901F-DA2DA350FB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E266D-03DF-4747-B8E4-AD9516C0ED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0C61B-66F6-4521-866A-508C77E5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4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7EBD9-018E-4F97-8291-7C3874291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A4DC8-57CB-4441-91AA-175F5ED902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1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9F40A-9BDF-47FA-B4FD-5670AD1A08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1A96C-3DE2-4F70-8708-48B749876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6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AED8E-DC49-4FCE-8EBE-9CB9FD97D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03292DC-C0E5-4101-820F-5D92D2631C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9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981200"/>
            <a:ext cx="8915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20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Blip>
          <a:blip r:embed="rId13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49000/api/messages/%7bmessageId%7d/comments/%7bcommentID%7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91474" y="2204864"/>
            <a:ext cx="7749426" cy="2062336"/>
          </a:xfrm>
        </p:spPr>
        <p:txBody>
          <a:bodyPr/>
          <a:lstStyle/>
          <a:p>
            <a:r>
              <a:rPr lang="en-IE" altLang="en-US" sz="3600" dirty="0"/>
              <a:t>11 </a:t>
            </a:r>
            <a:r>
              <a:rPr lang="en-IE" dirty="0"/>
              <a:t>Handling </a:t>
            </a:r>
            <a:r>
              <a:rPr lang="en-IE" dirty="0" err="1"/>
              <a:t>Subresources</a:t>
            </a:r>
            <a:r>
              <a:rPr lang="en-IE" dirty="0"/>
              <a:t>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08172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88" y="457200"/>
            <a:ext cx="9617148" cy="951130"/>
          </a:xfrm>
        </p:spPr>
        <p:txBody>
          <a:bodyPr/>
          <a:lstStyle/>
          <a:p>
            <a:pPr eaLnBrk="1" hangingPunct="1"/>
            <a:r>
              <a:rPr lang="en-IE" dirty="0"/>
              <a:t>Examples of Apps using </a:t>
            </a:r>
            <a:r>
              <a:rPr lang="en-IE" dirty="0" err="1"/>
              <a:t>Subresources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1556792"/>
            <a:ext cx="99060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err="1"/>
              <a:t>MyBlog</a:t>
            </a:r>
            <a:r>
              <a:rPr lang="en-US" b="0" dirty="0"/>
              <a:t> API – We extend the functionality so that…</a:t>
            </a:r>
          </a:p>
          <a:p>
            <a:pPr lvl="1"/>
            <a:r>
              <a:rPr lang="en-US" b="0" dirty="0"/>
              <a:t>A “message” contains none or several “comments”. In the REST API we need resource names like below to interact with these resources </a:t>
            </a:r>
            <a:r>
              <a:rPr lang="en-US" i="1" dirty="0">
                <a:hlinkClick r:id="rId4"/>
              </a:rPr>
              <a:t>http://localhost:49000/api/messages/{messageId}/comments/{commentID}</a:t>
            </a:r>
            <a:endParaRPr lang="en-US" i="1" dirty="0"/>
          </a:p>
          <a:p>
            <a:pPr lvl="1"/>
            <a:endParaRPr lang="en-US" b="0" dirty="0"/>
          </a:p>
          <a:p>
            <a:pPr lvl="1"/>
            <a:r>
              <a:rPr lang="en-US" b="0" dirty="0"/>
              <a:t>Users can see all the posted messages as well as comments posted to a specific message. 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Users can post a message and a comment.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477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457200"/>
            <a:ext cx="9361040" cy="951130"/>
          </a:xfrm>
        </p:spPr>
        <p:txBody>
          <a:bodyPr/>
          <a:lstStyle/>
          <a:p>
            <a:pPr eaLnBrk="1" hangingPunct="1"/>
            <a:r>
              <a:rPr lang="en-IE" dirty="0"/>
              <a:t>Contained vs Delegated Implementation of Services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1484784"/>
            <a:ext cx="99060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Delegated implementation</a:t>
            </a:r>
          </a:p>
          <a:p>
            <a:pPr lvl="1"/>
            <a:r>
              <a:rPr lang="en-US" b="0" dirty="0"/>
              <a:t> It implies we will be </a:t>
            </a:r>
            <a:r>
              <a:rPr lang="en-US" dirty="0"/>
              <a:t>delegating the handling of </a:t>
            </a:r>
            <a:r>
              <a:rPr lang="en-US" dirty="0" err="1"/>
              <a:t>subresources</a:t>
            </a:r>
            <a:r>
              <a:rPr lang="en-US" dirty="0"/>
              <a:t> to their corresponding Java class </a:t>
            </a:r>
            <a:r>
              <a:rPr lang="en-US" b="0" dirty="0"/>
              <a:t>or classes (Models, Services, Resources). </a:t>
            </a:r>
          </a:p>
          <a:p>
            <a:pPr lvl="1"/>
            <a:r>
              <a:rPr lang="en-US" b="0" dirty="0"/>
              <a:t>We have several Java classes for resources and </a:t>
            </a:r>
            <a:r>
              <a:rPr lang="en-US" b="0" dirty="0" err="1"/>
              <a:t>subresources</a:t>
            </a:r>
            <a:r>
              <a:rPr lang="en-US" b="0" dirty="0"/>
              <a:t>. </a:t>
            </a:r>
          </a:p>
          <a:p>
            <a:pPr lvl="1"/>
            <a:r>
              <a:rPr lang="en-US" b="0" dirty="0"/>
              <a:t>This is a recommended and elegant way to code when designing and implementing </a:t>
            </a:r>
            <a:r>
              <a:rPr lang="en-US" b="0" dirty="0" err="1"/>
              <a:t>subresources</a:t>
            </a:r>
            <a:r>
              <a:rPr lang="en-US" b="0" dirty="0"/>
              <a:t> within APIs.   </a:t>
            </a:r>
          </a:p>
          <a:p>
            <a:endParaRPr lang="en-US" b="0" dirty="0"/>
          </a:p>
          <a:p>
            <a:r>
              <a:rPr lang="en-US" b="0" dirty="0"/>
              <a:t>Contained implementation</a:t>
            </a:r>
          </a:p>
          <a:p>
            <a:pPr lvl="1"/>
            <a:r>
              <a:rPr lang="en-US" b="0" dirty="0"/>
              <a:t>Consists of handling </a:t>
            </a:r>
            <a:r>
              <a:rPr lang="en-US" dirty="0"/>
              <a:t>ALL</a:t>
            </a:r>
            <a:r>
              <a:rPr lang="en-US" b="0" dirty="0"/>
              <a:t> </a:t>
            </a:r>
            <a:r>
              <a:rPr lang="en-US" dirty="0"/>
              <a:t>resources + </a:t>
            </a:r>
            <a:r>
              <a:rPr lang="en-US" dirty="0" err="1"/>
              <a:t>subresources</a:t>
            </a:r>
            <a:r>
              <a:rPr lang="en-US" dirty="0"/>
              <a:t> </a:t>
            </a:r>
            <a:r>
              <a:rPr lang="en-US" b="0" dirty="0"/>
              <a:t>within one single Java class. </a:t>
            </a:r>
          </a:p>
          <a:p>
            <a:pPr lvl="1"/>
            <a:r>
              <a:rPr lang="en-US" b="0" dirty="0"/>
              <a:t>It is used with simple designs and where there is no future complexity and scalability considered. </a:t>
            </a:r>
          </a:p>
        </p:txBody>
      </p:sp>
    </p:spTree>
    <p:extLst>
      <p:ext uri="{BB962C8B-B14F-4D97-AF65-F5344CB8AC3E}">
        <p14:creationId xmlns:p14="http://schemas.microsoft.com/office/powerpoint/2010/main" val="71788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457200"/>
            <a:ext cx="9361040" cy="951130"/>
          </a:xfrm>
        </p:spPr>
        <p:txBody>
          <a:bodyPr/>
          <a:lstStyle/>
          <a:p>
            <a:pPr eaLnBrk="1" hangingPunct="1"/>
            <a:r>
              <a:rPr lang="en-IE" dirty="0"/>
              <a:t>Contained vs Delegated Implementation of Services</a:t>
            </a:r>
            <a:endParaRPr lang="en-GB" altLang="en-US" dirty="0"/>
          </a:p>
        </p:txBody>
      </p:sp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704528" y="1431994"/>
            <a:ext cx="8136904" cy="504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7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457200"/>
            <a:ext cx="9361040" cy="951130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MyBlogs</a:t>
            </a:r>
            <a:r>
              <a:rPr lang="en-GB" altLang="en-US" dirty="0"/>
              <a:t> API – Delegated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388" y="1408330"/>
            <a:ext cx="9410700" cy="511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b="0" dirty="0"/>
              <a:t>1) First, extend the </a:t>
            </a:r>
            <a:r>
              <a:rPr lang="en-IE" b="0" dirty="0" err="1"/>
              <a:t>MyBlog</a:t>
            </a:r>
            <a:r>
              <a:rPr lang="en-IE" b="0" dirty="0"/>
              <a:t> API developed last week to be able to manage comments posted to each message. </a:t>
            </a:r>
          </a:p>
          <a:p>
            <a:pPr lvl="1"/>
            <a:r>
              <a:rPr lang="en-IE" b="0" dirty="0"/>
              <a:t>Extend </a:t>
            </a:r>
            <a:r>
              <a:rPr lang="en-IE" i="1" dirty="0"/>
              <a:t>Message.java</a:t>
            </a:r>
            <a:r>
              <a:rPr lang="en-IE" b="0" dirty="0"/>
              <a:t> class to have a list of comments as class member  and add get and set methods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E" sz="1600" dirty="0"/>
              <a:t>public class Message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E" sz="1600" dirty="0"/>
              <a:t>    private </a:t>
            </a:r>
            <a:r>
              <a:rPr lang="en-IE" sz="1600" dirty="0" err="1"/>
              <a:t>int</a:t>
            </a:r>
            <a:r>
              <a:rPr lang="en-IE" sz="1600" dirty="0"/>
              <a:t> id;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E" sz="1600" dirty="0"/>
              <a:t>    private String message;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E" sz="1600" dirty="0"/>
              <a:t>    private Date created;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E" sz="1600" dirty="0"/>
              <a:t>    private String author;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E" sz="1600" dirty="0">
                <a:solidFill>
                  <a:srgbClr val="C00000"/>
                </a:solidFill>
              </a:rPr>
              <a:t>    private List&lt;Comment&gt; comments;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E" sz="1600" dirty="0"/>
              <a:t>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E" sz="1600" dirty="0"/>
              <a:t>    public Message(</a:t>
            </a:r>
            <a:r>
              <a:rPr lang="en-IE" sz="1600" dirty="0" err="1"/>
              <a:t>int</a:t>
            </a:r>
            <a:r>
              <a:rPr lang="en-IE" sz="1600" dirty="0"/>
              <a:t> id, String message, String author, </a:t>
            </a:r>
            <a:r>
              <a:rPr lang="en-IE" sz="1600" dirty="0">
                <a:solidFill>
                  <a:srgbClr val="C00000"/>
                </a:solidFill>
              </a:rPr>
              <a:t>List&lt;Comment&gt; comments </a:t>
            </a:r>
            <a:r>
              <a:rPr lang="en-IE" sz="1600" dirty="0"/>
              <a:t>)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E" sz="1600" dirty="0"/>
              <a:t>        this.id = id;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E" sz="1600" dirty="0"/>
              <a:t>        </a:t>
            </a:r>
            <a:r>
              <a:rPr lang="en-IE" sz="1600" dirty="0" err="1"/>
              <a:t>this.message</a:t>
            </a:r>
            <a:r>
              <a:rPr lang="en-IE" sz="1600" dirty="0"/>
              <a:t> = message;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E" sz="1600" dirty="0"/>
              <a:t>        </a:t>
            </a:r>
            <a:r>
              <a:rPr lang="en-IE" sz="1600" dirty="0" err="1"/>
              <a:t>this.created</a:t>
            </a:r>
            <a:r>
              <a:rPr lang="en-IE" sz="1600" dirty="0"/>
              <a:t> = new Date();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E" sz="1600" dirty="0"/>
              <a:t>        </a:t>
            </a:r>
            <a:r>
              <a:rPr lang="en-IE" sz="1600" dirty="0" err="1"/>
              <a:t>this.author</a:t>
            </a:r>
            <a:r>
              <a:rPr lang="en-IE" sz="1600" dirty="0"/>
              <a:t> = author;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E" sz="1600" dirty="0"/>
              <a:t>        </a:t>
            </a:r>
            <a:r>
              <a:rPr lang="en-IE" sz="1600" dirty="0" err="1">
                <a:solidFill>
                  <a:srgbClr val="C00000"/>
                </a:solidFill>
              </a:rPr>
              <a:t>this.comments</a:t>
            </a:r>
            <a:r>
              <a:rPr lang="en-IE" sz="1600" dirty="0">
                <a:solidFill>
                  <a:srgbClr val="C00000"/>
                </a:solidFill>
              </a:rPr>
              <a:t> = comments;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E" sz="1600" dirty="0"/>
              <a:t>    }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E" sz="1600" dirty="0"/>
              <a:t>. . 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E" sz="1600" dirty="0"/>
              <a:t>}</a:t>
            </a:r>
          </a:p>
          <a:p>
            <a:pPr marL="0" indent="0">
              <a:buNone/>
            </a:pP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4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457200"/>
            <a:ext cx="9361040" cy="951130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MyBlogs</a:t>
            </a:r>
            <a:r>
              <a:rPr lang="en-GB" altLang="en-US" dirty="0"/>
              <a:t> API – Delegated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388" y="1556792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b="0" dirty="0"/>
              <a:t>2) Need to modify the current </a:t>
            </a:r>
            <a:r>
              <a:rPr lang="en-IE" i="1" dirty="0"/>
              <a:t>MessageResource.java</a:t>
            </a:r>
            <a:r>
              <a:rPr lang="en-IE" b="0" dirty="0"/>
              <a:t> class to ​delegate​ all request calls to a NEW set of Java classes defined for the ​comments </a:t>
            </a:r>
            <a:r>
              <a:rPr lang="en-IE" b="0" dirty="0" err="1"/>
              <a:t>subresource</a:t>
            </a:r>
            <a:r>
              <a:rPr lang="en-IE" b="0" dirty="0"/>
              <a:t>.</a:t>
            </a:r>
          </a:p>
          <a:p>
            <a:endParaRPr lang="en-IE" sz="800" b="0" dirty="0"/>
          </a:p>
          <a:p>
            <a:r>
              <a:rPr lang="en-US" b="0" dirty="0"/>
              <a:t>3) In </a:t>
            </a:r>
            <a:r>
              <a:rPr lang="en-US" u="sng" dirty="0"/>
              <a:t>MessageResource.java </a:t>
            </a:r>
            <a:r>
              <a:rPr lang="en-US" b="0" dirty="0"/>
              <a:t>- Need to redirect all incoming requests to our REST API which contains the string “comments” in the URL  to a new </a:t>
            </a:r>
            <a:r>
              <a:rPr lang="en-US" b="0" dirty="0" err="1"/>
              <a:t>subresource</a:t>
            </a:r>
            <a:r>
              <a:rPr lang="en-US" b="0" dirty="0"/>
              <a:t> class, by using the Jersey annotations</a:t>
            </a:r>
          </a:p>
          <a:p>
            <a:pPr lvl="1"/>
            <a:r>
              <a:rPr lang="en-US" b="0" dirty="0"/>
              <a:t>@Path(“/{messageID}/comments”) or @Path(“/{messageID}/comments/{commentID}). </a:t>
            </a:r>
            <a:endParaRPr lang="en-IE" b="0" dirty="0"/>
          </a:p>
          <a:p>
            <a:pPr lvl="2"/>
            <a:endParaRPr lang="en-IE" sz="800" dirty="0"/>
          </a:p>
          <a:p>
            <a:pPr lvl="2"/>
            <a:endParaRPr lang="en-IE" sz="800" dirty="0"/>
          </a:p>
          <a:p>
            <a:pPr marL="0" indent="0">
              <a:buNone/>
            </a:pPr>
            <a:r>
              <a:rPr lang="en-IE" sz="1800" dirty="0">
                <a:solidFill>
                  <a:schemeClr val="tx1"/>
                </a:solidFill>
                <a:cs typeface="Courier New" panose="02070309020205020404" pitchFamily="49" charset="0"/>
              </a:rPr>
              <a:t>@Path("/{</a:t>
            </a:r>
            <a:r>
              <a:rPr lang="en-IE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messageID</a:t>
            </a:r>
            <a:r>
              <a:rPr lang="en-IE" sz="1800" dirty="0">
                <a:solidFill>
                  <a:schemeClr val="tx1"/>
                </a:solidFill>
                <a:cs typeface="Courier New" panose="02070309020205020404" pitchFamily="49" charset="0"/>
              </a:rPr>
              <a:t>}/comments")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/>
                </a:solidFill>
                <a:cs typeface="Courier New" panose="02070309020205020404" pitchFamily="49" charset="0"/>
              </a:rPr>
              <a:t>    public </a:t>
            </a:r>
            <a:r>
              <a:rPr lang="en-IE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CommentResource</a:t>
            </a:r>
            <a:r>
              <a:rPr lang="en-IE" sz="18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getCommentsResource</a:t>
            </a:r>
            <a:r>
              <a:rPr lang="en-IE" sz="1800" dirty="0">
                <a:solidFill>
                  <a:schemeClr val="tx1"/>
                </a:solidFill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/>
                </a:solidFill>
                <a:cs typeface="Courier New" panose="02070309020205020404" pitchFamily="49" charset="0"/>
              </a:rPr>
              <a:t>	</a:t>
            </a:r>
            <a:r>
              <a:rPr lang="en-IE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System.out.println</a:t>
            </a:r>
            <a:r>
              <a:rPr lang="en-IE" sz="1800" dirty="0">
                <a:solidFill>
                  <a:schemeClr val="tx1"/>
                </a:solidFill>
                <a:cs typeface="Courier New" panose="02070309020205020404" pitchFamily="49" charset="0"/>
              </a:rPr>
              <a:t>("Getting comments </a:t>
            </a:r>
            <a:r>
              <a:rPr lang="en-IE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subresoruces</a:t>
            </a:r>
            <a:r>
              <a:rPr lang="en-IE" sz="1800" dirty="0">
                <a:solidFill>
                  <a:schemeClr val="tx1"/>
                </a:solidFill>
                <a:cs typeface="Courier New" panose="02070309020205020404" pitchFamily="49" charset="0"/>
              </a:rPr>
              <a:t>...");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/>
                </a:solidFill>
                <a:cs typeface="Courier New" panose="02070309020205020404" pitchFamily="49" charset="0"/>
              </a:rPr>
              <a:t>	return new </a:t>
            </a:r>
            <a:r>
              <a:rPr lang="en-IE" sz="1800" dirty="0" err="1">
                <a:solidFill>
                  <a:srgbClr val="FF0000"/>
                </a:solidFill>
                <a:cs typeface="Courier New" panose="02070309020205020404" pitchFamily="49" charset="0"/>
              </a:rPr>
              <a:t>CommentResource</a:t>
            </a:r>
            <a:r>
              <a:rPr lang="en-IE" sz="1800" dirty="0">
                <a:solidFill>
                  <a:schemeClr val="tx1"/>
                </a:solidFill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5208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457200"/>
            <a:ext cx="9361040" cy="951130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MyBlogs</a:t>
            </a:r>
            <a:r>
              <a:rPr lang="en-GB" altLang="en-US" dirty="0"/>
              <a:t> API – Delegated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388" y="1556792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4) These requests need to be managed and mapped now under a </a:t>
            </a:r>
            <a:r>
              <a:rPr lang="en-US" b="0" u="sng" dirty="0"/>
              <a:t>new</a:t>
            </a:r>
            <a:r>
              <a:rPr lang="en-US" b="0" dirty="0"/>
              <a:t> class called </a:t>
            </a:r>
            <a:r>
              <a:rPr lang="en-US" i="1" dirty="0"/>
              <a:t>CommentResource.java</a:t>
            </a:r>
            <a:r>
              <a:rPr lang="en-US" b="0" dirty="0"/>
              <a:t>. We can reuse much of the code we did when we created the class MessageResource.java for the “messages” resources. </a:t>
            </a:r>
          </a:p>
          <a:p>
            <a:r>
              <a:rPr lang="en-US" b="0" dirty="0"/>
              <a:t>Remember that the Resources layer contains the Jersey annotations or mappings to our Services in the SOC. </a:t>
            </a:r>
          </a:p>
          <a:p>
            <a:r>
              <a:rPr lang="en-US" b="0" dirty="0"/>
              <a:t>The new </a:t>
            </a:r>
            <a:r>
              <a:rPr lang="en-US" b="0" dirty="0" err="1"/>
              <a:t>subresource</a:t>
            </a:r>
            <a:r>
              <a:rPr lang="en-US" b="0" dirty="0"/>
              <a:t> class (</a:t>
            </a:r>
            <a:r>
              <a:rPr lang="en-US" i="1" dirty="0"/>
              <a:t>CommentResource.java)</a:t>
            </a:r>
            <a:r>
              <a:rPr lang="en-US" b="0" dirty="0"/>
              <a:t> supports the Jersey annotation and maps specific application functionality for two methods: </a:t>
            </a:r>
          </a:p>
          <a:p>
            <a:pPr lvl="1"/>
            <a:r>
              <a:rPr lang="en-US" b="0" dirty="0"/>
              <a:t>List ALL comments for a specific {</a:t>
            </a:r>
            <a:r>
              <a:rPr lang="en-US" b="0" dirty="0" err="1"/>
              <a:t>messageID</a:t>
            </a:r>
            <a:r>
              <a:rPr lang="en-US" b="0" dirty="0"/>
              <a:t>} </a:t>
            </a:r>
          </a:p>
          <a:p>
            <a:pPr lvl="1"/>
            <a:r>
              <a:rPr lang="en-US" b="0" dirty="0"/>
              <a:t>list a specific {</a:t>
            </a:r>
            <a:r>
              <a:rPr lang="en-US" b="0" dirty="0" err="1"/>
              <a:t>commentID</a:t>
            </a:r>
            <a:r>
              <a:rPr lang="en-US" b="0" dirty="0"/>
              <a:t>} for a  specific {</a:t>
            </a:r>
            <a:r>
              <a:rPr lang="en-US" b="0" dirty="0" err="1"/>
              <a:t>messageID</a:t>
            </a:r>
            <a:r>
              <a:rPr lang="en-US" b="0" dirty="0"/>
              <a:t>}. </a:t>
            </a:r>
          </a:p>
          <a:p>
            <a:endParaRPr lang="en-US" b="0" dirty="0"/>
          </a:p>
          <a:p>
            <a:pPr marL="0" indent="0">
              <a:buNone/>
            </a:pP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457200"/>
            <a:ext cx="9361040" cy="951130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MyBlogs</a:t>
            </a:r>
            <a:r>
              <a:rPr lang="en-GB" altLang="en-US" dirty="0"/>
              <a:t> API – Delegated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6836" y="1344088"/>
            <a:ext cx="9410700" cy="536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00000"/>
                </a:solidFill>
              </a:rPr>
              <a:t>@</a:t>
            </a:r>
            <a:r>
              <a:rPr lang="en-US" sz="1800" dirty="0">
                <a:solidFill>
                  <a:srgbClr val="C00000"/>
                </a:solidFill>
              </a:rPr>
              <a:t>Path("/comments")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@Consumes(</a:t>
            </a:r>
            <a:r>
              <a:rPr lang="en-US" sz="1800" dirty="0" err="1">
                <a:solidFill>
                  <a:schemeClr val="tx1"/>
                </a:solidFill>
              </a:rPr>
              <a:t>MediaType.APPLICATION_JSON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@Produces(</a:t>
            </a:r>
            <a:r>
              <a:rPr lang="en-US" sz="1800" dirty="0" err="1">
                <a:solidFill>
                  <a:schemeClr val="tx1"/>
                </a:solidFill>
              </a:rPr>
              <a:t>MediaType.APPLICATION_JSON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public class </a:t>
            </a:r>
            <a:r>
              <a:rPr lang="en-US" sz="1800" dirty="0" err="1">
                <a:solidFill>
                  <a:schemeClr val="tx1"/>
                </a:solidFill>
              </a:rPr>
              <a:t>CommentResource</a:t>
            </a:r>
            <a:r>
              <a:rPr lang="en-US" sz="1800" dirty="0">
                <a:solidFill>
                  <a:schemeClr val="tx1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private </a:t>
            </a:r>
            <a:r>
              <a:rPr lang="en-US" sz="1800" dirty="0" err="1">
                <a:solidFill>
                  <a:schemeClr val="tx1"/>
                </a:solidFill>
              </a:rPr>
              <a:t>CommentService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CommentService</a:t>
            </a:r>
            <a:r>
              <a:rPr lang="en-US" sz="1800" dirty="0">
                <a:solidFill>
                  <a:schemeClr val="tx1"/>
                </a:solidFill>
              </a:rPr>
              <a:t> = new </a:t>
            </a:r>
            <a:r>
              <a:rPr lang="en-US" sz="1800" dirty="0" err="1">
                <a:solidFill>
                  <a:schemeClr val="tx1"/>
                </a:solidFill>
              </a:rPr>
              <a:t>CommentService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</a:rPr>
              <a:t>    @GET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public List&lt;Comment&gt; </a:t>
            </a:r>
            <a:r>
              <a:rPr lang="en-US" sz="1800" dirty="0" err="1">
                <a:solidFill>
                  <a:schemeClr val="tx1"/>
                </a:solidFill>
              </a:rPr>
              <a:t>getComments</a:t>
            </a:r>
            <a:r>
              <a:rPr lang="en-US" sz="1800" dirty="0">
                <a:solidFill>
                  <a:schemeClr val="tx1"/>
                </a:solidFill>
              </a:rPr>
              <a:t>(@PathParam("messageID") int </a:t>
            </a:r>
            <a:r>
              <a:rPr lang="en-US" sz="1800" dirty="0" err="1">
                <a:solidFill>
                  <a:schemeClr val="tx1"/>
                </a:solidFill>
              </a:rPr>
              <a:t>m_id</a:t>
            </a:r>
            <a:r>
              <a:rPr lang="en-US" sz="18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System.out.println</a:t>
            </a:r>
            <a:r>
              <a:rPr lang="en-US" sz="1800" dirty="0">
                <a:solidFill>
                  <a:schemeClr val="tx1"/>
                </a:solidFill>
              </a:rPr>
              <a:t>("</a:t>
            </a:r>
            <a:r>
              <a:rPr lang="en-US" sz="1800" dirty="0" err="1">
                <a:solidFill>
                  <a:schemeClr val="tx1"/>
                </a:solidFill>
              </a:rPr>
              <a:t>getAllCommentsForMessage</a:t>
            </a:r>
            <a:r>
              <a:rPr lang="en-US" sz="1800" dirty="0">
                <a:solidFill>
                  <a:schemeClr val="tx1"/>
                </a:solidFill>
              </a:rPr>
              <a:t>..."+</a:t>
            </a:r>
            <a:r>
              <a:rPr lang="en-US" sz="1800" dirty="0" err="1">
                <a:solidFill>
                  <a:schemeClr val="tx1"/>
                </a:solidFill>
              </a:rPr>
              <a:t>m_id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	return </a:t>
            </a:r>
            <a:r>
              <a:rPr lang="en-US" sz="1800" dirty="0" err="1">
                <a:solidFill>
                  <a:schemeClr val="tx1"/>
                </a:solidFill>
              </a:rPr>
              <a:t>CommentService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r>
              <a:rPr lang="en-IE" sz="1800" i="1" dirty="0">
                <a:solidFill>
                  <a:srgbClr val="FF0000"/>
                </a:solidFill>
              </a:rPr>
              <a:t> </a:t>
            </a:r>
            <a:r>
              <a:rPr lang="en-IE" sz="1800" dirty="0" err="1">
                <a:solidFill>
                  <a:schemeClr val="tx2"/>
                </a:solidFill>
              </a:rPr>
              <a:t>getAllCommentsByMessage</a:t>
            </a:r>
            <a:r>
              <a:rPr lang="en-IE" sz="1800" dirty="0">
                <a:solidFill>
                  <a:schemeClr val="tx2"/>
                </a:solidFill>
              </a:rPr>
              <a:t>(</a:t>
            </a:r>
            <a:r>
              <a:rPr lang="en-IE" sz="1800" dirty="0" err="1">
                <a:solidFill>
                  <a:schemeClr val="tx2"/>
                </a:solidFill>
              </a:rPr>
              <a:t>m_id</a:t>
            </a:r>
            <a:r>
              <a:rPr lang="en-IE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rgbClr val="C00000"/>
                </a:solidFill>
              </a:rPr>
              <a:t>@GET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</a:rPr>
              <a:t>    @Path("/{commentID}")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public Comment </a:t>
            </a:r>
            <a:r>
              <a:rPr lang="en-US" sz="1800" dirty="0" err="1">
                <a:solidFill>
                  <a:schemeClr val="tx1"/>
                </a:solidFill>
              </a:rPr>
              <a:t>getComment</a:t>
            </a:r>
            <a:r>
              <a:rPr lang="en-US" sz="1800" dirty="0">
                <a:solidFill>
                  <a:schemeClr val="tx1"/>
                </a:solidFill>
              </a:rPr>
              <a:t>(@PathParam("commentID") int </a:t>
            </a:r>
            <a:r>
              <a:rPr lang="en-US" sz="1800" dirty="0" err="1">
                <a:solidFill>
                  <a:schemeClr val="tx1"/>
                </a:solidFill>
              </a:rPr>
              <a:t>c_id</a:t>
            </a:r>
            <a:r>
              <a:rPr lang="en-US" sz="1800" dirty="0">
                <a:solidFill>
                  <a:schemeClr val="tx1"/>
                </a:solidFill>
              </a:rPr>
              <a:t>,  					             @PathParam("messageID") int </a:t>
            </a:r>
            <a:r>
              <a:rPr lang="en-US" sz="1800" dirty="0" err="1">
                <a:solidFill>
                  <a:schemeClr val="tx1"/>
                </a:solidFill>
              </a:rPr>
              <a:t>m_id</a:t>
            </a:r>
            <a:r>
              <a:rPr lang="en-US" sz="1800" dirty="0">
                <a:solidFill>
                  <a:schemeClr val="tx1"/>
                </a:solidFill>
              </a:rPr>
              <a:t>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	</a:t>
            </a:r>
            <a:r>
              <a:rPr lang="en-US" sz="1800" dirty="0" err="1">
                <a:solidFill>
                  <a:schemeClr val="tx1"/>
                </a:solidFill>
              </a:rPr>
              <a:t>System.out.println</a:t>
            </a:r>
            <a:r>
              <a:rPr lang="en-US" sz="1800" dirty="0">
                <a:solidFill>
                  <a:schemeClr val="tx1"/>
                </a:solidFill>
              </a:rPr>
              <a:t>("</a:t>
            </a:r>
            <a:r>
              <a:rPr lang="en-US" sz="1800" dirty="0" err="1">
                <a:solidFill>
                  <a:schemeClr val="tx1"/>
                </a:solidFill>
              </a:rPr>
              <a:t>getCommentByID</a:t>
            </a:r>
            <a:r>
              <a:rPr lang="en-US" sz="1800" dirty="0">
                <a:solidFill>
                  <a:schemeClr val="tx1"/>
                </a:solidFill>
              </a:rPr>
              <a:t>..."+</a:t>
            </a:r>
            <a:r>
              <a:rPr lang="en-US" sz="1800" dirty="0" err="1">
                <a:solidFill>
                  <a:schemeClr val="tx1"/>
                </a:solidFill>
              </a:rPr>
              <a:t>c_id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	return </a:t>
            </a:r>
            <a:r>
              <a:rPr lang="en-US" sz="1800" dirty="0" err="1">
                <a:solidFill>
                  <a:schemeClr val="tx1"/>
                </a:solidFill>
              </a:rPr>
              <a:t>CommentService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r>
              <a:rPr lang="en-US" sz="1800" i="1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getCommentByID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 err="1">
                <a:solidFill>
                  <a:schemeClr val="tx2"/>
                </a:solidFill>
              </a:rPr>
              <a:t>m_id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c_id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}</a:t>
            </a:r>
            <a:endParaRPr lang="en-IE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3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457200"/>
            <a:ext cx="9361040" cy="951130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MyBlogs</a:t>
            </a:r>
            <a:r>
              <a:rPr lang="en-GB" altLang="en-US" dirty="0"/>
              <a:t> API – Delegated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8464" y="1484784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5) We will also create the needed classes (specific to comments) under the </a:t>
            </a:r>
            <a:r>
              <a:rPr lang="en-US" b="0" i="1" dirty="0"/>
              <a:t>Services</a:t>
            </a:r>
            <a:r>
              <a:rPr lang="en-US" b="0" dirty="0"/>
              <a:t> and </a:t>
            </a:r>
            <a:r>
              <a:rPr lang="en-US" b="0" i="1" dirty="0"/>
              <a:t>Models</a:t>
            </a:r>
            <a:r>
              <a:rPr lang="en-US" b="0" dirty="0"/>
              <a:t> packages like we did with the message</a:t>
            </a:r>
          </a:p>
          <a:p>
            <a:pPr lvl="1"/>
            <a:r>
              <a:rPr lang="en-US" dirty="0"/>
              <a:t>CommentService.java</a:t>
            </a:r>
            <a:r>
              <a:rPr lang="en-US" b="0" dirty="0"/>
              <a:t> and </a:t>
            </a:r>
            <a:r>
              <a:rPr lang="en-US" i="1" dirty="0"/>
              <a:t>Comment.java </a:t>
            </a:r>
          </a:p>
          <a:p>
            <a:pPr marL="457200" lvl="1" indent="0">
              <a:buNone/>
            </a:pPr>
            <a:endParaRPr lang="en-IE" sz="1800" i="1" dirty="0"/>
          </a:p>
          <a:p>
            <a:pPr marL="457200" lvl="1" indent="0">
              <a:buNone/>
            </a:pPr>
            <a:r>
              <a:rPr lang="en-IE" sz="1800" i="1" dirty="0"/>
              <a:t>public class Comment {</a:t>
            </a:r>
          </a:p>
          <a:p>
            <a:pPr marL="457200" lvl="1" indent="0">
              <a:buNone/>
            </a:pPr>
            <a:r>
              <a:rPr lang="en-IE" sz="1800" i="1" dirty="0"/>
              <a:t>    private </a:t>
            </a:r>
            <a:r>
              <a:rPr lang="en-IE" sz="1800" i="1" dirty="0" err="1"/>
              <a:t>int</a:t>
            </a:r>
            <a:r>
              <a:rPr lang="en-IE" sz="1800" i="1" dirty="0"/>
              <a:t> id;</a:t>
            </a:r>
          </a:p>
          <a:p>
            <a:pPr marL="457200" lvl="1" indent="0">
              <a:buNone/>
            </a:pPr>
            <a:r>
              <a:rPr lang="en-IE" sz="1800" i="1" dirty="0"/>
              <a:t>    private String comment;</a:t>
            </a:r>
          </a:p>
          <a:p>
            <a:pPr marL="457200" lvl="1" indent="0">
              <a:buNone/>
            </a:pPr>
            <a:r>
              <a:rPr lang="en-IE" sz="1800" i="1" dirty="0"/>
              <a:t>    </a:t>
            </a:r>
          </a:p>
          <a:p>
            <a:pPr marL="457200" lvl="1" indent="0">
              <a:buNone/>
            </a:pPr>
            <a:r>
              <a:rPr lang="en-IE" sz="1800" i="1" dirty="0"/>
              <a:t>    public Comment(</a:t>
            </a:r>
            <a:r>
              <a:rPr lang="en-IE" sz="1800" i="1" dirty="0" err="1"/>
              <a:t>int</a:t>
            </a:r>
            <a:r>
              <a:rPr lang="en-IE" sz="1800" i="1" dirty="0"/>
              <a:t> id, String comment) {</a:t>
            </a:r>
          </a:p>
          <a:p>
            <a:pPr marL="457200" lvl="1" indent="0">
              <a:buNone/>
            </a:pPr>
            <a:r>
              <a:rPr lang="en-IE" sz="1800" i="1" dirty="0"/>
              <a:t>        this.id = id;</a:t>
            </a:r>
          </a:p>
          <a:p>
            <a:pPr marL="457200" lvl="1" indent="0">
              <a:buNone/>
            </a:pPr>
            <a:r>
              <a:rPr lang="en-IE" sz="1800" i="1" dirty="0"/>
              <a:t>        </a:t>
            </a:r>
            <a:r>
              <a:rPr lang="en-IE" sz="1800" i="1" dirty="0" err="1"/>
              <a:t>this.comment</a:t>
            </a:r>
            <a:r>
              <a:rPr lang="en-IE" sz="1800" i="1" dirty="0"/>
              <a:t> = comment;</a:t>
            </a:r>
          </a:p>
          <a:p>
            <a:pPr marL="457200" lvl="1" indent="0">
              <a:buNone/>
            </a:pPr>
            <a:r>
              <a:rPr lang="en-IE" sz="1800" i="1" dirty="0"/>
              <a:t>    }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/>
                </a:solidFill>
                <a:cs typeface="Courier New" panose="02070309020205020404" pitchFamily="49" charset="0"/>
              </a:rPr>
              <a:t> //get and set methods</a:t>
            </a:r>
          </a:p>
          <a:p>
            <a:pPr marL="0" indent="0"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90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457200"/>
            <a:ext cx="9361040" cy="775320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MyBlogs</a:t>
            </a:r>
            <a:r>
              <a:rPr lang="en-GB" altLang="en-US" dirty="0"/>
              <a:t> API – Delegated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0472" y="1236846"/>
            <a:ext cx="9705528" cy="562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public class </a:t>
            </a:r>
            <a:r>
              <a:rPr lang="en-IE" sz="1600" i="1" dirty="0" err="1"/>
              <a:t>CommentService</a:t>
            </a:r>
            <a:r>
              <a:rPr lang="en-IE" sz="1600" i="1" dirty="0"/>
              <a:t>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</a:t>
            </a:r>
            <a:r>
              <a:rPr lang="en-US" sz="1600" i="1" dirty="0"/>
              <a:t>public static List&lt;Message&gt; </a:t>
            </a:r>
            <a:r>
              <a:rPr lang="en-US" sz="1600" i="1" dirty="0" err="1"/>
              <a:t>mlist</a:t>
            </a:r>
            <a:r>
              <a:rPr lang="en-US" sz="1600" i="1" dirty="0"/>
              <a:t> = new </a:t>
            </a:r>
            <a:r>
              <a:rPr lang="en-US" sz="1600" i="1" dirty="0" err="1"/>
              <a:t>ArrayList</a:t>
            </a:r>
            <a:r>
              <a:rPr lang="en-US" sz="1600" i="1" dirty="0"/>
              <a:t>&lt;&gt;();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i="1" dirty="0"/>
              <a:t>    public static List&lt;Comment&gt; </a:t>
            </a:r>
            <a:r>
              <a:rPr lang="en-US" sz="1600" i="1" dirty="0" err="1"/>
              <a:t>clist</a:t>
            </a:r>
            <a:r>
              <a:rPr lang="en-US" sz="1600" i="1" dirty="0"/>
              <a:t> = new </a:t>
            </a:r>
            <a:r>
              <a:rPr lang="en-US" sz="1600" i="1" dirty="0" err="1"/>
              <a:t>ArrayList</a:t>
            </a:r>
            <a:r>
              <a:rPr lang="en-US" sz="1600" i="1" dirty="0"/>
              <a:t>&lt;&gt;();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// class constructors here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E" sz="1600" i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public List&lt;Comment&gt; </a:t>
            </a:r>
            <a:r>
              <a:rPr lang="en-IE" sz="1600" i="1" dirty="0" err="1"/>
              <a:t>getAllComments</a:t>
            </a:r>
            <a:r>
              <a:rPr lang="en-IE" sz="1600" i="1" dirty="0"/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    return </a:t>
            </a:r>
            <a:r>
              <a:rPr lang="en-IE" sz="1600" i="1" dirty="0" err="1"/>
              <a:t>clist</a:t>
            </a:r>
            <a:r>
              <a:rPr lang="en-IE" sz="1600" i="1" dirty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public List&lt;Comment&gt; </a:t>
            </a:r>
            <a:r>
              <a:rPr lang="en-IE" sz="1600" i="1" dirty="0" err="1">
                <a:solidFill>
                  <a:srgbClr val="FF0000"/>
                </a:solidFill>
              </a:rPr>
              <a:t>getAllCommentsByMessage</a:t>
            </a:r>
            <a:r>
              <a:rPr lang="en-IE" sz="1600" i="1" dirty="0">
                <a:solidFill>
                  <a:srgbClr val="FF0000"/>
                </a:solidFill>
              </a:rPr>
              <a:t>(int </a:t>
            </a:r>
            <a:r>
              <a:rPr lang="en-IE" sz="1600" i="1" dirty="0" err="1">
                <a:solidFill>
                  <a:srgbClr val="FF0000"/>
                </a:solidFill>
              </a:rPr>
              <a:t>MessageID</a:t>
            </a:r>
            <a:r>
              <a:rPr lang="en-IE" sz="1600" i="1" dirty="0">
                <a:solidFill>
                  <a:srgbClr val="FF0000"/>
                </a:solidFill>
              </a:rPr>
              <a:t>)</a:t>
            </a:r>
            <a:r>
              <a:rPr lang="en-IE" sz="1600" i="1" dirty="0"/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    return </a:t>
            </a:r>
            <a:r>
              <a:rPr lang="en-IE" sz="1600" i="1" dirty="0" err="1"/>
              <a:t>mlist.get</a:t>
            </a:r>
            <a:r>
              <a:rPr lang="en-IE" sz="1600" i="1" dirty="0"/>
              <a:t>(MessageID-1).</a:t>
            </a:r>
            <a:r>
              <a:rPr lang="en-IE" sz="1600" i="1" dirty="0" err="1"/>
              <a:t>getComments</a:t>
            </a:r>
            <a:r>
              <a:rPr lang="en-IE" sz="1600" i="1" dirty="0"/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i="1" dirty="0"/>
              <a:t>public Comment </a:t>
            </a:r>
            <a:r>
              <a:rPr lang="en-US" sz="1600" i="1" dirty="0" err="1">
                <a:solidFill>
                  <a:srgbClr val="FF0000"/>
                </a:solidFill>
              </a:rPr>
              <a:t>getCommentByID</a:t>
            </a:r>
            <a:r>
              <a:rPr lang="en-US" sz="1600" i="1" dirty="0">
                <a:solidFill>
                  <a:srgbClr val="FF0000"/>
                </a:solidFill>
              </a:rPr>
              <a:t>(int </a:t>
            </a:r>
            <a:r>
              <a:rPr lang="en-US" sz="1600" i="1" dirty="0" err="1">
                <a:solidFill>
                  <a:srgbClr val="FF0000"/>
                </a:solidFill>
              </a:rPr>
              <a:t>MessageID</a:t>
            </a:r>
            <a:r>
              <a:rPr lang="en-US" sz="1600" i="1" dirty="0">
                <a:solidFill>
                  <a:srgbClr val="FF0000"/>
                </a:solidFill>
              </a:rPr>
              <a:t>, int </a:t>
            </a:r>
            <a:r>
              <a:rPr lang="en-US" sz="1600" i="1" dirty="0" err="1">
                <a:solidFill>
                  <a:srgbClr val="FF0000"/>
                </a:solidFill>
              </a:rPr>
              <a:t>CommentID</a:t>
            </a:r>
            <a:r>
              <a:rPr lang="en-US" sz="1600" i="1" dirty="0"/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i="1" dirty="0"/>
              <a:t>        return </a:t>
            </a:r>
            <a:r>
              <a:rPr lang="en-US" sz="1600" i="1" dirty="0" err="1"/>
              <a:t>mlist.get</a:t>
            </a:r>
            <a:r>
              <a:rPr lang="en-US" sz="1600" i="1" dirty="0"/>
              <a:t>(MessageID-1).</a:t>
            </a:r>
            <a:r>
              <a:rPr lang="en-US" sz="1600" i="1" dirty="0" err="1"/>
              <a:t>getComments</a:t>
            </a:r>
            <a:r>
              <a:rPr lang="en-US" sz="1600" i="1" dirty="0"/>
              <a:t>().get(CommentID-1);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i="1" dirty="0"/>
              <a:t> 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} 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Provides 2 functionalities :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- retrieves ALL ​comments​ for a specific ​</a:t>
            </a:r>
            <a:r>
              <a:rPr lang="en-IE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messageID</a:t>
            </a:r>
            <a:r>
              <a:rPr lang="en-IE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​ 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- retrieves a specific comment given a ​</a:t>
            </a:r>
            <a:r>
              <a:rPr lang="en-IE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commentID</a:t>
            </a:r>
            <a:r>
              <a:rPr lang="en-IE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​ for a specific ​</a:t>
            </a:r>
            <a:r>
              <a:rPr lang="en-IE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messageID</a:t>
            </a:r>
            <a:r>
              <a:rPr lang="en-IE" sz="1800">
                <a:solidFill>
                  <a:schemeClr val="bg2">
                    <a:lumMod val="60000"/>
                    <a:lumOff val="40000"/>
                  </a:schemeClr>
                </a:solidFill>
              </a:rPr>
              <a:t>​. </a:t>
            </a:r>
            <a:endParaRPr lang="en-IE" sz="1600" i="1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IE" sz="1600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1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457200"/>
            <a:ext cx="9361040" cy="951130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MyBlogs</a:t>
            </a:r>
            <a:r>
              <a:rPr lang="en-GB" altLang="en-US" dirty="0"/>
              <a:t> API – Step by Step Implementation Instructions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388" y="1916832"/>
            <a:ext cx="94107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dirty="0"/>
              <a:t>Start the implementation of these new features following the guidelines provided in </a:t>
            </a:r>
            <a:r>
              <a:rPr lang="en-IE" i="1" dirty="0"/>
              <a:t>Lab – Handling </a:t>
            </a:r>
            <a:r>
              <a:rPr lang="en-IE" i="1" dirty="0" err="1"/>
              <a:t>Subresources</a:t>
            </a:r>
            <a:endParaRPr lang="en-IE" i="1" dirty="0"/>
          </a:p>
          <a:p>
            <a:pPr lvl="1"/>
            <a:r>
              <a:rPr lang="en-IE" dirty="0"/>
              <a:t>We will continue to work on the implementation in the lab session.</a:t>
            </a:r>
          </a:p>
          <a:p>
            <a:pPr marL="457200" lvl="1" indent="0">
              <a:buNone/>
            </a:pPr>
            <a:endParaRPr lang="en-IE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9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 @Path Annotation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388" y="1556792"/>
            <a:ext cx="961714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</a:rPr>
              <a:t>@Path </a:t>
            </a:r>
            <a:r>
              <a:rPr lang="en-US" dirty="0"/>
              <a:t>annotation is used for the identification of the resource that is to be called for the specific request. </a:t>
            </a:r>
          </a:p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@Path </a:t>
            </a:r>
            <a:r>
              <a:rPr lang="en-US" dirty="0"/>
              <a:t>annotation can be defined at the following two levels:</a:t>
            </a:r>
          </a:p>
          <a:p>
            <a:pPr lvl="1"/>
            <a:r>
              <a:rPr lang="en-US" dirty="0"/>
              <a:t>Class-level</a:t>
            </a:r>
          </a:p>
          <a:p>
            <a:pPr lvl="1"/>
            <a:r>
              <a:rPr lang="en-US" dirty="0"/>
              <a:t>method-level</a:t>
            </a:r>
            <a:r>
              <a:rPr lang="en-US" b="0" dirty="0"/>
              <a:t>  (within the class)</a:t>
            </a:r>
          </a:p>
          <a:p>
            <a:r>
              <a:rPr lang="en-US" b="0" u="sng" dirty="0"/>
              <a:t>Class-level @Path annotation </a:t>
            </a:r>
            <a:r>
              <a:rPr lang="en-US" b="0" dirty="0"/>
              <a:t>is termed as the </a:t>
            </a:r>
            <a:r>
              <a:rPr lang="en-US" dirty="0"/>
              <a:t>root resource </a:t>
            </a:r>
            <a:r>
              <a:rPr lang="en-US" b="0" dirty="0"/>
              <a:t>class, and the methods are defined as </a:t>
            </a:r>
            <a:r>
              <a:rPr lang="en-US" dirty="0"/>
              <a:t>resource methods</a:t>
            </a:r>
          </a:p>
          <a:p>
            <a:r>
              <a:rPr lang="en-US" b="0" u="sng" dirty="0"/>
              <a:t>Method-level @Path annotation </a:t>
            </a:r>
            <a:r>
              <a:rPr lang="en-US" b="0" dirty="0"/>
              <a:t>points directly to a specific method under the root resource class, which is defined as </a:t>
            </a:r>
            <a:r>
              <a:rPr lang="en-US" i="1" u="sng" dirty="0" err="1"/>
              <a:t>subresource</a:t>
            </a:r>
            <a:r>
              <a:rPr lang="en-US" i="1" u="sng" dirty="0"/>
              <a:t> method</a:t>
            </a:r>
            <a:endParaRPr lang="en-IE" i="1" u="sng" dirty="0"/>
          </a:p>
        </p:txBody>
      </p:sp>
    </p:spTree>
    <p:extLst>
      <p:ext uri="{BB962C8B-B14F-4D97-AF65-F5344CB8AC3E}">
        <p14:creationId xmlns:p14="http://schemas.microsoft.com/office/powerpoint/2010/main" val="381234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457200"/>
            <a:ext cx="9361040" cy="951130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MyBlogs</a:t>
            </a:r>
            <a:r>
              <a:rPr lang="en-GB" altLang="en-US" dirty="0"/>
              <a:t> API – SoC: Database layer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388" y="1556792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6) Create a SOC </a:t>
            </a:r>
            <a:r>
              <a:rPr lang="en-US" dirty="0"/>
              <a:t>Database</a:t>
            </a:r>
            <a:r>
              <a:rPr lang="en-US" b="0" dirty="0"/>
              <a:t> stub layer </a:t>
            </a:r>
          </a:p>
          <a:p>
            <a:pPr marL="0" indent="0">
              <a:buNone/>
            </a:pPr>
            <a:r>
              <a:rPr lang="en-US" b="0" dirty="0"/>
              <a:t>	Our current API solution implements in-memory storage with 	</a:t>
            </a:r>
            <a:r>
              <a:rPr lang="en-US" b="0" dirty="0" err="1"/>
              <a:t>ArrayLists</a:t>
            </a:r>
            <a:r>
              <a:rPr lang="en-US" b="0" dirty="0"/>
              <a:t> embedded in the respective Service Java class (e.g. 	</a:t>
            </a:r>
            <a:r>
              <a:rPr lang="en-US" b="0" i="1" dirty="0"/>
              <a:t>MessageService.java</a:t>
            </a:r>
            <a:r>
              <a:rPr lang="en-US" b="0" dirty="0"/>
              <a:t>) contained in the Services SOC package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	A much better design will separate the Database into another layer 	within the SOC.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7) Create a new SOC class </a:t>
            </a:r>
            <a:r>
              <a:rPr lang="en-US" b="0" u="sng" dirty="0"/>
              <a:t>package</a:t>
            </a:r>
            <a:r>
              <a:rPr lang="en-US" b="0" dirty="0"/>
              <a:t> called </a:t>
            </a:r>
            <a:r>
              <a:rPr lang="en-US" dirty="0"/>
              <a:t>Databases</a:t>
            </a:r>
            <a:r>
              <a:rPr lang="en-US" b="0" dirty="0"/>
              <a:t> to hold all in-memory “mock” database structures and remove the stubs from the current java classes</a:t>
            </a: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29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457200"/>
            <a:ext cx="9361040" cy="739552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MyBlogs</a:t>
            </a:r>
            <a:r>
              <a:rPr lang="en-GB" altLang="en-US" dirty="0"/>
              <a:t> API – Delegated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51344" y="1196186"/>
            <a:ext cx="9361040" cy="566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public class Database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public static List&lt;Message&gt; </a:t>
            </a:r>
            <a:r>
              <a:rPr lang="en-US" sz="1600" dirty="0" err="1">
                <a:solidFill>
                  <a:schemeClr val="tx1"/>
                </a:solidFill>
              </a:rPr>
              <a:t>messageDB</a:t>
            </a:r>
            <a:r>
              <a:rPr lang="en-US" sz="1600" dirty="0">
                <a:solidFill>
                  <a:schemeClr val="tx1"/>
                </a:solidFill>
              </a:rPr>
              <a:t> = new </a:t>
            </a:r>
            <a:r>
              <a:rPr lang="en-US" sz="1600" dirty="0" err="1">
                <a:solidFill>
                  <a:schemeClr val="tx1"/>
                </a:solidFill>
              </a:rPr>
              <a:t>ArrayList</a:t>
            </a:r>
            <a:r>
              <a:rPr lang="en-US" sz="1600" dirty="0">
                <a:solidFill>
                  <a:schemeClr val="tx1"/>
                </a:solidFill>
              </a:rPr>
              <a:t>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public static List&lt;Comment&gt; </a:t>
            </a:r>
            <a:r>
              <a:rPr lang="en-US" sz="1600" dirty="0" err="1">
                <a:solidFill>
                  <a:schemeClr val="tx1"/>
                </a:solidFill>
              </a:rPr>
              <a:t>commentDB</a:t>
            </a:r>
            <a:r>
              <a:rPr lang="en-US" sz="1600" dirty="0">
                <a:solidFill>
                  <a:schemeClr val="tx1"/>
                </a:solidFill>
              </a:rPr>
              <a:t> = new </a:t>
            </a:r>
            <a:r>
              <a:rPr lang="en-US" sz="1600" dirty="0" err="1">
                <a:solidFill>
                  <a:schemeClr val="tx1"/>
                </a:solidFill>
              </a:rPr>
              <a:t>ArrayList</a:t>
            </a:r>
            <a:r>
              <a:rPr lang="en-US" sz="1600" dirty="0">
                <a:solidFill>
                  <a:schemeClr val="tx1"/>
                </a:solidFill>
              </a:rPr>
              <a:t>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public static </a:t>
            </a:r>
            <a:r>
              <a:rPr lang="en-US" sz="1600" dirty="0" err="1">
                <a:solidFill>
                  <a:schemeClr val="tx1"/>
                </a:solidFill>
              </a:rPr>
              <a:t>boolean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init</a:t>
            </a:r>
            <a:r>
              <a:rPr lang="en-US" sz="1600" dirty="0">
                <a:solidFill>
                  <a:schemeClr val="tx1"/>
                </a:solidFill>
              </a:rPr>
              <a:t> = true;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public Database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if(</a:t>
            </a:r>
            <a:r>
              <a:rPr lang="en-US" sz="1600" dirty="0" err="1">
                <a:solidFill>
                  <a:schemeClr val="tx1"/>
                </a:solidFill>
              </a:rPr>
              <a:t>init</a:t>
            </a:r>
            <a:r>
              <a:rPr lang="en-US" sz="16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   Comment c1 = new Comment (1,"One comment");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    Comment c2 = new Comment (2,"Another comment");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    </a:t>
            </a:r>
            <a:r>
              <a:rPr lang="en-US" sz="1600" dirty="0" err="1">
                <a:solidFill>
                  <a:schemeClr val="tx1"/>
                </a:solidFill>
              </a:rPr>
              <a:t>commentDB.add</a:t>
            </a:r>
            <a:r>
              <a:rPr lang="en-US" sz="1600" dirty="0">
                <a:solidFill>
                  <a:schemeClr val="tx1"/>
                </a:solidFill>
              </a:rPr>
              <a:t>(c1);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    </a:t>
            </a:r>
            <a:r>
              <a:rPr lang="en-US" sz="1600" dirty="0" err="1">
                <a:solidFill>
                  <a:schemeClr val="tx1"/>
                </a:solidFill>
              </a:rPr>
              <a:t>commentDB.add</a:t>
            </a:r>
            <a:r>
              <a:rPr lang="en-US" sz="1600" dirty="0">
                <a:solidFill>
                  <a:schemeClr val="tx1"/>
                </a:solidFill>
              </a:rPr>
              <a:t>(c2);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    Message m1 = new Message(1,"First", "Manuel", </a:t>
            </a:r>
            <a:r>
              <a:rPr lang="en-US" sz="1600" dirty="0" err="1">
                <a:solidFill>
                  <a:schemeClr val="tx1"/>
                </a:solidFill>
              </a:rPr>
              <a:t>commentDB</a:t>
            </a:r>
            <a:r>
              <a:rPr lang="en-US" sz="1600" dirty="0">
                <a:solidFill>
                  <a:schemeClr val="tx1"/>
                </a:solidFill>
              </a:rPr>
              <a:t>);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    </a:t>
            </a:r>
            <a:r>
              <a:rPr lang="en-US" sz="1600" dirty="0" err="1">
                <a:solidFill>
                  <a:schemeClr val="tx1"/>
                </a:solidFill>
              </a:rPr>
              <a:t>messageDB.add</a:t>
            </a:r>
            <a:r>
              <a:rPr lang="en-US" sz="1600" dirty="0">
                <a:solidFill>
                  <a:schemeClr val="tx1"/>
                </a:solidFill>
              </a:rPr>
              <a:t>(m1);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   </a:t>
            </a:r>
            <a:r>
              <a:rPr lang="en-US" sz="1600" dirty="0" err="1">
                <a:solidFill>
                  <a:schemeClr val="tx1"/>
                </a:solidFill>
              </a:rPr>
              <a:t>init</a:t>
            </a:r>
            <a:r>
              <a:rPr lang="en-US" sz="1600" dirty="0">
                <a:solidFill>
                  <a:schemeClr val="tx1"/>
                </a:solidFill>
              </a:rPr>
              <a:t>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}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>
                <a:solidFill>
                  <a:schemeClr val="tx1"/>
                </a:solidFill>
                <a:cs typeface="Courier New" panose="02070309020205020404" pitchFamily="49" charset="0"/>
              </a:rPr>
              <a:t>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>
                <a:solidFill>
                  <a:schemeClr val="tx1"/>
                </a:solidFill>
                <a:cs typeface="Courier New" panose="02070309020205020404" pitchFamily="49" charset="0"/>
              </a:rPr>
              <a:t>  public static List&lt;Message&gt; </a:t>
            </a:r>
            <a:r>
              <a:rPr lang="en-IE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getMessagesDB</a:t>
            </a:r>
            <a:r>
              <a:rPr lang="en-IE" sz="1600" dirty="0">
                <a:solidFill>
                  <a:schemeClr val="tx1"/>
                </a:solidFill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>
                <a:solidFill>
                  <a:schemeClr val="tx1"/>
                </a:solidFill>
                <a:cs typeface="Courier New" panose="02070309020205020404" pitchFamily="49" charset="0"/>
              </a:rPr>
              <a:t>        return </a:t>
            </a:r>
            <a:r>
              <a:rPr lang="en-IE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messageDB</a:t>
            </a:r>
            <a:r>
              <a:rPr lang="en-IE" sz="1600" dirty="0">
                <a:solidFill>
                  <a:schemeClr val="tx1"/>
                </a:solidFill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>
                <a:solidFill>
                  <a:schemeClr val="tx1"/>
                </a:solidFill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>
                <a:solidFill>
                  <a:schemeClr val="tx1"/>
                </a:solidFill>
                <a:cs typeface="Courier New" panose="020703090202050204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>
                <a:solidFill>
                  <a:schemeClr val="tx1"/>
                </a:solidFill>
                <a:cs typeface="Courier New" panose="02070309020205020404" pitchFamily="49" charset="0"/>
              </a:rPr>
              <a:t>  public static List&lt;Comment&gt; </a:t>
            </a:r>
            <a:r>
              <a:rPr lang="en-IE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getCommentsDB</a:t>
            </a:r>
            <a:r>
              <a:rPr lang="en-IE" sz="1600" dirty="0">
                <a:solidFill>
                  <a:schemeClr val="tx1"/>
                </a:solidFill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>
                <a:solidFill>
                  <a:schemeClr val="tx1"/>
                </a:solidFill>
                <a:cs typeface="Courier New" panose="02070309020205020404" pitchFamily="49" charset="0"/>
              </a:rPr>
              <a:t>        return </a:t>
            </a:r>
            <a:r>
              <a:rPr lang="en-IE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commentDB</a:t>
            </a:r>
            <a:r>
              <a:rPr lang="en-IE" sz="1600" dirty="0">
                <a:solidFill>
                  <a:schemeClr val="tx1"/>
                </a:solidFill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>
                <a:solidFill>
                  <a:schemeClr val="tx1"/>
                </a:solidFill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1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457200"/>
            <a:ext cx="9361040" cy="951130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MyBlogs</a:t>
            </a:r>
            <a:r>
              <a:rPr lang="en-GB" altLang="en-US" dirty="0"/>
              <a:t> API – SoC: Database layer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388" y="1556792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8) Modify </a:t>
            </a:r>
            <a:r>
              <a:rPr lang="en-US" b="0" i="1" dirty="0"/>
              <a:t>CommentService.java </a:t>
            </a:r>
            <a:r>
              <a:rPr lang="en-US" b="0" dirty="0"/>
              <a:t>class to remove the databases coded here and create </a:t>
            </a:r>
            <a:r>
              <a:rPr lang="en-US" b="0" i="1" dirty="0"/>
              <a:t>Database</a:t>
            </a:r>
            <a:r>
              <a:rPr lang="en-US" b="0" dirty="0"/>
              <a:t> object. Retrieve the </a:t>
            </a:r>
            <a:r>
              <a:rPr lang="en-US" b="0" dirty="0" err="1"/>
              <a:t>MessagesDB</a:t>
            </a:r>
            <a:r>
              <a:rPr lang="en-US" b="0" dirty="0"/>
              <a:t> and </a:t>
            </a:r>
            <a:r>
              <a:rPr lang="en-US" b="0" dirty="0" err="1"/>
              <a:t>CommentsDB</a:t>
            </a:r>
            <a:r>
              <a:rPr lang="en-US" b="0" dirty="0"/>
              <a:t> from the Database object.</a:t>
            </a:r>
          </a:p>
          <a:p>
            <a:endParaRPr lang="en-US" b="0" dirty="0"/>
          </a:p>
          <a:p>
            <a:pPr marL="0" indent="0">
              <a:buNone/>
            </a:pPr>
            <a:r>
              <a:rPr lang="en-US" b="0" dirty="0"/>
              <a:t>	</a:t>
            </a: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01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457200"/>
            <a:ext cx="9361040" cy="775320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MyBlogs</a:t>
            </a:r>
            <a:r>
              <a:rPr lang="en-GB" altLang="en-US" dirty="0"/>
              <a:t> API – SoC: Database layer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0472" y="1236846"/>
            <a:ext cx="9705528" cy="562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public class </a:t>
            </a:r>
            <a:r>
              <a:rPr lang="en-IE" sz="1600" i="1" dirty="0" err="1"/>
              <a:t>CommentService</a:t>
            </a:r>
            <a:r>
              <a:rPr lang="en-IE" sz="1600" i="1" dirty="0"/>
              <a:t>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</a:t>
            </a:r>
            <a:r>
              <a:rPr lang="en-IE" sz="1600" i="1" dirty="0">
                <a:solidFill>
                  <a:srgbClr val="FF0000"/>
                </a:solidFill>
              </a:rPr>
              <a:t>private List&lt;Message&gt; </a:t>
            </a:r>
            <a:r>
              <a:rPr lang="en-IE" sz="1600" i="1" dirty="0" err="1">
                <a:solidFill>
                  <a:srgbClr val="FF0000"/>
                </a:solidFill>
              </a:rPr>
              <a:t>mlist</a:t>
            </a:r>
            <a:r>
              <a:rPr lang="en-IE" sz="1600" i="1" dirty="0">
                <a:solidFill>
                  <a:srgbClr val="FF0000"/>
                </a:solidFill>
              </a:rPr>
              <a:t> = new Database().</a:t>
            </a:r>
            <a:r>
              <a:rPr lang="en-IE" sz="1600" i="1" dirty="0" err="1">
                <a:solidFill>
                  <a:srgbClr val="FF0000"/>
                </a:solidFill>
              </a:rPr>
              <a:t>getMessagesDB</a:t>
            </a:r>
            <a:r>
              <a:rPr lang="en-IE" sz="1600" i="1" dirty="0">
                <a:solidFill>
                  <a:srgbClr val="FF0000"/>
                </a:solidFill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>
                <a:solidFill>
                  <a:srgbClr val="FF0000"/>
                </a:solidFill>
              </a:rPr>
              <a:t>    private List&lt;Comment&gt; </a:t>
            </a:r>
            <a:r>
              <a:rPr lang="en-IE" sz="1600" i="1" dirty="0" err="1">
                <a:solidFill>
                  <a:srgbClr val="FF0000"/>
                </a:solidFill>
              </a:rPr>
              <a:t>clist</a:t>
            </a:r>
            <a:r>
              <a:rPr lang="en-IE" sz="1600" i="1" dirty="0">
                <a:solidFill>
                  <a:srgbClr val="FF0000"/>
                </a:solidFill>
              </a:rPr>
              <a:t> = new Database().</a:t>
            </a:r>
            <a:r>
              <a:rPr lang="en-IE" sz="1600" i="1" dirty="0" err="1">
                <a:solidFill>
                  <a:srgbClr val="FF0000"/>
                </a:solidFill>
              </a:rPr>
              <a:t>getCommentsDB</a:t>
            </a:r>
            <a:r>
              <a:rPr lang="en-IE" sz="1600" i="1" dirty="0">
                <a:solidFill>
                  <a:srgbClr val="FF0000"/>
                </a:solidFill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public List&lt;Comment&gt; </a:t>
            </a:r>
            <a:r>
              <a:rPr lang="en-IE" sz="1600" i="1" dirty="0" err="1"/>
              <a:t>getAllComments</a:t>
            </a:r>
            <a:r>
              <a:rPr lang="en-IE" sz="1600" i="1" dirty="0"/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    return </a:t>
            </a:r>
            <a:r>
              <a:rPr lang="en-IE" sz="1600" i="1" dirty="0" err="1"/>
              <a:t>clist</a:t>
            </a:r>
            <a:r>
              <a:rPr lang="en-IE" sz="1600" i="1" dirty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public List&lt;Comment&gt; </a:t>
            </a:r>
            <a:r>
              <a:rPr lang="en-IE" sz="1600" i="1" dirty="0" err="1"/>
              <a:t>getAllCommentsByMessage</a:t>
            </a:r>
            <a:r>
              <a:rPr lang="en-IE" sz="1600" i="1" dirty="0"/>
              <a:t>(int </a:t>
            </a:r>
            <a:r>
              <a:rPr lang="en-IE" sz="1600" i="1" dirty="0" err="1"/>
              <a:t>MessageID</a:t>
            </a:r>
            <a:r>
              <a:rPr lang="en-IE" sz="1600" i="1" dirty="0"/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    return </a:t>
            </a:r>
            <a:r>
              <a:rPr lang="en-IE" sz="1600" i="1" dirty="0" err="1"/>
              <a:t>mlist.get</a:t>
            </a:r>
            <a:r>
              <a:rPr lang="en-IE" sz="1600" i="1" dirty="0"/>
              <a:t>(MessageID-1).</a:t>
            </a:r>
            <a:r>
              <a:rPr lang="en-IE" sz="1600" i="1" dirty="0" err="1"/>
              <a:t>getComments</a:t>
            </a:r>
            <a:r>
              <a:rPr lang="en-IE" sz="1600" i="1" dirty="0"/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i="1" dirty="0"/>
              <a:t>public Comment </a:t>
            </a:r>
            <a:r>
              <a:rPr lang="en-US" sz="1600" i="1" dirty="0" err="1"/>
              <a:t>getCommentByID</a:t>
            </a:r>
            <a:r>
              <a:rPr lang="en-US" sz="1600" i="1" dirty="0"/>
              <a:t>(int </a:t>
            </a:r>
            <a:r>
              <a:rPr lang="en-US" sz="1600" i="1" dirty="0" err="1"/>
              <a:t>MessageID</a:t>
            </a:r>
            <a:r>
              <a:rPr lang="en-US" sz="1600" i="1" dirty="0"/>
              <a:t>, int </a:t>
            </a:r>
            <a:r>
              <a:rPr lang="en-US" sz="1600" i="1" dirty="0" err="1"/>
              <a:t>CommentID</a:t>
            </a:r>
            <a:r>
              <a:rPr lang="en-US" sz="1600" i="1" dirty="0"/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i="1" dirty="0"/>
              <a:t>        return </a:t>
            </a:r>
            <a:r>
              <a:rPr lang="en-US" sz="1600" i="1" dirty="0" err="1"/>
              <a:t>list.get</a:t>
            </a:r>
            <a:r>
              <a:rPr lang="en-US" sz="1600" i="1" dirty="0"/>
              <a:t>(MessageID-1).</a:t>
            </a:r>
            <a:r>
              <a:rPr lang="en-US" sz="1600" i="1" dirty="0" err="1"/>
              <a:t>getComments</a:t>
            </a:r>
            <a:r>
              <a:rPr lang="en-US" sz="1600" i="1" dirty="0"/>
              <a:t>().get(CommentID-1);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i="1" dirty="0"/>
              <a:t> 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} 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Provides 2 functionalities :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- retrieves ALL ​comments​ for a specific ​</a:t>
            </a:r>
            <a:r>
              <a:rPr lang="en-IE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messageID</a:t>
            </a:r>
            <a:r>
              <a:rPr lang="en-IE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​ 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- retrieves a specific comment given a ​</a:t>
            </a:r>
            <a:r>
              <a:rPr lang="en-IE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commentID</a:t>
            </a:r>
            <a:r>
              <a:rPr lang="en-IE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​ for a specific ​</a:t>
            </a:r>
            <a:r>
              <a:rPr lang="en-IE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messageID</a:t>
            </a:r>
            <a:r>
              <a:rPr lang="en-IE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​. </a:t>
            </a:r>
            <a:endParaRPr lang="en-IE" sz="1600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71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457200"/>
            <a:ext cx="9361040" cy="775320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MyBlogs</a:t>
            </a:r>
            <a:r>
              <a:rPr lang="en-GB" altLang="en-US" dirty="0"/>
              <a:t> API – SoC: Database layer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0472" y="1236846"/>
            <a:ext cx="9705528" cy="562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public class </a:t>
            </a:r>
            <a:r>
              <a:rPr lang="en-IE" sz="1600" i="1" dirty="0" err="1"/>
              <a:t>MessageService</a:t>
            </a:r>
            <a:r>
              <a:rPr lang="en-IE" sz="1600" i="1" dirty="0"/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  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</a:t>
            </a:r>
            <a:r>
              <a:rPr lang="en-IE" sz="1600" i="1" dirty="0">
                <a:solidFill>
                  <a:srgbClr val="FF0000"/>
                </a:solidFill>
              </a:rPr>
              <a:t>Database d = new Database();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>
                <a:solidFill>
                  <a:srgbClr val="FF0000"/>
                </a:solidFill>
              </a:rPr>
              <a:t>    private List&lt;Message&gt; list = </a:t>
            </a:r>
            <a:r>
              <a:rPr lang="en-IE" sz="1600" i="1" dirty="0" err="1">
                <a:solidFill>
                  <a:srgbClr val="FF0000"/>
                </a:solidFill>
              </a:rPr>
              <a:t>d.getMessagesDB</a:t>
            </a:r>
            <a:r>
              <a:rPr lang="en-IE" sz="1600" i="1" dirty="0">
                <a:solidFill>
                  <a:srgbClr val="FF0000"/>
                </a:solidFill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  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public List&lt;Message&gt; </a:t>
            </a:r>
            <a:r>
              <a:rPr lang="en-IE" sz="1600" i="1" dirty="0" err="1"/>
              <a:t>getAllMessages</a:t>
            </a:r>
            <a:r>
              <a:rPr lang="en-IE" sz="1600" i="1" dirty="0"/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    return list;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/>
              <a:t> 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 . .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E" sz="1600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5359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457200"/>
            <a:ext cx="9361040" cy="951130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MyBlogs</a:t>
            </a:r>
            <a:r>
              <a:rPr lang="en-GB" altLang="en-US" dirty="0"/>
              <a:t> API – Updated Structure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388" y="1556792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dirty="0" err="1"/>
              <a:t>MyBlog</a:t>
            </a:r>
            <a:r>
              <a:rPr lang="en-IE" dirty="0"/>
              <a:t> API will have four SOC packages - models, services, resources and databases</a:t>
            </a: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016" y="2057258"/>
            <a:ext cx="3816424" cy="46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27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 err="1"/>
              <a:t>MyBlog</a:t>
            </a:r>
            <a:r>
              <a:rPr lang="en-IE" altLang="en-US" dirty="0"/>
              <a:t> Output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7650" y="1124744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E" b="0" dirty="0"/>
              <a:t>URL: localhost:49000/</a:t>
            </a:r>
            <a:r>
              <a:rPr lang="en-IE" b="0" dirty="0" err="1"/>
              <a:t>api</a:t>
            </a:r>
            <a:r>
              <a:rPr lang="en-IE" b="0" dirty="0"/>
              <a:t>/messages</a:t>
            </a:r>
          </a:p>
          <a:p>
            <a:r>
              <a:rPr lang="en-IE" b="0" dirty="0"/>
              <a:t>Output:</a:t>
            </a:r>
          </a:p>
          <a:p>
            <a:pPr marL="0" indent="0">
              <a:buNone/>
            </a:pP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725" y="1531037"/>
            <a:ext cx="5895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68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 err="1"/>
              <a:t>MyBlog</a:t>
            </a:r>
            <a:r>
              <a:rPr lang="en-IE" altLang="en-US" dirty="0"/>
              <a:t> Output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7650" y="1124744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E" b="0" dirty="0"/>
              <a:t>URL: localhost:49000/</a:t>
            </a:r>
            <a:r>
              <a:rPr lang="en-IE" b="0" dirty="0" err="1"/>
              <a:t>api</a:t>
            </a:r>
            <a:r>
              <a:rPr lang="en-IE" b="0" dirty="0"/>
              <a:t>/messages/3</a:t>
            </a:r>
          </a:p>
          <a:p>
            <a:r>
              <a:rPr lang="en-IE" b="0" dirty="0"/>
              <a:t>Output:</a:t>
            </a:r>
          </a:p>
          <a:p>
            <a:pPr marL="0" indent="0">
              <a:buNone/>
            </a:pP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808" y="1990703"/>
            <a:ext cx="5688632" cy="38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3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 err="1"/>
              <a:t>MyBlog</a:t>
            </a:r>
            <a:r>
              <a:rPr lang="en-IE" altLang="en-US" dirty="0"/>
              <a:t> Output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7650" y="1124744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E" b="0" dirty="0"/>
              <a:t>URL: localhost:49000/</a:t>
            </a:r>
            <a:r>
              <a:rPr lang="en-IE" b="0" dirty="0" err="1"/>
              <a:t>api</a:t>
            </a:r>
            <a:r>
              <a:rPr lang="en-IE" b="0" dirty="0"/>
              <a:t>/messages/3/comments</a:t>
            </a:r>
          </a:p>
          <a:p>
            <a:r>
              <a:rPr lang="en-IE" b="0" dirty="0"/>
              <a:t>Output:</a:t>
            </a:r>
          </a:p>
          <a:p>
            <a:pPr marL="0" indent="0">
              <a:buNone/>
            </a:pP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76" y="2492896"/>
            <a:ext cx="49911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71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 err="1"/>
              <a:t>MyBlog</a:t>
            </a:r>
            <a:r>
              <a:rPr lang="en-IE" altLang="en-US" dirty="0"/>
              <a:t> Output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7650" y="1124744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E" b="0" dirty="0"/>
              <a:t>URL: localhost:49000/</a:t>
            </a:r>
            <a:r>
              <a:rPr lang="en-IE" b="0" dirty="0" err="1"/>
              <a:t>api</a:t>
            </a:r>
            <a:r>
              <a:rPr lang="en-IE" b="0" dirty="0"/>
              <a:t>/messages/3/comments/2</a:t>
            </a:r>
          </a:p>
          <a:p>
            <a:r>
              <a:rPr lang="en-IE" b="0" dirty="0"/>
              <a:t>Output:</a:t>
            </a:r>
          </a:p>
          <a:p>
            <a:pPr marL="0" indent="0">
              <a:buNone/>
            </a:pP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616" y="2323145"/>
            <a:ext cx="3924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4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 @Path Annotation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4488" y="1257222"/>
            <a:ext cx="3567909" cy="570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900" b="0" i="1" dirty="0">
                <a:solidFill>
                  <a:srgbClr val="C00000"/>
                </a:solidFill>
              </a:rPr>
              <a:t>@Path("/</a:t>
            </a:r>
            <a:r>
              <a:rPr lang="en-US" sz="1900" b="0" i="1" dirty="0" err="1">
                <a:solidFill>
                  <a:srgbClr val="C00000"/>
                </a:solidFill>
              </a:rPr>
              <a:t>userService</a:t>
            </a:r>
            <a:r>
              <a:rPr lang="en-US" sz="1900" b="0" i="1" dirty="0">
                <a:solidFill>
                  <a:srgbClr val="C00000"/>
                </a:solidFill>
              </a:rPr>
              <a:t>")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0" i="1" dirty="0"/>
              <a:t>public class </a:t>
            </a:r>
            <a:r>
              <a:rPr lang="en-US" sz="1900" b="0" i="1" dirty="0" err="1"/>
              <a:t>UserResource</a:t>
            </a:r>
            <a:r>
              <a:rPr lang="en-US" sz="1900" b="0" i="1" dirty="0"/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0" i="1" dirty="0"/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0" i="1" dirty="0"/>
              <a:t>    @GET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0" i="1" dirty="0"/>
              <a:t>    public String </a:t>
            </a:r>
            <a:r>
              <a:rPr lang="en-US" sz="1900" b="0" i="1" dirty="0" err="1"/>
              <a:t>getUser</a:t>
            </a:r>
            <a:r>
              <a:rPr lang="en-US" sz="1900" b="0" i="1" dirty="0"/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0" i="1" dirty="0"/>
              <a:t> 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0" i="1" dirty="0"/>
              <a:t>        return "John";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0" i="1" dirty="0"/>
              <a:t>    }</a:t>
            </a:r>
          </a:p>
          <a:p>
            <a:pPr marL="0" indent="0">
              <a:spcBef>
                <a:spcPts val="200"/>
              </a:spcBef>
              <a:buNone/>
            </a:pPr>
            <a:endParaRPr lang="en-US" sz="1900" b="0" i="1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900" b="0" i="1" dirty="0"/>
              <a:t>    </a:t>
            </a:r>
            <a:r>
              <a:rPr lang="en-US" sz="1900" i="1" dirty="0"/>
              <a:t>@GET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0" i="1" dirty="0"/>
              <a:t>    </a:t>
            </a:r>
            <a:r>
              <a:rPr lang="en-US" sz="1900" b="0" i="1" dirty="0">
                <a:solidFill>
                  <a:srgbClr val="C00000"/>
                </a:solidFill>
              </a:rPr>
              <a:t>@Path("/getUserName")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0" i="1" dirty="0"/>
              <a:t>    public String getUserName()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0" i="1" dirty="0"/>
              <a:t>  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0" i="1" dirty="0"/>
              <a:t>        return "John";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0" i="1" dirty="0"/>
              <a:t>  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0" i="1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12397" y="1432326"/>
            <a:ext cx="59936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/>
              <a:t>/</a:t>
            </a:r>
            <a:r>
              <a:rPr lang="en-US" sz="1800" b="1" i="1" dirty="0" err="1"/>
              <a:t>userService</a:t>
            </a:r>
            <a:r>
              <a:rPr lang="en-US" sz="1800" b="1" dirty="0"/>
              <a:t> </a:t>
            </a:r>
            <a:r>
              <a:rPr lang="en-US" sz="1800" dirty="0"/>
              <a:t>is </a:t>
            </a:r>
            <a:r>
              <a:rPr lang="en-US" sz="1800" b="1" dirty="0">
                <a:solidFill>
                  <a:srgbClr val="FF0000"/>
                </a:solidFill>
              </a:rPr>
              <a:t>the root resource path </a:t>
            </a:r>
          </a:p>
          <a:p>
            <a:endParaRPr lang="en-US" sz="1800" i="1" dirty="0"/>
          </a:p>
          <a:p>
            <a:r>
              <a:rPr lang="en-US" sz="1800" i="1" dirty="0"/>
              <a:t>getUserName()</a:t>
            </a:r>
            <a:r>
              <a:rPr lang="en-US" sz="1800" dirty="0"/>
              <a:t> is a </a:t>
            </a:r>
            <a:r>
              <a:rPr lang="en-IE" sz="1800" b="1" dirty="0" err="1">
                <a:solidFill>
                  <a:srgbClr val="FF0000"/>
                </a:solidFill>
              </a:rPr>
              <a:t>subresource</a:t>
            </a:r>
            <a:r>
              <a:rPr lang="en-IE" sz="1800" b="1" dirty="0">
                <a:solidFill>
                  <a:srgbClr val="FF0000"/>
                </a:solidFill>
              </a:rPr>
              <a:t> method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dirty="0"/>
              <a:t>We explicitly defined the path of the method</a:t>
            </a:r>
          </a:p>
          <a:p>
            <a:endParaRPr lang="en-US" sz="1800" dirty="0"/>
          </a:p>
          <a:p>
            <a:r>
              <a:rPr lang="en-IE" sz="1800" b="1" i="1" dirty="0">
                <a:solidFill>
                  <a:srgbClr val="7030A0"/>
                </a:solidFill>
              </a:rPr>
              <a:t>http://localhost:8080/services/userService</a:t>
            </a:r>
          </a:p>
          <a:p>
            <a:r>
              <a:rPr lang="en-IE" sz="1800" dirty="0"/>
              <a:t> </a:t>
            </a:r>
            <a:r>
              <a:rPr lang="en-US" sz="1800" dirty="0"/>
              <a:t>the first resource method, </a:t>
            </a:r>
            <a:r>
              <a:rPr lang="en-US" sz="1800" dirty="0" err="1"/>
              <a:t>getUser</a:t>
            </a:r>
            <a:r>
              <a:rPr lang="en-US" sz="1800" dirty="0"/>
              <a:t>(), will be invoked</a:t>
            </a:r>
          </a:p>
          <a:p>
            <a:endParaRPr lang="en-US" sz="1800" dirty="0"/>
          </a:p>
          <a:p>
            <a:endParaRPr lang="en-IE" sz="1800" b="1" i="1" dirty="0">
              <a:solidFill>
                <a:srgbClr val="7030A0"/>
              </a:solidFill>
            </a:endParaRPr>
          </a:p>
          <a:p>
            <a:r>
              <a:rPr lang="en-IE" sz="1800" b="1" i="1" dirty="0">
                <a:solidFill>
                  <a:srgbClr val="7030A0"/>
                </a:solidFill>
              </a:rPr>
              <a:t>http://localhost:8080/services/userService/getUserName</a:t>
            </a:r>
          </a:p>
          <a:p>
            <a:r>
              <a:rPr lang="en-US" sz="1800" dirty="0"/>
              <a:t>getUserName() method will be invoked</a:t>
            </a:r>
          </a:p>
          <a:p>
            <a:endParaRPr lang="en-US" sz="1800" b="1" dirty="0"/>
          </a:p>
          <a:p>
            <a:r>
              <a:rPr lang="en-US" sz="1800" b="1" i="1" dirty="0"/>
              <a:t>/getUserName </a:t>
            </a:r>
            <a:r>
              <a:rPr lang="en-US" sz="1800" dirty="0"/>
              <a:t>is the </a:t>
            </a:r>
            <a:r>
              <a:rPr lang="en-US" sz="1800" dirty="0" err="1"/>
              <a:t>subresource</a:t>
            </a:r>
            <a:r>
              <a:rPr lang="en-US" sz="1800" dirty="0"/>
              <a:t> that will invoke getUserName()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6736" y="5909846"/>
            <a:ext cx="7200800" cy="677108"/>
          </a:xfrm>
          <a:prstGeom prst="rect">
            <a:avLst/>
          </a:prstGeom>
          <a:solidFill>
            <a:srgbClr val="FFFF00"/>
          </a:solidFill>
          <a:ln cmpd="dbl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IE" sz="900" b="1" dirty="0">
              <a:solidFill>
                <a:srgbClr val="C00000"/>
              </a:solidFill>
            </a:endParaRPr>
          </a:p>
          <a:p>
            <a:r>
              <a:rPr lang="en-IE" sz="2000" b="1" dirty="0" err="1">
                <a:solidFill>
                  <a:srgbClr val="C00000"/>
                </a:solidFill>
              </a:rPr>
              <a:t>Subresource</a:t>
            </a:r>
            <a:r>
              <a:rPr lang="en-IE" sz="2000" b="1" dirty="0">
                <a:solidFill>
                  <a:srgbClr val="C00000"/>
                </a:solidFill>
              </a:rPr>
              <a:t> method handles the HTTP request directly</a:t>
            </a:r>
          </a:p>
          <a:p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175508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 @Path Annotation</a:t>
            </a:r>
            <a:endParaRPr lang="en-GB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47650" y="1408330"/>
            <a:ext cx="9410700" cy="317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Resource methods have a @Path annotation, but no HTTP method are called </a:t>
            </a:r>
            <a:r>
              <a:rPr lang="en-US" dirty="0" err="1">
                <a:solidFill>
                  <a:srgbClr val="FF0000"/>
                </a:solidFill>
              </a:rPr>
              <a:t>subresource</a:t>
            </a:r>
            <a:r>
              <a:rPr lang="en-US" dirty="0">
                <a:solidFill>
                  <a:srgbClr val="FF0000"/>
                </a:solidFill>
              </a:rPr>
              <a:t> locators</a:t>
            </a:r>
          </a:p>
          <a:p>
            <a:pPr lvl="1"/>
            <a:r>
              <a:rPr lang="en-US" b="0" dirty="0"/>
              <a:t>E.g. a method under the root resource class that is </a:t>
            </a:r>
            <a:r>
              <a:rPr lang="en-US" b="0" u="sng" dirty="0"/>
              <a:t>not</a:t>
            </a:r>
            <a:r>
              <a:rPr lang="en-US" b="0" dirty="0"/>
              <a:t> annotated by GET HTTP header (@GET 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0" dirty="0">
                <a:solidFill>
                  <a:schemeClr val="accent1">
                    <a:lumMod val="50000"/>
                  </a:schemeClr>
                </a:solidFill>
              </a:rPr>
              <a:t>The purpose of a sub-resource locator is to provide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 object of the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subresource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 class 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</a:rPr>
              <a:t>that can process the HTTP request.</a:t>
            </a:r>
          </a:p>
          <a:p>
            <a:r>
              <a:rPr lang="en-US" b="0" dirty="0">
                <a:solidFill>
                  <a:schemeClr val="accent1">
                    <a:lumMod val="50000"/>
                  </a:schemeClr>
                </a:solidFill>
              </a:rPr>
              <a:t>It helps in easier management of the code, and each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subresource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will be loosely coupled</a:t>
            </a:r>
          </a:p>
        </p:txBody>
      </p:sp>
    </p:spTree>
    <p:extLst>
      <p:ext uri="{BB962C8B-B14F-4D97-AF65-F5344CB8AC3E}">
        <p14:creationId xmlns:p14="http://schemas.microsoft.com/office/powerpoint/2010/main" val="91655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82843"/>
          </a:xfrm>
        </p:spPr>
        <p:txBody>
          <a:bodyPr/>
          <a:lstStyle/>
          <a:p>
            <a:pPr eaLnBrk="1" hangingPunct="1"/>
            <a:r>
              <a:rPr lang="en-IE" altLang="en-US" dirty="0"/>
              <a:t> </a:t>
            </a:r>
            <a:r>
              <a:rPr lang="en-IE" dirty="0" err="1"/>
              <a:t>Subresource</a:t>
            </a:r>
            <a:r>
              <a:rPr lang="en-IE" dirty="0"/>
              <a:t> Method vs </a:t>
            </a:r>
            <a:r>
              <a:rPr lang="en-IE" dirty="0" err="1"/>
              <a:t>Subresource</a:t>
            </a:r>
            <a:r>
              <a:rPr lang="en-IE" dirty="0"/>
              <a:t> Locator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4488" y="1875059"/>
            <a:ext cx="8280920" cy="454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C00000"/>
                </a:solidFill>
              </a:rPr>
              <a:t>@Path("/</a:t>
            </a:r>
            <a:r>
              <a:rPr lang="en-US" sz="1800" b="0" i="1" dirty="0" err="1">
                <a:solidFill>
                  <a:srgbClr val="C00000"/>
                </a:solidFill>
              </a:rPr>
              <a:t>employeeinfo</a:t>
            </a:r>
            <a:r>
              <a:rPr lang="en-US" sz="1800" b="0" i="1" dirty="0">
                <a:solidFill>
                  <a:srgbClr val="C00000"/>
                </a:solidFill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/>
              <a:t>public class </a:t>
            </a:r>
            <a:r>
              <a:rPr lang="en-US" sz="1800" b="0" i="1" dirty="0" err="1"/>
              <a:t>EmployeeInfoResource</a:t>
            </a:r>
            <a:r>
              <a:rPr lang="en-US" sz="1800" b="0" i="1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/>
              <a:t>    </a:t>
            </a:r>
            <a:r>
              <a:rPr lang="en-US" sz="1800" b="0" i="1" dirty="0">
                <a:solidFill>
                  <a:srgbClr val="C00000"/>
                </a:solidFill>
              </a:rPr>
              <a:t>@Path(“/employees/{</a:t>
            </a:r>
            <a:r>
              <a:rPr lang="en-US" sz="1800" b="0" i="1" dirty="0" err="1">
                <a:solidFill>
                  <a:srgbClr val="C00000"/>
                </a:solidFill>
              </a:rPr>
              <a:t>fullName</a:t>
            </a:r>
            <a:r>
              <a:rPr lang="en-US" sz="1800" b="0" i="1" dirty="0">
                <a:solidFill>
                  <a:srgbClr val="C00000"/>
                </a:solidFill>
              </a:rPr>
              <a:t>}”)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008000"/>
                </a:solidFill>
              </a:rPr>
              <a:t>    public Employee </a:t>
            </a:r>
            <a:r>
              <a:rPr lang="en-US" sz="1800" b="0" i="1" dirty="0" err="1">
                <a:solidFill>
                  <a:srgbClr val="008000"/>
                </a:solidFill>
              </a:rPr>
              <a:t>getEmployee</a:t>
            </a:r>
            <a:r>
              <a:rPr lang="en-US" sz="1800" b="0" i="1" dirty="0">
                <a:solidFill>
                  <a:srgbClr val="008000"/>
                </a:solidFill>
              </a:rPr>
              <a:t>(@</a:t>
            </a:r>
            <a:r>
              <a:rPr lang="en-US" sz="1800" b="0" i="1" dirty="0" err="1">
                <a:solidFill>
                  <a:srgbClr val="008000"/>
                </a:solidFill>
              </a:rPr>
              <a:t>PathParam</a:t>
            </a:r>
            <a:r>
              <a:rPr lang="en-US" sz="1800" b="0" i="1" dirty="0">
                <a:solidFill>
                  <a:srgbClr val="008000"/>
                </a:solidFill>
              </a:rPr>
              <a:t>(“</a:t>
            </a:r>
            <a:r>
              <a:rPr lang="en-US" sz="1800" b="0" i="1" dirty="0" err="1">
                <a:solidFill>
                  <a:srgbClr val="008000"/>
                </a:solidFill>
              </a:rPr>
              <a:t>fullName</a:t>
            </a:r>
            <a:r>
              <a:rPr lang="en-US" sz="1800" b="0" i="1" dirty="0">
                <a:solidFill>
                  <a:srgbClr val="008000"/>
                </a:solidFill>
              </a:rPr>
              <a:t>”) String </a:t>
            </a:r>
            <a:r>
              <a:rPr lang="en-US" sz="1800" b="0" i="1" dirty="0" err="1">
                <a:solidFill>
                  <a:srgbClr val="008000"/>
                </a:solidFill>
              </a:rPr>
              <a:t>fullName</a:t>
            </a:r>
            <a:r>
              <a:rPr lang="en-US" sz="1800" b="0" i="1" dirty="0">
                <a:solidFill>
                  <a:srgbClr val="008000"/>
                </a:solidFill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008000"/>
                </a:solidFill>
              </a:rPr>
              <a:t>          Employee </a:t>
            </a:r>
            <a:r>
              <a:rPr lang="en-US" sz="1800" b="0" i="1" dirty="0" err="1">
                <a:solidFill>
                  <a:srgbClr val="008000"/>
                </a:solidFill>
              </a:rPr>
              <a:t>emp</a:t>
            </a:r>
            <a:r>
              <a:rPr lang="en-US" sz="1800" b="0" i="1" dirty="0">
                <a:solidFill>
                  <a:srgbClr val="008000"/>
                </a:solidFill>
              </a:rPr>
              <a:t> = new </a:t>
            </a:r>
            <a:r>
              <a:rPr lang="en-US" sz="1800" i="1" dirty="0">
                <a:solidFill>
                  <a:srgbClr val="008000"/>
                </a:solidFill>
              </a:rPr>
              <a:t>Employee</a:t>
            </a:r>
            <a:r>
              <a:rPr lang="en-US" sz="1800" b="0" i="1" dirty="0">
                <a:solidFill>
                  <a:srgbClr val="008000"/>
                </a:solidFill>
              </a:rPr>
              <a:t>(</a:t>
            </a:r>
            <a:r>
              <a:rPr lang="en-US" sz="1800" b="0" i="1" dirty="0" err="1">
                <a:solidFill>
                  <a:srgbClr val="008000"/>
                </a:solidFill>
              </a:rPr>
              <a:t>fullName</a:t>
            </a:r>
            <a:r>
              <a:rPr lang="en-US" sz="1800" b="0" i="1" dirty="0">
                <a:solidFill>
                  <a:srgbClr val="008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008000"/>
                </a:solidFill>
              </a:rPr>
              <a:t>          return </a:t>
            </a:r>
            <a:r>
              <a:rPr lang="en-US" sz="1800" b="0" i="1" dirty="0" err="1">
                <a:solidFill>
                  <a:srgbClr val="008000"/>
                </a:solidFill>
              </a:rPr>
              <a:t>emp</a:t>
            </a:r>
            <a:r>
              <a:rPr lang="en-US" sz="1800" b="0" i="1" dirty="0">
                <a:solidFill>
                  <a:srgbClr val="008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008000"/>
                </a:solidFill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/>
              <a:t>    </a:t>
            </a:r>
            <a:r>
              <a:rPr lang="en-US" sz="1800" i="1" dirty="0">
                <a:solidFill>
                  <a:srgbClr val="996633"/>
                </a:solidFill>
              </a:rPr>
              <a:t>@GET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996633"/>
                </a:solidFill>
              </a:rPr>
              <a:t>    </a:t>
            </a:r>
            <a:r>
              <a:rPr lang="en-US" sz="1800" b="0" i="1" dirty="0">
                <a:solidFill>
                  <a:srgbClr val="C00000"/>
                </a:solidFill>
              </a:rPr>
              <a:t>@Path("/</a:t>
            </a:r>
            <a:r>
              <a:rPr lang="en-US" sz="1800" b="0" i="1" dirty="0" err="1">
                <a:solidFill>
                  <a:srgbClr val="C00000"/>
                </a:solidFill>
              </a:rPr>
              <a:t>empoyees</a:t>
            </a:r>
            <a:r>
              <a:rPr lang="en-US" sz="1800" b="0" i="1" dirty="0">
                <a:solidFill>
                  <a:srgbClr val="C00000"/>
                </a:solidFill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996633"/>
                </a:solidFill>
              </a:rPr>
              <a:t>    public String </a:t>
            </a:r>
            <a:r>
              <a:rPr lang="en-US" sz="1800" b="0" i="1" dirty="0" err="1">
                <a:solidFill>
                  <a:srgbClr val="996633"/>
                </a:solidFill>
              </a:rPr>
              <a:t>getAllEmployees</a:t>
            </a:r>
            <a:r>
              <a:rPr lang="en-US" sz="1800" b="0" i="1" dirty="0">
                <a:solidFill>
                  <a:srgbClr val="996633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996633"/>
                </a:solidFill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996633"/>
                </a:solidFill>
              </a:rPr>
              <a:t>        return “List of employees from sub resource method”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996633"/>
                </a:solidFill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8488" y="1527175"/>
            <a:ext cx="5069047" cy="923330"/>
          </a:xfrm>
          <a:prstGeom prst="rect">
            <a:avLst/>
          </a:prstGeom>
          <a:noFill/>
          <a:ln w="158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IE" sz="1800" b="1" i="1" dirty="0" err="1"/>
              <a:t>Subresource</a:t>
            </a:r>
            <a:r>
              <a:rPr lang="en-IE" sz="1800" b="1" i="1" dirty="0"/>
              <a:t> Locator</a:t>
            </a:r>
            <a:r>
              <a:rPr lang="en-IE" sz="1800" dirty="0"/>
              <a:t>: obtains the </a:t>
            </a:r>
            <a:r>
              <a:rPr lang="en-IE" sz="1800" dirty="0" err="1"/>
              <a:t>subresource</a:t>
            </a:r>
            <a:r>
              <a:rPr lang="en-IE" sz="1800" dirty="0"/>
              <a:t> Employee from the path /</a:t>
            </a:r>
            <a:r>
              <a:rPr lang="en-IE" sz="1800" dirty="0" err="1"/>
              <a:t>employeeinfo</a:t>
            </a:r>
            <a:r>
              <a:rPr lang="en-IE" sz="1800" dirty="0"/>
              <a:t>/employees/{</a:t>
            </a:r>
            <a:r>
              <a:rPr lang="en-IE" sz="1800" dirty="0" err="1"/>
              <a:t>fullName</a:t>
            </a:r>
            <a:r>
              <a:rPr lang="en-IE" sz="1800" dirty="0"/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4160912" y="2400887"/>
            <a:ext cx="504056" cy="391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4730941" y="4545994"/>
            <a:ext cx="4736718" cy="646331"/>
          </a:xfrm>
          <a:prstGeom prst="rect">
            <a:avLst/>
          </a:prstGeom>
          <a:noFill/>
          <a:ln w="19050" cmpd="sng"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r>
              <a:rPr lang="en-IE" sz="1800" b="1" i="1" dirty="0" err="1"/>
              <a:t>Subresource</a:t>
            </a:r>
            <a:r>
              <a:rPr lang="en-IE" sz="1800" b="1" i="1" dirty="0"/>
              <a:t> Method </a:t>
            </a:r>
            <a:r>
              <a:rPr lang="en-IE" sz="1800" dirty="0"/>
              <a:t>that handles directly the HTTP GET request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3987901" y="4869160"/>
            <a:ext cx="648072" cy="114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3263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82843"/>
          </a:xfrm>
        </p:spPr>
        <p:txBody>
          <a:bodyPr/>
          <a:lstStyle/>
          <a:p>
            <a:pPr eaLnBrk="1" hangingPunct="1"/>
            <a:r>
              <a:rPr lang="en-IE" dirty="0" err="1"/>
              <a:t>Subresource</a:t>
            </a:r>
            <a:r>
              <a:rPr lang="en-IE" dirty="0"/>
              <a:t> Method vs </a:t>
            </a:r>
            <a:r>
              <a:rPr lang="en-IE" dirty="0" err="1"/>
              <a:t>Subresource</a:t>
            </a:r>
            <a:r>
              <a:rPr lang="en-IE" dirty="0"/>
              <a:t> Locator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4488" y="1246223"/>
            <a:ext cx="8280920" cy="556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0" i="1" dirty="0"/>
              <a:t>public class Employee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/>
              <a:t>    private String </a:t>
            </a:r>
            <a:r>
              <a:rPr lang="en-US" sz="1800" b="0" i="1" dirty="0" err="1"/>
              <a:t>fullName</a:t>
            </a:r>
            <a:r>
              <a:rPr lang="en-US" sz="1800" b="0" i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/>
              <a:t>    public Employee (String </a:t>
            </a:r>
            <a:r>
              <a:rPr lang="en-US" sz="1800" b="0" i="1" dirty="0" err="1"/>
              <a:t>fullName</a:t>
            </a:r>
            <a:r>
              <a:rPr lang="en-US" sz="1800" b="0" i="1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/>
              <a:t>	</a:t>
            </a:r>
            <a:r>
              <a:rPr lang="en-US" sz="1800" b="0" i="1" dirty="0" err="1"/>
              <a:t>this.fullName</a:t>
            </a:r>
            <a:r>
              <a:rPr lang="en-US" sz="1800" b="0" i="1" dirty="0"/>
              <a:t>=</a:t>
            </a:r>
            <a:r>
              <a:rPr lang="en-US" sz="1800" b="0" i="1" dirty="0" err="1"/>
              <a:t>fullName</a:t>
            </a:r>
            <a:r>
              <a:rPr lang="en-US" sz="1800" b="0" i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/>
              <a:t>     </a:t>
            </a:r>
            <a:r>
              <a:rPr lang="en-US" sz="1800" i="1" dirty="0">
                <a:solidFill>
                  <a:srgbClr val="996633"/>
                </a:solidFill>
              </a:rPr>
              <a:t>@GET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996633"/>
                </a:solidFill>
              </a:rPr>
              <a:t>     </a:t>
            </a:r>
            <a:r>
              <a:rPr lang="en-US" sz="1800" b="0" i="1" dirty="0">
                <a:solidFill>
                  <a:srgbClr val="C00000"/>
                </a:solidFill>
              </a:rPr>
              <a:t>@Path("/</a:t>
            </a:r>
            <a:r>
              <a:rPr lang="en-US" sz="1800" b="0" i="1" dirty="0" err="1">
                <a:solidFill>
                  <a:srgbClr val="C00000"/>
                </a:solidFill>
              </a:rPr>
              <a:t>firstname</a:t>
            </a:r>
            <a:r>
              <a:rPr lang="en-US" sz="1800" b="0" i="1" dirty="0">
                <a:solidFill>
                  <a:srgbClr val="C00000"/>
                </a:solidFill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996633"/>
                </a:solidFill>
              </a:rPr>
              <a:t>     public String </a:t>
            </a:r>
            <a:r>
              <a:rPr lang="en-US" sz="1800" b="0" i="1" dirty="0" err="1">
                <a:solidFill>
                  <a:srgbClr val="996633"/>
                </a:solidFill>
              </a:rPr>
              <a:t>getEmployeeFirstName</a:t>
            </a:r>
            <a:r>
              <a:rPr lang="en-US" sz="1800" b="0" i="1" dirty="0">
                <a:solidFill>
                  <a:srgbClr val="996633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996633"/>
                </a:solidFill>
              </a:rPr>
              <a:t>        return </a:t>
            </a:r>
            <a:r>
              <a:rPr lang="en-US" sz="1800" b="0" i="1" dirty="0" err="1">
                <a:solidFill>
                  <a:srgbClr val="996633"/>
                </a:solidFill>
              </a:rPr>
              <a:t>fullName.substring</a:t>
            </a:r>
            <a:r>
              <a:rPr lang="en-US" sz="1800" b="0" i="1" dirty="0">
                <a:solidFill>
                  <a:srgbClr val="996633"/>
                </a:solidFill>
              </a:rPr>
              <a:t> (0, </a:t>
            </a:r>
            <a:r>
              <a:rPr lang="en-US" sz="1800" b="0" i="1" dirty="0" err="1">
                <a:solidFill>
                  <a:srgbClr val="996633"/>
                </a:solidFill>
              </a:rPr>
              <a:t>fulName.indexOf</a:t>
            </a:r>
            <a:r>
              <a:rPr lang="en-US" sz="1800" b="0" i="1" dirty="0">
                <a:solidFill>
                  <a:srgbClr val="996633"/>
                </a:solidFill>
              </a:rPr>
              <a:t>(“ “));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996633"/>
                </a:solidFill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i="1" dirty="0">
                <a:solidFill>
                  <a:srgbClr val="996633"/>
                </a:solidFill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i="1" dirty="0">
                <a:solidFill>
                  <a:srgbClr val="996633"/>
                </a:solidFill>
              </a:rPr>
              <a:t>@GET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996633"/>
                </a:solidFill>
              </a:rPr>
              <a:t>     </a:t>
            </a:r>
            <a:r>
              <a:rPr lang="en-US" sz="1800" b="0" i="1" dirty="0">
                <a:solidFill>
                  <a:srgbClr val="C00000"/>
                </a:solidFill>
              </a:rPr>
              <a:t>@Path("/</a:t>
            </a:r>
            <a:r>
              <a:rPr lang="en-US" sz="1800" b="0" i="1" dirty="0" err="1">
                <a:solidFill>
                  <a:srgbClr val="C00000"/>
                </a:solidFill>
              </a:rPr>
              <a:t>lastname</a:t>
            </a:r>
            <a:r>
              <a:rPr lang="en-US" sz="1800" b="0" i="1" dirty="0">
                <a:solidFill>
                  <a:srgbClr val="C00000"/>
                </a:solidFill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996633"/>
                </a:solidFill>
              </a:rPr>
              <a:t>     public String </a:t>
            </a:r>
            <a:r>
              <a:rPr lang="en-US" sz="1800" b="0" i="1" dirty="0" err="1">
                <a:solidFill>
                  <a:srgbClr val="996633"/>
                </a:solidFill>
              </a:rPr>
              <a:t>getEmployeeLastName</a:t>
            </a:r>
            <a:r>
              <a:rPr lang="en-US" sz="1800" b="0" i="1" dirty="0">
                <a:solidFill>
                  <a:srgbClr val="996633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996633"/>
                </a:solidFill>
              </a:rPr>
              <a:t>        return </a:t>
            </a:r>
            <a:r>
              <a:rPr lang="en-US" sz="1800" b="0" i="1" dirty="0" err="1">
                <a:solidFill>
                  <a:srgbClr val="996633"/>
                </a:solidFill>
              </a:rPr>
              <a:t>fullName.substring</a:t>
            </a:r>
            <a:r>
              <a:rPr lang="en-US" sz="1800" b="0" i="1" dirty="0">
                <a:solidFill>
                  <a:srgbClr val="996633"/>
                </a:solidFill>
              </a:rPr>
              <a:t> (</a:t>
            </a:r>
            <a:r>
              <a:rPr lang="en-US" sz="1800" b="0" i="1" dirty="0" err="1">
                <a:solidFill>
                  <a:srgbClr val="996633"/>
                </a:solidFill>
              </a:rPr>
              <a:t>fulName.indexOf</a:t>
            </a:r>
            <a:r>
              <a:rPr lang="en-US" sz="1800" b="0" i="1" dirty="0">
                <a:solidFill>
                  <a:srgbClr val="996633"/>
                </a:solidFill>
              </a:rPr>
              <a:t>(“ “)+1);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>
                <a:solidFill>
                  <a:srgbClr val="996633"/>
                </a:solidFill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4794" y="1279495"/>
            <a:ext cx="2274506" cy="369332"/>
          </a:xfrm>
          <a:prstGeom prst="rect">
            <a:avLst/>
          </a:prstGeom>
          <a:noFill/>
          <a:ln w="158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IE" sz="1800" dirty="0" err="1"/>
              <a:t>Subresource</a:t>
            </a:r>
            <a:r>
              <a:rPr lang="en-IE" sz="1800" dirty="0"/>
              <a:t> Class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740749" y="1449688"/>
            <a:ext cx="1977752" cy="4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584848" y="3143986"/>
            <a:ext cx="1131934" cy="5730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4824794" y="2626733"/>
            <a:ext cx="4952742" cy="646331"/>
          </a:xfrm>
          <a:prstGeom prst="rect">
            <a:avLst/>
          </a:prstGeom>
          <a:noFill/>
          <a:ln w="158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IE" sz="1800" dirty="0" err="1"/>
              <a:t>Subresource</a:t>
            </a:r>
            <a:r>
              <a:rPr lang="en-IE" sz="1800" dirty="0"/>
              <a:t> Method: returns the employee’s first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3000" y="4820045"/>
            <a:ext cx="4952742" cy="646331"/>
          </a:xfrm>
          <a:prstGeom prst="rect">
            <a:avLst/>
          </a:prstGeom>
          <a:noFill/>
          <a:ln w="158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IE" sz="1800" dirty="0" err="1"/>
              <a:t>Subresource</a:t>
            </a:r>
            <a:r>
              <a:rPr lang="en-IE" sz="1800" dirty="0"/>
              <a:t> Method: returns the employee’s last name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3800872" y="5143210"/>
            <a:ext cx="1023923" cy="3231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8004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951130"/>
          </a:xfrm>
        </p:spPr>
        <p:txBody>
          <a:bodyPr/>
          <a:lstStyle/>
          <a:p>
            <a:pPr eaLnBrk="1" hangingPunct="1"/>
            <a:r>
              <a:rPr lang="en-IE" dirty="0" err="1"/>
              <a:t>Subresource</a:t>
            </a:r>
            <a:r>
              <a:rPr lang="en-IE" dirty="0"/>
              <a:t> Method vs </a:t>
            </a:r>
            <a:r>
              <a:rPr lang="en-IE" dirty="0" err="1"/>
              <a:t>Subresource</a:t>
            </a:r>
            <a:r>
              <a:rPr lang="en-IE" dirty="0"/>
              <a:t> Locator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388" y="1556792"/>
            <a:ext cx="974561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0" dirty="0"/>
              <a:t>Request URL</a:t>
            </a:r>
          </a:p>
          <a:p>
            <a:pPr marL="0" indent="0">
              <a:buNone/>
            </a:pPr>
            <a:r>
              <a:rPr lang="en-US" sz="2000" b="0" i="1" dirty="0"/>
              <a:t>http://localhost:8080/TestService/employeeinfo/employees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0" u="sng" dirty="0"/>
              <a:t>Output: </a:t>
            </a:r>
            <a:r>
              <a:rPr lang="en-US" sz="2000" b="0" dirty="0"/>
              <a:t>List of employees from sub resource method</a:t>
            </a:r>
          </a:p>
          <a:p>
            <a:endParaRPr lang="en-US" sz="2000" b="0" dirty="0" err="1"/>
          </a:p>
          <a:p>
            <a:r>
              <a:rPr lang="en-US" sz="2000" b="0" dirty="0"/>
              <a:t>Request URL</a:t>
            </a:r>
          </a:p>
          <a:p>
            <a:pPr marL="0" indent="0">
              <a:buNone/>
            </a:pPr>
            <a:r>
              <a:rPr lang="en-US" sz="2000" b="0" i="1" dirty="0"/>
              <a:t>http://localhost:8080/TestService/employeeinfo/employees/John Doe/</a:t>
            </a:r>
            <a:r>
              <a:rPr lang="en-US" sz="2000" b="0" i="1" dirty="0" err="1"/>
              <a:t>firstname</a:t>
            </a:r>
            <a:endParaRPr lang="en-US" sz="2000" b="0" i="1" dirty="0"/>
          </a:p>
          <a:p>
            <a:pPr marL="0" indent="0">
              <a:spcBef>
                <a:spcPts val="1200"/>
              </a:spcBef>
              <a:buNone/>
            </a:pPr>
            <a:r>
              <a:rPr lang="en-US" b="0" u="sng" dirty="0"/>
              <a:t>Output: </a:t>
            </a:r>
            <a:r>
              <a:rPr lang="en-US" b="0" dirty="0"/>
              <a:t>John</a:t>
            </a:r>
          </a:p>
          <a:p>
            <a:pPr marL="0" indent="0">
              <a:spcBef>
                <a:spcPts val="1200"/>
              </a:spcBef>
              <a:buNone/>
            </a:pPr>
            <a:endParaRPr lang="en-US" b="0" dirty="0"/>
          </a:p>
          <a:p>
            <a:r>
              <a:rPr lang="en-US" sz="2000" b="0" dirty="0"/>
              <a:t>Request URL</a:t>
            </a:r>
          </a:p>
          <a:p>
            <a:pPr marL="0" indent="0">
              <a:buNone/>
            </a:pPr>
            <a:r>
              <a:rPr lang="en-US" sz="2000" b="0" i="1" dirty="0"/>
              <a:t>http://localhost:8080/TestService/employeeinfo/employees/John Doe/</a:t>
            </a:r>
            <a:r>
              <a:rPr lang="en-US" sz="2000" b="0" i="1" dirty="0" err="1"/>
              <a:t>lastname</a:t>
            </a:r>
            <a:endParaRPr lang="en-US" sz="2000" b="0" i="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0" u="sng" dirty="0"/>
              <a:t>Output: </a:t>
            </a:r>
            <a:r>
              <a:rPr lang="en-US" sz="2000" b="0" dirty="0"/>
              <a:t>Doe</a:t>
            </a:r>
          </a:p>
          <a:p>
            <a:pPr marL="0" indent="0">
              <a:spcBef>
                <a:spcPts val="1200"/>
              </a:spcBef>
              <a:buNone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6279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88" y="457200"/>
            <a:ext cx="9617148" cy="951130"/>
          </a:xfrm>
        </p:spPr>
        <p:txBody>
          <a:bodyPr/>
          <a:lstStyle/>
          <a:p>
            <a:pPr eaLnBrk="1" hangingPunct="1"/>
            <a:r>
              <a:rPr lang="en-IE" dirty="0"/>
              <a:t>Examples of Apps using </a:t>
            </a:r>
            <a:r>
              <a:rPr lang="en-IE" dirty="0" err="1"/>
              <a:t>Subresources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388" y="1556792"/>
            <a:ext cx="974561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0" dirty="0"/>
              <a:t>Online Books Store API</a:t>
            </a:r>
          </a:p>
          <a:p>
            <a:pPr lvl="1"/>
            <a:r>
              <a:rPr lang="en-US" sz="1800" b="0" dirty="0"/>
              <a:t>The app allows a client to access books for sale and get different information</a:t>
            </a:r>
          </a:p>
          <a:p>
            <a:pPr lvl="1"/>
            <a:r>
              <a:rPr lang="en-US" sz="1800" b="0" dirty="0"/>
              <a:t>A “book” might have one or multiple “reviews”, therefore in a REST API we need resource names like below in order to interact with these resources </a:t>
            </a:r>
          </a:p>
          <a:p>
            <a:pPr marL="457200" lvl="1" indent="0">
              <a:buNone/>
            </a:pPr>
            <a:r>
              <a:rPr lang="en-US" sz="1800" b="0" dirty="0"/>
              <a:t>     </a:t>
            </a:r>
            <a:r>
              <a:rPr lang="en-US" sz="1800" dirty="0"/>
              <a:t>http://localhost:49000/api/books/{bookId}/reviews/{reviewID} </a:t>
            </a:r>
          </a:p>
          <a:p>
            <a:pPr marL="0" indent="0">
              <a:spcBef>
                <a:spcPts val="1200"/>
              </a:spcBef>
              <a:buNone/>
            </a:pPr>
            <a:endParaRPr lang="en-US" b="0" dirty="0"/>
          </a:p>
          <a:p>
            <a:r>
              <a:rPr lang="en-US" sz="2000" b="0" dirty="0"/>
              <a:t>Online Chinese takeaway API</a:t>
            </a:r>
          </a:p>
          <a:p>
            <a:pPr lvl="1"/>
            <a:r>
              <a:rPr lang="en-US" sz="1800" b="0" i="1" dirty="0"/>
              <a:t>An application that allows a customer to order online various Chinese meals</a:t>
            </a:r>
          </a:p>
          <a:p>
            <a:pPr lvl="1"/>
            <a:r>
              <a:rPr lang="en-US" sz="1800" b="0" i="1" dirty="0"/>
              <a:t>A “order” might have one or multiple “</a:t>
            </a:r>
            <a:r>
              <a:rPr lang="en-US" sz="1800" b="0" i="1" dirty="0" err="1"/>
              <a:t>foodItems</a:t>
            </a:r>
            <a:r>
              <a:rPr lang="en-US" sz="1800" b="0" i="1" dirty="0"/>
              <a:t>”, therefore in a REST API we need resource names like below in order to interact with these resources</a:t>
            </a:r>
            <a:endParaRPr lang="en-US" sz="1800" b="0" dirty="0"/>
          </a:p>
          <a:p>
            <a:pPr marL="457200" lvl="1" indent="0">
              <a:buNone/>
            </a:pPr>
            <a:r>
              <a:rPr lang="en-US" sz="1800" i="1" dirty="0"/>
              <a:t> http://localhost:49000/api/orders/{orderId}/fooditems/{fooditemID}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7674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752AB80-9607-9E22-E03F-4AF7CB41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en-US" dirty="0"/>
              <a:t>Key Difference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ADF3B-6803-61B8-287C-E6B3FD68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308384"/>
            <a:ext cx="8915400" cy="323183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AAD37-447F-0861-B9DB-6A56F6039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347FB6E6-57D1-4743-901F-DA2DA350FBBF}" type="slidenum">
              <a:rPr lang="en-US" altLang="en-US" smtClean="0"/>
              <a:pPr>
                <a:spcAft>
                  <a:spcPts val="600"/>
                </a:spcAft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18559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28558</TotalTime>
  <Words>2515</Words>
  <Application>Microsoft Office PowerPoint</Application>
  <PresentationFormat>A4 Paper (210x297 mm)</PresentationFormat>
  <Paragraphs>446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Courier New</vt:lpstr>
      <vt:lpstr>Times New Roman</vt:lpstr>
      <vt:lpstr>Wingdings</vt:lpstr>
      <vt:lpstr>Pixel</vt:lpstr>
      <vt:lpstr>11 Handling Subresources </vt:lpstr>
      <vt:lpstr> @Path Annotation</vt:lpstr>
      <vt:lpstr> @Path Annotation</vt:lpstr>
      <vt:lpstr> @Path Annotation</vt:lpstr>
      <vt:lpstr> Subresource Method vs Subresource Locator</vt:lpstr>
      <vt:lpstr>Subresource Method vs Subresource Locator</vt:lpstr>
      <vt:lpstr>Subresource Method vs Subresource Locator</vt:lpstr>
      <vt:lpstr>Examples of Apps using Subresources</vt:lpstr>
      <vt:lpstr>Key Difference</vt:lpstr>
      <vt:lpstr>Examples of Apps using Subresources</vt:lpstr>
      <vt:lpstr>Contained vs Delegated Implementation of Services</vt:lpstr>
      <vt:lpstr>Contained vs Delegated Implementation of Services</vt:lpstr>
      <vt:lpstr>MyBlogs API – Delegated Implementation</vt:lpstr>
      <vt:lpstr>MyBlogs API – Delegated Implementation</vt:lpstr>
      <vt:lpstr>MyBlogs API – Delegated Implementation</vt:lpstr>
      <vt:lpstr>MyBlogs API – Delegated Implementation</vt:lpstr>
      <vt:lpstr>MyBlogs API – Delegated Implementation</vt:lpstr>
      <vt:lpstr>MyBlogs API – Delegated Implementation</vt:lpstr>
      <vt:lpstr>MyBlogs API – Step by Step Implementation Instructions</vt:lpstr>
      <vt:lpstr>MyBlogs API – SoC: Database layer</vt:lpstr>
      <vt:lpstr>MyBlogs API – Delegated Implementation</vt:lpstr>
      <vt:lpstr>MyBlogs API – SoC: Database layer</vt:lpstr>
      <vt:lpstr>MyBlogs API – SoC: Database layer</vt:lpstr>
      <vt:lpstr>MyBlogs API – SoC: Database layer</vt:lpstr>
      <vt:lpstr>MyBlogs API – Updated Structure</vt:lpstr>
      <vt:lpstr>MyBlog Output</vt:lpstr>
      <vt:lpstr>MyBlog Output</vt:lpstr>
      <vt:lpstr>MyBlog Output</vt:lpstr>
      <vt:lpstr>MyBlog Output</vt:lpstr>
    </vt:vector>
  </TitlesOfParts>
  <Company>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III Intro</dc:title>
  <dc:creator>Dr. Cristina Muntean</dc:creator>
  <cp:lastModifiedBy>Eoin Fitzsimons</cp:lastModifiedBy>
  <cp:revision>447</cp:revision>
  <dcterms:created xsi:type="dcterms:W3CDTF">2001-09-04T15:01:05Z</dcterms:created>
  <dcterms:modified xsi:type="dcterms:W3CDTF">2024-12-04T12:28:29Z</dcterms:modified>
</cp:coreProperties>
</file>