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382" r:id="rId2"/>
    <p:sldId id="383" r:id="rId3"/>
    <p:sldId id="1241" r:id="rId4"/>
    <p:sldId id="1245" r:id="rId5"/>
    <p:sldId id="1261" r:id="rId6"/>
    <p:sldId id="1262" r:id="rId7"/>
    <p:sldId id="1274" r:id="rId8"/>
    <p:sldId id="1256" r:id="rId9"/>
    <p:sldId id="1257" r:id="rId10"/>
    <p:sldId id="1258" r:id="rId11"/>
    <p:sldId id="1259" r:id="rId12"/>
    <p:sldId id="1260" r:id="rId13"/>
    <p:sldId id="1252" r:id="rId14"/>
    <p:sldId id="1266" r:id="rId15"/>
    <p:sldId id="1263" r:id="rId16"/>
    <p:sldId id="1267" r:id="rId17"/>
    <p:sldId id="1268" r:id="rId18"/>
    <p:sldId id="1269" r:id="rId19"/>
    <p:sldId id="1275" r:id="rId20"/>
    <p:sldId id="1270" r:id="rId21"/>
    <p:sldId id="1271" r:id="rId22"/>
    <p:sldId id="1272" r:id="rId23"/>
    <p:sldId id="1264" r:id="rId24"/>
    <p:sldId id="1273"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ean Bonner" initials="SB" lastIdx="1" clrIdx="0">
    <p:extLst>
      <p:ext uri="{19B8F6BF-5375-455C-9EA6-DF929625EA0E}">
        <p15:presenceInfo xmlns:p15="http://schemas.microsoft.com/office/powerpoint/2012/main" userId="Sean Bonn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152" autoAdjust="0"/>
    <p:restoredTop sz="90323" autoAdjust="0"/>
  </p:normalViewPr>
  <p:slideViewPr>
    <p:cSldViewPr snapToGrid="0">
      <p:cViewPr varScale="1">
        <p:scale>
          <a:sx n="75" d="100"/>
          <a:sy n="75" d="100"/>
        </p:scale>
        <p:origin x="739" y="62"/>
      </p:cViewPr>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ean Bonner" userId="5cbbbfe6-501d-4c56-bbbb-9c01a6aef2e5" providerId="ADAL" clId="{F9FD685F-8C8A-45AF-9655-2AF3993B615F}"/>
    <pc:docChg chg="undo custSel delSld modSld">
      <pc:chgData name="Sean Bonner" userId="5cbbbfe6-501d-4c56-bbbb-9c01a6aef2e5" providerId="ADAL" clId="{F9FD685F-8C8A-45AF-9655-2AF3993B615F}" dt="2021-11-15T15:16:17.153" v="3" actId="6549"/>
      <pc:docMkLst>
        <pc:docMk/>
      </pc:docMkLst>
      <pc:sldChg chg="modSp mod">
        <pc:chgData name="Sean Bonner" userId="5cbbbfe6-501d-4c56-bbbb-9c01a6aef2e5" providerId="ADAL" clId="{F9FD685F-8C8A-45AF-9655-2AF3993B615F}" dt="2021-11-15T15:16:17.153" v="3" actId="6549"/>
        <pc:sldMkLst>
          <pc:docMk/>
          <pc:sldMk cId="3950197944" sldId="382"/>
        </pc:sldMkLst>
        <pc:spChg chg="mod">
          <ac:chgData name="Sean Bonner" userId="5cbbbfe6-501d-4c56-bbbb-9c01a6aef2e5" providerId="ADAL" clId="{F9FD685F-8C8A-45AF-9655-2AF3993B615F}" dt="2021-11-15T15:16:17.153" v="3" actId="6549"/>
          <ac:spMkLst>
            <pc:docMk/>
            <pc:sldMk cId="3950197944" sldId="382"/>
            <ac:spMk id="57" creationId="{E50CD8EE-3FAF-46E7-A8EA-019055D392BD}"/>
          </ac:spMkLst>
        </pc:spChg>
      </pc:sldChg>
      <pc:sldChg chg="del">
        <pc:chgData name="Sean Bonner" userId="5cbbbfe6-501d-4c56-bbbb-9c01a6aef2e5" providerId="ADAL" clId="{F9FD685F-8C8A-45AF-9655-2AF3993B615F}" dt="2021-11-15T15:15:39.887" v="0" actId="47"/>
        <pc:sldMkLst>
          <pc:docMk/>
          <pc:sldMk cId="2761718935" sldId="1253"/>
        </pc:sldMkLst>
      </pc:sldChg>
      <pc:sldChg chg="del">
        <pc:chgData name="Sean Bonner" userId="5cbbbfe6-501d-4c56-bbbb-9c01a6aef2e5" providerId="ADAL" clId="{F9FD685F-8C8A-45AF-9655-2AF3993B615F}" dt="2021-11-15T15:15:39.887" v="0" actId="47"/>
        <pc:sldMkLst>
          <pc:docMk/>
          <pc:sldMk cId="2633229361" sldId="1254"/>
        </pc:sldMkLst>
      </pc:sldChg>
      <pc:sldChg chg="del">
        <pc:chgData name="Sean Bonner" userId="5cbbbfe6-501d-4c56-bbbb-9c01a6aef2e5" providerId="ADAL" clId="{F9FD685F-8C8A-45AF-9655-2AF3993B615F}" dt="2021-11-15T15:15:39.887" v="0" actId="47"/>
        <pc:sldMkLst>
          <pc:docMk/>
          <pc:sldMk cId="4123336532" sldId="1255"/>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A7E46AB-98AD-4971-A547-70DEF8457B4B}" type="doc">
      <dgm:prSet loTypeId="urn:microsoft.com/office/officeart/2005/8/layout/list1" loCatId="list" qsTypeId="urn:microsoft.com/office/officeart/2005/8/quickstyle/simple1" qsCatId="simple" csTypeId="urn:microsoft.com/office/officeart/2005/8/colors/colorful5" csCatId="colorful" phldr="1"/>
      <dgm:spPr/>
      <dgm:t>
        <a:bodyPr/>
        <a:lstStyle/>
        <a:p>
          <a:endParaRPr lang="en-US"/>
        </a:p>
      </dgm:t>
    </dgm:pt>
    <dgm:pt modelId="{DD5AC1F5-BF74-4141-B8CD-24AC1C34D163}">
      <dgm:prSet/>
      <dgm:spPr/>
      <dgm:t>
        <a:bodyPr/>
        <a:lstStyle/>
        <a:p>
          <a:r>
            <a:rPr lang="en-IE"/>
            <a:t>Routing</a:t>
          </a:r>
          <a:endParaRPr lang="en-US"/>
        </a:p>
      </dgm:t>
    </dgm:pt>
    <dgm:pt modelId="{AA68630A-9CBC-40C4-9D2A-16548E1E7CFB}" type="parTrans" cxnId="{4A1B41B6-5F32-46D4-896C-85DAEE6AFA4C}">
      <dgm:prSet/>
      <dgm:spPr/>
      <dgm:t>
        <a:bodyPr/>
        <a:lstStyle/>
        <a:p>
          <a:endParaRPr lang="en-US"/>
        </a:p>
      </dgm:t>
    </dgm:pt>
    <dgm:pt modelId="{98A8A96B-95AC-463A-8AC0-92570360B419}" type="sibTrans" cxnId="{4A1B41B6-5F32-46D4-896C-85DAEE6AFA4C}">
      <dgm:prSet/>
      <dgm:spPr/>
      <dgm:t>
        <a:bodyPr/>
        <a:lstStyle/>
        <a:p>
          <a:endParaRPr lang="en-US"/>
        </a:p>
      </dgm:t>
    </dgm:pt>
    <dgm:pt modelId="{E1777210-E28E-4E04-AE87-71D7E024D4A1}">
      <dgm:prSet/>
      <dgm:spPr/>
      <dgm:t>
        <a:bodyPr/>
        <a:lstStyle/>
        <a:p>
          <a:r>
            <a:rPr lang="en-IE" dirty="0"/>
            <a:t>Routing Protocols</a:t>
          </a:r>
          <a:endParaRPr lang="en-US" dirty="0"/>
        </a:p>
      </dgm:t>
    </dgm:pt>
    <dgm:pt modelId="{F0CDA85E-1B0A-48DD-9D9E-D4D56FD87003}" type="parTrans" cxnId="{624B4D91-7B42-4B64-B799-0D37D6A25672}">
      <dgm:prSet/>
      <dgm:spPr/>
      <dgm:t>
        <a:bodyPr/>
        <a:lstStyle/>
        <a:p>
          <a:endParaRPr lang="en-US"/>
        </a:p>
      </dgm:t>
    </dgm:pt>
    <dgm:pt modelId="{1180DF26-96DF-4BCD-9CAF-43A40B079330}" type="sibTrans" cxnId="{624B4D91-7B42-4B64-B799-0D37D6A25672}">
      <dgm:prSet/>
      <dgm:spPr/>
      <dgm:t>
        <a:bodyPr/>
        <a:lstStyle/>
        <a:p>
          <a:endParaRPr lang="en-US"/>
        </a:p>
      </dgm:t>
    </dgm:pt>
    <dgm:pt modelId="{63562870-641D-4370-8ECD-2E57B55CC362}" type="pres">
      <dgm:prSet presAssocID="{5A7E46AB-98AD-4971-A547-70DEF8457B4B}" presName="linear" presStyleCnt="0">
        <dgm:presLayoutVars>
          <dgm:dir/>
          <dgm:animLvl val="lvl"/>
          <dgm:resizeHandles val="exact"/>
        </dgm:presLayoutVars>
      </dgm:prSet>
      <dgm:spPr/>
    </dgm:pt>
    <dgm:pt modelId="{20F4A85F-5064-4BB5-82A7-77D5BFAD85A1}" type="pres">
      <dgm:prSet presAssocID="{DD5AC1F5-BF74-4141-B8CD-24AC1C34D163}" presName="parentLin" presStyleCnt="0"/>
      <dgm:spPr/>
    </dgm:pt>
    <dgm:pt modelId="{6EEC99E3-3B01-462A-8715-AF3A06C90913}" type="pres">
      <dgm:prSet presAssocID="{DD5AC1F5-BF74-4141-B8CD-24AC1C34D163}" presName="parentLeftMargin" presStyleLbl="node1" presStyleIdx="0" presStyleCnt="2"/>
      <dgm:spPr/>
    </dgm:pt>
    <dgm:pt modelId="{47F48B96-DDC7-4350-981B-CB3B7811F375}" type="pres">
      <dgm:prSet presAssocID="{DD5AC1F5-BF74-4141-B8CD-24AC1C34D163}" presName="parentText" presStyleLbl="node1" presStyleIdx="0" presStyleCnt="2">
        <dgm:presLayoutVars>
          <dgm:chMax val="0"/>
          <dgm:bulletEnabled val="1"/>
        </dgm:presLayoutVars>
      </dgm:prSet>
      <dgm:spPr/>
    </dgm:pt>
    <dgm:pt modelId="{48181B9E-3863-4D2D-8284-969227E001EB}" type="pres">
      <dgm:prSet presAssocID="{DD5AC1F5-BF74-4141-B8CD-24AC1C34D163}" presName="negativeSpace" presStyleCnt="0"/>
      <dgm:spPr/>
    </dgm:pt>
    <dgm:pt modelId="{7D91E6E5-5CB1-4ABB-8F8C-476D16F3DDA6}" type="pres">
      <dgm:prSet presAssocID="{DD5AC1F5-BF74-4141-B8CD-24AC1C34D163}" presName="childText" presStyleLbl="conFgAcc1" presStyleIdx="0" presStyleCnt="2">
        <dgm:presLayoutVars>
          <dgm:bulletEnabled val="1"/>
        </dgm:presLayoutVars>
      </dgm:prSet>
      <dgm:spPr/>
    </dgm:pt>
    <dgm:pt modelId="{9D3EFF8B-4F0C-4B8D-A0C8-43060CCBACC2}" type="pres">
      <dgm:prSet presAssocID="{98A8A96B-95AC-463A-8AC0-92570360B419}" presName="spaceBetweenRectangles" presStyleCnt="0"/>
      <dgm:spPr/>
    </dgm:pt>
    <dgm:pt modelId="{AB637746-6080-420E-9140-28021E134743}" type="pres">
      <dgm:prSet presAssocID="{E1777210-E28E-4E04-AE87-71D7E024D4A1}" presName="parentLin" presStyleCnt="0"/>
      <dgm:spPr/>
    </dgm:pt>
    <dgm:pt modelId="{F530C864-65A2-4295-B98E-1F9810698433}" type="pres">
      <dgm:prSet presAssocID="{E1777210-E28E-4E04-AE87-71D7E024D4A1}" presName="parentLeftMargin" presStyleLbl="node1" presStyleIdx="0" presStyleCnt="2"/>
      <dgm:spPr/>
    </dgm:pt>
    <dgm:pt modelId="{021BFC12-07D4-4AB8-8F5E-1DE2A9BD4506}" type="pres">
      <dgm:prSet presAssocID="{E1777210-E28E-4E04-AE87-71D7E024D4A1}" presName="parentText" presStyleLbl="node1" presStyleIdx="1" presStyleCnt="2">
        <dgm:presLayoutVars>
          <dgm:chMax val="0"/>
          <dgm:bulletEnabled val="1"/>
        </dgm:presLayoutVars>
      </dgm:prSet>
      <dgm:spPr/>
    </dgm:pt>
    <dgm:pt modelId="{AC1A5B8F-2D0C-4B37-B9BF-FF15FA5F6DD6}" type="pres">
      <dgm:prSet presAssocID="{E1777210-E28E-4E04-AE87-71D7E024D4A1}" presName="negativeSpace" presStyleCnt="0"/>
      <dgm:spPr/>
    </dgm:pt>
    <dgm:pt modelId="{8A29BFAF-1755-4822-ADD1-CD1C54CA01FB}" type="pres">
      <dgm:prSet presAssocID="{E1777210-E28E-4E04-AE87-71D7E024D4A1}" presName="childText" presStyleLbl="conFgAcc1" presStyleIdx="1" presStyleCnt="2">
        <dgm:presLayoutVars>
          <dgm:bulletEnabled val="1"/>
        </dgm:presLayoutVars>
      </dgm:prSet>
      <dgm:spPr/>
    </dgm:pt>
  </dgm:ptLst>
  <dgm:cxnLst>
    <dgm:cxn modelId="{BB21395D-6B3A-4C2B-894D-1EE37B4CE690}" type="presOf" srcId="{DD5AC1F5-BF74-4141-B8CD-24AC1C34D163}" destId="{47F48B96-DDC7-4350-981B-CB3B7811F375}" srcOrd="1" destOrd="0" presId="urn:microsoft.com/office/officeart/2005/8/layout/list1"/>
    <dgm:cxn modelId="{FA93D050-7150-4830-8B07-6907872BCE48}" type="presOf" srcId="{E1777210-E28E-4E04-AE87-71D7E024D4A1}" destId="{021BFC12-07D4-4AB8-8F5E-1DE2A9BD4506}" srcOrd="1" destOrd="0" presId="urn:microsoft.com/office/officeart/2005/8/layout/list1"/>
    <dgm:cxn modelId="{83894475-0CE8-43AC-91AB-F4998514390E}" type="presOf" srcId="{E1777210-E28E-4E04-AE87-71D7E024D4A1}" destId="{F530C864-65A2-4295-B98E-1F9810698433}" srcOrd="0" destOrd="0" presId="urn:microsoft.com/office/officeart/2005/8/layout/list1"/>
    <dgm:cxn modelId="{624B4D91-7B42-4B64-B799-0D37D6A25672}" srcId="{5A7E46AB-98AD-4971-A547-70DEF8457B4B}" destId="{E1777210-E28E-4E04-AE87-71D7E024D4A1}" srcOrd="1" destOrd="0" parTransId="{F0CDA85E-1B0A-48DD-9D9E-D4D56FD87003}" sibTransId="{1180DF26-96DF-4BCD-9CAF-43A40B079330}"/>
    <dgm:cxn modelId="{4A1B41B6-5F32-46D4-896C-85DAEE6AFA4C}" srcId="{5A7E46AB-98AD-4971-A547-70DEF8457B4B}" destId="{DD5AC1F5-BF74-4141-B8CD-24AC1C34D163}" srcOrd="0" destOrd="0" parTransId="{AA68630A-9CBC-40C4-9D2A-16548E1E7CFB}" sibTransId="{98A8A96B-95AC-463A-8AC0-92570360B419}"/>
    <dgm:cxn modelId="{EE80EDBA-7E58-4427-A373-01341CF91D22}" type="presOf" srcId="{DD5AC1F5-BF74-4141-B8CD-24AC1C34D163}" destId="{6EEC99E3-3B01-462A-8715-AF3A06C90913}" srcOrd="0" destOrd="0" presId="urn:microsoft.com/office/officeart/2005/8/layout/list1"/>
    <dgm:cxn modelId="{3367BDF3-7FAC-4C90-92B5-5AF080B2A618}" type="presOf" srcId="{5A7E46AB-98AD-4971-A547-70DEF8457B4B}" destId="{63562870-641D-4370-8ECD-2E57B55CC362}" srcOrd="0" destOrd="0" presId="urn:microsoft.com/office/officeart/2005/8/layout/list1"/>
    <dgm:cxn modelId="{99C6EC46-E853-49F9-BB78-2A384D054139}" type="presParOf" srcId="{63562870-641D-4370-8ECD-2E57B55CC362}" destId="{20F4A85F-5064-4BB5-82A7-77D5BFAD85A1}" srcOrd="0" destOrd="0" presId="urn:microsoft.com/office/officeart/2005/8/layout/list1"/>
    <dgm:cxn modelId="{51091019-AB3A-4378-B39E-93A8CA45C7CB}" type="presParOf" srcId="{20F4A85F-5064-4BB5-82A7-77D5BFAD85A1}" destId="{6EEC99E3-3B01-462A-8715-AF3A06C90913}" srcOrd="0" destOrd="0" presId="urn:microsoft.com/office/officeart/2005/8/layout/list1"/>
    <dgm:cxn modelId="{FFCA0665-E389-43B8-A5EB-2543621DF64B}" type="presParOf" srcId="{20F4A85F-5064-4BB5-82A7-77D5BFAD85A1}" destId="{47F48B96-DDC7-4350-981B-CB3B7811F375}" srcOrd="1" destOrd="0" presId="urn:microsoft.com/office/officeart/2005/8/layout/list1"/>
    <dgm:cxn modelId="{A9663C79-95EE-43ED-BE3C-2709E514B64E}" type="presParOf" srcId="{63562870-641D-4370-8ECD-2E57B55CC362}" destId="{48181B9E-3863-4D2D-8284-969227E001EB}" srcOrd="1" destOrd="0" presId="urn:microsoft.com/office/officeart/2005/8/layout/list1"/>
    <dgm:cxn modelId="{16CE826C-9C16-41E3-B177-BB866775A8B8}" type="presParOf" srcId="{63562870-641D-4370-8ECD-2E57B55CC362}" destId="{7D91E6E5-5CB1-4ABB-8F8C-476D16F3DDA6}" srcOrd="2" destOrd="0" presId="urn:microsoft.com/office/officeart/2005/8/layout/list1"/>
    <dgm:cxn modelId="{26EFBB34-042C-4869-8C44-48BD92802445}" type="presParOf" srcId="{63562870-641D-4370-8ECD-2E57B55CC362}" destId="{9D3EFF8B-4F0C-4B8D-A0C8-43060CCBACC2}" srcOrd="3" destOrd="0" presId="urn:microsoft.com/office/officeart/2005/8/layout/list1"/>
    <dgm:cxn modelId="{88BA7F4A-D4D9-4E2D-A426-9C46EF4EF81D}" type="presParOf" srcId="{63562870-641D-4370-8ECD-2E57B55CC362}" destId="{AB637746-6080-420E-9140-28021E134743}" srcOrd="4" destOrd="0" presId="urn:microsoft.com/office/officeart/2005/8/layout/list1"/>
    <dgm:cxn modelId="{4119E38E-8C32-441F-AB09-8BE96EC4B1C3}" type="presParOf" srcId="{AB637746-6080-420E-9140-28021E134743}" destId="{F530C864-65A2-4295-B98E-1F9810698433}" srcOrd="0" destOrd="0" presId="urn:microsoft.com/office/officeart/2005/8/layout/list1"/>
    <dgm:cxn modelId="{FEBC3424-C0FA-4F3B-A523-9C7F7D9DCBCD}" type="presParOf" srcId="{AB637746-6080-420E-9140-28021E134743}" destId="{021BFC12-07D4-4AB8-8F5E-1DE2A9BD4506}" srcOrd="1" destOrd="0" presId="urn:microsoft.com/office/officeart/2005/8/layout/list1"/>
    <dgm:cxn modelId="{23C4ACD4-7732-400F-9BD5-02D039E25181}" type="presParOf" srcId="{63562870-641D-4370-8ECD-2E57B55CC362}" destId="{AC1A5B8F-2D0C-4B37-B9BF-FF15FA5F6DD6}" srcOrd="5" destOrd="0" presId="urn:microsoft.com/office/officeart/2005/8/layout/list1"/>
    <dgm:cxn modelId="{28A43903-4A30-436D-9839-C23E6EE16B72}" type="presParOf" srcId="{63562870-641D-4370-8ECD-2E57B55CC362}" destId="{8A29BFAF-1755-4822-ADD1-CD1C54CA01FB}"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F6236A3-175A-497D-BAF0-649443151845}"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D4E2EAA7-CCC7-4F5B-A0DC-1F80B845E66D}">
      <dgm:prSet/>
      <dgm:spPr/>
      <dgm:t>
        <a:bodyPr/>
        <a:lstStyle/>
        <a:p>
          <a:r>
            <a:rPr lang="en-IE"/>
            <a:t>IP</a:t>
          </a:r>
          <a:endParaRPr lang="en-US"/>
        </a:p>
      </dgm:t>
    </dgm:pt>
    <dgm:pt modelId="{61E13036-7354-413A-B01D-07A10FD969DC}" type="parTrans" cxnId="{219CEA58-3F4F-4361-9B67-120619B4726B}">
      <dgm:prSet/>
      <dgm:spPr/>
      <dgm:t>
        <a:bodyPr/>
        <a:lstStyle/>
        <a:p>
          <a:endParaRPr lang="en-US"/>
        </a:p>
      </dgm:t>
    </dgm:pt>
    <dgm:pt modelId="{CFA515F5-3114-493E-BA33-7FDC7AD620BD}" type="sibTrans" cxnId="{219CEA58-3F4F-4361-9B67-120619B4726B}">
      <dgm:prSet/>
      <dgm:spPr/>
      <dgm:t>
        <a:bodyPr/>
        <a:lstStyle/>
        <a:p>
          <a:endParaRPr lang="en-US"/>
        </a:p>
      </dgm:t>
    </dgm:pt>
    <dgm:pt modelId="{883BCA4D-0A1E-457E-A80B-C0FD4EED9157}">
      <dgm:prSet/>
      <dgm:spPr/>
      <dgm:t>
        <a:bodyPr/>
        <a:lstStyle/>
        <a:p>
          <a:r>
            <a:rPr lang="en-IE"/>
            <a:t>RIP</a:t>
          </a:r>
          <a:endParaRPr lang="en-US"/>
        </a:p>
      </dgm:t>
    </dgm:pt>
    <dgm:pt modelId="{81818C56-BD02-4D86-AC5A-88A0644840DB}" type="parTrans" cxnId="{9B05FDC7-1112-4993-926E-4974D01F1BBF}">
      <dgm:prSet/>
      <dgm:spPr/>
      <dgm:t>
        <a:bodyPr/>
        <a:lstStyle/>
        <a:p>
          <a:endParaRPr lang="en-US"/>
        </a:p>
      </dgm:t>
    </dgm:pt>
    <dgm:pt modelId="{3952E386-106B-4433-990B-5B9A3BA82021}" type="sibTrans" cxnId="{9B05FDC7-1112-4993-926E-4974D01F1BBF}">
      <dgm:prSet/>
      <dgm:spPr/>
      <dgm:t>
        <a:bodyPr/>
        <a:lstStyle/>
        <a:p>
          <a:endParaRPr lang="en-US"/>
        </a:p>
      </dgm:t>
    </dgm:pt>
    <dgm:pt modelId="{5D6F4129-CDB9-4901-B644-1B88B5F88E17}">
      <dgm:prSet/>
      <dgm:spPr/>
      <dgm:t>
        <a:bodyPr/>
        <a:lstStyle/>
        <a:p>
          <a:r>
            <a:rPr lang="en-IE" dirty="0"/>
            <a:t>OSPF</a:t>
          </a:r>
          <a:endParaRPr lang="en-US" dirty="0"/>
        </a:p>
      </dgm:t>
    </dgm:pt>
    <dgm:pt modelId="{7A8F38CF-9C99-400D-B0B0-4CF6CD948613}" type="parTrans" cxnId="{1AF3D704-3C4B-4A2D-B8FD-748243F07828}">
      <dgm:prSet/>
      <dgm:spPr/>
      <dgm:t>
        <a:bodyPr/>
        <a:lstStyle/>
        <a:p>
          <a:endParaRPr lang="en-US"/>
        </a:p>
      </dgm:t>
    </dgm:pt>
    <dgm:pt modelId="{5CDA64F8-479B-4D46-BAC5-D794010F5D88}" type="sibTrans" cxnId="{1AF3D704-3C4B-4A2D-B8FD-748243F07828}">
      <dgm:prSet/>
      <dgm:spPr/>
      <dgm:t>
        <a:bodyPr/>
        <a:lstStyle/>
        <a:p>
          <a:endParaRPr lang="en-US"/>
        </a:p>
      </dgm:t>
    </dgm:pt>
    <dgm:pt modelId="{D681E08F-4C0A-4749-95C0-B3AFB80C3EC0}">
      <dgm:prSet/>
      <dgm:spPr/>
      <dgm:t>
        <a:bodyPr/>
        <a:lstStyle/>
        <a:p>
          <a:r>
            <a:rPr lang="en-US" dirty="0"/>
            <a:t>Gateway Protocols</a:t>
          </a:r>
        </a:p>
      </dgm:t>
    </dgm:pt>
    <dgm:pt modelId="{52AF9D88-9FB6-4018-96B6-EE866BDDD28D}" type="parTrans" cxnId="{73025635-2B84-46A8-A4A2-CD2B4E882C5A}">
      <dgm:prSet/>
      <dgm:spPr/>
      <dgm:t>
        <a:bodyPr/>
        <a:lstStyle/>
        <a:p>
          <a:endParaRPr lang="en-IE"/>
        </a:p>
      </dgm:t>
    </dgm:pt>
    <dgm:pt modelId="{346AC0C5-5117-4DF1-A620-5D3E441444EE}" type="sibTrans" cxnId="{73025635-2B84-46A8-A4A2-CD2B4E882C5A}">
      <dgm:prSet/>
      <dgm:spPr/>
      <dgm:t>
        <a:bodyPr/>
        <a:lstStyle/>
        <a:p>
          <a:endParaRPr lang="en-IE"/>
        </a:p>
      </dgm:t>
    </dgm:pt>
    <dgm:pt modelId="{3192B77B-3582-4EDF-8A5E-FEDCF0624FB0}">
      <dgm:prSet/>
      <dgm:spPr/>
      <dgm:t>
        <a:bodyPr/>
        <a:lstStyle/>
        <a:p>
          <a:r>
            <a:rPr lang="en-US" dirty="0"/>
            <a:t>Interior Gateway Protocol (IGRP)</a:t>
          </a:r>
        </a:p>
      </dgm:t>
    </dgm:pt>
    <dgm:pt modelId="{001525D5-8326-4075-ACF1-D440BAF1C784}" type="parTrans" cxnId="{05A255BE-9DC9-4CFA-8417-1F748C14DEB4}">
      <dgm:prSet/>
      <dgm:spPr/>
      <dgm:t>
        <a:bodyPr/>
        <a:lstStyle/>
        <a:p>
          <a:endParaRPr lang="en-IE"/>
        </a:p>
      </dgm:t>
    </dgm:pt>
    <dgm:pt modelId="{8F388FC3-FD09-48D1-AEDE-F5C9596EEB36}" type="sibTrans" cxnId="{05A255BE-9DC9-4CFA-8417-1F748C14DEB4}">
      <dgm:prSet/>
      <dgm:spPr/>
      <dgm:t>
        <a:bodyPr/>
        <a:lstStyle/>
        <a:p>
          <a:endParaRPr lang="en-IE"/>
        </a:p>
      </dgm:t>
    </dgm:pt>
    <dgm:pt modelId="{B53B7EDC-F97D-4CF3-AE9B-02B943335C26}">
      <dgm:prSet/>
      <dgm:spPr/>
      <dgm:t>
        <a:bodyPr/>
        <a:lstStyle/>
        <a:p>
          <a:r>
            <a:rPr lang="en-US" dirty="0"/>
            <a:t>Enhanced IGRP</a:t>
          </a:r>
        </a:p>
      </dgm:t>
    </dgm:pt>
    <dgm:pt modelId="{82F06B5E-E016-4741-BB14-75B485308931}" type="parTrans" cxnId="{E0609885-A36C-44A1-BA97-8AE6AEFC1144}">
      <dgm:prSet/>
      <dgm:spPr/>
      <dgm:t>
        <a:bodyPr/>
        <a:lstStyle/>
        <a:p>
          <a:endParaRPr lang="en-IE"/>
        </a:p>
      </dgm:t>
    </dgm:pt>
    <dgm:pt modelId="{D575D500-A024-496B-B99D-193084968751}" type="sibTrans" cxnId="{E0609885-A36C-44A1-BA97-8AE6AEFC1144}">
      <dgm:prSet/>
      <dgm:spPr/>
      <dgm:t>
        <a:bodyPr/>
        <a:lstStyle/>
        <a:p>
          <a:endParaRPr lang="en-IE"/>
        </a:p>
      </dgm:t>
    </dgm:pt>
    <dgm:pt modelId="{89E0B1C4-223F-4C21-A7D5-84C7E8048C7C}">
      <dgm:prSet/>
      <dgm:spPr/>
      <dgm:t>
        <a:bodyPr/>
        <a:lstStyle/>
        <a:p>
          <a:r>
            <a:rPr lang="en-US" dirty="0"/>
            <a:t>Exterior Gateway Protocol</a:t>
          </a:r>
        </a:p>
      </dgm:t>
    </dgm:pt>
    <dgm:pt modelId="{C68BFE71-0003-4EC5-B1F9-B4D640C997D1}" type="parTrans" cxnId="{7D0C08A1-5E73-40E4-B9FC-995AE0E813F8}">
      <dgm:prSet/>
      <dgm:spPr/>
      <dgm:t>
        <a:bodyPr/>
        <a:lstStyle/>
        <a:p>
          <a:endParaRPr lang="en-IE"/>
        </a:p>
      </dgm:t>
    </dgm:pt>
    <dgm:pt modelId="{72AE59F1-ED1C-4902-8E1D-F54824F4F001}" type="sibTrans" cxnId="{7D0C08A1-5E73-40E4-B9FC-995AE0E813F8}">
      <dgm:prSet/>
      <dgm:spPr/>
      <dgm:t>
        <a:bodyPr/>
        <a:lstStyle/>
        <a:p>
          <a:endParaRPr lang="en-IE"/>
        </a:p>
      </dgm:t>
    </dgm:pt>
    <dgm:pt modelId="{78E969B1-3499-4B3A-832A-1E7279D8BE09}">
      <dgm:prSet/>
      <dgm:spPr/>
      <dgm:t>
        <a:bodyPr/>
        <a:lstStyle/>
        <a:p>
          <a:r>
            <a:rPr lang="en-US" dirty="0"/>
            <a:t>Border Gateway Protocol</a:t>
          </a:r>
        </a:p>
      </dgm:t>
    </dgm:pt>
    <dgm:pt modelId="{D9079EBD-42EA-4AC2-B45B-84CFD9082261}" type="parTrans" cxnId="{40E73134-EB94-4C55-9188-061E408C8A39}">
      <dgm:prSet/>
      <dgm:spPr/>
      <dgm:t>
        <a:bodyPr/>
        <a:lstStyle/>
        <a:p>
          <a:endParaRPr lang="en-IE"/>
        </a:p>
      </dgm:t>
    </dgm:pt>
    <dgm:pt modelId="{09873D12-BA1D-416F-947E-27F3DB035988}" type="sibTrans" cxnId="{40E73134-EB94-4C55-9188-061E408C8A39}">
      <dgm:prSet/>
      <dgm:spPr/>
      <dgm:t>
        <a:bodyPr/>
        <a:lstStyle/>
        <a:p>
          <a:endParaRPr lang="en-IE"/>
        </a:p>
      </dgm:t>
    </dgm:pt>
    <dgm:pt modelId="{88B2F774-235B-4616-B51B-ED766394A941}" type="pres">
      <dgm:prSet presAssocID="{0F6236A3-175A-497D-BAF0-649443151845}" presName="linear" presStyleCnt="0">
        <dgm:presLayoutVars>
          <dgm:animLvl val="lvl"/>
          <dgm:resizeHandles val="exact"/>
        </dgm:presLayoutVars>
      </dgm:prSet>
      <dgm:spPr/>
    </dgm:pt>
    <dgm:pt modelId="{1438144A-51FD-44F0-8DF0-BD7989BA4FEC}" type="pres">
      <dgm:prSet presAssocID="{D4E2EAA7-CCC7-4F5B-A0DC-1F80B845E66D}" presName="parentText" presStyleLbl="node1" presStyleIdx="0" presStyleCnt="4">
        <dgm:presLayoutVars>
          <dgm:chMax val="0"/>
          <dgm:bulletEnabled val="1"/>
        </dgm:presLayoutVars>
      </dgm:prSet>
      <dgm:spPr/>
    </dgm:pt>
    <dgm:pt modelId="{50F1047B-C0F5-4788-8144-5532FCE88F84}" type="pres">
      <dgm:prSet presAssocID="{CFA515F5-3114-493E-BA33-7FDC7AD620BD}" presName="spacer" presStyleCnt="0"/>
      <dgm:spPr/>
    </dgm:pt>
    <dgm:pt modelId="{BEE825FB-766A-49B3-B8F1-E0EC5BD36C6F}" type="pres">
      <dgm:prSet presAssocID="{883BCA4D-0A1E-457E-A80B-C0FD4EED9157}" presName="parentText" presStyleLbl="node1" presStyleIdx="1" presStyleCnt="4">
        <dgm:presLayoutVars>
          <dgm:chMax val="0"/>
          <dgm:bulletEnabled val="1"/>
        </dgm:presLayoutVars>
      </dgm:prSet>
      <dgm:spPr/>
    </dgm:pt>
    <dgm:pt modelId="{A41E6465-C4C5-4A98-80D3-C1969A4D6826}" type="pres">
      <dgm:prSet presAssocID="{3952E386-106B-4433-990B-5B9A3BA82021}" presName="spacer" presStyleCnt="0"/>
      <dgm:spPr/>
    </dgm:pt>
    <dgm:pt modelId="{7D2A48D0-B667-4D6D-ABAA-149C22F31F45}" type="pres">
      <dgm:prSet presAssocID="{5D6F4129-CDB9-4901-B644-1B88B5F88E17}" presName="parentText" presStyleLbl="node1" presStyleIdx="2" presStyleCnt="4">
        <dgm:presLayoutVars>
          <dgm:chMax val="0"/>
          <dgm:bulletEnabled val="1"/>
        </dgm:presLayoutVars>
      </dgm:prSet>
      <dgm:spPr/>
    </dgm:pt>
    <dgm:pt modelId="{26998196-71D5-4085-86B8-A080D60698DC}" type="pres">
      <dgm:prSet presAssocID="{5CDA64F8-479B-4D46-BAC5-D794010F5D88}" presName="spacer" presStyleCnt="0"/>
      <dgm:spPr/>
    </dgm:pt>
    <dgm:pt modelId="{7A1A2944-1F3F-4EC9-88E9-BB269990DC2F}" type="pres">
      <dgm:prSet presAssocID="{D681E08F-4C0A-4749-95C0-B3AFB80C3EC0}" presName="parentText" presStyleLbl="node1" presStyleIdx="3" presStyleCnt="4">
        <dgm:presLayoutVars>
          <dgm:chMax val="0"/>
          <dgm:bulletEnabled val="1"/>
        </dgm:presLayoutVars>
      </dgm:prSet>
      <dgm:spPr/>
    </dgm:pt>
    <dgm:pt modelId="{5FD684F6-529D-42C2-91F5-AE18ADD6927F}" type="pres">
      <dgm:prSet presAssocID="{D681E08F-4C0A-4749-95C0-B3AFB80C3EC0}" presName="childText" presStyleLbl="revTx" presStyleIdx="0" presStyleCnt="1">
        <dgm:presLayoutVars>
          <dgm:bulletEnabled val="1"/>
        </dgm:presLayoutVars>
      </dgm:prSet>
      <dgm:spPr/>
    </dgm:pt>
  </dgm:ptLst>
  <dgm:cxnLst>
    <dgm:cxn modelId="{1AF3D704-3C4B-4A2D-B8FD-748243F07828}" srcId="{0F6236A3-175A-497D-BAF0-649443151845}" destId="{5D6F4129-CDB9-4901-B644-1B88B5F88E17}" srcOrd="2" destOrd="0" parTransId="{7A8F38CF-9C99-400D-B0B0-4CF6CD948613}" sibTransId="{5CDA64F8-479B-4D46-BAC5-D794010F5D88}"/>
    <dgm:cxn modelId="{6B5E0617-D6C3-414D-8714-9B6BCD272671}" type="presOf" srcId="{89E0B1C4-223F-4C21-A7D5-84C7E8048C7C}" destId="{5FD684F6-529D-42C2-91F5-AE18ADD6927F}" srcOrd="0" destOrd="2" presId="urn:microsoft.com/office/officeart/2005/8/layout/vList2"/>
    <dgm:cxn modelId="{A7A29C2B-2AB7-45B8-AFEA-3A74A9E40035}" type="presOf" srcId="{0F6236A3-175A-497D-BAF0-649443151845}" destId="{88B2F774-235B-4616-B51B-ED766394A941}" srcOrd="0" destOrd="0" presId="urn:microsoft.com/office/officeart/2005/8/layout/vList2"/>
    <dgm:cxn modelId="{40E73134-EB94-4C55-9188-061E408C8A39}" srcId="{D681E08F-4C0A-4749-95C0-B3AFB80C3EC0}" destId="{78E969B1-3499-4B3A-832A-1E7279D8BE09}" srcOrd="3" destOrd="0" parTransId="{D9079EBD-42EA-4AC2-B45B-84CFD9082261}" sibTransId="{09873D12-BA1D-416F-947E-27F3DB035988}"/>
    <dgm:cxn modelId="{73025635-2B84-46A8-A4A2-CD2B4E882C5A}" srcId="{0F6236A3-175A-497D-BAF0-649443151845}" destId="{D681E08F-4C0A-4749-95C0-B3AFB80C3EC0}" srcOrd="3" destOrd="0" parTransId="{52AF9D88-9FB6-4018-96B6-EE866BDDD28D}" sibTransId="{346AC0C5-5117-4DF1-A620-5D3E441444EE}"/>
    <dgm:cxn modelId="{00521646-FD68-4E48-88F8-C39C700A3C71}" type="presOf" srcId="{3192B77B-3582-4EDF-8A5E-FEDCF0624FB0}" destId="{5FD684F6-529D-42C2-91F5-AE18ADD6927F}" srcOrd="0" destOrd="0" presId="urn:microsoft.com/office/officeart/2005/8/layout/vList2"/>
    <dgm:cxn modelId="{BD075C4C-6BAA-4887-B8B7-EC927BF3686C}" type="presOf" srcId="{D681E08F-4C0A-4749-95C0-B3AFB80C3EC0}" destId="{7A1A2944-1F3F-4EC9-88E9-BB269990DC2F}" srcOrd="0" destOrd="0" presId="urn:microsoft.com/office/officeart/2005/8/layout/vList2"/>
    <dgm:cxn modelId="{14B91D4F-8975-47D9-981D-E6ADE16C1900}" type="presOf" srcId="{D4E2EAA7-CCC7-4F5B-A0DC-1F80B845E66D}" destId="{1438144A-51FD-44F0-8DF0-BD7989BA4FEC}" srcOrd="0" destOrd="0" presId="urn:microsoft.com/office/officeart/2005/8/layout/vList2"/>
    <dgm:cxn modelId="{79023374-D0F5-4A6D-A0A6-F279A0A6AE97}" type="presOf" srcId="{78E969B1-3499-4B3A-832A-1E7279D8BE09}" destId="{5FD684F6-529D-42C2-91F5-AE18ADD6927F}" srcOrd="0" destOrd="3" presId="urn:microsoft.com/office/officeart/2005/8/layout/vList2"/>
    <dgm:cxn modelId="{219CEA58-3F4F-4361-9B67-120619B4726B}" srcId="{0F6236A3-175A-497D-BAF0-649443151845}" destId="{D4E2EAA7-CCC7-4F5B-A0DC-1F80B845E66D}" srcOrd="0" destOrd="0" parTransId="{61E13036-7354-413A-B01D-07A10FD969DC}" sibTransId="{CFA515F5-3114-493E-BA33-7FDC7AD620BD}"/>
    <dgm:cxn modelId="{E0609885-A36C-44A1-BA97-8AE6AEFC1144}" srcId="{D681E08F-4C0A-4749-95C0-B3AFB80C3EC0}" destId="{B53B7EDC-F97D-4CF3-AE9B-02B943335C26}" srcOrd="1" destOrd="0" parTransId="{82F06B5E-E016-4741-BB14-75B485308931}" sibTransId="{D575D500-A024-496B-B99D-193084968751}"/>
    <dgm:cxn modelId="{AA7E428C-70E7-4235-B084-BE17E1AC5B60}" type="presOf" srcId="{5D6F4129-CDB9-4901-B644-1B88B5F88E17}" destId="{7D2A48D0-B667-4D6D-ABAA-149C22F31F45}" srcOrd="0" destOrd="0" presId="urn:microsoft.com/office/officeart/2005/8/layout/vList2"/>
    <dgm:cxn modelId="{7D0C08A1-5E73-40E4-B9FC-995AE0E813F8}" srcId="{D681E08F-4C0A-4749-95C0-B3AFB80C3EC0}" destId="{89E0B1C4-223F-4C21-A7D5-84C7E8048C7C}" srcOrd="2" destOrd="0" parTransId="{C68BFE71-0003-4EC5-B1F9-B4D640C997D1}" sibTransId="{72AE59F1-ED1C-4902-8E1D-F54824F4F001}"/>
    <dgm:cxn modelId="{06E3D0B9-B715-4EAF-A91C-03C53A4DCC4C}" type="presOf" srcId="{883BCA4D-0A1E-457E-A80B-C0FD4EED9157}" destId="{BEE825FB-766A-49B3-B8F1-E0EC5BD36C6F}" srcOrd="0" destOrd="0" presId="urn:microsoft.com/office/officeart/2005/8/layout/vList2"/>
    <dgm:cxn modelId="{05A255BE-9DC9-4CFA-8417-1F748C14DEB4}" srcId="{D681E08F-4C0A-4749-95C0-B3AFB80C3EC0}" destId="{3192B77B-3582-4EDF-8A5E-FEDCF0624FB0}" srcOrd="0" destOrd="0" parTransId="{001525D5-8326-4075-ACF1-D440BAF1C784}" sibTransId="{8F388FC3-FD09-48D1-AEDE-F5C9596EEB36}"/>
    <dgm:cxn modelId="{9B05FDC7-1112-4993-926E-4974D01F1BBF}" srcId="{0F6236A3-175A-497D-BAF0-649443151845}" destId="{883BCA4D-0A1E-457E-A80B-C0FD4EED9157}" srcOrd="1" destOrd="0" parTransId="{81818C56-BD02-4D86-AC5A-88A0644840DB}" sibTransId="{3952E386-106B-4433-990B-5B9A3BA82021}"/>
    <dgm:cxn modelId="{D38ED0D7-0390-4786-80E8-7695EA6E5757}" type="presOf" srcId="{B53B7EDC-F97D-4CF3-AE9B-02B943335C26}" destId="{5FD684F6-529D-42C2-91F5-AE18ADD6927F}" srcOrd="0" destOrd="1" presId="urn:microsoft.com/office/officeart/2005/8/layout/vList2"/>
    <dgm:cxn modelId="{4F5CB31B-CD05-4667-89CE-37A4DBE4606B}" type="presParOf" srcId="{88B2F774-235B-4616-B51B-ED766394A941}" destId="{1438144A-51FD-44F0-8DF0-BD7989BA4FEC}" srcOrd="0" destOrd="0" presId="urn:microsoft.com/office/officeart/2005/8/layout/vList2"/>
    <dgm:cxn modelId="{8C88EBE1-72A8-43DA-B78F-869F84F706EE}" type="presParOf" srcId="{88B2F774-235B-4616-B51B-ED766394A941}" destId="{50F1047B-C0F5-4788-8144-5532FCE88F84}" srcOrd="1" destOrd="0" presId="urn:microsoft.com/office/officeart/2005/8/layout/vList2"/>
    <dgm:cxn modelId="{AB773149-6ED0-4677-8AB1-DAE4B215BCAB}" type="presParOf" srcId="{88B2F774-235B-4616-B51B-ED766394A941}" destId="{BEE825FB-766A-49B3-B8F1-E0EC5BD36C6F}" srcOrd="2" destOrd="0" presId="urn:microsoft.com/office/officeart/2005/8/layout/vList2"/>
    <dgm:cxn modelId="{6557EFA9-71A4-47EA-99CA-6F056D78E056}" type="presParOf" srcId="{88B2F774-235B-4616-B51B-ED766394A941}" destId="{A41E6465-C4C5-4A98-80D3-C1969A4D6826}" srcOrd="3" destOrd="0" presId="urn:microsoft.com/office/officeart/2005/8/layout/vList2"/>
    <dgm:cxn modelId="{B514758A-C005-43BC-8C75-C2C6690E09F7}" type="presParOf" srcId="{88B2F774-235B-4616-B51B-ED766394A941}" destId="{7D2A48D0-B667-4D6D-ABAA-149C22F31F45}" srcOrd="4" destOrd="0" presId="urn:microsoft.com/office/officeart/2005/8/layout/vList2"/>
    <dgm:cxn modelId="{3FB2C400-9764-4D50-AF68-D3D2F86FD71B}" type="presParOf" srcId="{88B2F774-235B-4616-B51B-ED766394A941}" destId="{26998196-71D5-4085-86B8-A080D60698DC}" srcOrd="5" destOrd="0" presId="urn:microsoft.com/office/officeart/2005/8/layout/vList2"/>
    <dgm:cxn modelId="{B5AA2939-AD4A-419E-B720-7E69C7616D75}" type="presParOf" srcId="{88B2F774-235B-4616-B51B-ED766394A941}" destId="{7A1A2944-1F3F-4EC9-88E9-BB269990DC2F}" srcOrd="6" destOrd="0" presId="urn:microsoft.com/office/officeart/2005/8/layout/vList2"/>
    <dgm:cxn modelId="{9AF7EF0A-2657-45A1-8E3B-25D514E0D2B8}" type="presParOf" srcId="{88B2F774-235B-4616-B51B-ED766394A941}" destId="{5FD684F6-529D-42C2-91F5-AE18ADD6927F}" srcOrd="7"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91E6E5-5CB1-4ABB-8F8C-476D16F3DDA6}">
      <dsp:nvSpPr>
        <dsp:cNvPr id="0" name=""/>
        <dsp:cNvSpPr/>
      </dsp:nvSpPr>
      <dsp:spPr>
        <a:xfrm>
          <a:off x="0" y="1552644"/>
          <a:ext cx="6263640" cy="1083600"/>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7F48B96-DDC7-4350-981B-CB3B7811F375}">
      <dsp:nvSpPr>
        <dsp:cNvPr id="0" name=""/>
        <dsp:cNvSpPr/>
      </dsp:nvSpPr>
      <dsp:spPr>
        <a:xfrm>
          <a:off x="313182" y="917963"/>
          <a:ext cx="4384548" cy="126936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725" tIns="0" rIns="165725" bIns="0" numCol="1" spcCol="1270" anchor="ctr" anchorCtr="0">
          <a:noAutofit/>
        </a:bodyPr>
        <a:lstStyle/>
        <a:p>
          <a:pPr marL="0" lvl="0" indent="0" algn="l" defTabSz="1911350">
            <a:lnSpc>
              <a:spcPct val="90000"/>
            </a:lnSpc>
            <a:spcBef>
              <a:spcPct val="0"/>
            </a:spcBef>
            <a:spcAft>
              <a:spcPct val="35000"/>
            </a:spcAft>
            <a:buNone/>
          </a:pPr>
          <a:r>
            <a:rPr lang="en-IE" sz="4300" kern="1200"/>
            <a:t>Routing</a:t>
          </a:r>
          <a:endParaRPr lang="en-US" sz="4300" kern="1200"/>
        </a:p>
      </dsp:txBody>
      <dsp:txXfrm>
        <a:off x="375147" y="979928"/>
        <a:ext cx="4260618" cy="1145430"/>
      </dsp:txXfrm>
    </dsp:sp>
    <dsp:sp modelId="{8A29BFAF-1755-4822-ADD1-CD1C54CA01FB}">
      <dsp:nvSpPr>
        <dsp:cNvPr id="0" name=""/>
        <dsp:cNvSpPr/>
      </dsp:nvSpPr>
      <dsp:spPr>
        <a:xfrm>
          <a:off x="0" y="3503124"/>
          <a:ext cx="6263640" cy="1083600"/>
        </a:xfrm>
        <a:prstGeom prst="rect">
          <a:avLst/>
        </a:prstGeom>
        <a:solidFill>
          <a:schemeClr val="lt1">
            <a:alpha val="90000"/>
            <a:hueOff val="0"/>
            <a:satOff val="0"/>
            <a:lumOff val="0"/>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dsp:style>
    </dsp:sp>
    <dsp:sp modelId="{021BFC12-07D4-4AB8-8F5E-1DE2A9BD4506}">
      <dsp:nvSpPr>
        <dsp:cNvPr id="0" name=""/>
        <dsp:cNvSpPr/>
      </dsp:nvSpPr>
      <dsp:spPr>
        <a:xfrm>
          <a:off x="313182" y="2868444"/>
          <a:ext cx="4384548" cy="126936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725" tIns="0" rIns="165725" bIns="0" numCol="1" spcCol="1270" anchor="ctr" anchorCtr="0">
          <a:noAutofit/>
        </a:bodyPr>
        <a:lstStyle/>
        <a:p>
          <a:pPr marL="0" lvl="0" indent="0" algn="l" defTabSz="1911350">
            <a:lnSpc>
              <a:spcPct val="90000"/>
            </a:lnSpc>
            <a:spcBef>
              <a:spcPct val="0"/>
            </a:spcBef>
            <a:spcAft>
              <a:spcPct val="35000"/>
            </a:spcAft>
            <a:buNone/>
          </a:pPr>
          <a:r>
            <a:rPr lang="en-IE" sz="4300" kern="1200" dirty="0"/>
            <a:t>Routing Protocols</a:t>
          </a:r>
          <a:endParaRPr lang="en-US" sz="4300" kern="1200" dirty="0"/>
        </a:p>
      </dsp:txBody>
      <dsp:txXfrm>
        <a:off x="375147" y="2930409"/>
        <a:ext cx="4260618" cy="114543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38144A-51FD-44F0-8DF0-BD7989BA4FEC}">
      <dsp:nvSpPr>
        <dsp:cNvPr id="0" name=""/>
        <dsp:cNvSpPr/>
      </dsp:nvSpPr>
      <dsp:spPr>
        <a:xfrm>
          <a:off x="0" y="41948"/>
          <a:ext cx="6263640" cy="81549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IE" sz="3400" kern="1200"/>
            <a:t>IP</a:t>
          </a:r>
          <a:endParaRPr lang="en-US" sz="3400" kern="1200"/>
        </a:p>
      </dsp:txBody>
      <dsp:txXfrm>
        <a:off x="39809" y="81757"/>
        <a:ext cx="6184022" cy="735872"/>
      </dsp:txXfrm>
    </dsp:sp>
    <dsp:sp modelId="{BEE825FB-766A-49B3-B8F1-E0EC5BD36C6F}">
      <dsp:nvSpPr>
        <dsp:cNvPr id="0" name=""/>
        <dsp:cNvSpPr/>
      </dsp:nvSpPr>
      <dsp:spPr>
        <a:xfrm>
          <a:off x="0" y="955358"/>
          <a:ext cx="6263640" cy="815490"/>
        </a:xfrm>
        <a:prstGeom prst="roundRect">
          <a:avLst/>
        </a:prstGeom>
        <a:solidFill>
          <a:schemeClr val="accent5">
            <a:hueOff val="-2252848"/>
            <a:satOff val="-5806"/>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IE" sz="3400" kern="1200"/>
            <a:t>RIP</a:t>
          </a:r>
          <a:endParaRPr lang="en-US" sz="3400" kern="1200"/>
        </a:p>
      </dsp:txBody>
      <dsp:txXfrm>
        <a:off x="39809" y="995167"/>
        <a:ext cx="6184022" cy="735872"/>
      </dsp:txXfrm>
    </dsp:sp>
    <dsp:sp modelId="{7D2A48D0-B667-4D6D-ABAA-149C22F31F45}">
      <dsp:nvSpPr>
        <dsp:cNvPr id="0" name=""/>
        <dsp:cNvSpPr/>
      </dsp:nvSpPr>
      <dsp:spPr>
        <a:xfrm>
          <a:off x="0" y="1868768"/>
          <a:ext cx="6263640" cy="815490"/>
        </a:xfrm>
        <a:prstGeom prst="roundRect">
          <a:avLst/>
        </a:prstGeom>
        <a:solidFill>
          <a:schemeClr val="accent5">
            <a:hueOff val="-4505695"/>
            <a:satOff val="-11613"/>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IE" sz="3400" kern="1200" dirty="0"/>
            <a:t>OSPF</a:t>
          </a:r>
          <a:endParaRPr lang="en-US" sz="3400" kern="1200" dirty="0"/>
        </a:p>
      </dsp:txBody>
      <dsp:txXfrm>
        <a:off x="39809" y="1908577"/>
        <a:ext cx="6184022" cy="735872"/>
      </dsp:txXfrm>
    </dsp:sp>
    <dsp:sp modelId="{7A1A2944-1F3F-4EC9-88E9-BB269990DC2F}">
      <dsp:nvSpPr>
        <dsp:cNvPr id="0" name=""/>
        <dsp:cNvSpPr/>
      </dsp:nvSpPr>
      <dsp:spPr>
        <a:xfrm>
          <a:off x="0" y="2782178"/>
          <a:ext cx="6263640" cy="81549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dirty="0"/>
            <a:t>Gateway Protocols</a:t>
          </a:r>
        </a:p>
      </dsp:txBody>
      <dsp:txXfrm>
        <a:off x="39809" y="2821987"/>
        <a:ext cx="6184022" cy="735872"/>
      </dsp:txXfrm>
    </dsp:sp>
    <dsp:sp modelId="{5FD684F6-529D-42C2-91F5-AE18ADD6927F}">
      <dsp:nvSpPr>
        <dsp:cNvPr id="0" name=""/>
        <dsp:cNvSpPr/>
      </dsp:nvSpPr>
      <dsp:spPr>
        <a:xfrm>
          <a:off x="0" y="3597669"/>
          <a:ext cx="6263640" cy="18650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871" tIns="43180" rIns="241808" bIns="43180" numCol="1" spcCol="1270" anchor="t" anchorCtr="0">
          <a:noAutofit/>
        </a:bodyPr>
        <a:lstStyle/>
        <a:p>
          <a:pPr marL="228600" lvl="1" indent="-228600" algn="l" defTabSz="1200150">
            <a:lnSpc>
              <a:spcPct val="90000"/>
            </a:lnSpc>
            <a:spcBef>
              <a:spcPct val="0"/>
            </a:spcBef>
            <a:spcAft>
              <a:spcPct val="20000"/>
            </a:spcAft>
            <a:buChar char="•"/>
          </a:pPr>
          <a:r>
            <a:rPr lang="en-US" sz="2700" kern="1200" dirty="0"/>
            <a:t>Interior Gateway Protocol (IGRP)</a:t>
          </a:r>
        </a:p>
        <a:p>
          <a:pPr marL="228600" lvl="1" indent="-228600" algn="l" defTabSz="1200150">
            <a:lnSpc>
              <a:spcPct val="90000"/>
            </a:lnSpc>
            <a:spcBef>
              <a:spcPct val="0"/>
            </a:spcBef>
            <a:spcAft>
              <a:spcPct val="20000"/>
            </a:spcAft>
            <a:buChar char="•"/>
          </a:pPr>
          <a:r>
            <a:rPr lang="en-US" sz="2700" kern="1200" dirty="0"/>
            <a:t>Enhanced IGRP</a:t>
          </a:r>
        </a:p>
        <a:p>
          <a:pPr marL="228600" lvl="1" indent="-228600" algn="l" defTabSz="1200150">
            <a:lnSpc>
              <a:spcPct val="90000"/>
            </a:lnSpc>
            <a:spcBef>
              <a:spcPct val="0"/>
            </a:spcBef>
            <a:spcAft>
              <a:spcPct val="20000"/>
            </a:spcAft>
            <a:buChar char="•"/>
          </a:pPr>
          <a:r>
            <a:rPr lang="en-US" sz="2700" kern="1200" dirty="0"/>
            <a:t>Exterior Gateway Protocol</a:t>
          </a:r>
        </a:p>
        <a:p>
          <a:pPr marL="228600" lvl="1" indent="-228600" algn="l" defTabSz="1200150">
            <a:lnSpc>
              <a:spcPct val="90000"/>
            </a:lnSpc>
            <a:spcBef>
              <a:spcPct val="0"/>
            </a:spcBef>
            <a:spcAft>
              <a:spcPct val="20000"/>
            </a:spcAft>
            <a:buChar char="•"/>
          </a:pPr>
          <a:r>
            <a:rPr lang="en-US" sz="2700" kern="1200" dirty="0"/>
            <a:t>Border Gateway Protocol</a:t>
          </a:r>
        </a:p>
      </dsp:txBody>
      <dsp:txXfrm>
        <a:off x="0" y="3597669"/>
        <a:ext cx="6263640" cy="186507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6E8C95-DA98-425A-865B-8DB9F2B4AF9A}" type="datetimeFigureOut">
              <a:rPr lang="en-GB" smtClean="0"/>
              <a:t>09/11/2024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D1ADA9-6F01-4C7C-AD7E-72AD49C9B2B8}" type="slidenum">
              <a:rPr lang="en-GB" smtClean="0"/>
              <a:t>‹#›</a:t>
            </a:fld>
            <a:endParaRPr lang="en-GB"/>
          </a:p>
        </p:txBody>
      </p:sp>
    </p:spTree>
    <p:extLst>
      <p:ext uri="{BB962C8B-B14F-4D97-AF65-F5344CB8AC3E}">
        <p14:creationId xmlns:p14="http://schemas.microsoft.com/office/powerpoint/2010/main" val="8209421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8" Type="http://schemas.openxmlformats.org/officeDocument/2006/relationships/hyperlink" Target="https://en.wikipedia.org/w/index.php?title=Open_Shortest_Path_First&amp;action=edit&amp;section=8" TargetMode="External"/><Relationship Id="rId13" Type="http://schemas.openxmlformats.org/officeDocument/2006/relationships/hyperlink" Target="https://en.wikipedia.org/w/index.php?title=Open_Shortest_Path_First&amp;action=edit&amp;section=10" TargetMode="External"/><Relationship Id="rId3" Type="http://schemas.openxmlformats.org/officeDocument/2006/relationships/hyperlink" Target="https://en.wikipedia.org/w/index.php?title=Open_Shortest_Path_First&amp;action=edit&amp;section=5" TargetMode="External"/><Relationship Id="rId7" Type="http://schemas.openxmlformats.org/officeDocument/2006/relationships/hyperlink" Target="https://en.wikipedia.org/w/index.php?title=Open_Shortest_Path_First&amp;action=edit&amp;section=7" TargetMode="External"/><Relationship Id="rId12" Type="http://schemas.openxmlformats.org/officeDocument/2006/relationships/hyperlink" Target="https://en.wikipedia.org/wiki/Open_Shortest_Path_First#cite_note-19" TargetMode="External"/><Relationship Id="rId2" Type="http://schemas.openxmlformats.org/officeDocument/2006/relationships/slide" Target="../slides/slide19.xml"/><Relationship Id="rId1" Type="http://schemas.openxmlformats.org/officeDocument/2006/relationships/notesMaster" Target="../notesMasters/notesMaster1.xml"/><Relationship Id="rId6" Type="http://schemas.openxmlformats.org/officeDocument/2006/relationships/hyperlink" Target="https://en.wikipedia.org/w/index.php?title=Open_Shortest_Path_First&amp;action=edit&amp;section=6" TargetMode="External"/><Relationship Id="rId11" Type="http://schemas.openxmlformats.org/officeDocument/2006/relationships/hyperlink" Target="https://en.wikipedia.org/w/index.php?title=Open_Shortest_Path_First&amp;action=edit&amp;section=9" TargetMode="External"/><Relationship Id="rId5" Type="http://schemas.openxmlformats.org/officeDocument/2006/relationships/hyperlink" Target="https://en.wikipedia.org/wiki/Open_Shortest_Path_First#cite_note-18" TargetMode="External"/><Relationship Id="rId15" Type="http://schemas.openxmlformats.org/officeDocument/2006/relationships/hyperlink" Target="https://en.wikipedia.org/w/index.php?title=Open_Shortest_Path_First&amp;action=edit&amp;section=11" TargetMode="External"/><Relationship Id="rId10" Type="http://schemas.openxmlformats.org/officeDocument/2006/relationships/hyperlink" Target="https://en.wikipedia.org/wiki/Cisco_Systems" TargetMode="External"/><Relationship Id="rId4" Type="http://schemas.openxmlformats.org/officeDocument/2006/relationships/hyperlink" Target="https://en.wikipedia.org/wiki/Open_Shortest_Path_First#cite_note-17" TargetMode="External"/><Relationship Id="rId9" Type="http://schemas.openxmlformats.org/officeDocument/2006/relationships/hyperlink" Target="https://en.wikipedia.org/wiki/Data_type#Boolean_type" TargetMode="External"/><Relationship Id="rId14" Type="http://schemas.openxmlformats.org/officeDocument/2006/relationships/hyperlink" Target="https://en.wikipedia.org/wiki/Open_Shortest_Path_First#cite_note-rfc3101-20" TargetMode="Externa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8" Type="http://schemas.openxmlformats.org/officeDocument/2006/relationships/hyperlink" Target="https://www.techtarget.com/searchnetworking/definition/CIDR" TargetMode="External"/><Relationship Id="rId3" Type="http://schemas.openxmlformats.org/officeDocument/2006/relationships/hyperlink" Target="https://www.techtarget.com/searchnetworking/definition/client-server" TargetMode="External"/><Relationship Id="rId7" Type="http://schemas.openxmlformats.org/officeDocument/2006/relationships/hyperlink" Target="https://www.techtarget.com/searchnetworking/definition/IPv6-Internet-Protocol-Version-6" TargetMode="External"/><Relationship Id="rId12" Type="http://schemas.openxmlformats.org/officeDocument/2006/relationships/hyperlink" Target="https://www.computerweekly.com/news/252507717/Facebook-unplugged-for-six-hours-due-to-configuration-error" TargetMode="External"/><Relationship Id="rId2" Type="http://schemas.openxmlformats.org/officeDocument/2006/relationships/slide" Target="../slides/slide22.xml"/><Relationship Id="rId1" Type="http://schemas.openxmlformats.org/officeDocument/2006/relationships/notesMaster" Target="../notesMasters/notesMaster1.xml"/><Relationship Id="rId6" Type="http://schemas.openxmlformats.org/officeDocument/2006/relationships/hyperlink" Target="https://www.techtarget.com/searchnetworking/definition/OSI" TargetMode="External"/><Relationship Id="rId11" Type="http://schemas.openxmlformats.org/officeDocument/2006/relationships/hyperlink" Target="https://www.techtarget.com/searchnetworking/definition/OSPF-Open-Shortest-Path-First" TargetMode="External"/><Relationship Id="rId5" Type="http://schemas.openxmlformats.org/officeDocument/2006/relationships/hyperlink" Target="https://www.techtarget.com/searchnetworking/definition/TCP-IP" TargetMode="External"/><Relationship Id="rId10" Type="http://schemas.openxmlformats.org/officeDocument/2006/relationships/hyperlink" Target="https://searchsecurity.techtarget.com/definition/hijacking" TargetMode="External"/><Relationship Id="rId4" Type="http://schemas.openxmlformats.org/officeDocument/2006/relationships/hyperlink" Target="https://whatis.techtarget.com/definition/hop" TargetMode="External"/><Relationship Id="rId9" Type="http://schemas.openxmlformats.org/officeDocument/2006/relationships/hyperlink" Target="https://searchsecurity.techtarget.com/definition/denial-of-service"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en.wikipedia.org/wiki/Exterior_Border_Gateway_Protocol" TargetMode="External"/><Relationship Id="rId2" Type="http://schemas.openxmlformats.org/officeDocument/2006/relationships/slide" Target="../slides/slide5.xml"/><Relationship Id="rId1" Type="http://schemas.openxmlformats.org/officeDocument/2006/relationships/notesMaster" Target="../notesMasters/notesMaster1.xml"/><Relationship Id="rId6" Type="http://schemas.openxmlformats.org/officeDocument/2006/relationships/hyperlink" Target="https://en.wikipedia.org/wiki/Router_(computing)#cite_note-17" TargetMode="External"/><Relationship Id="rId5" Type="http://schemas.openxmlformats.org/officeDocument/2006/relationships/hyperlink" Target="https://en.wikipedia.org/wiki/Core_router" TargetMode="External"/><Relationship Id="rId4" Type="http://schemas.openxmlformats.org/officeDocument/2006/relationships/hyperlink" Target="https://en.wikipedia.org/wiki/Autonomous_system_(Internet)"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8" Type="http://schemas.openxmlformats.org/officeDocument/2006/relationships/hyperlink" Target="https://en.wikipedia.org/w/index.php?title=Open_Shortest_Path_First&amp;action=edit&amp;section=8" TargetMode="External"/><Relationship Id="rId13" Type="http://schemas.openxmlformats.org/officeDocument/2006/relationships/hyperlink" Target="https://en.wikipedia.org/w/index.php?title=Open_Shortest_Path_First&amp;action=edit&amp;section=10" TargetMode="External"/><Relationship Id="rId3" Type="http://schemas.openxmlformats.org/officeDocument/2006/relationships/hyperlink" Target="https://en.wikipedia.org/w/index.php?title=Open_Shortest_Path_First&amp;action=edit&amp;section=5" TargetMode="External"/><Relationship Id="rId7" Type="http://schemas.openxmlformats.org/officeDocument/2006/relationships/hyperlink" Target="https://en.wikipedia.org/w/index.php?title=Open_Shortest_Path_First&amp;action=edit&amp;section=7" TargetMode="External"/><Relationship Id="rId12" Type="http://schemas.openxmlformats.org/officeDocument/2006/relationships/hyperlink" Target="https://en.wikipedia.org/wiki/Open_Shortest_Path_First#cite_note-19" TargetMode="External"/><Relationship Id="rId2" Type="http://schemas.openxmlformats.org/officeDocument/2006/relationships/slide" Target="../slides/slide18.xml"/><Relationship Id="rId1" Type="http://schemas.openxmlformats.org/officeDocument/2006/relationships/notesMaster" Target="../notesMasters/notesMaster1.xml"/><Relationship Id="rId6" Type="http://schemas.openxmlformats.org/officeDocument/2006/relationships/hyperlink" Target="https://en.wikipedia.org/w/index.php?title=Open_Shortest_Path_First&amp;action=edit&amp;section=6" TargetMode="External"/><Relationship Id="rId11" Type="http://schemas.openxmlformats.org/officeDocument/2006/relationships/hyperlink" Target="https://en.wikipedia.org/w/index.php?title=Open_Shortest_Path_First&amp;action=edit&amp;section=9" TargetMode="External"/><Relationship Id="rId5" Type="http://schemas.openxmlformats.org/officeDocument/2006/relationships/hyperlink" Target="https://en.wikipedia.org/wiki/Open_Shortest_Path_First#cite_note-18" TargetMode="External"/><Relationship Id="rId15" Type="http://schemas.openxmlformats.org/officeDocument/2006/relationships/hyperlink" Target="https://en.wikipedia.org/w/index.php?title=Open_Shortest_Path_First&amp;action=edit&amp;section=11" TargetMode="External"/><Relationship Id="rId10" Type="http://schemas.openxmlformats.org/officeDocument/2006/relationships/hyperlink" Target="https://en.wikipedia.org/wiki/Cisco_Systems" TargetMode="External"/><Relationship Id="rId4" Type="http://schemas.openxmlformats.org/officeDocument/2006/relationships/hyperlink" Target="https://en.wikipedia.org/wiki/Open_Shortest_Path_First#cite_note-17" TargetMode="External"/><Relationship Id="rId9" Type="http://schemas.openxmlformats.org/officeDocument/2006/relationships/hyperlink" Target="https://en.wikipedia.org/wiki/Data_type#Boolean_type" TargetMode="External"/><Relationship Id="rId14" Type="http://schemas.openxmlformats.org/officeDocument/2006/relationships/hyperlink" Target="https://en.wikipedia.org/wiki/Open_Shortest_Path_First#cite_note-rfc3101-20"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C2F2C0C-2383-450F-96F8-74C846B4D3A4}" type="slidenum">
              <a:rPr lang="en-GB" smtClean="0"/>
              <a:t>3</a:t>
            </a:fld>
            <a:endParaRPr lang="en-GB"/>
          </a:p>
        </p:txBody>
      </p:sp>
    </p:spTree>
    <p:extLst>
      <p:ext uri="{BB962C8B-B14F-4D97-AF65-F5344CB8AC3E}">
        <p14:creationId xmlns:p14="http://schemas.microsoft.com/office/powerpoint/2010/main" val="26751284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A955ED-F140-9F6F-6EC5-B367F68027C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9D6438D-0CD6-4677-80BF-F5107517C80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DB4921D-0068-7469-C694-20518A16DCCE}"/>
              </a:ext>
            </a:extLst>
          </p:cNvPr>
          <p:cNvSpPr>
            <a:spLocks noGrp="1"/>
          </p:cNvSpPr>
          <p:nvPr>
            <p:ph type="body" idx="1"/>
          </p:nvPr>
        </p:nvSpPr>
        <p:spPr/>
        <p:txBody>
          <a:bodyPr/>
          <a:lstStyle/>
          <a:p>
            <a:endParaRPr lang="en-IE" dirty="0"/>
          </a:p>
          <a:p>
            <a:endParaRPr lang="en-IE" dirty="0"/>
          </a:p>
          <a:p>
            <a:endParaRPr lang="en-IE" dirty="0"/>
          </a:p>
          <a:p>
            <a:r>
              <a:rPr lang="en-IE" dirty="0"/>
              <a:t>https://www.metaswitch.com/knowledge-center/reference/what-is-open-shortest-path-first-ospf</a:t>
            </a:r>
          </a:p>
          <a:p>
            <a:endParaRPr lang="en-IE" dirty="0"/>
          </a:p>
          <a:p>
            <a:endParaRPr lang="en-IE" dirty="0"/>
          </a:p>
          <a:p>
            <a:r>
              <a:rPr lang="en-IE" b="1" u="sng" dirty="0"/>
              <a:t>OSPF Areas:</a:t>
            </a:r>
          </a:p>
          <a:p>
            <a:endParaRPr lang="en-IE" dirty="0"/>
          </a:p>
          <a:p>
            <a:pPr algn="l"/>
            <a:r>
              <a:rPr lang="en-US" b="1" i="0" dirty="0">
                <a:solidFill>
                  <a:srgbClr val="000000"/>
                </a:solidFill>
                <a:effectLst/>
                <a:latin typeface="Arial" panose="020B0604020202020204" pitchFamily="34" charset="0"/>
              </a:rPr>
              <a:t>Backbone area</a:t>
            </a:r>
            <a:r>
              <a:rPr lang="en-US" b="0" i="0" dirty="0">
                <a:solidFill>
                  <a:srgbClr val="54595D"/>
                </a:solidFill>
                <a:effectLst/>
                <a:latin typeface="Arial" panose="020B0604020202020204" pitchFamily="34" charset="0"/>
              </a:rPr>
              <a:t>[</a:t>
            </a:r>
            <a:r>
              <a:rPr lang="en-US" b="0" i="0" u="none" strike="noStrike" dirty="0">
                <a:solidFill>
                  <a:srgbClr val="0645AD"/>
                </a:solidFill>
                <a:effectLst/>
                <a:latin typeface="Arial" panose="020B0604020202020204" pitchFamily="34" charset="0"/>
                <a:hlinkClick r:id="rId3" tooltip="Edit section: Backbone area"/>
              </a:rPr>
              <a:t>edit</a:t>
            </a:r>
            <a:r>
              <a:rPr lang="en-US" b="0" i="0" dirty="0">
                <a:solidFill>
                  <a:srgbClr val="54595D"/>
                </a:solidFill>
                <a:effectLst/>
                <a:latin typeface="Arial" panose="020B0604020202020204" pitchFamily="34" charset="0"/>
              </a:rPr>
              <a:t>]</a:t>
            </a:r>
            <a:endParaRPr lang="en-US" b="1" i="0" dirty="0">
              <a:solidFill>
                <a:srgbClr val="000000"/>
              </a:solidFill>
              <a:effectLst/>
              <a:latin typeface="Arial" panose="020B0604020202020204" pitchFamily="34" charset="0"/>
            </a:endParaRPr>
          </a:p>
          <a:p>
            <a:pPr algn="l"/>
            <a:r>
              <a:rPr lang="en-US" b="0" i="0" dirty="0">
                <a:solidFill>
                  <a:srgbClr val="202122"/>
                </a:solidFill>
                <a:effectLst/>
                <a:latin typeface="Arial" panose="020B0604020202020204" pitchFamily="34" charset="0"/>
              </a:rPr>
              <a:t>The backbone area (also known as </a:t>
            </a:r>
            <a:r>
              <a:rPr lang="en-US" b="0" i="1" dirty="0">
                <a:solidFill>
                  <a:srgbClr val="202122"/>
                </a:solidFill>
                <a:effectLst/>
                <a:latin typeface="Arial" panose="020B0604020202020204" pitchFamily="34" charset="0"/>
              </a:rPr>
              <a:t>area 0</a:t>
            </a:r>
            <a:r>
              <a:rPr lang="en-US" b="0" i="0" dirty="0">
                <a:solidFill>
                  <a:srgbClr val="202122"/>
                </a:solidFill>
                <a:effectLst/>
                <a:latin typeface="Arial" panose="020B0604020202020204" pitchFamily="34" charset="0"/>
              </a:rPr>
              <a:t> or </a:t>
            </a:r>
            <a:r>
              <a:rPr lang="en-US" b="0" i="1" dirty="0">
                <a:solidFill>
                  <a:srgbClr val="202122"/>
                </a:solidFill>
                <a:effectLst/>
                <a:latin typeface="Arial" panose="020B0604020202020204" pitchFamily="34" charset="0"/>
              </a:rPr>
              <a:t>area 0.0.0.0</a:t>
            </a:r>
            <a:r>
              <a:rPr lang="en-US" b="0" i="0" dirty="0">
                <a:solidFill>
                  <a:srgbClr val="202122"/>
                </a:solidFill>
                <a:effectLst/>
                <a:latin typeface="Arial" panose="020B0604020202020204" pitchFamily="34" charset="0"/>
              </a:rPr>
              <a:t>) forms the core of an OSPF network. All other areas are connected to it, either directly or through other routers. Inter-area routing happens via routers connected to the backbone area and to their own associated areas. It is the logical and physical structure for the 'OSPF domain' and is attached to all nonzero areas in the OSPF domain. Note that in OSPF the term Autonomous System Boundary Router (ASBR) is historic, in the sense that many OSPF domains can coexist in the same Internet-visible autonomous system, RFC 1996.</a:t>
            </a:r>
            <a:r>
              <a:rPr lang="en-US" b="0" i="0" u="none" strike="noStrike" baseline="30000" dirty="0">
                <a:solidFill>
                  <a:srgbClr val="0645AD"/>
                </a:solidFill>
                <a:effectLst/>
                <a:latin typeface="Arial" panose="020B0604020202020204" pitchFamily="34" charset="0"/>
                <a:hlinkClick r:id="rId4"/>
              </a:rPr>
              <a:t>[17]</a:t>
            </a:r>
            <a:r>
              <a:rPr lang="en-US" b="0" i="0" u="none" strike="noStrike" baseline="30000" dirty="0">
                <a:solidFill>
                  <a:srgbClr val="0645AD"/>
                </a:solidFill>
                <a:effectLst/>
                <a:latin typeface="Arial" panose="020B0604020202020204" pitchFamily="34" charset="0"/>
                <a:hlinkClick r:id="rId5"/>
              </a:rPr>
              <a:t>[18]</a:t>
            </a:r>
            <a:endParaRPr lang="en-US" b="0" i="0" dirty="0">
              <a:solidFill>
                <a:srgbClr val="202122"/>
              </a:solidFill>
              <a:effectLst/>
              <a:latin typeface="Arial" panose="020B0604020202020204" pitchFamily="34" charset="0"/>
            </a:endParaRPr>
          </a:p>
          <a:p>
            <a:pPr algn="l"/>
            <a:r>
              <a:rPr lang="en-US" b="0" i="0" dirty="0">
                <a:solidFill>
                  <a:srgbClr val="202122"/>
                </a:solidFill>
                <a:effectLst/>
                <a:latin typeface="Arial" panose="020B0604020202020204" pitchFamily="34" charset="0"/>
              </a:rPr>
              <a:t>All OSPF areas must connect to the backbone area. This connection, however, can be through a virtual link. For example, assume area 0.0.0.1 has a physical connection to area 0.0.0.0. Further assume that area 0.0.0.2 has no direct connection to the backbone, but this area does have a connection to area 0.0.0.1. Area 0.0.0.2 can use a virtual link through the </a:t>
            </a:r>
            <a:r>
              <a:rPr lang="en-US" b="0" i="1" dirty="0">
                <a:solidFill>
                  <a:srgbClr val="202122"/>
                </a:solidFill>
                <a:effectLst/>
                <a:latin typeface="Arial" panose="020B0604020202020204" pitchFamily="34" charset="0"/>
              </a:rPr>
              <a:t>transit area</a:t>
            </a:r>
            <a:r>
              <a:rPr lang="en-US" b="0" i="0" dirty="0">
                <a:solidFill>
                  <a:srgbClr val="202122"/>
                </a:solidFill>
                <a:effectLst/>
                <a:latin typeface="Arial" panose="020B0604020202020204" pitchFamily="34" charset="0"/>
              </a:rPr>
              <a:t> 0.0.0.1 to reach the backbone. To be a transit area, an area has to have the transit attribute, so it cannot be stubby in any way.</a:t>
            </a:r>
          </a:p>
          <a:p>
            <a:pPr algn="l"/>
            <a:r>
              <a:rPr lang="en-US" b="1" i="0" dirty="0">
                <a:solidFill>
                  <a:srgbClr val="000000"/>
                </a:solidFill>
                <a:effectLst/>
                <a:latin typeface="Arial" panose="020B0604020202020204" pitchFamily="34" charset="0"/>
              </a:rPr>
              <a:t>Regular area</a:t>
            </a:r>
            <a:r>
              <a:rPr lang="en-US" b="0" i="0" dirty="0">
                <a:solidFill>
                  <a:srgbClr val="54595D"/>
                </a:solidFill>
                <a:effectLst/>
                <a:latin typeface="Arial" panose="020B0604020202020204" pitchFamily="34" charset="0"/>
              </a:rPr>
              <a:t>[</a:t>
            </a:r>
            <a:r>
              <a:rPr lang="en-US" b="0" i="0" u="none" strike="noStrike" dirty="0">
                <a:solidFill>
                  <a:srgbClr val="0645AD"/>
                </a:solidFill>
                <a:effectLst/>
                <a:latin typeface="Arial" panose="020B0604020202020204" pitchFamily="34" charset="0"/>
                <a:hlinkClick r:id="rId6" tooltip="Edit section: Regular area"/>
              </a:rPr>
              <a:t>edit</a:t>
            </a:r>
            <a:r>
              <a:rPr lang="en-US" b="0" i="0" dirty="0">
                <a:solidFill>
                  <a:srgbClr val="54595D"/>
                </a:solidFill>
                <a:effectLst/>
                <a:latin typeface="Arial" panose="020B0604020202020204" pitchFamily="34" charset="0"/>
              </a:rPr>
              <a:t>]</a:t>
            </a:r>
            <a:endParaRPr lang="en-US" b="1" i="0" dirty="0">
              <a:solidFill>
                <a:srgbClr val="000000"/>
              </a:solidFill>
              <a:effectLst/>
              <a:latin typeface="Arial" panose="020B0604020202020204" pitchFamily="34" charset="0"/>
            </a:endParaRPr>
          </a:p>
          <a:p>
            <a:pPr algn="l"/>
            <a:r>
              <a:rPr lang="en-US" b="0" i="0" dirty="0">
                <a:solidFill>
                  <a:srgbClr val="202122"/>
                </a:solidFill>
                <a:effectLst/>
                <a:latin typeface="Arial" panose="020B0604020202020204" pitchFamily="34" charset="0"/>
              </a:rPr>
              <a:t>A regular area is just a non-backbone (nonzero) area without specific feature, generating and receiving summary and external LSAs. The backbone area is a special type of such area.</a:t>
            </a:r>
          </a:p>
          <a:p>
            <a:pPr algn="l"/>
            <a:r>
              <a:rPr lang="en-US" b="1" i="0" dirty="0">
                <a:solidFill>
                  <a:srgbClr val="000000"/>
                </a:solidFill>
                <a:effectLst/>
                <a:latin typeface="Arial" panose="020B0604020202020204" pitchFamily="34" charset="0"/>
              </a:rPr>
              <a:t>Transit area</a:t>
            </a:r>
            <a:r>
              <a:rPr lang="en-US" b="0" i="0" dirty="0">
                <a:solidFill>
                  <a:srgbClr val="54595D"/>
                </a:solidFill>
                <a:effectLst/>
                <a:latin typeface="Arial" panose="020B0604020202020204" pitchFamily="34" charset="0"/>
              </a:rPr>
              <a:t>[</a:t>
            </a:r>
            <a:r>
              <a:rPr lang="en-US" b="0" i="0" u="none" strike="noStrike" dirty="0">
                <a:solidFill>
                  <a:srgbClr val="0645AD"/>
                </a:solidFill>
                <a:effectLst/>
                <a:latin typeface="Arial" panose="020B0604020202020204" pitchFamily="34" charset="0"/>
                <a:hlinkClick r:id="rId7" tooltip="Edit section: Transit area"/>
              </a:rPr>
              <a:t>edit</a:t>
            </a:r>
            <a:r>
              <a:rPr lang="en-US" b="0" i="0" dirty="0">
                <a:solidFill>
                  <a:srgbClr val="54595D"/>
                </a:solidFill>
                <a:effectLst/>
                <a:latin typeface="Arial" panose="020B0604020202020204" pitchFamily="34" charset="0"/>
              </a:rPr>
              <a:t>]</a:t>
            </a:r>
            <a:endParaRPr lang="en-US" b="1" i="0" dirty="0">
              <a:solidFill>
                <a:srgbClr val="000000"/>
              </a:solidFill>
              <a:effectLst/>
              <a:latin typeface="Arial" panose="020B0604020202020204" pitchFamily="34" charset="0"/>
            </a:endParaRPr>
          </a:p>
          <a:p>
            <a:pPr algn="l"/>
            <a:r>
              <a:rPr lang="en-US" b="0" i="0" dirty="0">
                <a:solidFill>
                  <a:srgbClr val="202122"/>
                </a:solidFill>
                <a:effectLst/>
                <a:latin typeface="Arial" panose="020B0604020202020204" pitchFamily="34" charset="0"/>
              </a:rPr>
              <a:t>In OSPF requires all areas to be directly connected to the backbone area, if not </a:t>
            </a:r>
            <a:r>
              <a:rPr lang="en-US" b="0" i="1" dirty="0">
                <a:solidFill>
                  <a:srgbClr val="202122"/>
                </a:solidFill>
                <a:effectLst/>
                <a:latin typeface="Arial" panose="020B0604020202020204" pitchFamily="34" charset="0"/>
              </a:rPr>
              <a:t>Virtual links</a:t>
            </a:r>
            <a:r>
              <a:rPr lang="en-US" b="0" i="0" dirty="0">
                <a:solidFill>
                  <a:srgbClr val="202122"/>
                </a:solidFill>
                <a:effectLst/>
                <a:latin typeface="Arial" panose="020B0604020202020204" pitchFamily="34" charset="0"/>
              </a:rPr>
              <a:t> have to be used, and the area that it transit called </a:t>
            </a:r>
            <a:r>
              <a:rPr lang="en-US" b="0" i="1" dirty="0">
                <a:solidFill>
                  <a:srgbClr val="202122"/>
                </a:solidFill>
                <a:effectLst/>
                <a:latin typeface="Arial" panose="020B0604020202020204" pitchFamily="34" charset="0"/>
              </a:rPr>
              <a:t>Transit area</a:t>
            </a:r>
            <a:r>
              <a:rPr lang="en-US" b="0" i="0" dirty="0">
                <a:solidFill>
                  <a:srgbClr val="202122"/>
                </a:solidFill>
                <a:effectLst/>
                <a:latin typeface="Arial" panose="020B0604020202020204" pitchFamily="34" charset="0"/>
              </a:rPr>
              <a:t>.</a:t>
            </a:r>
          </a:p>
          <a:p>
            <a:pPr algn="l"/>
            <a:r>
              <a:rPr lang="en-US" b="0" i="0" dirty="0">
                <a:solidFill>
                  <a:srgbClr val="202122"/>
                </a:solidFill>
                <a:effectLst/>
                <a:latin typeface="Arial" panose="020B0604020202020204" pitchFamily="34" charset="0"/>
              </a:rPr>
              <a:t>A transit area is an area with two or more OSPF border routers and is used to pass network traffic from one adjacent area to another. The transit area does not originate this traffic and is not the destination of such traffic. The backbone area is a special type of transit area.</a:t>
            </a:r>
          </a:p>
          <a:p>
            <a:pPr algn="l"/>
            <a:r>
              <a:rPr lang="en-US" b="1" i="0" dirty="0">
                <a:solidFill>
                  <a:srgbClr val="000000"/>
                </a:solidFill>
                <a:effectLst/>
                <a:latin typeface="Arial" panose="020B0604020202020204" pitchFamily="34" charset="0"/>
              </a:rPr>
              <a:t>Stub area</a:t>
            </a:r>
            <a:r>
              <a:rPr lang="en-US" b="0" i="0" dirty="0">
                <a:solidFill>
                  <a:srgbClr val="54595D"/>
                </a:solidFill>
                <a:effectLst/>
                <a:latin typeface="Arial" panose="020B0604020202020204" pitchFamily="34" charset="0"/>
              </a:rPr>
              <a:t>[</a:t>
            </a:r>
            <a:r>
              <a:rPr lang="en-US" b="0" i="0" u="none" strike="noStrike" dirty="0">
                <a:solidFill>
                  <a:srgbClr val="0645AD"/>
                </a:solidFill>
                <a:effectLst/>
                <a:latin typeface="Arial" panose="020B0604020202020204" pitchFamily="34" charset="0"/>
                <a:hlinkClick r:id="rId8" tooltip="Edit section: Stub area"/>
              </a:rPr>
              <a:t>edit</a:t>
            </a:r>
            <a:r>
              <a:rPr lang="en-US" b="0" i="0" dirty="0">
                <a:solidFill>
                  <a:srgbClr val="54595D"/>
                </a:solidFill>
                <a:effectLst/>
                <a:latin typeface="Arial" panose="020B0604020202020204" pitchFamily="34" charset="0"/>
              </a:rPr>
              <a:t>]</a:t>
            </a:r>
            <a:endParaRPr lang="en-US" b="1" i="0" dirty="0">
              <a:solidFill>
                <a:srgbClr val="000000"/>
              </a:solidFill>
              <a:effectLst/>
              <a:latin typeface="Arial" panose="020B0604020202020204" pitchFamily="34" charset="0"/>
            </a:endParaRPr>
          </a:p>
          <a:p>
            <a:pPr algn="l"/>
            <a:r>
              <a:rPr lang="en-US" dirty="0"/>
              <a:t>In hello packets the </a:t>
            </a:r>
            <a:r>
              <a:rPr lang="en-US" b="1" dirty="0"/>
              <a:t>E</a:t>
            </a:r>
            <a:r>
              <a:rPr lang="en-US" dirty="0"/>
              <a:t> flag is not </a:t>
            </a:r>
            <a:r>
              <a:rPr lang="en-US" u="none" strike="noStrike" dirty="0">
                <a:solidFill>
                  <a:srgbClr val="0645AD"/>
                </a:solidFill>
                <a:effectLst/>
                <a:hlinkClick r:id="rId9" tooltip="Data type"/>
              </a:rPr>
              <a:t>high</a:t>
            </a:r>
            <a:r>
              <a:rPr lang="en-US" dirty="0"/>
              <a:t>, indication "External routing: not </a:t>
            </a:r>
            <a:r>
              <a:rPr lang="en-US" dirty="0" err="1"/>
              <a:t>capable"</a:t>
            </a:r>
            <a:r>
              <a:rPr lang="en-US" b="0" i="0" dirty="0" err="1">
                <a:solidFill>
                  <a:srgbClr val="202122"/>
                </a:solidFill>
                <a:effectLst/>
                <a:latin typeface="Arial" panose="020B0604020202020204" pitchFamily="34" charset="0"/>
              </a:rPr>
              <a:t>A</a:t>
            </a:r>
            <a:r>
              <a:rPr lang="en-US" b="0" i="0" dirty="0">
                <a:solidFill>
                  <a:srgbClr val="202122"/>
                </a:solidFill>
                <a:effectLst/>
                <a:latin typeface="Arial" panose="020B0604020202020204" pitchFamily="34" charset="0"/>
              </a:rPr>
              <a:t> stub area is an area that does not receive route advertisements external to the AS and routing from within the area is based entirely on a default route. An ABR deletes type 4, 5 LSAs from internal routers, sends them a default route of 0.0.0.0 and turns itself into a default gateway. This reduces LSDB and routing table size for internal routers.</a:t>
            </a:r>
          </a:p>
          <a:p>
            <a:pPr algn="l"/>
            <a:r>
              <a:rPr lang="en-US" b="0" i="0" dirty="0">
                <a:solidFill>
                  <a:srgbClr val="202122"/>
                </a:solidFill>
                <a:effectLst/>
                <a:latin typeface="Arial" panose="020B0604020202020204" pitchFamily="34" charset="0"/>
              </a:rPr>
              <a:t>Modifications to the basic concept of stub area have been implemented by systems vendors, such as the </a:t>
            </a:r>
            <a:r>
              <a:rPr lang="en-US" b="0" i="1" dirty="0">
                <a:solidFill>
                  <a:srgbClr val="202122"/>
                </a:solidFill>
                <a:effectLst/>
                <a:latin typeface="Arial" panose="020B0604020202020204" pitchFamily="34" charset="0"/>
              </a:rPr>
              <a:t>totally stubby area</a:t>
            </a:r>
            <a:r>
              <a:rPr lang="en-US" b="0" i="0" dirty="0">
                <a:solidFill>
                  <a:srgbClr val="202122"/>
                </a:solidFill>
                <a:effectLst/>
                <a:latin typeface="Arial" panose="020B0604020202020204" pitchFamily="34" charset="0"/>
              </a:rPr>
              <a:t> (TSA) and the </a:t>
            </a:r>
            <a:r>
              <a:rPr lang="en-US" b="0" i="1" dirty="0">
                <a:solidFill>
                  <a:srgbClr val="202122"/>
                </a:solidFill>
                <a:effectLst/>
                <a:latin typeface="Arial" panose="020B0604020202020204" pitchFamily="34" charset="0"/>
              </a:rPr>
              <a:t>not-so-stubby area</a:t>
            </a:r>
            <a:r>
              <a:rPr lang="en-US" b="0" i="0" dirty="0">
                <a:solidFill>
                  <a:srgbClr val="202122"/>
                </a:solidFill>
                <a:effectLst/>
                <a:latin typeface="Arial" panose="020B0604020202020204" pitchFamily="34" charset="0"/>
              </a:rPr>
              <a:t> (NSSA), both an extension in </a:t>
            </a:r>
            <a:r>
              <a:rPr lang="en-US" b="0" i="0" u="none" strike="noStrike" dirty="0">
                <a:solidFill>
                  <a:srgbClr val="0645AD"/>
                </a:solidFill>
                <a:effectLst/>
                <a:latin typeface="Arial" panose="020B0604020202020204" pitchFamily="34" charset="0"/>
                <a:hlinkClick r:id="rId10" tooltip="Cisco Systems"/>
              </a:rPr>
              <a:t>Cisco Systems</a:t>
            </a:r>
            <a:r>
              <a:rPr lang="en-US" b="0" i="0" dirty="0">
                <a:solidFill>
                  <a:srgbClr val="202122"/>
                </a:solidFill>
                <a:effectLst/>
                <a:latin typeface="Arial" panose="020B0604020202020204" pitchFamily="34" charset="0"/>
              </a:rPr>
              <a:t> routing equipment.</a:t>
            </a:r>
          </a:p>
          <a:p>
            <a:pPr algn="l"/>
            <a:r>
              <a:rPr lang="en-US" b="1" i="0" dirty="0">
                <a:solidFill>
                  <a:srgbClr val="000000"/>
                </a:solidFill>
                <a:effectLst/>
                <a:latin typeface="Arial" panose="020B0604020202020204" pitchFamily="34" charset="0"/>
              </a:rPr>
              <a:t>Totally stubby area</a:t>
            </a:r>
            <a:r>
              <a:rPr lang="en-US" b="0" i="0" dirty="0">
                <a:solidFill>
                  <a:srgbClr val="54595D"/>
                </a:solidFill>
                <a:effectLst/>
                <a:latin typeface="Arial" panose="020B0604020202020204" pitchFamily="34" charset="0"/>
              </a:rPr>
              <a:t>[</a:t>
            </a:r>
            <a:r>
              <a:rPr lang="en-US" b="0" i="0" u="none" strike="noStrike" dirty="0">
                <a:solidFill>
                  <a:srgbClr val="0645AD"/>
                </a:solidFill>
                <a:effectLst/>
                <a:latin typeface="Arial" panose="020B0604020202020204" pitchFamily="34" charset="0"/>
                <a:hlinkClick r:id="rId11" tooltip="Edit section: Totally stubby area"/>
              </a:rPr>
              <a:t>edit</a:t>
            </a:r>
            <a:r>
              <a:rPr lang="en-US" b="0" i="0" dirty="0">
                <a:solidFill>
                  <a:srgbClr val="54595D"/>
                </a:solidFill>
                <a:effectLst/>
                <a:latin typeface="Arial" panose="020B0604020202020204" pitchFamily="34" charset="0"/>
              </a:rPr>
              <a:t>]</a:t>
            </a:r>
            <a:endParaRPr lang="en-US" b="1" i="0" dirty="0">
              <a:solidFill>
                <a:srgbClr val="000000"/>
              </a:solidFill>
              <a:effectLst/>
              <a:latin typeface="Arial" panose="020B0604020202020204" pitchFamily="34" charset="0"/>
            </a:endParaRPr>
          </a:p>
          <a:p>
            <a:pPr algn="l"/>
            <a:r>
              <a:rPr lang="en-US" b="0" i="0" dirty="0">
                <a:solidFill>
                  <a:srgbClr val="202122"/>
                </a:solidFill>
                <a:effectLst/>
                <a:latin typeface="Arial" panose="020B0604020202020204" pitchFamily="34" charset="0"/>
              </a:rPr>
              <a:t>A </a:t>
            </a:r>
            <a:r>
              <a:rPr lang="en-US" b="0" i="1" dirty="0">
                <a:solidFill>
                  <a:srgbClr val="202122"/>
                </a:solidFill>
                <a:effectLst/>
                <a:latin typeface="Arial" panose="020B0604020202020204" pitchFamily="34" charset="0"/>
              </a:rPr>
              <a:t>totally stubby area</a:t>
            </a:r>
            <a:r>
              <a:rPr lang="en-US" b="0" i="0" dirty="0">
                <a:solidFill>
                  <a:srgbClr val="202122"/>
                </a:solidFill>
                <a:effectLst/>
                <a:latin typeface="Arial" panose="020B0604020202020204" pitchFamily="34" charset="0"/>
              </a:rPr>
              <a:t> is similar to a stub area. However, this area does not allow </a:t>
            </a:r>
            <a:r>
              <a:rPr lang="en-US" b="0" i="1" dirty="0">
                <a:solidFill>
                  <a:srgbClr val="202122"/>
                </a:solidFill>
                <a:effectLst/>
                <a:latin typeface="Arial" panose="020B0604020202020204" pitchFamily="34" charset="0"/>
              </a:rPr>
              <a:t>summary</a:t>
            </a:r>
            <a:r>
              <a:rPr lang="en-US" b="0" i="0" dirty="0">
                <a:solidFill>
                  <a:srgbClr val="202122"/>
                </a:solidFill>
                <a:effectLst/>
                <a:latin typeface="Arial" panose="020B0604020202020204" pitchFamily="34" charset="0"/>
              </a:rPr>
              <a:t> routes in addition to not having </a:t>
            </a:r>
            <a:r>
              <a:rPr lang="en-US" b="0" i="1" dirty="0">
                <a:solidFill>
                  <a:srgbClr val="202122"/>
                </a:solidFill>
                <a:effectLst/>
                <a:latin typeface="Arial" panose="020B0604020202020204" pitchFamily="34" charset="0"/>
              </a:rPr>
              <a:t>external</a:t>
            </a:r>
            <a:r>
              <a:rPr lang="en-US" b="0" i="0" dirty="0">
                <a:solidFill>
                  <a:srgbClr val="202122"/>
                </a:solidFill>
                <a:effectLst/>
                <a:latin typeface="Arial" panose="020B0604020202020204" pitchFamily="34" charset="0"/>
              </a:rPr>
              <a:t> routes, that is, </a:t>
            </a:r>
            <a:r>
              <a:rPr lang="en-US" b="0" i="1" dirty="0">
                <a:solidFill>
                  <a:srgbClr val="202122"/>
                </a:solidFill>
                <a:effectLst/>
                <a:latin typeface="Arial" panose="020B0604020202020204" pitchFamily="34" charset="0"/>
              </a:rPr>
              <a:t>inter-area</a:t>
            </a:r>
            <a:r>
              <a:rPr lang="en-US" b="0" i="0" dirty="0">
                <a:solidFill>
                  <a:srgbClr val="202122"/>
                </a:solidFill>
                <a:effectLst/>
                <a:latin typeface="Arial" panose="020B0604020202020204" pitchFamily="34" charset="0"/>
              </a:rPr>
              <a:t> (IA) routes are not summarized into totally stubby areas. The only way for traffic to get routed outside the area is a default route which is the only Type-3 LSA advertised into the area. When there is only one route out of the area, fewer routing decisions have to be made by the route processor, which lowers system resource utilization.</a:t>
            </a:r>
          </a:p>
          <a:p>
            <a:pPr algn="l"/>
            <a:r>
              <a:rPr lang="en-US" dirty="0"/>
              <a:t>Occasionally, it is said that a TSA can have only one ABR.</a:t>
            </a:r>
            <a:r>
              <a:rPr lang="en-US" b="0" i="0" u="none" strike="noStrike" baseline="30000" dirty="0">
                <a:solidFill>
                  <a:srgbClr val="0645AD"/>
                </a:solidFill>
                <a:effectLst/>
                <a:hlinkClick r:id="rId12"/>
              </a:rPr>
              <a:t>[19]</a:t>
            </a:r>
            <a:r>
              <a:rPr lang="en-US" b="1" i="0" dirty="0">
                <a:solidFill>
                  <a:srgbClr val="000000"/>
                </a:solidFill>
                <a:effectLst/>
                <a:latin typeface="Arial" panose="020B0604020202020204" pitchFamily="34" charset="0"/>
              </a:rPr>
              <a:t>Not-so-stubby area</a:t>
            </a:r>
            <a:r>
              <a:rPr lang="en-US" b="0" i="0" dirty="0">
                <a:solidFill>
                  <a:srgbClr val="54595D"/>
                </a:solidFill>
                <a:effectLst/>
                <a:latin typeface="Arial" panose="020B0604020202020204" pitchFamily="34" charset="0"/>
              </a:rPr>
              <a:t>[</a:t>
            </a:r>
            <a:r>
              <a:rPr lang="en-US" b="0" i="0" u="none" strike="noStrike" dirty="0">
                <a:solidFill>
                  <a:srgbClr val="0645AD"/>
                </a:solidFill>
                <a:effectLst/>
                <a:latin typeface="Arial" panose="020B0604020202020204" pitchFamily="34" charset="0"/>
                <a:hlinkClick r:id="rId13" tooltip="Edit section: Not-so-stubby area"/>
              </a:rPr>
              <a:t>edit</a:t>
            </a:r>
            <a:r>
              <a:rPr lang="en-US" b="0" i="0" dirty="0">
                <a:solidFill>
                  <a:srgbClr val="54595D"/>
                </a:solidFill>
                <a:effectLst/>
                <a:latin typeface="Arial" panose="020B0604020202020204" pitchFamily="34" charset="0"/>
              </a:rPr>
              <a:t>]</a:t>
            </a:r>
            <a:endParaRPr lang="en-US" b="1" i="0" dirty="0">
              <a:solidFill>
                <a:srgbClr val="000000"/>
              </a:solidFill>
              <a:effectLst/>
              <a:latin typeface="Arial" panose="020B0604020202020204" pitchFamily="34" charset="0"/>
            </a:endParaRPr>
          </a:p>
          <a:p>
            <a:pPr algn="l"/>
            <a:r>
              <a:rPr lang="en-US" dirty="0"/>
              <a:t>In hello packets the </a:t>
            </a:r>
            <a:r>
              <a:rPr lang="en-US" b="1" dirty="0"/>
              <a:t>N</a:t>
            </a:r>
            <a:r>
              <a:rPr lang="en-US" dirty="0"/>
              <a:t> flag is set </a:t>
            </a:r>
            <a:r>
              <a:rPr lang="en-US" u="none" strike="noStrike" dirty="0">
                <a:solidFill>
                  <a:srgbClr val="0645AD"/>
                </a:solidFill>
                <a:effectLst/>
                <a:hlinkClick r:id="rId9" tooltip="Data type"/>
              </a:rPr>
              <a:t>high</a:t>
            </a:r>
            <a:r>
              <a:rPr lang="en-US" dirty="0"/>
              <a:t>, indication "NSSA: </a:t>
            </a:r>
            <a:r>
              <a:rPr lang="en-US" dirty="0" err="1"/>
              <a:t>supported"</a:t>
            </a:r>
            <a:r>
              <a:rPr lang="en-US" b="0" i="0" dirty="0" err="1">
                <a:solidFill>
                  <a:srgbClr val="202122"/>
                </a:solidFill>
                <a:effectLst/>
                <a:latin typeface="Arial" panose="020B0604020202020204" pitchFamily="34" charset="0"/>
              </a:rPr>
              <a:t>A</a:t>
            </a:r>
            <a:r>
              <a:rPr lang="en-US" b="0" i="0" dirty="0">
                <a:solidFill>
                  <a:srgbClr val="202122"/>
                </a:solidFill>
                <a:effectLst/>
                <a:latin typeface="Arial" panose="020B0604020202020204" pitchFamily="34" charset="0"/>
              </a:rPr>
              <a:t> </a:t>
            </a:r>
            <a:r>
              <a:rPr lang="en-US" b="0" i="1" dirty="0">
                <a:solidFill>
                  <a:srgbClr val="202122"/>
                </a:solidFill>
                <a:effectLst/>
                <a:latin typeface="Arial" panose="020B0604020202020204" pitchFamily="34" charset="0"/>
              </a:rPr>
              <a:t>not-so-stubby area</a:t>
            </a:r>
            <a:r>
              <a:rPr lang="en-US" b="0" i="0" dirty="0">
                <a:solidFill>
                  <a:srgbClr val="202122"/>
                </a:solidFill>
                <a:effectLst/>
                <a:latin typeface="Arial" panose="020B0604020202020204" pitchFamily="34" charset="0"/>
              </a:rPr>
              <a:t> (NSSA) is a type of stub area that can import autonomous system external routes and send them to other areas, but still cannot receive AS-external routes from other areas.</a:t>
            </a:r>
            <a:r>
              <a:rPr lang="en-US" b="0" i="0" u="none" strike="noStrike" baseline="30000" dirty="0">
                <a:solidFill>
                  <a:srgbClr val="0645AD"/>
                </a:solidFill>
                <a:effectLst/>
                <a:latin typeface="Arial" panose="020B0604020202020204" pitchFamily="34" charset="0"/>
                <a:hlinkClick r:id="rId14"/>
              </a:rPr>
              <a:t>[20]</a:t>
            </a:r>
            <a:r>
              <a:rPr lang="en-US" b="0" i="0" dirty="0">
                <a:solidFill>
                  <a:srgbClr val="202122"/>
                </a:solidFill>
                <a:effectLst/>
                <a:latin typeface="Arial" panose="020B0604020202020204" pitchFamily="34" charset="0"/>
              </a:rPr>
              <a:t> NSSA is an extension of the stub area feature that allows the injection of external routes in a limited fashion into the stub area. A case study simulates an NSSA getting around the Stub Area problem of not being able to import external addresses. It visualizes the following activities: the ASBR imports external addresses with a type 7 LSA, the ABR converts a type 7 LSA to type 5 and floods it to other areas, the ABR acts as an "ASBR" for other areas. The ASBRs do not take type 5 LSAs and then convert to type 7 LSAs for the area.</a:t>
            </a:r>
          </a:p>
          <a:p>
            <a:pPr algn="l"/>
            <a:br>
              <a:rPr lang="en-US" b="0" i="0" dirty="0">
                <a:solidFill>
                  <a:srgbClr val="202122"/>
                </a:solidFill>
                <a:effectLst/>
                <a:latin typeface="Arial" panose="020B0604020202020204" pitchFamily="34" charset="0"/>
              </a:rPr>
            </a:br>
            <a:endParaRPr lang="en-US" b="0" i="0" dirty="0">
              <a:solidFill>
                <a:srgbClr val="202122"/>
              </a:solidFill>
              <a:effectLst/>
              <a:latin typeface="Arial" panose="020B0604020202020204" pitchFamily="34" charset="0"/>
            </a:endParaRPr>
          </a:p>
          <a:p>
            <a:pPr algn="l"/>
            <a:r>
              <a:rPr lang="en-US" b="1" i="0" dirty="0">
                <a:solidFill>
                  <a:srgbClr val="000000"/>
                </a:solidFill>
                <a:effectLst/>
                <a:latin typeface="Arial" panose="020B0604020202020204" pitchFamily="34" charset="0"/>
              </a:rPr>
              <a:t>Totally Not-so-stubby area</a:t>
            </a:r>
            <a:r>
              <a:rPr lang="en-US" b="0" i="0" dirty="0">
                <a:solidFill>
                  <a:srgbClr val="54595D"/>
                </a:solidFill>
                <a:effectLst/>
                <a:latin typeface="Arial" panose="020B0604020202020204" pitchFamily="34" charset="0"/>
              </a:rPr>
              <a:t>[</a:t>
            </a:r>
            <a:r>
              <a:rPr lang="en-US" b="0" i="0" u="none" strike="noStrike" dirty="0">
                <a:solidFill>
                  <a:srgbClr val="0645AD"/>
                </a:solidFill>
                <a:effectLst/>
                <a:latin typeface="Arial" panose="020B0604020202020204" pitchFamily="34" charset="0"/>
                <a:hlinkClick r:id="rId15" tooltip="Edit section: Totally Not-so-stubby area"/>
              </a:rPr>
              <a:t>edit</a:t>
            </a:r>
            <a:r>
              <a:rPr lang="en-US" b="0" i="0" dirty="0">
                <a:solidFill>
                  <a:srgbClr val="54595D"/>
                </a:solidFill>
                <a:effectLst/>
                <a:latin typeface="Arial" panose="020B0604020202020204" pitchFamily="34" charset="0"/>
              </a:rPr>
              <a:t>]</a:t>
            </a:r>
            <a:endParaRPr lang="en-US" b="1" i="0" dirty="0">
              <a:solidFill>
                <a:srgbClr val="000000"/>
              </a:solidFill>
              <a:effectLst/>
              <a:latin typeface="Arial" panose="020B0604020202020204" pitchFamily="34" charset="0"/>
            </a:endParaRPr>
          </a:p>
          <a:p>
            <a:pPr algn="l"/>
            <a:r>
              <a:rPr lang="en-US" b="0" i="0" dirty="0">
                <a:solidFill>
                  <a:srgbClr val="202122"/>
                </a:solidFill>
                <a:effectLst/>
                <a:latin typeface="Arial" panose="020B0604020202020204" pitchFamily="34" charset="0"/>
              </a:rPr>
              <a:t>An addition to the standard functionality of an NSSA, the </a:t>
            </a:r>
            <a:r>
              <a:rPr lang="en-US" b="0" i="1" dirty="0">
                <a:solidFill>
                  <a:srgbClr val="202122"/>
                </a:solidFill>
                <a:effectLst/>
                <a:latin typeface="Arial" panose="020B0604020202020204" pitchFamily="34" charset="0"/>
              </a:rPr>
              <a:t>totally stubby NSSA</a:t>
            </a:r>
            <a:r>
              <a:rPr lang="en-US" b="0" i="0" dirty="0">
                <a:solidFill>
                  <a:srgbClr val="202122"/>
                </a:solidFill>
                <a:effectLst/>
                <a:latin typeface="Arial" panose="020B0604020202020204" pitchFamily="34" charset="0"/>
              </a:rPr>
              <a:t> is an NSSA that takes on the attributes of a TSA, meaning that type 3 and 4 summary routes are not flooded into this type of area. It is also possible to declare an area both totally stubby and not-so-stubby, which means that the area will receive only the default route from area 0.0.0.0, but can also contain an autonomous system boundary router (ASBR) that accepts external routing information and injects it into the local area, and from the local area into area 0.0.0.0.</a:t>
            </a:r>
          </a:p>
          <a:p>
            <a:pPr algn="l"/>
            <a:r>
              <a:rPr lang="en-US" dirty="0"/>
              <a:t>Redistribution into an NSSA area creates a special type of LSA known as type 7, which can exist only in an NSSA area. An NSSA ASBR generates this LSA, and an NSSA ABR router translates it into type 5 LSA which gets propagated into the OSPF </a:t>
            </a:r>
            <a:r>
              <a:rPr lang="en-US" dirty="0" err="1"/>
              <a:t>domain.</a:t>
            </a:r>
            <a:r>
              <a:rPr lang="en-US" b="0" i="0" dirty="0" err="1">
                <a:solidFill>
                  <a:srgbClr val="202122"/>
                </a:solidFill>
                <a:effectLst/>
                <a:latin typeface="Arial" panose="020B0604020202020204" pitchFamily="34" charset="0"/>
              </a:rPr>
              <a:t>A</a:t>
            </a:r>
            <a:r>
              <a:rPr lang="en-US" b="0" i="0" dirty="0">
                <a:solidFill>
                  <a:srgbClr val="202122"/>
                </a:solidFill>
                <a:effectLst/>
                <a:latin typeface="Arial" panose="020B0604020202020204" pitchFamily="34" charset="0"/>
              </a:rPr>
              <a:t> newly acquired subsidiary is one example of where it might be suitable for an area to be simultaneously not-so-stubby and totally stubby if the practical place to put an ASBR is on the edge of a totally stubby area. In such a case, the ASBR does send externals into the totally stubby area, and they are available to OSPF speakers within that area. In Cisco's implementation, the external routes can be summarized before injecting them into the totally stubby area. In general, the ASBR should not advertise default into the TSA-NSSA, although this can work with extremely careful design and operation, for the limited special cases in which such an advertisement makes sense.</a:t>
            </a:r>
          </a:p>
          <a:p>
            <a:pPr algn="l"/>
            <a:r>
              <a:rPr lang="en-US" b="0" i="0" dirty="0">
                <a:solidFill>
                  <a:srgbClr val="202122"/>
                </a:solidFill>
                <a:effectLst/>
                <a:latin typeface="Arial" panose="020B0604020202020204" pitchFamily="34" charset="0"/>
              </a:rPr>
              <a:t>By declaring the totally stubby area as NSSA, no external routes from the backbone, except the default route, enter the area being discussed. The externals do reach area 0.0.0.0 via the TSA-NSSA, but no routes other than the default route enter the TSA-NSSA. Routers in the TSA-NSSA send all traffic to the ABR, except to routes advertised by the ASBR.</a:t>
            </a:r>
          </a:p>
          <a:p>
            <a:endParaRPr lang="en-IE" dirty="0"/>
          </a:p>
        </p:txBody>
      </p:sp>
      <p:sp>
        <p:nvSpPr>
          <p:cNvPr id="4" name="Slide Number Placeholder 3">
            <a:extLst>
              <a:ext uri="{FF2B5EF4-FFF2-40B4-BE49-F238E27FC236}">
                <a16:creationId xmlns:a16="http://schemas.microsoft.com/office/drawing/2014/main" id="{369FFF23-1585-EE04-540C-17301DD267EE}"/>
              </a:ext>
            </a:extLst>
          </p:cNvPr>
          <p:cNvSpPr>
            <a:spLocks noGrp="1"/>
          </p:cNvSpPr>
          <p:nvPr>
            <p:ph type="sldNum" sz="quarter" idx="5"/>
          </p:nvPr>
        </p:nvSpPr>
        <p:spPr/>
        <p:txBody>
          <a:bodyPr/>
          <a:lstStyle/>
          <a:p>
            <a:fld id="{1FD1ADA9-6F01-4C7C-AD7E-72AD49C9B2B8}" type="slidenum">
              <a:rPr lang="en-GB" smtClean="0"/>
              <a:t>19</a:t>
            </a:fld>
            <a:endParaRPr lang="en-GB"/>
          </a:p>
        </p:txBody>
      </p:sp>
    </p:spTree>
    <p:extLst>
      <p:ext uri="{BB962C8B-B14F-4D97-AF65-F5344CB8AC3E}">
        <p14:creationId xmlns:p14="http://schemas.microsoft.com/office/powerpoint/2010/main" val="7216526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AS - Autonomous Systems</a:t>
            </a:r>
          </a:p>
        </p:txBody>
      </p:sp>
      <p:sp>
        <p:nvSpPr>
          <p:cNvPr id="4" name="Slide Number Placeholder 3"/>
          <p:cNvSpPr>
            <a:spLocks noGrp="1"/>
          </p:cNvSpPr>
          <p:nvPr>
            <p:ph type="sldNum" sz="quarter" idx="5"/>
          </p:nvPr>
        </p:nvSpPr>
        <p:spPr/>
        <p:txBody>
          <a:bodyPr/>
          <a:lstStyle/>
          <a:p>
            <a:fld id="{1FD1ADA9-6F01-4C7C-AD7E-72AD49C9B2B8}" type="slidenum">
              <a:rPr lang="en-GB" smtClean="0"/>
              <a:t>21</a:t>
            </a:fld>
            <a:endParaRPr lang="en-GB"/>
          </a:p>
        </p:txBody>
      </p:sp>
    </p:spTree>
    <p:extLst>
      <p:ext uri="{BB962C8B-B14F-4D97-AF65-F5344CB8AC3E}">
        <p14:creationId xmlns:p14="http://schemas.microsoft.com/office/powerpoint/2010/main" val="28430535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dirty="0">
                <a:effectLst/>
                <a:latin typeface="Arial" panose="020B0604020202020204" pitchFamily="34" charset="0"/>
              </a:rPr>
              <a:t>What is BGP used for?</a:t>
            </a:r>
          </a:p>
          <a:p>
            <a:r>
              <a:rPr lang="en-US" dirty="0">
                <a:solidFill>
                  <a:srgbClr val="6C6C6C"/>
                </a:solidFill>
                <a:effectLst/>
              </a:rPr>
              <a:t>BGP offers network stability that guarantees routers can quickly adapt to send packets through another reconnection if one internet path goes down. BGP makes routing decisions based on paths, rules or network policies configured by a network administrator. Each BGP router maintains a standard routing table used to direct packets in transit. BGP uses </a:t>
            </a:r>
            <a:r>
              <a:rPr lang="en-US" u="sng" dirty="0">
                <a:solidFill>
                  <a:srgbClr val="00B3AC"/>
                </a:solidFill>
                <a:effectLst/>
                <a:hlinkClick r:id="rId3"/>
              </a:rPr>
              <a:t>client-server</a:t>
            </a:r>
            <a:r>
              <a:rPr lang="en-US" dirty="0">
                <a:solidFill>
                  <a:srgbClr val="6C6C6C"/>
                </a:solidFill>
                <a:effectLst/>
              </a:rPr>
              <a:t> topology to communicate routing information, with the client-server initiating a BGP session by sending a request to the server.</a:t>
            </a:r>
          </a:p>
          <a:p>
            <a:endParaRPr lang="en-US" b="1" i="0" dirty="0">
              <a:effectLst/>
              <a:latin typeface="Arial" panose="020B0604020202020204" pitchFamily="34" charset="0"/>
            </a:endParaRPr>
          </a:p>
          <a:p>
            <a:r>
              <a:rPr lang="en-US" b="1" i="0" dirty="0">
                <a:effectLst/>
                <a:latin typeface="Arial" panose="020B0604020202020204" pitchFamily="34" charset="0"/>
              </a:rPr>
              <a:t>BGP routing basics</a:t>
            </a:r>
          </a:p>
          <a:p>
            <a:r>
              <a:rPr lang="en-US" dirty="0">
                <a:solidFill>
                  <a:srgbClr val="6C6C6C"/>
                </a:solidFill>
                <a:effectLst/>
              </a:rPr>
              <a:t>BGP sends updated router table information only when something changes, and only the affected information. BGP has no automatic discovery mechanism, which means connections between peers must be set up manually, with peer addresses programmed in at both ends.</a:t>
            </a:r>
          </a:p>
          <a:p>
            <a:r>
              <a:rPr lang="en-US" dirty="0">
                <a:solidFill>
                  <a:srgbClr val="6C6C6C"/>
                </a:solidFill>
                <a:effectLst/>
              </a:rPr>
              <a:t>BGP makes best-path decisions based on current reachability, </a:t>
            </a:r>
            <a:r>
              <a:rPr lang="en-US" u="sng" dirty="0">
                <a:solidFill>
                  <a:srgbClr val="00B3AC"/>
                </a:solidFill>
                <a:effectLst/>
                <a:hlinkClick r:id="rId4"/>
              </a:rPr>
              <a:t>hop</a:t>
            </a:r>
            <a:r>
              <a:rPr lang="en-US" dirty="0">
                <a:solidFill>
                  <a:srgbClr val="6C6C6C"/>
                </a:solidFill>
                <a:effectLst/>
              </a:rPr>
              <a:t> counts and other path characteristics. In situations where multiple paths are available -- as within a major hosting facility -- BGP policies communicate an organization's preferences for what path traffic should follow in and out. BGP community tags can control route advertisement behavior among peers.</a:t>
            </a:r>
          </a:p>
          <a:p>
            <a:r>
              <a:rPr lang="en-US" dirty="0">
                <a:solidFill>
                  <a:srgbClr val="6C6C6C"/>
                </a:solidFill>
                <a:effectLst/>
              </a:rPr>
              <a:t>BGP in networking is based on </a:t>
            </a:r>
            <a:r>
              <a:rPr lang="en-US" u="sng" dirty="0">
                <a:solidFill>
                  <a:srgbClr val="00B3AC"/>
                </a:solidFill>
                <a:effectLst/>
                <a:hlinkClick r:id="rId5"/>
              </a:rPr>
              <a:t>TCP/IP</a:t>
            </a:r>
            <a:r>
              <a:rPr lang="en-US" dirty="0">
                <a:solidFill>
                  <a:srgbClr val="6C6C6C"/>
                </a:solidFill>
                <a:effectLst/>
              </a:rPr>
              <a:t>. It operates on the </a:t>
            </a:r>
            <a:r>
              <a:rPr lang="en-US" u="sng" dirty="0">
                <a:solidFill>
                  <a:srgbClr val="00B3AC"/>
                </a:solidFill>
                <a:effectLst/>
                <a:hlinkClick r:id="rId6"/>
              </a:rPr>
              <a:t>OSI</a:t>
            </a:r>
            <a:r>
              <a:rPr lang="en-US" dirty="0">
                <a:solidFill>
                  <a:srgbClr val="6C6C6C"/>
                </a:solidFill>
                <a:effectLst/>
              </a:rPr>
              <a:t> Transport Layer (Layer 4) to control the Network Layer (Layer 3). As described in RFC4271 and ratified in 2006, the current version of BGP-4 supports both </a:t>
            </a:r>
            <a:r>
              <a:rPr lang="en-US" u="sng" dirty="0">
                <a:solidFill>
                  <a:srgbClr val="00B3AC"/>
                </a:solidFill>
                <a:effectLst/>
                <a:hlinkClick r:id="rId7"/>
              </a:rPr>
              <a:t>IPv6</a:t>
            </a:r>
            <a:r>
              <a:rPr lang="en-US" dirty="0">
                <a:solidFill>
                  <a:srgbClr val="6C6C6C"/>
                </a:solidFill>
                <a:effectLst/>
              </a:rPr>
              <a:t> and Classless Inter-Domain Routing (</a:t>
            </a:r>
            <a:r>
              <a:rPr lang="en-US" u="sng" dirty="0">
                <a:solidFill>
                  <a:srgbClr val="00B3AC"/>
                </a:solidFill>
                <a:effectLst/>
                <a:hlinkClick r:id="rId8"/>
              </a:rPr>
              <a:t>CIDR</a:t>
            </a:r>
            <a:r>
              <a:rPr lang="en-US" dirty="0">
                <a:solidFill>
                  <a:srgbClr val="6C6C6C"/>
                </a:solidFill>
                <a:effectLst/>
              </a:rPr>
              <a:t>), which enables the continued viability of IPv4. Use of the CIDR is a way to have more addresses within the network than with the current IP address assignment scheme.</a:t>
            </a:r>
          </a:p>
          <a:p>
            <a:endParaRPr lang="en-US" dirty="0">
              <a:solidFill>
                <a:srgbClr val="6C6C6C"/>
              </a:solidFill>
              <a:effectLst/>
            </a:endParaRPr>
          </a:p>
          <a:p>
            <a:r>
              <a:rPr lang="en-US" b="1" i="0" dirty="0">
                <a:effectLst/>
                <a:latin typeface="Arial" panose="020B0604020202020204" pitchFamily="34" charset="0"/>
              </a:rPr>
              <a:t>Common BGP issues</a:t>
            </a:r>
          </a:p>
          <a:p>
            <a:r>
              <a:rPr lang="en-US" dirty="0">
                <a:solidFill>
                  <a:srgbClr val="6C6C6C"/>
                </a:solidFill>
                <a:effectLst/>
              </a:rPr>
              <a:t>Common issues with BGP include information exchange failures. Information exchanges don't always succeed as information can be improperly formatted or contain incorrect data. Routers can run out of memory or storage, or be too slow to respond to updates. Routers send error codes and subcodes to communicate problems including timeouts, malformed requests and processing problems.</a:t>
            </a:r>
          </a:p>
          <a:p>
            <a:r>
              <a:rPr lang="en-US" b="1" i="0" dirty="0">
                <a:effectLst/>
                <a:latin typeface="Arial" panose="020B0604020202020204" pitchFamily="34" charset="0"/>
              </a:rPr>
              <a:t>BGP security</a:t>
            </a:r>
          </a:p>
          <a:p>
            <a:r>
              <a:rPr lang="en-US" dirty="0">
                <a:solidFill>
                  <a:srgbClr val="6C6C6C"/>
                </a:solidFill>
                <a:effectLst/>
              </a:rPr>
              <a:t>BGP is also vulnerable to attacks based on misinformation. Malicious actors can flood a router with bad packets in a </a:t>
            </a:r>
            <a:r>
              <a:rPr lang="en-US" u="sng" dirty="0">
                <a:solidFill>
                  <a:srgbClr val="00B3AC"/>
                </a:solidFill>
                <a:effectLst/>
                <a:hlinkClick r:id="rId9"/>
              </a:rPr>
              <a:t>denial-of-service attack</a:t>
            </a:r>
            <a:r>
              <a:rPr lang="en-US" dirty="0">
                <a:solidFill>
                  <a:srgbClr val="6C6C6C"/>
                </a:solidFill>
                <a:effectLst/>
              </a:rPr>
              <a:t>, for example. They can also claim to be the source of routing information for an AS, and (temporarily) control where traffic headed from that AS goes, a practice known as BGP </a:t>
            </a:r>
            <a:r>
              <a:rPr lang="en-US" u="sng" dirty="0">
                <a:solidFill>
                  <a:srgbClr val="00B3AC"/>
                </a:solidFill>
                <a:effectLst/>
                <a:hlinkClick r:id="rId10"/>
              </a:rPr>
              <a:t>hijacking</a:t>
            </a:r>
            <a:r>
              <a:rPr lang="en-US" dirty="0">
                <a:solidFill>
                  <a:srgbClr val="6C6C6C"/>
                </a:solidFill>
                <a:effectLst/>
              </a:rPr>
              <a:t>.</a:t>
            </a:r>
          </a:p>
          <a:p>
            <a:r>
              <a:rPr lang="en-US" b="1" i="0" dirty="0">
                <a:effectLst/>
                <a:latin typeface="Arial" panose="020B0604020202020204" pitchFamily="34" charset="0"/>
              </a:rPr>
              <a:t>Difference between internal and external BGP, OSPF</a:t>
            </a:r>
          </a:p>
          <a:p>
            <a:r>
              <a:rPr lang="en-US" dirty="0">
                <a:solidFill>
                  <a:srgbClr val="6C6C6C"/>
                </a:solidFill>
                <a:effectLst/>
              </a:rPr>
              <a:t>When BGP is used to route </a:t>
            </a:r>
            <a:r>
              <a:rPr lang="en-US" i="1" dirty="0">
                <a:solidFill>
                  <a:srgbClr val="6C6C6C"/>
                </a:solidFill>
                <a:effectLst/>
              </a:rPr>
              <a:t>within</a:t>
            </a:r>
            <a:r>
              <a:rPr lang="en-US" dirty="0">
                <a:solidFill>
                  <a:srgbClr val="6C6C6C"/>
                </a:solidFill>
                <a:effectLst/>
              </a:rPr>
              <a:t> a single AS, it is called internal BGP, or iBGP. When used to connect one AS to others, it is called external BGP, or eBGP.</a:t>
            </a:r>
          </a:p>
          <a:p>
            <a:endParaRPr lang="en-US" dirty="0">
              <a:solidFill>
                <a:srgbClr val="6C6C6C"/>
              </a:solidFill>
              <a:effectLst/>
            </a:endParaRPr>
          </a:p>
          <a:p>
            <a:r>
              <a:rPr lang="en-US" dirty="0">
                <a:solidFill>
                  <a:srgbClr val="6C6C6C"/>
                </a:solidFill>
                <a:effectLst/>
              </a:rPr>
              <a:t>The </a:t>
            </a:r>
            <a:r>
              <a:rPr lang="en-US" u="sng" dirty="0">
                <a:solidFill>
                  <a:srgbClr val="00B3AC"/>
                </a:solidFill>
                <a:effectLst/>
                <a:hlinkClick r:id="rId11"/>
              </a:rPr>
              <a:t>OSPF</a:t>
            </a:r>
            <a:r>
              <a:rPr lang="en-US" dirty="0">
                <a:solidFill>
                  <a:srgbClr val="6C6C6C"/>
                </a:solidFill>
                <a:effectLst/>
              </a:rPr>
              <a:t> (Open Shortest Path First) protocol is used only in internal networks. OSPF is focused on finding the shortest route available between nodes, and on failing over to that shortest route as quickly as possible. BGP is slower to fail to a new route but is more scalable. OSPF is essentially hierarchical in structure, while BGP is a mesh. Some networks are replacing OSPF with iBGP.</a:t>
            </a:r>
          </a:p>
          <a:p>
            <a:endParaRPr lang="en-US" b="1" i="0" dirty="0">
              <a:effectLst/>
              <a:latin typeface="Arial" panose="020B0604020202020204" pitchFamily="34" charset="0"/>
            </a:endParaRPr>
          </a:p>
          <a:p>
            <a:r>
              <a:rPr lang="en-US" b="1" i="0" dirty="0">
                <a:effectLst/>
                <a:latin typeface="Arial" panose="020B0604020202020204" pitchFamily="34" charset="0"/>
              </a:rPr>
              <a:t>Facebook outage</a:t>
            </a:r>
          </a:p>
          <a:p>
            <a:r>
              <a:rPr lang="en-US" dirty="0">
                <a:solidFill>
                  <a:srgbClr val="6C6C6C"/>
                </a:solidFill>
                <a:effectLst/>
              </a:rPr>
              <a:t>Social media applications Facebook, Instagram and WhatsApp </a:t>
            </a:r>
            <a:r>
              <a:rPr lang="en-US" u="sng" dirty="0">
                <a:solidFill>
                  <a:srgbClr val="00B3AC"/>
                </a:solidFill>
                <a:effectLst/>
                <a:hlinkClick r:id="rId12"/>
              </a:rPr>
              <a:t>went offline for six hours</a:t>
            </a:r>
            <a:r>
              <a:rPr lang="en-US" dirty="0">
                <a:solidFill>
                  <a:srgbClr val="6C6C6C"/>
                </a:solidFill>
                <a:effectLst/>
              </a:rPr>
              <a:t> on Oct. 4, 2021. The outage was reportedly due to there being no working BGP routes into the social media sites and the DNS servers going offline. This essentially disconnected the social media apps from the internet.</a:t>
            </a:r>
          </a:p>
          <a:p>
            <a:endParaRPr lang="en-US" dirty="0">
              <a:solidFill>
                <a:srgbClr val="6C6C6C"/>
              </a:solidFill>
              <a:effectLst/>
            </a:endParaRPr>
          </a:p>
          <a:p>
            <a:endParaRPr lang="en-IE" dirty="0"/>
          </a:p>
        </p:txBody>
      </p:sp>
      <p:sp>
        <p:nvSpPr>
          <p:cNvPr id="4" name="Slide Number Placeholder 3"/>
          <p:cNvSpPr>
            <a:spLocks noGrp="1"/>
          </p:cNvSpPr>
          <p:nvPr>
            <p:ph type="sldNum" sz="quarter" idx="5"/>
          </p:nvPr>
        </p:nvSpPr>
        <p:spPr/>
        <p:txBody>
          <a:bodyPr/>
          <a:lstStyle/>
          <a:p>
            <a:fld id="{1FD1ADA9-6F01-4C7C-AD7E-72AD49C9B2B8}" type="slidenum">
              <a:rPr lang="en-GB" smtClean="0"/>
              <a:t>22</a:t>
            </a:fld>
            <a:endParaRPr lang="en-GB"/>
          </a:p>
        </p:txBody>
      </p:sp>
    </p:spTree>
    <p:extLst>
      <p:ext uri="{BB962C8B-B14F-4D97-AF65-F5344CB8AC3E}">
        <p14:creationId xmlns:p14="http://schemas.microsoft.com/office/powerpoint/2010/main" val="25917515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222222"/>
                </a:solidFill>
                <a:effectLst/>
                <a:latin typeface="-apple-system"/>
              </a:rPr>
              <a:t>Consider the image below. For a data packet to get from Computer A to Computer B, should it pass through networks 1, 3, and 5 or networks 2 and 4? The packet will take a shorter path through networks 2 and 4, but networks 1, 3, and 5 might be faster at forwarding packets than 2 and 4. These are the kinds of choices network routers constantly make.</a:t>
            </a:r>
          </a:p>
          <a:p>
            <a:br>
              <a:rPr lang="en-US" dirty="0"/>
            </a:br>
            <a:endParaRPr lang="en-IE" dirty="0"/>
          </a:p>
        </p:txBody>
      </p:sp>
      <p:sp>
        <p:nvSpPr>
          <p:cNvPr id="4" name="Slide Number Placeholder 3"/>
          <p:cNvSpPr>
            <a:spLocks noGrp="1"/>
          </p:cNvSpPr>
          <p:nvPr>
            <p:ph type="sldNum" sz="quarter" idx="5"/>
          </p:nvPr>
        </p:nvSpPr>
        <p:spPr/>
        <p:txBody>
          <a:bodyPr/>
          <a:lstStyle/>
          <a:p>
            <a:fld id="{1FD1ADA9-6F01-4C7C-AD7E-72AD49C9B2B8}" type="slidenum">
              <a:rPr lang="en-GB" smtClean="0"/>
              <a:t>4</a:t>
            </a:fld>
            <a:endParaRPr lang="en-GB"/>
          </a:p>
        </p:txBody>
      </p:sp>
    </p:spTree>
    <p:extLst>
      <p:ext uri="{BB962C8B-B14F-4D97-AF65-F5344CB8AC3E}">
        <p14:creationId xmlns:p14="http://schemas.microsoft.com/office/powerpoint/2010/main" val="14146551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https://www.cisco.com/c/en/us/support/routers/crs-1-multishelf-system/model.html</a:t>
            </a:r>
          </a:p>
          <a:p>
            <a:endParaRPr lang="en-IE" dirty="0"/>
          </a:p>
          <a:p>
            <a:pPr algn="l">
              <a:buFont typeface="Arial" panose="020B0604020202020204" pitchFamily="34" charset="0"/>
              <a:buChar char="•"/>
            </a:pPr>
            <a:r>
              <a:rPr lang="en-US" b="0" i="1" dirty="0">
                <a:solidFill>
                  <a:srgbClr val="202122"/>
                </a:solidFill>
                <a:effectLst/>
                <a:latin typeface="Arial" panose="020B0604020202020204" pitchFamily="34" charset="0"/>
              </a:rPr>
              <a:t>Edge router</a:t>
            </a:r>
            <a:r>
              <a:rPr lang="en-US" b="0" i="0" dirty="0">
                <a:solidFill>
                  <a:srgbClr val="202122"/>
                </a:solidFill>
                <a:effectLst/>
                <a:latin typeface="Arial" panose="020B0604020202020204" pitchFamily="34" charset="0"/>
              </a:rPr>
              <a:t> (also called a </a:t>
            </a:r>
            <a:r>
              <a:rPr lang="en-US" b="0" i="1" dirty="0">
                <a:solidFill>
                  <a:srgbClr val="202122"/>
                </a:solidFill>
                <a:effectLst/>
                <a:latin typeface="Arial" panose="020B0604020202020204" pitchFamily="34" charset="0"/>
              </a:rPr>
              <a:t>provider edge router</a:t>
            </a:r>
            <a:r>
              <a:rPr lang="en-US" b="0" i="0" dirty="0">
                <a:solidFill>
                  <a:srgbClr val="202122"/>
                </a:solidFill>
                <a:effectLst/>
                <a:latin typeface="Arial" panose="020B0604020202020204" pitchFamily="34" charset="0"/>
              </a:rPr>
              <a:t>): Placed at the edge of an ISP network. The router uses </a:t>
            </a:r>
            <a:r>
              <a:rPr lang="en-US" b="0" i="0" u="none" strike="noStrike" dirty="0">
                <a:solidFill>
                  <a:srgbClr val="0645AD"/>
                </a:solidFill>
                <a:effectLst/>
                <a:latin typeface="Arial" panose="020B0604020202020204" pitchFamily="34" charset="0"/>
                <a:hlinkClick r:id="rId3" tooltip="Exterior Border Gateway Protocol"/>
              </a:rPr>
              <a:t>Exterior Border Gateway Protocol</a:t>
            </a:r>
            <a:r>
              <a:rPr lang="en-US" b="0" i="0" dirty="0">
                <a:solidFill>
                  <a:srgbClr val="202122"/>
                </a:solidFill>
                <a:effectLst/>
                <a:latin typeface="Arial" panose="020B0604020202020204" pitchFamily="34" charset="0"/>
              </a:rPr>
              <a:t> (EBGP) to routers at other ISPs or large enterprise </a:t>
            </a:r>
            <a:r>
              <a:rPr lang="en-US" b="0" i="0" u="none" strike="noStrike" dirty="0">
                <a:solidFill>
                  <a:srgbClr val="0645AD"/>
                </a:solidFill>
                <a:effectLst/>
                <a:latin typeface="Arial" panose="020B0604020202020204" pitchFamily="34" charset="0"/>
                <a:hlinkClick r:id="rId4" tooltip="Autonomous system (Internet)"/>
              </a:rPr>
              <a:t>autonomous systems</a:t>
            </a:r>
            <a:r>
              <a:rPr lang="en-US" b="0" i="0" dirty="0">
                <a:solidFill>
                  <a:srgbClr val="202122"/>
                </a:solidFill>
                <a:effectLst/>
                <a:latin typeface="Arial" panose="020B0604020202020204" pitchFamily="34" charset="0"/>
              </a:rPr>
              <a:t>.</a:t>
            </a:r>
          </a:p>
          <a:p>
            <a:pPr algn="l">
              <a:buFont typeface="Arial" panose="020B0604020202020204" pitchFamily="34" charset="0"/>
              <a:buChar char="•"/>
            </a:pPr>
            <a:r>
              <a:rPr lang="en-US" b="0" i="1" dirty="0">
                <a:solidFill>
                  <a:srgbClr val="202122"/>
                </a:solidFill>
                <a:effectLst/>
                <a:latin typeface="Arial" panose="020B0604020202020204" pitchFamily="34" charset="0"/>
              </a:rPr>
              <a:t>Subscriber edge router</a:t>
            </a:r>
            <a:r>
              <a:rPr lang="en-US" b="0" i="0" dirty="0">
                <a:solidFill>
                  <a:srgbClr val="202122"/>
                </a:solidFill>
                <a:effectLst/>
                <a:latin typeface="Arial" panose="020B0604020202020204" pitchFamily="34" charset="0"/>
              </a:rPr>
              <a:t> (also called a </a:t>
            </a:r>
            <a:r>
              <a:rPr lang="en-US" b="0" i="1" dirty="0">
                <a:solidFill>
                  <a:srgbClr val="202122"/>
                </a:solidFill>
                <a:effectLst/>
                <a:latin typeface="Arial" panose="020B0604020202020204" pitchFamily="34" charset="0"/>
              </a:rPr>
              <a:t>customer edge router</a:t>
            </a:r>
            <a:r>
              <a:rPr lang="en-US" b="0" i="0" dirty="0">
                <a:solidFill>
                  <a:srgbClr val="202122"/>
                </a:solidFill>
                <a:effectLst/>
                <a:latin typeface="Arial" panose="020B0604020202020204" pitchFamily="34" charset="0"/>
              </a:rPr>
              <a:t>): Located at the edge of the subscriber's network, it also uses EBGP to its provider's autonomous system. It is typically used in an (enterprise) organization.</a:t>
            </a:r>
          </a:p>
          <a:p>
            <a:pPr algn="l">
              <a:buFont typeface="Arial" panose="020B0604020202020204" pitchFamily="34" charset="0"/>
              <a:buChar char="•"/>
            </a:pPr>
            <a:r>
              <a:rPr lang="en-US" b="0" i="1" dirty="0">
                <a:solidFill>
                  <a:srgbClr val="202122"/>
                </a:solidFill>
                <a:effectLst/>
                <a:latin typeface="Arial" panose="020B0604020202020204" pitchFamily="34" charset="0"/>
              </a:rPr>
              <a:t>Inter-provider border router</a:t>
            </a:r>
            <a:r>
              <a:rPr lang="en-US" b="0" i="0" dirty="0">
                <a:solidFill>
                  <a:srgbClr val="202122"/>
                </a:solidFill>
                <a:effectLst/>
                <a:latin typeface="Arial" panose="020B0604020202020204" pitchFamily="34" charset="0"/>
              </a:rPr>
              <a:t>: A BGP router for interconnecting ISPs that maintains BGP sessions with other BGP routers in ISP Autonomous Systems.</a:t>
            </a:r>
          </a:p>
          <a:p>
            <a:pPr algn="l">
              <a:buFont typeface="Arial" panose="020B0604020202020204" pitchFamily="34" charset="0"/>
              <a:buChar char="•"/>
            </a:pPr>
            <a:r>
              <a:rPr lang="en-US" b="0" i="0" u="none" strike="noStrike" dirty="0">
                <a:solidFill>
                  <a:srgbClr val="0645AD"/>
                </a:solidFill>
                <a:effectLst/>
                <a:latin typeface="Arial" panose="020B0604020202020204" pitchFamily="34" charset="0"/>
                <a:hlinkClick r:id="rId5" tooltip="Core router"/>
              </a:rPr>
              <a:t>Core router</a:t>
            </a:r>
            <a:r>
              <a:rPr lang="en-US" b="0" i="0" dirty="0">
                <a:solidFill>
                  <a:srgbClr val="202122"/>
                </a:solidFill>
                <a:effectLst/>
                <a:latin typeface="Arial" panose="020B0604020202020204" pitchFamily="34" charset="0"/>
              </a:rPr>
              <a:t>: Resides within an Autonomous System as a back bone to carry traffic between edge routers.</a:t>
            </a:r>
            <a:r>
              <a:rPr lang="en-US" b="0" i="0" u="none" strike="noStrike" baseline="30000" dirty="0">
                <a:solidFill>
                  <a:srgbClr val="0645AD"/>
                </a:solidFill>
                <a:effectLst/>
                <a:latin typeface="Arial" panose="020B0604020202020204" pitchFamily="34" charset="0"/>
                <a:hlinkClick r:id="rId6"/>
              </a:rPr>
              <a:t>[15]</a:t>
            </a:r>
            <a:endParaRPr lang="en-US" b="0" i="0" dirty="0">
              <a:solidFill>
                <a:srgbClr val="202122"/>
              </a:solidFill>
              <a:effectLst/>
              <a:latin typeface="Arial" panose="020B0604020202020204" pitchFamily="34" charset="0"/>
            </a:endParaRPr>
          </a:p>
          <a:p>
            <a:endParaRPr lang="en-IE" dirty="0"/>
          </a:p>
        </p:txBody>
      </p:sp>
      <p:sp>
        <p:nvSpPr>
          <p:cNvPr id="4" name="Slide Number Placeholder 3"/>
          <p:cNvSpPr>
            <a:spLocks noGrp="1"/>
          </p:cNvSpPr>
          <p:nvPr>
            <p:ph type="sldNum" sz="quarter" idx="5"/>
          </p:nvPr>
        </p:nvSpPr>
        <p:spPr/>
        <p:txBody>
          <a:bodyPr/>
          <a:lstStyle/>
          <a:p>
            <a:fld id="{1FD1ADA9-6F01-4C7C-AD7E-72AD49C9B2B8}" type="slidenum">
              <a:rPr lang="en-GB" smtClean="0"/>
              <a:t>5</a:t>
            </a:fld>
            <a:endParaRPr lang="en-GB"/>
          </a:p>
        </p:txBody>
      </p:sp>
    </p:spTree>
    <p:extLst>
      <p:ext uri="{BB962C8B-B14F-4D97-AF65-F5344CB8AC3E}">
        <p14:creationId xmlns:p14="http://schemas.microsoft.com/office/powerpoint/2010/main" val="29945741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https://www.javatpoint.com/switch-vs-router</a:t>
            </a:r>
          </a:p>
          <a:p>
            <a:endParaRPr lang="en-IE" dirty="0"/>
          </a:p>
        </p:txBody>
      </p:sp>
      <p:sp>
        <p:nvSpPr>
          <p:cNvPr id="4" name="Slide Number Placeholder 3"/>
          <p:cNvSpPr>
            <a:spLocks noGrp="1"/>
          </p:cNvSpPr>
          <p:nvPr>
            <p:ph type="sldNum" sz="quarter" idx="5"/>
          </p:nvPr>
        </p:nvSpPr>
        <p:spPr/>
        <p:txBody>
          <a:bodyPr/>
          <a:lstStyle/>
          <a:p>
            <a:fld id="{1FD1ADA9-6F01-4C7C-AD7E-72AD49C9B2B8}" type="slidenum">
              <a:rPr lang="en-GB" smtClean="0"/>
              <a:t>6</a:t>
            </a:fld>
            <a:endParaRPr lang="en-GB"/>
          </a:p>
        </p:txBody>
      </p:sp>
    </p:spTree>
    <p:extLst>
      <p:ext uri="{BB962C8B-B14F-4D97-AF65-F5344CB8AC3E}">
        <p14:creationId xmlns:p14="http://schemas.microsoft.com/office/powerpoint/2010/main" val="38651841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519229-FA92-9E97-2ACC-C2F28383323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9883A61-496D-E614-B876-0A112F8CFE1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87AE7DF-501D-98F9-1840-00263D0888BD}"/>
              </a:ext>
            </a:extLst>
          </p:cNvPr>
          <p:cNvSpPr>
            <a:spLocks noGrp="1"/>
          </p:cNvSpPr>
          <p:nvPr>
            <p:ph type="body" idx="1"/>
          </p:nvPr>
        </p:nvSpPr>
        <p:spPr/>
        <p:txBody>
          <a:bodyPr/>
          <a:lstStyle/>
          <a:p>
            <a:r>
              <a:rPr lang="en-IE" dirty="0"/>
              <a:t>https://www.javatpoint.com/switch-vs-router</a:t>
            </a:r>
          </a:p>
          <a:p>
            <a:endParaRPr lang="en-IE" dirty="0"/>
          </a:p>
        </p:txBody>
      </p:sp>
      <p:sp>
        <p:nvSpPr>
          <p:cNvPr id="4" name="Slide Number Placeholder 3">
            <a:extLst>
              <a:ext uri="{FF2B5EF4-FFF2-40B4-BE49-F238E27FC236}">
                <a16:creationId xmlns:a16="http://schemas.microsoft.com/office/drawing/2014/main" id="{EE5CD76A-FCA9-F726-55D5-5A2334C965DF}"/>
              </a:ext>
            </a:extLst>
          </p:cNvPr>
          <p:cNvSpPr>
            <a:spLocks noGrp="1"/>
          </p:cNvSpPr>
          <p:nvPr>
            <p:ph type="sldNum" sz="quarter" idx="5"/>
          </p:nvPr>
        </p:nvSpPr>
        <p:spPr/>
        <p:txBody>
          <a:bodyPr/>
          <a:lstStyle/>
          <a:p>
            <a:fld id="{1FD1ADA9-6F01-4C7C-AD7E-72AD49C9B2B8}" type="slidenum">
              <a:rPr lang="en-GB" smtClean="0"/>
              <a:t>7</a:t>
            </a:fld>
            <a:endParaRPr lang="en-GB"/>
          </a:p>
        </p:txBody>
      </p:sp>
    </p:spTree>
    <p:extLst>
      <p:ext uri="{BB962C8B-B14F-4D97-AF65-F5344CB8AC3E}">
        <p14:creationId xmlns:p14="http://schemas.microsoft.com/office/powerpoint/2010/main" val="33522080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FD1ADA9-6F01-4C7C-AD7E-72AD49C9B2B8}" type="slidenum">
              <a:rPr lang="en-GB" smtClean="0"/>
              <a:t>8</a:t>
            </a:fld>
            <a:endParaRPr lang="en-GB"/>
          </a:p>
        </p:txBody>
      </p:sp>
    </p:spTree>
    <p:extLst>
      <p:ext uri="{BB962C8B-B14F-4D97-AF65-F5344CB8AC3E}">
        <p14:creationId xmlns:p14="http://schemas.microsoft.com/office/powerpoint/2010/main" val="3924603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C2F2C0C-2383-450F-96F8-74C846B4D3A4}" type="slidenum">
              <a:rPr lang="en-GB" smtClean="0"/>
              <a:t>13</a:t>
            </a:fld>
            <a:endParaRPr lang="en-GB"/>
          </a:p>
        </p:txBody>
      </p:sp>
    </p:spTree>
    <p:extLst>
      <p:ext uri="{BB962C8B-B14F-4D97-AF65-F5344CB8AC3E}">
        <p14:creationId xmlns:p14="http://schemas.microsoft.com/office/powerpoint/2010/main" val="20484682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273239"/>
                </a:solidFill>
                <a:effectLst/>
                <a:latin typeface="urw-din"/>
              </a:rPr>
              <a:t>Link state: </a:t>
            </a:r>
          </a:p>
          <a:p>
            <a:pPr algn="l"/>
            <a:endParaRPr lang="en-US" b="1" i="0" dirty="0">
              <a:solidFill>
                <a:srgbClr val="273239"/>
              </a:solidFill>
              <a:effectLst/>
              <a:latin typeface="urw-din"/>
            </a:endParaRPr>
          </a:p>
          <a:p>
            <a:pPr algn="l"/>
            <a:endParaRPr lang="en-US" b="1" i="0" dirty="0">
              <a:solidFill>
                <a:srgbClr val="273239"/>
              </a:solidFill>
              <a:effectLst/>
              <a:latin typeface="urw-din"/>
            </a:endParaRPr>
          </a:p>
          <a:p>
            <a:pPr algn="l"/>
            <a:endParaRPr lang="en-US" b="1" i="0" dirty="0">
              <a:solidFill>
                <a:srgbClr val="273239"/>
              </a:solidFill>
              <a:effectLst/>
              <a:latin typeface="urw-din"/>
            </a:endParaRPr>
          </a:p>
          <a:p>
            <a:pPr algn="l"/>
            <a:r>
              <a:rPr lang="en-US" b="1" i="0" dirty="0">
                <a:solidFill>
                  <a:srgbClr val="273239"/>
                </a:solidFill>
                <a:effectLst/>
                <a:latin typeface="urw-din"/>
              </a:rPr>
              <a:t>Distance Vector:</a:t>
            </a:r>
          </a:p>
          <a:p>
            <a:pPr algn="l"/>
            <a:endParaRPr lang="en-US" b="1" i="0" dirty="0">
              <a:solidFill>
                <a:srgbClr val="273239"/>
              </a:solidFill>
              <a:effectLst/>
              <a:latin typeface="urw-din"/>
            </a:endParaRPr>
          </a:p>
          <a:p>
            <a:pPr algn="just"/>
            <a:r>
              <a:rPr lang="en-US" b="0" i="0" dirty="0">
                <a:solidFill>
                  <a:srgbClr val="610B38"/>
                </a:solidFill>
                <a:effectLst/>
                <a:latin typeface="erdana"/>
              </a:rPr>
              <a:t>Distance Vector Routing Algorithm</a:t>
            </a:r>
          </a:p>
          <a:p>
            <a:pPr algn="just">
              <a:buFont typeface="Arial" panose="020B0604020202020204" pitchFamily="34" charset="0"/>
              <a:buChar char="•"/>
            </a:pPr>
            <a:r>
              <a:rPr lang="en-US" b="1" i="0" dirty="0">
                <a:solidFill>
                  <a:srgbClr val="000000"/>
                </a:solidFill>
                <a:effectLst/>
                <a:latin typeface="inter-bold"/>
              </a:rPr>
              <a:t>The Distance vector algorithm is iterative, asynchronous and distributed.</a:t>
            </a:r>
            <a:endParaRPr lang="en-US" b="0" i="0" dirty="0">
              <a:solidFill>
                <a:srgbClr val="000000"/>
              </a:solidFill>
              <a:effectLst/>
              <a:latin typeface="inter-regular"/>
            </a:endParaRPr>
          </a:p>
          <a:p>
            <a:pPr marL="742950" lvl="1" indent="-285750" algn="just">
              <a:buFont typeface="Arial" panose="020B0604020202020204" pitchFamily="34" charset="0"/>
              <a:buChar char="•"/>
            </a:pPr>
            <a:r>
              <a:rPr lang="en-US" b="1" i="0" dirty="0">
                <a:solidFill>
                  <a:srgbClr val="000000"/>
                </a:solidFill>
                <a:effectLst/>
                <a:latin typeface="inter-bold"/>
              </a:rPr>
              <a:t>Distributed:</a:t>
            </a:r>
            <a:r>
              <a:rPr lang="en-US" b="0" i="0" dirty="0">
                <a:solidFill>
                  <a:srgbClr val="000000"/>
                </a:solidFill>
                <a:effectLst/>
                <a:latin typeface="inter-regular"/>
              </a:rPr>
              <a:t> It is distributed in that each node receives information from one or more of its directly attached neighbors, performs calculation and then distributes the result back to its neighbors.</a:t>
            </a:r>
          </a:p>
          <a:p>
            <a:pPr marL="742950" lvl="1" indent="-285750" algn="just">
              <a:buFont typeface="Arial" panose="020B0604020202020204" pitchFamily="34" charset="0"/>
              <a:buChar char="•"/>
            </a:pPr>
            <a:r>
              <a:rPr lang="en-US" b="1" i="0" dirty="0">
                <a:solidFill>
                  <a:srgbClr val="000000"/>
                </a:solidFill>
                <a:effectLst/>
                <a:latin typeface="inter-bold"/>
              </a:rPr>
              <a:t>Iterative:</a:t>
            </a:r>
            <a:r>
              <a:rPr lang="en-US" b="0" i="0" dirty="0">
                <a:solidFill>
                  <a:srgbClr val="000000"/>
                </a:solidFill>
                <a:effectLst/>
                <a:latin typeface="inter-regular"/>
              </a:rPr>
              <a:t> It is iterative in that its process continues until no more information is available to be exchanged between neighbors.</a:t>
            </a:r>
          </a:p>
          <a:p>
            <a:pPr marL="742950" lvl="1" indent="-285750" algn="just">
              <a:buFont typeface="Arial" panose="020B0604020202020204" pitchFamily="34" charset="0"/>
              <a:buChar char="•"/>
            </a:pPr>
            <a:r>
              <a:rPr lang="en-US" b="1" i="0" dirty="0">
                <a:solidFill>
                  <a:srgbClr val="000000"/>
                </a:solidFill>
                <a:effectLst/>
                <a:latin typeface="inter-bold"/>
              </a:rPr>
              <a:t>Asynchronous:</a:t>
            </a:r>
            <a:r>
              <a:rPr lang="en-US" b="0" i="0" dirty="0">
                <a:solidFill>
                  <a:srgbClr val="000000"/>
                </a:solidFill>
                <a:effectLst/>
                <a:latin typeface="inter-regular"/>
              </a:rPr>
              <a:t> It does not require that all of its nodes operate in the lock step with each other.</a:t>
            </a:r>
          </a:p>
          <a:p>
            <a:pPr algn="just">
              <a:buFont typeface="Arial" panose="020B0604020202020204" pitchFamily="34" charset="0"/>
              <a:buChar char="•"/>
            </a:pPr>
            <a:r>
              <a:rPr lang="en-US" b="0" i="0" dirty="0">
                <a:solidFill>
                  <a:srgbClr val="000000"/>
                </a:solidFill>
                <a:effectLst/>
                <a:latin typeface="inter-regular"/>
              </a:rPr>
              <a:t>The Distance vector algorithm is a dynamic algorithm.</a:t>
            </a:r>
          </a:p>
          <a:p>
            <a:pPr algn="just">
              <a:buFont typeface="Arial" panose="020B0604020202020204" pitchFamily="34" charset="0"/>
              <a:buChar char="•"/>
            </a:pPr>
            <a:r>
              <a:rPr lang="en-US" b="0" i="0" dirty="0">
                <a:solidFill>
                  <a:srgbClr val="000000"/>
                </a:solidFill>
                <a:effectLst/>
                <a:latin typeface="inter-regular"/>
              </a:rPr>
              <a:t>It is mainly used in ARPANET, and RIP.</a:t>
            </a:r>
          </a:p>
          <a:p>
            <a:pPr algn="just">
              <a:buFont typeface="Arial" panose="020B0604020202020204" pitchFamily="34" charset="0"/>
              <a:buChar char="•"/>
            </a:pPr>
            <a:r>
              <a:rPr lang="en-US" b="0" i="0" dirty="0">
                <a:solidFill>
                  <a:srgbClr val="000000"/>
                </a:solidFill>
                <a:effectLst/>
                <a:latin typeface="inter-regular"/>
              </a:rPr>
              <a:t>Each router maintains a distance table known as </a:t>
            </a:r>
            <a:r>
              <a:rPr lang="en-US" b="1" i="0" dirty="0">
                <a:solidFill>
                  <a:srgbClr val="000000"/>
                </a:solidFill>
                <a:effectLst/>
                <a:latin typeface="inter-bold"/>
              </a:rPr>
              <a:t>Vector</a:t>
            </a:r>
            <a:r>
              <a:rPr lang="en-US" b="0" i="0" dirty="0">
                <a:solidFill>
                  <a:srgbClr val="000000"/>
                </a:solidFill>
                <a:effectLst/>
                <a:latin typeface="inter-regular"/>
              </a:rPr>
              <a:t>.</a:t>
            </a:r>
          </a:p>
          <a:p>
            <a:pPr algn="l"/>
            <a:endParaRPr lang="en-US" b="1" i="0" dirty="0">
              <a:solidFill>
                <a:srgbClr val="273239"/>
              </a:solidFill>
              <a:effectLst/>
              <a:latin typeface="urw-din"/>
            </a:endParaRPr>
          </a:p>
          <a:p>
            <a:pPr algn="l"/>
            <a:endParaRPr lang="en-US" b="0" i="0" dirty="0">
              <a:solidFill>
                <a:srgbClr val="273239"/>
              </a:solidFill>
              <a:effectLst/>
              <a:latin typeface="urw-din"/>
            </a:endParaRPr>
          </a:p>
          <a:p>
            <a:pPr algn="l"/>
            <a:r>
              <a:rPr lang="en-US" b="0" i="0" dirty="0">
                <a:solidFill>
                  <a:srgbClr val="273239"/>
                </a:solidFill>
                <a:effectLst/>
                <a:latin typeface="urw-din"/>
              </a:rPr>
              <a:t>A </a:t>
            </a:r>
            <a:r>
              <a:rPr lang="en-US" b="1" i="0" dirty="0">
                <a:solidFill>
                  <a:srgbClr val="273239"/>
                </a:solidFill>
                <a:effectLst/>
                <a:latin typeface="urw-din"/>
              </a:rPr>
              <a:t>distance-vector routing (DVR)</a:t>
            </a:r>
            <a:r>
              <a:rPr lang="en-US" b="0" i="0" dirty="0">
                <a:solidFill>
                  <a:srgbClr val="273239"/>
                </a:solidFill>
                <a:effectLst/>
                <a:latin typeface="urw-din"/>
              </a:rPr>
              <a:t> protocol requires that a router inform its neighbors of topology changes periodically. Historically known as the old ARPANET routing algorithm (or known as Bellman-Ford algorithm).</a:t>
            </a:r>
          </a:p>
          <a:p>
            <a:pPr algn="l"/>
            <a:endParaRPr lang="en-US" b="0" i="0" dirty="0">
              <a:solidFill>
                <a:srgbClr val="273239"/>
              </a:solidFill>
              <a:effectLst/>
              <a:latin typeface="urw-din"/>
            </a:endParaRPr>
          </a:p>
          <a:p>
            <a:pPr algn="l"/>
            <a:r>
              <a:rPr lang="en-US" b="0" i="0" dirty="0">
                <a:solidFill>
                  <a:srgbClr val="000000"/>
                </a:solidFill>
                <a:effectLst/>
                <a:latin typeface="Verdana" panose="020B0604030504040204" pitchFamily="34" charset="0"/>
              </a:rPr>
              <a:t>https://www.geeksforgeeks.org/distance-vector-routing-dvr-protocol/</a:t>
            </a:r>
          </a:p>
          <a:p>
            <a:pPr algn="l"/>
            <a:r>
              <a:rPr lang="en-US" b="0" i="0" dirty="0">
                <a:solidFill>
                  <a:srgbClr val="000000"/>
                </a:solidFill>
                <a:effectLst/>
                <a:latin typeface="Verdana" panose="020B0604030504040204" pitchFamily="34" charset="0"/>
              </a:rPr>
              <a:t>https://www.javatpoint.com/distance-vector-routing-algorithm</a:t>
            </a:r>
          </a:p>
          <a:p>
            <a:pPr algn="l"/>
            <a:endParaRPr lang="en-US" b="0" i="0" dirty="0">
              <a:solidFill>
                <a:srgbClr val="000000"/>
              </a:solidFill>
              <a:effectLst/>
              <a:latin typeface="Verdana" panose="020B0604030504040204" pitchFamily="34" charset="0"/>
            </a:endParaRPr>
          </a:p>
          <a:p>
            <a:pPr algn="l"/>
            <a:endParaRPr lang="en-US" b="0" i="0" dirty="0">
              <a:solidFill>
                <a:srgbClr val="000000"/>
              </a:solidFill>
              <a:effectLst/>
              <a:latin typeface="Verdana" panose="020B0604030504040204" pitchFamily="34" charset="0"/>
            </a:endParaRPr>
          </a:p>
          <a:p>
            <a:pPr algn="l"/>
            <a:r>
              <a:rPr lang="en-US" b="0" i="0" dirty="0">
                <a:solidFill>
                  <a:srgbClr val="000000"/>
                </a:solidFill>
                <a:effectLst/>
                <a:latin typeface="Verdana" panose="020B0604030504040204" pitchFamily="34" charset="0"/>
              </a:rPr>
              <a:t>Path Vector:</a:t>
            </a:r>
          </a:p>
          <a:p>
            <a:pPr algn="l"/>
            <a:endParaRPr lang="en-US" b="0" i="0" dirty="0">
              <a:solidFill>
                <a:srgbClr val="000000"/>
              </a:solidFill>
              <a:effectLst/>
              <a:latin typeface="Verdana" panose="020B0604030504040204" pitchFamily="34" charset="0"/>
            </a:endParaRPr>
          </a:p>
          <a:p>
            <a:pPr algn="l"/>
            <a:r>
              <a:rPr lang="en-US" b="0" i="0" dirty="0">
                <a:solidFill>
                  <a:srgbClr val="000000"/>
                </a:solidFill>
                <a:effectLst/>
                <a:latin typeface="Verdana" panose="020B0604030504040204" pitchFamily="34" charset="0"/>
              </a:rPr>
              <a:t>A path vector protocol is essentially a distance vector protocol that does not rely on the distance to destination to guarantee a loop-free path but instead relies on the analysis of the path itself.</a:t>
            </a:r>
          </a:p>
          <a:p>
            <a:pPr algn="l"/>
            <a:endParaRPr lang="en-US" b="0" i="0" dirty="0">
              <a:solidFill>
                <a:srgbClr val="000000"/>
              </a:solidFill>
              <a:effectLst/>
              <a:latin typeface="Verdana" panose="020B0604030504040204" pitchFamily="34" charset="0"/>
            </a:endParaRPr>
          </a:p>
          <a:p>
            <a:pPr algn="l"/>
            <a:r>
              <a:rPr lang="en-US" b="0" i="0" dirty="0">
                <a:solidFill>
                  <a:srgbClr val="000000"/>
                </a:solidFill>
                <a:effectLst/>
                <a:latin typeface="Verdana" panose="020B0604030504040204" pitchFamily="34" charset="0"/>
              </a:rPr>
              <a:t>It is typically deployed in environments where it is difficult to guarantee a consistent metric (distance) across the routing domain. The path is accumulated at each router, and carried in each advertisement, so that any router receiving it can validate the loop-free path before propagating the information. BGP4 is the best example of an RP using this technology.</a:t>
            </a:r>
          </a:p>
          <a:p>
            <a:pPr algn="l"/>
            <a:endParaRPr lang="en-US" b="0" i="0" dirty="0">
              <a:solidFill>
                <a:srgbClr val="000000"/>
              </a:solidFill>
              <a:effectLst/>
              <a:latin typeface="Verdana" panose="020B0604030504040204" pitchFamily="34" charset="0"/>
            </a:endParaRPr>
          </a:p>
          <a:p>
            <a:pPr algn="l"/>
            <a:r>
              <a:rPr lang="en-US" b="0" i="0" dirty="0">
                <a:solidFill>
                  <a:srgbClr val="000000"/>
                </a:solidFill>
                <a:effectLst/>
                <a:latin typeface="Verdana" panose="020B0604030504040204" pitchFamily="34" charset="0"/>
              </a:rPr>
              <a:t>The main drawback is the size of the advertisements, which grow with the number of hops. As far as IPv6 is concerned, BGP4, enhanced with multiprotocol extensions, remains the path vector RP of choice for exchanging IPv6 routes between autonomous systems.</a:t>
            </a:r>
          </a:p>
          <a:p>
            <a:endParaRPr lang="en-IE" dirty="0"/>
          </a:p>
        </p:txBody>
      </p:sp>
      <p:sp>
        <p:nvSpPr>
          <p:cNvPr id="4" name="Slide Number Placeholder 3"/>
          <p:cNvSpPr>
            <a:spLocks noGrp="1"/>
          </p:cNvSpPr>
          <p:nvPr>
            <p:ph type="sldNum" sz="quarter" idx="5"/>
          </p:nvPr>
        </p:nvSpPr>
        <p:spPr/>
        <p:txBody>
          <a:bodyPr/>
          <a:lstStyle/>
          <a:p>
            <a:fld id="{1FD1ADA9-6F01-4C7C-AD7E-72AD49C9B2B8}" type="slidenum">
              <a:rPr lang="en-GB" smtClean="0"/>
              <a:t>14</a:t>
            </a:fld>
            <a:endParaRPr lang="en-GB"/>
          </a:p>
        </p:txBody>
      </p:sp>
    </p:spTree>
    <p:extLst>
      <p:ext uri="{BB962C8B-B14F-4D97-AF65-F5344CB8AC3E}">
        <p14:creationId xmlns:p14="http://schemas.microsoft.com/office/powerpoint/2010/main" val="24818135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a:p>
            <a:endParaRPr lang="en-IE" dirty="0"/>
          </a:p>
          <a:p>
            <a:endParaRPr lang="en-IE" dirty="0"/>
          </a:p>
          <a:p>
            <a:r>
              <a:rPr lang="en-IE" dirty="0"/>
              <a:t>https://www.metaswitch.com/knowledge-center/reference/what-is-open-shortest-path-first-ospf</a:t>
            </a:r>
          </a:p>
          <a:p>
            <a:endParaRPr lang="en-IE" dirty="0"/>
          </a:p>
          <a:p>
            <a:endParaRPr lang="en-IE" dirty="0"/>
          </a:p>
          <a:p>
            <a:r>
              <a:rPr lang="en-IE" b="1" u="sng" dirty="0"/>
              <a:t>OSPF Areas:</a:t>
            </a:r>
          </a:p>
          <a:p>
            <a:endParaRPr lang="en-IE" dirty="0"/>
          </a:p>
          <a:p>
            <a:pPr algn="l"/>
            <a:r>
              <a:rPr lang="en-US" b="1" i="0" dirty="0">
                <a:solidFill>
                  <a:srgbClr val="000000"/>
                </a:solidFill>
                <a:effectLst/>
                <a:latin typeface="Arial" panose="020B0604020202020204" pitchFamily="34" charset="0"/>
              </a:rPr>
              <a:t>Backbone area</a:t>
            </a:r>
            <a:r>
              <a:rPr lang="en-US" b="0" i="0" dirty="0">
                <a:solidFill>
                  <a:srgbClr val="54595D"/>
                </a:solidFill>
                <a:effectLst/>
                <a:latin typeface="Arial" panose="020B0604020202020204" pitchFamily="34" charset="0"/>
              </a:rPr>
              <a:t>[</a:t>
            </a:r>
            <a:r>
              <a:rPr lang="en-US" b="0" i="0" u="none" strike="noStrike" dirty="0">
                <a:solidFill>
                  <a:srgbClr val="0645AD"/>
                </a:solidFill>
                <a:effectLst/>
                <a:latin typeface="Arial" panose="020B0604020202020204" pitchFamily="34" charset="0"/>
                <a:hlinkClick r:id="rId3" tooltip="Edit section: Backbone area"/>
              </a:rPr>
              <a:t>edit</a:t>
            </a:r>
            <a:r>
              <a:rPr lang="en-US" b="0" i="0" dirty="0">
                <a:solidFill>
                  <a:srgbClr val="54595D"/>
                </a:solidFill>
                <a:effectLst/>
                <a:latin typeface="Arial" panose="020B0604020202020204" pitchFamily="34" charset="0"/>
              </a:rPr>
              <a:t>]</a:t>
            </a:r>
            <a:endParaRPr lang="en-US" b="1" i="0" dirty="0">
              <a:solidFill>
                <a:srgbClr val="000000"/>
              </a:solidFill>
              <a:effectLst/>
              <a:latin typeface="Arial" panose="020B0604020202020204" pitchFamily="34" charset="0"/>
            </a:endParaRPr>
          </a:p>
          <a:p>
            <a:pPr algn="l"/>
            <a:r>
              <a:rPr lang="en-US" b="0" i="0" dirty="0">
                <a:solidFill>
                  <a:srgbClr val="202122"/>
                </a:solidFill>
                <a:effectLst/>
                <a:latin typeface="Arial" panose="020B0604020202020204" pitchFamily="34" charset="0"/>
              </a:rPr>
              <a:t>The backbone area (also known as </a:t>
            </a:r>
            <a:r>
              <a:rPr lang="en-US" b="0" i="1" dirty="0">
                <a:solidFill>
                  <a:srgbClr val="202122"/>
                </a:solidFill>
                <a:effectLst/>
                <a:latin typeface="Arial" panose="020B0604020202020204" pitchFamily="34" charset="0"/>
              </a:rPr>
              <a:t>area 0</a:t>
            </a:r>
            <a:r>
              <a:rPr lang="en-US" b="0" i="0" dirty="0">
                <a:solidFill>
                  <a:srgbClr val="202122"/>
                </a:solidFill>
                <a:effectLst/>
                <a:latin typeface="Arial" panose="020B0604020202020204" pitchFamily="34" charset="0"/>
              </a:rPr>
              <a:t> or </a:t>
            </a:r>
            <a:r>
              <a:rPr lang="en-US" b="0" i="1" dirty="0">
                <a:solidFill>
                  <a:srgbClr val="202122"/>
                </a:solidFill>
                <a:effectLst/>
                <a:latin typeface="Arial" panose="020B0604020202020204" pitchFamily="34" charset="0"/>
              </a:rPr>
              <a:t>area 0.0.0.0</a:t>
            </a:r>
            <a:r>
              <a:rPr lang="en-US" b="0" i="0" dirty="0">
                <a:solidFill>
                  <a:srgbClr val="202122"/>
                </a:solidFill>
                <a:effectLst/>
                <a:latin typeface="Arial" panose="020B0604020202020204" pitchFamily="34" charset="0"/>
              </a:rPr>
              <a:t>) forms the core of an OSPF network. All other areas are connected to it, either directly or through other routers. Inter-area routing happens via routers connected to the backbone area and to their own associated areas. It is the logical and physical structure for the 'OSPF domain' and is attached to all nonzero areas in the OSPF domain. Note that in OSPF the term Autonomous System Boundary Router (ASBR) is historic, in the sense that many OSPF domains can coexist in the same Internet-visible autonomous system, RFC 1996.</a:t>
            </a:r>
            <a:r>
              <a:rPr lang="en-US" b="0" i="0" u="none" strike="noStrike" baseline="30000" dirty="0">
                <a:solidFill>
                  <a:srgbClr val="0645AD"/>
                </a:solidFill>
                <a:effectLst/>
                <a:latin typeface="Arial" panose="020B0604020202020204" pitchFamily="34" charset="0"/>
                <a:hlinkClick r:id="rId4"/>
              </a:rPr>
              <a:t>[17]</a:t>
            </a:r>
            <a:r>
              <a:rPr lang="en-US" b="0" i="0" u="none" strike="noStrike" baseline="30000" dirty="0">
                <a:solidFill>
                  <a:srgbClr val="0645AD"/>
                </a:solidFill>
                <a:effectLst/>
                <a:latin typeface="Arial" panose="020B0604020202020204" pitchFamily="34" charset="0"/>
                <a:hlinkClick r:id="rId5"/>
              </a:rPr>
              <a:t>[18]</a:t>
            </a:r>
            <a:endParaRPr lang="en-US" b="0" i="0" dirty="0">
              <a:solidFill>
                <a:srgbClr val="202122"/>
              </a:solidFill>
              <a:effectLst/>
              <a:latin typeface="Arial" panose="020B0604020202020204" pitchFamily="34" charset="0"/>
            </a:endParaRPr>
          </a:p>
          <a:p>
            <a:pPr algn="l"/>
            <a:r>
              <a:rPr lang="en-US" b="0" i="0" dirty="0">
                <a:solidFill>
                  <a:srgbClr val="202122"/>
                </a:solidFill>
                <a:effectLst/>
                <a:latin typeface="Arial" panose="020B0604020202020204" pitchFamily="34" charset="0"/>
              </a:rPr>
              <a:t>All OSPF areas must connect to the backbone area. This connection, however, can be through a virtual link. For example, assume area 0.0.0.1 has a physical connection to area 0.0.0.0. Further assume that area 0.0.0.2 has no direct connection to the backbone, but this area does have a connection to area 0.0.0.1. Area 0.0.0.2 can use a virtual link through the </a:t>
            </a:r>
            <a:r>
              <a:rPr lang="en-US" b="0" i="1" dirty="0">
                <a:solidFill>
                  <a:srgbClr val="202122"/>
                </a:solidFill>
                <a:effectLst/>
                <a:latin typeface="Arial" panose="020B0604020202020204" pitchFamily="34" charset="0"/>
              </a:rPr>
              <a:t>transit area</a:t>
            </a:r>
            <a:r>
              <a:rPr lang="en-US" b="0" i="0" dirty="0">
                <a:solidFill>
                  <a:srgbClr val="202122"/>
                </a:solidFill>
                <a:effectLst/>
                <a:latin typeface="Arial" panose="020B0604020202020204" pitchFamily="34" charset="0"/>
              </a:rPr>
              <a:t> 0.0.0.1 to reach the backbone. To be a transit area, an area has to have the transit attribute, so it cannot be stubby in any way.</a:t>
            </a:r>
          </a:p>
          <a:p>
            <a:pPr algn="l"/>
            <a:r>
              <a:rPr lang="en-US" b="1" i="0" dirty="0">
                <a:solidFill>
                  <a:srgbClr val="000000"/>
                </a:solidFill>
                <a:effectLst/>
                <a:latin typeface="Arial" panose="020B0604020202020204" pitchFamily="34" charset="0"/>
              </a:rPr>
              <a:t>Regular area</a:t>
            </a:r>
            <a:r>
              <a:rPr lang="en-US" b="0" i="0" dirty="0">
                <a:solidFill>
                  <a:srgbClr val="54595D"/>
                </a:solidFill>
                <a:effectLst/>
                <a:latin typeface="Arial" panose="020B0604020202020204" pitchFamily="34" charset="0"/>
              </a:rPr>
              <a:t>[</a:t>
            </a:r>
            <a:r>
              <a:rPr lang="en-US" b="0" i="0" u="none" strike="noStrike" dirty="0">
                <a:solidFill>
                  <a:srgbClr val="0645AD"/>
                </a:solidFill>
                <a:effectLst/>
                <a:latin typeface="Arial" panose="020B0604020202020204" pitchFamily="34" charset="0"/>
                <a:hlinkClick r:id="rId6" tooltip="Edit section: Regular area"/>
              </a:rPr>
              <a:t>edit</a:t>
            </a:r>
            <a:r>
              <a:rPr lang="en-US" b="0" i="0" dirty="0">
                <a:solidFill>
                  <a:srgbClr val="54595D"/>
                </a:solidFill>
                <a:effectLst/>
                <a:latin typeface="Arial" panose="020B0604020202020204" pitchFamily="34" charset="0"/>
              </a:rPr>
              <a:t>]</a:t>
            </a:r>
            <a:endParaRPr lang="en-US" b="1" i="0" dirty="0">
              <a:solidFill>
                <a:srgbClr val="000000"/>
              </a:solidFill>
              <a:effectLst/>
              <a:latin typeface="Arial" panose="020B0604020202020204" pitchFamily="34" charset="0"/>
            </a:endParaRPr>
          </a:p>
          <a:p>
            <a:pPr algn="l"/>
            <a:r>
              <a:rPr lang="en-US" b="0" i="0" dirty="0">
                <a:solidFill>
                  <a:srgbClr val="202122"/>
                </a:solidFill>
                <a:effectLst/>
                <a:latin typeface="Arial" panose="020B0604020202020204" pitchFamily="34" charset="0"/>
              </a:rPr>
              <a:t>A regular area is just a non-backbone (nonzero) area without specific feature, generating and receiving summary and external LSAs. The backbone area is a special type of such area.</a:t>
            </a:r>
          </a:p>
          <a:p>
            <a:pPr algn="l"/>
            <a:r>
              <a:rPr lang="en-US" b="1" i="0" dirty="0">
                <a:solidFill>
                  <a:srgbClr val="000000"/>
                </a:solidFill>
                <a:effectLst/>
                <a:latin typeface="Arial" panose="020B0604020202020204" pitchFamily="34" charset="0"/>
              </a:rPr>
              <a:t>Transit area</a:t>
            </a:r>
            <a:r>
              <a:rPr lang="en-US" b="0" i="0" dirty="0">
                <a:solidFill>
                  <a:srgbClr val="54595D"/>
                </a:solidFill>
                <a:effectLst/>
                <a:latin typeface="Arial" panose="020B0604020202020204" pitchFamily="34" charset="0"/>
              </a:rPr>
              <a:t>[</a:t>
            </a:r>
            <a:r>
              <a:rPr lang="en-US" b="0" i="0" u="none" strike="noStrike" dirty="0">
                <a:solidFill>
                  <a:srgbClr val="0645AD"/>
                </a:solidFill>
                <a:effectLst/>
                <a:latin typeface="Arial" panose="020B0604020202020204" pitchFamily="34" charset="0"/>
                <a:hlinkClick r:id="rId7" tooltip="Edit section: Transit area"/>
              </a:rPr>
              <a:t>edit</a:t>
            </a:r>
            <a:r>
              <a:rPr lang="en-US" b="0" i="0" dirty="0">
                <a:solidFill>
                  <a:srgbClr val="54595D"/>
                </a:solidFill>
                <a:effectLst/>
                <a:latin typeface="Arial" panose="020B0604020202020204" pitchFamily="34" charset="0"/>
              </a:rPr>
              <a:t>]</a:t>
            </a:r>
            <a:endParaRPr lang="en-US" b="1" i="0" dirty="0">
              <a:solidFill>
                <a:srgbClr val="000000"/>
              </a:solidFill>
              <a:effectLst/>
              <a:latin typeface="Arial" panose="020B0604020202020204" pitchFamily="34" charset="0"/>
            </a:endParaRPr>
          </a:p>
          <a:p>
            <a:pPr algn="l"/>
            <a:r>
              <a:rPr lang="en-US" b="0" i="0" dirty="0">
                <a:solidFill>
                  <a:srgbClr val="202122"/>
                </a:solidFill>
                <a:effectLst/>
                <a:latin typeface="Arial" panose="020B0604020202020204" pitchFamily="34" charset="0"/>
              </a:rPr>
              <a:t>In OSPF requires all areas to be directly connected to the backbone area, if not </a:t>
            </a:r>
            <a:r>
              <a:rPr lang="en-US" b="0" i="1" dirty="0">
                <a:solidFill>
                  <a:srgbClr val="202122"/>
                </a:solidFill>
                <a:effectLst/>
                <a:latin typeface="Arial" panose="020B0604020202020204" pitchFamily="34" charset="0"/>
              </a:rPr>
              <a:t>Virtual links</a:t>
            </a:r>
            <a:r>
              <a:rPr lang="en-US" b="0" i="0" dirty="0">
                <a:solidFill>
                  <a:srgbClr val="202122"/>
                </a:solidFill>
                <a:effectLst/>
                <a:latin typeface="Arial" panose="020B0604020202020204" pitchFamily="34" charset="0"/>
              </a:rPr>
              <a:t> have to be used, and the area that it transit called </a:t>
            </a:r>
            <a:r>
              <a:rPr lang="en-US" b="0" i="1" dirty="0">
                <a:solidFill>
                  <a:srgbClr val="202122"/>
                </a:solidFill>
                <a:effectLst/>
                <a:latin typeface="Arial" panose="020B0604020202020204" pitchFamily="34" charset="0"/>
              </a:rPr>
              <a:t>Transit area</a:t>
            </a:r>
            <a:r>
              <a:rPr lang="en-US" b="0" i="0" dirty="0">
                <a:solidFill>
                  <a:srgbClr val="202122"/>
                </a:solidFill>
                <a:effectLst/>
                <a:latin typeface="Arial" panose="020B0604020202020204" pitchFamily="34" charset="0"/>
              </a:rPr>
              <a:t>.</a:t>
            </a:r>
          </a:p>
          <a:p>
            <a:pPr algn="l"/>
            <a:r>
              <a:rPr lang="en-US" b="0" i="0" dirty="0">
                <a:solidFill>
                  <a:srgbClr val="202122"/>
                </a:solidFill>
                <a:effectLst/>
                <a:latin typeface="Arial" panose="020B0604020202020204" pitchFamily="34" charset="0"/>
              </a:rPr>
              <a:t>A transit area is an area with two or more OSPF border routers and is used to pass network traffic from one adjacent area to another. The transit area does not originate this traffic and is not the destination of such traffic. The backbone area is a special type of transit area.</a:t>
            </a:r>
          </a:p>
          <a:p>
            <a:pPr algn="l"/>
            <a:r>
              <a:rPr lang="en-US" b="1" i="0" dirty="0">
                <a:solidFill>
                  <a:srgbClr val="000000"/>
                </a:solidFill>
                <a:effectLst/>
                <a:latin typeface="Arial" panose="020B0604020202020204" pitchFamily="34" charset="0"/>
              </a:rPr>
              <a:t>Stub area</a:t>
            </a:r>
            <a:r>
              <a:rPr lang="en-US" b="0" i="0" dirty="0">
                <a:solidFill>
                  <a:srgbClr val="54595D"/>
                </a:solidFill>
                <a:effectLst/>
                <a:latin typeface="Arial" panose="020B0604020202020204" pitchFamily="34" charset="0"/>
              </a:rPr>
              <a:t>[</a:t>
            </a:r>
            <a:r>
              <a:rPr lang="en-US" b="0" i="0" u="none" strike="noStrike" dirty="0">
                <a:solidFill>
                  <a:srgbClr val="0645AD"/>
                </a:solidFill>
                <a:effectLst/>
                <a:latin typeface="Arial" panose="020B0604020202020204" pitchFamily="34" charset="0"/>
                <a:hlinkClick r:id="rId8" tooltip="Edit section: Stub area"/>
              </a:rPr>
              <a:t>edit</a:t>
            </a:r>
            <a:r>
              <a:rPr lang="en-US" b="0" i="0" dirty="0">
                <a:solidFill>
                  <a:srgbClr val="54595D"/>
                </a:solidFill>
                <a:effectLst/>
                <a:latin typeface="Arial" panose="020B0604020202020204" pitchFamily="34" charset="0"/>
              </a:rPr>
              <a:t>]</a:t>
            </a:r>
            <a:endParaRPr lang="en-US" b="1" i="0" dirty="0">
              <a:solidFill>
                <a:srgbClr val="000000"/>
              </a:solidFill>
              <a:effectLst/>
              <a:latin typeface="Arial" panose="020B0604020202020204" pitchFamily="34" charset="0"/>
            </a:endParaRPr>
          </a:p>
          <a:p>
            <a:pPr algn="l"/>
            <a:r>
              <a:rPr lang="en-US" dirty="0"/>
              <a:t>In hello packets the </a:t>
            </a:r>
            <a:r>
              <a:rPr lang="en-US" b="1" dirty="0"/>
              <a:t>E</a:t>
            </a:r>
            <a:r>
              <a:rPr lang="en-US" dirty="0"/>
              <a:t> flag is not </a:t>
            </a:r>
            <a:r>
              <a:rPr lang="en-US" u="none" strike="noStrike" dirty="0">
                <a:solidFill>
                  <a:srgbClr val="0645AD"/>
                </a:solidFill>
                <a:effectLst/>
                <a:hlinkClick r:id="rId9" tooltip="Data type"/>
              </a:rPr>
              <a:t>high</a:t>
            </a:r>
            <a:r>
              <a:rPr lang="en-US" dirty="0"/>
              <a:t>, indication "External routing: not </a:t>
            </a:r>
            <a:r>
              <a:rPr lang="en-US" dirty="0" err="1"/>
              <a:t>capable"</a:t>
            </a:r>
            <a:r>
              <a:rPr lang="en-US" b="0" i="0" dirty="0" err="1">
                <a:solidFill>
                  <a:srgbClr val="202122"/>
                </a:solidFill>
                <a:effectLst/>
                <a:latin typeface="Arial" panose="020B0604020202020204" pitchFamily="34" charset="0"/>
              </a:rPr>
              <a:t>A</a:t>
            </a:r>
            <a:r>
              <a:rPr lang="en-US" b="0" i="0" dirty="0">
                <a:solidFill>
                  <a:srgbClr val="202122"/>
                </a:solidFill>
                <a:effectLst/>
                <a:latin typeface="Arial" panose="020B0604020202020204" pitchFamily="34" charset="0"/>
              </a:rPr>
              <a:t> stub area is an area that does not receive route advertisements external to the AS and routing from within the area is based entirely on a default route. An ABR deletes type 4, 5 LSAs from internal routers, sends them a default route of 0.0.0.0 and turns itself into a default gateway. This reduces LSDB and routing table size for internal routers.</a:t>
            </a:r>
          </a:p>
          <a:p>
            <a:pPr algn="l"/>
            <a:r>
              <a:rPr lang="en-US" b="0" i="0" dirty="0">
                <a:solidFill>
                  <a:srgbClr val="202122"/>
                </a:solidFill>
                <a:effectLst/>
                <a:latin typeface="Arial" panose="020B0604020202020204" pitchFamily="34" charset="0"/>
              </a:rPr>
              <a:t>Modifications to the basic concept of stub area have been implemented by systems vendors, such as the </a:t>
            </a:r>
            <a:r>
              <a:rPr lang="en-US" b="0" i="1" dirty="0">
                <a:solidFill>
                  <a:srgbClr val="202122"/>
                </a:solidFill>
                <a:effectLst/>
                <a:latin typeface="Arial" panose="020B0604020202020204" pitchFamily="34" charset="0"/>
              </a:rPr>
              <a:t>totally stubby area</a:t>
            </a:r>
            <a:r>
              <a:rPr lang="en-US" b="0" i="0" dirty="0">
                <a:solidFill>
                  <a:srgbClr val="202122"/>
                </a:solidFill>
                <a:effectLst/>
                <a:latin typeface="Arial" panose="020B0604020202020204" pitchFamily="34" charset="0"/>
              </a:rPr>
              <a:t> (TSA) and the </a:t>
            </a:r>
            <a:r>
              <a:rPr lang="en-US" b="0" i="1" dirty="0">
                <a:solidFill>
                  <a:srgbClr val="202122"/>
                </a:solidFill>
                <a:effectLst/>
                <a:latin typeface="Arial" panose="020B0604020202020204" pitchFamily="34" charset="0"/>
              </a:rPr>
              <a:t>not-so-stubby area</a:t>
            </a:r>
            <a:r>
              <a:rPr lang="en-US" b="0" i="0" dirty="0">
                <a:solidFill>
                  <a:srgbClr val="202122"/>
                </a:solidFill>
                <a:effectLst/>
                <a:latin typeface="Arial" panose="020B0604020202020204" pitchFamily="34" charset="0"/>
              </a:rPr>
              <a:t> (NSSA), both an extension in </a:t>
            </a:r>
            <a:r>
              <a:rPr lang="en-US" b="0" i="0" u="none" strike="noStrike" dirty="0">
                <a:solidFill>
                  <a:srgbClr val="0645AD"/>
                </a:solidFill>
                <a:effectLst/>
                <a:latin typeface="Arial" panose="020B0604020202020204" pitchFamily="34" charset="0"/>
                <a:hlinkClick r:id="rId10" tooltip="Cisco Systems"/>
              </a:rPr>
              <a:t>Cisco Systems</a:t>
            </a:r>
            <a:r>
              <a:rPr lang="en-US" b="0" i="0" dirty="0">
                <a:solidFill>
                  <a:srgbClr val="202122"/>
                </a:solidFill>
                <a:effectLst/>
                <a:latin typeface="Arial" panose="020B0604020202020204" pitchFamily="34" charset="0"/>
              </a:rPr>
              <a:t> routing equipment.</a:t>
            </a:r>
          </a:p>
          <a:p>
            <a:pPr algn="l"/>
            <a:r>
              <a:rPr lang="en-US" b="1" i="0" dirty="0">
                <a:solidFill>
                  <a:srgbClr val="000000"/>
                </a:solidFill>
                <a:effectLst/>
                <a:latin typeface="Arial" panose="020B0604020202020204" pitchFamily="34" charset="0"/>
              </a:rPr>
              <a:t>Totally stubby area</a:t>
            </a:r>
            <a:r>
              <a:rPr lang="en-US" b="0" i="0" dirty="0">
                <a:solidFill>
                  <a:srgbClr val="54595D"/>
                </a:solidFill>
                <a:effectLst/>
                <a:latin typeface="Arial" panose="020B0604020202020204" pitchFamily="34" charset="0"/>
              </a:rPr>
              <a:t>[</a:t>
            </a:r>
            <a:r>
              <a:rPr lang="en-US" b="0" i="0" u="none" strike="noStrike" dirty="0">
                <a:solidFill>
                  <a:srgbClr val="0645AD"/>
                </a:solidFill>
                <a:effectLst/>
                <a:latin typeface="Arial" panose="020B0604020202020204" pitchFamily="34" charset="0"/>
                <a:hlinkClick r:id="rId11" tooltip="Edit section: Totally stubby area"/>
              </a:rPr>
              <a:t>edit</a:t>
            </a:r>
            <a:r>
              <a:rPr lang="en-US" b="0" i="0" dirty="0">
                <a:solidFill>
                  <a:srgbClr val="54595D"/>
                </a:solidFill>
                <a:effectLst/>
                <a:latin typeface="Arial" panose="020B0604020202020204" pitchFamily="34" charset="0"/>
              </a:rPr>
              <a:t>]</a:t>
            </a:r>
            <a:endParaRPr lang="en-US" b="1" i="0" dirty="0">
              <a:solidFill>
                <a:srgbClr val="000000"/>
              </a:solidFill>
              <a:effectLst/>
              <a:latin typeface="Arial" panose="020B0604020202020204" pitchFamily="34" charset="0"/>
            </a:endParaRPr>
          </a:p>
          <a:p>
            <a:pPr algn="l"/>
            <a:r>
              <a:rPr lang="en-US" b="0" i="0" dirty="0">
                <a:solidFill>
                  <a:srgbClr val="202122"/>
                </a:solidFill>
                <a:effectLst/>
                <a:latin typeface="Arial" panose="020B0604020202020204" pitchFamily="34" charset="0"/>
              </a:rPr>
              <a:t>A </a:t>
            </a:r>
            <a:r>
              <a:rPr lang="en-US" b="0" i="1" dirty="0">
                <a:solidFill>
                  <a:srgbClr val="202122"/>
                </a:solidFill>
                <a:effectLst/>
                <a:latin typeface="Arial" panose="020B0604020202020204" pitchFamily="34" charset="0"/>
              </a:rPr>
              <a:t>totally stubby area</a:t>
            </a:r>
            <a:r>
              <a:rPr lang="en-US" b="0" i="0" dirty="0">
                <a:solidFill>
                  <a:srgbClr val="202122"/>
                </a:solidFill>
                <a:effectLst/>
                <a:latin typeface="Arial" panose="020B0604020202020204" pitchFamily="34" charset="0"/>
              </a:rPr>
              <a:t> is similar to a stub area. However, this area does not allow </a:t>
            </a:r>
            <a:r>
              <a:rPr lang="en-US" b="0" i="1" dirty="0">
                <a:solidFill>
                  <a:srgbClr val="202122"/>
                </a:solidFill>
                <a:effectLst/>
                <a:latin typeface="Arial" panose="020B0604020202020204" pitchFamily="34" charset="0"/>
              </a:rPr>
              <a:t>summary</a:t>
            </a:r>
            <a:r>
              <a:rPr lang="en-US" b="0" i="0" dirty="0">
                <a:solidFill>
                  <a:srgbClr val="202122"/>
                </a:solidFill>
                <a:effectLst/>
                <a:latin typeface="Arial" panose="020B0604020202020204" pitchFamily="34" charset="0"/>
              </a:rPr>
              <a:t> routes in addition to not having </a:t>
            </a:r>
            <a:r>
              <a:rPr lang="en-US" b="0" i="1" dirty="0">
                <a:solidFill>
                  <a:srgbClr val="202122"/>
                </a:solidFill>
                <a:effectLst/>
                <a:latin typeface="Arial" panose="020B0604020202020204" pitchFamily="34" charset="0"/>
              </a:rPr>
              <a:t>external</a:t>
            </a:r>
            <a:r>
              <a:rPr lang="en-US" b="0" i="0" dirty="0">
                <a:solidFill>
                  <a:srgbClr val="202122"/>
                </a:solidFill>
                <a:effectLst/>
                <a:latin typeface="Arial" panose="020B0604020202020204" pitchFamily="34" charset="0"/>
              </a:rPr>
              <a:t> routes, that is, </a:t>
            </a:r>
            <a:r>
              <a:rPr lang="en-US" b="0" i="1" dirty="0">
                <a:solidFill>
                  <a:srgbClr val="202122"/>
                </a:solidFill>
                <a:effectLst/>
                <a:latin typeface="Arial" panose="020B0604020202020204" pitchFamily="34" charset="0"/>
              </a:rPr>
              <a:t>inter-area</a:t>
            </a:r>
            <a:r>
              <a:rPr lang="en-US" b="0" i="0" dirty="0">
                <a:solidFill>
                  <a:srgbClr val="202122"/>
                </a:solidFill>
                <a:effectLst/>
                <a:latin typeface="Arial" panose="020B0604020202020204" pitchFamily="34" charset="0"/>
              </a:rPr>
              <a:t> (IA) routes are not summarized into totally stubby areas. The only way for traffic to get routed outside the area is a default route which is the only Type-3 LSA advertised into the area. When there is only one route out of the area, fewer routing decisions have to be made by the route processor, which lowers system resource utilization.</a:t>
            </a:r>
          </a:p>
          <a:p>
            <a:pPr algn="l"/>
            <a:r>
              <a:rPr lang="en-US" dirty="0"/>
              <a:t>Occasionally, it is said that a TSA can have only one ABR.</a:t>
            </a:r>
            <a:r>
              <a:rPr lang="en-US" b="0" i="0" u="none" strike="noStrike" baseline="30000" dirty="0">
                <a:solidFill>
                  <a:srgbClr val="0645AD"/>
                </a:solidFill>
                <a:effectLst/>
                <a:hlinkClick r:id="rId12"/>
              </a:rPr>
              <a:t>[19]</a:t>
            </a:r>
            <a:r>
              <a:rPr lang="en-US" b="1" i="0" dirty="0">
                <a:solidFill>
                  <a:srgbClr val="000000"/>
                </a:solidFill>
                <a:effectLst/>
                <a:latin typeface="Arial" panose="020B0604020202020204" pitchFamily="34" charset="0"/>
              </a:rPr>
              <a:t>Not-so-stubby area</a:t>
            </a:r>
            <a:r>
              <a:rPr lang="en-US" b="0" i="0" dirty="0">
                <a:solidFill>
                  <a:srgbClr val="54595D"/>
                </a:solidFill>
                <a:effectLst/>
                <a:latin typeface="Arial" panose="020B0604020202020204" pitchFamily="34" charset="0"/>
              </a:rPr>
              <a:t>[</a:t>
            </a:r>
            <a:r>
              <a:rPr lang="en-US" b="0" i="0" u="none" strike="noStrike" dirty="0">
                <a:solidFill>
                  <a:srgbClr val="0645AD"/>
                </a:solidFill>
                <a:effectLst/>
                <a:latin typeface="Arial" panose="020B0604020202020204" pitchFamily="34" charset="0"/>
                <a:hlinkClick r:id="rId13" tooltip="Edit section: Not-so-stubby area"/>
              </a:rPr>
              <a:t>edit</a:t>
            </a:r>
            <a:r>
              <a:rPr lang="en-US" b="0" i="0" dirty="0">
                <a:solidFill>
                  <a:srgbClr val="54595D"/>
                </a:solidFill>
                <a:effectLst/>
                <a:latin typeface="Arial" panose="020B0604020202020204" pitchFamily="34" charset="0"/>
              </a:rPr>
              <a:t>]</a:t>
            </a:r>
            <a:endParaRPr lang="en-US" b="1" i="0" dirty="0">
              <a:solidFill>
                <a:srgbClr val="000000"/>
              </a:solidFill>
              <a:effectLst/>
              <a:latin typeface="Arial" panose="020B0604020202020204" pitchFamily="34" charset="0"/>
            </a:endParaRPr>
          </a:p>
          <a:p>
            <a:pPr algn="l"/>
            <a:r>
              <a:rPr lang="en-US" dirty="0"/>
              <a:t>In hello packets the </a:t>
            </a:r>
            <a:r>
              <a:rPr lang="en-US" b="1" dirty="0"/>
              <a:t>N</a:t>
            </a:r>
            <a:r>
              <a:rPr lang="en-US" dirty="0"/>
              <a:t> flag is set </a:t>
            </a:r>
            <a:r>
              <a:rPr lang="en-US" u="none" strike="noStrike" dirty="0">
                <a:solidFill>
                  <a:srgbClr val="0645AD"/>
                </a:solidFill>
                <a:effectLst/>
                <a:hlinkClick r:id="rId9" tooltip="Data type"/>
              </a:rPr>
              <a:t>high</a:t>
            </a:r>
            <a:r>
              <a:rPr lang="en-US" dirty="0"/>
              <a:t>, indication "NSSA: </a:t>
            </a:r>
            <a:r>
              <a:rPr lang="en-US" dirty="0" err="1"/>
              <a:t>supported"</a:t>
            </a:r>
            <a:r>
              <a:rPr lang="en-US" b="0" i="0" dirty="0" err="1">
                <a:solidFill>
                  <a:srgbClr val="202122"/>
                </a:solidFill>
                <a:effectLst/>
                <a:latin typeface="Arial" panose="020B0604020202020204" pitchFamily="34" charset="0"/>
              </a:rPr>
              <a:t>A</a:t>
            </a:r>
            <a:r>
              <a:rPr lang="en-US" b="0" i="0" dirty="0">
                <a:solidFill>
                  <a:srgbClr val="202122"/>
                </a:solidFill>
                <a:effectLst/>
                <a:latin typeface="Arial" panose="020B0604020202020204" pitchFamily="34" charset="0"/>
              </a:rPr>
              <a:t> </a:t>
            </a:r>
            <a:r>
              <a:rPr lang="en-US" b="0" i="1" dirty="0">
                <a:solidFill>
                  <a:srgbClr val="202122"/>
                </a:solidFill>
                <a:effectLst/>
                <a:latin typeface="Arial" panose="020B0604020202020204" pitchFamily="34" charset="0"/>
              </a:rPr>
              <a:t>not-so-stubby area</a:t>
            </a:r>
            <a:r>
              <a:rPr lang="en-US" b="0" i="0" dirty="0">
                <a:solidFill>
                  <a:srgbClr val="202122"/>
                </a:solidFill>
                <a:effectLst/>
                <a:latin typeface="Arial" panose="020B0604020202020204" pitchFamily="34" charset="0"/>
              </a:rPr>
              <a:t> (NSSA) is a type of stub area that can import autonomous system external routes and send them to other areas, but still cannot receive AS-external routes from other areas.</a:t>
            </a:r>
            <a:r>
              <a:rPr lang="en-US" b="0" i="0" u="none" strike="noStrike" baseline="30000" dirty="0">
                <a:solidFill>
                  <a:srgbClr val="0645AD"/>
                </a:solidFill>
                <a:effectLst/>
                <a:latin typeface="Arial" panose="020B0604020202020204" pitchFamily="34" charset="0"/>
                <a:hlinkClick r:id="rId14"/>
              </a:rPr>
              <a:t>[20]</a:t>
            </a:r>
            <a:r>
              <a:rPr lang="en-US" b="0" i="0" dirty="0">
                <a:solidFill>
                  <a:srgbClr val="202122"/>
                </a:solidFill>
                <a:effectLst/>
                <a:latin typeface="Arial" panose="020B0604020202020204" pitchFamily="34" charset="0"/>
              </a:rPr>
              <a:t> NSSA is an extension of the stub area feature that allows the injection of external routes in a limited fashion into the stub area. A case study simulates an NSSA getting around the Stub Area problem of not being able to import external addresses. It visualizes the following activities: the ASBR imports external addresses with a type 7 LSA, the ABR converts a type 7 LSA to type 5 and floods it to other areas, the ABR acts as an "ASBR" for other areas. The ASBRs do not take type 5 LSAs and then convert to type 7 LSAs for the area.</a:t>
            </a:r>
          </a:p>
          <a:p>
            <a:pPr algn="l"/>
            <a:br>
              <a:rPr lang="en-US" b="0" i="0" dirty="0">
                <a:solidFill>
                  <a:srgbClr val="202122"/>
                </a:solidFill>
                <a:effectLst/>
                <a:latin typeface="Arial" panose="020B0604020202020204" pitchFamily="34" charset="0"/>
              </a:rPr>
            </a:br>
            <a:endParaRPr lang="en-US" b="0" i="0" dirty="0">
              <a:solidFill>
                <a:srgbClr val="202122"/>
              </a:solidFill>
              <a:effectLst/>
              <a:latin typeface="Arial" panose="020B0604020202020204" pitchFamily="34" charset="0"/>
            </a:endParaRPr>
          </a:p>
          <a:p>
            <a:pPr algn="l"/>
            <a:r>
              <a:rPr lang="en-US" b="1" i="0" dirty="0">
                <a:solidFill>
                  <a:srgbClr val="000000"/>
                </a:solidFill>
                <a:effectLst/>
                <a:latin typeface="Arial" panose="020B0604020202020204" pitchFamily="34" charset="0"/>
              </a:rPr>
              <a:t>Totally Not-so-stubby area</a:t>
            </a:r>
            <a:r>
              <a:rPr lang="en-US" b="0" i="0" dirty="0">
                <a:solidFill>
                  <a:srgbClr val="54595D"/>
                </a:solidFill>
                <a:effectLst/>
                <a:latin typeface="Arial" panose="020B0604020202020204" pitchFamily="34" charset="0"/>
              </a:rPr>
              <a:t>[</a:t>
            </a:r>
            <a:r>
              <a:rPr lang="en-US" b="0" i="0" u="none" strike="noStrike" dirty="0">
                <a:solidFill>
                  <a:srgbClr val="0645AD"/>
                </a:solidFill>
                <a:effectLst/>
                <a:latin typeface="Arial" panose="020B0604020202020204" pitchFamily="34" charset="0"/>
                <a:hlinkClick r:id="rId15" tooltip="Edit section: Totally Not-so-stubby area"/>
              </a:rPr>
              <a:t>edit</a:t>
            </a:r>
            <a:r>
              <a:rPr lang="en-US" b="0" i="0" dirty="0">
                <a:solidFill>
                  <a:srgbClr val="54595D"/>
                </a:solidFill>
                <a:effectLst/>
                <a:latin typeface="Arial" panose="020B0604020202020204" pitchFamily="34" charset="0"/>
              </a:rPr>
              <a:t>]</a:t>
            </a:r>
            <a:endParaRPr lang="en-US" b="1" i="0" dirty="0">
              <a:solidFill>
                <a:srgbClr val="000000"/>
              </a:solidFill>
              <a:effectLst/>
              <a:latin typeface="Arial" panose="020B0604020202020204" pitchFamily="34" charset="0"/>
            </a:endParaRPr>
          </a:p>
          <a:p>
            <a:pPr algn="l"/>
            <a:r>
              <a:rPr lang="en-US" b="0" i="0" dirty="0">
                <a:solidFill>
                  <a:srgbClr val="202122"/>
                </a:solidFill>
                <a:effectLst/>
                <a:latin typeface="Arial" panose="020B0604020202020204" pitchFamily="34" charset="0"/>
              </a:rPr>
              <a:t>An addition to the standard functionality of an NSSA, the </a:t>
            </a:r>
            <a:r>
              <a:rPr lang="en-US" b="0" i="1" dirty="0">
                <a:solidFill>
                  <a:srgbClr val="202122"/>
                </a:solidFill>
                <a:effectLst/>
                <a:latin typeface="Arial" panose="020B0604020202020204" pitchFamily="34" charset="0"/>
              </a:rPr>
              <a:t>totally stubby NSSA</a:t>
            </a:r>
            <a:r>
              <a:rPr lang="en-US" b="0" i="0" dirty="0">
                <a:solidFill>
                  <a:srgbClr val="202122"/>
                </a:solidFill>
                <a:effectLst/>
                <a:latin typeface="Arial" panose="020B0604020202020204" pitchFamily="34" charset="0"/>
              </a:rPr>
              <a:t> is an NSSA that takes on the attributes of a TSA, meaning that type 3 and 4 summary routes are not flooded into this type of area. It is also possible to declare an area both totally stubby and not-so-stubby, which means that the area will receive only the default route from area 0.0.0.0, but can also contain an autonomous system boundary router (ASBR) that accepts external routing information and injects it into the local area, and from the local area into area 0.0.0.0.</a:t>
            </a:r>
          </a:p>
          <a:p>
            <a:pPr algn="l"/>
            <a:r>
              <a:rPr lang="en-US" dirty="0"/>
              <a:t>Redistribution into an NSSA area creates a special type of LSA known as type 7, which can exist only in an NSSA area. An NSSA ASBR generates this LSA, and an NSSA ABR router translates it into type 5 LSA which gets propagated into the OSPF </a:t>
            </a:r>
            <a:r>
              <a:rPr lang="en-US" dirty="0" err="1"/>
              <a:t>domain.</a:t>
            </a:r>
            <a:r>
              <a:rPr lang="en-US" b="0" i="0" dirty="0" err="1">
                <a:solidFill>
                  <a:srgbClr val="202122"/>
                </a:solidFill>
                <a:effectLst/>
                <a:latin typeface="Arial" panose="020B0604020202020204" pitchFamily="34" charset="0"/>
              </a:rPr>
              <a:t>A</a:t>
            </a:r>
            <a:r>
              <a:rPr lang="en-US" b="0" i="0" dirty="0">
                <a:solidFill>
                  <a:srgbClr val="202122"/>
                </a:solidFill>
                <a:effectLst/>
                <a:latin typeface="Arial" panose="020B0604020202020204" pitchFamily="34" charset="0"/>
              </a:rPr>
              <a:t> newly acquired subsidiary is one example of where it might be suitable for an area to be simultaneously not-so-stubby and totally stubby if the practical place to put an ASBR is on the edge of a totally stubby area. In such a case, the ASBR does send externals into the totally stubby area, and they are available to OSPF speakers within that area. In Cisco's implementation, the external routes can be summarized before injecting them into the totally stubby area. In general, the ASBR should not advertise default into the TSA-NSSA, although this can work with extremely careful design and operation, for the limited special cases in which such an advertisement makes sense.</a:t>
            </a:r>
          </a:p>
          <a:p>
            <a:pPr algn="l"/>
            <a:r>
              <a:rPr lang="en-US" b="0" i="0" dirty="0">
                <a:solidFill>
                  <a:srgbClr val="202122"/>
                </a:solidFill>
                <a:effectLst/>
                <a:latin typeface="Arial" panose="020B0604020202020204" pitchFamily="34" charset="0"/>
              </a:rPr>
              <a:t>By declaring the totally stubby area as NSSA, no external routes from the backbone, except the default route, enter the area being discussed. The externals do reach area 0.0.0.0 via the TSA-NSSA, but no routes other than the default route enter the TSA-NSSA. Routers in the TSA-NSSA send all traffic to the ABR, except to routes advertised by the ASBR.</a:t>
            </a:r>
          </a:p>
          <a:p>
            <a:endParaRPr lang="en-IE" dirty="0"/>
          </a:p>
        </p:txBody>
      </p:sp>
      <p:sp>
        <p:nvSpPr>
          <p:cNvPr id="4" name="Slide Number Placeholder 3"/>
          <p:cNvSpPr>
            <a:spLocks noGrp="1"/>
          </p:cNvSpPr>
          <p:nvPr>
            <p:ph type="sldNum" sz="quarter" idx="5"/>
          </p:nvPr>
        </p:nvSpPr>
        <p:spPr/>
        <p:txBody>
          <a:bodyPr/>
          <a:lstStyle/>
          <a:p>
            <a:fld id="{1FD1ADA9-6F01-4C7C-AD7E-72AD49C9B2B8}" type="slidenum">
              <a:rPr lang="en-GB" smtClean="0"/>
              <a:t>18</a:t>
            </a:fld>
            <a:endParaRPr lang="en-GB"/>
          </a:p>
        </p:txBody>
      </p:sp>
    </p:spTree>
    <p:extLst>
      <p:ext uri="{BB962C8B-B14F-4D97-AF65-F5344CB8AC3E}">
        <p14:creationId xmlns:p14="http://schemas.microsoft.com/office/powerpoint/2010/main" val="27216841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6B734-343A-401A-BBC5-86E53A2A7F0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2E72AE6B-825E-4EFD-86C3-AA3B2CCA8FA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6ADFA2B3-E1C4-4789-98BD-316EBB06E1B1}"/>
              </a:ext>
            </a:extLst>
          </p:cNvPr>
          <p:cNvSpPr>
            <a:spLocks noGrp="1"/>
          </p:cNvSpPr>
          <p:nvPr>
            <p:ph type="dt" sz="half" idx="10"/>
          </p:nvPr>
        </p:nvSpPr>
        <p:spPr/>
        <p:txBody>
          <a:bodyPr/>
          <a:lstStyle/>
          <a:p>
            <a:fld id="{C4D0E4D9-D763-43EE-B811-D76EC3139DBF}" type="datetimeFigureOut">
              <a:rPr lang="en-GB" smtClean="0"/>
              <a:t>09/11/2024</a:t>
            </a:fld>
            <a:endParaRPr lang="en-GB"/>
          </a:p>
        </p:txBody>
      </p:sp>
      <p:sp>
        <p:nvSpPr>
          <p:cNvPr id="5" name="Footer Placeholder 4">
            <a:extLst>
              <a:ext uri="{FF2B5EF4-FFF2-40B4-BE49-F238E27FC236}">
                <a16:creationId xmlns:a16="http://schemas.microsoft.com/office/drawing/2014/main" id="{E174A021-847E-4E7B-91E6-8CB10A22358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278272F-BCED-47C5-9FFA-970083CF8D4B}"/>
              </a:ext>
            </a:extLst>
          </p:cNvPr>
          <p:cNvSpPr>
            <a:spLocks noGrp="1"/>
          </p:cNvSpPr>
          <p:nvPr>
            <p:ph type="sldNum" sz="quarter" idx="12"/>
          </p:nvPr>
        </p:nvSpPr>
        <p:spPr/>
        <p:txBody>
          <a:bodyPr/>
          <a:lstStyle/>
          <a:p>
            <a:fld id="{B6A5C695-2F0B-40F0-907C-C091858C1C48}" type="slidenum">
              <a:rPr lang="en-GB" smtClean="0"/>
              <a:t>‹#›</a:t>
            </a:fld>
            <a:endParaRPr lang="en-GB"/>
          </a:p>
        </p:txBody>
      </p:sp>
    </p:spTree>
    <p:extLst>
      <p:ext uri="{BB962C8B-B14F-4D97-AF65-F5344CB8AC3E}">
        <p14:creationId xmlns:p14="http://schemas.microsoft.com/office/powerpoint/2010/main" val="12416227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3ECFD-5D59-4613-A81F-11BDF1F6E4F8}"/>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CDFC1A6-01AB-47F6-B071-F418D4A28C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AF0E53E-EC13-447A-9A12-654C6864A748}"/>
              </a:ext>
            </a:extLst>
          </p:cNvPr>
          <p:cNvSpPr>
            <a:spLocks noGrp="1"/>
          </p:cNvSpPr>
          <p:nvPr>
            <p:ph type="dt" sz="half" idx="10"/>
          </p:nvPr>
        </p:nvSpPr>
        <p:spPr/>
        <p:txBody>
          <a:bodyPr/>
          <a:lstStyle/>
          <a:p>
            <a:fld id="{C4D0E4D9-D763-43EE-B811-D76EC3139DBF}" type="datetimeFigureOut">
              <a:rPr lang="en-GB" smtClean="0"/>
              <a:t>09/11/2024</a:t>
            </a:fld>
            <a:endParaRPr lang="en-GB"/>
          </a:p>
        </p:txBody>
      </p:sp>
      <p:sp>
        <p:nvSpPr>
          <p:cNvPr id="5" name="Footer Placeholder 4">
            <a:extLst>
              <a:ext uri="{FF2B5EF4-FFF2-40B4-BE49-F238E27FC236}">
                <a16:creationId xmlns:a16="http://schemas.microsoft.com/office/drawing/2014/main" id="{1DF60BC6-4456-4D77-BA0A-356C9861B18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33D8ED6-6BEC-453C-AEE5-C24038FA19B0}"/>
              </a:ext>
            </a:extLst>
          </p:cNvPr>
          <p:cNvSpPr>
            <a:spLocks noGrp="1"/>
          </p:cNvSpPr>
          <p:nvPr>
            <p:ph type="sldNum" sz="quarter" idx="12"/>
          </p:nvPr>
        </p:nvSpPr>
        <p:spPr/>
        <p:txBody>
          <a:bodyPr/>
          <a:lstStyle/>
          <a:p>
            <a:fld id="{B6A5C695-2F0B-40F0-907C-C091858C1C48}" type="slidenum">
              <a:rPr lang="en-GB" smtClean="0"/>
              <a:t>‹#›</a:t>
            </a:fld>
            <a:endParaRPr lang="en-GB"/>
          </a:p>
        </p:txBody>
      </p:sp>
    </p:spTree>
    <p:extLst>
      <p:ext uri="{BB962C8B-B14F-4D97-AF65-F5344CB8AC3E}">
        <p14:creationId xmlns:p14="http://schemas.microsoft.com/office/powerpoint/2010/main" val="23390828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E908A76-D627-4794-92DF-CB4EAE286BF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40923F99-79AF-47DC-AC8D-A83116E9107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10A3C0E-D290-4EE8-85FD-AC02B0744234}"/>
              </a:ext>
            </a:extLst>
          </p:cNvPr>
          <p:cNvSpPr>
            <a:spLocks noGrp="1"/>
          </p:cNvSpPr>
          <p:nvPr>
            <p:ph type="dt" sz="half" idx="10"/>
          </p:nvPr>
        </p:nvSpPr>
        <p:spPr/>
        <p:txBody>
          <a:bodyPr/>
          <a:lstStyle/>
          <a:p>
            <a:fld id="{C4D0E4D9-D763-43EE-B811-D76EC3139DBF}" type="datetimeFigureOut">
              <a:rPr lang="en-GB" smtClean="0"/>
              <a:t>09/11/2024</a:t>
            </a:fld>
            <a:endParaRPr lang="en-GB"/>
          </a:p>
        </p:txBody>
      </p:sp>
      <p:sp>
        <p:nvSpPr>
          <p:cNvPr id="5" name="Footer Placeholder 4">
            <a:extLst>
              <a:ext uri="{FF2B5EF4-FFF2-40B4-BE49-F238E27FC236}">
                <a16:creationId xmlns:a16="http://schemas.microsoft.com/office/drawing/2014/main" id="{8C796414-CE10-464B-B2A3-497953743F8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177F5BA-336B-4E61-958F-706AC6F713C4}"/>
              </a:ext>
            </a:extLst>
          </p:cNvPr>
          <p:cNvSpPr>
            <a:spLocks noGrp="1"/>
          </p:cNvSpPr>
          <p:nvPr>
            <p:ph type="sldNum" sz="quarter" idx="12"/>
          </p:nvPr>
        </p:nvSpPr>
        <p:spPr/>
        <p:txBody>
          <a:bodyPr/>
          <a:lstStyle/>
          <a:p>
            <a:fld id="{B6A5C695-2F0B-40F0-907C-C091858C1C48}" type="slidenum">
              <a:rPr lang="en-GB" smtClean="0"/>
              <a:t>‹#›</a:t>
            </a:fld>
            <a:endParaRPr lang="en-GB"/>
          </a:p>
        </p:txBody>
      </p:sp>
    </p:spTree>
    <p:extLst>
      <p:ext uri="{BB962C8B-B14F-4D97-AF65-F5344CB8AC3E}">
        <p14:creationId xmlns:p14="http://schemas.microsoft.com/office/powerpoint/2010/main" val="34069433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60E35-DD92-4FA6-94D9-972EFA9B574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3E48B09-F0DF-47BA-AF5C-581CCB88C652}"/>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Date Placeholder 3">
            <a:extLst>
              <a:ext uri="{FF2B5EF4-FFF2-40B4-BE49-F238E27FC236}">
                <a16:creationId xmlns:a16="http://schemas.microsoft.com/office/drawing/2014/main" id="{BA206DFE-E619-4F54-AA5D-EE248D3D4211}"/>
              </a:ext>
            </a:extLst>
          </p:cNvPr>
          <p:cNvSpPr>
            <a:spLocks noGrp="1"/>
          </p:cNvSpPr>
          <p:nvPr>
            <p:ph type="dt" sz="half" idx="10"/>
          </p:nvPr>
        </p:nvSpPr>
        <p:spPr/>
        <p:txBody>
          <a:bodyPr/>
          <a:lstStyle/>
          <a:p>
            <a:fld id="{C4D0E4D9-D763-43EE-B811-D76EC3139DBF}" type="datetimeFigureOut">
              <a:rPr lang="en-GB" smtClean="0"/>
              <a:t>09/11/2024</a:t>
            </a:fld>
            <a:endParaRPr lang="en-GB"/>
          </a:p>
        </p:txBody>
      </p:sp>
      <p:sp>
        <p:nvSpPr>
          <p:cNvPr id="5" name="Footer Placeholder 4">
            <a:extLst>
              <a:ext uri="{FF2B5EF4-FFF2-40B4-BE49-F238E27FC236}">
                <a16:creationId xmlns:a16="http://schemas.microsoft.com/office/drawing/2014/main" id="{B082DBEB-9C39-4AE7-AF4A-BC59E39AC42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C946EC2-9606-4AF4-AC4E-27A2E7CD0495}"/>
              </a:ext>
            </a:extLst>
          </p:cNvPr>
          <p:cNvSpPr>
            <a:spLocks noGrp="1"/>
          </p:cNvSpPr>
          <p:nvPr>
            <p:ph type="sldNum" sz="quarter" idx="12"/>
          </p:nvPr>
        </p:nvSpPr>
        <p:spPr/>
        <p:txBody>
          <a:bodyPr/>
          <a:lstStyle/>
          <a:p>
            <a:fld id="{B6A5C695-2F0B-40F0-907C-C091858C1C48}" type="slidenum">
              <a:rPr lang="en-GB" smtClean="0"/>
              <a:t>‹#›</a:t>
            </a:fld>
            <a:endParaRPr lang="en-GB"/>
          </a:p>
        </p:txBody>
      </p:sp>
    </p:spTree>
    <p:extLst>
      <p:ext uri="{BB962C8B-B14F-4D97-AF65-F5344CB8AC3E}">
        <p14:creationId xmlns:p14="http://schemas.microsoft.com/office/powerpoint/2010/main" val="25748930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32938-E099-4DBF-AFCA-4417939EF8D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601A37CD-DA88-4646-9E6F-0C107D0BF23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DEB7114-0934-4F69-9BA3-7BAD1B2723F4}"/>
              </a:ext>
            </a:extLst>
          </p:cNvPr>
          <p:cNvSpPr>
            <a:spLocks noGrp="1"/>
          </p:cNvSpPr>
          <p:nvPr>
            <p:ph type="dt" sz="half" idx="10"/>
          </p:nvPr>
        </p:nvSpPr>
        <p:spPr/>
        <p:txBody>
          <a:bodyPr/>
          <a:lstStyle/>
          <a:p>
            <a:fld id="{C4D0E4D9-D763-43EE-B811-D76EC3139DBF}" type="datetimeFigureOut">
              <a:rPr lang="en-GB" smtClean="0"/>
              <a:t>09/11/2024</a:t>
            </a:fld>
            <a:endParaRPr lang="en-GB"/>
          </a:p>
        </p:txBody>
      </p:sp>
      <p:sp>
        <p:nvSpPr>
          <p:cNvPr id="5" name="Footer Placeholder 4">
            <a:extLst>
              <a:ext uri="{FF2B5EF4-FFF2-40B4-BE49-F238E27FC236}">
                <a16:creationId xmlns:a16="http://schemas.microsoft.com/office/drawing/2014/main" id="{D4FF4DD4-B784-4FBA-B819-75CBB83811D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13B40C1-FFAE-4E20-B44A-F4D49E72B41A}"/>
              </a:ext>
            </a:extLst>
          </p:cNvPr>
          <p:cNvSpPr>
            <a:spLocks noGrp="1"/>
          </p:cNvSpPr>
          <p:nvPr>
            <p:ph type="sldNum" sz="quarter" idx="12"/>
          </p:nvPr>
        </p:nvSpPr>
        <p:spPr/>
        <p:txBody>
          <a:bodyPr/>
          <a:lstStyle/>
          <a:p>
            <a:fld id="{B6A5C695-2F0B-40F0-907C-C091858C1C48}" type="slidenum">
              <a:rPr lang="en-GB" smtClean="0"/>
              <a:t>‹#›</a:t>
            </a:fld>
            <a:endParaRPr lang="en-GB"/>
          </a:p>
        </p:txBody>
      </p:sp>
    </p:spTree>
    <p:extLst>
      <p:ext uri="{BB962C8B-B14F-4D97-AF65-F5344CB8AC3E}">
        <p14:creationId xmlns:p14="http://schemas.microsoft.com/office/powerpoint/2010/main" val="29497813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1D5EA-F3E0-4BEC-9EDC-40B254A96EA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F59C9B5-6FE0-4A0F-998C-6F555276750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266C23E8-2D07-4266-B891-6ACA85D141B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070D9684-01A0-4CF9-B8B1-9C91D4E37E19}"/>
              </a:ext>
            </a:extLst>
          </p:cNvPr>
          <p:cNvSpPr>
            <a:spLocks noGrp="1"/>
          </p:cNvSpPr>
          <p:nvPr>
            <p:ph type="dt" sz="half" idx="10"/>
          </p:nvPr>
        </p:nvSpPr>
        <p:spPr/>
        <p:txBody>
          <a:bodyPr/>
          <a:lstStyle/>
          <a:p>
            <a:fld id="{C4D0E4D9-D763-43EE-B811-D76EC3139DBF}" type="datetimeFigureOut">
              <a:rPr lang="en-GB" smtClean="0"/>
              <a:t>09/11/2024</a:t>
            </a:fld>
            <a:endParaRPr lang="en-GB"/>
          </a:p>
        </p:txBody>
      </p:sp>
      <p:sp>
        <p:nvSpPr>
          <p:cNvPr id="6" name="Footer Placeholder 5">
            <a:extLst>
              <a:ext uri="{FF2B5EF4-FFF2-40B4-BE49-F238E27FC236}">
                <a16:creationId xmlns:a16="http://schemas.microsoft.com/office/drawing/2014/main" id="{77CD4BE5-ACDB-4E9D-B8D0-31C468C0B42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68B7647-5786-480D-8CBE-E0A8D60AF841}"/>
              </a:ext>
            </a:extLst>
          </p:cNvPr>
          <p:cNvSpPr>
            <a:spLocks noGrp="1"/>
          </p:cNvSpPr>
          <p:nvPr>
            <p:ph type="sldNum" sz="quarter" idx="12"/>
          </p:nvPr>
        </p:nvSpPr>
        <p:spPr/>
        <p:txBody>
          <a:bodyPr/>
          <a:lstStyle/>
          <a:p>
            <a:fld id="{B6A5C695-2F0B-40F0-907C-C091858C1C48}" type="slidenum">
              <a:rPr lang="en-GB" smtClean="0"/>
              <a:t>‹#›</a:t>
            </a:fld>
            <a:endParaRPr lang="en-GB"/>
          </a:p>
        </p:txBody>
      </p:sp>
    </p:spTree>
    <p:extLst>
      <p:ext uri="{BB962C8B-B14F-4D97-AF65-F5344CB8AC3E}">
        <p14:creationId xmlns:p14="http://schemas.microsoft.com/office/powerpoint/2010/main" val="40676209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0F33B-7565-42CB-8E96-596FBD4309E2}"/>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3A2D2E7-3494-497B-A8B0-AB38540A9DB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8AD255-1029-428A-B5D8-C1D67E9167F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F70BAC42-ACA7-4585-9797-221B1628B0D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9833764-2F6D-457B-A266-4EDF6740347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CA5BB382-6C0C-472A-8023-2BCE32BD5D37}"/>
              </a:ext>
            </a:extLst>
          </p:cNvPr>
          <p:cNvSpPr>
            <a:spLocks noGrp="1"/>
          </p:cNvSpPr>
          <p:nvPr>
            <p:ph type="dt" sz="half" idx="10"/>
          </p:nvPr>
        </p:nvSpPr>
        <p:spPr/>
        <p:txBody>
          <a:bodyPr/>
          <a:lstStyle/>
          <a:p>
            <a:fld id="{C4D0E4D9-D763-43EE-B811-D76EC3139DBF}" type="datetimeFigureOut">
              <a:rPr lang="en-GB" smtClean="0"/>
              <a:t>09/11/2024</a:t>
            </a:fld>
            <a:endParaRPr lang="en-GB"/>
          </a:p>
        </p:txBody>
      </p:sp>
      <p:sp>
        <p:nvSpPr>
          <p:cNvPr id="8" name="Footer Placeholder 7">
            <a:extLst>
              <a:ext uri="{FF2B5EF4-FFF2-40B4-BE49-F238E27FC236}">
                <a16:creationId xmlns:a16="http://schemas.microsoft.com/office/drawing/2014/main" id="{46004FC1-A21B-4A9A-A1BA-091D5D15D2F3}"/>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462109F1-16E6-42C9-BE09-528A27C5785D}"/>
              </a:ext>
            </a:extLst>
          </p:cNvPr>
          <p:cNvSpPr>
            <a:spLocks noGrp="1"/>
          </p:cNvSpPr>
          <p:nvPr>
            <p:ph type="sldNum" sz="quarter" idx="12"/>
          </p:nvPr>
        </p:nvSpPr>
        <p:spPr/>
        <p:txBody>
          <a:bodyPr/>
          <a:lstStyle/>
          <a:p>
            <a:fld id="{B6A5C695-2F0B-40F0-907C-C091858C1C48}" type="slidenum">
              <a:rPr lang="en-GB" smtClean="0"/>
              <a:t>‹#›</a:t>
            </a:fld>
            <a:endParaRPr lang="en-GB"/>
          </a:p>
        </p:txBody>
      </p:sp>
    </p:spTree>
    <p:extLst>
      <p:ext uri="{BB962C8B-B14F-4D97-AF65-F5344CB8AC3E}">
        <p14:creationId xmlns:p14="http://schemas.microsoft.com/office/powerpoint/2010/main" val="38849955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5AC03-104E-4CB2-A7FA-85DCE117A141}"/>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DECC06E9-01BA-495D-A676-6D393C790CBA}"/>
              </a:ext>
            </a:extLst>
          </p:cNvPr>
          <p:cNvSpPr>
            <a:spLocks noGrp="1"/>
          </p:cNvSpPr>
          <p:nvPr>
            <p:ph type="dt" sz="half" idx="10"/>
          </p:nvPr>
        </p:nvSpPr>
        <p:spPr/>
        <p:txBody>
          <a:bodyPr/>
          <a:lstStyle/>
          <a:p>
            <a:fld id="{C4D0E4D9-D763-43EE-B811-D76EC3139DBF}" type="datetimeFigureOut">
              <a:rPr lang="en-GB" smtClean="0"/>
              <a:t>09/11/2024</a:t>
            </a:fld>
            <a:endParaRPr lang="en-GB"/>
          </a:p>
        </p:txBody>
      </p:sp>
      <p:sp>
        <p:nvSpPr>
          <p:cNvPr id="4" name="Footer Placeholder 3">
            <a:extLst>
              <a:ext uri="{FF2B5EF4-FFF2-40B4-BE49-F238E27FC236}">
                <a16:creationId xmlns:a16="http://schemas.microsoft.com/office/drawing/2014/main" id="{615D0630-4F70-4788-90E4-3154F6E056D8}"/>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8BF1DC97-E5B0-4BB6-9A2E-09623AE25EA8}"/>
              </a:ext>
            </a:extLst>
          </p:cNvPr>
          <p:cNvSpPr>
            <a:spLocks noGrp="1"/>
          </p:cNvSpPr>
          <p:nvPr>
            <p:ph type="sldNum" sz="quarter" idx="12"/>
          </p:nvPr>
        </p:nvSpPr>
        <p:spPr/>
        <p:txBody>
          <a:bodyPr/>
          <a:lstStyle/>
          <a:p>
            <a:fld id="{B6A5C695-2F0B-40F0-907C-C091858C1C48}" type="slidenum">
              <a:rPr lang="en-GB" smtClean="0"/>
              <a:t>‹#›</a:t>
            </a:fld>
            <a:endParaRPr lang="en-GB"/>
          </a:p>
        </p:txBody>
      </p:sp>
    </p:spTree>
    <p:extLst>
      <p:ext uri="{BB962C8B-B14F-4D97-AF65-F5344CB8AC3E}">
        <p14:creationId xmlns:p14="http://schemas.microsoft.com/office/powerpoint/2010/main" val="36461061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8F47971-20C0-4FE3-A94E-4AECC4597582}"/>
              </a:ext>
            </a:extLst>
          </p:cNvPr>
          <p:cNvSpPr>
            <a:spLocks noGrp="1"/>
          </p:cNvSpPr>
          <p:nvPr>
            <p:ph type="dt" sz="half" idx="10"/>
          </p:nvPr>
        </p:nvSpPr>
        <p:spPr/>
        <p:txBody>
          <a:bodyPr/>
          <a:lstStyle/>
          <a:p>
            <a:fld id="{C4D0E4D9-D763-43EE-B811-D76EC3139DBF}" type="datetimeFigureOut">
              <a:rPr lang="en-GB" smtClean="0"/>
              <a:t>09/11/2024</a:t>
            </a:fld>
            <a:endParaRPr lang="en-GB"/>
          </a:p>
        </p:txBody>
      </p:sp>
      <p:sp>
        <p:nvSpPr>
          <p:cNvPr id="3" name="Footer Placeholder 2">
            <a:extLst>
              <a:ext uri="{FF2B5EF4-FFF2-40B4-BE49-F238E27FC236}">
                <a16:creationId xmlns:a16="http://schemas.microsoft.com/office/drawing/2014/main" id="{24BE0FF2-3221-4956-B870-0D5BBC174DB0}"/>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213D1A2A-FF4A-456E-94FB-827788848DCE}"/>
              </a:ext>
            </a:extLst>
          </p:cNvPr>
          <p:cNvSpPr>
            <a:spLocks noGrp="1"/>
          </p:cNvSpPr>
          <p:nvPr>
            <p:ph type="sldNum" sz="quarter" idx="12"/>
          </p:nvPr>
        </p:nvSpPr>
        <p:spPr/>
        <p:txBody>
          <a:bodyPr/>
          <a:lstStyle/>
          <a:p>
            <a:fld id="{B6A5C695-2F0B-40F0-907C-C091858C1C48}" type="slidenum">
              <a:rPr lang="en-GB" smtClean="0"/>
              <a:t>‹#›</a:t>
            </a:fld>
            <a:endParaRPr lang="en-GB"/>
          </a:p>
        </p:txBody>
      </p:sp>
    </p:spTree>
    <p:extLst>
      <p:ext uri="{BB962C8B-B14F-4D97-AF65-F5344CB8AC3E}">
        <p14:creationId xmlns:p14="http://schemas.microsoft.com/office/powerpoint/2010/main" val="21202708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AE9DC-0B77-4744-A5E9-E1D1162F298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01FC80CE-D744-47C3-92B7-A5CAA5884F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7533E02E-A512-4CCF-B45E-24986CFC7B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958EC80-E057-4F5C-A92E-B4031CDB2E7B}"/>
              </a:ext>
            </a:extLst>
          </p:cNvPr>
          <p:cNvSpPr>
            <a:spLocks noGrp="1"/>
          </p:cNvSpPr>
          <p:nvPr>
            <p:ph type="dt" sz="half" idx="10"/>
          </p:nvPr>
        </p:nvSpPr>
        <p:spPr/>
        <p:txBody>
          <a:bodyPr/>
          <a:lstStyle/>
          <a:p>
            <a:fld id="{C4D0E4D9-D763-43EE-B811-D76EC3139DBF}" type="datetimeFigureOut">
              <a:rPr lang="en-GB" smtClean="0"/>
              <a:t>09/11/2024</a:t>
            </a:fld>
            <a:endParaRPr lang="en-GB"/>
          </a:p>
        </p:txBody>
      </p:sp>
      <p:sp>
        <p:nvSpPr>
          <p:cNvPr id="6" name="Footer Placeholder 5">
            <a:extLst>
              <a:ext uri="{FF2B5EF4-FFF2-40B4-BE49-F238E27FC236}">
                <a16:creationId xmlns:a16="http://schemas.microsoft.com/office/drawing/2014/main" id="{373A78DE-3817-4E1B-B94F-213DD741E80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FB9E680-DAF7-48F9-9D1E-82BF20E0DD60}"/>
              </a:ext>
            </a:extLst>
          </p:cNvPr>
          <p:cNvSpPr>
            <a:spLocks noGrp="1"/>
          </p:cNvSpPr>
          <p:nvPr>
            <p:ph type="sldNum" sz="quarter" idx="12"/>
          </p:nvPr>
        </p:nvSpPr>
        <p:spPr/>
        <p:txBody>
          <a:bodyPr/>
          <a:lstStyle/>
          <a:p>
            <a:fld id="{B6A5C695-2F0B-40F0-907C-C091858C1C48}" type="slidenum">
              <a:rPr lang="en-GB" smtClean="0"/>
              <a:t>‹#›</a:t>
            </a:fld>
            <a:endParaRPr lang="en-GB"/>
          </a:p>
        </p:txBody>
      </p:sp>
    </p:spTree>
    <p:extLst>
      <p:ext uri="{BB962C8B-B14F-4D97-AF65-F5344CB8AC3E}">
        <p14:creationId xmlns:p14="http://schemas.microsoft.com/office/powerpoint/2010/main" val="41586214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EE232-FFC2-4D19-A7AE-2DE052BD4F1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53A600A8-FC18-4600-92A3-BCEE40266BA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26A4C2BF-59E4-4390-8FE4-4C4FF00FC7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16B357-8833-4F04-A88F-69D2D84F8F48}"/>
              </a:ext>
            </a:extLst>
          </p:cNvPr>
          <p:cNvSpPr>
            <a:spLocks noGrp="1"/>
          </p:cNvSpPr>
          <p:nvPr>
            <p:ph type="dt" sz="half" idx="10"/>
          </p:nvPr>
        </p:nvSpPr>
        <p:spPr/>
        <p:txBody>
          <a:bodyPr/>
          <a:lstStyle/>
          <a:p>
            <a:fld id="{C4D0E4D9-D763-43EE-B811-D76EC3139DBF}" type="datetimeFigureOut">
              <a:rPr lang="en-GB" smtClean="0"/>
              <a:t>09/11/2024</a:t>
            </a:fld>
            <a:endParaRPr lang="en-GB"/>
          </a:p>
        </p:txBody>
      </p:sp>
      <p:sp>
        <p:nvSpPr>
          <p:cNvPr id="6" name="Footer Placeholder 5">
            <a:extLst>
              <a:ext uri="{FF2B5EF4-FFF2-40B4-BE49-F238E27FC236}">
                <a16:creationId xmlns:a16="http://schemas.microsoft.com/office/drawing/2014/main" id="{604BF661-5AF7-48C0-B8F5-F21E5920174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5F7763C-44CB-45D3-9168-24FA203014D0}"/>
              </a:ext>
            </a:extLst>
          </p:cNvPr>
          <p:cNvSpPr>
            <a:spLocks noGrp="1"/>
          </p:cNvSpPr>
          <p:nvPr>
            <p:ph type="sldNum" sz="quarter" idx="12"/>
          </p:nvPr>
        </p:nvSpPr>
        <p:spPr/>
        <p:txBody>
          <a:bodyPr/>
          <a:lstStyle/>
          <a:p>
            <a:fld id="{B6A5C695-2F0B-40F0-907C-C091858C1C48}" type="slidenum">
              <a:rPr lang="en-GB" smtClean="0"/>
              <a:t>‹#›</a:t>
            </a:fld>
            <a:endParaRPr lang="en-GB"/>
          </a:p>
        </p:txBody>
      </p:sp>
    </p:spTree>
    <p:extLst>
      <p:ext uri="{BB962C8B-B14F-4D97-AF65-F5344CB8AC3E}">
        <p14:creationId xmlns:p14="http://schemas.microsoft.com/office/powerpoint/2010/main" val="28014466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1B87DCAF-1C76-4DEC-B475-8CA1E823A3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Rectangle 9">
            <a:extLst>
              <a:ext uri="{FF2B5EF4-FFF2-40B4-BE49-F238E27FC236}">
                <a16:creationId xmlns:a16="http://schemas.microsoft.com/office/drawing/2014/main" id="{3F37E967-F463-4381-8D86-DF0B402A46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Isosceles Triangle 11">
            <a:extLst>
              <a:ext uri="{FF2B5EF4-FFF2-40B4-BE49-F238E27FC236}">
                <a16:creationId xmlns:a16="http://schemas.microsoft.com/office/drawing/2014/main" id="{F4302D17-CDFA-4D70-9D76-617B857C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Isosceles Triangle 13">
            <a:extLst>
              <a:ext uri="{FF2B5EF4-FFF2-40B4-BE49-F238E27FC236}">
                <a16:creationId xmlns:a16="http://schemas.microsoft.com/office/drawing/2014/main" id="{DA2966FF-5015-4181-AFEB-05C65B6BCC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11" name="Rectangle 15">
            <a:extLst>
              <a:ext uri="{FF2B5EF4-FFF2-40B4-BE49-F238E27FC236}">
                <a16:creationId xmlns:a16="http://schemas.microsoft.com/office/drawing/2014/main" id="{F868113A-2798-41FB-8003-1FC64246F1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 name="Title Placeholder 1">
            <a:extLst>
              <a:ext uri="{FF2B5EF4-FFF2-40B4-BE49-F238E27FC236}">
                <a16:creationId xmlns:a16="http://schemas.microsoft.com/office/drawing/2014/main" id="{D4A161B7-C4D2-4468-9806-D1D31E6E8B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01805B47-A7E2-40DB-AB46-7A9B1FA5B34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Date Placeholder 3">
            <a:extLst>
              <a:ext uri="{FF2B5EF4-FFF2-40B4-BE49-F238E27FC236}">
                <a16:creationId xmlns:a16="http://schemas.microsoft.com/office/drawing/2014/main" id="{0211D261-AF39-425E-9149-C67C4BCFF83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D0E4D9-D763-43EE-B811-D76EC3139DBF}" type="datetimeFigureOut">
              <a:rPr lang="en-GB" smtClean="0"/>
              <a:t>09/11/2024</a:t>
            </a:fld>
            <a:endParaRPr lang="en-GB"/>
          </a:p>
        </p:txBody>
      </p:sp>
      <p:sp>
        <p:nvSpPr>
          <p:cNvPr id="5" name="Footer Placeholder 4">
            <a:extLst>
              <a:ext uri="{FF2B5EF4-FFF2-40B4-BE49-F238E27FC236}">
                <a16:creationId xmlns:a16="http://schemas.microsoft.com/office/drawing/2014/main" id="{C051EBA5-A495-4E89-80F3-16FD9457C94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017DB344-630B-432B-B069-BCFF3D22A7C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A5C695-2F0B-40F0-907C-C091858C1C48}" type="slidenum">
              <a:rPr lang="en-GB" smtClean="0"/>
              <a:t>‹#›</a:t>
            </a:fld>
            <a:endParaRPr lang="en-GB"/>
          </a:p>
        </p:txBody>
      </p:sp>
    </p:spTree>
    <p:extLst>
      <p:ext uri="{BB962C8B-B14F-4D97-AF65-F5344CB8AC3E}">
        <p14:creationId xmlns:p14="http://schemas.microsoft.com/office/powerpoint/2010/main" val="33292121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5"/>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5"/>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5"/>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5"/>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5"/>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3.sv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sv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 name="Rectangle 61">
            <a:extLst>
              <a:ext uri="{FF2B5EF4-FFF2-40B4-BE49-F238E27FC236}">
                <a16:creationId xmlns:a16="http://schemas.microsoft.com/office/drawing/2014/main" id="{25FCE169-4276-4005-8C82-CCC9C80C4F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0" y="461736"/>
            <a:ext cx="6675119" cy="1866293"/>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1ED1255-2625-4E18-837D-148E14388DBC}"/>
              </a:ext>
            </a:extLst>
          </p:cNvPr>
          <p:cNvSpPr>
            <a:spLocks noGrp="1"/>
          </p:cNvSpPr>
          <p:nvPr>
            <p:ph type="title"/>
          </p:nvPr>
        </p:nvSpPr>
        <p:spPr>
          <a:xfrm>
            <a:off x="730155" y="730155"/>
            <a:ext cx="6090743" cy="1422871"/>
          </a:xfrm>
        </p:spPr>
        <p:txBody>
          <a:bodyPr>
            <a:normAutofit/>
          </a:bodyPr>
          <a:lstStyle/>
          <a:p>
            <a:r>
              <a:rPr lang="en-US" dirty="0">
                <a:solidFill>
                  <a:srgbClr val="FFFFFF"/>
                </a:solidFill>
              </a:rPr>
              <a:t>Week 7 - Lecture</a:t>
            </a:r>
            <a:endParaRPr lang="en-IE" dirty="0">
              <a:solidFill>
                <a:srgbClr val="FFFFFF"/>
              </a:solidFill>
            </a:endParaRPr>
          </a:p>
        </p:txBody>
      </p:sp>
      <p:sp>
        <p:nvSpPr>
          <p:cNvPr id="64" name="Rectangle 63">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79951" y="467575"/>
            <a:ext cx="2148840" cy="1877811"/>
          </a:xfrm>
          <a:prstGeom prst="rect">
            <a:avLst/>
          </a:prstGeom>
          <a:solidFill>
            <a:srgbClr val="50493D"/>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66" name="Rectangle 65">
            <a:extLst>
              <a:ext uri="{FF2B5EF4-FFF2-40B4-BE49-F238E27FC236}">
                <a16:creationId xmlns:a16="http://schemas.microsoft.com/office/drawing/2014/main" id="{E186B68C-84BC-4A6E-99D1-EE87483C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73990" y="471340"/>
            <a:ext cx="2148840" cy="1856689"/>
          </a:xfrm>
          <a:prstGeom prst="rect">
            <a:avLst/>
          </a:prstGeom>
          <a:solidFill>
            <a:srgbClr val="FD3B06"/>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68" name="Rectangle 67">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0" y="2476301"/>
            <a:ext cx="6675119" cy="3922777"/>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lumMod val="85000"/>
                </a:prstClr>
              </a:solidFill>
              <a:effectLst/>
              <a:uLnTx/>
              <a:uFillTx/>
              <a:latin typeface="Calibri" panose="020F0502020204030204"/>
              <a:ea typeface="+mn-ea"/>
              <a:cs typeface="+mn-cs"/>
            </a:endParaRPr>
          </a:p>
        </p:txBody>
      </p:sp>
      <p:sp>
        <p:nvSpPr>
          <p:cNvPr id="57" name="Content Placeholder 2">
            <a:extLst>
              <a:ext uri="{FF2B5EF4-FFF2-40B4-BE49-F238E27FC236}">
                <a16:creationId xmlns:a16="http://schemas.microsoft.com/office/drawing/2014/main" id="{E50CD8EE-3FAF-46E7-A8EA-019055D392BD}"/>
              </a:ext>
            </a:extLst>
          </p:cNvPr>
          <p:cNvSpPr>
            <a:spLocks noGrp="1"/>
          </p:cNvSpPr>
          <p:nvPr>
            <p:ph idx="1"/>
          </p:nvPr>
        </p:nvSpPr>
        <p:spPr>
          <a:xfrm>
            <a:off x="786384" y="2717021"/>
            <a:ext cx="6034514" cy="3410824"/>
          </a:xfrm>
        </p:spPr>
        <p:txBody>
          <a:bodyPr anchor="ctr">
            <a:normAutofit/>
          </a:bodyPr>
          <a:lstStyle/>
          <a:p>
            <a:pPr marL="0" indent="0">
              <a:buNone/>
            </a:pPr>
            <a:r>
              <a:rPr lang="en-US" sz="2000" dirty="0"/>
              <a:t>ACN – Routing Mechanisms</a:t>
            </a:r>
          </a:p>
          <a:p>
            <a:pPr marL="0" indent="0">
              <a:buNone/>
            </a:pPr>
            <a:r>
              <a:rPr lang="en-IE" sz="2000" dirty="0"/>
              <a:t>enda.stafford@ncirl.ie</a:t>
            </a:r>
          </a:p>
        </p:txBody>
      </p:sp>
      <p:sp>
        <p:nvSpPr>
          <p:cNvPr id="70" name="Rectangle 69">
            <a:extLst>
              <a:ext uri="{FF2B5EF4-FFF2-40B4-BE49-F238E27FC236}">
                <a16:creationId xmlns:a16="http://schemas.microsoft.com/office/drawing/2014/main" id="{01955DCA-E99D-4678-99DB-8075105C1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79951" y="2480956"/>
            <a:ext cx="4453128" cy="3922776"/>
          </a:xfrm>
          <a:prstGeom prst="rect">
            <a:avLst/>
          </a:prstGeom>
          <a:solidFill>
            <a:srgbClr val="FD3B06">
              <a:alpha val="2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41" name="Picture 40">
            <a:extLst>
              <a:ext uri="{FF2B5EF4-FFF2-40B4-BE49-F238E27FC236}">
                <a16:creationId xmlns:a16="http://schemas.microsoft.com/office/drawing/2014/main" id="{A80530A0-091A-47DB-BE75-2F17D2B4A8EA}"/>
              </a:ext>
            </a:extLst>
          </p:cNvPr>
          <p:cNvPicPr>
            <a:picLocks noChangeAspect="1"/>
          </p:cNvPicPr>
          <p:nvPr/>
        </p:nvPicPr>
        <p:blipFill rotWithShape="1">
          <a:blip r:embed="rId2">
            <a:extLst>
              <a:ext uri="{28A0092B-C50C-407E-A947-70E740481C1C}">
                <a14:useLocalDpi xmlns:a14="http://schemas.microsoft.com/office/drawing/2010/main" val="0"/>
              </a:ext>
            </a:extLst>
          </a:blip>
          <a:srcRect l="11931" r="15207" b="-1"/>
          <a:stretch/>
        </p:blipFill>
        <p:spPr>
          <a:xfrm>
            <a:off x="7517695" y="3079153"/>
            <a:ext cx="3977640" cy="2729597"/>
          </a:xfrm>
          <a:prstGeom prst="rect">
            <a:avLst/>
          </a:prstGeom>
        </p:spPr>
      </p:pic>
    </p:spTree>
    <p:extLst>
      <p:ext uri="{BB962C8B-B14F-4D97-AF65-F5344CB8AC3E}">
        <p14:creationId xmlns:p14="http://schemas.microsoft.com/office/powerpoint/2010/main" val="39501979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00" name="Rectangle 7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37DF626-4C56-4CAC-9113-1689239705B2}"/>
              </a:ext>
            </a:extLst>
          </p:cNvPr>
          <p:cNvSpPr>
            <a:spLocks noGrp="1"/>
          </p:cNvSpPr>
          <p:nvPr>
            <p:ph type="title"/>
          </p:nvPr>
        </p:nvSpPr>
        <p:spPr>
          <a:xfrm>
            <a:off x="643467" y="321734"/>
            <a:ext cx="10905066" cy="1135737"/>
          </a:xfrm>
        </p:spPr>
        <p:txBody>
          <a:bodyPr>
            <a:normAutofit/>
          </a:bodyPr>
          <a:lstStyle/>
          <a:p>
            <a:r>
              <a:rPr lang="en-IE" sz="3600"/>
              <a:t>Routing example</a:t>
            </a:r>
          </a:p>
        </p:txBody>
      </p:sp>
      <p:sp>
        <p:nvSpPr>
          <p:cNvPr id="3" name="Content Placeholder 2">
            <a:extLst>
              <a:ext uri="{FF2B5EF4-FFF2-40B4-BE49-F238E27FC236}">
                <a16:creationId xmlns:a16="http://schemas.microsoft.com/office/drawing/2014/main" id="{BF069BE9-DFC2-48A2-B853-80AF3A3B9E70}"/>
              </a:ext>
            </a:extLst>
          </p:cNvPr>
          <p:cNvSpPr>
            <a:spLocks noGrp="1"/>
          </p:cNvSpPr>
          <p:nvPr>
            <p:ph idx="1"/>
          </p:nvPr>
        </p:nvSpPr>
        <p:spPr>
          <a:xfrm>
            <a:off x="643469" y="1782981"/>
            <a:ext cx="4195650" cy="3540936"/>
          </a:xfrm>
        </p:spPr>
        <p:txBody>
          <a:bodyPr>
            <a:normAutofit lnSpcReduction="10000"/>
          </a:bodyPr>
          <a:lstStyle/>
          <a:p>
            <a:pPr marL="514350" indent="-514350">
              <a:buFont typeface="+mj-lt"/>
              <a:buAutoNum type="arabicPeriod"/>
            </a:pPr>
            <a:r>
              <a:rPr lang="en-IE" sz="2000" dirty="0"/>
              <a:t>Router </a:t>
            </a:r>
            <a:r>
              <a:rPr lang="en-IE" sz="2000" b="1" dirty="0">
                <a:solidFill>
                  <a:srgbClr val="7030A0"/>
                </a:solidFill>
              </a:rPr>
              <a:t>receives</a:t>
            </a:r>
            <a:r>
              <a:rPr lang="en-IE" sz="2000" dirty="0"/>
              <a:t> a packet</a:t>
            </a:r>
          </a:p>
          <a:p>
            <a:pPr marL="514350" indent="-514350">
              <a:buFont typeface="+mj-lt"/>
              <a:buAutoNum type="arabicPeriod"/>
            </a:pPr>
            <a:endParaRPr lang="en-IE" sz="1000" dirty="0"/>
          </a:p>
          <a:p>
            <a:pPr marL="514350" indent="-514350">
              <a:buFont typeface="+mj-lt"/>
              <a:buAutoNum type="arabicPeriod"/>
            </a:pPr>
            <a:r>
              <a:rPr lang="en-IE" sz="2000" b="1" dirty="0">
                <a:solidFill>
                  <a:schemeClr val="accent2"/>
                </a:solidFill>
              </a:rPr>
              <a:t>Reads</a:t>
            </a:r>
            <a:r>
              <a:rPr lang="en-IE" sz="2000" dirty="0"/>
              <a:t> headers</a:t>
            </a:r>
          </a:p>
          <a:p>
            <a:pPr marL="514350" indent="-514350">
              <a:buFont typeface="+mj-lt"/>
              <a:buAutoNum type="arabicPeriod"/>
            </a:pPr>
            <a:endParaRPr lang="en-IE" sz="1000" dirty="0"/>
          </a:p>
          <a:p>
            <a:pPr marL="514350" indent="-514350">
              <a:buFont typeface="+mj-lt"/>
              <a:buAutoNum type="arabicPeriod"/>
            </a:pPr>
            <a:r>
              <a:rPr lang="en-IE" sz="2000" dirty="0"/>
              <a:t>Determines </a:t>
            </a:r>
            <a:r>
              <a:rPr lang="en-IE" sz="2000" b="1" dirty="0">
                <a:solidFill>
                  <a:schemeClr val="accent4"/>
                </a:solidFill>
              </a:rPr>
              <a:t>destination</a:t>
            </a:r>
            <a:r>
              <a:rPr lang="en-IE" sz="2000" dirty="0"/>
              <a:t> IP address</a:t>
            </a:r>
          </a:p>
          <a:p>
            <a:pPr marL="514350" indent="-514350">
              <a:buFont typeface="+mj-lt"/>
              <a:buAutoNum type="arabicPeriod"/>
            </a:pPr>
            <a:endParaRPr lang="en-IE" sz="1000" dirty="0"/>
          </a:p>
          <a:p>
            <a:pPr marL="514350" indent="-514350">
              <a:buFont typeface="+mj-lt"/>
              <a:buAutoNum type="arabicPeriod"/>
            </a:pPr>
            <a:r>
              <a:rPr lang="en-IE" sz="2000" dirty="0"/>
              <a:t>Using routing table, determine </a:t>
            </a:r>
            <a:r>
              <a:rPr lang="en-IE" sz="2000" b="1" dirty="0">
                <a:solidFill>
                  <a:schemeClr val="accent2">
                    <a:lumMod val="75000"/>
                  </a:schemeClr>
                </a:solidFill>
              </a:rPr>
              <a:t>next hop</a:t>
            </a:r>
          </a:p>
          <a:p>
            <a:pPr marL="514350" indent="-514350">
              <a:buFont typeface="+mj-lt"/>
              <a:buAutoNum type="arabicPeriod"/>
            </a:pPr>
            <a:endParaRPr lang="en-IE" sz="1000" dirty="0"/>
          </a:p>
          <a:p>
            <a:pPr marL="514350" indent="-514350">
              <a:buFont typeface="+mj-lt"/>
              <a:buAutoNum type="arabicPeriod"/>
            </a:pPr>
            <a:r>
              <a:rPr lang="en-IE" sz="2000" b="1" dirty="0">
                <a:solidFill>
                  <a:srgbClr val="C00000"/>
                </a:solidFill>
              </a:rPr>
              <a:t>Send</a:t>
            </a:r>
            <a:r>
              <a:rPr lang="en-IE" sz="2000" dirty="0"/>
              <a:t> packet towards destination</a:t>
            </a:r>
          </a:p>
          <a:p>
            <a:pPr marL="0" indent="0">
              <a:buNone/>
            </a:pPr>
            <a:endParaRPr lang="en-IE" sz="2000" dirty="0"/>
          </a:p>
          <a:p>
            <a:pPr marL="0" indent="0">
              <a:buNone/>
            </a:pPr>
            <a:endParaRPr lang="en-IE" sz="2000" dirty="0"/>
          </a:p>
        </p:txBody>
      </p:sp>
      <p:grpSp>
        <p:nvGrpSpPr>
          <p:cNvPr id="4101" name="Group 72">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74" name="Isosceles Triangle 7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098" name="Picture 2" descr="ip routing example">
            <a:extLst>
              <a:ext uri="{FF2B5EF4-FFF2-40B4-BE49-F238E27FC236}">
                <a16:creationId xmlns:a16="http://schemas.microsoft.com/office/drawing/2014/main" id="{CC2A88D3-A039-4755-8364-7ABB1D06A8F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839120" y="1935308"/>
            <a:ext cx="6983731" cy="2461765"/>
          </a:xfrm>
          <a:prstGeom prst="rect">
            <a:avLst/>
          </a:prstGeom>
          <a:noFill/>
          <a:extLst>
            <a:ext uri="{909E8E84-426E-40DD-AFC4-6F175D3DCCD1}">
              <a14:hiddenFill xmlns:a14="http://schemas.microsoft.com/office/drawing/2010/main">
                <a:solidFill>
                  <a:srgbClr val="FFFFFF"/>
                </a:solidFill>
              </a14:hiddenFill>
            </a:ext>
          </a:extLst>
        </p:spPr>
      </p:pic>
      <p:grpSp>
        <p:nvGrpSpPr>
          <p:cNvPr id="77" name="Group 76">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78" name="Rectangle 77">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Isosceles Triangle 78">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TextBox 3">
            <a:extLst>
              <a:ext uri="{FF2B5EF4-FFF2-40B4-BE49-F238E27FC236}">
                <a16:creationId xmlns:a16="http://schemas.microsoft.com/office/drawing/2014/main" id="{7B750CBE-196D-8812-EDAD-34BAA1E041F7}"/>
              </a:ext>
            </a:extLst>
          </p:cNvPr>
          <p:cNvSpPr txBox="1"/>
          <p:nvPr/>
        </p:nvSpPr>
        <p:spPr>
          <a:xfrm>
            <a:off x="1175265" y="5391565"/>
            <a:ext cx="8403519" cy="738664"/>
          </a:xfrm>
          <a:prstGeom prst="rect">
            <a:avLst/>
          </a:prstGeom>
          <a:noFill/>
        </p:spPr>
        <p:txBody>
          <a:bodyPr wrap="none" rtlCol="0">
            <a:spAutoFit/>
          </a:bodyPr>
          <a:lstStyle/>
          <a:p>
            <a:r>
              <a:rPr lang="en-IE" sz="2400" dirty="0"/>
              <a:t>This happens </a:t>
            </a:r>
            <a:r>
              <a:rPr lang="en-IE" sz="2400" b="1" dirty="0">
                <a:solidFill>
                  <a:srgbClr val="92D050"/>
                </a:solidFill>
              </a:rPr>
              <a:t>millions of times per second </a:t>
            </a:r>
            <a:r>
              <a:rPr lang="en-IE" sz="2400" dirty="0"/>
              <a:t>with millions of packets</a:t>
            </a:r>
          </a:p>
          <a:p>
            <a:endParaRPr lang="en-GB" dirty="0"/>
          </a:p>
        </p:txBody>
      </p:sp>
    </p:spTree>
    <p:extLst>
      <p:ext uri="{BB962C8B-B14F-4D97-AF65-F5344CB8AC3E}">
        <p14:creationId xmlns:p14="http://schemas.microsoft.com/office/powerpoint/2010/main" val="27982968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F79BC-5D7D-4126-B53F-7EB02755CA98}"/>
              </a:ext>
            </a:extLst>
          </p:cNvPr>
          <p:cNvSpPr>
            <a:spLocks noGrp="1"/>
          </p:cNvSpPr>
          <p:nvPr>
            <p:ph type="title"/>
          </p:nvPr>
        </p:nvSpPr>
        <p:spPr/>
        <p:txBody>
          <a:bodyPr/>
          <a:lstStyle/>
          <a:p>
            <a:r>
              <a:rPr lang="en-IE" dirty="0"/>
              <a:t>Routing Types</a:t>
            </a:r>
          </a:p>
        </p:txBody>
      </p:sp>
      <p:sp>
        <p:nvSpPr>
          <p:cNvPr id="3" name="Content Placeholder 2">
            <a:extLst>
              <a:ext uri="{FF2B5EF4-FFF2-40B4-BE49-F238E27FC236}">
                <a16:creationId xmlns:a16="http://schemas.microsoft.com/office/drawing/2014/main" id="{724B4AC9-363B-432C-9A47-244658092B9C}"/>
              </a:ext>
            </a:extLst>
          </p:cNvPr>
          <p:cNvSpPr>
            <a:spLocks noGrp="1"/>
          </p:cNvSpPr>
          <p:nvPr>
            <p:ph idx="1"/>
          </p:nvPr>
        </p:nvSpPr>
        <p:spPr/>
        <p:txBody>
          <a:bodyPr>
            <a:normAutofit lnSpcReduction="10000"/>
          </a:bodyPr>
          <a:lstStyle/>
          <a:p>
            <a:r>
              <a:rPr lang="en-IE" b="1" dirty="0">
                <a:solidFill>
                  <a:schemeClr val="accent2">
                    <a:lumMod val="60000"/>
                    <a:lumOff val="40000"/>
                  </a:schemeClr>
                </a:solidFill>
              </a:rPr>
              <a:t>Static Routes</a:t>
            </a:r>
          </a:p>
          <a:p>
            <a:pPr lvl="1"/>
            <a:r>
              <a:rPr lang="en-IE" dirty="0"/>
              <a:t>Routing tables do not change</a:t>
            </a:r>
          </a:p>
          <a:p>
            <a:pPr lvl="1"/>
            <a:r>
              <a:rPr lang="en-IE" dirty="0"/>
              <a:t>Network administrator manually sets routes</a:t>
            </a:r>
          </a:p>
          <a:p>
            <a:pPr lvl="1"/>
            <a:r>
              <a:rPr lang="en-IE" dirty="0"/>
              <a:t>“set in stone” routes</a:t>
            </a:r>
          </a:p>
          <a:p>
            <a:pPr lvl="1"/>
            <a:r>
              <a:rPr lang="en-IE" dirty="0"/>
              <a:t>Requires less computing power</a:t>
            </a:r>
          </a:p>
          <a:p>
            <a:pPr lvl="1"/>
            <a:endParaRPr lang="en-IE" dirty="0"/>
          </a:p>
          <a:p>
            <a:r>
              <a:rPr lang="en-IE" b="1" dirty="0">
                <a:solidFill>
                  <a:schemeClr val="accent4"/>
                </a:solidFill>
              </a:rPr>
              <a:t>Dynamic Routing</a:t>
            </a:r>
          </a:p>
          <a:p>
            <a:pPr lvl="1"/>
            <a:r>
              <a:rPr lang="en-IE" dirty="0"/>
              <a:t>Routing tables update automatically</a:t>
            </a:r>
          </a:p>
          <a:p>
            <a:pPr lvl="1"/>
            <a:r>
              <a:rPr lang="en-IE" dirty="0"/>
              <a:t>Used in various routing protocols (see next section)</a:t>
            </a:r>
          </a:p>
          <a:p>
            <a:pPr lvl="1"/>
            <a:r>
              <a:rPr lang="en-IE" dirty="0"/>
              <a:t>Determines shortest and fastest paths</a:t>
            </a:r>
          </a:p>
          <a:p>
            <a:pPr lvl="1"/>
            <a:r>
              <a:rPr lang="en-IE" dirty="0"/>
              <a:t>Requires more computing power</a:t>
            </a:r>
          </a:p>
        </p:txBody>
      </p:sp>
    </p:spTree>
    <p:extLst>
      <p:ext uri="{BB962C8B-B14F-4D97-AF65-F5344CB8AC3E}">
        <p14:creationId xmlns:p14="http://schemas.microsoft.com/office/powerpoint/2010/main" val="6510362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5B06BDA-4537-402D-B6D7-32CE00F277C0}"/>
              </a:ext>
            </a:extLst>
          </p:cNvPr>
          <p:cNvSpPr>
            <a:spLocks noGrp="1"/>
          </p:cNvSpPr>
          <p:nvPr>
            <p:ph type="title"/>
          </p:nvPr>
        </p:nvSpPr>
        <p:spPr>
          <a:xfrm>
            <a:off x="643467" y="321734"/>
            <a:ext cx="10905066" cy="1135737"/>
          </a:xfrm>
        </p:spPr>
        <p:txBody>
          <a:bodyPr>
            <a:normAutofit/>
          </a:bodyPr>
          <a:lstStyle/>
          <a:p>
            <a:r>
              <a:rPr lang="en-IE" sz="3600" dirty="0"/>
              <a:t>Exercise: Check your own routing table</a:t>
            </a:r>
          </a:p>
        </p:txBody>
      </p:sp>
      <p:sp>
        <p:nvSpPr>
          <p:cNvPr id="3" name="Content Placeholder 2">
            <a:extLst>
              <a:ext uri="{FF2B5EF4-FFF2-40B4-BE49-F238E27FC236}">
                <a16:creationId xmlns:a16="http://schemas.microsoft.com/office/drawing/2014/main" id="{AE47B670-1412-4CD4-B12E-1D42AD3CAAFB}"/>
              </a:ext>
            </a:extLst>
          </p:cNvPr>
          <p:cNvSpPr>
            <a:spLocks noGrp="1"/>
          </p:cNvSpPr>
          <p:nvPr>
            <p:ph idx="1"/>
          </p:nvPr>
        </p:nvSpPr>
        <p:spPr>
          <a:xfrm>
            <a:off x="643469" y="1782981"/>
            <a:ext cx="4008384" cy="4393982"/>
          </a:xfrm>
        </p:spPr>
        <p:txBody>
          <a:bodyPr>
            <a:normAutofit/>
          </a:bodyPr>
          <a:lstStyle/>
          <a:p>
            <a:r>
              <a:rPr lang="en-IE" sz="2000" dirty="0"/>
              <a:t>Windows:</a:t>
            </a:r>
          </a:p>
          <a:p>
            <a:pPr lvl="1"/>
            <a:r>
              <a:rPr lang="en-IE" sz="2000" dirty="0">
                <a:latin typeface="Avenir Next LT Pro" panose="020B0504020202020204" pitchFamily="34" charset="0"/>
              </a:rPr>
              <a:t>route print</a:t>
            </a:r>
          </a:p>
          <a:p>
            <a:pPr lvl="1"/>
            <a:endParaRPr lang="en-IE" sz="2000" dirty="0">
              <a:latin typeface="Avenir Next LT Pro" panose="020B0504020202020204" pitchFamily="34" charset="0"/>
            </a:endParaRPr>
          </a:p>
          <a:p>
            <a:r>
              <a:rPr lang="en-IE" sz="2000" dirty="0"/>
              <a:t>Linux:</a:t>
            </a:r>
          </a:p>
          <a:p>
            <a:pPr lvl="1"/>
            <a:r>
              <a:rPr lang="en-IE" sz="2000" dirty="0">
                <a:latin typeface="Avenir Next LT Pro" panose="020B0504020202020204" pitchFamily="34" charset="0"/>
              </a:rPr>
              <a:t>route</a:t>
            </a:r>
          </a:p>
          <a:p>
            <a:pPr lvl="1"/>
            <a:r>
              <a:rPr lang="en-IE" sz="2000" dirty="0">
                <a:latin typeface="Avenir Next LT Pro" panose="020B0504020202020204" pitchFamily="34" charset="0"/>
              </a:rPr>
              <a:t>netstat -</a:t>
            </a:r>
            <a:r>
              <a:rPr lang="en-IE" sz="2000" dirty="0" err="1">
                <a:latin typeface="Avenir Next LT Pro" panose="020B0504020202020204" pitchFamily="34" charset="0"/>
              </a:rPr>
              <a:t>rn</a:t>
            </a:r>
            <a:endParaRPr lang="en-IE" sz="2000" dirty="0">
              <a:latin typeface="Avenir Next LT Pro" panose="020B0504020202020204" pitchFamily="34" charset="0"/>
            </a:endParaRPr>
          </a:p>
          <a:p>
            <a:pPr lvl="1"/>
            <a:endParaRPr lang="en-IE" sz="2000" dirty="0">
              <a:latin typeface="Avenir Next LT Pro" panose="020B0504020202020204" pitchFamily="34" charset="0"/>
            </a:endParaRPr>
          </a:p>
          <a:p>
            <a:r>
              <a:rPr lang="en-IE" sz="2000" dirty="0"/>
              <a:t>Mac: </a:t>
            </a:r>
          </a:p>
          <a:p>
            <a:pPr lvl="1"/>
            <a:r>
              <a:rPr lang="en-IE" sz="2000" dirty="0"/>
              <a:t>route</a:t>
            </a:r>
          </a:p>
          <a:p>
            <a:pPr lvl="1"/>
            <a:r>
              <a:rPr lang="en-IE" sz="2000" dirty="0"/>
              <a:t>netstat -</a:t>
            </a:r>
            <a:r>
              <a:rPr lang="en-IE" sz="2000" dirty="0" err="1"/>
              <a:t>rn</a:t>
            </a:r>
            <a:endParaRPr lang="en-IE" sz="2000" dirty="0"/>
          </a:p>
        </p:txBody>
      </p:sp>
      <p:grpSp>
        <p:nvGrpSpPr>
          <p:cNvPr id="28" name="Group 27">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29" name="Rectangle 28">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5" name="Picture 4">
            <a:extLst>
              <a:ext uri="{FF2B5EF4-FFF2-40B4-BE49-F238E27FC236}">
                <a16:creationId xmlns:a16="http://schemas.microsoft.com/office/drawing/2014/main" id="{A61B4619-6D2F-4ACB-91BA-443E200AA70D}"/>
              </a:ext>
            </a:extLst>
          </p:cNvPr>
          <p:cNvPicPr>
            <a:picLocks noChangeAspect="1"/>
          </p:cNvPicPr>
          <p:nvPr/>
        </p:nvPicPr>
        <p:blipFill>
          <a:blip r:embed="rId2"/>
          <a:stretch>
            <a:fillRect/>
          </a:stretch>
        </p:blipFill>
        <p:spPr>
          <a:xfrm>
            <a:off x="4412561" y="1300352"/>
            <a:ext cx="6531395" cy="4016808"/>
          </a:xfrm>
          <a:prstGeom prst="rect">
            <a:avLst/>
          </a:prstGeom>
        </p:spPr>
      </p:pic>
      <p:grpSp>
        <p:nvGrpSpPr>
          <p:cNvPr id="32" name="Group 31">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33" name="Isosceles Triangle 3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Picture 6">
            <a:extLst>
              <a:ext uri="{FF2B5EF4-FFF2-40B4-BE49-F238E27FC236}">
                <a16:creationId xmlns:a16="http://schemas.microsoft.com/office/drawing/2014/main" id="{EBB3511C-967A-4BF4-A2DA-DF318B45F741}"/>
              </a:ext>
            </a:extLst>
          </p:cNvPr>
          <p:cNvPicPr>
            <a:picLocks noChangeAspect="1"/>
          </p:cNvPicPr>
          <p:nvPr/>
        </p:nvPicPr>
        <p:blipFill>
          <a:blip r:embed="rId3"/>
          <a:stretch>
            <a:fillRect/>
          </a:stretch>
        </p:blipFill>
        <p:spPr>
          <a:xfrm>
            <a:off x="4412562" y="5590721"/>
            <a:ext cx="6529244" cy="1028356"/>
          </a:xfrm>
          <a:prstGeom prst="rect">
            <a:avLst/>
          </a:prstGeom>
        </p:spPr>
      </p:pic>
    </p:spTree>
    <p:extLst>
      <p:ext uri="{BB962C8B-B14F-4D97-AF65-F5344CB8AC3E}">
        <p14:creationId xmlns:p14="http://schemas.microsoft.com/office/powerpoint/2010/main" val="9607856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3E443FD7-A66B-4AA0-872D-B088B9BC5F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49B47F01-B700-4975-B2D2-E866C9E4F842}"/>
              </a:ext>
            </a:extLst>
          </p:cNvPr>
          <p:cNvSpPr>
            <a:spLocks noGrp="1"/>
          </p:cNvSpPr>
          <p:nvPr>
            <p:ph type="ctrTitle"/>
          </p:nvPr>
        </p:nvSpPr>
        <p:spPr>
          <a:xfrm>
            <a:off x="1094095" y="851517"/>
            <a:ext cx="5238466" cy="2991416"/>
          </a:xfrm>
        </p:spPr>
        <p:txBody>
          <a:bodyPr anchor="b">
            <a:normAutofit/>
          </a:bodyPr>
          <a:lstStyle/>
          <a:p>
            <a:pPr algn="l"/>
            <a:r>
              <a:rPr lang="en-GB" dirty="0"/>
              <a:t>Routing Protocols</a:t>
            </a:r>
          </a:p>
        </p:txBody>
      </p:sp>
      <p:sp>
        <p:nvSpPr>
          <p:cNvPr id="39" name="Freeform: Shape 38">
            <a:extLst>
              <a:ext uri="{FF2B5EF4-FFF2-40B4-BE49-F238E27FC236}">
                <a16:creationId xmlns:a16="http://schemas.microsoft.com/office/drawing/2014/main" id="{C04BE0EF-3561-49B4-9A29-F283168A9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0370" y="851518"/>
            <a:ext cx="6184806"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0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3 h 5154967"/>
              <a:gd name="connsiteX37" fmla="*/ 1625714 w 6184806"/>
              <a:gd name="connsiteY37" fmla="*/ 109243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2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0"/>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3"/>
                  <a:pt x="2445216" y="109243"/>
                </a:cubicBezTo>
                <a:cubicBezTo>
                  <a:pt x="1625714" y="109243"/>
                  <a:pt x="1625714" y="109243"/>
                  <a:pt x="1625714" y="109243"/>
                </a:cubicBezTo>
                <a:cubicBezTo>
                  <a:pt x="1572615" y="109243"/>
                  <a:pt x="1524825" y="137459"/>
                  <a:pt x="1498276" y="183309"/>
                </a:cubicBezTo>
                <a:cubicBezTo>
                  <a:pt x="1089410" y="890450"/>
                  <a:pt x="1089410" y="890450"/>
                  <a:pt x="1089410" y="890450"/>
                </a:cubicBezTo>
                <a:cubicBezTo>
                  <a:pt x="1062860" y="934537"/>
                  <a:pt x="1062860" y="990967"/>
                  <a:pt x="1089410" y="1035054"/>
                </a:cubicBezTo>
                <a:cubicBezTo>
                  <a:pt x="1498276" y="1742196"/>
                  <a:pt x="1498276" y="1742196"/>
                  <a:pt x="1498276" y="1742196"/>
                </a:cubicBezTo>
                <a:cubicBezTo>
                  <a:pt x="1511551" y="1765121"/>
                  <a:pt x="1530135" y="1783637"/>
                  <a:pt x="1552039" y="1796422"/>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8" name="Graphic 7" descr="Computer">
            <a:extLst>
              <a:ext uri="{FF2B5EF4-FFF2-40B4-BE49-F238E27FC236}">
                <a16:creationId xmlns:a16="http://schemas.microsoft.com/office/drawing/2014/main" id="{4D1ED18F-4102-4F9B-B21C-106F75114BA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31503" y="2129307"/>
            <a:ext cx="3217333" cy="3217333"/>
          </a:xfrm>
          <a:prstGeom prst="rect">
            <a:avLst/>
          </a:prstGeom>
        </p:spPr>
      </p:pic>
      <p:sp>
        <p:nvSpPr>
          <p:cNvPr id="11" name="Rectangle 3">
            <a:extLst>
              <a:ext uri="{FF2B5EF4-FFF2-40B4-BE49-F238E27FC236}">
                <a16:creationId xmlns:a16="http://schemas.microsoft.com/office/drawing/2014/main" id="{18D47823-1559-40FD-8143-D9C2558CC09C}"/>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095883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2CA46-CA79-4ED9-9A6F-2BB8A57CCA7C}"/>
              </a:ext>
            </a:extLst>
          </p:cNvPr>
          <p:cNvSpPr>
            <a:spLocks noGrp="1"/>
          </p:cNvSpPr>
          <p:nvPr>
            <p:ph type="title"/>
          </p:nvPr>
        </p:nvSpPr>
        <p:spPr>
          <a:xfrm>
            <a:off x="648929" y="629266"/>
            <a:ext cx="3505495" cy="1622321"/>
          </a:xfrm>
        </p:spPr>
        <p:txBody>
          <a:bodyPr>
            <a:normAutofit/>
          </a:bodyPr>
          <a:lstStyle/>
          <a:p>
            <a:r>
              <a:rPr lang="en-IE" sz="3700" dirty="0"/>
              <a:t>Types of Routing protocol</a:t>
            </a:r>
          </a:p>
        </p:txBody>
      </p:sp>
      <p:sp>
        <p:nvSpPr>
          <p:cNvPr id="3" name="Content Placeholder 2">
            <a:extLst>
              <a:ext uri="{FF2B5EF4-FFF2-40B4-BE49-F238E27FC236}">
                <a16:creationId xmlns:a16="http://schemas.microsoft.com/office/drawing/2014/main" id="{C4AA48EF-A09A-4A2C-B2D2-635A5E379820}"/>
              </a:ext>
            </a:extLst>
          </p:cNvPr>
          <p:cNvSpPr>
            <a:spLocks noGrp="1"/>
          </p:cNvSpPr>
          <p:nvPr>
            <p:ph idx="1"/>
          </p:nvPr>
        </p:nvSpPr>
        <p:spPr>
          <a:xfrm>
            <a:off x="648928" y="2251587"/>
            <a:ext cx="3707535" cy="3785419"/>
          </a:xfrm>
        </p:spPr>
        <p:txBody>
          <a:bodyPr>
            <a:normAutofit/>
          </a:bodyPr>
          <a:lstStyle/>
          <a:p>
            <a:r>
              <a:rPr lang="en-IE" sz="2400" dirty="0"/>
              <a:t>There are two main types of </a:t>
            </a:r>
            <a:r>
              <a:rPr lang="en-IE" sz="2400" b="1" u="sng" dirty="0">
                <a:solidFill>
                  <a:schemeClr val="accent4"/>
                </a:solidFill>
              </a:rPr>
              <a:t>routing protocol</a:t>
            </a:r>
          </a:p>
          <a:p>
            <a:pPr lvl="1"/>
            <a:r>
              <a:rPr lang="en-IE" sz="2000" dirty="0"/>
              <a:t>Distance Vector Routing</a:t>
            </a:r>
          </a:p>
          <a:p>
            <a:pPr lvl="1"/>
            <a:r>
              <a:rPr lang="en-IE" sz="2000" dirty="0"/>
              <a:t>Link state Routing</a:t>
            </a:r>
          </a:p>
          <a:p>
            <a:pPr lvl="1"/>
            <a:endParaRPr lang="en-IE" sz="1600" dirty="0"/>
          </a:p>
          <a:p>
            <a:r>
              <a:rPr lang="en-IE" sz="2400" dirty="0"/>
              <a:t>There is a </a:t>
            </a:r>
            <a:r>
              <a:rPr lang="en-IE" sz="2400" b="1" u="sng" dirty="0">
                <a:solidFill>
                  <a:schemeClr val="accent6"/>
                </a:solidFill>
              </a:rPr>
              <a:t>third</a:t>
            </a:r>
            <a:r>
              <a:rPr lang="en-IE" sz="2400" dirty="0"/>
              <a:t> also</a:t>
            </a:r>
          </a:p>
          <a:p>
            <a:pPr lvl="1"/>
            <a:r>
              <a:rPr lang="en-IE" sz="2000" dirty="0"/>
              <a:t>Path Vector Routing</a:t>
            </a:r>
          </a:p>
          <a:p>
            <a:pPr lvl="1"/>
            <a:r>
              <a:rPr lang="en-IE" sz="2000" dirty="0"/>
              <a:t>Similar to distance vector, but uses analysis of the path itself instead of distance</a:t>
            </a:r>
          </a:p>
        </p:txBody>
      </p:sp>
      <p:sp>
        <p:nvSpPr>
          <p:cNvPr id="23" name="Rectangle 8">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Table 3">
            <a:extLst>
              <a:ext uri="{FF2B5EF4-FFF2-40B4-BE49-F238E27FC236}">
                <a16:creationId xmlns:a16="http://schemas.microsoft.com/office/drawing/2014/main" id="{5E4A85AC-B4AB-4A0B-ACA8-86E7FF6E2775}"/>
              </a:ext>
            </a:extLst>
          </p:cNvPr>
          <p:cNvGraphicFramePr>
            <a:graphicFrameLocks noGrp="1"/>
          </p:cNvGraphicFramePr>
          <p:nvPr>
            <p:extLst>
              <p:ext uri="{D42A27DB-BD31-4B8C-83A1-F6EECF244321}">
                <p14:modId xmlns:p14="http://schemas.microsoft.com/office/powerpoint/2010/main" val="2540804170"/>
              </p:ext>
            </p:extLst>
          </p:nvPr>
        </p:nvGraphicFramePr>
        <p:xfrm>
          <a:off x="5405862" y="843262"/>
          <a:ext cx="6019332" cy="5168232"/>
        </p:xfrm>
        <a:graphic>
          <a:graphicData uri="http://schemas.openxmlformats.org/drawingml/2006/table">
            <a:tbl>
              <a:tblPr firstRow="1" bandRow="1">
                <a:solidFill>
                  <a:srgbClr val="F2F2F2">
                    <a:alpha val="30196"/>
                  </a:srgbClr>
                </a:solidFill>
              </a:tblPr>
              <a:tblGrid>
                <a:gridCol w="3326583">
                  <a:extLst>
                    <a:ext uri="{9D8B030D-6E8A-4147-A177-3AD203B41FA5}">
                      <a16:colId xmlns:a16="http://schemas.microsoft.com/office/drawing/2014/main" val="2678128935"/>
                    </a:ext>
                  </a:extLst>
                </a:gridCol>
                <a:gridCol w="2692749">
                  <a:extLst>
                    <a:ext uri="{9D8B030D-6E8A-4147-A177-3AD203B41FA5}">
                      <a16:colId xmlns:a16="http://schemas.microsoft.com/office/drawing/2014/main" val="2236804469"/>
                    </a:ext>
                  </a:extLst>
                </a:gridCol>
              </a:tblGrid>
              <a:tr h="546862">
                <a:tc>
                  <a:txBody>
                    <a:bodyPr/>
                    <a:lstStyle/>
                    <a:p>
                      <a:pPr algn="l" fontAlgn="ctr"/>
                      <a:r>
                        <a:rPr lang="en-IE" sz="1800" b="0" cap="none" spc="0">
                          <a:solidFill>
                            <a:schemeClr val="bg1"/>
                          </a:solidFill>
                          <a:effectLst/>
                        </a:rPr>
                        <a:t>Distance Vector</a:t>
                      </a:r>
                    </a:p>
                  </a:txBody>
                  <a:tcPr marL="150194" marR="77023" marT="115534" marB="115534" anchor="ctr">
                    <a:lnL w="19050" cap="flat" cmpd="sng" algn="ctr">
                      <a:noFill/>
                      <a:prstDash val="solid"/>
                    </a:lnL>
                    <a:lnR w="12700" cmpd="sng">
                      <a:noFill/>
                    </a:lnR>
                    <a:lnT w="19050" cap="flat" cmpd="sng" algn="ctr">
                      <a:noFill/>
                      <a:prstDash val="solid"/>
                    </a:lnT>
                    <a:lnB w="38100" cmpd="sng">
                      <a:noFill/>
                    </a:lnB>
                    <a:solidFill>
                      <a:schemeClr val="accent1"/>
                    </a:solidFill>
                  </a:tcPr>
                </a:tc>
                <a:tc>
                  <a:txBody>
                    <a:bodyPr/>
                    <a:lstStyle/>
                    <a:p>
                      <a:pPr algn="l" fontAlgn="ctr"/>
                      <a:r>
                        <a:rPr lang="en-IE" sz="1800" b="0" cap="none" spc="0">
                          <a:solidFill>
                            <a:schemeClr val="bg1"/>
                          </a:solidFill>
                          <a:effectLst/>
                        </a:rPr>
                        <a:t>Link State</a:t>
                      </a:r>
                    </a:p>
                  </a:txBody>
                  <a:tcPr marL="150194" marR="77023" marT="115534" marB="115534" anchor="ctr">
                    <a:lnL w="12700" cmpd="sng">
                      <a:noFill/>
                    </a:lnL>
                    <a:lnR w="12700" cmpd="sng">
                      <a:noFill/>
                    </a:lnR>
                    <a:lnT w="19050" cap="flat" cmpd="sng" algn="ctr">
                      <a:noFill/>
                      <a:prstDash val="solid"/>
                    </a:lnT>
                    <a:lnB w="38100" cmpd="sng">
                      <a:noFill/>
                    </a:lnB>
                    <a:solidFill>
                      <a:schemeClr val="accent1"/>
                    </a:solidFill>
                  </a:tcPr>
                </a:tc>
                <a:extLst>
                  <a:ext uri="{0D108BD9-81ED-4DB2-BD59-A6C34878D82A}">
                    <a16:rowId xmlns:a16="http://schemas.microsoft.com/office/drawing/2014/main" val="118812966"/>
                  </a:ext>
                </a:extLst>
              </a:tr>
              <a:tr h="1086022">
                <a:tc>
                  <a:txBody>
                    <a:bodyPr/>
                    <a:lstStyle/>
                    <a:p>
                      <a:pPr algn="l" fontAlgn="ctr"/>
                      <a:r>
                        <a:rPr lang="en-US" sz="1800" cap="none" spc="0">
                          <a:solidFill>
                            <a:schemeClr val="tx1"/>
                          </a:solidFill>
                          <a:effectLst/>
                        </a:rPr>
                        <a:t>Sends entire routing table during updates</a:t>
                      </a:r>
                      <a:br>
                        <a:rPr lang="en-US" sz="1800" cap="none" spc="0">
                          <a:solidFill>
                            <a:schemeClr val="tx1"/>
                          </a:solidFill>
                          <a:effectLst/>
                        </a:rPr>
                      </a:br>
                      <a:endParaRPr lang="en-US" sz="1800" cap="none" spc="0">
                        <a:solidFill>
                          <a:schemeClr val="tx1"/>
                        </a:solidFill>
                        <a:effectLst/>
                      </a:endParaRPr>
                    </a:p>
                  </a:txBody>
                  <a:tcPr marL="150194" marR="77023" marT="115534" marB="115534" anchor="ctr">
                    <a:lnL w="38100" cap="flat" cmpd="sng" algn="ctr">
                      <a:noFill/>
                      <a:prstDash val="solid"/>
                    </a:lnL>
                    <a:lnR w="6350" cap="flat" cmpd="sng" algn="ctr">
                      <a:solidFill>
                        <a:schemeClr val="tx1">
                          <a:lumMod val="75000"/>
                          <a:lumOff val="25000"/>
                        </a:schemeClr>
                      </a:solidFill>
                      <a:prstDash val="solid"/>
                    </a:lnR>
                    <a:lnT w="38100" cmpd="sng">
                      <a:noFill/>
                    </a:lnT>
                    <a:lnB w="6350" cap="flat" cmpd="sng" algn="ctr">
                      <a:noFill/>
                      <a:prstDash val="solid"/>
                    </a:lnB>
                    <a:solidFill>
                      <a:srgbClr val="F2F2F2">
                        <a:alpha val="30196"/>
                      </a:srgbClr>
                    </a:solidFill>
                  </a:tcPr>
                </a:tc>
                <a:tc>
                  <a:txBody>
                    <a:bodyPr/>
                    <a:lstStyle/>
                    <a:p>
                      <a:pPr algn="l" fontAlgn="ctr"/>
                      <a:r>
                        <a:rPr lang="en-US" sz="1800" cap="none" spc="0">
                          <a:solidFill>
                            <a:schemeClr val="tx1"/>
                          </a:solidFill>
                          <a:effectLst/>
                        </a:rPr>
                        <a:t>Only provides link state information</a:t>
                      </a:r>
                      <a:br>
                        <a:rPr lang="en-US" sz="1800" cap="none" spc="0">
                          <a:solidFill>
                            <a:schemeClr val="tx1"/>
                          </a:solidFill>
                          <a:effectLst/>
                        </a:rPr>
                      </a:br>
                      <a:endParaRPr lang="en-US" sz="1800" cap="none" spc="0">
                        <a:solidFill>
                          <a:schemeClr val="tx1"/>
                        </a:solidFill>
                        <a:effectLst/>
                      </a:endParaRPr>
                    </a:p>
                  </a:txBody>
                  <a:tcPr marL="150194" marR="77023" marT="115534" marB="115534" anchor="ctr">
                    <a:lnL w="6350" cap="flat" cmpd="sng" algn="ctr">
                      <a:solidFill>
                        <a:schemeClr val="tx1">
                          <a:lumMod val="75000"/>
                          <a:lumOff val="25000"/>
                        </a:schemeClr>
                      </a:solidFill>
                      <a:prstDash val="solid"/>
                    </a:lnL>
                    <a:lnR w="38100" cap="flat" cmpd="sng" algn="ctr">
                      <a:noFill/>
                      <a:prstDash val="solid"/>
                    </a:lnR>
                    <a:lnT w="38100" cmpd="sng">
                      <a:noFill/>
                    </a:lnT>
                    <a:lnB w="6350" cap="flat" cmpd="sng" algn="ctr">
                      <a:noFill/>
                      <a:prstDash val="solid"/>
                    </a:lnB>
                    <a:solidFill>
                      <a:srgbClr val="F2F2F2">
                        <a:alpha val="30196"/>
                      </a:srgbClr>
                    </a:solidFill>
                  </a:tcPr>
                </a:tc>
                <a:extLst>
                  <a:ext uri="{0D108BD9-81ED-4DB2-BD59-A6C34878D82A}">
                    <a16:rowId xmlns:a16="http://schemas.microsoft.com/office/drawing/2014/main" val="263111201"/>
                  </a:ext>
                </a:extLst>
              </a:tr>
              <a:tr h="1086022">
                <a:tc>
                  <a:txBody>
                    <a:bodyPr/>
                    <a:lstStyle/>
                    <a:p>
                      <a:pPr algn="l" fontAlgn="ctr"/>
                      <a:r>
                        <a:rPr lang="en-US" sz="1800" cap="none" spc="0">
                          <a:solidFill>
                            <a:schemeClr val="tx1"/>
                          </a:solidFill>
                          <a:effectLst/>
                        </a:rPr>
                        <a:t>Sends periodic updates every 30-90 seconds</a:t>
                      </a:r>
                      <a:br>
                        <a:rPr lang="en-US" sz="1800" cap="none" spc="0">
                          <a:solidFill>
                            <a:schemeClr val="tx1"/>
                          </a:solidFill>
                          <a:effectLst/>
                        </a:rPr>
                      </a:br>
                      <a:endParaRPr lang="en-US" sz="1800" cap="none" spc="0">
                        <a:solidFill>
                          <a:schemeClr val="tx1"/>
                        </a:solidFill>
                        <a:effectLst/>
                      </a:endParaRPr>
                    </a:p>
                  </a:txBody>
                  <a:tcPr marL="150194" marR="77023" marT="115534" marB="115534" anchor="ctr">
                    <a:lnL w="6350" cap="flat" cmpd="sng" algn="ctr">
                      <a:noFill/>
                      <a:prstDash val="solid"/>
                    </a:lnL>
                    <a:lnR w="6350" cap="flat" cmpd="sng" algn="ctr">
                      <a:noFill/>
                      <a:prstDash val="solid"/>
                    </a:lnR>
                    <a:lnT w="6350" cap="flat" cmpd="sng" algn="ctr">
                      <a:noFill/>
                      <a:prstDash val="solid"/>
                    </a:lnT>
                    <a:lnB w="12700" cmpd="sng">
                      <a:noFill/>
                      <a:prstDash val="solid"/>
                    </a:lnB>
                    <a:solidFill>
                      <a:schemeClr val="bg1">
                        <a:lumMod val="95000"/>
                      </a:schemeClr>
                    </a:solidFill>
                  </a:tcPr>
                </a:tc>
                <a:tc>
                  <a:txBody>
                    <a:bodyPr/>
                    <a:lstStyle/>
                    <a:p>
                      <a:pPr algn="l" fontAlgn="ctr"/>
                      <a:r>
                        <a:rPr lang="en-IE" sz="1800" cap="none" spc="0">
                          <a:solidFill>
                            <a:schemeClr val="tx1"/>
                          </a:solidFill>
                          <a:effectLst/>
                        </a:rPr>
                        <a:t>Uses triggered updates</a:t>
                      </a:r>
                      <a:br>
                        <a:rPr lang="en-IE" sz="1800" cap="none" spc="0">
                          <a:solidFill>
                            <a:schemeClr val="tx1"/>
                          </a:solidFill>
                          <a:effectLst/>
                        </a:rPr>
                      </a:br>
                      <a:endParaRPr lang="en-IE" sz="1800" cap="none" spc="0">
                        <a:solidFill>
                          <a:schemeClr val="tx1"/>
                        </a:solidFill>
                        <a:effectLst/>
                      </a:endParaRPr>
                    </a:p>
                  </a:txBody>
                  <a:tcPr marL="150194" marR="77023" marT="115534" marB="115534" anchor="ctr">
                    <a:lnL w="6350" cap="flat" cmpd="sng" algn="ctr">
                      <a:noFill/>
                      <a:prstDash val="solid"/>
                    </a:lnL>
                    <a:lnR w="12700" cmpd="sng">
                      <a:noFill/>
                      <a:prstDash val="solid"/>
                    </a:lnR>
                    <a:lnT w="635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1171470064"/>
                  </a:ext>
                </a:extLst>
              </a:tr>
              <a:tr h="816442">
                <a:tc>
                  <a:txBody>
                    <a:bodyPr/>
                    <a:lstStyle/>
                    <a:p>
                      <a:pPr algn="l" fontAlgn="ctr"/>
                      <a:r>
                        <a:rPr lang="en-IE" sz="1800" cap="none" spc="0">
                          <a:solidFill>
                            <a:schemeClr val="tx1"/>
                          </a:solidFill>
                          <a:effectLst/>
                        </a:rPr>
                        <a:t>Broadcasts updates</a:t>
                      </a:r>
                      <a:br>
                        <a:rPr lang="en-IE" sz="1800" cap="none" spc="0">
                          <a:solidFill>
                            <a:schemeClr val="tx1"/>
                          </a:solidFill>
                          <a:effectLst/>
                        </a:rPr>
                      </a:br>
                      <a:endParaRPr lang="en-IE" sz="1800" cap="none" spc="0">
                        <a:solidFill>
                          <a:schemeClr val="tx1"/>
                        </a:solidFill>
                        <a:effectLst/>
                      </a:endParaRPr>
                    </a:p>
                  </a:txBody>
                  <a:tcPr marL="150194" marR="77023" marT="115534" marB="115534" anchor="ctr">
                    <a:lnL w="38100" cap="flat" cmpd="sng" algn="ctr">
                      <a:noFill/>
                      <a:prstDash val="solid"/>
                    </a:lnL>
                    <a:lnR w="6350" cap="flat" cmpd="sng" algn="ctr">
                      <a:solidFill>
                        <a:schemeClr val="tx1">
                          <a:lumMod val="75000"/>
                          <a:lumOff val="25000"/>
                        </a:schemeClr>
                      </a:solidFill>
                      <a:prstDash val="solid"/>
                    </a:lnR>
                    <a:lnT w="12700" cmpd="sng">
                      <a:noFill/>
                      <a:prstDash val="solid"/>
                    </a:lnT>
                    <a:lnB w="6350" cap="flat" cmpd="sng" algn="ctr">
                      <a:noFill/>
                      <a:prstDash val="solid"/>
                    </a:lnB>
                    <a:solidFill>
                      <a:srgbClr val="F2F2F2">
                        <a:alpha val="30196"/>
                      </a:srgbClr>
                    </a:solidFill>
                  </a:tcPr>
                </a:tc>
                <a:tc>
                  <a:txBody>
                    <a:bodyPr/>
                    <a:lstStyle/>
                    <a:p>
                      <a:pPr algn="l" fontAlgn="ctr"/>
                      <a:r>
                        <a:rPr lang="en-IE" sz="1800" cap="none" spc="0">
                          <a:solidFill>
                            <a:schemeClr val="tx1"/>
                          </a:solidFill>
                          <a:effectLst/>
                        </a:rPr>
                        <a:t>Multi casts updates</a:t>
                      </a:r>
                      <a:br>
                        <a:rPr lang="en-IE" sz="1800" cap="none" spc="0">
                          <a:solidFill>
                            <a:schemeClr val="tx1"/>
                          </a:solidFill>
                          <a:effectLst/>
                        </a:rPr>
                      </a:br>
                      <a:endParaRPr lang="en-IE" sz="1800" cap="none" spc="0">
                        <a:solidFill>
                          <a:schemeClr val="tx1"/>
                        </a:solidFill>
                        <a:effectLst/>
                      </a:endParaRPr>
                    </a:p>
                  </a:txBody>
                  <a:tcPr marL="150194" marR="77023" marT="115534" marB="115534" anchor="ctr">
                    <a:lnL w="6350" cap="flat" cmpd="sng" algn="ctr">
                      <a:solidFill>
                        <a:schemeClr val="tx1">
                          <a:lumMod val="75000"/>
                          <a:lumOff val="25000"/>
                        </a:schemeClr>
                      </a:solidFill>
                      <a:prstDash val="solid"/>
                    </a:lnL>
                    <a:lnR w="38100" cap="flat" cmpd="sng" algn="ctr">
                      <a:noFill/>
                      <a:prstDash val="solid"/>
                    </a:lnR>
                    <a:lnT w="12700" cmpd="sng">
                      <a:noFill/>
                      <a:prstDash val="solid"/>
                    </a:lnT>
                    <a:lnB w="6350" cap="flat" cmpd="sng" algn="ctr">
                      <a:noFill/>
                      <a:prstDash val="solid"/>
                    </a:lnB>
                    <a:solidFill>
                      <a:srgbClr val="F2F2F2">
                        <a:alpha val="30196"/>
                      </a:srgbClr>
                    </a:solidFill>
                  </a:tcPr>
                </a:tc>
                <a:extLst>
                  <a:ext uri="{0D108BD9-81ED-4DB2-BD59-A6C34878D82A}">
                    <a16:rowId xmlns:a16="http://schemas.microsoft.com/office/drawing/2014/main" val="276373711"/>
                  </a:ext>
                </a:extLst>
              </a:tr>
              <a:tr h="816442">
                <a:tc>
                  <a:txBody>
                    <a:bodyPr/>
                    <a:lstStyle/>
                    <a:p>
                      <a:pPr algn="l" fontAlgn="ctr"/>
                      <a:r>
                        <a:rPr lang="en-IE" sz="1800" cap="none" spc="0">
                          <a:solidFill>
                            <a:schemeClr val="tx1"/>
                          </a:solidFill>
                          <a:effectLst/>
                        </a:rPr>
                        <a:t>Vulnerable to routing loops</a:t>
                      </a:r>
                      <a:br>
                        <a:rPr lang="en-IE" sz="1800" cap="none" spc="0">
                          <a:solidFill>
                            <a:schemeClr val="tx1"/>
                          </a:solidFill>
                          <a:effectLst/>
                        </a:rPr>
                      </a:br>
                      <a:endParaRPr lang="en-IE" sz="1800" cap="none" spc="0">
                        <a:solidFill>
                          <a:schemeClr val="tx1"/>
                        </a:solidFill>
                        <a:effectLst/>
                      </a:endParaRPr>
                    </a:p>
                  </a:txBody>
                  <a:tcPr marL="150194" marR="77023" marT="115534" marB="115534" anchor="ctr">
                    <a:lnL w="6350" cap="flat" cmpd="sng" algn="ctr">
                      <a:noFill/>
                      <a:prstDash val="solid"/>
                    </a:lnL>
                    <a:lnR w="6350" cap="flat" cmpd="sng" algn="ctr">
                      <a:noFill/>
                      <a:prstDash val="solid"/>
                    </a:lnR>
                    <a:lnT w="6350" cap="flat" cmpd="sng" algn="ctr">
                      <a:noFill/>
                      <a:prstDash val="solid"/>
                    </a:lnT>
                    <a:lnB w="12700" cmpd="sng">
                      <a:noFill/>
                      <a:prstDash val="solid"/>
                    </a:lnB>
                    <a:solidFill>
                      <a:schemeClr val="bg1">
                        <a:lumMod val="95000"/>
                      </a:schemeClr>
                    </a:solidFill>
                  </a:tcPr>
                </a:tc>
                <a:tc>
                  <a:txBody>
                    <a:bodyPr/>
                    <a:lstStyle/>
                    <a:p>
                      <a:pPr algn="l" fontAlgn="ctr"/>
                      <a:r>
                        <a:rPr lang="en-US" sz="1800" cap="none" spc="0">
                          <a:solidFill>
                            <a:schemeClr val="tx1"/>
                          </a:solidFill>
                          <a:effectLst/>
                        </a:rPr>
                        <a:t>No risk of routing loops</a:t>
                      </a:r>
                      <a:br>
                        <a:rPr lang="en-US" sz="1800" cap="none" spc="0">
                          <a:solidFill>
                            <a:schemeClr val="tx1"/>
                          </a:solidFill>
                          <a:effectLst/>
                        </a:rPr>
                      </a:br>
                      <a:endParaRPr lang="en-US" sz="1800" cap="none" spc="0">
                        <a:solidFill>
                          <a:schemeClr val="tx1"/>
                        </a:solidFill>
                        <a:effectLst/>
                      </a:endParaRPr>
                    </a:p>
                  </a:txBody>
                  <a:tcPr marL="150194" marR="77023" marT="115534" marB="115534" anchor="ctr">
                    <a:lnL w="6350" cap="flat" cmpd="sng" algn="ctr">
                      <a:noFill/>
                      <a:prstDash val="solid"/>
                    </a:lnL>
                    <a:lnR w="12700" cmpd="sng">
                      <a:noFill/>
                      <a:prstDash val="solid"/>
                    </a:lnR>
                    <a:lnT w="635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2017468632"/>
                  </a:ext>
                </a:extLst>
              </a:tr>
              <a:tr h="816442">
                <a:tc>
                  <a:txBody>
                    <a:bodyPr/>
                    <a:lstStyle/>
                    <a:p>
                      <a:pPr algn="l" fontAlgn="ctr"/>
                      <a:r>
                        <a:rPr lang="en-IE" sz="1800" cap="none" spc="0">
                          <a:solidFill>
                            <a:schemeClr val="tx1"/>
                          </a:solidFill>
                          <a:effectLst/>
                        </a:rPr>
                        <a:t>RIP, IGRP</a:t>
                      </a:r>
                      <a:br>
                        <a:rPr lang="en-IE" sz="1800" cap="none" spc="0">
                          <a:solidFill>
                            <a:schemeClr val="tx1"/>
                          </a:solidFill>
                          <a:effectLst/>
                        </a:rPr>
                      </a:br>
                      <a:endParaRPr lang="en-IE" sz="1800" cap="none" spc="0">
                        <a:solidFill>
                          <a:schemeClr val="tx1"/>
                        </a:solidFill>
                        <a:effectLst/>
                      </a:endParaRPr>
                    </a:p>
                  </a:txBody>
                  <a:tcPr marL="150194" marR="77023" marT="115534" marB="115534" anchor="ctr">
                    <a:lnL w="38100" cap="flat" cmpd="sng" algn="ctr">
                      <a:noFill/>
                      <a:prstDash val="solid"/>
                    </a:lnL>
                    <a:lnR w="6350" cap="flat" cmpd="sng" algn="ctr">
                      <a:solidFill>
                        <a:schemeClr val="tx1">
                          <a:lumMod val="75000"/>
                          <a:lumOff val="25000"/>
                        </a:schemeClr>
                      </a:solidFill>
                      <a:prstDash val="solid"/>
                    </a:lnR>
                    <a:lnT w="12700" cmpd="sng">
                      <a:noFill/>
                      <a:prstDash val="solid"/>
                    </a:lnT>
                    <a:lnB w="38100" cap="flat" cmpd="sng" algn="ctr">
                      <a:noFill/>
                      <a:prstDash val="solid"/>
                    </a:lnB>
                    <a:solidFill>
                      <a:srgbClr val="F2F2F2">
                        <a:alpha val="30196"/>
                      </a:srgbClr>
                    </a:solidFill>
                  </a:tcPr>
                </a:tc>
                <a:tc>
                  <a:txBody>
                    <a:bodyPr/>
                    <a:lstStyle/>
                    <a:p>
                      <a:pPr algn="l" fontAlgn="ctr"/>
                      <a:r>
                        <a:rPr lang="en-IE" sz="1800" cap="none" spc="0">
                          <a:solidFill>
                            <a:schemeClr val="tx1"/>
                          </a:solidFill>
                          <a:effectLst/>
                        </a:rPr>
                        <a:t>OSPF, IS-IS</a:t>
                      </a:r>
                    </a:p>
                  </a:txBody>
                  <a:tcPr marL="150194" marR="77023" marT="115534" marB="115534" anchor="ctr">
                    <a:lnL w="6350" cap="flat" cmpd="sng" algn="ctr">
                      <a:solidFill>
                        <a:schemeClr val="tx1">
                          <a:lumMod val="75000"/>
                          <a:lumOff val="25000"/>
                        </a:schemeClr>
                      </a:solidFill>
                      <a:prstDash val="solid"/>
                    </a:lnL>
                    <a:lnR w="38100" cap="flat" cmpd="sng" algn="ctr">
                      <a:noFill/>
                      <a:prstDash val="solid"/>
                    </a:lnR>
                    <a:lnT w="12700" cmpd="sng">
                      <a:noFill/>
                      <a:prstDash val="solid"/>
                    </a:lnT>
                    <a:lnB w="38100" cap="flat" cmpd="sng" algn="ctr">
                      <a:noFill/>
                      <a:prstDash val="solid"/>
                    </a:lnB>
                    <a:solidFill>
                      <a:srgbClr val="F2F2F2">
                        <a:alpha val="30196"/>
                      </a:srgbClr>
                    </a:solidFill>
                  </a:tcPr>
                </a:tc>
                <a:extLst>
                  <a:ext uri="{0D108BD9-81ED-4DB2-BD59-A6C34878D82A}">
                    <a16:rowId xmlns:a16="http://schemas.microsoft.com/office/drawing/2014/main" val="1678780539"/>
                  </a:ext>
                </a:extLst>
              </a:tr>
            </a:tbl>
          </a:graphicData>
        </a:graphic>
      </p:graphicFrame>
    </p:spTree>
    <p:extLst>
      <p:ext uri="{BB962C8B-B14F-4D97-AF65-F5344CB8AC3E}">
        <p14:creationId xmlns:p14="http://schemas.microsoft.com/office/powerpoint/2010/main" val="18828917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D6517-5D58-4DCB-B5D5-FC07DA06CF32}"/>
              </a:ext>
            </a:extLst>
          </p:cNvPr>
          <p:cNvSpPr>
            <a:spLocks noGrp="1"/>
          </p:cNvSpPr>
          <p:nvPr>
            <p:ph type="title"/>
          </p:nvPr>
        </p:nvSpPr>
        <p:spPr>
          <a:xfrm>
            <a:off x="524741" y="620392"/>
            <a:ext cx="3808268" cy="5504688"/>
          </a:xfrm>
        </p:spPr>
        <p:txBody>
          <a:bodyPr>
            <a:normAutofit/>
          </a:bodyPr>
          <a:lstStyle/>
          <a:p>
            <a:r>
              <a:rPr lang="en-IE" sz="6000" dirty="0">
                <a:solidFill>
                  <a:schemeClr val="accent5"/>
                </a:solidFill>
              </a:rPr>
              <a:t>What are the main routing protocols?</a:t>
            </a:r>
          </a:p>
        </p:txBody>
      </p:sp>
      <p:graphicFrame>
        <p:nvGraphicFramePr>
          <p:cNvPr id="5" name="Content Placeholder 2">
            <a:extLst>
              <a:ext uri="{FF2B5EF4-FFF2-40B4-BE49-F238E27FC236}">
                <a16:creationId xmlns:a16="http://schemas.microsoft.com/office/drawing/2014/main" id="{09EF7D97-9268-4B36-B302-5000B443330D}"/>
              </a:ext>
            </a:extLst>
          </p:cNvPr>
          <p:cNvGraphicFramePr>
            <a:graphicFrameLocks noGrp="1"/>
          </p:cNvGraphicFramePr>
          <p:nvPr>
            <p:ph idx="1"/>
            <p:extLst>
              <p:ext uri="{D42A27DB-BD31-4B8C-83A1-F6EECF244321}">
                <p14:modId xmlns:p14="http://schemas.microsoft.com/office/powerpoint/2010/main" val="1766100871"/>
              </p:ext>
            </p:extLst>
          </p:nvPr>
        </p:nvGraphicFramePr>
        <p:xfrm>
          <a:off x="5093208"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949587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8" name="Rectangle 7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C1457CF-13DC-4488-B061-89878F03E6C3}"/>
              </a:ext>
            </a:extLst>
          </p:cNvPr>
          <p:cNvSpPr>
            <a:spLocks noGrp="1"/>
          </p:cNvSpPr>
          <p:nvPr>
            <p:ph type="title"/>
          </p:nvPr>
        </p:nvSpPr>
        <p:spPr>
          <a:xfrm>
            <a:off x="643467" y="321734"/>
            <a:ext cx="10905066" cy="1135737"/>
          </a:xfrm>
        </p:spPr>
        <p:txBody>
          <a:bodyPr>
            <a:normAutofit/>
          </a:bodyPr>
          <a:lstStyle/>
          <a:p>
            <a:r>
              <a:rPr lang="en-IE" sz="3600"/>
              <a:t>IP Routing</a:t>
            </a:r>
          </a:p>
        </p:txBody>
      </p:sp>
      <p:sp>
        <p:nvSpPr>
          <p:cNvPr id="3" name="Content Placeholder 2">
            <a:extLst>
              <a:ext uri="{FF2B5EF4-FFF2-40B4-BE49-F238E27FC236}">
                <a16:creationId xmlns:a16="http://schemas.microsoft.com/office/drawing/2014/main" id="{B422A66F-20ED-40D1-A19E-ACF9AB381864}"/>
              </a:ext>
            </a:extLst>
          </p:cNvPr>
          <p:cNvSpPr>
            <a:spLocks noGrp="1"/>
          </p:cNvSpPr>
          <p:nvPr>
            <p:ph idx="1"/>
          </p:nvPr>
        </p:nvSpPr>
        <p:spPr>
          <a:xfrm>
            <a:off x="643469" y="1234440"/>
            <a:ext cx="4981092" cy="4942523"/>
          </a:xfrm>
        </p:spPr>
        <p:txBody>
          <a:bodyPr>
            <a:normAutofit/>
          </a:bodyPr>
          <a:lstStyle/>
          <a:p>
            <a:r>
              <a:rPr lang="en-IE" sz="2200" b="1" dirty="0">
                <a:solidFill>
                  <a:schemeClr val="accent4"/>
                </a:solidFill>
              </a:rPr>
              <a:t>Umbrella term </a:t>
            </a:r>
            <a:r>
              <a:rPr lang="en-IE" sz="2200" dirty="0"/>
              <a:t>for all routing protocols</a:t>
            </a:r>
          </a:p>
          <a:p>
            <a:endParaRPr lang="en-IE" sz="1000" dirty="0"/>
          </a:p>
          <a:p>
            <a:r>
              <a:rPr lang="en-IE" sz="2200" dirty="0"/>
              <a:t>Packets follow path in order to travel across </a:t>
            </a:r>
            <a:r>
              <a:rPr lang="en-IE" sz="2200" b="1" dirty="0">
                <a:solidFill>
                  <a:srgbClr val="92D050"/>
                </a:solidFill>
              </a:rPr>
              <a:t>multiple</a:t>
            </a:r>
            <a:r>
              <a:rPr lang="en-IE" sz="2200" dirty="0"/>
              <a:t> networks</a:t>
            </a:r>
          </a:p>
          <a:p>
            <a:endParaRPr lang="en-IE" sz="1000" dirty="0"/>
          </a:p>
          <a:p>
            <a:r>
              <a:rPr lang="en-IE" sz="2200" dirty="0"/>
              <a:t>Routed through a </a:t>
            </a:r>
            <a:r>
              <a:rPr lang="en-IE" sz="2200" b="1" dirty="0">
                <a:solidFill>
                  <a:schemeClr val="accent2">
                    <a:lumMod val="60000"/>
                    <a:lumOff val="40000"/>
                  </a:schemeClr>
                </a:solidFill>
              </a:rPr>
              <a:t>series of routers </a:t>
            </a:r>
            <a:r>
              <a:rPr lang="en-IE" sz="2200" dirty="0"/>
              <a:t>across multiple networks</a:t>
            </a:r>
          </a:p>
          <a:p>
            <a:endParaRPr lang="en-IE" sz="1000" dirty="0"/>
          </a:p>
          <a:p>
            <a:r>
              <a:rPr lang="en-IE" sz="2200" dirty="0"/>
              <a:t>Routers use their </a:t>
            </a:r>
            <a:r>
              <a:rPr lang="en-IE" sz="2200" b="1" dirty="0">
                <a:solidFill>
                  <a:schemeClr val="accent4">
                    <a:lumMod val="60000"/>
                    <a:lumOff val="40000"/>
                  </a:schemeClr>
                </a:solidFill>
              </a:rPr>
              <a:t>routing tables </a:t>
            </a:r>
            <a:r>
              <a:rPr lang="en-IE" sz="2200" dirty="0"/>
              <a:t>to forward packets to the </a:t>
            </a:r>
            <a:r>
              <a:rPr lang="en-IE" sz="2200" b="1" dirty="0">
                <a:solidFill>
                  <a:srgbClr val="FFFF00"/>
                </a:solidFill>
              </a:rPr>
              <a:t>next hop</a:t>
            </a:r>
          </a:p>
          <a:p>
            <a:endParaRPr lang="en-IE" sz="1000" b="1" dirty="0"/>
          </a:p>
          <a:p>
            <a:r>
              <a:rPr lang="en-IE" sz="2200" dirty="0"/>
              <a:t>The next router then </a:t>
            </a:r>
            <a:r>
              <a:rPr lang="en-IE" sz="2200" u="sng" dirty="0"/>
              <a:t>repeats</a:t>
            </a:r>
            <a:r>
              <a:rPr lang="en-IE" sz="2200" dirty="0"/>
              <a:t> this step until a packet </a:t>
            </a:r>
            <a:r>
              <a:rPr lang="en-IE" sz="2200" b="1" dirty="0">
                <a:solidFill>
                  <a:schemeClr val="accent6">
                    <a:lumMod val="60000"/>
                    <a:lumOff val="40000"/>
                  </a:schemeClr>
                </a:solidFill>
              </a:rPr>
              <a:t>reaches its destination</a:t>
            </a:r>
          </a:p>
        </p:txBody>
      </p:sp>
      <p:grpSp>
        <p:nvGrpSpPr>
          <p:cNvPr id="6149" name="Group 72">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74" name="Isosceles Triangle 7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6146" name="Picture 2">
            <a:extLst>
              <a:ext uri="{FF2B5EF4-FFF2-40B4-BE49-F238E27FC236}">
                <a16:creationId xmlns:a16="http://schemas.microsoft.com/office/drawing/2014/main" id="{EF72E774-39A2-4210-A299-B7D714AF94C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625183" y="1782981"/>
            <a:ext cx="5593485" cy="4361892"/>
          </a:xfrm>
          <a:prstGeom prst="rect">
            <a:avLst/>
          </a:prstGeom>
          <a:noFill/>
          <a:extLst>
            <a:ext uri="{909E8E84-426E-40DD-AFC4-6F175D3DCCD1}">
              <a14:hiddenFill xmlns:a14="http://schemas.microsoft.com/office/drawing/2010/main">
                <a:solidFill>
                  <a:srgbClr val="FFFFFF"/>
                </a:solidFill>
              </a14:hiddenFill>
            </a:ext>
          </a:extLst>
        </p:spPr>
      </p:pic>
      <p:grpSp>
        <p:nvGrpSpPr>
          <p:cNvPr id="77" name="Group 76">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78" name="Rectangle 77">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Isosceles Triangle 78">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8573138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5091A-754F-4357-A00B-D1E1031C5BF1}"/>
              </a:ext>
            </a:extLst>
          </p:cNvPr>
          <p:cNvSpPr>
            <a:spLocks noGrp="1"/>
          </p:cNvSpPr>
          <p:nvPr>
            <p:ph type="title"/>
          </p:nvPr>
        </p:nvSpPr>
        <p:spPr/>
        <p:txBody>
          <a:bodyPr/>
          <a:lstStyle/>
          <a:p>
            <a:r>
              <a:rPr lang="en-IE" dirty="0"/>
              <a:t>RIP(v1) – Routing Information Protocol</a:t>
            </a:r>
          </a:p>
        </p:txBody>
      </p:sp>
      <p:sp>
        <p:nvSpPr>
          <p:cNvPr id="3" name="Content Placeholder 2">
            <a:extLst>
              <a:ext uri="{FF2B5EF4-FFF2-40B4-BE49-F238E27FC236}">
                <a16:creationId xmlns:a16="http://schemas.microsoft.com/office/drawing/2014/main" id="{B6C008C5-29A2-4421-BE52-343042944BF6}"/>
              </a:ext>
            </a:extLst>
          </p:cNvPr>
          <p:cNvSpPr>
            <a:spLocks noGrp="1"/>
          </p:cNvSpPr>
          <p:nvPr>
            <p:ph idx="1"/>
          </p:nvPr>
        </p:nvSpPr>
        <p:spPr/>
        <p:txBody>
          <a:bodyPr/>
          <a:lstStyle/>
          <a:p>
            <a:r>
              <a:rPr lang="en-IE" dirty="0"/>
              <a:t>Oldest Distance Vector Protocol - Invented in </a:t>
            </a:r>
            <a:r>
              <a:rPr lang="en-IE" b="1" dirty="0">
                <a:solidFill>
                  <a:schemeClr val="accent2"/>
                </a:solidFill>
              </a:rPr>
              <a:t>1988</a:t>
            </a:r>
          </a:p>
          <a:p>
            <a:r>
              <a:rPr lang="en-IE" dirty="0"/>
              <a:t>Used in LAN and WAN’s</a:t>
            </a:r>
          </a:p>
          <a:p>
            <a:r>
              <a:rPr lang="en-IE" dirty="0"/>
              <a:t>Runs at </a:t>
            </a:r>
            <a:r>
              <a:rPr lang="en-IE" b="1" dirty="0">
                <a:solidFill>
                  <a:schemeClr val="accent6">
                    <a:lumMod val="60000"/>
                    <a:lumOff val="40000"/>
                  </a:schemeClr>
                </a:solidFill>
              </a:rPr>
              <a:t>Application Layer </a:t>
            </a:r>
            <a:r>
              <a:rPr lang="en-IE" dirty="0"/>
              <a:t>in OSI model</a:t>
            </a:r>
          </a:p>
          <a:p>
            <a:r>
              <a:rPr lang="en-IE" dirty="0"/>
              <a:t>Determines paths based on the </a:t>
            </a:r>
            <a:r>
              <a:rPr lang="en-IE" b="1" i="1" dirty="0">
                <a:solidFill>
                  <a:srgbClr val="FFC000"/>
                </a:solidFill>
              </a:rPr>
              <a:t>hop count </a:t>
            </a:r>
            <a:r>
              <a:rPr lang="en-IE" dirty="0"/>
              <a:t>of the journey</a:t>
            </a:r>
            <a:r>
              <a:rPr lang="en-IE" i="1" dirty="0"/>
              <a:t>.</a:t>
            </a:r>
          </a:p>
          <a:p>
            <a:r>
              <a:rPr lang="en-IE" dirty="0"/>
              <a:t>Broadcasts its routing table to </a:t>
            </a:r>
            <a:r>
              <a:rPr lang="en-IE" b="1" dirty="0">
                <a:solidFill>
                  <a:schemeClr val="accent6"/>
                </a:solidFill>
              </a:rPr>
              <a:t>all routers </a:t>
            </a:r>
            <a:r>
              <a:rPr lang="en-IE" dirty="0"/>
              <a:t>connected to the network</a:t>
            </a:r>
          </a:p>
          <a:p>
            <a:r>
              <a:rPr lang="en-IE" dirty="0"/>
              <a:t>RIPv2 – adds </a:t>
            </a:r>
            <a:r>
              <a:rPr lang="en-IE" b="1" dirty="0">
                <a:solidFill>
                  <a:schemeClr val="accent2">
                    <a:lumMod val="60000"/>
                    <a:lumOff val="40000"/>
                  </a:schemeClr>
                </a:solidFill>
              </a:rPr>
              <a:t>extra functionality </a:t>
            </a:r>
            <a:r>
              <a:rPr lang="en-IE" dirty="0"/>
              <a:t>– multicast, authentication</a:t>
            </a:r>
          </a:p>
          <a:p>
            <a:r>
              <a:rPr lang="en-IE" dirty="0"/>
              <a:t>Limitation</a:t>
            </a:r>
          </a:p>
          <a:p>
            <a:pPr lvl="1"/>
            <a:r>
              <a:rPr lang="en-IE" dirty="0"/>
              <a:t>Max hop count of 15 – unsuitable for larger networks</a:t>
            </a:r>
          </a:p>
          <a:p>
            <a:pPr lvl="1"/>
            <a:r>
              <a:rPr lang="en-IE" dirty="0"/>
              <a:t>Large traffic burst every 30 seconds</a:t>
            </a:r>
          </a:p>
        </p:txBody>
      </p:sp>
      <p:pic>
        <p:nvPicPr>
          <p:cNvPr id="4" name="Picture 3">
            <a:extLst>
              <a:ext uri="{FF2B5EF4-FFF2-40B4-BE49-F238E27FC236}">
                <a16:creationId xmlns:a16="http://schemas.microsoft.com/office/drawing/2014/main" id="{C850A091-23C9-30CC-9FD7-08F6E21EBC50}"/>
              </a:ext>
            </a:extLst>
          </p:cNvPr>
          <p:cNvPicPr>
            <a:picLocks noChangeAspect="1"/>
          </p:cNvPicPr>
          <p:nvPr/>
        </p:nvPicPr>
        <p:blipFill>
          <a:blip r:embed="rId2"/>
          <a:stretch>
            <a:fillRect/>
          </a:stretch>
        </p:blipFill>
        <p:spPr>
          <a:xfrm>
            <a:off x="8572500" y="4812030"/>
            <a:ext cx="3619500" cy="2045970"/>
          </a:xfrm>
          <a:prstGeom prst="rect">
            <a:avLst/>
          </a:prstGeom>
        </p:spPr>
      </p:pic>
    </p:spTree>
    <p:extLst>
      <p:ext uri="{BB962C8B-B14F-4D97-AF65-F5344CB8AC3E}">
        <p14:creationId xmlns:p14="http://schemas.microsoft.com/office/powerpoint/2010/main" val="2517996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7DEC2-C5FB-4270-8B9D-D04493437F16}"/>
              </a:ext>
            </a:extLst>
          </p:cNvPr>
          <p:cNvSpPr>
            <a:spLocks noGrp="1"/>
          </p:cNvSpPr>
          <p:nvPr>
            <p:ph type="title"/>
          </p:nvPr>
        </p:nvSpPr>
        <p:spPr/>
        <p:txBody>
          <a:bodyPr/>
          <a:lstStyle/>
          <a:p>
            <a:r>
              <a:rPr lang="en-IE" dirty="0"/>
              <a:t>OSPF – Open Shortest Path First</a:t>
            </a:r>
          </a:p>
        </p:txBody>
      </p:sp>
      <p:sp>
        <p:nvSpPr>
          <p:cNvPr id="3" name="Content Placeholder 2">
            <a:extLst>
              <a:ext uri="{FF2B5EF4-FFF2-40B4-BE49-F238E27FC236}">
                <a16:creationId xmlns:a16="http://schemas.microsoft.com/office/drawing/2014/main" id="{1A67A6C9-AEEF-4F94-A692-9153856390C3}"/>
              </a:ext>
            </a:extLst>
          </p:cNvPr>
          <p:cNvSpPr>
            <a:spLocks noGrp="1"/>
          </p:cNvSpPr>
          <p:nvPr>
            <p:ph idx="1"/>
          </p:nvPr>
        </p:nvSpPr>
        <p:spPr>
          <a:xfrm>
            <a:off x="838200" y="1825624"/>
            <a:ext cx="10515600" cy="4872355"/>
          </a:xfrm>
        </p:spPr>
        <p:txBody>
          <a:bodyPr>
            <a:normAutofit fontScale="92500" lnSpcReduction="10000"/>
          </a:bodyPr>
          <a:lstStyle/>
          <a:p>
            <a:r>
              <a:rPr lang="en-IE" dirty="0"/>
              <a:t>Link state Protocol – Part of the </a:t>
            </a:r>
            <a:r>
              <a:rPr lang="en-IE" b="1" dirty="0">
                <a:solidFill>
                  <a:schemeClr val="accent2">
                    <a:lumMod val="60000"/>
                    <a:lumOff val="40000"/>
                  </a:schemeClr>
                </a:solidFill>
              </a:rPr>
              <a:t>Interior Gateway Protocol Family </a:t>
            </a:r>
          </a:p>
          <a:p>
            <a:endParaRPr lang="en-IE" sz="1200" dirty="0"/>
          </a:p>
          <a:p>
            <a:r>
              <a:rPr lang="en-IE" dirty="0"/>
              <a:t>OSPF routers share topology information so that every router has a </a:t>
            </a:r>
            <a:r>
              <a:rPr lang="en-IE" b="1" dirty="0">
                <a:solidFill>
                  <a:schemeClr val="accent4">
                    <a:lumMod val="60000"/>
                    <a:lumOff val="40000"/>
                  </a:schemeClr>
                </a:solidFill>
              </a:rPr>
              <a:t>complete picture </a:t>
            </a:r>
            <a:r>
              <a:rPr lang="en-IE" dirty="0"/>
              <a:t>of the topology</a:t>
            </a:r>
          </a:p>
          <a:p>
            <a:pPr lvl="1"/>
            <a:r>
              <a:rPr lang="en-IE" dirty="0"/>
              <a:t>This is then used to calculate the end-to-end path</a:t>
            </a:r>
          </a:p>
          <a:p>
            <a:pPr lvl="1"/>
            <a:endParaRPr lang="en-IE" sz="1200" dirty="0"/>
          </a:p>
          <a:p>
            <a:r>
              <a:rPr lang="en-IE" dirty="0"/>
              <a:t>Routes within an autonomous system</a:t>
            </a:r>
          </a:p>
          <a:p>
            <a:endParaRPr lang="en-IE" sz="1200" dirty="0"/>
          </a:p>
          <a:p>
            <a:r>
              <a:rPr lang="en-IE" dirty="0"/>
              <a:t>Uses </a:t>
            </a:r>
            <a:r>
              <a:rPr lang="en-IE" b="1" dirty="0">
                <a:solidFill>
                  <a:schemeClr val="accent2"/>
                </a:solidFill>
              </a:rPr>
              <a:t>Link State Advertisements </a:t>
            </a:r>
            <a:r>
              <a:rPr lang="en-IE" dirty="0"/>
              <a:t>to build topology map.</a:t>
            </a:r>
          </a:p>
          <a:p>
            <a:endParaRPr lang="en-IE" sz="1200" dirty="0"/>
          </a:p>
          <a:p>
            <a:r>
              <a:rPr lang="en-IE" dirty="0"/>
              <a:t>From this map, each router calculates its routing table using a ‘shortest path’ algorithm e.g. </a:t>
            </a:r>
            <a:r>
              <a:rPr lang="en-IE" b="1" dirty="0">
                <a:solidFill>
                  <a:schemeClr val="accent2">
                    <a:lumMod val="75000"/>
                  </a:schemeClr>
                </a:solidFill>
              </a:rPr>
              <a:t>Dijkstra algorithm</a:t>
            </a:r>
          </a:p>
          <a:p>
            <a:endParaRPr lang="en-IE" sz="1100" dirty="0"/>
          </a:p>
          <a:p>
            <a:r>
              <a:rPr lang="en-IE" dirty="0"/>
              <a:t>Provides for ‘</a:t>
            </a:r>
            <a:r>
              <a:rPr lang="en-IE" b="1" dirty="0">
                <a:solidFill>
                  <a:srgbClr val="FF0000"/>
                </a:solidFill>
              </a:rPr>
              <a:t>Area</a:t>
            </a:r>
            <a:r>
              <a:rPr lang="en-IE" dirty="0"/>
              <a:t>’ routing – topology defined per ‘area’</a:t>
            </a:r>
          </a:p>
          <a:p>
            <a:endParaRPr lang="en-IE" dirty="0"/>
          </a:p>
        </p:txBody>
      </p:sp>
    </p:spTree>
    <p:extLst>
      <p:ext uri="{BB962C8B-B14F-4D97-AF65-F5344CB8AC3E}">
        <p14:creationId xmlns:p14="http://schemas.microsoft.com/office/powerpoint/2010/main" val="34703689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818238-3EA6-292D-4939-1D9E3F2C924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4BC6F65-79DC-CB36-D580-3042F6634F7A}"/>
              </a:ext>
            </a:extLst>
          </p:cNvPr>
          <p:cNvSpPr>
            <a:spLocks noGrp="1"/>
          </p:cNvSpPr>
          <p:nvPr>
            <p:ph type="title"/>
          </p:nvPr>
        </p:nvSpPr>
        <p:spPr/>
        <p:txBody>
          <a:bodyPr/>
          <a:lstStyle/>
          <a:p>
            <a:r>
              <a:rPr lang="en-IE" dirty="0"/>
              <a:t>OSPF – Open Shortest Path First … contd.</a:t>
            </a:r>
          </a:p>
        </p:txBody>
      </p:sp>
      <p:sp>
        <p:nvSpPr>
          <p:cNvPr id="3" name="Content Placeholder 2">
            <a:extLst>
              <a:ext uri="{FF2B5EF4-FFF2-40B4-BE49-F238E27FC236}">
                <a16:creationId xmlns:a16="http://schemas.microsoft.com/office/drawing/2014/main" id="{53A29096-E803-4B97-66B5-4232E53CBF4B}"/>
              </a:ext>
            </a:extLst>
          </p:cNvPr>
          <p:cNvSpPr>
            <a:spLocks noGrp="1"/>
          </p:cNvSpPr>
          <p:nvPr>
            <p:ph idx="1"/>
          </p:nvPr>
        </p:nvSpPr>
        <p:spPr/>
        <p:txBody>
          <a:bodyPr>
            <a:normAutofit/>
          </a:bodyPr>
          <a:lstStyle/>
          <a:p>
            <a:r>
              <a:rPr lang="en-IE" b="1" dirty="0">
                <a:solidFill>
                  <a:srgbClr val="92D050"/>
                </a:solidFill>
              </a:rPr>
              <a:t>Advantages</a:t>
            </a:r>
          </a:p>
          <a:p>
            <a:pPr lvl="1"/>
            <a:r>
              <a:rPr lang="en-IE" dirty="0"/>
              <a:t>Allows traffic engineering due to knowledge of E-2-E paths</a:t>
            </a:r>
          </a:p>
          <a:p>
            <a:pPr lvl="1"/>
            <a:endParaRPr lang="en-IE" dirty="0"/>
          </a:p>
          <a:p>
            <a:r>
              <a:rPr lang="en-IE" b="1" dirty="0">
                <a:solidFill>
                  <a:schemeClr val="accent2"/>
                </a:solidFill>
              </a:rPr>
              <a:t>Disadvantage</a:t>
            </a:r>
          </a:p>
          <a:p>
            <a:pPr lvl="1"/>
            <a:r>
              <a:rPr lang="en-IE" dirty="0"/>
              <a:t>Does not scale well. More routers mean more topology updates</a:t>
            </a:r>
          </a:p>
        </p:txBody>
      </p:sp>
    </p:spTree>
    <p:extLst>
      <p:ext uri="{BB962C8B-B14F-4D97-AF65-F5344CB8AC3E}">
        <p14:creationId xmlns:p14="http://schemas.microsoft.com/office/powerpoint/2010/main" val="24056675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CEC5D-9713-4220-8171-1E25679AF1E6}"/>
              </a:ext>
            </a:extLst>
          </p:cNvPr>
          <p:cNvSpPr>
            <a:spLocks noGrp="1"/>
          </p:cNvSpPr>
          <p:nvPr>
            <p:ph type="title"/>
          </p:nvPr>
        </p:nvSpPr>
        <p:spPr>
          <a:xfrm>
            <a:off x="524741" y="620392"/>
            <a:ext cx="3808268" cy="5504688"/>
          </a:xfrm>
        </p:spPr>
        <p:txBody>
          <a:bodyPr>
            <a:normAutofit/>
          </a:bodyPr>
          <a:lstStyle/>
          <a:p>
            <a:r>
              <a:rPr lang="en-GB" sz="6000" dirty="0">
                <a:solidFill>
                  <a:schemeClr val="accent5"/>
                </a:solidFill>
              </a:rPr>
              <a:t>Agenda</a:t>
            </a:r>
          </a:p>
        </p:txBody>
      </p:sp>
      <p:graphicFrame>
        <p:nvGraphicFramePr>
          <p:cNvPr id="11" name="Content Placeholder 4">
            <a:extLst>
              <a:ext uri="{FF2B5EF4-FFF2-40B4-BE49-F238E27FC236}">
                <a16:creationId xmlns:a16="http://schemas.microsoft.com/office/drawing/2014/main" id="{26946A76-3DD2-4AF6-8F14-4D01E91E9C85}"/>
              </a:ext>
            </a:extLst>
          </p:cNvPr>
          <p:cNvGraphicFramePr>
            <a:graphicFrameLocks noGrp="1"/>
          </p:cNvGraphicFramePr>
          <p:nvPr>
            <p:ph idx="1"/>
            <p:extLst>
              <p:ext uri="{D42A27DB-BD31-4B8C-83A1-F6EECF244321}">
                <p14:modId xmlns:p14="http://schemas.microsoft.com/office/powerpoint/2010/main" val="2639905029"/>
              </p:ext>
            </p:extLst>
          </p:nvPr>
        </p:nvGraphicFramePr>
        <p:xfrm>
          <a:off x="5093208"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529184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B04D8-C797-4DAA-B1BB-951BDB9CD8F1}"/>
              </a:ext>
            </a:extLst>
          </p:cNvPr>
          <p:cNvSpPr>
            <a:spLocks noGrp="1"/>
          </p:cNvSpPr>
          <p:nvPr>
            <p:ph type="title"/>
          </p:nvPr>
        </p:nvSpPr>
        <p:spPr/>
        <p:txBody>
          <a:bodyPr/>
          <a:lstStyle/>
          <a:p>
            <a:r>
              <a:rPr lang="en-IE" dirty="0"/>
              <a:t>Gateway Protocols</a:t>
            </a:r>
          </a:p>
        </p:txBody>
      </p:sp>
      <p:sp>
        <p:nvSpPr>
          <p:cNvPr id="3" name="Content Placeholder 2">
            <a:extLst>
              <a:ext uri="{FF2B5EF4-FFF2-40B4-BE49-F238E27FC236}">
                <a16:creationId xmlns:a16="http://schemas.microsoft.com/office/drawing/2014/main" id="{DB7C581B-02C3-4C4E-8C6A-263874E2EFA9}"/>
              </a:ext>
            </a:extLst>
          </p:cNvPr>
          <p:cNvSpPr>
            <a:spLocks noGrp="1"/>
          </p:cNvSpPr>
          <p:nvPr>
            <p:ph idx="1"/>
          </p:nvPr>
        </p:nvSpPr>
        <p:spPr/>
        <p:txBody>
          <a:bodyPr>
            <a:normAutofit fontScale="92500" lnSpcReduction="10000"/>
          </a:bodyPr>
          <a:lstStyle/>
          <a:p>
            <a:pPr lvl="0"/>
            <a:r>
              <a:rPr lang="en-US" b="1" u="sng" dirty="0"/>
              <a:t>Interior Gateway Protocol (IGRP)</a:t>
            </a:r>
          </a:p>
          <a:p>
            <a:pPr lvl="1"/>
            <a:r>
              <a:rPr lang="en-US" dirty="0"/>
              <a:t>Created by Cisco</a:t>
            </a:r>
          </a:p>
          <a:p>
            <a:pPr lvl="1"/>
            <a:r>
              <a:rPr lang="en-US" dirty="0"/>
              <a:t>Uses many of </a:t>
            </a:r>
            <a:r>
              <a:rPr lang="en-US" b="1" dirty="0">
                <a:solidFill>
                  <a:srgbClr val="00B0F0"/>
                </a:solidFill>
              </a:rPr>
              <a:t>RIP’s functions</a:t>
            </a:r>
          </a:p>
          <a:p>
            <a:pPr lvl="1"/>
            <a:r>
              <a:rPr lang="en-US" dirty="0"/>
              <a:t>Increases maximum </a:t>
            </a:r>
            <a:r>
              <a:rPr lang="en-US" b="1" dirty="0">
                <a:solidFill>
                  <a:srgbClr val="7030A0"/>
                </a:solidFill>
              </a:rPr>
              <a:t>hop count to 100 </a:t>
            </a:r>
            <a:r>
              <a:rPr lang="en-US" dirty="0"/>
              <a:t>– more useful for larger networks</a:t>
            </a:r>
          </a:p>
          <a:p>
            <a:pPr lvl="1"/>
            <a:r>
              <a:rPr lang="en-US" dirty="0"/>
              <a:t>Automatically </a:t>
            </a:r>
            <a:r>
              <a:rPr lang="en-US" b="1" dirty="0">
                <a:solidFill>
                  <a:srgbClr val="FF0000"/>
                </a:solidFill>
              </a:rPr>
              <a:t>updates</a:t>
            </a:r>
            <a:r>
              <a:rPr lang="en-US" dirty="0"/>
              <a:t> changes – e.g. route adjustments.</a:t>
            </a:r>
          </a:p>
          <a:p>
            <a:pPr lvl="1"/>
            <a:endParaRPr lang="en-US" sz="1100" dirty="0"/>
          </a:p>
          <a:p>
            <a:pPr lvl="0"/>
            <a:r>
              <a:rPr lang="en-US" b="1" u="sng" dirty="0"/>
              <a:t>Enhanced IGRP</a:t>
            </a:r>
          </a:p>
          <a:p>
            <a:pPr lvl="1"/>
            <a:r>
              <a:rPr lang="en-US" dirty="0"/>
              <a:t>Created by Cisco	</a:t>
            </a:r>
          </a:p>
          <a:p>
            <a:pPr lvl="1"/>
            <a:r>
              <a:rPr lang="en-US" dirty="0"/>
              <a:t>Allows for </a:t>
            </a:r>
            <a:r>
              <a:rPr lang="en-US" b="1" dirty="0">
                <a:solidFill>
                  <a:schemeClr val="accent6"/>
                </a:solidFill>
              </a:rPr>
              <a:t>255 hops</a:t>
            </a:r>
          </a:p>
          <a:p>
            <a:pPr lvl="1"/>
            <a:r>
              <a:rPr lang="en-US" dirty="0"/>
              <a:t>Maximizes efficiency by using different update algorithm and speeds up data convergence</a:t>
            </a:r>
          </a:p>
          <a:p>
            <a:pPr lvl="1"/>
            <a:r>
              <a:rPr lang="en-US" dirty="0"/>
              <a:t>If a change occurs, each router </a:t>
            </a:r>
            <a:r>
              <a:rPr lang="en-US" b="1" dirty="0">
                <a:solidFill>
                  <a:schemeClr val="accent2">
                    <a:lumMod val="60000"/>
                    <a:lumOff val="40000"/>
                  </a:schemeClr>
                </a:solidFill>
              </a:rPr>
              <a:t>notifies</a:t>
            </a:r>
            <a:r>
              <a:rPr lang="en-US" dirty="0"/>
              <a:t> its neighbours.</a:t>
            </a:r>
          </a:p>
          <a:p>
            <a:endParaRPr lang="en-IE" dirty="0"/>
          </a:p>
        </p:txBody>
      </p:sp>
    </p:spTree>
    <p:extLst>
      <p:ext uri="{BB962C8B-B14F-4D97-AF65-F5344CB8AC3E}">
        <p14:creationId xmlns:p14="http://schemas.microsoft.com/office/powerpoint/2010/main" val="33789641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2063F-A7F2-4175-9F91-6787B907EDB1}"/>
              </a:ext>
            </a:extLst>
          </p:cNvPr>
          <p:cNvSpPr>
            <a:spLocks noGrp="1"/>
          </p:cNvSpPr>
          <p:nvPr>
            <p:ph type="title"/>
          </p:nvPr>
        </p:nvSpPr>
        <p:spPr/>
        <p:txBody>
          <a:bodyPr/>
          <a:lstStyle/>
          <a:p>
            <a:r>
              <a:rPr lang="en-IE" dirty="0"/>
              <a:t>Gateway Protocols</a:t>
            </a:r>
          </a:p>
        </p:txBody>
      </p:sp>
      <p:sp>
        <p:nvSpPr>
          <p:cNvPr id="3" name="Content Placeholder 2">
            <a:extLst>
              <a:ext uri="{FF2B5EF4-FFF2-40B4-BE49-F238E27FC236}">
                <a16:creationId xmlns:a16="http://schemas.microsoft.com/office/drawing/2014/main" id="{6003E3D8-6D8F-4368-89B5-61DBDF26CA00}"/>
              </a:ext>
            </a:extLst>
          </p:cNvPr>
          <p:cNvSpPr>
            <a:spLocks noGrp="1"/>
          </p:cNvSpPr>
          <p:nvPr>
            <p:ph idx="1"/>
          </p:nvPr>
        </p:nvSpPr>
        <p:spPr>
          <a:xfrm>
            <a:off x="838200" y="1842559"/>
            <a:ext cx="10515600" cy="4351338"/>
          </a:xfrm>
        </p:spPr>
        <p:txBody>
          <a:bodyPr/>
          <a:lstStyle/>
          <a:p>
            <a:pPr lvl="0"/>
            <a:r>
              <a:rPr lang="en-US" dirty="0"/>
              <a:t>Exterior Gateway Protocol (EGP)</a:t>
            </a:r>
          </a:p>
          <a:p>
            <a:pPr lvl="1"/>
            <a:r>
              <a:rPr lang="en-US" dirty="0"/>
              <a:t>Useful for </a:t>
            </a:r>
            <a:r>
              <a:rPr lang="en-US" b="1" dirty="0">
                <a:solidFill>
                  <a:srgbClr val="FF0000"/>
                </a:solidFill>
              </a:rPr>
              <a:t>exchanging information </a:t>
            </a:r>
            <a:r>
              <a:rPr lang="en-US" dirty="0"/>
              <a:t>between gateway hosts within  Autonomous Systems</a:t>
            </a:r>
          </a:p>
          <a:p>
            <a:pPr lvl="1"/>
            <a:r>
              <a:rPr lang="en-US" dirty="0"/>
              <a:t>Provides a space for routers to share information across domains or AS’s</a:t>
            </a:r>
          </a:p>
          <a:p>
            <a:pPr lvl="1"/>
            <a:endParaRPr lang="en-US" dirty="0"/>
          </a:p>
          <a:p>
            <a:r>
              <a:rPr lang="en-US" dirty="0"/>
              <a:t>An EGP routing table </a:t>
            </a:r>
            <a:r>
              <a:rPr lang="en-US" b="1" u="sng" dirty="0">
                <a:solidFill>
                  <a:schemeClr val="accent4">
                    <a:lumMod val="40000"/>
                    <a:lumOff val="60000"/>
                  </a:schemeClr>
                </a:solidFill>
              </a:rPr>
              <a:t>stores</a:t>
            </a:r>
            <a:r>
              <a:rPr lang="en-US" b="1" dirty="0">
                <a:solidFill>
                  <a:schemeClr val="accent4">
                    <a:lumMod val="40000"/>
                    <a:lumOff val="60000"/>
                  </a:schemeClr>
                </a:solidFill>
              </a:rPr>
              <a:t>:</a:t>
            </a:r>
          </a:p>
          <a:p>
            <a:pPr lvl="1"/>
            <a:r>
              <a:rPr lang="en-US" b="1" dirty="0">
                <a:solidFill>
                  <a:schemeClr val="accent2">
                    <a:lumMod val="75000"/>
                  </a:schemeClr>
                </a:solidFill>
              </a:rPr>
              <a:t>Recognized</a:t>
            </a:r>
            <a:r>
              <a:rPr lang="en-US" dirty="0"/>
              <a:t> routers</a:t>
            </a:r>
          </a:p>
          <a:p>
            <a:pPr lvl="1"/>
            <a:r>
              <a:rPr lang="en-US" dirty="0"/>
              <a:t>Route </a:t>
            </a:r>
            <a:r>
              <a:rPr lang="en-US" b="1" dirty="0">
                <a:solidFill>
                  <a:schemeClr val="accent6">
                    <a:lumMod val="60000"/>
                    <a:lumOff val="40000"/>
                  </a:schemeClr>
                </a:solidFill>
              </a:rPr>
              <a:t>costs</a:t>
            </a:r>
          </a:p>
          <a:p>
            <a:pPr lvl="1"/>
            <a:r>
              <a:rPr lang="en-US" dirty="0"/>
              <a:t>Network addresses of </a:t>
            </a:r>
            <a:r>
              <a:rPr lang="en-US" b="1" dirty="0">
                <a:solidFill>
                  <a:schemeClr val="accent2"/>
                </a:solidFill>
              </a:rPr>
              <a:t>nearby devices</a:t>
            </a:r>
          </a:p>
          <a:p>
            <a:pPr lvl="1"/>
            <a:endParaRPr lang="en-IE" dirty="0"/>
          </a:p>
        </p:txBody>
      </p:sp>
    </p:spTree>
    <p:extLst>
      <p:ext uri="{BB962C8B-B14F-4D97-AF65-F5344CB8AC3E}">
        <p14:creationId xmlns:p14="http://schemas.microsoft.com/office/powerpoint/2010/main" val="37074402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E4AA577-CEA3-45BF-8F70-ABCCAE1D3BD7}"/>
              </a:ext>
            </a:extLst>
          </p:cNvPr>
          <p:cNvSpPr>
            <a:spLocks noGrp="1"/>
          </p:cNvSpPr>
          <p:nvPr>
            <p:ph type="title"/>
          </p:nvPr>
        </p:nvSpPr>
        <p:spPr>
          <a:xfrm>
            <a:off x="643467" y="321734"/>
            <a:ext cx="10905066" cy="1135737"/>
          </a:xfrm>
        </p:spPr>
        <p:txBody>
          <a:bodyPr>
            <a:normAutofit/>
          </a:bodyPr>
          <a:lstStyle/>
          <a:p>
            <a:r>
              <a:rPr lang="en-IE" sz="3600" dirty="0"/>
              <a:t>Border Gateway Protocol </a:t>
            </a:r>
          </a:p>
        </p:txBody>
      </p:sp>
      <p:sp>
        <p:nvSpPr>
          <p:cNvPr id="3" name="Content Placeholder 2">
            <a:extLst>
              <a:ext uri="{FF2B5EF4-FFF2-40B4-BE49-F238E27FC236}">
                <a16:creationId xmlns:a16="http://schemas.microsoft.com/office/drawing/2014/main" id="{525CCE92-5AB8-49ED-A6B5-FCE372814719}"/>
              </a:ext>
            </a:extLst>
          </p:cNvPr>
          <p:cNvSpPr>
            <a:spLocks noGrp="1"/>
          </p:cNvSpPr>
          <p:nvPr>
            <p:ph idx="1"/>
          </p:nvPr>
        </p:nvSpPr>
        <p:spPr>
          <a:xfrm>
            <a:off x="643470" y="1457470"/>
            <a:ext cx="4651850" cy="4857383"/>
          </a:xfrm>
        </p:spPr>
        <p:txBody>
          <a:bodyPr>
            <a:normAutofit fontScale="92500" lnSpcReduction="10000"/>
          </a:bodyPr>
          <a:lstStyle/>
          <a:p>
            <a:r>
              <a:rPr lang="en-IE" sz="2400" dirty="0"/>
              <a:t>Is the protocol underlying the </a:t>
            </a:r>
            <a:r>
              <a:rPr lang="en-IE" sz="2400" b="1" dirty="0">
                <a:solidFill>
                  <a:schemeClr val="accent2"/>
                </a:solidFill>
              </a:rPr>
              <a:t>global routing system </a:t>
            </a:r>
            <a:r>
              <a:rPr lang="en-IE" sz="2400" dirty="0"/>
              <a:t>of the internet</a:t>
            </a:r>
          </a:p>
          <a:p>
            <a:endParaRPr lang="en-IE" sz="1100" dirty="0"/>
          </a:p>
          <a:p>
            <a:r>
              <a:rPr lang="en-IE" sz="2400" dirty="0"/>
              <a:t>BGP directs packets between AS’s, which in turn </a:t>
            </a:r>
            <a:r>
              <a:rPr lang="en-IE" sz="2400" b="1" dirty="0">
                <a:solidFill>
                  <a:schemeClr val="accent4"/>
                </a:solidFill>
              </a:rPr>
              <a:t>may use other </a:t>
            </a:r>
            <a:r>
              <a:rPr lang="en-IE" sz="2400" dirty="0"/>
              <a:t>protocols internally.</a:t>
            </a:r>
          </a:p>
          <a:p>
            <a:endParaRPr lang="en-IE" sz="1100" dirty="0"/>
          </a:p>
          <a:p>
            <a:r>
              <a:rPr lang="en-IE" sz="2400" dirty="0"/>
              <a:t>Guarantees routers can </a:t>
            </a:r>
            <a:r>
              <a:rPr lang="en-IE" sz="2400" b="1" dirty="0">
                <a:solidFill>
                  <a:schemeClr val="accent6"/>
                </a:solidFill>
              </a:rPr>
              <a:t>adapt to failure</a:t>
            </a:r>
          </a:p>
          <a:p>
            <a:pPr lvl="1"/>
            <a:r>
              <a:rPr lang="en-IE" sz="2000" dirty="0"/>
              <a:t>When one path is down, another is found</a:t>
            </a:r>
          </a:p>
          <a:p>
            <a:pPr lvl="1"/>
            <a:endParaRPr lang="en-IE" sz="1100" dirty="0"/>
          </a:p>
          <a:p>
            <a:r>
              <a:rPr lang="en-IE" sz="2400" b="1" dirty="0">
                <a:solidFill>
                  <a:srgbClr val="FFC000"/>
                </a:solidFill>
              </a:rPr>
              <a:t>Routing Table generated </a:t>
            </a:r>
            <a:r>
              <a:rPr lang="en-IE" sz="2400" dirty="0"/>
              <a:t>by BGP process on the router.</a:t>
            </a:r>
          </a:p>
          <a:p>
            <a:endParaRPr lang="en-IE" sz="1100" dirty="0"/>
          </a:p>
          <a:p>
            <a:r>
              <a:rPr lang="en-IE" sz="2400" dirty="0"/>
              <a:t>BGP is more </a:t>
            </a:r>
            <a:r>
              <a:rPr lang="en-IE" sz="2400" b="1" u="sng" dirty="0">
                <a:solidFill>
                  <a:schemeClr val="accent2">
                    <a:lumMod val="60000"/>
                    <a:lumOff val="40000"/>
                  </a:schemeClr>
                </a:solidFill>
              </a:rPr>
              <a:t>scalable</a:t>
            </a:r>
          </a:p>
          <a:p>
            <a:endParaRPr lang="en-IE" sz="1600" dirty="0"/>
          </a:p>
          <a:p>
            <a:pPr lvl="1"/>
            <a:endParaRPr lang="en-IE" sz="2000" dirty="0"/>
          </a:p>
          <a:p>
            <a:endParaRPr lang="en-IE" sz="2400" dirty="0"/>
          </a:p>
          <a:p>
            <a:endParaRPr lang="en-IE" sz="2000" dirty="0"/>
          </a:p>
          <a:p>
            <a:pPr lvl="1"/>
            <a:endParaRPr lang="en-IE" sz="2000" dirty="0"/>
          </a:p>
        </p:txBody>
      </p:sp>
      <p:grpSp>
        <p:nvGrpSpPr>
          <p:cNvPr id="73" name="Group 72">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74" name="Isosceles Triangle 7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026" name="Picture 2">
            <a:extLst>
              <a:ext uri="{FF2B5EF4-FFF2-40B4-BE49-F238E27FC236}">
                <a16:creationId xmlns:a16="http://schemas.microsoft.com/office/drawing/2014/main" id="{E3106F27-CD3C-492C-9162-114698FB9A56}"/>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295320" y="2236477"/>
            <a:ext cx="6253212" cy="3454899"/>
          </a:xfrm>
          <a:prstGeom prst="rect">
            <a:avLst/>
          </a:prstGeom>
          <a:noFill/>
          <a:extLst>
            <a:ext uri="{909E8E84-426E-40DD-AFC4-6F175D3DCCD1}">
              <a14:hiddenFill xmlns:a14="http://schemas.microsoft.com/office/drawing/2010/main">
                <a:solidFill>
                  <a:srgbClr val="FFFFFF"/>
                </a:solidFill>
              </a14:hiddenFill>
            </a:ext>
          </a:extLst>
        </p:spPr>
      </p:pic>
      <p:grpSp>
        <p:nvGrpSpPr>
          <p:cNvPr id="77" name="Group 76">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78" name="Rectangle 77">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Isosceles Triangle 78">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42928178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C9BCE-B5ED-4543-95C0-D44BF7FF4267}"/>
              </a:ext>
            </a:extLst>
          </p:cNvPr>
          <p:cNvSpPr>
            <a:spLocks noGrp="1"/>
          </p:cNvSpPr>
          <p:nvPr>
            <p:ph type="title"/>
          </p:nvPr>
        </p:nvSpPr>
        <p:spPr/>
        <p:txBody>
          <a:bodyPr/>
          <a:lstStyle/>
          <a:p>
            <a:r>
              <a:rPr lang="en-IE" dirty="0"/>
              <a:t>Why use routing protocols?</a:t>
            </a:r>
          </a:p>
        </p:txBody>
      </p:sp>
      <p:sp>
        <p:nvSpPr>
          <p:cNvPr id="3" name="Content Placeholder 2">
            <a:extLst>
              <a:ext uri="{FF2B5EF4-FFF2-40B4-BE49-F238E27FC236}">
                <a16:creationId xmlns:a16="http://schemas.microsoft.com/office/drawing/2014/main" id="{B37BDA44-AD3E-4A90-9F12-15F1FEC99706}"/>
              </a:ext>
            </a:extLst>
          </p:cNvPr>
          <p:cNvSpPr>
            <a:spLocks noGrp="1"/>
          </p:cNvSpPr>
          <p:nvPr>
            <p:ph idx="1"/>
          </p:nvPr>
        </p:nvSpPr>
        <p:spPr/>
        <p:txBody>
          <a:bodyPr>
            <a:normAutofit/>
          </a:bodyPr>
          <a:lstStyle/>
          <a:p>
            <a:pPr algn="l"/>
            <a:r>
              <a:rPr lang="en-US" b="0" i="0" dirty="0">
                <a:solidFill>
                  <a:srgbClr val="222222"/>
                </a:solidFill>
                <a:effectLst/>
                <a:latin typeface="Source Sans Pro" panose="020B0503030403020204" pitchFamily="34" charset="0"/>
              </a:rPr>
              <a:t>Routing protocols are required for the following reasons:</a:t>
            </a:r>
          </a:p>
          <a:p>
            <a:pPr lvl="1"/>
            <a:r>
              <a:rPr lang="en-US" b="0" i="0" dirty="0">
                <a:solidFill>
                  <a:srgbClr val="222222"/>
                </a:solidFill>
                <a:effectLst/>
                <a:latin typeface="Source Sans Pro" panose="020B0503030403020204" pitchFamily="34" charset="0"/>
              </a:rPr>
              <a:t>Allows optimal path selection</a:t>
            </a:r>
          </a:p>
          <a:p>
            <a:pPr lvl="1"/>
            <a:r>
              <a:rPr lang="en-US" b="0" i="0" dirty="0">
                <a:solidFill>
                  <a:srgbClr val="222222"/>
                </a:solidFill>
                <a:effectLst/>
                <a:latin typeface="Source Sans Pro" panose="020B0503030403020204" pitchFamily="34" charset="0"/>
              </a:rPr>
              <a:t>Offers loop-free routing</a:t>
            </a:r>
          </a:p>
          <a:p>
            <a:pPr lvl="1"/>
            <a:r>
              <a:rPr lang="en-US" b="0" i="0" dirty="0">
                <a:solidFill>
                  <a:srgbClr val="222222"/>
                </a:solidFill>
                <a:effectLst/>
                <a:latin typeface="Source Sans Pro" panose="020B0503030403020204" pitchFamily="34" charset="0"/>
              </a:rPr>
              <a:t>Fast convergence</a:t>
            </a:r>
          </a:p>
          <a:p>
            <a:pPr lvl="1"/>
            <a:r>
              <a:rPr lang="en-US" b="0" i="0" dirty="0">
                <a:solidFill>
                  <a:srgbClr val="222222"/>
                </a:solidFill>
                <a:effectLst/>
                <a:latin typeface="Source Sans Pro" panose="020B0503030403020204" pitchFamily="34" charset="0"/>
              </a:rPr>
              <a:t>Minimize update traffic</a:t>
            </a:r>
          </a:p>
          <a:p>
            <a:pPr lvl="1"/>
            <a:r>
              <a:rPr lang="en-US" b="0" i="0" dirty="0">
                <a:solidFill>
                  <a:srgbClr val="222222"/>
                </a:solidFill>
                <a:effectLst/>
                <a:latin typeface="Source Sans Pro" panose="020B0503030403020204" pitchFamily="34" charset="0"/>
              </a:rPr>
              <a:t>Easy to configure</a:t>
            </a:r>
          </a:p>
          <a:p>
            <a:pPr lvl="1"/>
            <a:r>
              <a:rPr lang="en-US" b="0" i="0" dirty="0">
                <a:solidFill>
                  <a:srgbClr val="222222"/>
                </a:solidFill>
                <a:effectLst/>
                <a:latin typeface="Source Sans Pro" panose="020B0503030403020204" pitchFamily="34" charset="0"/>
              </a:rPr>
              <a:t>Adapts to changes</a:t>
            </a:r>
          </a:p>
          <a:p>
            <a:pPr lvl="1"/>
            <a:r>
              <a:rPr lang="en-US" b="0" i="0" dirty="0">
                <a:solidFill>
                  <a:srgbClr val="222222"/>
                </a:solidFill>
                <a:effectLst/>
                <a:latin typeface="Source Sans Pro" panose="020B0503030403020204" pitchFamily="34" charset="0"/>
              </a:rPr>
              <a:t>Scales to a large size</a:t>
            </a:r>
          </a:p>
          <a:p>
            <a:pPr lvl="1"/>
            <a:r>
              <a:rPr lang="en-US" b="0" i="0" dirty="0">
                <a:solidFill>
                  <a:srgbClr val="222222"/>
                </a:solidFill>
                <a:effectLst/>
                <a:latin typeface="Source Sans Pro" panose="020B0503030403020204" pitchFamily="34" charset="0"/>
              </a:rPr>
              <a:t>Compatible with existing hosts and routers</a:t>
            </a:r>
          </a:p>
          <a:p>
            <a:pPr lvl="1"/>
            <a:r>
              <a:rPr lang="en-US" b="0" i="0" dirty="0">
                <a:solidFill>
                  <a:srgbClr val="222222"/>
                </a:solidFill>
                <a:effectLst/>
                <a:latin typeface="Source Sans Pro" panose="020B0503030403020204" pitchFamily="34" charset="0"/>
              </a:rPr>
              <a:t>Supports variable length</a:t>
            </a:r>
          </a:p>
          <a:p>
            <a:endParaRPr lang="en-IE" dirty="0"/>
          </a:p>
        </p:txBody>
      </p:sp>
    </p:spTree>
    <p:extLst>
      <p:ext uri="{BB962C8B-B14F-4D97-AF65-F5344CB8AC3E}">
        <p14:creationId xmlns:p14="http://schemas.microsoft.com/office/powerpoint/2010/main" val="31376476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A219-7C5A-4B3D-81A9-B7AC6A395C0C}"/>
              </a:ext>
            </a:extLst>
          </p:cNvPr>
          <p:cNvSpPr>
            <a:spLocks noGrp="1"/>
          </p:cNvSpPr>
          <p:nvPr>
            <p:ph type="title"/>
          </p:nvPr>
        </p:nvSpPr>
        <p:spPr>
          <a:xfrm>
            <a:off x="2724440" y="2486699"/>
            <a:ext cx="8629358" cy="1403231"/>
          </a:xfrm>
        </p:spPr>
        <p:txBody>
          <a:bodyPr vert="horz" lIns="91440" tIns="45720" rIns="91440" bIns="45720" rtlCol="0" anchor="ctr">
            <a:normAutofit/>
          </a:bodyPr>
          <a:lstStyle/>
          <a:p>
            <a:r>
              <a:rPr lang="en-US" sz="8800" kern="1200" dirty="0">
                <a:solidFill>
                  <a:schemeClr val="accent1"/>
                </a:solidFill>
                <a:latin typeface="+mj-lt"/>
                <a:ea typeface="+mj-ea"/>
                <a:cs typeface="+mj-cs"/>
              </a:rPr>
              <a:t>Questions?</a:t>
            </a:r>
          </a:p>
        </p:txBody>
      </p:sp>
      <p:pic>
        <p:nvPicPr>
          <p:cNvPr id="7" name="Graphic 6" descr="Questions">
            <a:extLst>
              <a:ext uri="{FF2B5EF4-FFF2-40B4-BE49-F238E27FC236}">
                <a16:creationId xmlns:a16="http://schemas.microsoft.com/office/drawing/2014/main" id="{4EB5A3B1-63E1-4F85-85A4-BDE828CEFBA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8200" y="2438399"/>
            <a:ext cx="1371600" cy="1371600"/>
          </a:xfrm>
          <a:prstGeom prst="rect">
            <a:avLst/>
          </a:prstGeom>
        </p:spPr>
      </p:pic>
    </p:spTree>
    <p:extLst>
      <p:ext uri="{BB962C8B-B14F-4D97-AF65-F5344CB8AC3E}">
        <p14:creationId xmlns:p14="http://schemas.microsoft.com/office/powerpoint/2010/main" val="18652162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3E443FD7-A66B-4AA0-872D-B088B9BC5F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49B47F01-B700-4975-B2D2-E866C9E4F842}"/>
              </a:ext>
            </a:extLst>
          </p:cNvPr>
          <p:cNvSpPr>
            <a:spLocks noGrp="1"/>
          </p:cNvSpPr>
          <p:nvPr>
            <p:ph type="ctrTitle"/>
          </p:nvPr>
        </p:nvSpPr>
        <p:spPr>
          <a:xfrm>
            <a:off x="1094095" y="851517"/>
            <a:ext cx="5238466" cy="2991416"/>
          </a:xfrm>
        </p:spPr>
        <p:txBody>
          <a:bodyPr anchor="b">
            <a:normAutofit/>
          </a:bodyPr>
          <a:lstStyle/>
          <a:p>
            <a:pPr algn="l"/>
            <a:r>
              <a:rPr lang="en-GB"/>
              <a:t>Routing</a:t>
            </a:r>
          </a:p>
        </p:txBody>
      </p:sp>
      <p:sp>
        <p:nvSpPr>
          <p:cNvPr id="39" name="Freeform: Shape 38">
            <a:extLst>
              <a:ext uri="{FF2B5EF4-FFF2-40B4-BE49-F238E27FC236}">
                <a16:creationId xmlns:a16="http://schemas.microsoft.com/office/drawing/2014/main" id="{C04BE0EF-3561-49B4-9A29-F283168A9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0370" y="851518"/>
            <a:ext cx="6184806"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0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3 h 5154967"/>
              <a:gd name="connsiteX37" fmla="*/ 1625714 w 6184806"/>
              <a:gd name="connsiteY37" fmla="*/ 109243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2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0"/>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3"/>
                  <a:pt x="2445216" y="109243"/>
                </a:cubicBezTo>
                <a:cubicBezTo>
                  <a:pt x="1625714" y="109243"/>
                  <a:pt x="1625714" y="109243"/>
                  <a:pt x="1625714" y="109243"/>
                </a:cubicBezTo>
                <a:cubicBezTo>
                  <a:pt x="1572615" y="109243"/>
                  <a:pt x="1524825" y="137459"/>
                  <a:pt x="1498276" y="183309"/>
                </a:cubicBezTo>
                <a:cubicBezTo>
                  <a:pt x="1089410" y="890450"/>
                  <a:pt x="1089410" y="890450"/>
                  <a:pt x="1089410" y="890450"/>
                </a:cubicBezTo>
                <a:cubicBezTo>
                  <a:pt x="1062860" y="934537"/>
                  <a:pt x="1062860" y="990967"/>
                  <a:pt x="1089410" y="1035054"/>
                </a:cubicBezTo>
                <a:cubicBezTo>
                  <a:pt x="1498276" y="1742196"/>
                  <a:pt x="1498276" y="1742196"/>
                  <a:pt x="1498276" y="1742196"/>
                </a:cubicBezTo>
                <a:cubicBezTo>
                  <a:pt x="1511551" y="1765121"/>
                  <a:pt x="1530135" y="1783637"/>
                  <a:pt x="1552039" y="1796422"/>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8" name="Graphic 7" descr="Computer">
            <a:extLst>
              <a:ext uri="{FF2B5EF4-FFF2-40B4-BE49-F238E27FC236}">
                <a16:creationId xmlns:a16="http://schemas.microsoft.com/office/drawing/2014/main" id="{4D1ED18F-4102-4F9B-B21C-106F75114BA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31503" y="2129307"/>
            <a:ext cx="3217333" cy="3217333"/>
          </a:xfrm>
          <a:prstGeom prst="rect">
            <a:avLst/>
          </a:prstGeom>
        </p:spPr>
      </p:pic>
      <p:sp>
        <p:nvSpPr>
          <p:cNvPr id="11" name="Rectangle 3">
            <a:extLst>
              <a:ext uri="{FF2B5EF4-FFF2-40B4-BE49-F238E27FC236}">
                <a16:creationId xmlns:a16="http://schemas.microsoft.com/office/drawing/2014/main" id="{18D47823-1559-40FD-8143-D9C2558CC09C}"/>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454085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3">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6BC3547-F97B-4DAE-938D-BF8783F4B695}"/>
              </a:ext>
            </a:extLst>
          </p:cNvPr>
          <p:cNvSpPr>
            <a:spLocks noGrp="1"/>
          </p:cNvSpPr>
          <p:nvPr>
            <p:ph type="title"/>
          </p:nvPr>
        </p:nvSpPr>
        <p:spPr>
          <a:xfrm>
            <a:off x="643467" y="321734"/>
            <a:ext cx="10905066" cy="1135737"/>
          </a:xfrm>
        </p:spPr>
        <p:txBody>
          <a:bodyPr>
            <a:normAutofit/>
          </a:bodyPr>
          <a:lstStyle/>
          <a:p>
            <a:r>
              <a:rPr lang="en-IE" sz="3600"/>
              <a:t>What is Network Routing</a:t>
            </a:r>
            <a:endParaRPr lang="en-IE" sz="3600" dirty="0"/>
          </a:p>
        </p:txBody>
      </p:sp>
      <p:sp>
        <p:nvSpPr>
          <p:cNvPr id="3" name="Content Placeholder 2">
            <a:extLst>
              <a:ext uri="{FF2B5EF4-FFF2-40B4-BE49-F238E27FC236}">
                <a16:creationId xmlns:a16="http://schemas.microsoft.com/office/drawing/2014/main" id="{6E9AD8B6-CBCA-470B-949C-4E17343EADCE}"/>
              </a:ext>
            </a:extLst>
          </p:cNvPr>
          <p:cNvSpPr>
            <a:spLocks noGrp="1"/>
          </p:cNvSpPr>
          <p:nvPr>
            <p:ph idx="1"/>
          </p:nvPr>
        </p:nvSpPr>
        <p:spPr>
          <a:xfrm>
            <a:off x="643469" y="1782981"/>
            <a:ext cx="4599740" cy="4393982"/>
          </a:xfrm>
        </p:spPr>
        <p:txBody>
          <a:bodyPr>
            <a:normAutofit/>
          </a:bodyPr>
          <a:lstStyle/>
          <a:p>
            <a:r>
              <a:rPr lang="en-US" sz="2400" b="0" i="0" dirty="0">
                <a:effectLst/>
                <a:latin typeface="Arial" panose="020B0604020202020204" pitchFamily="34" charset="0"/>
              </a:rPr>
              <a:t>Network routing is the process of selecting a path across one or more networks.</a:t>
            </a:r>
          </a:p>
          <a:p>
            <a:pPr lvl="1"/>
            <a:r>
              <a:rPr lang="en-US" sz="2000" dirty="0">
                <a:latin typeface="Arial" panose="020B0604020202020204" pitchFamily="34" charset="0"/>
              </a:rPr>
              <a:t>Applies to any type of network</a:t>
            </a:r>
          </a:p>
          <a:p>
            <a:pPr lvl="1"/>
            <a:endParaRPr lang="en-US" sz="2000" dirty="0">
              <a:latin typeface="Arial" panose="020B0604020202020204" pitchFamily="34" charset="0"/>
            </a:endParaRPr>
          </a:p>
          <a:p>
            <a:r>
              <a:rPr lang="en-US" sz="2400" dirty="0">
                <a:latin typeface="Arial" panose="020B0604020202020204" pitchFamily="34" charset="0"/>
              </a:rPr>
              <a:t>Routing selects the paths for Internet Protocol (IP) packets to travel from their origin to their destination</a:t>
            </a:r>
            <a:endParaRPr lang="en-IE" sz="2400" dirty="0">
              <a:latin typeface="Arial" panose="020B0604020202020204" pitchFamily="34" charset="0"/>
            </a:endParaRPr>
          </a:p>
        </p:txBody>
      </p:sp>
      <p:grpSp>
        <p:nvGrpSpPr>
          <p:cNvPr id="19" name="Group 15">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23" name="Isosceles Triangle 1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17">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9" name="Picture 8">
            <a:extLst>
              <a:ext uri="{FF2B5EF4-FFF2-40B4-BE49-F238E27FC236}">
                <a16:creationId xmlns:a16="http://schemas.microsoft.com/office/drawing/2014/main" id="{4CC348CF-EC5B-410A-8B11-B0E6A439A54A}"/>
              </a:ext>
            </a:extLst>
          </p:cNvPr>
          <p:cNvPicPr>
            <a:picLocks noChangeAspect="1"/>
          </p:cNvPicPr>
          <p:nvPr/>
        </p:nvPicPr>
        <p:blipFill>
          <a:blip r:embed="rId3"/>
          <a:stretch>
            <a:fillRect/>
          </a:stretch>
        </p:blipFill>
        <p:spPr>
          <a:xfrm>
            <a:off x="5452432" y="1748450"/>
            <a:ext cx="6253212" cy="3361100"/>
          </a:xfrm>
          <a:prstGeom prst="rect">
            <a:avLst/>
          </a:prstGeom>
        </p:spPr>
      </p:pic>
      <p:grpSp>
        <p:nvGrpSpPr>
          <p:cNvPr id="20" name="Group 19">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21" name="Rectangle 20">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21">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6320309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0E261B7-863F-41D5-8ECC-8C46D7822646}"/>
              </a:ext>
            </a:extLst>
          </p:cNvPr>
          <p:cNvSpPr>
            <a:spLocks noGrp="1"/>
          </p:cNvSpPr>
          <p:nvPr>
            <p:ph type="title"/>
          </p:nvPr>
        </p:nvSpPr>
        <p:spPr>
          <a:xfrm>
            <a:off x="643467" y="321734"/>
            <a:ext cx="10905066" cy="1135737"/>
          </a:xfrm>
        </p:spPr>
        <p:txBody>
          <a:bodyPr>
            <a:normAutofit/>
          </a:bodyPr>
          <a:lstStyle/>
          <a:p>
            <a:r>
              <a:rPr lang="en-IE" sz="3600"/>
              <a:t>What is a router?</a:t>
            </a:r>
          </a:p>
        </p:txBody>
      </p:sp>
      <p:sp>
        <p:nvSpPr>
          <p:cNvPr id="3" name="Content Placeholder 2">
            <a:extLst>
              <a:ext uri="{FF2B5EF4-FFF2-40B4-BE49-F238E27FC236}">
                <a16:creationId xmlns:a16="http://schemas.microsoft.com/office/drawing/2014/main" id="{D528960E-0FBD-4CF1-8567-36829EC39021}"/>
              </a:ext>
            </a:extLst>
          </p:cNvPr>
          <p:cNvSpPr>
            <a:spLocks noGrp="1"/>
          </p:cNvSpPr>
          <p:nvPr>
            <p:ph idx="1"/>
          </p:nvPr>
        </p:nvSpPr>
        <p:spPr>
          <a:xfrm>
            <a:off x="643469" y="1627582"/>
            <a:ext cx="5083663" cy="4875288"/>
          </a:xfrm>
        </p:spPr>
        <p:txBody>
          <a:bodyPr>
            <a:normAutofit/>
          </a:bodyPr>
          <a:lstStyle/>
          <a:p>
            <a:r>
              <a:rPr lang="en-IE" sz="2000" dirty="0"/>
              <a:t>A piece of hardware responsible for forwarding packets to their destinations.</a:t>
            </a:r>
          </a:p>
          <a:p>
            <a:pPr lvl="1"/>
            <a:r>
              <a:rPr lang="en-IE" sz="2000" dirty="0"/>
              <a:t>Usually connect two or more IP networks or subnetworks</a:t>
            </a:r>
          </a:p>
          <a:p>
            <a:pPr lvl="1"/>
            <a:endParaRPr lang="en-IE" sz="2000" dirty="0"/>
          </a:p>
          <a:p>
            <a:r>
              <a:rPr lang="en-IE" sz="2000" dirty="0"/>
              <a:t>Types of Routers:</a:t>
            </a:r>
          </a:p>
          <a:p>
            <a:pPr lvl="1"/>
            <a:r>
              <a:rPr lang="en-IE" sz="2000" dirty="0"/>
              <a:t>Core router</a:t>
            </a:r>
          </a:p>
          <a:p>
            <a:pPr lvl="1"/>
            <a:r>
              <a:rPr lang="en-IE" sz="2000" dirty="0"/>
              <a:t>Edge Router</a:t>
            </a:r>
          </a:p>
          <a:p>
            <a:pPr lvl="1"/>
            <a:r>
              <a:rPr lang="en-IE" sz="2000" dirty="0"/>
              <a:t>Subscriber Edge router</a:t>
            </a:r>
          </a:p>
          <a:p>
            <a:endParaRPr lang="en-IE" sz="2000" dirty="0"/>
          </a:p>
          <a:p>
            <a:r>
              <a:rPr lang="en-IE" sz="2000" dirty="0"/>
              <a:t>Used in:</a:t>
            </a:r>
          </a:p>
          <a:p>
            <a:pPr lvl="1"/>
            <a:r>
              <a:rPr lang="en-IE" sz="2000" dirty="0"/>
              <a:t>Homes</a:t>
            </a:r>
          </a:p>
          <a:p>
            <a:pPr lvl="1"/>
            <a:r>
              <a:rPr lang="en-IE" sz="2000" dirty="0"/>
              <a:t>Offices</a:t>
            </a:r>
          </a:p>
          <a:p>
            <a:pPr lvl="1"/>
            <a:r>
              <a:rPr lang="en-IE" sz="2000" dirty="0"/>
              <a:t>All across the internet</a:t>
            </a:r>
          </a:p>
        </p:txBody>
      </p:sp>
      <p:grpSp>
        <p:nvGrpSpPr>
          <p:cNvPr id="73" name="Group 72">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74" name="Isosceles Triangle 7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050" name="Picture 2" descr="routers-carrier-routing-system">
            <a:extLst>
              <a:ext uri="{FF2B5EF4-FFF2-40B4-BE49-F238E27FC236}">
                <a16:creationId xmlns:a16="http://schemas.microsoft.com/office/drawing/2014/main" id="{E77D4726-A60C-4B97-A78B-85CE76B9F113}"/>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633432" y="1720944"/>
            <a:ext cx="5934546" cy="4361892"/>
          </a:xfrm>
          <a:prstGeom prst="rect">
            <a:avLst/>
          </a:prstGeom>
          <a:noFill/>
          <a:extLst>
            <a:ext uri="{909E8E84-426E-40DD-AFC4-6F175D3DCCD1}">
              <a14:hiddenFill xmlns:a14="http://schemas.microsoft.com/office/drawing/2010/main">
                <a:solidFill>
                  <a:srgbClr val="FFFFFF"/>
                </a:solidFill>
              </a14:hiddenFill>
            </a:ext>
          </a:extLst>
        </p:spPr>
      </p:pic>
      <p:grpSp>
        <p:nvGrpSpPr>
          <p:cNvPr id="77" name="Group 76">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78" name="Rectangle 77">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Isosceles Triangle 78">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TextBox 3">
            <a:extLst>
              <a:ext uri="{FF2B5EF4-FFF2-40B4-BE49-F238E27FC236}">
                <a16:creationId xmlns:a16="http://schemas.microsoft.com/office/drawing/2014/main" id="{C33FE878-1D88-4158-A34F-1FA46009AD1A}"/>
              </a:ext>
            </a:extLst>
          </p:cNvPr>
          <p:cNvSpPr txBox="1"/>
          <p:nvPr/>
        </p:nvSpPr>
        <p:spPr>
          <a:xfrm>
            <a:off x="6699842" y="6133538"/>
            <a:ext cx="4519448" cy="369332"/>
          </a:xfrm>
          <a:prstGeom prst="rect">
            <a:avLst/>
          </a:prstGeom>
          <a:noFill/>
        </p:spPr>
        <p:txBody>
          <a:bodyPr wrap="square" rtlCol="0">
            <a:spAutoFit/>
          </a:bodyPr>
          <a:lstStyle/>
          <a:p>
            <a:r>
              <a:rPr lang="en-IE" dirty="0"/>
              <a:t>Core Route: Cisco CRS-X system</a:t>
            </a:r>
          </a:p>
        </p:txBody>
      </p:sp>
    </p:spTree>
    <p:extLst>
      <p:ext uri="{BB962C8B-B14F-4D97-AF65-F5344CB8AC3E}">
        <p14:creationId xmlns:p14="http://schemas.microsoft.com/office/powerpoint/2010/main" val="7635119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7" name="Rectangle 76">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B5FB28B-5311-43AA-B443-6461E4AA323C}"/>
              </a:ext>
            </a:extLst>
          </p:cNvPr>
          <p:cNvSpPr>
            <a:spLocks noGrp="1"/>
          </p:cNvSpPr>
          <p:nvPr>
            <p:ph type="title"/>
          </p:nvPr>
        </p:nvSpPr>
        <p:spPr>
          <a:xfrm>
            <a:off x="643467" y="321734"/>
            <a:ext cx="10905066" cy="1135737"/>
          </a:xfrm>
        </p:spPr>
        <p:txBody>
          <a:bodyPr>
            <a:normAutofit/>
          </a:bodyPr>
          <a:lstStyle/>
          <a:p>
            <a:r>
              <a:rPr lang="en-IE" sz="3600"/>
              <a:t>Router v switch</a:t>
            </a:r>
          </a:p>
        </p:txBody>
      </p:sp>
      <p:sp>
        <p:nvSpPr>
          <p:cNvPr id="3" name="Content Placeholder 2">
            <a:extLst>
              <a:ext uri="{FF2B5EF4-FFF2-40B4-BE49-F238E27FC236}">
                <a16:creationId xmlns:a16="http://schemas.microsoft.com/office/drawing/2014/main" id="{96BC0D33-D0EC-4C9D-AA81-453D143A4269}"/>
              </a:ext>
            </a:extLst>
          </p:cNvPr>
          <p:cNvSpPr>
            <a:spLocks noGrp="1"/>
          </p:cNvSpPr>
          <p:nvPr>
            <p:ph idx="1"/>
          </p:nvPr>
        </p:nvSpPr>
        <p:spPr>
          <a:xfrm>
            <a:off x="643468" y="1457471"/>
            <a:ext cx="7285565" cy="4719492"/>
          </a:xfrm>
        </p:spPr>
        <p:txBody>
          <a:bodyPr>
            <a:normAutofit/>
          </a:bodyPr>
          <a:lstStyle/>
          <a:p>
            <a:r>
              <a:rPr lang="en-IE" sz="2000" b="1" u="sng" dirty="0">
                <a:solidFill>
                  <a:schemeClr val="accent2"/>
                </a:solidFill>
              </a:rPr>
              <a:t>Switch</a:t>
            </a:r>
            <a:r>
              <a:rPr lang="en-IE" sz="2000" dirty="0"/>
              <a:t>:</a:t>
            </a:r>
          </a:p>
          <a:p>
            <a:pPr lvl="1"/>
            <a:r>
              <a:rPr lang="en-IE" sz="1800" dirty="0"/>
              <a:t>Main function is to connect devices </a:t>
            </a:r>
            <a:r>
              <a:rPr lang="en-IE" sz="1800" b="1" u="sng" dirty="0">
                <a:solidFill>
                  <a:schemeClr val="accent4"/>
                </a:solidFill>
              </a:rPr>
              <a:t>within</a:t>
            </a:r>
            <a:r>
              <a:rPr lang="en-IE" sz="1800" b="1" dirty="0">
                <a:solidFill>
                  <a:schemeClr val="accent4"/>
                </a:solidFill>
              </a:rPr>
              <a:t> a network</a:t>
            </a:r>
          </a:p>
          <a:p>
            <a:pPr lvl="1"/>
            <a:endParaRPr lang="en-IE" sz="1800" b="1" dirty="0">
              <a:solidFill>
                <a:schemeClr val="accent4"/>
              </a:solidFill>
            </a:endParaRPr>
          </a:p>
          <a:p>
            <a:pPr lvl="1"/>
            <a:r>
              <a:rPr lang="en-IE" sz="1800" dirty="0"/>
              <a:t>Works on Data link Layer of OSI</a:t>
            </a:r>
          </a:p>
          <a:p>
            <a:pPr lvl="1"/>
            <a:endParaRPr lang="en-IE" sz="1800" dirty="0"/>
          </a:p>
          <a:p>
            <a:pPr lvl="1"/>
            <a:r>
              <a:rPr lang="en-IE" sz="1800" dirty="0"/>
              <a:t>Aim is to </a:t>
            </a:r>
            <a:r>
              <a:rPr lang="en-IE" sz="1800" b="1" dirty="0">
                <a:solidFill>
                  <a:schemeClr val="accent2">
                    <a:lumMod val="60000"/>
                    <a:lumOff val="40000"/>
                  </a:schemeClr>
                </a:solidFill>
              </a:rPr>
              <a:t>determine destination </a:t>
            </a:r>
            <a:r>
              <a:rPr lang="en-IE" sz="1800" dirty="0"/>
              <a:t>and forward packets</a:t>
            </a:r>
          </a:p>
          <a:p>
            <a:pPr lvl="1"/>
            <a:endParaRPr lang="en-IE" sz="1800" dirty="0"/>
          </a:p>
          <a:p>
            <a:pPr lvl="1"/>
            <a:endParaRPr lang="en-IE" sz="1600" dirty="0"/>
          </a:p>
        </p:txBody>
      </p:sp>
      <p:grpSp>
        <p:nvGrpSpPr>
          <p:cNvPr id="79" name="Group 78">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80" name="Rectangle 79">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Isosceles Triangle 80">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3078" name="Picture 6" descr="Switch Vs. Router">
            <a:extLst>
              <a:ext uri="{FF2B5EF4-FFF2-40B4-BE49-F238E27FC236}">
                <a16:creationId xmlns:a16="http://schemas.microsoft.com/office/drawing/2014/main" id="{DA931688-C6D8-4C91-B015-E36543DEB25B}"/>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492267" y="3658054"/>
            <a:ext cx="4254467" cy="2972050"/>
          </a:xfrm>
          <a:prstGeom prst="rect">
            <a:avLst/>
          </a:prstGeom>
          <a:noFill/>
          <a:ln w="28575">
            <a:solidFill>
              <a:schemeClr val="accent2"/>
            </a:solidFill>
            <a:prstDash val="sysDash"/>
          </a:ln>
          <a:extLst>
            <a:ext uri="{909E8E84-426E-40DD-AFC4-6F175D3DCCD1}">
              <a14:hiddenFill xmlns:a14="http://schemas.microsoft.com/office/drawing/2010/main">
                <a:solidFill>
                  <a:srgbClr val="FFFFFF"/>
                </a:solidFill>
              </a14:hiddenFill>
            </a:ext>
          </a:extLst>
        </p:spPr>
      </p:pic>
      <p:grpSp>
        <p:nvGrpSpPr>
          <p:cNvPr id="83" name="Group 82">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84" name="Isosceles Triangle 8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a:extLst>
              <a:ext uri="{FF2B5EF4-FFF2-40B4-BE49-F238E27FC236}">
                <a16:creationId xmlns:a16="http://schemas.microsoft.com/office/drawing/2014/main" id="{A3E05BF3-33B6-FA0D-8008-1C0C4527460D}"/>
              </a:ext>
            </a:extLst>
          </p:cNvPr>
          <p:cNvPicPr>
            <a:picLocks noChangeAspect="1"/>
          </p:cNvPicPr>
          <p:nvPr/>
        </p:nvPicPr>
        <p:blipFill>
          <a:blip r:embed="rId4"/>
          <a:stretch>
            <a:fillRect/>
          </a:stretch>
        </p:blipFill>
        <p:spPr>
          <a:xfrm>
            <a:off x="7778175" y="3794760"/>
            <a:ext cx="4413825" cy="3063240"/>
          </a:xfrm>
          <a:prstGeom prst="rect">
            <a:avLst/>
          </a:prstGeom>
        </p:spPr>
      </p:pic>
    </p:spTree>
    <p:extLst>
      <p:ext uri="{BB962C8B-B14F-4D97-AF65-F5344CB8AC3E}">
        <p14:creationId xmlns:p14="http://schemas.microsoft.com/office/powerpoint/2010/main" val="972416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97AC217-63FA-71FA-E583-99C30A0B608D}"/>
            </a:ext>
          </a:extLst>
        </p:cNvPr>
        <p:cNvGrpSpPr/>
        <p:nvPr/>
      </p:nvGrpSpPr>
      <p:grpSpPr>
        <a:xfrm>
          <a:off x="0" y="0"/>
          <a:ext cx="0" cy="0"/>
          <a:chOff x="0" y="0"/>
          <a:chExt cx="0" cy="0"/>
        </a:xfrm>
      </p:grpSpPr>
      <p:sp>
        <p:nvSpPr>
          <p:cNvPr id="77" name="Rectangle 76">
            <a:extLst>
              <a:ext uri="{FF2B5EF4-FFF2-40B4-BE49-F238E27FC236}">
                <a16:creationId xmlns:a16="http://schemas.microsoft.com/office/drawing/2014/main" id="{6F23B39F-814A-C025-4A52-EA40389F6B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86EEAB-1210-EC3D-8753-33D1A7289DCF}"/>
              </a:ext>
            </a:extLst>
          </p:cNvPr>
          <p:cNvSpPr>
            <a:spLocks noGrp="1"/>
          </p:cNvSpPr>
          <p:nvPr>
            <p:ph type="title"/>
          </p:nvPr>
        </p:nvSpPr>
        <p:spPr>
          <a:xfrm>
            <a:off x="643467" y="321734"/>
            <a:ext cx="10905066" cy="1135737"/>
          </a:xfrm>
        </p:spPr>
        <p:txBody>
          <a:bodyPr>
            <a:normAutofit/>
          </a:bodyPr>
          <a:lstStyle/>
          <a:p>
            <a:r>
              <a:rPr lang="en-IE" sz="3600"/>
              <a:t>Router v switch</a:t>
            </a:r>
          </a:p>
        </p:txBody>
      </p:sp>
      <p:sp>
        <p:nvSpPr>
          <p:cNvPr id="3" name="Content Placeholder 2">
            <a:extLst>
              <a:ext uri="{FF2B5EF4-FFF2-40B4-BE49-F238E27FC236}">
                <a16:creationId xmlns:a16="http://schemas.microsoft.com/office/drawing/2014/main" id="{CFB99628-2FE0-EB78-394E-99E3193ECCE1}"/>
              </a:ext>
            </a:extLst>
          </p:cNvPr>
          <p:cNvSpPr>
            <a:spLocks noGrp="1"/>
          </p:cNvSpPr>
          <p:nvPr>
            <p:ph idx="1"/>
          </p:nvPr>
        </p:nvSpPr>
        <p:spPr>
          <a:xfrm>
            <a:off x="643469" y="1457471"/>
            <a:ext cx="5449336" cy="4719492"/>
          </a:xfrm>
        </p:spPr>
        <p:txBody>
          <a:bodyPr>
            <a:normAutofit/>
          </a:bodyPr>
          <a:lstStyle/>
          <a:p>
            <a:r>
              <a:rPr lang="en-IE" sz="2000" b="1" u="sng" dirty="0">
                <a:solidFill>
                  <a:schemeClr val="accent6">
                    <a:lumMod val="60000"/>
                    <a:lumOff val="40000"/>
                  </a:schemeClr>
                </a:solidFill>
              </a:rPr>
              <a:t>Router</a:t>
            </a:r>
            <a:r>
              <a:rPr lang="en-IE" sz="2000" dirty="0"/>
              <a:t>:</a:t>
            </a:r>
          </a:p>
          <a:p>
            <a:pPr lvl="1"/>
            <a:r>
              <a:rPr lang="en-IE" sz="1800" dirty="0"/>
              <a:t>Main function is to </a:t>
            </a:r>
            <a:r>
              <a:rPr lang="en-IE" sz="1800" b="1" dirty="0">
                <a:solidFill>
                  <a:schemeClr val="accent6">
                    <a:lumMod val="75000"/>
                  </a:schemeClr>
                </a:solidFill>
              </a:rPr>
              <a:t>connect different networks </a:t>
            </a:r>
            <a:r>
              <a:rPr lang="en-IE" sz="1800" dirty="0"/>
              <a:t>together</a:t>
            </a:r>
          </a:p>
          <a:p>
            <a:pPr lvl="1"/>
            <a:endParaRPr lang="en-IE" sz="1800" dirty="0"/>
          </a:p>
          <a:p>
            <a:pPr lvl="1"/>
            <a:r>
              <a:rPr lang="en-IE" sz="1800" dirty="0"/>
              <a:t>Connects </a:t>
            </a:r>
            <a:r>
              <a:rPr lang="en-IE" sz="1800" b="1" dirty="0">
                <a:solidFill>
                  <a:schemeClr val="accent6"/>
                </a:solidFill>
              </a:rPr>
              <a:t>multiple switches</a:t>
            </a:r>
          </a:p>
          <a:p>
            <a:pPr lvl="1"/>
            <a:endParaRPr lang="en-IE" sz="1800" b="1" dirty="0">
              <a:solidFill>
                <a:schemeClr val="accent6"/>
              </a:solidFill>
            </a:endParaRPr>
          </a:p>
          <a:p>
            <a:pPr lvl="1"/>
            <a:r>
              <a:rPr lang="en-IE" sz="1800" dirty="0"/>
              <a:t>Works on Network Layer of OSI</a:t>
            </a:r>
          </a:p>
          <a:p>
            <a:pPr lvl="1"/>
            <a:endParaRPr lang="en-IE" sz="1800" dirty="0"/>
          </a:p>
          <a:p>
            <a:pPr lvl="1"/>
            <a:r>
              <a:rPr lang="en-IE" sz="1800" dirty="0"/>
              <a:t>Aims to find the </a:t>
            </a:r>
            <a:r>
              <a:rPr lang="en-IE" sz="1800" b="1" dirty="0">
                <a:solidFill>
                  <a:srgbClr val="92D050"/>
                </a:solidFill>
              </a:rPr>
              <a:t>smallest and best routes </a:t>
            </a:r>
            <a:r>
              <a:rPr lang="en-IE" sz="1800" dirty="0"/>
              <a:t>for packets to reach their destination</a:t>
            </a:r>
          </a:p>
          <a:p>
            <a:pPr lvl="1"/>
            <a:endParaRPr lang="en-IE" sz="1800" dirty="0"/>
          </a:p>
          <a:p>
            <a:pPr lvl="1"/>
            <a:r>
              <a:rPr lang="en-IE" sz="1800" dirty="0"/>
              <a:t>Has more features compared to switches</a:t>
            </a:r>
          </a:p>
          <a:p>
            <a:pPr lvl="1"/>
            <a:endParaRPr lang="en-IE" sz="1600" dirty="0"/>
          </a:p>
        </p:txBody>
      </p:sp>
      <p:grpSp>
        <p:nvGrpSpPr>
          <p:cNvPr id="79" name="Group 78">
            <a:extLst>
              <a:ext uri="{FF2B5EF4-FFF2-40B4-BE49-F238E27FC236}">
                <a16:creationId xmlns:a16="http://schemas.microsoft.com/office/drawing/2014/main" id="{DB548607-0C14-B2F1-60E8-03527FB6CB5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80" name="Rectangle 79">
              <a:extLst>
                <a:ext uri="{FF2B5EF4-FFF2-40B4-BE49-F238E27FC236}">
                  <a16:creationId xmlns:a16="http://schemas.microsoft.com/office/drawing/2014/main" id="{9FE62BF2-D531-B7E2-B904-D9A1280367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Isosceles Triangle 80">
              <a:extLst>
                <a:ext uri="{FF2B5EF4-FFF2-40B4-BE49-F238E27FC236}">
                  <a16:creationId xmlns:a16="http://schemas.microsoft.com/office/drawing/2014/main" id="{8E791D77-EBB3-38A1-9872-D9EEA82BC5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83" name="Group 82">
            <a:extLst>
              <a:ext uri="{FF2B5EF4-FFF2-40B4-BE49-F238E27FC236}">
                <a16:creationId xmlns:a16="http://schemas.microsoft.com/office/drawing/2014/main" id="{117B1BD8-D10A-7121-E0EE-DDA1E4780F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84" name="Isosceles Triangle 83">
              <a:extLst>
                <a:ext uri="{FF2B5EF4-FFF2-40B4-BE49-F238E27FC236}">
                  <a16:creationId xmlns:a16="http://schemas.microsoft.com/office/drawing/2014/main" id="{DBA2BEFC-8FE9-ACCB-0767-C2FAE3C38E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a:extLst>
                <a:ext uri="{FF2B5EF4-FFF2-40B4-BE49-F238E27FC236}">
                  <a16:creationId xmlns:a16="http://schemas.microsoft.com/office/drawing/2014/main" id="{68C2BAEF-3DC7-1F45-36ED-D4AD6476CF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080" name="Picture 8" descr="Switch Vs. Router">
            <a:extLst>
              <a:ext uri="{FF2B5EF4-FFF2-40B4-BE49-F238E27FC236}">
                <a16:creationId xmlns:a16="http://schemas.microsoft.com/office/drawing/2014/main" id="{CB8D0434-56B0-C868-0D42-AFC017541242}"/>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748495" y="2108602"/>
            <a:ext cx="4470795" cy="2558671"/>
          </a:xfrm>
          <a:prstGeom prst="rect">
            <a:avLst/>
          </a:prstGeom>
          <a:noFill/>
          <a:ln w="28575">
            <a:solidFill>
              <a:schemeClr val="accent1"/>
            </a:solidFill>
            <a:prstDash val="sysDash"/>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70120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3838D-32F6-44A3-8E9B-2C0B491D48AA}"/>
              </a:ext>
            </a:extLst>
          </p:cNvPr>
          <p:cNvSpPr>
            <a:spLocks noGrp="1"/>
          </p:cNvSpPr>
          <p:nvPr>
            <p:ph type="title"/>
          </p:nvPr>
        </p:nvSpPr>
        <p:spPr/>
        <p:txBody>
          <a:bodyPr/>
          <a:lstStyle/>
          <a:p>
            <a:r>
              <a:rPr lang="en-IE" dirty="0"/>
              <a:t>How does routing work?</a:t>
            </a:r>
          </a:p>
        </p:txBody>
      </p:sp>
      <p:sp>
        <p:nvSpPr>
          <p:cNvPr id="3" name="Content Placeholder 2">
            <a:extLst>
              <a:ext uri="{FF2B5EF4-FFF2-40B4-BE49-F238E27FC236}">
                <a16:creationId xmlns:a16="http://schemas.microsoft.com/office/drawing/2014/main" id="{AFE29314-F0E8-4CDE-B2EA-0E005D979453}"/>
              </a:ext>
            </a:extLst>
          </p:cNvPr>
          <p:cNvSpPr>
            <a:spLocks noGrp="1"/>
          </p:cNvSpPr>
          <p:nvPr>
            <p:ph idx="1"/>
          </p:nvPr>
        </p:nvSpPr>
        <p:spPr/>
        <p:txBody>
          <a:bodyPr/>
          <a:lstStyle/>
          <a:p>
            <a:r>
              <a:rPr lang="en-IE" dirty="0"/>
              <a:t>A router will refer to its </a:t>
            </a:r>
            <a:r>
              <a:rPr lang="en-IE" b="1" dirty="0">
                <a:solidFill>
                  <a:schemeClr val="accent4"/>
                </a:solidFill>
              </a:rPr>
              <a:t>internal routing table </a:t>
            </a:r>
            <a:r>
              <a:rPr lang="en-IE" dirty="0"/>
              <a:t>to direct packets along network paths</a:t>
            </a:r>
          </a:p>
          <a:p>
            <a:pPr lvl="1"/>
            <a:r>
              <a:rPr lang="en-IE" dirty="0"/>
              <a:t>Routers record every path that a packet should take to reach destinations that the router is responsible for. </a:t>
            </a:r>
          </a:p>
          <a:p>
            <a:endParaRPr lang="en-IE" dirty="0"/>
          </a:p>
          <a:p>
            <a:endParaRPr lang="en-IE" dirty="0"/>
          </a:p>
          <a:p>
            <a:r>
              <a:rPr lang="en-IE" dirty="0"/>
              <a:t>Analogy: Train timetable</a:t>
            </a:r>
          </a:p>
          <a:p>
            <a:pPr lvl="1"/>
            <a:r>
              <a:rPr lang="en-IE" dirty="0"/>
              <a:t>People </a:t>
            </a:r>
            <a:r>
              <a:rPr lang="en-IE" b="1" dirty="0">
                <a:solidFill>
                  <a:schemeClr val="accent2">
                    <a:lumMod val="75000"/>
                  </a:schemeClr>
                </a:solidFill>
              </a:rPr>
              <a:t>consult a timetable </a:t>
            </a:r>
            <a:r>
              <a:rPr lang="en-IE" dirty="0"/>
              <a:t>to decide which train to take</a:t>
            </a:r>
          </a:p>
          <a:p>
            <a:pPr lvl="1"/>
            <a:r>
              <a:rPr lang="en-IE" dirty="0"/>
              <a:t>Routing tables are like this but for network paths</a:t>
            </a:r>
          </a:p>
          <a:p>
            <a:pPr lvl="1"/>
            <a:endParaRPr lang="en-IE" dirty="0"/>
          </a:p>
        </p:txBody>
      </p:sp>
    </p:spTree>
    <p:extLst>
      <p:ext uri="{BB962C8B-B14F-4D97-AF65-F5344CB8AC3E}">
        <p14:creationId xmlns:p14="http://schemas.microsoft.com/office/powerpoint/2010/main" val="38873311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590B7-8606-4634-8753-6A3FEDDAE7DA}"/>
              </a:ext>
            </a:extLst>
          </p:cNvPr>
          <p:cNvSpPr>
            <a:spLocks noGrp="1"/>
          </p:cNvSpPr>
          <p:nvPr>
            <p:ph type="title"/>
          </p:nvPr>
        </p:nvSpPr>
        <p:spPr/>
        <p:txBody>
          <a:bodyPr/>
          <a:lstStyle/>
          <a:p>
            <a:r>
              <a:rPr lang="en-IE"/>
              <a:t>What is a routing table?</a:t>
            </a:r>
            <a:endParaRPr lang="en-IE" dirty="0"/>
          </a:p>
        </p:txBody>
      </p:sp>
      <p:sp>
        <p:nvSpPr>
          <p:cNvPr id="3" name="Content Placeholder 2">
            <a:extLst>
              <a:ext uri="{FF2B5EF4-FFF2-40B4-BE49-F238E27FC236}">
                <a16:creationId xmlns:a16="http://schemas.microsoft.com/office/drawing/2014/main" id="{5ABF4AF7-7A52-4C0B-91AB-6FC9DE83F2FF}"/>
              </a:ext>
            </a:extLst>
          </p:cNvPr>
          <p:cNvSpPr>
            <a:spLocks noGrp="1"/>
          </p:cNvSpPr>
          <p:nvPr>
            <p:ph idx="1"/>
          </p:nvPr>
        </p:nvSpPr>
        <p:spPr/>
        <p:txBody>
          <a:bodyPr>
            <a:normAutofit fontScale="85000" lnSpcReduction="20000"/>
          </a:bodyPr>
          <a:lstStyle/>
          <a:p>
            <a:r>
              <a:rPr lang="en-IE" dirty="0"/>
              <a:t>A </a:t>
            </a:r>
            <a:r>
              <a:rPr lang="en-IE" b="1" dirty="0">
                <a:solidFill>
                  <a:srgbClr val="FF0000"/>
                </a:solidFill>
              </a:rPr>
              <a:t>set of rules</a:t>
            </a:r>
            <a:r>
              <a:rPr lang="en-IE" dirty="0"/>
              <a:t>, often in table format, that is used to determine where data packets will be directed</a:t>
            </a:r>
          </a:p>
          <a:p>
            <a:endParaRPr lang="en-IE" dirty="0"/>
          </a:p>
          <a:p>
            <a:r>
              <a:rPr lang="en-IE" dirty="0"/>
              <a:t>All IP enabled devices use routing tables</a:t>
            </a:r>
          </a:p>
          <a:p>
            <a:endParaRPr lang="en-IE" dirty="0"/>
          </a:p>
          <a:p>
            <a:r>
              <a:rPr lang="en-US" dirty="0"/>
              <a:t>Each entry in the routing table consists of the following entries:</a:t>
            </a:r>
          </a:p>
          <a:p>
            <a:pPr lvl="1"/>
            <a:r>
              <a:rPr lang="en-US" b="1" dirty="0">
                <a:solidFill>
                  <a:schemeClr val="accent4"/>
                </a:solidFill>
              </a:rPr>
              <a:t>Network ID </a:t>
            </a:r>
            <a:r>
              <a:rPr lang="en-US" dirty="0"/>
              <a:t>(network destination):</a:t>
            </a:r>
          </a:p>
          <a:p>
            <a:pPr lvl="2"/>
            <a:r>
              <a:rPr lang="en-US" dirty="0"/>
              <a:t>The network ID or destination corresponding to the route.</a:t>
            </a:r>
          </a:p>
          <a:p>
            <a:pPr lvl="1"/>
            <a:r>
              <a:rPr lang="en-US" b="1" dirty="0">
                <a:solidFill>
                  <a:schemeClr val="accent2">
                    <a:lumMod val="60000"/>
                    <a:lumOff val="40000"/>
                  </a:schemeClr>
                </a:solidFill>
              </a:rPr>
              <a:t>Subnet Mask </a:t>
            </a:r>
            <a:r>
              <a:rPr lang="en-US" dirty="0"/>
              <a:t>(Netmask):</a:t>
            </a:r>
          </a:p>
          <a:p>
            <a:pPr lvl="2"/>
            <a:r>
              <a:rPr lang="en-US" dirty="0"/>
              <a:t>The mask that is used to match a destination IP address to the network ID.</a:t>
            </a:r>
          </a:p>
          <a:p>
            <a:pPr lvl="1"/>
            <a:r>
              <a:rPr lang="en-US" b="1" dirty="0">
                <a:solidFill>
                  <a:schemeClr val="accent5">
                    <a:lumMod val="60000"/>
                    <a:lumOff val="40000"/>
                  </a:schemeClr>
                </a:solidFill>
              </a:rPr>
              <a:t>Next Hop </a:t>
            </a:r>
            <a:r>
              <a:rPr lang="en-US" dirty="0"/>
              <a:t>(gateway):</a:t>
            </a:r>
          </a:p>
          <a:p>
            <a:pPr lvl="2"/>
            <a:r>
              <a:rPr lang="en-US" dirty="0"/>
              <a:t>The IP address to which the packet is forwarded</a:t>
            </a:r>
          </a:p>
          <a:p>
            <a:pPr lvl="1"/>
            <a:r>
              <a:rPr lang="en-US" b="1" dirty="0">
                <a:solidFill>
                  <a:srgbClr val="92D050"/>
                </a:solidFill>
              </a:rPr>
              <a:t>Outgoing Interface </a:t>
            </a:r>
            <a:r>
              <a:rPr lang="en-US" dirty="0"/>
              <a:t>(interface):</a:t>
            </a:r>
          </a:p>
          <a:p>
            <a:pPr lvl="2"/>
            <a:r>
              <a:rPr lang="en-US" dirty="0"/>
              <a:t>Outgoing interface the packet should go out to reach the destination network.</a:t>
            </a:r>
            <a:endParaRPr lang="en-IE" dirty="0"/>
          </a:p>
        </p:txBody>
      </p:sp>
    </p:spTree>
    <p:extLst>
      <p:ext uri="{BB962C8B-B14F-4D97-AF65-F5344CB8AC3E}">
        <p14:creationId xmlns:p14="http://schemas.microsoft.com/office/powerpoint/2010/main" val="16094427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9516</TotalTime>
  <Words>4534</Words>
  <Application>Microsoft Office PowerPoint</Application>
  <PresentationFormat>Widescreen</PresentationFormat>
  <Paragraphs>343</Paragraphs>
  <Slides>24</Slides>
  <Notes>12</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24</vt:i4>
      </vt:variant>
    </vt:vector>
  </HeadingPairs>
  <TitlesOfParts>
    <vt:vector size="36" baseType="lpstr">
      <vt:lpstr>-apple-system</vt:lpstr>
      <vt:lpstr>Arial</vt:lpstr>
      <vt:lpstr>Avenir Next LT Pro</vt:lpstr>
      <vt:lpstr>Calibri</vt:lpstr>
      <vt:lpstr>Calibri Light</vt:lpstr>
      <vt:lpstr>erdana</vt:lpstr>
      <vt:lpstr>inter-bold</vt:lpstr>
      <vt:lpstr>inter-regular</vt:lpstr>
      <vt:lpstr>Source Sans Pro</vt:lpstr>
      <vt:lpstr>urw-din</vt:lpstr>
      <vt:lpstr>Verdana</vt:lpstr>
      <vt:lpstr>Office Theme</vt:lpstr>
      <vt:lpstr>Week 7 - Lecture</vt:lpstr>
      <vt:lpstr>Agenda</vt:lpstr>
      <vt:lpstr>Routing</vt:lpstr>
      <vt:lpstr>What is Network Routing</vt:lpstr>
      <vt:lpstr>What is a router?</vt:lpstr>
      <vt:lpstr>Router v switch</vt:lpstr>
      <vt:lpstr>Router v switch</vt:lpstr>
      <vt:lpstr>How does routing work?</vt:lpstr>
      <vt:lpstr>What is a routing table?</vt:lpstr>
      <vt:lpstr>Routing example</vt:lpstr>
      <vt:lpstr>Routing Types</vt:lpstr>
      <vt:lpstr>Exercise: Check your own routing table</vt:lpstr>
      <vt:lpstr>Routing Protocols</vt:lpstr>
      <vt:lpstr>Types of Routing protocol</vt:lpstr>
      <vt:lpstr>What are the main routing protocols?</vt:lpstr>
      <vt:lpstr>IP Routing</vt:lpstr>
      <vt:lpstr>RIP(v1) – Routing Information Protocol</vt:lpstr>
      <vt:lpstr>OSPF – Open Shortest Path First</vt:lpstr>
      <vt:lpstr>OSPF – Open Shortest Path First … contd.</vt:lpstr>
      <vt:lpstr>Gateway Protocols</vt:lpstr>
      <vt:lpstr>Gateway Protocols</vt:lpstr>
      <vt:lpstr>Border Gateway Protocol </vt:lpstr>
      <vt:lpstr>Why use routing protocols?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2 Lecture</dc:title>
  <dc:creator>SEAN BONNER</dc:creator>
  <cp:lastModifiedBy>Enda Stafford</cp:lastModifiedBy>
  <cp:revision>14</cp:revision>
  <dcterms:created xsi:type="dcterms:W3CDTF">2021-02-11T11:28:06Z</dcterms:created>
  <dcterms:modified xsi:type="dcterms:W3CDTF">2024-11-13T11:57:17Z</dcterms:modified>
</cp:coreProperties>
</file>