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30275213" cy="4280376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Narrow"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Narrow"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Narrow"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Narrow"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5453">
          <p15:clr>
            <a:srgbClr val="A4A3A4"/>
          </p15:clr>
        </p15:guide>
        <p15:guide id="2" orient="horz" pos="24328">
          <p15:clr>
            <a:srgbClr val="A4A3A4"/>
          </p15:clr>
        </p15:guide>
        <p15:guide id="3" pos="-1319">
          <p15:clr>
            <a:srgbClr val="A4A3A4"/>
          </p15:clr>
        </p15:guide>
        <p15:guide id="4" pos="5663">
          <p15:clr>
            <a:srgbClr val="A4A3A4"/>
          </p15:clr>
        </p15:guide>
        <p15:guide id="5" pos="6027">
          <p15:clr>
            <a:srgbClr val="A4A3A4"/>
          </p15:clr>
        </p15:guide>
        <p15:guide id="6" pos="20354">
          <p15:clr>
            <a:srgbClr val="A4A3A4"/>
          </p15:clr>
        </p15:guide>
        <p15:guide id="7" pos="13008">
          <p15:clr>
            <a:srgbClr val="A4A3A4"/>
          </p15:clr>
        </p15:guide>
        <p15:guide id="8" pos="133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5E"/>
    <a:srgbClr val="FF791E"/>
    <a:srgbClr val="7BB9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558"/>
  </p:normalViewPr>
  <p:slideViewPr>
    <p:cSldViewPr snapToGrid="0" snapToObjects="1">
      <p:cViewPr>
        <p:scale>
          <a:sx n="25" d="100"/>
          <a:sy n="25" d="100"/>
        </p:scale>
        <p:origin x="1447" y="370"/>
      </p:cViewPr>
      <p:guideLst>
        <p:guide orient="horz" pos="5453"/>
        <p:guide orient="horz" pos="24328"/>
        <p:guide pos="-1319"/>
        <p:guide pos="5663"/>
        <p:guide pos="6027"/>
        <p:guide pos="20354"/>
        <p:guide pos="13008"/>
        <p:guide pos="13373"/>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A7A4A280-C8E5-924D-9E25-061F4CE8118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50531" name="Rectangle 3">
            <a:extLst>
              <a:ext uri="{FF2B5EF4-FFF2-40B4-BE49-F238E27FC236}">
                <a16:creationId xmlns:a16="http://schemas.microsoft.com/office/drawing/2014/main" id="{C0895D04-FFEB-7148-B234-136A840A75A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4100" name="Rectangle 4">
            <a:extLst>
              <a:ext uri="{FF2B5EF4-FFF2-40B4-BE49-F238E27FC236}">
                <a16:creationId xmlns:a16="http://schemas.microsoft.com/office/drawing/2014/main" id="{D41E0639-CFF4-5963-1B9D-96B2AB2068CC}"/>
              </a:ext>
            </a:extLst>
          </p:cNvPr>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a:extLst>
              <a:ext uri="{FF2B5EF4-FFF2-40B4-BE49-F238E27FC236}">
                <a16:creationId xmlns:a16="http://schemas.microsoft.com/office/drawing/2014/main" id="{39500FB1-03CE-4B4C-8F60-932E5B66A19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a:extLst>
              <a:ext uri="{FF2B5EF4-FFF2-40B4-BE49-F238E27FC236}">
                <a16:creationId xmlns:a16="http://schemas.microsoft.com/office/drawing/2014/main" id="{ECFF8F2F-2190-5A42-B565-0A0F4AA4486D}"/>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50535" name="Rectangle 7">
            <a:extLst>
              <a:ext uri="{FF2B5EF4-FFF2-40B4-BE49-F238E27FC236}">
                <a16:creationId xmlns:a16="http://schemas.microsoft.com/office/drawing/2014/main" id="{18A25556-E38B-FC47-A496-B2BE4B28BE3A}"/>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279825C3-825B-3946-BD16-73028C00BCBD}" type="slidenum">
              <a:rPr lang="en-US" altLang="fr-FR"/>
              <a:pPr/>
              <a:t>‹#›</a:t>
            </a:fld>
            <a:endParaRPr lang="en-US"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2CF0326D-B42B-2078-55AA-A505B5B3C7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C2154B2-0A24-0045-AE1A-F198D54910BE}" type="slidenum">
              <a:rPr lang="en-US" altLang="fr-FR"/>
              <a:pPr>
                <a:spcBef>
                  <a:spcPct val="0"/>
                </a:spcBef>
              </a:pPr>
              <a:t>1</a:t>
            </a:fld>
            <a:endParaRPr lang="en-US" altLang="fr-FR"/>
          </a:p>
        </p:txBody>
      </p:sp>
      <p:sp>
        <p:nvSpPr>
          <p:cNvPr id="6146" name="Rectangle 2">
            <a:extLst>
              <a:ext uri="{FF2B5EF4-FFF2-40B4-BE49-F238E27FC236}">
                <a16:creationId xmlns:a16="http://schemas.microsoft.com/office/drawing/2014/main" id="{73CE1FE0-B498-4E2C-FED1-A4813984C32D}"/>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6A8B6B37-8961-D78A-02C3-7A1B6EFB7F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fr-F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46" y="13297726"/>
            <a:ext cx="25733329" cy="9173448"/>
          </a:xfrm>
        </p:spPr>
        <p:txBody>
          <a:bodyPr/>
          <a:lstStyle/>
          <a:p>
            <a:r>
              <a:rPr lang="en-US"/>
              <a:t>Click to edit Master title style</a:t>
            </a:r>
            <a:endParaRPr lang="en-GB"/>
          </a:p>
        </p:txBody>
      </p:sp>
      <p:sp>
        <p:nvSpPr>
          <p:cNvPr id="3" name="Subtitle 2"/>
          <p:cNvSpPr>
            <a:spLocks noGrp="1"/>
          </p:cNvSpPr>
          <p:nvPr>
            <p:ph type="subTitle" idx="1"/>
          </p:nvPr>
        </p:nvSpPr>
        <p:spPr>
          <a:xfrm>
            <a:off x="4541883" y="24254899"/>
            <a:ext cx="21191448" cy="1094018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361446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6813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51618" y="1655375"/>
            <a:ext cx="7229364" cy="40212169"/>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62191" y="1655375"/>
            <a:ext cx="21561260" cy="402121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36184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46" y="13297726"/>
            <a:ext cx="25733329" cy="9173448"/>
          </a:xfrm>
        </p:spPr>
        <p:txBody>
          <a:bodyPr/>
          <a:lstStyle/>
          <a:p>
            <a:r>
              <a:rPr lang="en-US"/>
              <a:t>Click to edit Master title style</a:t>
            </a:r>
            <a:endParaRPr lang="en-GB"/>
          </a:p>
        </p:txBody>
      </p:sp>
      <p:sp>
        <p:nvSpPr>
          <p:cNvPr id="3" name="Subtitle 2"/>
          <p:cNvSpPr>
            <a:spLocks noGrp="1"/>
          </p:cNvSpPr>
          <p:nvPr>
            <p:ph type="subTitle" idx="1"/>
          </p:nvPr>
        </p:nvSpPr>
        <p:spPr>
          <a:xfrm>
            <a:off x="4541883" y="24254899"/>
            <a:ext cx="21191448" cy="1094018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13729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11370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097" y="27505245"/>
            <a:ext cx="25734665" cy="8501484"/>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1097" y="18141158"/>
            <a:ext cx="25734665" cy="936409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6304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46170" y="6247763"/>
            <a:ext cx="3375038" cy="356254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149374" y="6247763"/>
            <a:ext cx="3376374" cy="356254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18386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63" y="1713887"/>
            <a:ext cx="27247291" cy="7134904"/>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61" y="9581157"/>
            <a:ext cx="1337599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3961" y="13575194"/>
            <a:ext cx="1337599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921" y="9581157"/>
            <a:ext cx="1338133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921" y="13575194"/>
            <a:ext cx="1338133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03969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0994265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9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61" y="1704450"/>
            <a:ext cx="9959566" cy="7251931"/>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664" y="1704451"/>
            <a:ext cx="16924588" cy="365314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961" y="8956383"/>
            <a:ext cx="9959566" cy="29279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091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302957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56" y="29962828"/>
            <a:ext cx="18164861" cy="3537251"/>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356" y="3824161"/>
            <a:ext cx="18164861" cy="25681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5934356" y="33500076"/>
            <a:ext cx="18164861" cy="50227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7134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30915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47613" y="1655375"/>
            <a:ext cx="7233369" cy="4021783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46170" y="1655375"/>
            <a:ext cx="21573276" cy="402178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73375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46" y="13297726"/>
            <a:ext cx="25733329" cy="9173448"/>
          </a:xfrm>
        </p:spPr>
        <p:txBody>
          <a:bodyPr/>
          <a:lstStyle/>
          <a:p>
            <a:r>
              <a:rPr lang="en-US"/>
              <a:t>Click to edit Master title style</a:t>
            </a:r>
            <a:endParaRPr lang="en-GB"/>
          </a:p>
        </p:txBody>
      </p:sp>
      <p:sp>
        <p:nvSpPr>
          <p:cNvPr id="3" name="Subtitle 2"/>
          <p:cNvSpPr>
            <a:spLocks noGrp="1"/>
          </p:cNvSpPr>
          <p:nvPr>
            <p:ph type="subTitle" idx="1"/>
          </p:nvPr>
        </p:nvSpPr>
        <p:spPr>
          <a:xfrm>
            <a:off x="4541883" y="24254899"/>
            <a:ext cx="21191448" cy="1094018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6313813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008506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097" y="27505245"/>
            <a:ext cx="25734665" cy="8501484"/>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1097" y="18141158"/>
            <a:ext cx="25734665" cy="936409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005466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77954" y="6247763"/>
            <a:ext cx="14486764" cy="356254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092882" y="6247763"/>
            <a:ext cx="14488098" cy="356254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078844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63" y="1713887"/>
            <a:ext cx="27247291" cy="7134904"/>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61" y="9581157"/>
            <a:ext cx="1337599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3961" y="13575194"/>
            <a:ext cx="1337599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921" y="9581157"/>
            <a:ext cx="1338133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921" y="13575194"/>
            <a:ext cx="1338133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145378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3813605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6309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097" y="27505245"/>
            <a:ext cx="25734665" cy="8501484"/>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1097" y="18141158"/>
            <a:ext cx="25734665" cy="936409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684506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61" y="1704450"/>
            <a:ext cx="9959566" cy="7251931"/>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664" y="1704451"/>
            <a:ext cx="16924588" cy="365314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961" y="8956383"/>
            <a:ext cx="9959566" cy="29279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029834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56" y="29962828"/>
            <a:ext cx="18164861" cy="3537251"/>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356" y="3824161"/>
            <a:ext cx="18164861" cy="25681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5934356" y="33500076"/>
            <a:ext cx="18164861" cy="50227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704178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015276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06224" y="1655375"/>
            <a:ext cx="7274756" cy="4021783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77954" y="1655375"/>
            <a:ext cx="21700106" cy="402178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87692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62194" y="6236439"/>
            <a:ext cx="4587275" cy="35631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377632" y="6236439"/>
            <a:ext cx="4588610" cy="35631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6544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63" y="1713887"/>
            <a:ext cx="27247291" cy="7134904"/>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61" y="9581157"/>
            <a:ext cx="1337599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3961" y="13575194"/>
            <a:ext cx="1337599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921" y="9581157"/>
            <a:ext cx="1338133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921" y="13575194"/>
            <a:ext cx="1338133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72008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03678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96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61" y="1704450"/>
            <a:ext cx="9959566" cy="7251931"/>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664" y="1704451"/>
            <a:ext cx="16924588" cy="365314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961" y="8956383"/>
            <a:ext cx="9959566" cy="29279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13250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56" y="29962828"/>
            <a:ext cx="18164861" cy="3537251"/>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356" y="3824161"/>
            <a:ext cx="18164861" cy="25681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5934356" y="33500076"/>
            <a:ext cx="18164861" cy="50227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2829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BB9CB"/>
        </a:solidFill>
        <a:effectLst/>
      </p:bgPr>
    </p:bg>
    <p:spTree>
      <p:nvGrpSpPr>
        <p:cNvPr id="1" name=""/>
        <p:cNvGrpSpPr/>
        <p:nvPr/>
      </p:nvGrpSpPr>
      <p:grpSpPr>
        <a:xfrm>
          <a:off x="0" y="0"/>
          <a:ext cx="0" cy="0"/>
          <a:chOff x="0" y="0"/>
          <a:chExt cx="0" cy="0"/>
        </a:xfrm>
      </p:grpSpPr>
      <p:sp>
        <p:nvSpPr>
          <p:cNvPr id="1026" name="Rectangle 36">
            <a:extLst>
              <a:ext uri="{FF2B5EF4-FFF2-40B4-BE49-F238E27FC236}">
                <a16:creationId xmlns:a16="http://schemas.microsoft.com/office/drawing/2014/main" id="{80D2B4D0-280E-084C-BF00-55EE5E85170F}"/>
              </a:ext>
            </a:extLst>
          </p:cNvPr>
          <p:cNvSpPr>
            <a:spLocks noChangeArrowheads="1"/>
          </p:cNvSpPr>
          <p:nvPr/>
        </p:nvSpPr>
        <p:spPr bwMode="auto">
          <a:xfrm>
            <a:off x="0" y="0"/>
            <a:ext cx="30275213" cy="5291138"/>
          </a:xfrm>
          <a:prstGeom prst="rect">
            <a:avLst/>
          </a:prstGeom>
          <a:solidFill>
            <a:srgbClr val="005B5E"/>
          </a:solidFill>
          <a:ln>
            <a:noFill/>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dirty="0"/>
          </a:p>
        </p:txBody>
      </p:sp>
      <p:sp>
        <p:nvSpPr>
          <p:cNvPr id="1027" name="Rectangle 33">
            <a:extLst>
              <a:ext uri="{FF2B5EF4-FFF2-40B4-BE49-F238E27FC236}">
                <a16:creationId xmlns:a16="http://schemas.microsoft.com/office/drawing/2014/main" id="{DDF5F476-0C1B-7341-A1E5-2812C00860BC}"/>
              </a:ext>
            </a:extLst>
          </p:cNvPr>
          <p:cNvSpPr>
            <a:spLocks noChangeArrowheads="1"/>
          </p:cNvSpPr>
          <p:nvPr/>
        </p:nvSpPr>
        <p:spPr bwMode="auto">
          <a:xfrm>
            <a:off x="644525" y="6242050"/>
            <a:ext cx="9321800"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1028" name="Rectangle 15">
            <a:extLst>
              <a:ext uri="{FF2B5EF4-FFF2-40B4-BE49-F238E27FC236}">
                <a16:creationId xmlns:a16="http://schemas.microsoft.com/office/drawing/2014/main" id="{4E51A2EB-8043-C663-44A2-A92102E109D1}"/>
              </a:ext>
            </a:extLst>
          </p:cNvPr>
          <p:cNvSpPr>
            <a:spLocks noGrp="1" noChangeArrowheads="1"/>
          </p:cNvSpPr>
          <p:nvPr>
            <p:ph type="title"/>
          </p:nvPr>
        </p:nvSpPr>
        <p:spPr bwMode="auto">
          <a:xfrm>
            <a:off x="7537450" y="648495"/>
            <a:ext cx="22044025" cy="386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fr-FR" dirty="0"/>
              <a:t>Click to edit Master title style</a:t>
            </a:r>
          </a:p>
        </p:txBody>
      </p:sp>
      <p:sp>
        <p:nvSpPr>
          <p:cNvPr id="1029" name="Rectangle 16">
            <a:extLst>
              <a:ext uri="{FF2B5EF4-FFF2-40B4-BE49-F238E27FC236}">
                <a16:creationId xmlns:a16="http://schemas.microsoft.com/office/drawing/2014/main" id="{C5BB2AEE-12B6-569F-4AAC-DE2AF3D627AD}"/>
              </a:ext>
            </a:extLst>
          </p:cNvPr>
          <p:cNvSpPr>
            <a:spLocks noGrp="1" noChangeArrowheads="1"/>
          </p:cNvSpPr>
          <p:nvPr>
            <p:ph type="body" idx="1"/>
          </p:nvPr>
        </p:nvSpPr>
        <p:spPr bwMode="auto">
          <a:xfrm>
            <a:off x="661988" y="6243638"/>
            <a:ext cx="9304337" cy="3563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fr-FR"/>
              <a:t>Click to edit Master text styles</a:t>
            </a:r>
          </a:p>
          <a:p>
            <a:pPr lvl="1"/>
            <a:r>
              <a:rPr lang="en-US" altLang="fr-FR"/>
              <a:t>Second level</a:t>
            </a:r>
          </a:p>
        </p:txBody>
      </p:sp>
      <p:sp>
        <p:nvSpPr>
          <p:cNvPr id="1030" name="Rectangle 25">
            <a:extLst>
              <a:ext uri="{FF2B5EF4-FFF2-40B4-BE49-F238E27FC236}">
                <a16:creationId xmlns:a16="http://schemas.microsoft.com/office/drawing/2014/main" id="{92462A63-B664-C648-977D-332956FE036B}"/>
              </a:ext>
            </a:extLst>
          </p:cNvPr>
          <p:cNvSpPr>
            <a:spLocks noChangeArrowheads="1"/>
          </p:cNvSpPr>
          <p:nvPr/>
        </p:nvSpPr>
        <p:spPr bwMode="auto">
          <a:xfrm>
            <a:off x="0" y="0"/>
            <a:ext cx="30275213" cy="42803763"/>
          </a:xfrm>
          <a:prstGeom prst="rect">
            <a:avLst/>
          </a:prstGeom>
          <a:noFill/>
          <a:ln>
            <a:noFill/>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1031" name="Rectangle 40">
            <a:extLst>
              <a:ext uri="{FF2B5EF4-FFF2-40B4-BE49-F238E27FC236}">
                <a16:creationId xmlns:a16="http://schemas.microsoft.com/office/drawing/2014/main" id="{32EDB4AB-0D9B-4145-BD20-F538212476B9}"/>
              </a:ext>
            </a:extLst>
          </p:cNvPr>
          <p:cNvSpPr>
            <a:spLocks noChangeArrowheads="1"/>
          </p:cNvSpPr>
          <p:nvPr/>
        </p:nvSpPr>
        <p:spPr bwMode="auto">
          <a:xfrm>
            <a:off x="20259675" y="6242050"/>
            <a:ext cx="9321800" cy="35625088"/>
          </a:xfrm>
          <a:prstGeom prst="rect">
            <a:avLst/>
          </a:prstGeom>
          <a:solidFill>
            <a:schemeClr val="bg2"/>
          </a:solidFill>
          <a:ln w="12700">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1032" name="Rectangle 41">
            <a:extLst>
              <a:ext uri="{FF2B5EF4-FFF2-40B4-BE49-F238E27FC236}">
                <a16:creationId xmlns:a16="http://schemas.microsoft.com/office/drawing/2014/main" id="{D1BE76FC-9DFD-094D-8AE4-13A94A84F310}"/>
              </a:ext>
            </a:extLst>
          </p:cNvPr>
          <p:cNvSpPr>
            <a:spLocks noChangeArrowheads="1"/>
          </p:cNvSpPr>
          <p:nvPr/>
        </p:nvSpPr>
        <p:spPr bwMode="auto">
          <a:xfrm>
            <a:off x="10452100" y="6242050"/>
            <a:ext cx="9320213" cy="35625088"/>
          </a:xfrm>
          <a:prstGeom prst="rect">
            <a:avLst/>
          </a:prstGeom>
          <a:solidFill>
            <a:schemeClr val="bg2"/>
          </a:solidFill>
          <a:ln w="12700">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pic>
        <p:nvPicPr>
          <p:cNvPr id="5" name="Picture 4" descr="A black and white logo&#10;&#10;Description automatically generated">
            <a:extLst>
              <a:ext uri="{FF2B5EF4-FFF2-40B4-BE49-F238E27FC236}">
                <a16:creationId xmlns:a16="http://schemas.microsoft.com/office/drawing/2014/main" id="{AF20A75A-848E-488D-1450-CE5D927FD984}"/>
              </a:ext>
            </a:extLst>
          </p:cNvPr>
          <p:cNvPicPr>
            <a:picLocks noChangeAspect="1"/>
          </p:cNvPicPr>
          <p:nvPr userDrawn="1"/>
        </p:nvPicPr>
        <p:blipFill>
          <a:blip r:embed="rId13"/>
          <a:stretch>
            <a:fillRect/>
          </a:stretch>
        </p:blipFill>
        <p:spPr>
          <a:xfrm>
            <a:off x="163027" y="724694"/>
            <a:ext cx="7211397" cy="3869530"/>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749300" rtl="0" eaLnBrk="0" fontAlgn="base" hangingPunct="0">
        <a:spcBef>
          <a:spcPct val="0"/>
        </a:spcBef>
        <a:spcAft>
          <a:spcPct val="0"/>
        </a:spcAft>
        <a:defRPr sz="7200">
          <a:solidFill>
            <a:srgbClr val="FFFFFF"/>
          </a:solidFill>
          <a:latin typeface="+mj-lt"/>
          <a:ea typeface="MS PGothic" pitchFamily="34" charset="-128"/>
          <a:cs typeface="MS PGothic" charset="0"/>
        </a:defRPr>
      </a:lvl1pPr>
      <a:lvl2pPr algn="ctr" defTabSz="749300" rtl="0" eaLnBrk="0" fontAlgn="base" hangingPunct="0">
        <a:spcBef>
          <a:spcPct val="0"/>
        </a:spcBef>
        <a:spcAft>
          <a:spcPct val="0"/>
        </a:spcAft>
        <a:defRPr sz="7200">
          <a:solidFill>
            <a:srgbClr val="FFFFFF"/>
          </a:solidFill>
          <a:latin typeface="Arial Black" charset="0"/>
          <a:ea typeface="MS PGothic" pitchFamily="34" charset="-128"/>
          <a:cs typeface="MS PGothic" charset="0"/>
        </a:defRPr>
      </a:lvl2pPr>
      <a:lvl3pPr algn="ctr" defTabSz="749300" rtl="0" eaLnBrk="0" fontAlgn="base" hangingPunct="0">
        <a:spcBef>
          <a:spcPct val="0"/>
        </a:spcBef>
        <a:spcAft>
          <a:spcPct val="0"/>
        </a:spcAft>
        <a:defRPr sz="7200">
          <a:solidFill>
            <a:srgbClr val="FFFFFF"/>
          </a:solidFill>
          <a:latin typeface="Arial Black" charset="0"/>
          <a:ea typeface="MS PGothic" pitchFamily="34" charset="-128"/>
          <a:cs typeface="MS PGothic" charset="0"/>
        </a:defRPr>
      </a:lvl3pPr>
      <a:lvl4pPr algn="ctr" defTabSz="749300" rtl="0" eaLnBrk="0" fontAlgn="base" hangingPunct="0">
        <a:spcBef>
          <a:spcPct val="0"/>
        </a:spcBef>
        <a:spcAft>
          <a:spcPct val="0"/>
        </a:spcAft>
        <a:defRPr sz="7200">
          <a:solidFill>
            <a:srgbClr val="FFFFFF"/>
          </a:solidFill>
          <a:latin typeface="Arial Black" charset="0"/>
          <a:ea typeface="MS PGothic" pitchFamily="34" charset="-128"/>
          <a:cs typeface="MS PGothic" charset="0"/>
        </a:defRPr>
      </a:lvl4pPr>
      <a:lvl5pPr algn="ctr" defTabSz="749300" rtl="0" eaLnBrk="0" fontAlgn="base" hangingPunct="0">
        <a:spcBef>
          <a:spcPct val="0"/>
        </a:spcBef>
        <a:spcAft>
          <a:spcPct val="0"/>
        </a:spcAft>
        <a:defRPr sz="7200">
          <a:solidFill>
            <a:srgbClr val="FFFFFF"/>
          </a:solidFill>
          <a:latin typeface="Arial Black" charset="0"/>
          <a:ea typeface="MS PGothic" pitchFamily="34" charset="-128"/>
          <a:cs typeface="MS PGothic" charset="0"/>
        </a:defRPr>
      </a:lvl5pPr>
      <a:lvl6pPr marL="457200" algn="ctr" defTabSz="749300" rtl="0" fontAlgn="base">
        <a:spcBef>
          <a:spcPct val="0"/>
        </a:spcBef>
        <a:spcAft>
          <a:spcPct val="0"/>
        </a:spcAft>
        <a:defRPr sz="7200">
          <a:solidFill>
            <a:schemeClr val="tx2"/>
          </a:solidFill>
          <a:latin typeface="Arial Black" charset="0"/>
        </a:defRPr>
      </a:lvl6pPr>
      <a:lvl7pPr marL="914400" algn="ctr" defTabSz="749300" rtl="0" fontAlgn="base">
        <a:spcBef>
          <a:spcPct val="0"/>
        </a:spcBef>
        <a:spcAft>
          <a:spcPct val="0"/>
        </a:spcAft>
        <a:defRPr sz="7200">
          <a:solidFill>
            <a:schemeClr val="tx2"/>
          </a:solidFill>
          <a:latin typeface="Arial Black" charset="0"/>
        </a:defRPr>
      </a:lvl7pPr>
      <a:lvl8pPr marL="1371600" algn="ctr" defTabSz="749300" rtl="0" fontAlgn="base">
        <a:spcBef>
          <a:spcPct val="0"/>
        </a:spcBef>
        <a:spcAft>
          <a:spcPct val="0"/>
        </a:spcAft>
        <a:defRPr sz="7200">
          <a:solidFill>
            <a:schemeClr val="tx2"/>
          </a:solidFill>
          <a:latin typeface="Arial Black" charset="0"/>
        </a:defRPr>
      </a:lvl8pPr>
      <a:lvl9pPr marL="1828800" algn="ctr" defTabSz="749300" rtl="0" fontAlgn="base">
        <a:spcBef>
          <a:spcPct val="0"/>
        </a:spcBef>
        <a:spcAft>
          <a:spcPct val="0"/>
        </a:spcAft>
        <a:defRPr sz="7200">
          <a:solidFill>
            <a:schemeClr val="tx2"/>
          </a:solidFill>
          <a:latin typeface="Arial Black" charset="0"/>
        </a:defRPr>
      </a:lvl9pPr>
    </p:titleStyle>
    <p:bodyStyle>
      <a:lvl1pPr marL="280988" indent="-280988"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1pPr>
      <a:lvl2pPr marL="606425" indent="-231775"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2pPr>
      <a:lvl3pPr marL="938213" indent="-188913" algn="l" defTabSz="749300"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31286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4pPr>
      <a:lvl5pPr marL="168751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5pPr>
      <a:lvl6pPr marL="2144713" indent="-187325" algn="l" defTabSz="749300" rtl="0" fontAlgn="base">
        <a:spcBef>
          <a:spcPct val="20000"/>
        </a:spcBef>
        <a:spcAft>
          <a:spcPct val="0"/>
        </a:spcAft>
        <a:buChar char="»"/>
        <a:defRPr sz="1600">
          <a:solidFill>
            <a:schemeClr val="tx1"/>
          </a:solidFill>
          <a:latin typeface="+mn-lt"/>
          <a:ea typeface="ＭＳ Ｐゴシック" charset="-128"/>
        </a:defRPr>
      </a:lvl6pPr>
      <a:lvl7pPr marL="2601913" indent="-187325" algn="l" defTabSz="749300" rtl="0" fontAlgn="base">
        <a:spcBef>
          <a:spcPct val="20000"/>
        </a:spcBef>
        <a:spcAft>
          <a:spcPct val="0"/>
        </a:spcAft>
        <a:buChar char="»"/>
        <a:defRPr sz="1600">
          <a:solidFill>
            <a:schemeClr val="tx1"/>
          </a:solidFill>
          <a:latin typeface="+mn-lt"/>
          <a:ea typeface="ＭＳ Ｐゴシック" charset="-128"/>
        </a:defRPr>
      </a:lvl7pPr>
      <a:lvl8pPr marL="3059113" indent="-187325" algn="l" defTabSz="749300" rtl="0" fontAlgn="base">
        <a:spcBef>
          <a:spcPct val="20000"/>
        </a:spcBef>
        <a:spcAft>
          <a:spcPct val="0"/>
        </a:spcAft>
        <a:buChar char="»"/>
        <a:defRPr sz="1600">
          <a:solidFill>
            <a:schemeClr val="tx1"/>
          </a:solidFill>
          <a:latin typeface="+mn-lt"/>
          <a:ea typeface="ＭＳ Ｐゴシック" charset="-128"/>
        </a:defRPr>
      </a:lvl8pPr>
      <a:lvl9pPr marL="3516313" indent="-187325" algn="l" defTabSz="749300" rtl="0" fontAlgn="base">
        <a:spcBef>
          <a:spcPct val="20000"/>
        </a:spcBef>
        <a:spcAft>
          <a:spcPct val="0"/>
        </a:spcAft>
        <a:buChar char="»"/>
        <a:defRPr sz="1600">
          <a:solidFill>
            <a:schemeClr val="tx1"/>
          </a:solidFill>
          <a:latin typeface="+mn-lt"/>
          <a:ea typeface="ＭＳ Ｐゴシック" charset="-128"/>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EF0F8"/>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5EA915C-87A8-5044-BB0D-E37F2076BD1C}"/>
              </a:ext>
            </a:extLst>
          </p:cNvPr>
          <p:cNvSpPr>
            <a:spLocks noChangeArrowheads="1"/>
          </p:cNvSpPr>
          <p:nvPr/>
        </p:nvSpPr>
        <p:spPr bwMode="auto">
          <a:xfrm>
            <a:off x="0" y="0"/>
            <a:ext cx="30275213" cy="54737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1" name="Rectangle 3">
            <a:extLst>
              <a:ext uri="{FF2B5EF4-FFF2-40B4-BE49-F238E27FC236}">
                <a16:creationId xmlns:a16="http://schemas.microsoft.com/office/drawing/2014/main" id="{BEC338B2-7262-EB4B-85D8-379E00874EE1}"/>
              </a:ext>
            </a:extLst>
          </p:cNvPr>
          <p:cNvSpPr>
            <a:spLocks noChangeArrowheads="1"/>
          </p:cNvSpPr>
          <p:nvPr/>
        </p:nvSpPr>
        <p:spPr bwMode="auto">
          <a:xfrm>
            <a:off x="646113" y="6248400"/>
            <a:ext cx="6880225"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2" name="Rectangle 6">
            <a:extLst>
              <a:ext uri="{FF2B5EF4-FFF2-40B4-BE49-F238E27FC236}">
                <a16:creationId xmlns:a16="http://schemas.microsoft.com/office/drawing/2014/main" id="{89824C65-BEB3-04E0-007F-0D91C32ED100}"/>
              </a:ext>
            </a:extLst>
          </p:cNvPr>
          <p:cNvSpPr>
            <a:spLocks noGrp="1" noChangeArrowheads="1"/>
          </p:cNvSpPr>
          <p:nvPr>
            <p:ph type="title"/>
          </p:nvPr>
        </p:nvSpPr>
        <p:spPr bwMode="auto">
          <a:xfrm>
            <a:off x="661988" y="1655763"/>
            <a:ext cx="2891948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fr-FR"/>
              <a:t>Click to edit Master title style</a:t>
            </a:r>
          </a:p>
        </p:txBody>
      </p:sp>
      <p:sp>
        <p:nvSpPr>
          <p:cNvPr id="2053" name="Rectangle 7">
            <a:extLst>
              <a:ext uri="{FF2B5EF4-FFF2-40B4-BE49-F238E27FC236}">
                <a16:creationId xmlns:a16="http://schemas.microsoft.com/office/drawing/2014/main" id="{8516AFBB-37AB-9DD7-95C5-717E275E7D59}"/>
              </a:ext>
            </a:extLst>
          </p:cNvPr>
          <p:cNvSpPr>
            <a:spLocks noGrp="1" noChangeArrowheads="1"/>
          </p:cNvSpPr>
          <p:nvPr>
            <p:ph type="body" idx="1"/>
          </p:nvPr>
        </p:nvSpPr>
        <p:spPr bwMode="auto">
          <a:xfrm>
            <a:off x="646113" y="6264275"/>
            <a:ext cx="6880225" cy="3562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fr-FR"/>
              <a:t>Click to edit Master text styles</a:t>
            </a:r>
          </a:p>
          <a:p>
            <a:pPr lvl="1"/>
            <a:r>
              <a:rPr lang="en-US" altLang="fr-FR"/>
              <a:t>Second level</a:t>
            </a:r>
          </a:p>
        </p:txBody>
      </p:sp>
      <p:sp>
        <p:nvSpPr>
          <p:cNvPr id="2054" name="Rectangle 8">
            <a:extLst>
              <a:ext uri="{FF2B5EF4-FFF2-40B4-BE49-F238E27FC236}">
                <a16:creationId xmlns:a16="http://schemas.microsoft.com/office/drawing/2014/main" id="{269D22D5-5E7D-7D4D-8D11-DD613FDD827A}"/>
              </a:ext>
            </a:extLst>
          </p:cNvPr>
          <p:cNvSpPr>
            <a:spLocks noChangeArrowheads="1"/>
          </p:cNvSpPr>
          <p:nvPr/>
        </p:nvSpPr>
        <p:spPr bwMode="auto">
          <a:xfrm>
            <a:off x="0" y="0"/>
            <a:ext cx="30275213" cy="428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5" name="Rectangle 9">
            <a:extLst>
              <a:ext uri="{FF2B5EF4-FFF2-40B4-BE49-F238E27FC236}">
                <a16:creationId xmlns:a16="http://schemas.microsoft.com/office/drawing/2014/main" id="{E4C6E94E-56F8-D74B-A499-6528ABD80E29}"/>
              </a:ext>
            </a:extLst>
          </p:cNvPr>
          <p:cNvSpPr>
            <a:spLocks noChangeArrowheads="1"/>
          </p:cNvSpPr>
          <p:nvPr/>
        </p:nvSpPr>
        <p:spPr bwMode="auto">
          <a:xfrm>
            <a:off x="7926388" y="6248400"/>
            <a:ext cx="14322425"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6" name="Rectangle 11">
            <a:extLst>
              <a:ext uri="{FF2B5EF4-FFF2-40B4-BE49-F238E27FC236}">
                <a16:creationId xmlns:a16="http://schemas.microsoft.com/office/drawing/2014/main" id="{4C7DA45B-F8F3-DA40-AB9C-6C2D45F5FE56}"/>
              </a:ext>
            </a:extLst>
          </p:cNvPr>
          <p:cNvSpPr>
            <a:spLocks noChangeArrowheads="1"/>
          </p:cNvSpPr>
          <p:nvPr/>
        </p:nvSpPr>
        <p:spPr bwMode="auto">
          <a:xfrm>
            <a:off x="22696488" y="6248400"/>
            <a:ext cx="6884987"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7" name="Text Box 14">
            <a:extLst>
              <a:ext uri="{FF2B5EF4-FFF2-40B4-BE49-F238E27FC236}">
                <a16:creationId xmlns:a16="http://schemas.microsoft.com/office/drawing/2014/main" id="{62B71F04-6BDC-7842-B92B-36BE9A331871}"/>
              </a:ext>
            </a:extLst>
          </p:cNvPr>
          <p:cNvSpPr txBox="1">
            <a:spLocks noChangeArrowheads="1"/>
          </p:cNvSpPr>
          <p:nvPr userDrawn="1"/>
        </p:nvSpPr>
        <p:spPr bwMode="auto">
          <a:xfrm>
            <a:off x="646113" y="42260838"/>
            <a:ext cx="3308350" cy="155575"/>
          </a:xfrm>
          <a:prstGeom prst="rect">
            <a:avLst/>
          </a:prstGeom>
          <a:noFill/>
          <a:ln>
            <a:noFill/>
          </a:ln>
        </p:spPr>
        <p:txBody>
          <a:bodyPr lIns="74857" tIns="37421" rIns="74857" bIns="37421">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800" b="1">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749300" rtl="0" eaLnBrk="0" fontAlgn="base" hangingPunct="0">
        <a:spcBef>
          <a:spcPct val="0"/>
        </a:spcBef>
        <a:spcAft>
          <a:spcPct val="0"/>
        </a:spcAft>
        <a:defRPr sz="7100">
          <a:solidFill>
            <a:schemeClr val="bg1"/>
          </a:solidFill>
          <a:latin typeface="+mj-lt"/>
          <a:ea typeface="MS PGothic" pitchFamily="34" charset="-128"/>
          <a:cs typeface="MS PGothic" charset="0"/>
        </a:defRPr>
      </a:lvl1pPr>
      <a:lvl2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2pPr>
      <a:lvl3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3pPr>
      <a:lvl4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4pPr>
      <a:lvl5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5pPr>
      <a:lvl6pPr marL="457200" algn="ctr" defTabSz="749300" rtl="0" fontAlgn="base">
        <a:spcBef>
          <a:spcPct val="0"/>
        </a:spcBef>
        <a:spcAft>
          <a:spcPct val="0"/>
        </a:spcAft>
        <a:defRPr sz="7100">
          <a:solidFill>
            <a:schemeClr val="tx2"/>
          </a:solidFill>
          <a:latin typeface="Arial Black" charset="0"/>
        </a:defRPr>
      </a:lvl6pPr>
      <a:lvl7pPr marL="914400" algn="ctr" defTabSz="749300" rtl="0" fontAlgn="base">
        <a:spcBef>
          <a:spcPct val="0"/>
        </a:spcBef>
        <a:spcAft>
          <a:spcPct val="0"/>
        </a:spcAft>
        <a:defRPr sz="7100">
          <a:solidFill>
            <a:schemeClr val="tx2"/>
          </a:solidFill>
          <a:latin typeface="Arial Black" charset="0"/>
        </a:defRPr>
      </a:lvl7pPr>
      <a:lvl8pPr marL="1371600" algn="ctr" defTabSz="749300" rtl="0" fontAlgn="base">
        <a:spcBef>
          <a:spcPct val="0"/>
        </a:spcBef>
        <a:spcAft>
          <a:spcPct val="0"/>
        </a:spcAft>
        <a:defRPr sz="7100">
          <a:solidFill>
            <a:schemeClr val="tx2"/>
          </a:solidFill>
          <a:latin typeface="Arial Black" charset="0"/>
        </a:defRPr>
      </a:lvl8pPr>
      <a:lvl9pPr marL="1828800" algn="ctr" defTabSz="749300" rtl="0" fontAlgn="base">
        <a:spcBef>
          <a:spcPct val="0"/>
        </a:spcBef>
        <a:spcAft>
          <a:spcPct val="0"/>
        </a:spcAft>
        <a:defRPr sz="7100">
          <a:solidFill>
            <a:schemeClr val="tx2"/>
          </a:solidFill>
          <a:latin typeface="Arial Black" charset="0"/>
        </a:defRPr>
      </a:lvl9pPr>
    </p:titleStyle>
    <p:bodyStyle>
      <a:lvl1pPr marL="280988" indent="-280988"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1pPr>
      <a:lvl2pPr marL="606425" indent="-231775"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2pPr>
      <a:lvl3pPr marL="938213" indent="-188913" algn="l" defTabSz="749300"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31286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4pPr>
      <a:lvl5pPr marL="168751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5pPr>
      <a:lvl6pPr marL="2144713" indent="-187325" algn="l" defTabSz="749300" rtl="0" fontAlgn="base">
        <a:spcBef>
          <a:spcPct val="20000"/>
        </a:spcBef>
        <a:spcAft>
          <a:spcPct val="0"/>
        </a:spcAft>
        <a:buChar char="»"/>
        <a:defRPr sz="1600">
          <a:solidFill>
            <a:schemeClr val="tx1"/>
          </a:solidFill>
          <a:latin typeface="+mn-lt"/>
          <a:ea typeface="ＭＳ Ｐゴシック" charset="-128"/>
        </a:defRPr>
      </a:lvl6pPr>
      <a:lvl7pPr marL="2601913" indent="-187325" algn="l" defTabSz="749300" rtl="0" fontAlgn="base">
        <a:spcBef>
          <a:spcPct val="20000"/>
        </a:spcBef>
        <a:spcAft>
          <a:spcPct val="0"/>
        </a:spcAft>
        <a:buChar char="»"/>
        <a:defRPr sz="1600">
          <a:solidFill>
            <a:schemeClr val="tx1"/>
          </a:solidFill>
          <a:latin typeface="+mn-lt"/>
          <a:ea typeface="ＭＳ Ｐゴシック" charset="-128"/>
        </a:defRPr>
      </a:lvl7pPr>
      <a:lvl8pPr marL="3059113" indent="-187325" algn="l" defTabSz="749300" rtl="0" fontAlgn="base">
        <a:spcBef>
          <a:spcPct val="20000"/>
        </a:spcBef>
        <a:spcAft>
          <a:spcPct val="0"/>
        </a:spcAft>
        <a:buChar char="»"/>
        <a:defRPr sz="1600">
          <a:solidFill>
            <a:schemeClr val="tx1"/>
          </a:solidFill>
          <a:latin typeface="+mn-lt"/>
          <a:ea typeface="ＭＳ Ｐゴシック" charset="-128"/>
        </a:defRPr>
      </a:lvl8pPr>
      <a:lvl9pPr marL="3516313" indent="-187325" algn="l" defTabSz="749300" rtl="0" fontAlgn="base">
        <a:spcBef>
          <a:spcPct val="20000"/>
        </a:spcBef>
        <a:spcAft>
          <a:spcPct val="0"/>
        </a:spcAft>
        <a:buChar char="»"/>
        <a:defRPr sz="1600">
          <a:solidFill>
            <a:schemeClr val="tx1"/>
          </a:solidFill>
          <a:latin typeface="+mn-lt"/>
          <a:ea typeface="ＭＳ Ｐゴシック" charset="-128"/>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CEF0F8"/>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57D8CEC-C970-5545-B1EC-2901675F4F2F}"/>
              </a:ext>
            </a:extLst>
          </p:cNvPr>
          <p:cNvSpPr>
            <a:spLocks noChangeArrowheads="1"/>
          </p:cNvSpPr>
          <p:nvPr/>
        </p:nvSpPr>
        <p:spPr bwMode="auto">
          <a:xfrm>
            <a:off x="0" y="0"/>
            <a:ext cx="30275213" cy="54737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3075" name="Rectangle 3">
            <a:extLst>
              <a:ext uri="{FF2B5EF4-FFF2-40B4-BE49-F238E27FC236}">
                <a16:creationId xmlns:a16="http://schemas.microsoft.com/office/drawing/2014/main" id="{46E7F514-0858-E645-8DCB-7B658256459F}"/>
              </a:ext>
            </a:extLst>
          </p:cNvPr>
          <p:cNvSpPr>
            <a:spLocks noChangeArrowheads="1"/>
          </p:cNvSpPr>
          <p:nvPr/>
        </p:nvSpPr>
        <p:spPr bwMode="auto">
          <a:xfrm>
            <a:off x="477838" y="6248400"/>
            <a:ext cx="29224287"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3076" name="Rectangle 6">
            <a:extLst>
              <a:ext uri="{FF2B5EF4-FFF2-40B4-BE49-F238E27FC236}">
                <a16:creationId xmlns:a16="http://schemas.microsoft.com/office/drawing/2014/main" id="{2CA3593C-4400-B2F5-F569-AE120ECB72CC}"/>
              </a:ext>
            </a:extLst>
          </p:cNvPr>
          <p:cNvSpPr>
            <a:spLocks noGrp="1" noChangeArrowheads="1"/>
          </p:cNvSpPr>
          <p:nvPr>
            <p:ph type="title"/>
          </p:nvPr>
        </p:nvSpPr>
        <p:spPr bwMode="auto">
          <a:xfrm>
            <a:off x="661988" y="1655763"/>
            <a:ext cx="2891948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fr-FR"/>
              <a:t>Click to edit Master title style</a:t>
            </a:r>
          </a:p>
        </p:txBody>
      </p:sp>
      <p:sp>
        <p:nvSpPr>
          <p:cNvPr id="3077" name="Rectangle 7">
            <a:extLst>
              <a:ext uri="{FF2B5EF4-FFF2-40B4-BE49-F238E27FC236}">
                <a16:creationId xmlns:a16="http://schemas.microsoft.com/office/drawing/2014/main" id="{0D1C5B07-2781-5346-09EA-EE1474814D65}"/>
              </a:ext>
            </a:extLst>
          </p:cNvPr>
          <p:cNvSpPr>
            <a:spLocks noGrp="1" noChangeArrowheads="1"/>
          </p:cNvSpPr>
          <p:nvPr>
            <p:ph type="body" idx="1"/>
          </p:nvPr>
        </p:nvSpPr>
        <p:spPr bwMode="auto">
          <a:xfrm>
            <a:off x="477838" y="6248400"/>
            <a:ext cx="29103637" cy="3562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fr-FR"/>
              <a:t>Click to edit Master text styles</a:t>
            </a:r>
          </a:p>
          <a:p>
            <a:pPr lvl="1"/>
            <a:r>
              <a:rPr lang="en-US" altLang="fr-FR"/>
              <a:t>Second level</a:t>
            </a:r>
          </a:p>
        </p:txBody>
      </p:sp>
      <p:sp>
        <p:nvSpPr>
          <p:cNvPr id="3078" name="Rectangle 8">
            <a:extLst>
              <a:ext uri="{FF2B5EF4-FFF2-40B4-BE49-F238E27FC236}">
                <a16:creationId xmlns:a16="http://schemas.microsoft.com/office/drawing/2014/main" id="{4D49E4CC-BD61-6C48-B56D-E4FA3CBB2B65}"/>
              </a:ext>
            </a:extLst>
          </p:cNvPr>
          <p:cNvSpPr>
            <a:spLocks noChangeArrowheads="1"/>
          </p:cNvSpPr>
          <p:nvPr/>
        </p:nvSpPr>
        <p:spPr bwMode="auto">
          <a:xfrm>
            <a:off x="0" y="0"/>
            <a:ext cx="30275213" cy="428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3079" name="Text Box 14">
            <a:extLst>
              <a:ext uri="{FF2B5EF4-FFF2-40B4-BE49-F238E27FC236}">
                <a16:creationId xmlns:a16="http://schemas.microsoft.com/office/drawing/2014/main" id="{77480CCC-379B-C247-8E45-12B7352B369C}"/>
              </a:ext>
            </a:extLst>
          </p:cNvPr>
          <p:cNvSpPr txBox="1">
            <a:spLocks noChangeArrowheads="1"/>
          </p:cNvSpPr>
          <p:nvPr userDrawn="1"/>
        </p:nvSpPr>
        <p:spPr bwMode="auto">
          <a:xfrm>
            <a:off x="477838" y="42244963"/>
            <a:ext cx="3308350" cy="158750"/>
          </a:xfrm>
          <a:prstGeom prst="rect">
            <a:avLst/>
          </a:prstGeom>
          <a:noFill/>
          <a:ln>
            <a:noFill/>
          </a:ln>
        </p:spPr>
        <p:txBody>
          <a:bodyPr lIns="74857" tIns="37421" rIns="74857" bIns="37421">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800" b="1">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749300" rtl="0" eaLnBrk="0" fontAlgn="base" hangingPunct="0">
        <a:spcBef>
          <a:spcPct val="0"/>
        </a:spcBef>
        <a:spcAft>
          <a:spcPct val="0"/>
        </a:spcAft>
        <a:defRPr sz="7100">
          <a:solidFill>
            <a:schemeClr val="bg1"/>
          </a:solidFill>
          <a:latin typeface="+mj-lt"/>
          <a:ea typeface="MS PGothic" pitchFamily="34" charset="-128"/>
          <a:cs typeface="MS PGothic" charset="0"/>
        </a:defRPr>
      </a:lvl1pPr>
      <a:lvl2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2pPr>
      <a:lvl3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3pPr>
      <a:lvl4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4pPr>
      <a:lvl5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5pPr>
      <a:lvl6pPr marL="457200" algn="ctr" defTabSz="749300" rtl="0" fontAlgn="base">
        <a:spcBef>
          <a:spcPct val="0"/>
        </a:spcBef>
        <a:spcAft>
          <a:spcPct val="0"/>
        </a:spcAft>
        <a:defRPr sz="7100">
          <a:solidFill>
            <a:schemeClr val="tx2"/>
          </a:solidFill>
          <a:latin typeface="Arial Black" charset="0"/>
        </a:defRPr>
      </a:lvl6pPr>
      <a:lvl7pPr marL="914400" algn="ctr" defTabSz="749300" rtl="0" fontAlgn="base">
        <a:spcBef>
          <a:spcPct val="0"/>
        </a:spcBef>
        <a:spcAft>
          <a:spcPct val="0"/>
        </a:spcAft>
        <a:defRPr sz="7100">
          <a:solidFill>
            <a:schemeClr val="tx2"/>
          </a:solidFill>
          <a:latin typeface="Arial Black" charset="0"/>
        </a:defRPr>
      </a:lvl7pPr>
      <a:lvl8pPr marL="1371600" algn="ctr" defTabSz="749300" rtl="0" fontAlgn="base">
        <a:spcBef>
          <a:spcPct val="0"/>
        </a:spcBef>
        <a:spcAft>
          <a:spcPct val="0"/>
        </a:spcAft>
        <a:defRPr sz="7100">
          <a:solidFill>
            <a:schemeClr val="tx2"/>
          </a:solidFill>
          <a:latin typeface="Arial Black" charset="0"/>
        </a:defRPr>
      </a:lvl8pPr>
      <a:lvl9pPr marL="1828800" algn="ctr" defTabSz="749300" rtl="0" fontAlgn="base">
        <a:spcBef>
          <a:spcPct val="0"/>
        </a:spcBef>
        <a:spcAft>
          <a:spcPct val="0"/>
        </a:spcAft>
        <a:defRPr sz="7100">
          <a:solidFill>
            <a:schemeClr val="tx2"/>
          </a:solidFill>
          <a:latin typeface="Arial Black" charset="0"/>
        </a:defRPr>
      </a:lvl9pPr>
    </p:titleStyle>
    <p:bodyStyle>
      <a:lvl1pPr marL="280988" indent="-280988"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1pPr>
      <a:lvl2pPr marL="606425" indent="-231775"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2pPr>
      <a:lvl3pPr marL="938213" indent="-188913" algn="l" defTabSz="749300"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31286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4pPr>
      <a:lvl5pPr marL="168751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5pPr>
      <a:lvl6pPr marL="2144713" indent="-187325" algn="l" defTabSz="749300" rtl="0" fontAlgn="base">
        <a:spcBef>
          <a:spcPct val="20000"/>
        </a:spcBef>
        <a:spcAft>
          <a:spcPct val="0"/>
        </a:spcAft>
        <a:buChar char="»"/>
        <a:defRPr sz="1600">
          <a:solidFill>
            <a:schemeClr val="tx1"/>
          </a:solidFill>
          <a:latin typeface="+mn-lt"/>
          <a:ea typeface="ＭＳ Ｐゴシック" charset="-128"/>
        </a:defRPr>
      </a:lvl6pPr>
      <a:lvl7pPr marL="2601913" indent="-187325" algn="l" defTabSz="749300" rtl="0" fontAlgn="base">
        <a:spcBef>
          <a:spcPct val="20000"/>
        </a:spcBef>
        <a:spcAft>
          <a:spcPct val="0"/>
        </a:spcAft>
        <a:buChar char="»"/>
        <a:defRPr sz="1600">
          <a:solidFill>
            <a:schemeClr val="tx1"/>
          </a:solidFill>
          <a:latin typeface="+mn-lt"/>
          <a:ea typeface="ＭＳ Ｐゴシック" charset="-128"/>
        </a:defRPr>
      </a:lvl7pPr>
      <a:lvl8pPr marL="3059113" indent="-187325" algn="l" defTabSz="749300" rtl="0" fontAlgn="base">
        <a:spcBef>
          <a:spcPct val="20000"/>
        </a:spcBef>
        <a:spcAft>
          <a:spcPct val="0"/>
        </a:spcAft>
        <a:buChar char="»"/>
        <a:defRPr sz="1600">
          <a:solidFill>
            <a:schemeClr val="tx1"/>
          </a:solidFill>
          <a:latin typeface="+mn-lt"/>
          <a:ea typeface="ＭＳ Ｐゴシック" charset="-128"/>
        </a:defRPr>
      </a:lvl8pPr>
      <a:lvl9pPr marL="3516313" indent="-187325" algn="l" defTabSz="749300" rtl="0" fontAlgn="base">
        <a:spcBef>
          <a:spcPct val="20000"/>
        </a:spcBef>
        <a:spcAft>
          <a:spcPct val="0"/>
        </a:spcAft>
        <a:buChar char="»"/>
        <a:defRPr sz="1600">
          <a:solidFill>
            <a:schemeClr val="tx1"/>
          </a:solidFill>
          <a:latin typeface="+mn-lt"/>
          <a:ea typeface="ＭＳ Ｐゴシック" charset="-128"/>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5">
            <a:extLst>
              <a:ext uri="{FF2B5EF4-FFF2-40B4-BE49-F238E27FC236}">
                <a16:creationId xmlns:a16="http://schemas.microsoft.com/office/drawing/2014/main" id="{5C34FFF7-6375-FEF2-894D-1B20F0E170AB}"/>
              </a:ext>
            </a:extLst>
          </p:cNvPr>
          <p:cNvSpPr>
            <a:spLocks noChangeArrowheads="1"/>
          </p:cNvSpPr>
          <p:nvPr/>
        </p:nvSpPr>
        <p:spPr bwMode="auto">
          <a:xfrm>
            <a:off x="7810341" y="1687376"/>
            <a:ext cx="15423197" cy="315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838" tIns="37413" rIns="74838" bIns="37413">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spcBef>
                <a:spcPct val="0"/>
              </a:spcBef>
              <a:buFontTx/>
              <a:buNone/>
            </a:pPr>
            <a:endParaRPr lang="en-US" altLang="fr-FR" sz="4100" b="1" dirty="0">
              <a:solidFill>
                <a:schemeClr val="bg1"/>
              </a:solidFill>
            </a:endParaRPr>
          </a:p>
          <a:p>
            <a:pPr algn="ctr">
              <a:spcBef>
                <a:spcPct val="0"/>
              </a:spcBef>
              <a:buFontTx/>
              <a:buNone/>
            </a:pPr>
            <a:r>
              <a:rPr lang="en-US" altLang="fr-FR" sz="4100" b="1" dirty="0">
                <a:solidFill>
                  <a:schemeClr val="bg1"/>
                </a:solidFill>
              </a:rPr>
              <a:t>Eoin Lawless – G00396053</a:t>
            </a:r>
          </a:p>
          <a:p>
            <a:pPr algn="ctr" rtl="0">
              <a:buNone/>
            </a:pPr>
            <a:r>
              <a:rPr lang="en-US" altLang="fr-FR" sz="4100" b="1" dirty="0">
                <a:solidFill>
                  <a:schemeClr val="bg1"/>
                </a:solidFill>
              </a:rPr>
              <a:t>Pose Detection using CNNs</a:t>
            </a:r>
            <a:br>
              <a:rPr lang="en-US" altLang="fr-FR" sz="4100" b="1" dirty="0">
                <a:solidFill>
                  <a:schemeClr val="bg1"/>
                </a:solidFill>
              </a:rPr>
            </a:br>
            <a:r>
              <a:rPr lang="en-US" sz="4100" b="1" i="0" dirty="0">
                <a:solidFill>
                  <a:schemeClr val="bg1"/>
                </a:solidFill>
                <a:effectLst/>
                <a:latin typeface="Arial" panose="020B0604020202020204" pitchFamily="34" charset="0"/>
              </a:rPr>
              <a:t>B.Sc. (Hons) in Software Development – Final Year Project</a:t>
            </a:r>
            <a:endParaRPr lang="en-US" altLang="fr-FR" sz="4100" b="1" dirty="0">
              <a:solidFill>
                <a:schemeClr val="bg1"/>
              </a:solidFill>
            </a:endParaRPr>
          </a:p>
          <a:p>
            <a:pPr algn="ctr">
              <a:spcBef>
                <a:spcPct val="0"/>
              </a:spcBef>
              <a:buFontTx/>
              <a:buNone/>
            </a:pPr>
            <a:endParaRPr lang="en-US" altLang="fr-FR" sz="2800" b="1" dirty="0">
              <a:solidFill>
                <a:schemeClr val="bg1"/>
              </a:solidFill>
            </a:endParaRPr>
          </a:p>
        </p:txBody>
      </p:sp>
      <p:sp>
        <p:nvSpPr>
          <p:cNvPr id="5122" name="Text Box 471">
            <a:extLst>
              <a:ext uri="{FF2B5EF4-FFF2-40B4-BE49-F238E27FC236}">
                <a16:creationId xmlns:a16="http://schemas.microsoft.com/office/drawing/2014/main" id="{2AC155E6-8ACE-F3F1-A66B-0F772E5066BD}"/>
              </a:ext>
            </a:extLst>
          </p:cNvPr>
          <p:cNvSpPr txBox="1">
            <a:spLocks noChangeArrowheads="1"/>
          </p:cNvSpPr>
          <p:nvPr/>
        </p:nvSpPr>
        <p:spPr bwMode="auto">
          <a:xfrm>
            <a:off x="646113" y="6248400"/>
            <a:ext cx="9321800" cy="630238"/>
          </a:xfrm>
          <a:prstGeom prst="rect">
            <a:avLst/>
          </a:prstGeom>
          <a:solidFill>
            <a:srgbClr val="005B5E"/>
          </a:solidFill>
          <a:ln>
            <a:no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a:solidFill>
                  <a:schemeClr val="bg1"/>
                </a:solidFill>
                <a:latin typeface="Arial Narrow" panose="020B0604020202020204" pitchFamily="34" charset="0"/>
              </a:rPr>
              <a:t>Introduction</a:t>
            </a:r>
          </a:p>
        </p:txBody>
      </p:sp>
      <p:sp>
        <p:nvSpPr>
          <p:cNvPr id="5123" name="Text Box 472">
            <a:extLst>
              <a:ext uri="{FF2B5EF4-FFF2-40B4-BE49-F238E27FC236}">
                <a16:creationId xmlns:a16="http://schemas.microsoft.com/office/drawing/2014/main" id="{93F4D7DD-0651-5DEB-C3FF-9F7911696A02}"/>
              </a:ext>
            </a:extLst>
          </p:cNvPr>
          <p:cNvSpPr txBox="1">
            <a:spLocks noChangeArrowheads="1"/>
          </p:cNvSpPr>
          <p:nvPr/>
        </p:nvSpPr>
        <p:spPr bwMode="auto">
          <a:xfrm>
            <a:off x="8301741" y="-8196994"/>
            <a:ext cx="9317038" cy="595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fr-FR" sz="2600" dirty="0">
                <a:latin typeface="Arial Narrow" panose="020B0604020202020204" pitchFamily="34" charset="0"/>
              </a:rPr>
              <a:t>This template was designed to produce a 1189mm x 841mm (A0 size) poster in portrait or landscape orientation. You can modify it as needed for your presentation before printing.</a:t>
            </a:r>
            <a:br>
              <a:rPr lang="en-US" altLang="fr-FR" sz="2600" dirty="0">
                <a:latin typeface="Arial Narrow" panose="020B0604020202020204" pitchFamily="34" charset="0"/>
              </a:rPr>
            </a:br>
            <a:br>
              <a:rPr lang="en-US" altLang="fr-FR" sz="2600" dirty="0">
                <a:latin typeface="Arial Narrow" panose="020B0604020202020204" pitchFamily="34" charset="0"/>
              </a:rPr>
            </a:br>
            <a:r>
              <a:rPr lang="en-US" altLang="fr-FR" sz="2600" dirty="0">
                <a:latin typeface="Arial Narrow" panose="020B0604020202020204" pitchFamily="34" charset="0"/>
              </a:rPr>
              <a:t>Making use of this template will ensure that your poster will look professional, easy to read and save you valuable time in the layout of your presentation.</a:t>
            </a:r>
            <a:br>
              <a:rPr lang="en-US" altLang="fr-FR" sz="2600" dirty="0">
                <a:latin typeface="Arial Narrow" panose="020B0604020202020204" pitchFamily="34" charset="0"/>
              </a:rPr>
            </a:br>
            <a:br>
              <a:rPr lang="en-US" altLang="fr-FR" sz="2600" dirty="0">
                <a:latin typeface="Arial Narrow" panose="020B0604020202020204" pitchFamily="34" charset="0"/>
              </a:rPr>
            </a:br>
            <a:r>
              <a:rPr lang="en-US" altLang="fr-FR" sz="2600" dirty="0">
                <a:latin typeface="Arial Narrow" panose="020B0604020202020204" pitchFamily="34" charset="0"/>
              </a:rPr>
              <a:t>For poster design beginners we have included many useful tips you can find on the poster template itself. </a:t>
            </a:r>
          </a:p>
          <a:p>
            <a:pPr eaLnBrk="1" hangingPunct="1">
              <a:spcBef>
                <a:spcPct val="0"/>
              </a:spcBef>
              <a:buFontTx/>
              <a:buNone/>
            </a:pPr>
            <a:endParaRPr lang="en-US" altLang="fr-FR" sz="2600" dirty="0">
              <a:latin typeface="Arial Narrow" panose="020B0604020202020204" pitchFamily="34" charset="0"/>
            </a:endParaRPr>
          </a:p>
          <a:p>
            <a:pPr eaLnBrk="1" hangingPunct="1">
              <a:spcBef>
                <a:spcPct val="0"/>
              </a:spcBef>
              <a:buFontTx/>
              <a:buNone/>
            </a:pPr>
            <a:br>
              <a:rPr lang="en-US" altLang="fr-FR" sz="2600" dirty="0">
                <a:latin typeface="Arial Narrow" panose="020B0604020202020204" pitchFamily="34" charset="0"/>
              </a:rPr>
            </a:br>
            <a:endParaRPr lang="en-US" altLang="fr-FR" sz="2600" b="1" dirty="0">
              <a:latin typeface="Arial Narrow" panose="020B0604020202020204" pitchFamily="34" charset="0"/>
            </a:endParaRPr>
          </a:p>
        </p:txBody>
      </p:sp>
      <p:sp>
        <p:nvSpPr>
          <p:cNvPr id="5124" name="Text Box 473">
            <a:extLst>
              <a:ext uri="{FF2B5EF4-FFF2-40B4-BE49-F238E27FC236}">
                <a16:creationId xmlns:a16="http://schemas.microsoft.com/office/drawing/2014/main" id="{D129D99C-2A5B-B2A0-6E84-3C4C123C1FF7}"/>
              </a:ext>
            </a:extLst>
          </p:cNvPr>
          <p:cNvSpPr txBox="1">
            <a:spLocks noChangeArrowheads="1"/>
          </p:cNvSpPr>
          <p:nvPr/>
        </p:nvSpPr>
        <p:spPr bwMode="auto">
          <a:xfrm>
            <a:off x="646113" y="18102263"/>
            <a:ext cx="9321800" cy="630237"/>
          </a:xfrm>
          <a:prstGeom prst="rect">
            <a:avLst/>
          </a:prstGeom>
          <a:solidFill>
            <a:srgbClr val="005B5E"/>
          </a:solidFill>
          <a:ln>
            <a:no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chemeClr val="bg1"/>
                </a:solidFill>
                <a:latin typeface="Arial Narrow" panose="020B0604020202020204" pitchFamily="34" charset="0"/>
              </a:rPr>
              <a:t>CNN’s</a:t>
            </a:r>
          </a:p>
        </p:txBody>
      </p:sp>
      <p:sp>
        <p:nvSpPr>
          <p:cNvPr id="5131" name="Text Box 490">
            <a:extLst>
              <a:ext uri="{FF2B5EF4-FFF2-40B4-BE49-F238E27FC236}">
                <a16:creationId xmlns:a16="http://schemas.microsoft.com/office/drawing/2014/main" id="{559C8A58-C31B-3A67-9FA3-76977BDC8D49}"/>
              </a:ext>
            </a:extLst>
          </p:cNvPr>
          <p:cNvSpPr txBox="1">
            <a:spLocks noChangeArrowheads="1"/>
          </p:cNvSpPr>
          <p:nvPr/>
        </p:nvSpPr>
        <p:spPr bwMode="auto">
          <a:xfrm>
            <a:off x="646113" y="32075438"/>
            <a:ext cx="9315450" cy="630237"/>
          </a:xfrm>
          <a:prstGeom prst="rect">
            <a:avLst/>
          </a:prstGeom>
          <a:solidFill>
            <a:srgbClr val="005B5E"/>
          </a:solidFill>
          <a:ln>
            <a:no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rgbClr val="F8F8F8"/>
                </a:solidFill>
                <a:latin typeface="Arial Narrow" panose="020B0604020202020204" pitchFamily="34" charset="0"/>
              </a:rPr>
              <a:t>Pose detection models </a:t>
            </a:r>
          </a:p>
        </p:txBody>
      </p:sp>
      <p:sp>
        <p:nvSpPr>
          <p:cNvPr id="5132" name="Text Box 491">
            <a:extLst>
              <a:ext uri="{FF2B5EF4-FFF2-40B4-BE49-F238E27FC236}">
                <a16:creationId xmlns:a16="http://schemas.microsoft.com/office/drawing/2014/main" id="{5470739C-1FD7-9B8E-A9BA-D15B0F6E045D}"/>
              </a:ext>
            </a:extLst>
          </p:cNvPr>
          <p:cNvSpPr txBox="1">
            <a:spLocks noChangeArrowheads="1"/>
          </p:cNvSpPr>
          <p:nvPr/>
        </p:nvSpPr>
        <p:spPr bwMode="auto">
          <a:xfrm>
            <a:off x="571341" y="33505939"/>
            <a:ext cx="9315450" cy="443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l">
              <a:buNone/>
            </a:pPr>
            <a:r>
              <a:rPr lang="en-US" sz="2600" b="0" i="0" dirty="0">
                <a:effectLst/>
                <a:latin typeface="+mn-lt"/>
              </a:rPr>
              <a:t>Pose detection is a technique where Convolutional Neural Networks (CNNs) identify human body positions in images or videos by detecting specific points known as </a:t>
            </a:r>
            <a:r>
              <a:rPr lang="en-US" sz="2600" b="0" i="0" dirty="0" err="1">
                <a:effectLst/>
                <a:latin typeface="+mn-lt"/>
              </a:rPr>
              <a:t>keypoints</a:t>
            </a:r>
            <a:r>
              <a:rPr lang="en-US" sz="2600" b="0" i="0" dirty="0">
                <a:effectLst/>
                <a:latin typeface="+mn-lt"/>
              </a:rPr>
              <a:t>, which represent major joints like elbows and shoulders. For effective </a:t>
            </a:r>
            <a:r>
              <a:rPr lang="en-US" sz="2600" b="0" i="0" dirty="0" err="1">
                <a:effectLst/>
                <a:latin typeface="+mn-lt"/>
              </a:rPr>
              <a:t>keypoint</a:t>
            </a:r>
            <a:r>
              <a:rPr lang="en-US" sz="2600" b="0" i="0" dirty="0">
                <a:effectLst/>
                <a:latin typeface="+mn-lt"/>
              </a:rPr>
              <a:t> detection, CNNs often incorporate modified architectures such as Feature Pyramid Networks, which help identify </a:t>
            </a:r>
            <a:r>
              <a:rPr lang="en-US" sz="2600" b="0" i="0" dirty="0" err="1">
                <a:effectLst/>
                <a:latin typeface="+mn-lt"/>
              </a:rPr>
              <a:t>keypoints</a:t>
            </a:r>
            <a:r>
              <a:rPr lang="en-US" sz="2600" b="0" i="0" dirty="0">
                <a:effectLst/>
                <a:latin typeface="+mn-lt"/>
              </a:rPr>
              <a:t> at multiple scales.</a:t>
            </a:r>
          </a:p>
          <a:p>
            <a:pPr algn="l">
              <a:buNone/>
            </a:pPr>
            <a:endParaRPr lang="en-US" sz="2600" b="0" i="0" dirty="0">
              <a:effectLst/>
              <a:latin typeface="+mn-lt"/>
            </a:endParaRPr>
          </a:p>
          <a:p>
            <a:pPr eaLnBrk="1" hangingPunct="1">
              <a:spcBef>
                <a:spcPct val="0"/>
              </a:spcBef>
              <a:buFontTx/>
              <a:buNone/>
            </a:pPr>
            <a:endParaRPr lang="en-US" altLang="fr-FR" sz="2600" dirty="0">
              <a:latin typeface="+mn-lt"/>
            </a:endParaRPr>
          </a:p>
        </p:txBody>
      </p:sp>
      <p:sp>
        <p:nvSpPr>
          <p:cNvPr id="5134" name="Text Box 495">
            <a:extLst>
              <a:ext uri="{FF2B5EF4-FFF2-40B4-BE49-F238E27FC236}">
                <a16:creationId xmlns:a16="http://schemas.microsoft.com/office/drawing/2014/main" id="{66C5DC0B-886C-242B-0A7A-DA2E0E8025A9}"/>
              </a:ext>
            </a:extLst>
          </p:cNvPr>
          <p:cNvSpPr txBox="1">
            <a:spLocks noChangeArrowheads="1"/>
          </p:cNvSpPr>
          <p:nvPr/>
        </p:nvSpPr>
        <p:spPr bwMode="auto">
          <a:xfrm>
            <a:off x="10453688" y="6248400"/>
            <a:ext cx="9320212" cy="629571"/>
          </a:xfrm>
          <a:prstGeom prst="rect">
            <a:avLst/>
          </a:prstGeom>
          <a:solidFill>
            <a:srgbClr val="005B5E"/>
          </a:solidFill>
          <a:ln>
            <a:no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None/>
            </a:pPr>
            <a:r>
              <a:rPr lang="en-US" altLang="fr-FR" sz="3600" b="1" dirty="0">
                <a:solidFill>
                  <a:schemeClr val="bg1"/>
                </a:solidFill>
                <a:latin typeface="Arial Narrow" panose="020B0604020202020204" pitchFamily="34" charset="0"/>
              </a:rPr>
              <a:t>Architecture</a:t>
            </a:r>
          </a:p>
        </p:txBody>
      </p:sp>
      <p:sp>
        <p:nvSpPr>
          <p:cNvPr id="5135" name="Text Box 496">
            <a:extLst>
              <a:ext uri="{FF2B5EF4-FFF2-40B4-BE49-F238E27FC236}">
                <a16:creationId xmlns:a16="http://schemas.microsoft.com/office/drawing/2014/main" id="{74E5DC18-3C0E-6767-6237-92CB696FA42F}"/>
              </a:ext>
            </a:extLst>
          </p:cNvPr>
          <p:cNvSpPr txBox="1">
            <a:spLocks noChangeArrowheads="1"/>
          </p:cNvSpPr>
          <p:nvPr/>
        </p:nvSpPr>
        <p:spPr bwMode="auto">
          <a:xfrm>
            <a:off x="10477500" y="11988947"/>
            <a:ext cx="9320212" cy="3004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sz="2600" b="1" i="0" dirty="0">
                <a:effectLst/>
                <a:latin typeface="Arial" panose="020B0604020202020204" pitchFamily="34" charset="0"/>
              </a:rPr>
              <a:t>Front-end components and user interfaces</a:t>
            </a:r>
            <a:br>
              <a:rPr lang="en-US" sz="2000" dirty="0"/>
            </a:br>
            <a:r>
              <a:rPr lang="en-US" b="0" i="0" dirty="0">
                <a:effectLst/>
                <a:latin typeface="Arial" panose="020B0604020202020204" pitchFamily="34" charset="0"/>
              </a:rPr>
              <a:t>The front-end is built using React Native and managed with React Navigation for routing. The user interface is themed with React Native Paper and includes screens for login, profile stats, historical data, exercise detection, and browsing additional exercises.</a:t>
            </a:r>
            <a:endParaRPr lang="en-US" altLang="fr-FR" dirty="0">
              <a:latin typeface="Arial Narrow" panose="020B0604020202020204" pitchFamily="34" charset="0"/>
            </a:endParaRPr>
          </a:p>
        </p:txBody>
      </p:sp>
      <p:sp>
        <p:nvSpPr>
          <p:cNvPr id="5138" name="Text Box 503">
            <a:extLst>
              <a:ext uri="{FF2B5EF4-FFF2-40B4-BE49-F238E27FC236}">
                <a16:creationId xmlns:a16="http://schemas.microsoft.com/office/drawing/2014/main" id="{073A4DCE-DD99-DCC5-1B5E-24908A1B2736}"/>
              </a:ext>
            </a:extLst>
          </p:cNvPr>
          <p:cNvSpPr txBox="1">
            <a:spLocks noChangeArrowheads="1"/>
          </p:cNvSpPr>
          <p:nvPr/>
        </p:nvSpPr>
        <p:spPr bwMode="auto">
          <a:xfrm>
            <a:off x="735013" y="23550197"/>
            <a:ext cx="9320212" cy="8913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l">
              <a:buNone/>
            </a:pPr>
            <a:r>
              <a:rPr lang="en-US" sz="2800" b="1" i="0" dirty="0">
                <a:effectLst/>
                <a:latin typeface="Söhne"/>
              </a:rPr>
              <a:t>Convolutional Neural Networks (CNNs) are structured like human visual perception:</a:t>
            </a:r>
          </a:p>
          <a:p>
            <a:pPr algn="l">
              <a:buNone/>
            </a:pPr>
            <a:endParaRPr lang="en-US" sz="2800" b="1" i="0" dirty="0">
              <a:effectLst/>
              <a:latin typeface="Söhne"/>
            </a:endParaRPr>
          </a:p>
          <a:p>
            <a:pPr algn="l">
              <a:buFont typeface="+mj-lt"/>
              <a:buAutoNum type="arabicPeriod"/>
            </a:pPr>
            <a:r>
              <a:rPr lang="en-US" sz="2800" b="1" i="0" dirty="0">
                <a:effectLst/>
                <a:latin typeface="Söhne"/>
              </a:rPr>
              <a:t>Convolutional Layers</a:t>
            </a:r>
            <a:r>
              <a:rPr lang="en-US" sz="2800" b="0" i="0" dirty="0">
                <a:effectLst/>
                <a:latin typeface="Söhne"/>
              </a:rPr>
              <a:t>: These layers use filters to identify patterns in the input. Each filter scans a small region of the input, producing a map of where certain features are located.</a:t>
            </a:r>
          </a:p>
          <a:p>
            <a:pPr algn="l">
              <a:buFont typeface="+mj-lt"/>
              <a:buAutoNum type="arabicPeriod"/>
            </a:pPr>
            <a:r>
              <a:rPr lang="en-US" sz="2800" b="1" i="0" dirty="0">
                <a:effectLst/>
                <a:latin typeface="Söhne"/>
              </a:rPr>
              <a:t>Activation Functions</a:t>
            </a:r>
            <a:r>
              <a:rPr lang="en-US" sz="2800" b="0" i="0" dirty="0">
                <a:effectLst/>
                <a:latin typeface="Söhne"/>
              </a:rPr>
              <a:t>: After convolution, activation functions like </a:t>
            </a:r>
            <a:r>
              <a:rPr lang="en-US" sz="2800" b="0" i="0" dirty="0" err="1">
                <a:effectLst/>
                <a:latin typeface="Söhne"/>
              </a:rPr>
              <a:t>ReLU</a:t>
            </a:r>
            <a:r>
              <a:rPr lang="en-US" sz="2800" b="0" i="0" dirty="0">
                <a:effectLst/>
                <a:latin typeface="Söhne"/>
              </a:rPr>
              <a:t> are applied to introduce non-linearities, aiding in learning complex patterns.</a:t>
            </a:r>
          </a:p>
          <a:p>
            <a:pPr algn="l">
              <a:buFont typeface="+mj-lt"/>
              <a:buAutoNum type="arabicPeriod"/>
            </a:pPr>
            <a:r>
              <a:rPr lang="en-US" sz="2800" b="1" i="0" dirty="0">
                <a:effectLst/>
                <a:latin typeface="Söhne"/>
              </a:rPr>
              <a:t>Pooling Layers</a:t>
            </a:r>
            <a:r>
              <a:rPr lang="en-US" sz="2800" b="0" i="0" dirty="0">
                <a:effectLst/>
                <a:latin typeface="Söhne"/>
              </a:rPr>
              <a:t>: They down-sample the input, reducing its size while retaining important features. Common types include max pooling and average pooling.</a:t>
            </a:r>
          </a:p>
          <a:p>
            <a:pPr algn="l">
              <a:buFont typeface="+mj-lt"/>
              <a:buAutoNum type="arabicPeriod"/>
            </a:pPr>
            <a:r>
              <a:rPr lang="en-US" sz="2800" b="1" i="0" dirty="0">
                <a:effectLst/>
                <a:latin typeface="Söhne"/>
              </a:rPr>
              <a:t>Fully Connected Layers</a:t>
            </a:r>
            <a:r>
              <a:rPr lang="en-US" sz="2800" b="0" i="0" dirty="0">
                <a:effectLst/>
                <a:latin typeface="Söhne"/>
              </a:rPr>
              <a:t>: Typically found at the end of the network, these layers connect every neuron to the next layer, enabling the network to classify inputs based on learned features.</a:t>
            </a:r>
          </a:p>
          <a:p>
            <a:pPr eaLnBrk="1" hangingPunct="1">
              <a:spcBef>
                <a:spcPct val="0"/>
              </a:spcBef>
              <a:buNone/>
            </a:pPr>
            <a:endParaRPr lang="en-US" altLang="fr-FR" sz="2600" dirty="0">
              <a:latin typeface="Arial Narrow" panose="020B0604020202020204" pitchFamily="34" charset="0"/>
            </a:endParaRPr>
          </a:p>
        </p:txBody>
      </p:sp>
      <p:sp>
        <p:nvSpPr>
          <p:cNvPr id="5139" name="Text Box 509">
            <a:extLst>
              <a:ext uri="{FF2B5EF4-FFF2-40B4-BE49-F238E27FC236}">
                <a16:creationId xmlns:a16="http://schemas.microsoft.com/office/drawing/2014/main" id="{B2A8BE26-AE75-BF66-300D-0EC47905C6E0}"/>
              </a:ext>
            </a:extLst>
          </p:cNvPr>
          <p:cNvSpPr txBox="1">
            <a:spLocks noChangeArrowheads="1"/>
          </p:cNvSpPr>
          <p:nvPr/>
        </p:nvSpPr>
        <p:spPr bwMode="auto">
          <a:xfrm>
            <a:off x="10447338" y="17842084"/>
            <a:ext cx="9320212" cy="630238"/>
          </a:xfrm>
          <a:prstGeom prst="rect">
            <a:avLst/>
          </a:prstGeom>
          <a:solidFill>
            <a:srgbClr val="005B5E"/>
          </a:solidFill>
          <a:ln>
            <a:no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chemeClr val="bg1"/>
                </a:solidFill>
                <a:latin typeface="Arial Narrow" panose="020B0604020202020204" pitchFamily="34" charset="0"/>
              </a:rPr>
              <a:t>Examples of Pose Detection</a:t>
            </a:r>
          </a:p>
        </p:txBody>
      </p:sp>
      <p:sp>
        <p:nvSpPr>
          <p:cNvPr id="5143" name="Text Box 522">
            <a:extLst>
              <a:ext uri="{FF2B5EF4-FFF2-40B4-BE49-F238E27FC236}">
                <a16:creationId xmlns:a16="http://schemas.microsoft.com/office/drawing/2014/main" id="{B65C3058-CB06-208E-864A-AF7CAC613D8C}"/>
              </a:ext>
            </a:extLst>
          </p:cNvPr>
          <p:cNvSpPr txBox="1">
            <a:spLocks noChangeArrowheads="1"/>
          </p:cNvSpPr>
          <p:nvPr/>
        </p:nvSpPr>
        <p:spPr bwMode="auto">
          <a:xfrm>
            <a:off x="20253325" y="6248400"/>
            <a:ext cx="9320213" cy="630238"/>
          </a:xfrm>
          <a:prstGeom prst="rect">
            <a:avLst/>
          </a:prstGeom>
          <a:solidFill>
            <a:srgbClr val="005B5E"/>
          </a:solidFill>
          <a:ln>
            <a:no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err="1">
                <a:solidFill>
                  <a:schemeClr val="bg1"/>
                </a:solidFill>
                <a:latin typeface="Arial Narrow" panose="020B0604020202020204" pitchFamily="34" charset="0"/>
              </a:rPr>
              <a:t>MediaPipe</a:t>
            </a:r>
            <a:r>
              <a:rPr lang="en-US" altLang="fr-FR" sz="3600" b="1" dirty="0">
                <a:solidFill>
                  <a:schemeClr val="bg1"/>
                </a:solidFill>
                <a:latin typeface="Arial Narrow" panose="020B0604020202020204" pitchFamily="34" charset="0"/>
              </a:rPr>
              <a:t> Models</a:t>
            </a:r>
          </a:p>
        </p:txBody>
      </p:sp>
      <p:sp>
        <p:nvSpPr>
          <p:cNvPr id="5144" name="Text Box 523">
            <a:extLst>
              <a:ext uri="{FF2B5EF4-FFF2-40B4-BE49-F238E27FC236}">
                <a16:creationId xmlns:a16="http://schemas.microsoft.com/office/drawing/2014/main" id="{63A962A6-6D03-0125-64E5-D18F8F8C4D7E}"/>
              </a:ext>
            </a:extLst>
          </p:cNvPr>
          <p:cNvSpPr txBox="1">
            <a:spLocks noChangeArrowheads="1"/>
          </p:cNvSpPr>
          <p:nvPr/>
        </p:nvSpPr>
        <p:spPr bwMode="auto">
          <a:xfrm>
            <a:off x="20236184" y="6812755"/>
            <a:ext cx="9320212" cy="4081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b="1" i="0" dirty="0" err="1">
                <a:effectLst/>
                <a:latin typeface="Söhne"/>
              </a:rPr>
              <a:t>MediaPipe</a:t>
            </a:r>
            <a:r>
              <a:rPr lang="en-US" b="0" i="0" dirty="0">
                <a:effectLst/>
                <a:latin typeface="Söhne"/>
              </a:rPr>
              <a:t> is a cross-platform framework by Google that excels in real-time multimedia processing, like pose detection. It uses a modular framework to build complex data processing pipelines, ideal for applications requiring instant feedback from video inputs.</a:t>
            </a:r>
          </a:p>
          <a:p>
            <a:pPr eaLnBrk="1" hangingPunct="1">
              <a:spcBef>
                <a:spcPct val="0"/>
              </a:spcBef>
              <a:buFontTx/>
              <a:buNone/>
            </a:pPr>
            <a:endParaRPr lang="en-US" altLang="fr-FR" dirty="0">
              <a:latin typeface="Söhne"/>
            </a:endParaRPr>
          </a:p>
          <a:p>
            <a:pPr eaLnBrk="1" hangingPunct="1">
              <a:spcBef>
                <a:spcPct val="0"/>
              </a:spcBef>
              <a:buFontTx/>
              <a:buNone/>
            </a:pPr>
            <a:r>
              <a:rPr lang="en-US" altLang="fr-FR" dirty="0">
                <a:latin typeface="Söhne"/>
              </a:rPr>
              <a:t>For the Application, I used their Lite Pose Landmark model, this model is made of 32 landmarks. These produced nodes which I could calculate the angles of for precision configuration of exercises. The model is unlike most formats using a “.task” </a:t>
            </a:r>
            <a:endParaRPr lang="en-US" altLang="fr-FR" dirty="0">
              <a:latin typeface="Arial Narrow" panose="020B0604020202020204" pitchFamily="34" charset="0"/>
            </a:endParaRPr>
          </a:p>
        </p:txBody>
      </p:sp>
      <p:sp>
        <p:nvSpPr>
          <p:cNvPr id="5165" name="Text Box 545">
            <a:extLst>
              <a:ext uri="{FF2B5EF4-FFF2-40B4-BE49-F238E27FC236}">
                <a16:creationId xmlns:a16="http://schemas.microsoft.com/office/drawing/2014/main" id="{89755A04-4A98-30BB-AF4A-92D1DE67EA26}"/>
              </a:ext>
            </a:extLst>
          </p:cNvPr>
          <p:cNvSpPr txBox="1">
            <a:spLocks noChangeArrowheads="1"/>
          </p:cNvSpPr>
          <p:nvPr/>
        </p:nvSpPr>
        <p:spPr bwMode="auto">
          <a:xfrm>
            <a:off x="10448925" y="35725100"/>
            <a:ext cx="9318625" cy="630238"/>
          </a:xfrm>
          <a:prstGeom prst="rect">
            <a:avLst/>
          </a:prstGeom>
          <a:solidFill>
            <a:srgbClr val="005B5E"/>
          </a:solidFill>
          <a:ln>
            <a:no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chemeClr val="bg1"/>
                </a:solidFill>
                <a:latin typeface="Arial Narrow" panose="020B0604020202020204" pitchFamily="34" charset="0"/>
              </a:rPr>
              <a:t>Website: Try Yourself </a:t>
            </a:r>
          </a:p>
        </p:txBody>
      </p:sp>
      <p:sp>
        <p:nvSpPr>
          <p:cNvPr id="5166" name="Text Box 546">
            <a:extLst>
              <a:ext uri="{FF2B5EF4-FFF2-40B4-BE49-F238E27FC236}">
                <a16:creationId xmlns:a16="http://schemas.microsoft.com/office/drawing/2014/main" id="{AAE19E58-FF24-5DED-FC3B-D58E92BD2E47}"/>
              </a:ext>
            </a:extLst>
          </p:cNvPr>
          <p:cNvSpPr txBox="1">
            <a:spLocks noChangeArrowheads="1"/>
          </p:cNvSpPr>
          <p:nvPr/>
        </p:nvSpPr>
        <p:spPr bwMode="auto">
          <a:xfrm>
            <a:off x="10427494" y="36350575"/>
            <a:ext cx="9313862" cy="1495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b="1" dirty="0">
                <a:latin typeface="Söhne"/>
              </a:rPr>
              <a:t>C</a:t>
            </a:r>
            <a:r>
              <a:rPr lang="en-US" b="1" i="0" dirty="0">
                <a:effectLst/>
                <a:latin typeface="Söhne"/>
              </a:rPr>
              <a:t>urious to learn more? Simply scan the QR code below or visit our website: </a:t>
            </a:r>
            <a:r>
              <a:rPr lang="en-IE" b="0" i="0" dirty="0">
                <a:effectLst/>
                <a:latin typeface="Söhne"/>
              </a:rPr>
              <a:t>https://dep-fitness.onrender.com/</a:t>
            </a:r>
            <a:endParaRPr lang="en-US" altLang="fr-FR" b="1" dirty="0">
              <a:latin typeface="Arial Narrow" panose="020B0604020202020204" pitchFamily="34" charset="0"/>
            </a:endParaRPr>
          </a:p>
        </p:txBody>
      </p:sp>
      <p:sp>
        <p:nvSpPr>
          <p:cNvPr id="5181" name="Text Box 561">
            <a:extLst>
              <a:ext uri="{FF2B5EF4-FFF2-40B4-BE49-F238E27FC236}">
                <a16:creationId xmlns:a16="http://schemas.microsoft.com/office/drawing/2014/main" id="{D21F993C-8896-7A39-9885-F734507DE7AC}"/>
              </a:ext>
            </a:extLst>
          </p:cNvPr>
          <p:cNvSpPr txBox="1">
            <a:spLocks noChangeArrowheads="1"/>
          </p:cNvSpPr>
          <p:nvPr/>
        </p:nvSpPr>
        <p:spPr bwMode="auto">
          <a:xfrm>
            <a:off x="20261263" y="18403888"/>
            <a:ext cx="9320212" cy="630237"/>
          </a:xfrm>
          <a:prstGeom prst="rect">
            <a:avLst/>
          </a:prstGeom>
          <a:solidFill>
            <a:srgbClr val="005B5E"/>
          </a:solidFill>
          <a:ln>
            <a:no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chemeClr val="bg1"/>
                </a:solidFill>
                <a:latin typeface="Arial Narrow" panose="020B0604020202020204" pitchFamily="34" charset="0"/>
              </a:rPr>
              <a:t>The App</a:t>
            </a:r>
          </a:p>
        </p:txBody>
      </p:sp>
      <p:sp>
        <p:nvSpPr>
          <p:cNvPr id="5182" name="Text Box 562">
            <a:extLst>
              <a:ext uri="{FF2B5EF4-FFF2-40B4-BE49-F238E27FC236}">
                <a16:creationId xmlns:a16="http://schemas.microsoft.com/office/drawing/2014/main" id="{94A6FC72-1C8D-855D-B250-14B8908B2CB0}"/>
              </a:ext>
            </a:extLst>
          </p:cNvPr>
          <p:cNvSpPr txBox="1">
            <a:spLocks noChangeArrowheads="1"/>
          </p:cNvSpPr>
          <p:nvPr/>
        </p:nvSpPr>
        <p:spPr bwMode="auto">
          <a:xfrm>
            <a:off x="20261263" y="37846553"/>
            <a:ext cx="9320212" cy="630237"/>
          </a:xfrm>
          <a:prstGeom prst="rect">
            <a:avLst/>
          </a:prstGeom>
          <a:solidFill>
            <a:srgbClr val="005B5E"/>
          </a:solidFill>
          <a:ln>
            <a:no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chemeClr val="bg1"/>
                </a:solidFill>
                <a:latin typeface="Arial Narrow" panose="020B0604020202020204" pitchFamily="34" charset="0"/>
              </a:rPr>
              <a:t>Acknowledgements</a:t>
            </a:r>
          </a:p>
        </p:txBody>
      </p:sp>
      <p:sp>
        <p:nvSpPr>
          <p:cNvPr id="5184" name="Text Box 564">
            <a:extLst>
              <a:ext uri="{FF2B5EF4-FFF2-40B4-BE49-F238E27FC236}">
                <a16:creationId xmlns:a16="http://schemas.microsoft.com/office/drawing/2014/main" id="{BA5BC09A-B8D2-441B-B428-300D13AAA6D1}"/>
              </a:ext>
            </a:extLst>
          </p:cNvPr>
          <p:cNvSpPr txBox="1">
            <a:spLocks noChangeArrowheads="1"/>
          </p:cNvSpPr>
          <p:nvPr/>
        </p:nvSpPr>
        <p:spPr bwMode="auto">
          <a:xfrm>
            <a:off x="20261263" y="19029363"/>
            <a:ext cx="9272587" cy="1242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l">
              <a:buNone/>
            </a:pPr>
            <a:r>
              <a:rPr lang="en-US" b="1" dirty="0">
                <a:latin typeface="Söhne"/>
              </a:rPr>
              <a:t>The features of the app</a:t>
            </a:r>
            <a:endParaRPr lang="en-US" b="0" i="0" dirty="0">
              <a:effectLst/>
              <a:latin typeface="Söhne"/>
            </a:endParaRPr>
          </a:p>
          <a:p>
            <a:pPr algn="l"/>
            <a:r>
              <a:rPr lang="en-US" b="1" i="0" dirty="0">
                <a:effectLst/>
                <a:latin typeface="Söhne"/>
              </a:rPr>
              <a:t>Login</a:t>
            </a:r>
            <a:r>
              <a:rPr lang="en-US" b="0" i="0" dirty="0">
                <a:effectLst/>
                <a:latin typeface="Söhne"/>
              </a:rPr>
              <a:t> The login screen uses Firebase Authentication to manage user access securely, ensuring only authorized access to the app’s features.</a:t>
            </a:r>
          </a:p>
          <a:p>
            <a:pPr algn="l"/>
            <a:r>
              <a:rPr lang="en-US" b="1" i="0" dirty="0">
                <a:effectLst/>
                <a:latin typeface="Söhne"/>
              </a:rPr>
              <a:t> Navbar</a:t>
            </a:r>
            <a:r>
              <a:rPr lang="en-US" b="0" i="0" dirty="0">
                <a:effectLst/>
                <a:latin typeface="Söhne"/>
              </a:rPr>
              <a:t> The Navbar facilitates navigation across the app, linking to the Profile, History, and Settings sections.</a:t>
            </a:r>
          </a:p>
          <a:p>
            <a:pPr algn="l"/>
            <a:r>
              <a:rPr lang="en-US" b="1" i="0" dirty="0">
                <a:effectLst/>
                <a:latin typeface="Söhne"/>
              </a:rPr>
              <a:t>History/Profile</a:t>
            </a:r>
            <a:r>
              <a:rPr lang="en-US" b="0" i="0" dirty="0">
                <a:effectLst/>
                <a:latin typeface="Söhne"/>
              </a:rPr>
              <a:t> Users can view their workout records in the History section and view their entire data focused on a graph in the Profile section, both sourced from Firebase.</a:t>
            </a:r>
          </a:p>
          <a:p>
            <a:pPr algn="l"/>
            <a:r>
              <a:rPr lang="en-US" b="1" i="0" dirty="0">
                <a:effectLst/>
                <a:latin typeface="Söhne"/>
              </a:rPr>
              <a:t>Browse Page</a:t>
            </a:r>
            <a:r>
              <a:rPr lang="en-US" b="0" i="0" dirty="0">
                <a:effectLst/>
                <a:latin typeface="Söhne"/>
              </a:rPr>
              <a:t> Allows users to search for exercises via an external API, displaying detailed exercise information including animations and targeted muscles.</a:t>
            </a:r>
          </a:p>
          <a:p>
            <a:pPr algn="l"/>
            <a:r>
              <a:rPr lang="en-US" b="1" i="0" dirty="0">
                <a:effectLst/>
                <a:latin typeface="Söhne"/>
              </a:rPr>
              <a:t>Settings</a:t>
            </a:r>
            <a:r>
              <a:rPr lang="en-US" b="0" i="0" dirty="0">
                <a:effectLst/>
                <a:latin typeface="Söhne"/>
              </a:rPr>
              <a:t> Provides options for a user account to log </a:t>
            </a:r>
            <a:r>
              <a:rPr lang="en-US" dirty="0">
                <a:latin typeface="Söhne"/>
              </a:rPr>
              <a:t>in</a:t>
            </a:r>
            <a:r>
              <a:rPr lang="en-US" b="0" i="0" dirty="0">
                <a:effectLst/>
                <a:latin typeface="Söhne"/>
              </a:rPr>
              <a:t> or sign out and offers general app information and team introductions.</a:t>
            </a:r>
          </a:p>
          <a:p>
            <a:pPr algn="l">
              <a:buNone/>
            </a:pPr>
            <a:endParaRPr lang="en-US" b="0" i="0" dirty="0">
              <a:effectLst/>
              <a:latin typeface="Söhne"/>
            </a:endParaRPr>
          </a:p>
          <a:p>
            <a:pPr algn="l">
              <a:buNone/>
            </a:pPr>
            <a:endParaRPr lang="en-US" b="0" i="0" dirty="0">
              <a:effectLst/>
              <a:latin typeface="Söhne"/>
            </a:endParaRPr>
          </a:p>
          <a:p>
            <a:pPr algn="l"/>
            <a:r>
              <a:rPr lang="en-US" b="1" i="0" dirty="0">
                <a:effectLst/>
                <a:latin typeface="Söhne"/>
              </a:rPr>
              <a:t> Pose Detection Page</a:t>
            </a:r>
            <a:r>
              <a:rPr lang="en-US" b="0" i="0" dirty="0">
                <a:effectLst/>
                <a:latin typeface="Söhne"/>
              </a:rPr>
              <a:t> This page, built with React Native and React Navigation, displays exercises like squats and push-ups and includes a </a:t>
            </a:r>
            <a:r>
              <a:rPr lang="en-US" b="0" i="0" dirty="0" err="1">
                <a:effectLst/>
                <a:latin typeface="Söhne"/>
              </a:rPr>
              <a:t>MediaPipe</a:t>
            </a:r>
            <a:r>
              <a:rPr lang="en-US" b="0" i="0" dirty="0">
                <a:effectLst/>
                <a:latin typeface="Söhne"/>
              </a:rPr>
              <a:t> integration for real-time pose detection using a WASM module for efficient processing.</a:t>
            </a:r>
          </a:p>
          <a:p>
            <a:pPr algn="l"/>
            <a:r>
              <a:rPr lang="en-US" b="1" i="0" u="sng" dirty="0">
                <a:effectLst/>
                <a:latin typeface="Söhne"/>
              </a:rPr>
              <a:t>Exercise Detection Components:</a:t>
            </a:r>
            <a:endParaRPr lang="en-US" b="0" i="0" u="sng" dirty="0">
              <a:effectLst/>
              <a:latin typeface="Söhne"/>
            </a:endParaRPr>
          </a:p>
          <a:p>
            <a:pPr algn="l">
              <a:buFont typeface="Arial" panose="020B0604020202020204" pitchFamily="34" charset="0"/>
              <a:buChar char="•"/>
            </a:pPr>
            <a:r>
              <a:rPr lang="en-US" b="1" i="0" dirty="0">
                <a:effectLst/>
                <a:latin typeface="Söhne"/>
              </a:rPr>
              <a:t>Squat Detection:</a:t>
            </a:r>
            <a:r>
              <a:rPr lang="en-US" b="0" i="0" dirty="0">
                <a:effectLst/>
                <a:latin typeface="Söhne"/>
              </a:rPr>
              <a:t> Tracks squats, analyzing form and depth, with feedback provided in real-time.</a:t>
            </a:r>
          </a:p>
          <a:p>
            <a:pPr algn="l">
              <a:buFont typeface="Arial" panose="020B0604020202020204" pitchFamily="34" charset="0"/>
              <a:buChar char="•"/>
            </a:pPr>
            <a:r>
              <a:rPr lang="en-US" b="1" i="0" dirty="0">
                <a:effectLst/>
                <a:latin typeface="Söhne"/>
              </a:rPr>
              <a:t>Push-Up Detection:</a:t>
            </a:r>
            <a:r>
              <a:rPr lang="en-US" b="0" i="0" dirty="0">
                <a:effectLst/>
                <a:latin typeface="Söhne"/>
              </a:rPr>
              <a:t> Monitors push-up form, focusing on elbow angle and body proximity to the floor.</a:t>
            </a:r>
          </a:p>
          <a:p>
            <a:pPr algn="l">
              <a:buFont typeface="Arial" panose="020B0604020202020204" pitchFamily="34" charset="0"/>
              <a:buChar char="•"/>
            </a:pPr>
            <a:r>
              <a:rPr lang="en-US" b="1" i="0" dirty="0">
                <a:effectLst/>
                <a:latin typeface="Söhne"/>
              </a:rPr>
              <a:t>Plank Detection:</a:t>
            </a:r>
            <a:r>
              <a:rPr lang="en-US" b="0" i="0" dirty="0">
                <a:effectLst/>
                <a:latin typeface="Söhne"/>
              </a:rPr>
              <a:t> Assesses plank duration and form by analyzing shoulder and hip angles.</a:t>
            </a:r>
          </a:p>
          <a:p>
            <a:pPr algn="l">
              <a:buFont typeface="Arial" panose="020B0604020202020204" pitchFamily="34" charset="0"/>
              <a:buChar char="•"/>
            </a:pPr>
            <a:r>
              <a:rPr lang="en-US" b="1" i="0" dirty="0">
                <a:effectLst/>
                <a:latin typeface="Söhne"/>
              </a:rPr>
              <a:t>Jumping Jack Detection:</a:t>
            </a:r>
            <a:r>
              <a:rPr lang="en-US" b="0" i="0" dirty="0">
                <a:effectLst/>
                <a:latin typeface="Söhne"/>
              </a:rPr>
              <a:t> Ensures proper arm and leg coordination during jumping jacks.</a:t>
            </a:r>
          </a:p>
        </p:txBody>
      </p:sp>
      <p:sp>
        <p:nvSpPr>
          <p:cNvPr id="5185" name="Text Box 565">
            <a:extLst>
              <a:ext uri="{FF2B5EF4-FFF2-40B4-BE49-F238E27FC236}">
                <a16:creationId xmlns:a16="http://schemas.microsoft.com/office/drawing/2014/main" id="{350A28C5-3477-EE32-4731-F6D705B908B8}"/>
              </a:ext>
            </a:extLst>
          </p:cNvPr>
          <p:cNvSpPr txBox="1">
            <a:spLocks noChangeArrowheads="1"/>
          </p:cNvSpPr>
          <p:nvPr/>
        </p:nvSpPr>
        <p:spPr bwMode="auto">
          <a:xfrm>
            <a:off x="20057218" y="38323838"/>
            <a:ext cx="9678144" cy="4112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fr-FR" dirty="0">
                <a:latin typeface="Arial Narrow" panose="020B0604020202020204" pitchFamily="34" charset="0"/>
              </a:rPr>
              <a:t>I would like to give thanks to my group supervisor:</a:t>
            </a:r>
          </a:p>
          <a:p>
            <a:pPr>
              <a:spcBef>
                <a:spcPct val="0"/>
              </a:spcBef>
              <a:buFontTx/>
              <a:buNone/>
            </a:pPr>
            <a:r>
              <a:rPr lang="en-US" altLang="fr-FR" b="1" dirty="0"/>
              <a:t>Andrew Beatty</a:t>
            </a:r>
          </a:p>
          <a:p>
            <a:pPr eaLnBrk="1" hangingPunct="1">
              <a:spcBef>
                <a:spcPct val="0"/>
              </a:spcBef>
              <a:buFontTx/>
              <a:buNone/>
            </a:pPr>
            <a:endParaRPr lang="en-US" altLang="fr-FR" dirty="0">
              <a:latin typeface="Arial Narrow" panose="020B0604020202020204" pitchFamily="34" charset="0"/>
            </a:endParaRPr>
          </a:p>
          <a:p>
            <a:pPr eaLnBrk="1" hangingPunct="1">
              <a:spcBef>
                <a:spcPct val="0"/>
              </a:spcBef>
              <a:buFontTx/>
              <a:buNone/>
            </a:pPr>
            <a:r>
              <a:rPr lang="en-US" altLang="fr-FR" dirty="0">
                <a:latin typeface="Arial Narrow" panose="020B0604020202020204" pitchFamily="34" charset="0"/>
              </a:rPr>
              <a:t>I would also like to thank my teammates:</a:t>
            </a:r>
          </a:p>
          <a:p>
            <a:pPr>
              <a:spcBef>
                <a:spcPct val="0"/>
              </a:spcBef>
              <a:buFontTx/>
              <a:buNone/>
            </a:pPr>
            <a:r>
              <a:rPr lang="en-US" altLang="fr-FR" b="1" dirty="0"/>
              <a:t>Pedro Figueiredo (Cybersecurity)</a:t>
            </a:r>
          </a:p>
          <a:p>
            <a:pPr>
              <a:spcBef>
                <a:spcPct val="0"/>
              </a:spcBef>
              <a:buFontTx/>
              <a:buNone/>
            </a:pPr>
            <a:r>
              <a:rPr lang="en-US" altLang="fr-FR" b="1" dirty="0" err="1"/>
              <a:t>Chayapol</a:t>
            </a:r>
            <a:r>
              <a:rPr lang="en-US" altLang="fr-FR" b="1" dirty="0"/>
              <a:t> </a:t>
            </a:r>
            <a:r>
              <a:rPr lang="en-US" altLang="fr-FR" b="1" dirty="0" err="1"/>
              <a:t>Hongsrimuang</a:t>
            </a:r>
            <a:r>
              <a:rPr lang="en-US" altLang="fr-FR" b="1" dirty="0"/>
              <a:t> (</a:t>
            </a:r>
            <a:r>
              <a:rPr lang="en-US" altLang="fr-FR" b="1" dirty="0" err="1"/>
              <a:t>Devops</a:t>
            </a:r>
            <a:r>
              <a:rPr lang="en-US" altLang="fr-FR" b="1" dirty="0"/>
              <a:t>)</a:t>
            </a:r>
          </a:p>
          <a:p>
            <a:pPr>
              <a:spcBef>
                <a:spcPct val="0"/>
              </a:spcBef>
              <a:buFontTx/>
              <a:buNone/>
            </a:pPr>
            <a:endParaRPr lang="en-US" altLang="fr-FR" dirty="0"/>
          </a:p>
          <a:p>
            <a:pPr>
              <a:spcBef>
                <a:spcPct val="0"/>
              </a:spcBef>
              <a:buFontTx/>
              <a:buNone/>
            </a:pPr>
            <a:r>
              <a:rPr lang="en-US" altLang="fr-FR" dirty="0"/>
              <a:t>Also, a special thanks to </a:t>
            </a:r>
            <a:r>
              <a:rPr lang="en-US" altLang="fr-FR" b="1" dirty="0" err="1"/>
              <a:t>Mediapipe</a:t>
            </a:r>
            <a:r>
              <a:rPr lang="en-US" altLang="fr-FR" dirty="0"/>
              <a:t> for their free-to-use models.</a:t>
            </a:r>
          </a:p>
          <a:p>
            <a:pPr eaLnBrk="1" hangingPunct="1">
              <a:spcBef>
                <a:spcPct val="0"/>
              </a:spcBef>
              <a:buFontTx/>
              <a:buNone/>
            </a:pPr>
            <a:endParaRPr lang="en-US" altLang="fr-FR" sz="2600" dirty="0">
              <a:latin typeface="Arial Narrow" panose="020B0604020202020204" pitchFamily="34" charset="0"/>
            </a:endParaRPr>
          </a:p>
        </p:txBody>
      </p:sp>
      <p:sp>
        <p:nvSpPr>
          <p:cNvPr id="4" name="TextBox 3">
            <a:extLst>
              <a:ext uri="{FF2B5EF4-FFF2-40B4-BE49-F238E27FC236}">
                <a16:creationId xmlns:a16="http://schemas.microsoft.com/office/drawing/2014/main" id="{B5FE740B-4820-AA7D-560C-D0A0C1C4E89A}"/>
              </a:ext>
            </a:extLst>
          </p:cNvPr>
          <p:cNvSpPr txBox="1"/>
          <p:nvPr/>
        </p:nvSpPr>
        <p:spPr>
          <a:xfrm>
            <a:off x="6456839" y="879521"/>
            <a:ext cx="18464530" cy="1015663"/>
          </a:xfrm>
          <a:prstGeom prst="rect">
            <a:avLst/>
          </a:prstGeom>
          <a:noFill/>
        </p:spPr>
        <p:txBody>
          <a:bodyPr wrap="square">
            <a:spAutoFit/>
          </a:bodyPr>
          <a:lstStyle/>
          <a:p>
            <a:pPr algn="ctr" eaLnBrk="1" hangingPunct="1">
              <a:spcBef>
                <a:spcPct val="50000"/>
              </a:spcBef>
              <a:buFontTx/>
              <a:buNone/>
            </a:pPr>
            <a:r>
              <a:rPr lang="en-US" altLang="fr-FR" sz="6000" dirty="0">
                <a:solidFill>
                  <a:schemeClr val="bg1"/>
                </a:solidFill>
                <a:latin typeface="Arial Black" panose="020B0604020202020204" pitchFamily="34" charset="0"/>
              </a:rPr>
              <a:t>DEP-Fitness</a:t>
            </a:r>
          </a:p>
        </p:txBody>
      </p:sp>
      <p:pic>
        <p:nvPicPr>
          <p:cNvPr id="10" name="Picture 9">
            <a:extLst>
              <a:ext uri="{FF2B5EF4-FFF2-40B4-BE49-F238E27FC236}">
                <a16:creationId xmlns:a16="http://schemas.microsoft.com/office/drawing/2014/main" id="{AE0A98CF-216F-FEA9-B85C-1F83FD70195C}"/>
              </a:ext>
            </a:extLst>
          </p:cNvPr>
          <p:cNvPicPr>
            <a:picLocks noChangeAspect="1"/>
          </p:cNvPicPr>
          <p:nvPr/>
        </p:nvPicPr>
        <p:blipFill>
          <a:blip r:embed="rId3"/>
          <a:stretch>
            <a:fillRect/>
          </a:stretch>
        </p:blipFill>
        <p:spPr>
          <a:xfrm>
            <a:off x="27135773" y="259928"/>
            <a:ext cx="2604062" cy="2398480"/>
          </a:xfrm>
          <a:prstGeom prst="rect">
            <a:avLst/>
          </a:prstGeom>
        </p:spPr>
      </p:pic>
      <p:pic>
        <p:nvPicPr>
          <p:cNvPr id="24" name="Picture 23">
            <a:extLst>
              <a:ext uri="{FF2B5EF4-FFF2-40B4-BE49-F238E27FC236}">
                <a16:creationId xmlns:a16="http://schemas.microsoft.com/office/drawing/2014/main" id="{02C45117-3C69-D80E-1F8B-63168CD45816}"/>
              </a:ext>
            </a:extLst>
          </p:cNvPr>
          <p:cNvPicPr>
            <a:picLocks noChangeAspect="1"/>
          </p:cNvPicPr>
          <p:nvPr/>
        </p:nvPicPr>
        <p:blipFill>
          <a:blip r:embed="rId4"/>
          <a:stretch>
            <a:fillRect/>
          </a:stretch>
        </p:blipFill>
        <p:spPr>
          <a:xfrm>
            <a:off x="27155245" y="2839246"/>
            <a:ext cx="2565118" cy="2244479"/>
          </a:xfrm>
          <a:prstGeom prst="rect">
            <a:avLst/>
          </a:prstGeom>
        </p:spPr>
      </p:pic>
      <p:sp>
        <p:nvSpPr>
          <p:cNvPr id="25" name="TextBox 24">
            <a:extLst>
              <a:ext uri="{FF2B5EF4-FFF2-40B4-BE49-F238E27FC236}">
                <a16:creationId xmlns:a16="http://schemas.microsoft.com/office/drawing/2014/main" id="{19CC941D-084C-2635-0145-36B481FE7A37}"/>
              </a:ext>
            </a:extLst>
          </p:cNvPr>
          <p:cNvSpPr txBox="1"/>
          <p:nvPr/>
        </p:nvSpPr>
        <p:spPr>
          <a:xfrm>
            <a:off x="22964173" y="1237905"/>
            <a:ext cx="5574823" cy="461665"/>
          </a:xfrm>
          <a:prstGeom prst="rect">
            <a:avLst/>
          </a:prstGeom>
          <a:noFill/>
        </p:spPr>
        <p:txBody>
          <a:bodyPr wrap="square">
            <a:spAutoFit/>
          </a:bodyPr>
          <a:lstStyle/>
          <a:p>
            <a:pPr algn="ctr" eaLnBrk="1" hangingPunct="1">
              <a:spcBef>
                <a:spcPct val="50000"/>
              </a:spcBef>
              <a:buFontTx/>
              <a:buNone/>
            </a:pPr>
            <a:r>
              <a:rPr lang="en-US" altLang="fr-FR" dirty="0">
                <a:solidFill>
                  <a:schemeClr val="bg1"/>
                </a:solidFill>
                <a:latin typeface="Arial Black" panose="020B0604020202020204" pitchFamily="34" charset="0"/>
              </a:rPr>
              <a:t>GitHub Link:</a:t>
            </a:r>
          </a:p>
        </p:txBody>
      </p:sp>
      <p:sp>
        <p:nvSpPr>
          <p:cNvPr id="26" name="TextBox 25">
            <a:extLst>
              <a:ext uri="{FF2B5EF4-FFF2-40B4-BE49-F238E27FC236}">
                <a16:creationId xmlns:a16="http://schemas.microsoft.com/office/drawing/2014/main" id="{EA518CD5-9514-A2DF-1A65-2D0E46C3C5C1}"/>
              </a:ext>
            </a:extLst>
          </p:cNvPr>
          <p:cNvSpPr txBox="1"/>
          <p:nvPr/>
        </p:nvSpPr>
        <p:spPr>
          <a:xfrm>
            <a:off x="24094440" y="3482384"/>
            <a:ext cx="3578755" cy="461665"/>
          </a:xfrm>
          <a:prstGeom prst="rect">
            <a:avLst/>
          </a:prstGeom>
          <a:noFill/>
        </p:spPr>
        <p:txBody>
          <a:bodyPr wrap="square">
            <a:spAutoFit/>
          </a:bodyPr>
          <a:lstStyle/>
          <a:p>
            <a:pPr algn="ctr" eaLnBrk="1" hangingPunct="1">
              <a:spcBef>
                <a:spcPct val="50000"/>
              </a:spcBef>
              <a:buFontTx/>
              <a:buNone/>
            </a:pPr>
            <a:r>
              <a:rPr lang="en-US" altLang="fr-FR" dirty="0">
                <a:solidFill>
                  <a:schemeClr val="bg1"/>
                </a:solidFill>
                <a:latin typeface="Arial Black" panose="020B0604020202020204" pitchFamily="34" charset="0"/>
              </a:rPr>
              <a:t>LinkedIn:</a:t>
            </a:r>
          </a:p>
        </p:txBody>
      </p:sp>
      <p:pic>
        <p:nvPicPr>
          <p:cNvPr id="30" name="Picture 29">
            <a:extLst>
              <a:ext uri="{FF2B5EF4-FFF2-40B4-BE49-F238E27FC236}">
                <a16:creationId xmlns:a16="http://schemas.microsoft.com/office/drawing/2014/main" id="{E09824B0-06CD-4516-97C9-349FF2B19F19}"/>
              </a:ext>
            </a:extLst>
          </p:cNvPr>
          <p:cNvPicPr>
            <a:picLocks noChangeAspect="1"/>
          </p:cNvPicPr>
          <p:nvPr/>
        </p:nvPicPr>
        <p:blipFill>
          <a:blip r:embed="rId5"/>
          <a:stretch>
            <a:fillRect/>
          </a:stretch>
        </p:blipFill>
        <p:spPr>
          <a:xfrm>
            <a:off x="15689104" y="38009847"/>
            <a:ext cx="3447891" cy="3298791"/>
          </a:xfrm>
          <a:prstGeom prst="rect">
            <a:avLst/>
          </a:prstGeom>
        </p:spPr>
      </p:pic>
      <p:sp>
        <p:nvSpPr>
          <p:cNvPr id="31" name="Text Box 546">
            <a:extLst>
              <a:ext uri="{FF2B5EF4-FFF2-40B4-BE49-F238E27FC236}">
                <a16:creationId xmlns:a16="http://schemas.microsoft.com/office/drawing/2014/main" id="{9D2FF0CD-29A4-716C-58A4-1417A537A382}"/>
              </a:ext>
            </a:extLst>
          </p:cNvPr>
          <p:cNvSpPr txBox="1">
            <a:spLocks noChangeArrowheads="1"/>
          </p:cNvSpPr>
          <p:nvPr/>
        </p:nvSpPr>
        <p:spPr bwMode="auto">
          <a:xfrm>
            <a:off x="10460038" y="37391183"/>
            <a:ext cx="5061902" cy="18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fr-FR" b="1" dirty="0">
                <a:latin typeface="Arial Narrow" panose="020B0604020202020204" pitchFamily="34" charset="0"/>
              </a:rPr>
              <a:t>You will need to sign into and verify your email during the beginning steps to use the Application.</a:t>
            </a:r>
          </a:p>
        </p:txBody>
      </p:sp>
      <p:sp>
        <p:nvSpPr>
          <p:cNvPr id="32" name="Text Box 546">
            <a:extLst>
              <a:ext uri="{FF2B5EF4-FFF2-40B4-BE49-F238E27FC236}">
                <a16:creationId xmlns:a16="http://schemas.microsoft.com/office/drawing/2014/main" id="{F88D2621-8EB0-5C1A-5709-D4A427CACC1A}"/>
              </a:ext>
            </a:extLst>
          </p:cNvPr>
          <p:cNvSpPr txBox="1">
            <a:spLocks noChangeArrowheads="1"/>
          </p:cNvSpPr>
          <p:nvPr/>
        </p:nvSpPr>
        <p:spPr bwMode="auto">
          <a:xfrm>
            <a:off x="10460038" y="38758273"/>
            <a:ext cx="5061902" cy="334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fr-FR" b="1" dirty="0">
                <a:latin typeface="Arial Narrow" panose="020B0604020202020204" pitchFamily="34" charset="0"/>
              </a:rPr>
              <a:t>The Application is available on Platforms like Android and Laptops</a:t>
            </a:r>
          </a:p>
          <a:p>
            <a:pPr eaLnBrk="1" hangingPunct="1">
              <a:spcBef>
                <a:spcPct val="0"/>
              </a:spcBef>
              <a:buFontTx/>
              <a:buNone/>
            </a:pPr>
            <a:r>
              <a:rPr lang="en-US" altLang="fr-FR" b="1" dirty="0">
                <a:latin typeface="Arial Narrow" panose="020B0604020202020204" pitchFamily="34" charset="0"/>
              </a:rPr>
              <a:t>If using IOS, you will be able to access the basic infrastructure, but unfortunately the Scan features will not work with the camera configurations.</a:t>
            </a:r>
          </a:p>
        </p:txBody>
      </p:sp>
      <p:pic>
        <p:nvPicPr>
          <p:cNvPr id="36" name="Picture 35">
            <a:extLst>
              <a:ext uri="{FF2B5EF4-FFF2-40B4-BE49-F238E27FC236}">
                <a16:creationId xmlns:a16="http://schemas.microsoft.com/office/drawing/2014/main" id="{670797FF-35EF-A9E7-5ED6-684064AA6889}"/>
              </a:ext>
            </a:extLst>
          </p:cNvPr>
          <p:cNvPicPr>
            <a:picLocks noChangeAspect="1"/>
          </p:cNvPicPr>
          <p:nvPr/>
        </p:nvPicPr>
        <p:blipFill>
          <a:blip r:embed="rId6"/>
          <a:stretch>
            <a:fillRect/>
          </a:stretch>
        </p:blipFill>
        <p:spPr>
          <a:xfrm>
            <a:off x="1071934" y="19805454"/>
            <a:ext cx="8463807" cy="3732343"/>
          </a:xfrm>
          <a:prstGeom prst="rect">
            <a:avLst/>
          </a:prstGeom>
        </p:spPr>
      </p:pic>
      <p:sp>
        <p:nvSpPr>
          <p:cNvPr id="37" name="Text Box 546">
            <a:extLst>
              <a:ext uri="{FF2B5EF4-FFF2-40B4-BE49-F238E27FC236}">
                <a16:creationId xmlns:a16="http://schemas.microsoft.com/office/drawing/2014/main" id="{81814467-D8D8-7152-9EBC-7F5094BCBDDD}"/>
              </a:ext>
            </a:extLst>
          </p:cNvPr>
          <p:cNvSpPr txBox="1">
            <a:spLocks noChangeArrowheads="1"/>
          </p:cNvSpPr>
          <p:nvPr/>
        </p:nvSpPr>
        <p:spPr bwMode="auto">
          <a:xfrm>
            <a:off x="661707" y="18410454"/>
            <a:ext cx="9313862" cy="1495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fr-FR" b="1" dirty="0">
                <a:latin typeface="Söhne"/>
              </a:rPr>
              <a:t>One of the main focuses of this project investigates the uses of CNN’’s abilities on pose detection</a:t>
            </a:r>
            <a:endParaRPr lang="en-US" altLang="fr-FR" b="1" dirty="0">
              <a:latin typeface="Arial Narrow" panose="020B0604020202020204" pitchFamily="34" charset="0"/>
            </a:endParaRPr>
          </a:p>
        </p:txBody>
      </p:sp>
      <p:pic>
        <p:nvPicPr>
          <p:cNvPr id="40" name="Picture 39">
            <a:extLst>
              <a:ext uri="{FF2B5EF4-FFF2-40B4-BE49-F238E27FC236}">
                <a16:creationId xmlns:a16="http://schemas.microsoft.com/office/drawing/2014/main" id="{B9A8B5C4-DF56-AB30-DD11-36E11AB484F8}"/>
              </a:ext>
            </a:extLst>
          </p:cNvPr>
          <p:cNvPicPr>
            <a:picLocks noChangeAspect="1"/>
          </p:cNvPicPr>
          <p:nvPr/>
        </p:nvPicPr>
        <p:blipFill>
          <a:blip r:embed="rId7"/>
          <a:stretch>
            <a:fillRect/>
          </a:stretch>
        </p:blipFill>
        <p:spPr>
          <a:xfrm>
            <a:off x="10650413" y="7337950"/>
            <a:ext cx="8974386" cy="4566217"/>
          </a:xfrm>
          <a:prstGeom prst="rect">
            <a:avLst/>
          </a:prstGeom>
        </p:spPr>
      </p:pic>
      <p:pic>
        <p:nvPicPr>
          <p:cNvPr id="44" name="Picture 43" descr="A person standing in a room with his hands up&#10;&#10;Description automatically generated">
            <a:extLst>
              <a:ext uri="{FF2B5EF4-FFF2-40B4-BE49-F238E27FC236}">
                <a16:creationId xmlns:a16="http://schemas.microsoft.com/office/drawing/2014/main" id="{DCF03B5B-861D-CBEE-05D6-F5603CD3A275}"/>
              </a:ext>
            </a:extLst>
          </p:cNvPr>
          <p:cNvPicPr>
            <a:picLocks noChangeAspect="1"/>
          </p:cNvPicPr>
          <p:nvPr/>
        </p:nvPicPr>
        <p:blipFill>
          <a:blip r:embed="rId8"/>
          <a:stretch>
            <a:fillRect/>
          </a:stretch>
        </p:blipFill>
        <p:spPr>
          <a:xfrm>
            <a:off x="10504016" y="19097797"/>
            <a:ext cx="9237340" cy="7107287"/>
          </a:xfrm>
          <a:prstGeom prst="rect">
            <a:avLst/>
          </a:prstGeom>
        </p:spPr>
      </p:pic>
      <p:sp>
        <p:nvSpPr>
          <p:cNvPr id="47" name="Text Box 546">
            <a:extLst>
              <a:ext uri="{FF2B5EF4-FFF2-40B4-BE49-F238E27FC236}">
                <a16:creationId xmlns:a16="http://schemas.microsoft.com/office/drawing/2014/main" id="{330F475D-2DAF-0312-AD0F-9084E093DB6F}"/>
              </a:ext>
            </a:extLst>
          </p:cNvPr>
          <p:cNvSpPr txBox="1">
            <a:spLocks noChangeArrowheads="1"/>
          </p:cNvSpPr>
          <p:nvPr/>
        </p:nvSpPr>
        <p:spPr bwMode="auto">
          <a:xfrm>
            <a:off x="10310937" y="18154376"/>
            <a:ext cx="9313862" cy="18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fr-FR" b="1" dirty="0">
                <a:latin typeface="Söhne"/>
              </a:rPr>
              <a:t>The application of our project allows the counting of exercises like jumping jacks and planking with additive helpful feedback and You can see your session saved with data and count.</a:t>
            </a:r>
            <a:endParaRPr lang="en-US" altLang="fr-FR" b="1" dirty="0">
              <a:latin typeface="Arial Narrow" panose="020B0604020202020204" pitchFamily="34" charset="0"/>
            </a:endParaRPr>
          </a:p>
        </p:txBody>
      </p:sp>
      <p:pic>
        <p:nvPicPr>
          <p:cNvPr id="50" name="Picture 49">
            <a:extLst>
              <a:ext uri="{FF2B5EF4-FFF2-40B4-BE49-F238E27FC236}">
                <a16:creationId xmlns:a16="http://schemas.microsoft.com/office/drawing/2014/main" id="{98C97CDE-DEEA-E95B-A456-E4883CB32489}"/>
              </a:ext>
            </a:extLst>
          </p:cNvPr>
          <p:cNvPicPr>
            <a:picLocks noChangeAspect="1"/>
          </p:cNvPicPr>
          <p:nvPr/>
        </p:nvPicPr>
        <p:blipFill>
          <a:blip r:embed="rId9"/>
          <a:stretch>
            <a:fillRect/>
          </a:stretch>
        </p:blipFill>
        <p:spPr>
          <a:xfrm>
            <a:off x="21103531" y="11736729"/>
            <a:ext cx="7435465" cy="6201066"/>
          </a:xfrm>
          <a:prstGeom prst="rect">
            <a:avLst/>
          </a:prstGeom>
        </p:spPr>
      </p:pic>
      <p:sp>
        <p:nvSpPr>
          <p:cNvPr id="54" name="TextBox 53">
            <a:extLst>
              <a:ext uri="{FF2B5EF4-FFF2-40B4-BE49-F238E27FC236}">
                <a16:creationId xmlns:a16="http://schemas.microsoft.com/office/drawing/2014/main" id="{870A1DDC-4410-B6EB-B569-5036AC4C8B69}"/>
              </a:ext>
            </a:extLst>
          </p:cNvPr>
          <p:cNvSpPr txBox="1"/>
          <p:nvPr/>
        </p:nvSpPr>
        <p:spPr>
          <a:xfrm>
            <a:off x="892955" y="37748153"/>
            <a:ext cx="8146873" cy="3293209"/>
          </a:xfrm>
          <a:prstGeom prst="rect">
            <a:avLst/>
          </a:prstGeom>
          <a:noFill/>
        </p:spPr>
        <p:txBody>
          <a:bodyPr wrap="square">
            <a:spAutoFit/>
          </a:bodyPr>
          <a:lstStyle/>
          <a:p>
            <a:pPr algn="l">
              <a:buNone/>
            </a:pPr>
            <a:r>
              <a:rPr lang="en-US" sz="2600" b="0" i="0" dirty="0">
                <a:solidFill>
                  <a:schemeClr val="tx2"/>
                </a:solidFill>
                <a:effectLst/>
                <a:latin typeface="+mn-lt"/>
              </a:rPr>
              <a:t>Training CNNs for pose detection requires a comprehensive dataset with images annotated accurately to show these </a:t>
            </a:r>
            <a:r>
              <a:rPr lang="en-US" sz="2600" b="0" i="0" dirty="0" err="1">
                <a:solidFill>
                  <a:schemeClr val="tx2"/>
                </a:solidFill>
                <a:effectLst/>
                <a:latin typeface="+mn-lt"/>
              </a:rPr>
              <a:t>keypoints</a:t>
            </a:r>
            <a:r>
              <a:rPr lang="en-US" sz="2600" b="0" i="0" dirty="0">
                <a:solidFill>
                  <a:schemeClr val="tx2"/>
                </a:solidFill>
                <a:effectLst/>
                <a:latin typeface="+mn-lt"/>
              </a:rPr>
              <a:t>. Annotation is usually done manually, where human annotators mark the </a:t>
            </a:r>
            <a:r>
              <a:rPr lang="en-US" sz="2600" b="0" i="0" dirty="0" err="1">
                <a:solidFill>
                  <a:schemeClr val="tx2"/>
                </a:solidFill>
                <a:effectLst/>
                <a:latin typeface="+mn-lt"/>
              </a:rPr>
              <a:t>keypoints</a:t>
            </a:r>
            <a:r>
              <a:rPr lang="en-US" sz="2600" b="0" i="0" dirty="0">
                <a:solidFill>
                  <a:schemeClr val="tx2"/>
                </a:solidFill>
                <a:effectLst/>
                <a:latin typeface="+mn-lt"/>
              </a:rPr>
              <a:t> on images, or semi-automatically using existing models. Accurate annotations are crucial as they directly affect the learning and accuracy of the pose detection models.</a:t>
            </a:r>
          </a:p>
        </p:txBody>
      </p:sp>
      <p:sp>
        <p:nvSpPr>
          <p:cNvPr id="56" name="TextBox 55">
            <a:extLst>
              <a:ext uri="{FF2B5EF4-FFF2-40B4-BE49-F238E27FC236}">
                <a16:creationId xmlns:a16="http://schemas.microsoft.com/office/drawing/2014/main" id="{4C9A5F06-71ED-B730-04F3-3955F31EC3F9}"/>
              </a:ext>
            </a:extLst>
          </p:cNvPr>
          <p:cNvSpPr txBox="1"/>
          <p:nvPr/>
        </p:nvSpPr>
        <p:spPr>
          <a:xfrm>
            <a:off x="844152" y="33155928"/>
            <a:ext cx="8642786" cy="523220"/>
          </a:xfrm>
          <a:prstGeom prst="rect">
            <a:avLst/>
          </a:prstGeom>
          <a:noFill/>
        </p:spPr>
        <p:txBody>
          <a:bodyPr wrap="square">
            <a:spAutoFit/>
          </a:bodyPr>
          <a:lstStyle/>
          <a:p>
            <a:pPr algn="l">
              <a:buNone/>
            </a:pPr>
            <a:r>
              <a:rPr lang="en-US" sz="2800" b="1" dirty="0">
                <a:solidFill>
                  <a:schemeClr val="tx2"/>
                </a:solidFill>
                <a:latin typeface="Söhne"/>
              </a:rPr>
              <a:t>What is pose detection:</a:t>
            </a:r>
            <a:endParaRPr lang="en-US" sz="2800" b="1" i="0" dirty="0">
              <a:solidFill>
                <a:schemeClr val="tx2"/>
              </a:solidFill>
              <a:effectLst/>
              <a:latin typeface="Söhne"/>
            </a:endParaRPr>
          </a:p>
        </p:txBody>
      </p:sp>
      <p:sp>
        <p:nvSpPr>
          <p:cNvPr id="57" name="TextBox 56">
            <a:extLst>
              <a:ext uri="{FF2B5EF4-FFF2-40B4-BE49-F238E27FC236}">
                <a16:creationId xmlns:a16="http://schemas.microsoft.com/office/drawing/2014/main" id="{04E2A27D-2135-B645-3AFB-1EEC91FCA42F}"/>
              </a:ext>
            </a:extLst>
          </p:cNvPr>
          <p:cNvSpPr txBox="1"/>
          <p:nvPr/>
        </p:nvSpPr>
        <p:spPr>
          <a:xfrm>
            <a:off x="844152" y="37012018"/>
            <a:ext cx="8642786" cy="523220"/>
          </a:xfrm>
          <a:prstGeom prst="rect">
            <a:avLst/>
          </a:prstGeom>
          <a:noFill/>
        </p:spPr>
        <p:txBody>
          <a:bodyPr wrap="square">
            <a:spAutoFit/>
          </a:bodyPr>
          <a:lstStyle/>
          <a:p>
            <a:pPr algn="l">
              <a:buNone/>
            </a:pPr>
            <a:r>
              <a:rPr lang="en-US" sz="2800" b="1" i="0" dirty="0">
                <a:solidFill>
                  <a:schemeClr val="tx2"/>
                </a:solidFill>
                <a:effectLst/>
                <a:latin typeface="Söhne"/>
              </a:rPr>
              <a:t>How is it made</a:t>
            </a:r>
            <a:r>
              <a:rPr lang="en-US" sz="2800" b="1" dirty="0">
                <a:solidFill>
                  <a:schemeClr val="tx2"/>
                </a:solidFill>
                <a:latin typeface="Söhne"/>
              </a:rPr>
              <a:t>:</a:t>
            </a:r>
            <a:endParaRPr lang="en-US" sz="2800" b="1" i="0" dirty="0">
              <a:solidFill>
                <a:schemeClr val="tx2"/>
              </a:solidFill>
              <a:effectLst/>
              <a:latin typeface="Söhne"/>
            </a:endParaRPr>
          </a:p>
        </p:txBody>
      </p:sp>
      <p:sp>
        <p:nvSpPr>
          <p:cNvPr id="58" name="Text Box 496">
            <a:extLst>
              <a:ext uri="{FF2B5EF4-FFF2-40B4-BE49-F238E27FC236}">
                <a16:creationId xmlns:a16="http://schemas.microsoft.com/office/drawing/2014/main" id="{3D7364EC-7865-C4A6-37FF-31E65035AF31}"/>
              </a:ext>
            </a:extLst>
          </p:cNvPr>
          <p:cNvSpPr txBox="1">
            <a:spLocks noChangeArrowheads="1"/>
          </p:cNvSpPr>
          <p:nvPr/>
        </p:nvSpPr>
        <p:spPr bwMode="auto">
          <a:xfrm>
            <a:off x="10477500" y="14416508"/>
            <a:ext cx="9320212" cy="3773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l" rtl="0">
              <a:buNone/>
            </a:pPr>
            <a:r>
              <a:rPr lang="en-US" sz="2600" b="1" i="0" dirty="0">
                <a:effectLst/>
                <a:latin typeface="Arial" panose="020B0604020202020204" pitchFamily="34" charset="0"/>
              </a:rPr>
              <a:t>Back-end services including databases and server-side applications</a:t>
            </a:r>
            <a:br>
              <a:rPr lang="en-US" sz="2000" dirty="0"/>
            </a:br>
            <a:r>
              <a:rPr lang="en-IE" b="0" i="0" dirty="0">
                <a:solidFill>
                  <a:srgbClr val="495365"/>
                </a:solidFill>
                <a:effectLst/>
                <a:latin typeface="Arial" panose="020B0604020202020204" pitchFamily="34" charset="0"/>
              </a:rPr>
              <a:t>Firebase is used for backend services, including user authentication (</a:t>
            </a:r>
            <a:r>
              <a:rPr lang="en-IE" b="0" i="0" dirty="0" err="1">
                <a:solidFill>
                  <a:srgbClr val="495365"/>
                </a:solidFill>
                <a:effectLst/>
                <a:latin typeface="Arial" panose="020B0604020202020204" pitchFamily="34" charset="0"/>
              </a:rPr>
              <a:t>FirebaseAuth</a:t>
            </a:r>
            <a:r>
              <a:rPr lang="en-IE" b="0" i="0" dirty="0">
                <a:solidFill>
                  <a:srgbClr val="495365"/>
                </a:solidFill>
                <a:effectLst/>
                <a:latin typeface="Arial" panose="020B0604020202020204" pitchFamily="34" charset="0"/>
              </a:rPr>
              <a:t>), data storage (</a:t>
            </a:r>
            <a:r>
              <a:rPr lang="en-IE" b="0" i="0" dirty="0" err="1">
                <a:solidFill>
                  <a:srgbClr val="495365"/>
                </a:solidFill>
                <a:effectLst/>
                <a:latin typeface="Arial" panose="020B0604020202020204" pitchFamily="34" charset="0"/>
              </a:rPr>
              <a:t>Firestore</a:t>
            </a:r>
            <a:r>
              <a:rPr lang="en-IE" b="0" i="0" dirty="0">
                <a:solidFill>
                  <a:srgbClr val="495365"/>
                </a:solidFill>
                <a:effectLst/>
                <a:latin typeface="Arial" panose="020B0604020202020204" pitchFamily="34" charset="0"/>
              </a:rPr>
              <a:t>), </a:t>
            </a:r>
            <a:r>
              <a:rPr lang="en-IE" b="0" i="0" dirty="0" err="1">
                <a:solidFill>
                  <a:srgbClr val="495365"/>
                </a:solidFill>
                <a:effectLst/>
                <a:latin typeface="Arial" panose="020B0604020202020204" pitchFamily="34" charset="0"/>
              </a:rPr>
              <a:t>Mediapipe</a:t>
            </a:r>
            <a:r>
              <a:rPr lang="en-IE" b="0" i="0" dirty="0">
                <a:solidFill>
                  <a:srgbClr val="495365"/>
                </a:solidFill>
                <a:effectLst/>
                <a:latin typeface="Arial" panose="020B0604020202020204" pitchFamily="34" charset="0"/>
              </a:rPr>
              <a:t>, CDNs, and </a:t>
            </a:r>
            <a:r>
              <a:rPr lang="en-IE" b="0" i="0" dirty="0" err="1">
                <a:solidFill>
                  <a:srgbClr val="495365"/>
                </a:solidFill>
                <a:effectLst/>
                <a:latin typeface="Arial" panose="020B0604020202020204" pitchFamily="34" charset="0"/>
              </a:rPr>
              <a:t>RapidApi</a:t>
            </a:r>
            <a:r>
              <a:rPr lang="en-IE" b="0" i="0" dirty="0">
                <a:solidFill>
                  <a:srgbClr val="495365"/>
                </a:solidFill>
                <a:effectLst/>
                <a:latin typeface="Arial" panose="020B0604020202020204" pitchFamily="34" charset="0"/>
              </a:rPr>
              <a:t>. Firebase provides a robust, scalable backend solution with easy integration into the React</a:t>
            </a:r>
            <a:br>
              <a:rPr lang="en-IE" b="0" i="0" dirty="0">
                <a:solidFill>
                  <a:srgbClr val="495365"/>
                </a:solidFill>
                <a:effectLst/>
                <a:latin typeface="Lato" panose="020F0502020204030203" pitchFamily="34" charset="0"/>
              </a:rPr>
            </a:br>
            <a:r>
              <a:rPr lang="en-IE" b="0" i="0" dirty="0">
                <a:solidFill>
                  <a:srgbClr val="495365"/>
                </a:solidFill>
                <a:effectLst/>
                <a:latin typeface="Arial" panose="020B0604020202020204" pitchFamily="34" charset="0"/>
              </a:rPr>
              <a:t>Native framework.</a:t>
            </a:r>
            <a:endParaRPr lang="en-IE" b="0" i="0" dirty="0">
              <a:solidFill>
                <a:srgbClr val="495365"/>
              </a:solidFill>
              <a:effectLst/>
              <a:latin typeface="Lato" panose="020F0502020204030203" pitchFamily="34" charset="0"/>
            </a:endParaRPr>
          </a:p>
          <a:p>
            <a:pPr eaLnBrk="1" hangingPunct="1">
              <a:spcBef>
                <a:spcPct val="0"/>
              </a:spcBef>
              <a:buFontTx/>
              <a:buNone/>
            </a:pPr>
            <a:endParaRPr lang="en-US" altLang="fr-FR" dirty="0">
              <a:latin typeface="Arial Narrow" panose="020B0604020202020204" pitchFamily="34" charset="0"/>
            </a:endParaRPr>
          </a:p>
        </p:txBody>
      </p:sp>
      <p:pic>
        <p:nvPicPr>
          <p:cNvPr id="60" name="Picture 59">
            <a:extLst>
              <a:ext uri="{FF2B5EF4-FFF2-40B4-BE49-F238E27FC236}">
                <a16:creationId xmlns:a16="http://schemas.microsoft.com/office/drawing/2014/main" id="{C4166BCC-BBDD-39C1-357A-3E1046CD5870}"/>
              </a:ext>
            </a:extLst>
          </p:cNvPr>
          <p:cNvPicPr>
            <a:picLocks noChangeAspect="1"/>
          </p:cNvPicPr>
          <p:nvPr/>
        </p:nvPicPr>
        <p:blipFill>
          <a:blip r:embed="rId10"/>
          <a:stretch>
            <a:fillRect/>
          </a:stretch>
        </p:blipFill>
        <p:spPr>
          <a:xfrm>
            <a:off x="21423006" y="31264604"/>
            <a:ext cx="6796514" cy="6297624"/>
          </a:xfrm>
          <a:prstGeom prst="rect">
            <a:avLst/>
          </a:prstGeom>
        </p:spPr>
      </p:pic>
      <p:pic>
        <p:nvPicPr>
          <p:cNvPr id="62" name="Picture 61" descr="A person lying on a bed&#10;&#10;Description automatically generated">
            <a:extLst>
              <a:ext uri="{FF2B5EF4-FFF2-40B4-BE49-F238E27FC236}">
                <a16:creationId xmlns:a16="http://schemas.microsoft.com/office/drawing/2014/main" id="{D78682E0-CB5F-E65D-6009-6D354C3F2CFF}"/>
              </a:ext>
            </a:extLst>
          </p:cNvPr>
          <p:cNvPicPr>
            <a:picLocks noChangeAspect="1"/>
          </p:cNvPicPr>
          <p:nvPr/>
        </p:nvPicPr>
        <p:blipFill>
          <a:blip r:embed="rId11"/>
          <a:stretch>
            <a:fillRect/>
          </a:stretch>
        </p:blipFill>
        <p:spPr>
          <a:xfrm>
            <a:off x="10448925" y="26368378"/>
            <a:ext cx="9282012" cy="4418742"/>
          </a:xfrm>
          <a:prstGeom prst="rect">
            <a:avLst/>
          </a:prstGeom>
        </p:spPr>
      </p:pic>
      <p:pic>
        <p:nvPicPr>
          <p:cNvPr id="1028" name="Picture 1027">
            <a:extLst>
              <a:ext uri="{FF2B5EF4-FFF2-40B4-BE49-F238E27FC236}">
                <a16:creationId xmlns:a16="http://schemas.microsoft.com/office/drawing/2014/main" id="{24DE1CAB-9C06-E982-F01C-07A2445CD945}"/>
              </a:ext>
            </a:extLst>
          </p:cNvPr>
          <p:cNvPicPr>
            <a:picLocks noChangeAspect="1"/>
          </p:cNvPicPr>
          <p:nvPr/>
        </p:nvPicPr>
        <p:blipFill>
          <a:blip r:embed="rId12"/>
          <a:stretch>
            <a:fillRect/>
          </a:stretch>
        </p:blipFill>
        <p:spPr>
          <a:xfrm>
            <a:off x="10477499" y="30932026"/>
            <a:ext cx="9282011" cy="4533787"/>
          </a:xfrm>
          <a:prstGeom prst="rect">
            <a:avLst/>
          </a:prstGeom>
        </p:spPr>
      </p:pic>
      <p:sp>
        <p:nvSpPr>
          <p:cNvPr id="1030" name="Text Box 496">
            <a:extLst>
              <a:ext uri="{FF2B5EF4-FFF2-40B4-BE49-F238E27FC236}">
                <a16:creationId xmlns:a16="http://schemas.microsoft.com/office/drawing/2014/main" id="{48F3AE45-1451-6E06-CC6C-A440D140C371}"/>
              </a:ext>
            </a:extLst>
          </p:cNvPr>
          <p:cNvSpPr txBox="1">
            <a:spLocks noChangeArrowheads="1"/>
          </p:cNvSpPr>
          <p:nvPr/>
        </p:nvSpPr>
        <p:spPr bwMode="auto">
          <a:xfrm>
            <a:off x="661707" y="7091553"/>
            <a:ext cx="9320212" cy="1043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l">
              <a:buNone/>
            </a:pPr>
            <a:r>
              <a:rPr lang="en-US" sz="2600" b="0" i="0" dirty="0">
                <a:effectLst/>
                <a:latin typeface="+mn-lt"/>
              </a:rPr>
              <a:t>This dissertation outlines the development of a fitness application designed to enhance exercise routines through real-time pose detection and feedback. Central to the project is a Convolutional Neural Network (CNN) model, complemented by agile development practices and cybersecurity. The application, developed with React, Firebase, and </a:t>
            </a:r>
            <a:r>
              <a:rPr lang="en-US" sz="2600" b="0" i="0" dirty="0" err="1">
                <a:effectLst/>
                <a:latin typeface="+mn-lt"/>
              </a:rPr>
              <a:t>MediaPipe</a:t>
            </a:r>
            <a:r>
              <a:rPr lang="en-US" sz="2600" b="0" i="0" dirty="0">
                <a:effectLst/>
                <a:latin typeface="+mn-lt"/>
              </a:rPr>
              <a:t>, offers live feedback to improve workout performance and safety. The project was inspired by advancements in fitness technology and a desire to integrate artificial intelligence into exercise management. The main objectives are:</a:t>
            </a:r>
          </a:p>
          <a:p>
            <a:pPr algn="l">
              <a:buNone/>
            </a:pPr>
            <a:endParaRPr lang="en-US" sz="2600" b="0" i="0" dirty="0">
              <a:effectLst/>
              <a:latin typeface="+mn-lt"/>
            </a:endParaRPr>
          </a:p>
          <a:p>
            <a:pPr algn="l">
              <a:buFont typeface="Arial" panose="020B0604020202020204" pitchFamily="34" charset="0"/>
              <a:buChar char="•"/>
            </a:pPr>
            <a:r>
              <a:rPr lang="en-US" sz="2600" b="1" i="0" dirty="0">
                <a:effectLst/>
                <a:latin typeface="+mn-lt"/>
              </a:rPr>
              <a:t>Developing a Pose Detection Model:</a:t>
            </a:r>
            <a:r>
              <a:rPr lang="en-US" sz="2600" b="0" i="0" dirty="0">
                <a:effectLst/>
                <a:latin typeface="+mn-lt"/>
              </a:rPr>
              <a:t> Building an efficient CNN to detect and analyze user movements in real time for correct exercise execution.</a:t>
            </a:r>
          </a:p>
          <a:p>
            <a:pPr algn="l">
              <a:buFont typeface="Arial" panose="020B0604020202020204" pitchFamily="34" charset="0"/>
              <a:buChar char="•"/>
            </a:pPr>
            <a:endParaRPr lang="en-US" sz="2600" b="0" i="0" dirty="0">
              <a:effectLst/>
              <a:latin typeface="+mn-lt"/>
            </a:endParaRPr>
          </a:p>
          <a:p>
            <a:pPr algn="l">
              <a:buFont typeface="Arial" panose="020B0604020202020204" pitchFamily="34" charset="0"/>
              <a:buChar char="•"/>
            </a:pPr>
            <a:r>
              <a:rPr lang="en-US" sz="2600" b="1" i="0" dirty="0">
                <a:effectLst/>
                <a:latin typeface="+mn-lt"/>
              </a:rPr>
              <a:t>Building a Functional Application:</a:t>
            </a:r>
            <a:r>
              <a:rPr lang="en-US" sz="2600" b="0" i="0" dirty="0">
                <a:effectLst/>
                <a:latin typeface="+mn-lt"/>
              </a:rPr>
              <a:t> Creating a React-based application that processes video for instant feedback, tracks user progress, and manages results.</a:t>
            </a:r>
          </a:p>
          <a:p>
            <a:pPr algn="l">
              <a:buNone/>
            </a:pPr>
            <a:endParaRPr lang="en-US" sz="2600" b="0" i="0" dirty="0">
              <a:effectLst/>
              <a:latin typeface="+mn-lt"/>
            </a:endParaRPr>
          </a:p>
          <a:p>
            <a:pPr algn="l">
              <a:buFont typeface="Arial" panose="020B0604020202020204" pitchFamily="34" charset="0"/>
              <a:buChar char="•"/>
            </a:pPr>
            <a:r>
              <a:rPr lang="en-US" sz="2600" b="1" i="0" dirty="0">
                <a:effectLst/>
                <a:latin typeface="+mn-lt"/>
              </a:rPr>
              <a:t>Applying Cybersecurity and Agile Practices:</a:t>
            </a:r>
            <a:r>
              <a:rPr lang="en-US" sz="2600" b="0" i="0" dirty="0">
                <a:effectLst/>
                <a:latin typeface="+mn-lt"/>
              </a:rPr>
              <a:t> Ensuring user data protection with cybersecurity and using agile methodologies for flexible development.</a:t>
            </a:r>
          </a:p>
        </p:txBody>
      </p:sp>
    </p:spTree>
  </p:cSld>
  <p:clrMapOvr>
    <a:masterClrMapping/>
  </p:clrMapOvr>
</p:sld>
</file>

<file path=ppt/theme/theme1.xml><?xml version="1.0" encoding="utf-8"?>
<a:theme xmlns:a="http://schemas.openxmlformats.org/drawingml/2006/main" name="Custom Design">
  <a:themeElements>
    <a:clrScheme name="Personnalisée 3">
      <a:dk1>
        <a:srgbClr val="365794"/>
      </a:dk1>
      <a:lt1>
        <a:srgbClr val="FFFFFF"/>
      </a:lt1>
      <a:dk2>
        <a:srgbClr val="000000"/>
      </a:dk2>
      <a:lt2>
        <a:srgbClr val="F4F1E9"/>
      </a:lt2>
      <a:accent1>
        <a:srgbClr val="D7D7D7"/>
      </a:accent1>
      <a:accent2>
        <a:srgbClr val="0D5667"/>
      </a:accent2>
      <a:accent3>
        <a:srgbClr val="14819B"/>
      </a:accent3>
      <a:accent4>
        <a:srgbClr val="000000"/>
      </a:accent4>
      <a:accent5>
        <a:srgbClr val="CEF0F8"/>
      </a:accent5>
      <a:accent6>
        <a:srgbClr val="BF9000"/>
      </a:accent6>
      <a:hlink>
        <a:srgbClr val="6CD3EB"/>
      </a:hlink>
      <a:folHlink>
        <a:srgbClr val="FFC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1142</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Black</vt:lpstr>
      <vt:lpstr>Arial Narrow</vt:lpstr>
      <vt:lpstr>Lato</vt:lpstr>
      <vt:lpstr>Söhne</vt:lpstr>
      <vt:lpstr>Custom Design</vt:lpstr>
      <vt:lpstr>1_Custom Design</vt:lpstr>
      <vt:lpstr>2_Custom Design</vt:lpstr>
      <vt:lpstr>PowerPoint Presentation</vt:lpstr>
    </vt:vector>
  </TitlesOfParts>
  <Manager/>
  <Company>ATU</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Portrait Poster Template</dc:title>
  <dc:subject/>
  <dc:creator>eoin lawless</dc:creator>
  <cp:keywords/>
  <dc:description/>
  <cp:lastModifiedBy>eoin lawless</cp:lastModifiedBy>
  <cp:revision>243</cp:revision>
  <cp:lastPrinted>2009-11-10T08:04:03Z</cp:lastPrinted>
  <dcterms:created xsi:type="dcterms:W3CDTF">2009-11-10T07:29:27Z</dcterms:created>
  <dcterms:modified xsi:type="dcterms:W3CDTF">2024-04-26T02:13:48Z</dcterms:modified>
  <cp:category>Software Development</cp:category>
</cp:coreProperties>
</file>