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823" r:id="rId2"/>
    <p:sldId id="822" r:id="rId3"/>
    <p:sldId id="1400" r:id="rId4"/>
    <p:sldId id="1409" r:id="rId5"/>
    <p:sldId id="1401" r:id="rId6"/>
    <p:sldId id="1403" r:id="rId7"/>
    <p:sldId id="1404" r:id="rId8"/>
    <p:sldId id="1405" r:id="rId9"/>
    <p:sldId id="1406" r:id="rId10"/>
    <p:sldId id="1408" r:id="rId11"/>
    <p:sldId id="1407" r:id="rId12"/>
    <p:sldId id="1402" r:id="rId13"/>
    <p:sldId id="1410" r:id="rId14"/>
    <p:sldId id="1411" r:id="rId15"/>
    <p:sldId id="1252" r:id="rId16"/>
  </p:sldIdLst>
  <p:sldSz cx="9904413" cy="6859588"/>
  <p:notesSz cx="9928225" cy="6797675"/>
  <p:defaultTextStyle>
    <a:defPPr>
      <a:defRPr lang="ko-KR"/>
    </a:defPPr>
    <a:lvl1pPr marL="0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5504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1008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6511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2015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77519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324FBE-F1CA-462F-9E66-5347A80FF39F}">
          <p14:sldIdLst>
            <p14:sldId id="823"/>
            <p14:sldId id="822"/>
          </p14:sldIdLst>
        </p14:section>
        <p14:section name="1. 챌린지 설명" id="{8EBA7EA4-8C74-4952-B783-62C554FAAD6B}">
          <p14:sldIdLst>
            <p14:sldId id="1400"/>
          </p14:sldIdLst>
        </p14:section>
        <p14:section name="2. 알고리즘" id="{DB61D26E-430B-4FE2-949B-D5170944FEB2}">
          <p14:sldIdLst>
            <p14:sldId id="1409"/>
          </p14:sldIdLst>
        </p14:section>
        <p14:section name="3. 데이터 설명" id="{84DB17FD-5AA2-414E-90A7-A830EB009B4E}">
          <p14:sldIdLst>
            <p14:sldId id="1401"/>
          </p14:sldIdLst>
        </p14:section>
        <p14:section name="4. 코드 설명" id="{459D5826-B76A-4D47-82D6-D62F14B747C5}">
          <p14:sldIdLst>
            <p14:sldId id="1403"/>
            <p14:sldId id="1404"/>
            <p14:sldId id="1405"/>
            <p14:sldId id="1406"/>
            <p14:sldId id="1408"/>
            <p14:sldId id="1407"/>
          </p14:sldIdLst>
        </p14:section>
        <p14:section name="5. 학습 결과" id="{A22480D7-CB82-45C9-BCCB-2A1EE105B1BB}">
          <p14:sldIdLst>
            <p14:sldId id="1402"/>
            <p14:sldId id="1410"/>
            <p14:sldId id="1411"/>
          </p14:sldIdLst>
        </p14:section>
        <p14:section name="감사합니다" id="{4F27427C-D279-4FC0-9A31-7C2A85DE11BF}">
          <p14:sldIdLst>
            <p14:sldId id="12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orient="horz" pos="975" userDrawn="1">
          <p15:clr>
            <a:srgbClr val="A4A3A4"/>
          </p15:clr>
        </p15:guide>
        <p15:guide id="3" orient="horz" pos="4468" userDrawn="1">
          <p15:clr>
            <a:srgbClr val="A4A3A4"/>
          </p15:clr>
        </p15:guide>
        <p15:guide id="4" orient="horz" pos="1299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332" userDrawn="1">
          <p15:clr>
            <a:srgbClr val="A4A3A4"/>
          </p15:clr>
        </p15:guide>
        <p15:guide id="7" pos="6019" userDrawn="1">
          <p15:clr>
            <a:srgbClr val="A4A3A4"/>
          </p15:clr>
        </p15:guide>
        <p15:guide id="8" pos="5378" userDrawn="1">
          <p15:clr>
            <a:srgbClr val="A4A3A4"/>
          </p15:clr>
        </p15:guide>
        <p15:guide id="9" orient="horz" pos="2161">
          <p15:clr>
            <a:srgbClr val="A4A3A4"/>
          </p15:clr>
        </p15:guide>
        <p15:guide id="10" orient="horz" pos="1321" userDrawn="1">
          <p15:clr>
            <a:srgbClr val="A4A3A4"/>
          </p15:clr>
        </p15:guide>
        <p15:guide id="11" orient="horz" pos="4053">
          <p15:clr>
            <a:srgbClr val="A4A3A4"/>
          </p15:clr>
        </p15:guide>
        <p15:guide id="12" orient="horz" pos="1172">
          <p15:clr>
            <a:srgbClr val="A4A3A4"/>
          </p15:clr>
        </p15:guide>
        <p15:guide id="14" pos="326">
          <p15:clr>
            <a:srgbClr val="A4A3A4"/>
          </p15:clr>
        </p15:guide>
        <p15:guide id="15" pos="5913">
          <p15:clr>
            <a:srgbClr val="A4A3A4"/>
          </p15:clr>
        </p15:guide>
        <p15:guide id="16" pos="52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 userDrawn="1">
          <p15:clr>
            <a:srgbClr val="A4A3A4"/>
          </p15:clr>
        </p15:guide>
        <p15:guide id="2" pos="3130" userDrawn="1">
          <p15:clr>
            <a:srgbClr val="A4A3A4"/>
          </p15:clr>
        </p15:guide>
        <p15:guide id="3" orient="horz" pos="2142" userDrawn="1">
          <p15:clr>
            <a:srgbClr val="A4A3A4"/>
          </p15:clr>
        </p15:guide>
        <p15:guide id="4" pos="312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수" initials="김" lastIdx="1" clrIdx="0">
    <p:extLst>
      <p:ext uri="{19B8F6BF-5375-455C-9EA6-DF929625EA0E}">
        <p15:presenceInfo xmlns:p15="http://schemas.microsoft.com/office/powerpoint/2012/main" userId="S::13010706@sju.ac.kr::79d03432-03b7-4f48-9990-71fcafbb205d" providerId="AD"/>
      </p:ext>
    </p:extLst>
  </p:cmAuthor>
  <p:cmAuthor id="2" name="엄 태선" initials="엄태" lastIdx="6" clrIdx="1">
    <p:extLst>
      <p:ext uri="{19B8F6BF-5375-455C-9EA6-DF929625EA0E}">
        <p15:presenceInfo xmlns:p15="http://schemas.microsoft.com/office/powerpoint/2012/main" userId="c06f68106f79a1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0000"/>
    <a:srgbClr val="00B050"/>
    <a:srgbClr val="C0504D"/>
    <a:srgbClr val="FF1A1A"/>
    <a:srgbClr val="E9EDF4"/>
    <a:srgbClr val="E6E6E6"/>
    <a:srgbClr val="5B09FF"/>
    <a:srgbClr val="4F81BD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8" autoAdjust="0"/>
    <p:restoredTop sz="94575" autoAdjust="0"/>
  </p:normalViewPr>
  <p:slideViewPr>
    <p:cSldViewPr snapToObjects="1" showGuides="1">
      <p:cViewPr varScale="1">
        <p:scale>
          <a:sx n="110" d="100"/>
          <a:sy n="110" d="100"/>
        </p:scale>
        <p:origin x="390" y="108"/>
      </p:cViewPr>
      <p:guideLst>
        <p:guide orient="horz" pos="2382"/>
        <p:guide orient="horz" pos="975"/>
        <p:guide orient="horz" pos="4468"/>
        <p:guide orient="horz" pos="1299"/>
        <p:guide pos="3120"/>
        <p:guide pos="332"/>
        <p:guide pos="6019"/>
        <p:guide pos="5378"/>
        <p:guide orient="horz" pos="2161"/>
        <p:guide orient="horz" pos="1321"/>
        <p:guide orient="horz" pos="4053"/>
        <p:guide orient="horz" pos="1172"/>
        <p:guide pos="326"/>
        <p:guide pos="5913"/>
        <p:guide pos="528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74" y="67"/>
      </p:cViewPr>
      <p:guideLst>
        <p:guide orient="horz" pos="2144"/>
        <p:guide pos="3130"/>
        <p:guide orient="horz" pos="2142"/>
        <p:guide pos="312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986" y="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AACC5744-A369-4ABE-94AE-E8E57C8CE4DF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76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986" y="6456761"/>
            <a:ext cx="4302926" cy="339829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808847B4-9765-4472-9C2C-A82FE646791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13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2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/>
          <a:lstStyle>
            <a:lvl1pPr algn="r">
              <a:defRPr sz="1200"/>
            </a:lvl1pPr>
          </a:lstStyle>
          <a:p>
            <a:fld id="{ABEBB8B0-E451-4743-B05B-7DC9E223A7FE}" type="datetimeFigureOut">
              <a:rPr lang="ko-KR" altLang="en-US" smtClean="0"/>
              <a:pPr/>
              <a:t>2021-11-29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79825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4" tIns="45853" rIns="91704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7"/>
            <a:ext cx="7942580" cy="3058954"/>
          </a:xfrm>
          <a:prstGeom prst="rect">
            <a:avLst/>
          </a:prstGeom>
        </p:spPr>
        <p:txBody>
          <a:bodyPr vert="horz" lIns="91704" tIns="45853" rIns="91704" bIns="458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4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4"/>
            <a:ext cx="4302231" cy="339884"/>
          </a:xfrm>
          <a:prstGeom prst="rect">
            <a:avLst/>
          </a:prstGeom>
        </p:spPr>
        <p:txBody>
          <a:bodyPr vert="horz" lIns="91704" tIns="45853" rIns="91704" bIns="45853" rtlCol="0" anchor="b"/>
          <a:lstStyle>
            <a:lvl1pPr algn="r">
              <a:defRPr sz="1200"/>
            </a:lvl1pPr>
          </a:lstStyle>
          <a:p>
            <a:fld id="{60C18C02-60AE-42F4-AF58-7579E5E10F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52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504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1008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6511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2015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7519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3023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8526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4030" algn="l" defTabSz="99100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24200" y="509588"/>
            <a:ext cx="3679825" cy="2547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41596">
              <a:defRPr/>
            </a:pPr>
            <a:fld id="{8E914BC0-66E6-4F04-9BCD-76B3D6C2351E}" type="slidenum">
              <a:rPr lang="ko-KR" altLang="en-US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pPr defTabSz="1041596">
                <a:defRPr/>
              </a:pPr>
              <a:t>0</a:t>
            </a:fld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854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1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50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89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55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3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313113" y="469900"/>
            <a:ext cx="3389312" cy="2346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000" dirty="0"/>
              <a:t>다음과 같습니다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5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3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9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3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667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2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82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18C02-60AE-42F4-AF58-7579E5E10FE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1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/>
          <p:cNvCxnSpPr/>
          <p:nvPr userDrawn="1"/>
        </p:nvCxnSpPr>
        <p:spPr>
          <a:xfrm>
            <a:off x="406" y="762727"/>
            <a:ext cx="9903600" cy="0"/>
          </a:xfrm>
          <a:prstGeom prst="line">
            <a:avLst/>
          </a:prstGeom>
          <a:ln w="15875">
            <a:solidFill>
              <a:srgbClr val="007B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 userDrawn="1"/>
        </p:nvSpPr>
        <p:spPr>
          <a:xfrm>
            <a:off x="205462" y="189434"/>
            <a:ext cx="566063" cy="566063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auto">
          <a:xfrm>
            <a:off x="9184006" y="6499588"/>
            <a:ext cx="72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CD453BF-6630-4166-A5F9-71DD00918229}" type="slidenum">
              <a:rPr lang="en-US" altLang="ko-KR" sz="1200" b="0" smtClean="0">
                <a:solidFill>
                  <a:srgbClr val="000000"/>
                </a:solidFill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defRPr/>
            </a:pP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defRPr/>
            </a:pPr>
            <a:endParaRPr lang="en-US" altLang="ko-KR" sz="12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251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실행방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3736C3-A292-4DF8-B90E-9478A6B93B54}"/>
              </a:ext>
            </a:extLst>
          </p:cNvPr>
          <p:cNvCxnSpPr/>
          <p:nvPr userDrawn="1"/>
        </p:nvCxnSpPr>
        <p:spPr>
          <a:xfrm>
            <a:off x="613801" y="4499239"/>
            <a:ext cx="3870399" cy="0"/>
          </a:xfrm>
          <a:prstGeom prst="line">
            <a:avLst/>
          </a:prstGeom>
          <a:ln w="19050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24B0107-FAAD-401F-99CC-708613DCD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71"/>
          <a:stretch/>
        </p:blipFill>
        <p:spPr>
          <a:xfrm>
            <a:off x="0" y="5204966"/>
            <a:ext cx="9904413" cy="1136416"/>
          </a:xfrm>
          <a:prstGeom prst="rect">
            <a:avLst/>
          </a:prstGeom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74FC773B-0799-4922-A8ED-FF11A04F37E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9" t="22475" r="16075"/>
          <a:stretch/>
        </p:blipFill>
        <p:spPr bwMode="auto">
          <a:xfrm>
            <a:off x="5420214" y="957283"/>
            <a:ext cx="4484019" cy="42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lated image">
            <a:extLst>
              <a:ext uri="{FF2B5EF4-FFF2-40B4-BE49-F238E27FC236}">
                <a16:creationId xmlns:a16="http://schemas.microsoft.com/office/drawing/2014/main" id="{7F4F1D9D-F3A1-4AC3-BABC-BD9EF64A0A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t="22475" r="55022"/>
          <a:stretch/>
        </p:blipFill>
        <p:spPr bwMode="auto">
          <a:xfrm>
            <a:off x="-361" y="957283"/>
            <a:ext cx="5942901" cy="42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network">
            <a:extLst>
              <a:ext uri="{FF2B5EF4-FFF2-40B4-BE49-F238E27FC236}">
                <a16:creationId xmlns:a16="http://schemas.microsoft.com/office/drawing/2014/main" id="{7D9D34E5-0E25-44D7-9672-75ACAFFF1C5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8014"/>
          <a:stretch/>
        </p:blipFill>
        <p:spPr bwMode="auto">
          <a:xfrm>
            <a:off x="0" y="980078"/>
            <a:ext cx="5836433" cy="37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4">
            <a:extLst>
              <a:ext uri="{FF2B5EF4-FFF2-40B4-BE49-F238E27FC236}">
                <a16:creationId xmlns:a16="http://schemas.microsoft.com/office/drawing/2014/main" id="{FF52A716-B880-4292-8C77-B0282458C15D}"/>
              </a:ext>
            </a:extLst>
          </p:cNvPr>
          <p:cNvGrpSpPr/>
          <p:nvPr userDrawn="1"/>
        </p:nvGrpSpPr>
        <p:grpSpPr>
          <a:xfrm>
            <a:off x="-361" y="847655"/>
            <a:ext cx="9904594" cy="127699"/>
            <a:chOff x="1" y="934361"/>
            <a:chExt cx="9218602" cy="128257"/>
          </a:xfrm>
        </p:grpSpPr>
        <p:grpSp>
          <p:nvGrpSpPr>
            <p:cNvPr id="3" name="그룹 1">
              <a:extLst>
                <a:ext uri="{FF2B5EF4-FFF2-40B4-BE49-F238E27FC236}">
                  <a16:creationId xmlns:a16="http://schemas.microsoft.com/office/drawing/2014/main" id="{3E159C97-E48A-441A-A1B5-CFB9740BF429}"/>
                </a:ext>
              </a:extLst>
            </p:cNvPr>
            <p:cNvGrpSpPr/>
            <p:nvPr userDrawn="1"/>
          </p:nvGrpSpPr>
          <p:grpSpPr>
            <a:xfrm>
              <a:off x="1" y="934361"/>
              <a:ext cx="4610692" cy="125279"/>
              <a:chOff x="1" y="923970"/>
              <a:chExt cx="4610692" cy="12527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7E258E0-4EB4-4388-8E6A-45FFBB5CCCE0}"/>
                  </a:ext>
                </a:extLst>
              </p:cNvPr>
              <p:cNvSpPr/>
              <p:nvPr userDrawn="1"/>
            </p:nvSpPr>
            <p:spPr>
              <a:xfrm>
                <a:off x="1" y="923970"/>
                <a:ext cx="1152673" cy="125279"/>
              </a:xfrm>
              <a:prstGeom prst="rect">
                <a:avLst/>
              </a:prstGeom>
              <a:solidFill>
                <a:srgbClr val="08477A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743FA7-B1FA-4704-8CD1-892E810859E1}"/>
                  </a:ext>
                </a:extLst>
              </p:cNvPr>
              <p:cNvSpPr/>
              <p:nvPr userDrawn="1"/>
            </p:nvSpPr>
            <p:spPr>
              <a:xfrm>
                <a:off x="1152674" y="923970"/>
                <a:ext cx="1152673" cy="125279"/>
              </a:xfrm>
              <a:prstGeom prst="rect">
                <a:avLst/>
              </a:prstGeom>
              <a:solidFill>
                <a:srgbClr val="2A599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A8997B7-6DAC-4E8A-B162-5E103D4447B0}"/>
                  </a:ext>
                </a:extLst>
              </p:cNvPr>
              <p:cNvSpPr/>
              <p:nvPr userDrawn="1"/>
            </p:nvSpPr>
            <p:spPr>
              <a:xfrm>
                <a:off x="2305347" y="923970"/>
                <a:ext cx="1152673" cy="125279"/>
              </a:xfrm>
              <a:prstGeom prst="rect">
                <a:avLst/>
              </a:prstGeom>
              <a:solidFill>
                <a:srgbClr val="88A2C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AFDE505-3CB0-4FA3-86CD-3F937BB1F8CB}"/>
                  </a:ext>
                </a:extLst>
              </p:cNvPr>
              <p:cNvSpPr/>
              <p:nvPr userDrawn="1"/>
            </p:nvSpPr>
            <p:spPr>
              <a:xfrm>
                <a:off x="3458020" y="923970"/>
                <a:ext cx="1152673" cy="125279"/>
              </a:xfrm>
              <a:prstGeom prst="rect">
                <a:avLst/>
              </a:prstGeom>
              <a:solidFill>
                <a:srgbClr val="CFD9E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</p:grpSp>
        <p:grpSp>
          <p:nvGrpSpPr>
            <p:cNvPr id="5" name="그룹 13">
              <a:extLst>
                <a:ext uri="{FF2B5EF4-FFF2-40B4-BE49-F238E27FC236}">
                  <a16:creationId xmlns:a16="http://schemas.microsoft.com/office/drawing/2014/main" id="{926C5FCC-351F-4320-BCAB-A5C0CE60D083}"/>
                </a:ext>
              </a:extLst>
            </p:cNvPr>
            <p:cNvGrpSpPr/>
            <p:nvPr userDrawn="1"/>
          </p:nvGrpSpPr>
          <p:grpSpPr>
            <a:xfrm>
              <a:off x="4607911" y="937339"/>
              <a:ext cx="4610692" cy="125279"/>
              <a:chOff x="1" y="923970"/>
              <a:chExt cx="4610692" cy="12527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5DD4E8E-0024-4CC4-A42F-99F32C64F5ED}"/>
                  </a:ext>
                </a:extLst>
              </p:cNvPr>
              <p:cNvSpPr/>
              <p:nvPr userDrawn="1"/>
            </p:nvSpPr>
            <p:spPr>
              <a:xfrm>
                <a:off x="1" y="923970"/>
                <a:ext cx="1152673" cy="125279"/>
              </a:xfrm>
              <a:prstGeom prst="rect">
                <a:avLst/>
              </a:prstGeom>
              <a:solidFill>
                <a:srgbClr val="08477A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D68F469-5098-4383-BE4B-61BCF8D1B5D8}"/>
                  </a:ext>
                </a:extLst>
              </p:cNvPr>
              <p:cNvSpPr/>
              <p:nvPr userDrawn="1"/>
            </p:nvSpPr>
            <p:spPr>
              <a:xfrm>
                <a:off x="1152674" y="923970"/>
                <a:ext cx="1152673" cy="125279"/>
              </a:xfrm>
              <a:prstGeom prst="rect">
                <a:avLst/>
              </a:prstGeom>
              <a:solidFill>
                <a:srgbClr val="2A599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887224E-C8A8-45B0-9046-1EFF1AA14B20}"/>
                  </a:ext>
                </a:extLst>
              </p:cNvPr>
              <p:cNvSpPr/>
              <p:nvPr userDrawn="1"/>
            </p:nvSpPr>
            <p:spPr>
              <a:xfrm>
                <a:off x="2305347" y="923970"/>
                <a:ext cx="1152673" cy="125279"/>
              </a:xfrm>
              <a:prstGeom prst="rect">
                <a:avLst/>
              </a:prstGeom>
              <a:solidFill>
                <a:srgbClr val="88A2C2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14BA296-B2F4-409B-93C0-189E03FB0CDF}"/>
                  </a:ext>
                </a:extLst>
              </p:cNvPr>
              <p:cNvSpPr/>
              <p:nvPr userDrawn="1"/>
            </p:nvSpPr>
            <p:spPr>
              <a:xfrm>
                <a:off x="3458020" y="923970"/>
                <a:ext cx="1152673" cy="125279"/>
              </a:xfrm>
              <a:prstGeom prst="rect">
                <a:avLst/>
              </a:prstGeom>
              <a:solidFill>
                <a:srgbClr val="CFD9E6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/>
              </a:p>
            </p:txBody>
          </p:sp>
        </p:grpSp>
      </p:grpSp>
      <p:pic>
        <p:nvPicPr>
          <p:cNvPr id="2050" name="Picture 2" descr="Image result for line">
            <a:extLst>
              <a:ext uri="{FF2B5EF4-FFF2-40B4-BE49-F238E27FC236}">
                <a16:creationId xmlns:a16="http://schemas.microsoft.com/office/drawing/2014/main" id="{55FCCC9C-8061-4F38-9DB4-1C80EEFE3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6" y="4225112"/>
            <a:ext cx="5082529" cy="13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1CEC0C09-3C6B-47DD-912E-711FF5593D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" y="6335528"/>
            <a:ext cx="1837094" cy="4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9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1" r:id="rId2"/>
    <p:sldLayoutId id="2147483692" r:id="rId3"/>
  </p:sldLayoutIdLst>
  <p:hf sldNum="0" hdr="0" ftr="0" dt="0"/>
  <p:txStyles>
    <p:titleStyle>
      <a:lvl1pPr algn="ctr" defTabSz="934260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347" indent="-350347" algn="l" defTabSz="934260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59086" indent="-291956" algn="l" defTabSz="934260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6782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34955" indent="-233564" algn="l" defTabSz="93426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2086" indent="-233564" algn="l" defTabSz="934260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6921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36345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03474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70605" indent="-233564" algn="l" defTabSz="934260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131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426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139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68519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278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69910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37041" algn="l" defTabSz="93426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42495AD7-75BD-446F-BBEF-10F44A5B7B69}"/>
              </a:ext>
            </a:extLst>
          </p:cNvPr>
          <p:cNvSpPr txBox="1">
            <a:spLocks/>
          </p:cNvSpPr>
          <p:nvPr/>
        </p:nvSpPr>
        <p:spPr bwMode="auto">
          <a:xfrm>
            <a:off x="0" y="2383097"/>
            <a:ext cx="6788410" cy="158675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</a:pP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Matching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base">
              <a:lnSpc>
                <a:spcPct val="150000"/>
              </a:lnSpc>
              <a:spcAft>
                <a:spcPct val="0"/>
              </a:spcAft>
            </a:pP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kumimoji="1"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Crowd Counting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CD61CFA-1D83-4EDC-AE1C-B68E9DA9E16C}"/>
              </a:ext>
            </a:extLst>
          </p:cNvPr>
          <p:cNvSpPr txBox="1">
            <a:spLocks/>
          </p:cNvSpPr>
          <p:nvPr/>
        </p:nvSpPr>
        <p:spPr bwMode="auto">
          <a:xfrm>
            <a:off x="1432152" y="4221882"/>
            <a:ext cx="3924105" cy="104669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 spc="-200" baseline="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algn="ctr" defTabSz="1385926" eaLnBrk="0" fontAlgn="base" latinLnBrk="0" hangingPunct="0">
              <a:spcAft>
                <a:spcPts val="1145"/>
              </a:spcAft>
              <a:defRPr/>
            </a:pPr>
            <a:r>
              <a:rPr kumimoji="1" lang="ko-KR" altLang="en-US" sz="1600" spc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세종대학교 컴퓨터공학과</a:t>
            </a:r>
            <a:endParaRPr kumimoji="1" lang="en-US" altLang="ko-KR" sz="1600" spc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ctr" defTabSz="1385926" eaLnBrk="0" fontAlgn="base" latinLnBrk="0" hangingPunct="0">
              <a:spcAft>
                <a:spcPts val="1145"/>
              </a:spcAft>
              <a:defRPr/>
            </a:pPr>
            <a:r>
              <a:rPr kumimoji="1" lang="ko-KR" altLang="en-US" sz="1600" spc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인공지능연구실 엄태선</a:t>
            </a:r>
            <a:endParaRPr kumimoji="1" lang="en-US" altLang="ko-KR" sz="1600" spc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36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학습 실행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BBD37C-BBF9-49E5-A931-BEA3F3E5B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69" y="1752118"/>
            <a:ext cx="63150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0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학습 실행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B970D-E58C-441B-A404-7DC7CA69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69" y="1752118"/>
            <a:ext cx="63150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학습 결과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05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학습 결과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181</a:t>
            </a:r>
            <a:r>
              <a:rPr lang="ko-KR" altLang="en-US" sz="1400" dirty="0"/>
              <a:t>개의 </a:t>
            </a:r>
            <a:r>
              <a:rPr lang="en-US" altLang="ko-KR" sz="1400" dirty="0"/>
              <a:t>test data</a:t>
            </a:r>
            <a:r>
              <a:rPr lang="ko-KR" altLang="en-US" sz="1400" dirty="0"/>
              <a:t>에 몇 명의 사람들이 있는지 예측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9BCEED-7EE0-4291-9CC4-7F3FB967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575" y="1840376"/>
            <a:ext cx="5349261" cy="44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9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학습 결과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05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평가 지표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MAE : Mean </a:t>
            </a:r>
            <a:r>
              <a:rPr lang="en-US" altLang="ko-KR" sz="1400" dirty="0" err="1"/>
              <a:t>Abolute</a:t>
            </a:r>
            <a:r>
              <a:rPr lang="en-US" altLang="ko-KR" sz="1400" dirty="0"/>
              <a:t> Error. </a:t>
            </a:r>
            <a:r>
              <a:rPr lang="ko-KR" altLang="en-US" sz="1400" dirty="0" err="1"/>
              <a:t>예측값과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실제값</a:t>
            </a:r>
            <a:r>
              <a:rPr lang="ko-KR" altLang="en-US" sz="1400" dirty="0"/>
              <a:t> 차이를 절대값으로 변환 후 평균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MSE : Mean Squared Error. </a:t>
            </a:r>
            <a:r>
              <a:rPr lang="ko-KR" altLang="en-US" sz="1400" dirty="0" err="1"/>
              <a:t>예측값과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실제값</a:t>
            </a:r>
            <a:r>
              <a:rPr lang="ko-KR" altLang="en-US" sz="1400" dirty="0"/>
              <a:t> 차이를 제곱한 후 평균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RMSE : Root Mean Squared Error. MSE</a:t>
            </a:r>
            <a:r>
              <a:rPr lang="ko-KR" altLang="en-US" sz="1400" dirty="0"/>
              <a:t>값에 루트를 씌움</a:t>
            </a:r>
            <a:r>
              <a:rPr lang="en-US" altLang="ko-KR" sz="1400" dirty="0"/>
              <a:t>.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MAPE : Mean Absolute Percentage Error. </a:t>
            </a:r>
            <a:r>
              <a:rPr lang="ko-KR" altLang="en-US" sz="1400" dirty="0"/>
              <a:t>모형의 적합성을 평가</a:t>
            </a:r>
            <a:endParaRPr lang="en-US" altLang="ko-KR" sz="1400" dirty="0"/>
          </a:p>
        </p:txBody>
      </p:sp>
      <p:pic>
        <p:nvPicPr>
          <p:cNvPr id="1026" name="Picture 2" descr="MAE 수식">
            <a:extLst>
              <a:ext uri="{FF2B5EF4-FFF2-40B4-BE49-F238E27FC236}">
                <a16:creationId xmlns:a16="http://schemas.microsoft.com/office/drawing/2014/main" id="{4C9B1C9A-DF35-45C0-A208-1FB3F9B74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9" b="10796"/>
          <a:stretch/>
        </p:blipFill>
        <p:spPr bwMode="auto">
          <a:xfrm>
            <a:off x="1099778" y="1714576"/>
            <a:ext cx="1704975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E 수식">
            <a:extLst>
              <a:ext uri="{FF2B5EF4-FFF2-40B4-BE49-F238E27FC236}">
                <a16:creationId xmlns:a16="http://schemas.microsoft.com/office/drawing/2014/main" id="{EA986650-3334-4170-BA7B-61884B0D6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8" t="20887" b="13134"/>
          <a:stretch/>
        </p:blipFill>
        <p:spPr bwMode="auto">
          <a:xfrm>
            <a:off x="1207790" y="2684071"/>
            <a:ext cx="1523206" cy="45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MSE 수식">
            <a:extLst>
              <a:ext uri="{FF2B5EF4-FFF2-40B4-BE49-F238E27FC236}">
                <a16:creationId xmlns:a16="http://schemas.microsoft.com/office/drawing/2014/main" id="{557B59DC-FE94-4AC3-BEEC-BBD1A29693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5" t="21237" r="7719" b="10810"/>
          <a:stretch/>
        </p:blipFill>
        <p:spPr bwMode="auto">
          <a:xfrm>
            <a:off x="1146609" y="3581889"/>
            <a:ext cx="1836204" cy="57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PE 수식">
            <a:extLst>
              <a:ext uri="{FF2B5EF4-FFF2-40B4-BE49-F238E27FC236}">
                <a16:creationId xmlns:a16="http://schemas.microsoft.com/office/drawing/2014/main" id="{592E822D-F880-4F2C-A560-B17CED64C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08" y="4523905"/>
            <a:ext cx="2672791" cy="54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18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학습 결과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05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B3AADE5-1A03-43EA-BD13-AD576A9CD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41638"/>
              </p:ext>
            </p:extLst>
          </p:nvPr>
        </p:nvGraphicFramePr>
        <p:xfrm>
          <a:off x="281034" y="1228813"/>
          <a:ext cx="660294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588">
                  <a:extLst>
                    <a:ext uri="{9D8B030D-6E8A-4147-A177-3AD203B41FA5}">
                      <a16:colId xmlns:a16="http://schemas.microsoft.com/office/drawing/2014/main" val="36340172"/>
                    </a:ext>
                  </a:extLst>
                </a:gridCol>
                <a:gridCol w="1320588">
                  <a:extLst>
                    <a:ext uri="{9D8B030D-6E8A-4147-A177-3AD203B41FA5}">
                      <a16:colId xmlns:a16="http://schemas.microsoft.com/office/drawing/2014/main" val="2461103367"/>
                    </a:ext>
                  </a:extLst>
                </a:gridCol>
                <a:gridCol w="1320588">
                  <a:extLst>
                    <a:ext uri="{9D8B030D-6E8A-4147-A177-3AD203B41FA5}">
                      <a16:colId xmlns:a16="http://schemas.microsoft.com/office/drawing/2014/main" val="3226690257"/>
                    </a:ext>
                  </a:extLst>
                </a:gridCol>
                <a:gridCol w="1320588">
                  <a:extLst>
                    <a:ext uri="{9D8B030D-6E8A-4147-A177-3AD203B41FA5}">
                      <a16:colId xmlns:a16="http://schemas.microsoft.com/office/drawing/2014/main" val="1319569253"/>
                    </a:ext>
                  </a:extLst>
                </a:gridCol>
                <a:gridCol w="1320588">
                  <a:extLst>
                    <a:ext uri="{9D8B030D-6E8A-4147-A177-3AD203B41FA5}">
                      <a16:colId xmlns:a16="http://schemas.microsoft.com/office/drawing/2014/main" val="355957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MAE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MSE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RMSE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MAPE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4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21110368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66.14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11024.78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105.00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15.70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9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48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0923C8-7673-49EA-9DC0-FDAD9AD4D452}"/>
              </a:ext>
            </a:extLst>
          </p:cNvPr>
          <p:cNvSpPr txBox="1"/>
          <p:nvPr/>
        </p:nvSpPr>
        <p:spPr>
          <a:xfrm>
            <a:off x="452206" y="2721908"/>
            <a:ext cx="90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5844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" y="1343"/>
            <a:ext cx="9904413" cy="685690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28091" y="1672555"/>
            <a:ext cx="5297173" cy="2799644"/>
          </a:xfrm>
          <a:prstGeom prst="rect">
            <a:avLst/>
          </a:prstGeom>
          <a:noFill/>
        </p:spPr>
        <p:txBody>
          <a:bodyPr wrap="square" lIns="80167" tIns="40084" rIns="80167" bIns="40084" rtlCol="0">
            <a:spAutoFit/>
          </a:bodyPr>
          <a:lstStyle/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챌린지</a:t>
            </a: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 설명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알고리즘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데이터 설명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코드 설명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  <a:p>
            <a:pPr marL="457200" indent="-457200">
              <a:spcAft>
                <a:spcPts val="1718"/>
              </a:spcAft>
              <a:buFontTx/>
              <a:buAutoNum type="arabicPeriod"/>
            </a:pPr>
            <a:r>
              <a:rPr lang="ko-KR" altLang="en-US" sz="2400" b="1" spc="-9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학습 결과</a:t>
            </a:r>
            <a:endParaRPr lang="en-US" altLang="ko-KR" sz="2400" b="1" spc="-95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3281" y="1758589"/>
            <a:ext cx="2360571" cy="646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/>
            <a:r>
              <a:rPr lang="ko-KR" altLang="en-US" sz="4201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BC7"/>
                </a:solidFill>
                <a:latin typeface="+mn-ea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76097" y="2436937"/>
            <a:ext cx="190198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챌린지</a:t>
              </a:r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01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134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Distribution Matching for Crowd Counting (</a:t>
            </a:r>
            <a:r>
              <a:rPr lang="ko-KR" altLang="en-US" sz="1400" dirty="0"/>
              <a:t>군중 수 세기</a:t>
            </a:r>
            <a:r>
              <a:rPr lang="en-US" altLang="ko-KR" sz="1400" dirty="0"/>
              <a:t>)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분포 매칭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Ditstribution</a:t>
            </a:r>
            <a:r>
              <a:rPr lang="en-US" altLang="ko-KR" sz="1400" dirty="0"/>
              <a:t> Matching)</a:t>
            </a:r>
            <a:r>
              <a:rPr lang="ko-KR" altLang="en-US" sz="1400" dirty="0"/>
              <a:t>을 사용하여 군중 수를 센다</a:t>
            </a:r>
            <a:r>
              <a:rPr lang="en-US" altLang="ko-KR" sz="1400" dirty="0"/>
              <a:t>.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Based</a:t>
            </a:r>
            <a:r>
              <a:rPr lang="ko-KR" altLang="en-US" sz="1600" dirty="0"/>
              <a:t> </a:t>
            </a:r>
            <a:r>
              <a:rPr lang="en-US" altLang="ko-KR" sz="1600" dirty="0"/>
              <a:t>Paper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Wang, B., Liu, H., Samaras, D., &amp;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</a:rPr>
              <a:t>Hoai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, M. (2020). Distribution matching for crowd counting. </a:t>
            </a:r>
            <a:r>
              <a:rPr lang="en-US" altLang="ko-KR" sz="1200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US" altLang="ko-KR" sz="1200" b="0" i="1" dirty="0">
                <a:solidFill>
                  <a:srgbClr val="222222"/>
                </a:solidFill>
                <a:effectLst/>
              </a:rPr>
              <a:t> preprint arXiv:2009.13077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.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FEF8D-9640-4CC9-B053-1A687572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689" y="2457688"/>
            <a:ext cx="5161034" cy="39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6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293DB3A-D6C8-4700-90FB-27BE2A5E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731" y="1621845"/>
            <a:ext cx="3790950" cy="514350"/>
          </a:xfrm>
          <a:prstGeom prst="rect">
            <a:avLst/>
          </a:prstGeom>
        </p:spPr>
      </p:pic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알고리즘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02	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DM</a:t>
            </a:r>
            <a:r>
              <a:rPr lang="ko-KR" altLang="en-US" sz="1400" dirty="0"/>
              <a:t> </a:t>
            </a:r>
            <a:r>
              <a:rPr lang="en-US" altLang="ko-KR" sz="1400" dirty="0"/>
              <a:t>counting</a:t>
            </a:r>
            <a:r>
              <a:rPr lang="ko-KR" altLang="en-US" sz="1400" dirty="0"/>
              <a:t>의 공식들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loss :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Total Variation (TV) :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833A82-1B98-45F0-A200-E1E0CBC54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854" y="1381201"/>
            <a:ext cx="1838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6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03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Data : Shanghai Tech Part A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train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270</a:t>
            </a:r>
            <a:r>
              <a:rPr lang="ko-KR" altLang="en-US" sz="1400" dirty="0"/>
              <a:t>개 </a:t>
            </a:r>
            <a:r>
              <a:rPr lang="en-US" altLang="ko-KR" sz="1400" dirty="0"/>
              <a:t>image data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validation : 30</a:t>
            </a:r>
            <a:r>
              <a:rPr lang="ko-KR" altLang="en-US" sz="1400" dirty="0"/>
              <a:t>개 </a:t>
            </a:r>
            <a:r>
              <a:rPr lang="en-US" altLang="ko-KR" sz="1400" dirty="0"/>
              <a:t>image data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test : 182</a:t>
            </a:r>
            <a:r>
              <a:rPr lang="ko-KR" altLang="en-US" sz="1400" dirty="0"/>
              <a:t>개 </a:t>
            </a:r>
            <a:r>
              <a:rPr lang="en-US" altLang="ko-KR" sz="1400" dirty="0"/>
              <a:t>image data</a:t>
            </a:r>
          </a:p>
        </p:txBody>
      </p:sp>
    </p:spTree>
    <p:extLst>
      <p:ext uri="{BB962C8B-B14F-4D97-AF65-F5344CB8AC3E}">
        <p14:creationId xmlns:p14="http://schemas.microsoft.com/office/powerpoint/2010/main" val="414969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requirements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torch&gt;=1.8.0 # </a:t>
            </a:r>
            <a:r>
              <a:rPr lang="ko-KR" altLang="en-US" sz="1400" dirty="0"/>
              <a:t>본인 </a:t>
            </a:r>
            <a:r>
              <a:rPr lang="en-US" altLang="ko-KR" sz="1400" dirty="0" err="1"/>
              <a:t>cuda</a:t>
            </a:r>
            <a:r>
              <a:rPr lang="ko-KR" altLang="en-US" sz="1400" dirty="0"/>
              <a:t>에 해당하는 </a:t>
            </a:r>
            <a:r>
              <a:rPr lang="en-US" altLang="ko-KR" sz="1400" dirty="0"/>
              <a:t>torch </a:t>
            </a:r>
            <a:r>
              <a:rPr lang="ko-KR" altLang="en-US" sz="1400" dirty="0"/>
              <a:t>버전으로 설치할 것</a:t>
            </a:r>
            <a:endParaRPr lang="en-US" altLang="ko-KR" sz="1400" dirty="0"/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numpy</a:t>
            </a:r>
            <a:r>
              <a:rPr lang="en-US" altLang="ko-KR" sz="1400" dirty="0"/>
              <a:t>=1.21.4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scipy</a:t>
            </a:r>
            <a:r>
              <a:rPr lang="en-US" altLang="ko-KR" sz="1400" dirty="0"/>
              <a:t>=1.7.1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opencv</a:t>
            </a:r>
            <a:r>
              <a:rPr lang="en-US" altLang="ko-KR" sz="1400" dirty="0"/>
              <a:t>-python=4.5.1.48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gdown</a:t>
            </a:r>
            <a:r>
              <a:rPr lang="en-US" altLang="ko-KR" sz="1400" dirty="0"/>
              <a:t>=4.2.0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pillow=8.4.0</a:t>
            </a:r>
          </a:p>
          <a:p>
            <a:pPr marL="83840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gradio</a:t>
            </a:r>
            <a:r>
              <a:rPr lang="en-US" altLang="ko-KR" sz="1400" dirty="0"/>
              <a:t>=2.4.5</a:t>
            </a:r>
          </a:p>
        </p:txBody>
      </p:sp>
    </p:spTree>
    <p:extLst>
      <p:ext uri="{BB962C8B-B14F-4D97-AF65-F5344CB8AC3E}">
        <p14:creationId xmlns:p14="http://schemas.microsoft.com/office/powerpoint/2010/main" val="365983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hyperparameter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FA9E49-C913-4F7D-9573-25060B67B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154" y="795588"/>
            <a:ext cx="6031584" cy="558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8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학습 실행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D951C5-7888-46B1-888D-7E6EF07A8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96" y="1593590"/>
            <a:ext cx="8173510" cy="42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6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0">
            <a:extLst>
              <a:ext uri="{FF2B5EF4-FFF2-40B4-BE49-F238E27FC236}">
                <a16:creationId xmlns:a16="http://schemas.microsoft.com/office/drawing/2014/main" id="{93E84C9F-04E2-471A-B5A5-0F693C3F2329}"/>
              </a:ext>
            </a:extLst>
          </p:cNvPr>
          <p:cNvGrpSpPr/>
          <p:nvPr/>
        </p:nvGrpSpPr>
        <p:grpSpPr>
          <a:xfrm>
            <a:off x="281034" y="261442"/>
            <a:ext cx="7479484" cy="430759"/>
            <a:chOff x="281079" y="534680"/>
            <a:chExt cx="7480676" cy="4308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E9254D-0121-4963-9748-8E2CBBF2BC5E}"/>
                </a:ext>
              </a:extLst>
            </p:cNvPr>
            <p:cNvSpPr txBox="1"/>
            <p:nvPr/>
          </p:nvSpPr>
          <p:spPr>
            <a:xfrm>
              <a:off x="867534" y="590386"/>
              <a:ext cx="6894221" cy="33860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latinLnBrk="0"/>
              <a:r>
                <a:rPr lang="ko-KR" altLang="en-US" sz="22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코드 설명</a:t>
              </a:r>
              <a:endParaRPr lang="en-US" altLang="ko-KR" sz="2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모서리가 둥근 직사각형 169">
              <a:extLst>
                <a:ext uri="{FF2B5EF4-FFF2-40B4-BE49-F238E27FC236}">
                  <a16:creationId xmlns:a16="http://schemas.microsoft.com/office/drawing/2014/main" id="{D406D629-A106-4FFE-8525-6137F29A8809}"/>
                </a:ext>
              </a:extLst>
            </p:cNvPr>
            <p:cNvSpPr/>
            <p:nvPr/>
          </p:nvSpPr>
          <p:spPr bwMode="auto">
            <a:xfrm>
              <a:off x="281079" y="534680"/>
              <a:ext cx="416847" cy="4308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>
              <a:innerShdw blurRad="50800">
                <a:prstClr val="black">
                  <a:alpha val="6000"/>
                </a:prstClr>
              </a:innerShdw>
            </a:effectLst>
          </p:spPr>
          <p:txBody>
            <a:bodyPr wrap="none" lIns="0" tIns="0" rIns="0" bIns="0" anchor="ctr" anchorCtr="0">
              <a:spAutoFit/>
            </a:bodyPr>
            <a:lstStyle/>
            <a:p>
              <a:pPr algn="ctr" defTabSz="914217" latinLnBrk="0">
                <a:defRPr/>
              </a:pPr>
              <a:r>
                <a:rPr lang="en-US" altLang="ko-KR" sz="2799" b="1" dirty="0">
                  <a:ln w="38100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</a:rPr>
                <a:t>04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0C8EE4-3E11-4890-A9AD-8955BE1FE6CE}"/>
              </a:ext>
            </a:extLst>
          </p:cNvPr>
          <p:cNvCxnSpPr>
            <a:cxnSpLocks/>
          </p:cNvCxnSpPr>
          <p:nvPr/>
        </p:nvCxnSpPr>
        <p:spPr>
          <a:xfrm flipH="1">
            <a:off x="0" y="6418126"/>
            <a:ext cx="99044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D4C46-76E3-4894-AFF4-F0A90F93BBAD}"/>
              </a:ext>
            </a:extLst>
          </p:cNvPr>
          <p:cNvSpPr txBox="1"/>
          <p:nvPr/>
        </p:nvSpPr>
        <p:spPr>
          <a:xfrm>
            <a:off x="452206" y="1017526"/>
            <a:ext cx="90000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학습 실행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5C0152-A609-4662-A8C7-A2A3C4EF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878" y="1554923"/>
            <a:ext cx="6090656" cy="4699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208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595959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106524</TotalTime>
  <Words>278</Words>
  <Application>Microsoft Office PowerPoint</Application>
  <PresentationFormat>사용자 지정</PresentationFormat>
  <Paragraphs>96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엄 태선</cp:lastModifiedBy>
  <cp:revision>4226</cp:revision>
  <cp:lastPrinted>2021-06-29T03:07:24Z</cp:lastPrinted>
  <dcterms:created xsi:type="dcterms:W3CDTF">2014-08-26T15:55:14Z</dcterms:created>
  <dcterms:modified xsi:type="dcterms:W3CDTF">2021-11-29T02:06:56Z</dcterms:modified>
</cp:coreProperties>
</file>