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23" r:id="rId2"/>
    <p:sldId id="822" r:id="rId3"/>
    <p:sldId id="1400" r:id="rId4"/>
    <p:sldId id="1404" r:id="rId5"/>
    <p:sldId id="1405" r:id="rId6"/>
    <p:sldId id="1401" r:id="rId7"/>
    <p:sldId id="1403" r:id="rId8"/>
    <p:sldId id="1406" r:id="rId9"/>
    <p:sldId id="1408" r:id="rId10"/>
    <p:sldId id="1402" r:id="rId11"/>
    <p:sldId id="1252" r:id="rId12"/>
  </p:sldIdLst>
  <p:sldSz cx="9904413" cy="6859588"/>
  <p:notesSz cx="9928225" cy="6797675"/>
  <p:defaultTextStyle>
    <a:defPPr>
      <a:defRPr lang="ko-KR"/>
    </a:defPPr>
    <a:lvl1pPr marL="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324FBE-F1CA-462F-9E66-5347A80FF39F}">
          <p14:sldIdLst>
            <p14:sldId id="823"/>
            <p14:sldId id="822"/>
          </p14:sldIdLst>
        </p14:section>
        <p14:section name="1. 챌린지 설명" id="{8EBA7EA4-8C74-4952-B783-62C554FAAD6B}">
          <p14:sldIdLst>
            <p14:sldId id="1400"/>
          </p14:sldIdLst>
        </p14:section>
        <p14:section name="2. 알고리즘" id="{2F2A1ED0-B2B8-43CD-97E5-2A975E1C86C2}">
          <p14:sldIdLst>
            <p14:sldId id="1404"/>
            <p14:sldId id="1405"/>
          </p14:sldIdLst>
        </p14:section>
        <p14:section name="3. 데이터 설명" id="{84DB17FD-5AA2-414E-90A7-A830EB009B4E}">
          <p14:sldIdLst>
            <p14:sldId id="1401"/>
          </p14:sldIdLst>
        </p14:section>
        <p14:section name="4. 코드 설명" id="{459D5826-B76A-4D47-82D6-D62F14B747C5}">
          <p14:sldIdLst>
            <p14:sldId id="1403"/>
            <p14:sldId id="1406"/>
            <p14:sldId id="1408"/>
          </p14:sldIdLst>
        </p14:section>
        <p14:section name="5. 학습 결과" id="{A22480D7-CB82-45C9-BCCB-2A1EE105B1BB}">
          <p14:sldIdLst>
            <p14:sldId id="1402"/>
          </p14:sldIdLst>
        </p14:section>
        <p14:section name="마치며" id="{77E9AEFB-DF9F-494E-835D-AD1B3D05CB95}">
          <p14:sldIdLst/>
        </p14:section>
        <p14:section name="감사합니다" id="{4F27427C-D279-4FC0-9A31-7C2A85DE11BF}">
          <p14:sldIdLst>
            <p14:sldId id="12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975" userDrawn="1">
          <p15:clr>
            <a:srgbClr val="A4A3A4"/>
          </p15:clr>
        </p15:guide>
        <p15:guide id="3" orient="horz" pos="4468" userDrawn="1">
          <p15:clr>
            <a:srgbClr val="A4A3A4"/>
          </p15:clr>
        </p15:guide>
        <p15:guide id="4" orient="horz" pos="129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332" userDrawn="1">
          <p15:clr>
            <a:srgbClr val="A4A3A4"/>
          </p15:clr>
        </p15:guide>
        <p15:guide id="7" pos="6019" userDrawn="1">
          <p15:clr>
            <a:srgbClr val="A4A3A4"/>
          </p15:clr>
        </p15:guide>
        <p15:guide id="8" pos="5378" userDrawn="1">
          <p15:clr>
            <a:srgbClr val="A4A3A4"/>
          </p15:clr>
        </p15:guide>
        <p15:guide id="9" orient="horz" pos="2161">
          <p15:clr>
            <a:srgbClr val="A4A3A4"/>
          </p15:clr>
        </p15:guide>
        <p15:guide id="10" orient="horz" pos="1321" userDrawn="1">
          <p15:clr>
            <a:srgbClr val="A4A3A4"/>
          </p15:clr>
        </p15:guide>
        <p15:guide id="11" orient="horz" pos="4053">
          <p15:clr>
            <a:srgbClr val="A4A3A4"/>
          </p15:clr>
        </p15:guide>
        <p15:guide id="12" orient="horz" pos="1172">
          <p15:clr>
            <a:srgbClr val="A4A3A4"/>
          </p15:clr>
        </p15:guide>
        <p15:guide id="14" pos="326">
          <p15:clr>
            <a:srgbClr val="A4A3A4"/>
          </p15:clr>
        </p15:guide>
        <p15:guide id="15" pos="5913">
          <p15:clr>
            <a:srgbClr val="A4A3A4"/>
          </p15:clr>
        </p15:guide>
        <p15:guide id="16" pos="52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0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수" initials="김" lastIdx="1" clrIdx="0">
    <p:extLst>
      <p:ext uri="{19B8F6BF-5375-455C-9EA6-DF929625EA0E}">
        <p15:presenceInfo xmlns:p15="http://schemas.microsoft.com/office/powerpoint/2012/main" userId="S::13010706@sju.ac.kr::79d03432-03b7-4f48-9990-71fcafbb205d" providerId="AD"/>
      </p:ext>
    </p:extLst>
  </p:cmAuthor>
  <p:cmAuthor id="2" name="엄 태선" initials="엄태" lastIdx="6" clrIdx="1">
    <p:extLst>
      <p:ext uri="{19B8F6BF-5375-455C-9EA6-DF929625EA0E}">
        <p15:presenceInfo xmlns:p15="http://schemas.microsoft.com/office/powerpoint/2012/main" userId="c06f68106f79a1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00"/>
    <a:srgbClr val="00B050"/>
    <a:srgbClr val="C0504D"/>
    <a:srgbClr val="FF1A1A"/>
    <a:srgbClr val="E9EDF4"/>
    <a:srgbClr val="E6E6E6"/>
    <a:srgbClr val="5B09FF"/>
    <a:srgbClr val="4F81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575" autoAdjust="0"/>
  </p:normalViewPr>
  <p:slideViewPr>
    <p:cSldViewPr snapToObjects="1" showGuides="1">
      <p:cViewPr varScale="1">
        <p:scale>
          <a:sx n="111" d="100"/>
          <a:sy n="111" d="100"/>
        </p:scale>
        <p:origin x="108" y="162"/>
      </p:cViewPr>
      <p:guideLst>
        <p:guide orient="horz" pos="2382"/>
        <p:guide orient="horz" pos="975"/>
        <p:guide orient="horz" pos="4468"/>
        <p:guide orient="horz" pos="1299"/>
        <p:guide pos="3120"/>
        <p:guide pos="332"/>
        <p:guide pos="6019"/>
        <p:guide pos="5378"/>
        <p:guide orient="horz" pos="2161"/>
        <p:guide orient="horz" pos="1321"/>
        <p:guide orient="horz" pos="4053"/>
        <p:guide orient="horz" pos="1172"/>
        <p:guide pos="326"/>
        <p:guide pos="5913"/>
        <p:guide pos="52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74" y="67"/>
      </p:cViewPr>
      <p:guideLst>
        <p:guide orient="horz" pos="2144"/>
        <p:guide pos="3130"/>
        <p:guide orient="horz" pos="2142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86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ACC5744-A369-4ABE-94AE-E8E57C8CE4DF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86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808847B4-9765-4472-9C2C-A82FE64679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13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r">
              <a:defRPr sz="1200"/>
            </a:lvl1pPr>
          </a:lstStyle>
          <a:p>
            <a:fld id="{ABEBB8B0-E451-4743-B05B-7DC9E223A7FE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79825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4" tIns="45853" rIns="91704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7"/>
            <a:ext cx="7942580" cy="3058954"/>
          </a:xfrm>
          <a:prstGeom prst="rect">
            <a:avLst/>
          </a:prstGeom>
        </p:spPr>
        <p:txBody>
          <a:bodyPr vert="horz" lIns="91704" tIns="45853" rIns="91704" bIns="458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r">
              <a:defRPr sz="1200"/>
            </a:lvl1pPr>
          </a:lstStyle>
          <a:p>
            <a:fld id="{60C18C02-60AE-42F4-AF58-7579E5E10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52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4200" y="509588"/>
            <a:ext cx="3679825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41596">
              <a:defRPr/>
            </a:pPr>
            <a:fld id="{8E914BC0-66E6-4F04-9BCD-76B3D6C2351E}" type="slidenum"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1041596">
                <a:defRPr/>
              </a:pPr>
              <a:t>0</a:t>
            </a:fld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854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8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313113" y="469900"/>
            <a:ext cx="3389312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5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8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6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3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67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9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 userDrawn="1"/>
        </p:nvCxnSpPr>
        <p:spPr>
          <a:xfrm>
            <a:off x="406" y="762727"/>
            <a:ext cx="9903600" cy="0"/>
          </a:xfrm>
          <a:prstGeom prst="line">
            <a:avLst/>
          </a:prstGeom>
          <a:ln w="15875">
            <a:solidFill>
              <a:srgbClr val="007B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205462" y="189434"/>
            <a:ext cx="566063" cy="56606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9184006" y="6499588"/>
            <a:ext cx="72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CD453BF-6630-4166-A5F9-71DD00918229}" type="slidenum">
              <a:rPr lang="en-US" altLang="ko-KR" sz="1200" b="0" smtClean="0">
                <a:solidFill>
                  <a:srgbClr val="000000"/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51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실행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3736C3-A292-4DF8-B90E-9478A6B93B54}"/>
              </a:ext>
            </a:extLst>
          </p:cNvPr>
          <p:cNvCxnSpPr/>
          <p:nvPr userDrawn="1"/>
        </p:nvCxnSpPr>
        <p:spPr>
          <a:xfrm>
            <a:off x="613801" y="4499239"/>
            <a:ext cx="3870399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4B0107-FAAD-401F-99CC-708613DCD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1"/>
          <a:stretch/>
        </p:blipFill>
        <p:spPr>
          <a:xfrm>
            <a:off x="0" y="5204966"/>
            <a:ext cx="9904413" cy="1136416"/>
          </a:xfrm>
          <a:prstGeom prst="rect">
            <a:avLst/>
          </a:prstGeom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74FC773B-0799-4922-A8ED-FF11A04F37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t="22475" r="16075"/>
          <a:stretch/>
        </p:blipFill>
        <p:spPr bwMode="auto">
          <a:xfrm>
            <a:off x="5420214" y="957283"/>
            <a:ext cx="4484019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lated image">
            <a:extLst>
              <a:ext uri="{FF2B5EF4-FFF2-40B4-BE49-F238E27FC236}">
                <a16:creationId xmlns:a16="http://schemas.microsoft.com/office/drawing/2014/main" id="{7F4F1D9D-F3A1-4AC3-BABC-BD9EF64A0A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22475" r="55022"/>
          <a:stretch/>
        </p:blipFill>
        <p:spPr bwMode="auto">
          <a:xfrm>
            <a:off x="-361" y="957283"/>
            <a:ext cx="5942901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twork">
            <a:extLst>
              <a:ext uri="{FF2B5EF4-FFF2-40B4-BE49-F238E27FC236}">
                <a16:creationId xmlns:a16="http://schemas.microsoft.com/office/drawing/2014/main" id="{7D9D34E5-0E25-44D7-9672-75ACAFFF1C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8014"/>
          <a:stretch/>
        </p:blipFill>
        <p:spPr bwMode="auto">
          <a:xfrm>
            <a:off x="0" y="980078"/>
            <a:ext cx="5836433" cy="3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4">
            <a:extLst>
              <a:ext uri="{FF2B5EF4-FFF2-40B4-BE49-F238E27FC236}">
                <a16:creationId xmlns:a16="http://schemas.microsoft.com/office/drawing/2014/main" id="{FF52A716-B880-4292-8C77-B0282458C15D}"/>
              </a:ext>
            </a:extLst>
          </p:cNvPr>
          <p:cNvGrpSpPr/>
          <p:nvPr userDrawn="1"/>
        </p:nvGrpSpPr>
        <p:grpSpPr>
          <a:xfrm>
            <a:off x="-361" y="847655"/>
            <a:ext cx="9904594" cy="127699"/>
            <a:chOff x="1" y="934361"/>
            <a:chExt cx="9218602" cy="128257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3E159C97-E48A-441A-A1B5-CFB9740BF429}"/>
                </a:ext>
              </a:extLst>
            </p:cNvPr>
            <p:cNvGrpSpPr/>
            <p:nvPr userDrawn="1"/>
          </p:nvGrpSpPr>
          <p:grpSpPr>
            <a:xfrm>
              <a:off x="1" y="934361"/>
              <a:ext cx="4610692" cy="125279"/>
              <a:chOff x="1" y="923970"/>
              <a:chExt cx="4610692" cy="1252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7E258E0-4EB4-4388-8E6A-45FFBB5CCCE0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743FA7-B1FA-4704-8CD1-892E810859E1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A8997B7-6DAC-4E8A-B162-5E103D4447B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AFDE505-3CB0-4FA3-86CD-3F937BB1F8CB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  <p:grpSp>
          <p:nvGrpSpPr>
            <p:cNvPr id="5" name="그룹 13">
              <a:extLst>
                <a:ext uri="{FF2B5EF4-FFF2-40B4-BE49-F238E27FC236}">
                  <a16:creationId xmlns:a16="http://schemas.microsoft.com/office/drawing/2014/main" id="{926C5FCC-351F-4320-BCAB-A5C0CE60D083}"/>
                </a:ext>
              </a:extLst>
            </p:cNvPr>
            <p:cNvGrpSpPr/>
            <p:nvPr userDrawn="1"/>
          </p:nvGrpSpPr>
          <p:grpSpPr>
            <a:xfrm>
              <a:off x="4607911" y="937339"/>
              <a:ext cx="4610692" cy="125279"/>
              <a:chOff x="1" y="923970"/>
              <a:chExt cx="4610692" cy="12527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DD4E8E-0024-4CC4-A42F-99F32C64F5ED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D68F469-5098-4383-BE4B-61BCF8D1B5D8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87224E-C8A8-45B0-9046-1EFF1AA14B2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14BA296-B2F4-409B-93C0-189E03FB0CDF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</p:grpSp>
      <p:pic>
        <p:nvPicPr>
          <p:cNvPr id="2050" name="Picture 2" descr="Image result for line">
            <a:extLst>
              <a:ext uri="{FF2B5EF4-FFF2-40B4-BE49-F238E27FC236}">
                <a16:creationId xmlns:a16="http://schemas.microsoft.com/office/drawing/2014/main" id="{55FCCC9C-8061-4F38-9DB4-1C80EEFE3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6" y="4225112"/>
            <a:ext cx="5082529" cy="1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1CEC0C09-3C6B-47DD-912E-711FF5593D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" y="6335528"/>
            <a:ext cx="1837094" cy="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</p:sldLayoutIdLst>
  <p:hf sldNum="0" hdr="0" ftr="0" dt="0"/>
  <p:txStyles>
    <p:titleStyle>
      <a:lvl1pPr algn="ctr" defTabSz="934260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347" indent="-350347" algn="l" defTabSz="934260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9086" indent="-291956" algn="l" defTabSz="934260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82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955" indent="-233564" algn="l" defTabSz="93426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2086" indent="-233564" algn="l" defTabSz="93426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6921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4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347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60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13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426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139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68519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278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91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704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42495AD7-75BD-446F-BBEF-10F44A5B7B69}"/>
              </a:ext>
            </a:extLst>
          </p:cNvPr>
          <p:cNvSpPr txBox="1">
            <a:spLocks/>
          </p:cNvSpPr>
          <p:nvPr/>
        </p:nvSpPr>
        <p:spPr bwMode="auto">
          <a:xfrm>
            <a:off x="0" y="2383097"/>
            <a:ext cx="6788410" cy="158675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Captioning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CD61CFA-1D83-4EDC-AE1C-B68E9DA9E16C}"/>
              </a:ext>
            </a:extLst>
          </p:cNvPr>
          <p:cNvSpPr txBox="1">
            <a:spLocks/>
          </p:cNvSpPr>
          <p:nvPr/>
        </p:nvSpPr>
        <p:spPr bwMode="auto">
          <a:xfrm>
            <a:off x="1432152" y="4221882"/>
            <a:ext cx="3924105" cy="104669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세종대학교 컴퓨터공학과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인공지능연구실 엄태선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36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성능 평가 기준 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 </a:t>
            </a:r>
            <a:r>
              <a:rPr lang="ko-KR" altLang="en-US" sz="1400" dirty="0" err="1"/>
              <a:t>캡셔닝에서</a:t>
            </a:r>
            <a:r>
              <a:rPr lang="ko-KR" altLang="en-US" sz="1400" dirty="0"/>
              <a:t> 자주 사용되는 지표</a:t>
            </a:r>
            <a:r>
              <a:rPr lang="en-US" altLang="ko-KR" sz="1400" dirty="0"/>
              <a:t>)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Bleu_1, Bleu_2, Bleu_3, Bleu_4, METEOR, ROUGE_L, </a:t>
            </a:r>
            <a:r>
              <a:rPr lang="en-US" altLang="ko-KR" sz="1400" dirty="0" err="1"/>
              <a:t>CIDEr</a:t>
            </a:r>
            <a:r>
              <a:rPr lang="en-US" altLang="ko-KR" sz="1400" dirty="0"/>
              <a:t>, SPICE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71A2D64-DF19-4D88-BADA-8DA76F973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22610"/>
              </p:ext>
            </p:extLst>
          </p:nvPr>
        </p:nvGraphicFramePr>
        <p:xfrm>
          <a:off x="1464496" y="2858315"/>
          <a:ext cx="69754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756">
                  <a:extLst>
                    <a:ext uri="{9D8B030D-6E8A-4147-A177-3AD203B41FA5}">
                      <a16:colId xmlns:a16="http://schemas.microsoft.com/office/drawing/2014/main" val="360422388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937002730"/>
                    </a:ext>
                  </a:extLst>
                </a:gridCol>
                <a:gridCol w="756082">
                  <a:extLst>
                    <a:ext uri="{9D8B030D-6E8A-4147-A177-3AD203B41FA5}">
                      <a16:colId xmlns:a16="http://schemas.microsoft.com/office/drawing/2014/main" val="2653670667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3158691680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1128806607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100686729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4152520842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2149136919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3307937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Bleu_1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Bleu_2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Bleu_3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Bleu_4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METEOR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ROUGE_L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ysClr val="windowText" lastClr="000000"/>
                          </a:solidFill>
                        </a:rPr>
                        <a:t>CIDEr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CPICE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2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20110368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0.56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0.36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0.21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0.12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0.15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0.31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0.08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9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923C8-7673-49EA-9DC0-FDAD9AD4D452}"/>
              </a:ext>
            </a:extLst>
          </p:cNvPr>
          <p:cNvSpPr txBox="1"/>
          <p:nvPr/>
        </p:nvSpPr>
        <p:spPr>
          <a:xfrm>
            <a:off x="452206" y="2721908"/>
            <a:ext cx="90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584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" y="1343"/>
            <a:ext cx="9904413" cy="68569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28091" y="1672555"/>
            <a:ext cx="5297173" cy="2799644"/>
          </a:xfrm>
          <a:prstGeom prst="rect">
            <a:avLst/>
          </a:prstGeom>
          <a:noFill/>
        </p:spPr>
        <p:txBody>
          <a:bodyPr wrap="square" lIns="80167" tIns="40084" rIns="80167" bIns="40084" rtlCol="0">
            <a:spAutoFit/>
          </a:bodyPr>
          <a:lstStyle/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챌린지</a:t>
            </a: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알고리즘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데이터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코드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학습 결과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3281" y="1758589"/>
            <a:ext cx="2360571" cy="646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/>
            <a:r>
              <a:rPr lang="ko-KR" altLang="en-US" sz="4201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BC7"/>
                </a:solidFill>
                <a:latin typeface="+mn-ea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6097" y="2436937"/>
            <a:ext cx="19019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챌린지</a:t>
              </a:r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Image Captioning (</a:t>
            </a:r>
            <a:r>
              <a:rPr lang="ko-KR" altLang="en-US" sz="1400" dirty="0"/>
              <a:t>이미지 </a:t>
            </a:r>
            <a:r>
              <a:rPr lang="ko-KR" altLang="en-US" sz="1400" dirty="0" err="1"/>
              <a:t>캡셔닝</a:t>
            </a:r>
            <a:r>
              <a:rPr lang="en-US" altLang="ko-KR" sz="1400" dirty="0"/>
              <a:t>)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사진을 학습해 어떤 상황인지 </a:t>
            </a:r>
            <a:r>
              <a:rPr lang="en-US" altLang="ko-KR" sz="1400" dirty="0"/>
              <a:t>text</a:t>
            </a:r>
            <a:r>
              <a:rPr lang="ko-KR" altLang="en-US" sz="1400" dirty="0"/>
              <a:t>로 출력한다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BD5E1-FD8C-4D51-B413-BC9FED1D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69" y="2485201"/>
            <a:ext cx="6772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알고리즘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40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캡셔닝은</a:t>
            </a:r>
            <a:r>
              <a:rPr lang="ko-KR" altLang="en-US" sz="1400" dirty="0"/>
              <a:t> 크게 </a:t>
            </a:r>
            <a:r>
              <a:rPr lang="en-US" altLang="ko-KR" sz="1400" dirty="0"/>
              <a:t>2</a:t>
            </a:r>
            <a:r>
              <a:rPr lang="ko-KR" altLang="en-US" sz="1400" dirty="0"/>
              <a:t>단계로 나뉜다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캡셔닝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이미지를 보고 사물을 잡아낸다</a:t>
            </a:r>
            <a:r>
              <a:rPr lang="en-US" altLang="ko-KR" sz="1400" dirty="0"/>
              <a:t>. </a:t>
            </a:r>
            <a:r>
              <a:rPr lang="en-US" altLang="ko-KR" sz="800" dirty="0"/>
              <a:t>[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Karpathy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Fei-Fei, L. (2015). Deep visual-semantic alignments for generating image descriptions. In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3128-3137).]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텍스트 변환 </a:t>
            </a:r>
            <a:r>
              <a:rPr lang="en-US" altLang="ko-KR" sz="1400" dirty="0"/>
              <a:t>: </a:t>
            </a:r>
            <a:r>
              <a:rPr lang="ko-KR" altLang="en-US" sz="1400" dirty="0"/>
              <a:t>잡아낸 사물을 기반으로 텍스트 변환 및 문장으로 구성 </a:t>
            </a:r>
            <a:r>
              <a:rPr lang="en-US" altLang="ko-KR" sz="800" dirty="0"/>
              <a:t>[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Gehring, J.,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Auli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Grangier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Yarats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&amp; Dauphin, Y. N. (2017, July). Convolutional sequence to sequence learning. In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1243-1252). PMLR.]</a:t>
            </a:r>
            <a:endParaRPr lang="en-US" altLang="ko-KR" sz="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2B572-B6C0-4799-BC6D-83DA1AB5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96" y="3131259"/>
            <a:ext cx="3057525" cy="25812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0A5A0F-0B34-4D77-B703-9F8AFEC929E8}"/>
              </a:ext>
            </a:extLst>
          </p:cNvPr>
          <p:cNvSpPr/>
          <p:nvPr/>
        </p:nvSpPr>
        <p:spPr>
          <a:xfrm>
            <a:off x="4160118" y="4079858"/>
            <a:ext cx="1404156" cy="684076"/>
          </a:xfrm>
          <a:prstGeom prst="rightArrow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DF6BD0-872A-4F39-B12F-DFB1C8F6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1" y="2488819"/>
            <a:ext cx="2654715" cy="3328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26FFFF-D5BC-4EA0-8F97-9E98293881A4}"/>
              </a:ext>
            </a:extLst>
          </p:cNvPr>
          <p:cNvSpPr txBox="1"/>
          <p:nvPr/>
        </p:nvSpPr>
        <p:spPr>
          <a:xfrm>
            <a:off x="6627660" y="5817035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기계어 번역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인코딩 </a:t>
            </a:r>
            <a:r>
              <a:rPr lang="en-US" altLang="ko-KR" sz="1000" dirty="0"/>
              <a:t>CNN)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285A3-E406-4BC5-AC57-A23727C23823}"/>
              </a:ext>
            </a:extLst>
          </p:cNvPr>
          <p:cNvSpPr txBox="1"/>
          <p:nvPr/>
        </p:nvSpPr>
        <p:spPr>
          <a:xfrm>
            <a:off x="1911563" y="5801997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이미지 </a:t>
            </a:r>
            <a:r>
              <a:rPr lang="ko-KR" altLang="en-US" sz="1000" dirty="0" err="1"/>
              <a:t>캡셔닝</a:t>
            </a:r>
            <a:endParaRPr lang="en-US" altLang="ko-KR" sz="1000" dirty="0"/>
          </a:p>
          <a:p>
            <a:pPr algn="ctr"/>
            <a:r>
              <a:rPr lang="en-US" altLang="ko-KR" sz="1000" dirty="0"/>
              <a:t>(LSTM)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8994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알고리즘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텍스트 변환 과정</a:t>
            </a:r>
            <a:endParaRPr lang="en-US" altLang="ko-KR" sz="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424875-EE74-480B-800D-6BC1EE870F59}"/>
              </a:ext>
            </a:extLst>
          </p:cNvPr>
          <p:cNvGrpSpPr/>
          <p:nvPr/>
        </p:nvGrpSpPr>
        <p:grpSpPr>
          <a:xfrm>
            <a:off x="1468834" y="1753244"/>
            <a:ext cx="6966743" cy="4339346"/>
            <a:chOff x="1315802" y="1629594"/>
            <a:chExt cx="6966743" cy="433934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AAE4634-E952-41E2-88C2-E3F674CB6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70" b="5400"/>
            <a:stretch/>
          </p:blipFill>
          <p:spPr>
            <a:xfrm>
              <a:off x="1315802" y="1629594"/>
              <a:ext cx="6966743" cy="433934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B9DBEE-8C52-44B2-9421-6A38CD97E8EA}"/>
                </a:ext>
              </a:extLst>
            </p:cNvPr>
            <p:cNvSpPr/>
            <p:nvPr/>
          </p:nvSpPr>
          <p:spPr>
            <a:xfrm>
              <a:off x="1315802" y="1753244"/>
              <a:ext cx="1872208" cy="48841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85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03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66874" y="1017526"/>
            <a:ext cx="9000000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cocodataset</a:t>
            </a:r>
            <a:r>
              <a:rPr lang="en-US" altLang="ko-KR" sz="1400" dirty="0"/>
              <a:t> : images captioning Task</a:t>
            </a:r>
            <a:r>
              <a:rPr lang="ko-KR" altLang="en-US" sz="1400" dirty="0"/>
              <a:t>에 특화된 데이터셋이다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본 </a:t>
            </a:r>
            <a:r>
              <a:rPr lang="ko-KR" altLang="en-US" sz="1400" dirty="0" err="1"/>
              <a:t>챌린지에서는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2014</a:t>
            </a:r>
            <a:r>
              <a:rPr lang="ko-KR" altLang="en-US" sz="1400" dirty="0"/>
              <a:t>년도 데이터셋을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train : 82,783 (COCO_train2014)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val</a:t>
            </a:r>
            <a:r>
              <a:rPr lang="en-US" altLang="ko-KR" sz="1400" dirty="0"/>
              <a:t> : 40,504 (COCO_val2014)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 : json </a:t>
            </a:r>
            <a:r>
              <a:rPr lang="ko-KR" altLang="en-US" sz="1400" dirty="0"/>
              <a:t>파일에 포함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0239F-E16E-4C4C-B3AB-7B9D70A7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06" y="2385678"/>
            <a:ext cx="4752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hyperparameter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61C9C-0A7E-41A0-8F3B-2B3DB5E9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34" y="1089534"/>
            <a:ext cx="4701306" cy="5075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BFDBCA-E4A8-4AF0-9139-86C4855E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470" y="1089534"/>
            <a:ext cx="18669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캡셔닝</a:t>
            </a:r>
            <a:r>
              <a:rPr lang="ko-KR" altLang="en-US" sz="1400" dirty="0"/>
              <a:t> 모델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CC748B-6CF7-4C68-ADE0-E131E9C6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34" y="1017526"/>
            <a:ext cx="4506427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9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기계 번역 모델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F19A4E-890B-41B4-AAE9-57AAC548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14" y="1204468"/>
            <a:ext cx="55530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595959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106696</TotalTime>
  <Words>297</Words>
  <Application>Microsoft Office PowerPoint</Application>
  <PresentationFormat>사용자 지정</PresentationFormat>
  <Paragraphs>76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엄 태선</cp:lastModifiedBy>
  <cp:revision>4210</cp:revision>
  <cp:lastPrinted>2021-06-29T03:07:24Z</cp:lastPrinted>
  <dcterms:created xsi:type="dcterms:W3CDTF">2014-08-26T15:55:14Z</dcterms:created>
  <dcterms:modified xsi:type="dcterms:W3CDTF">2021-11-29T08:45:37Z</dcterms:modified>
</cp:coreProperties>
</file>