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823" r:id="rId2"/>
    <p:sldId id="822" r:id="rId3"/>
    <p:sldId id="1400" r:id="rId4"/>
    <p:sldId id="1401" r:id="rId5"/>
    <p:sldId id="1402" r:id="rId6"/>
    <p:sldId id="1403" r:id="rId7"/>
    <p:sldId id="1404" r:id="rId8"/>
    <p:sldId id="1405" r:id="rId9"/>
    <p:sldId id="1406" r:id="rId10"/>
    <p:sldId id="1410" r:id="rId11"/>
    <p:sldId id="1407" r:id="rId12"/>
    <p:sldId id="1409" r:id="rId13"/>
    <p:sldId id="1252" r:id="rId14"/>
  </p:sldIdLst>
  <p:sldSz cx="9904413" cy="6859588"/>
  <p:notesSz cx="9928225" cy="6797675"/>
  <p:defaultTextStyle>
    <a:defPPr>
      <a:defRPr lang="ko-KR"/>
    </a:defPPr>
    <a:lvl1pPr marL="0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324FBE-F1CA-462F-9E66-5347A80FF39F}">
          <p14:sldIdLst>
            <p14:sldId id="823"/>
            <p14:sldId id="822"/>
          </p14:sldIdLst>
        </p14:section>
        <p14:section name="1. 챌린지 설명" id="{8EBA7EA4-8C74-4952-B783-62C554FAAD6B}">
          <p14:sldIdLst>
            <p14:sldId id="1400"/>
          </p14:sldIdLst>
        </p14:section>
        <p14:section name="2. 알고리즘" id="{84DB17FD-5AA2-414E-90A7-A830EB009B4E}">
          <p14:sldIdLst>
            <p14:sldId id="1401"/>
          </p14:sldIdLst>
        </p14:section>
        <p14:section name="3. 데이터 설명" id="{459D5826-B76A-4D47-82D6-D62F14B747C5}">
          <p14:sldIdLst>
            <p14:sldId id="1402"/>
          </p14:sldIdLst>
        </p14:section>
        <p14:section name="4. 코드 설명" id="{A22480D7-CB82-45C9-BCCB-2A1EE105B1BB}">
          <p14:sldIdLst>
            <p14:sldId id="1403"/>
            <p14:sldId id="1404"/>
            <p14:sldId id="1405"/>
          </p14:sldIdLst>
        </p14:section>
        <p14:section name="5. 학습 결과" id="{F7168443-F96E-448A-BE5B-5E44EA406B70}">
          <p14:sldIdLst>
            <p14:sldId id="1406"/>
            <p14:sldId id="1410"/>
            <p14:sldId id="1407"/>
            <p14:sldId id="1409"/>
          </p14:sldIdLst>
        </p14:section>
        <p14:section name="마치며" id="{77E9AEFB-DF9F-494E-835D-AD1B3D05CB95}">
          <p14:sldIdLst/>
        </p14:section>
        <p14:section name="감사합니다" id="{4F27427C-D279-4FC0-9A31-7C2A85DE11BF}">
          <p14:sldIdLst>
            <p14:sldId id="12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975" userDrawn="1">
          <p15:clr>
            <a:srgbClr val="A4A3A4"/>
          </p15:clr>
        </p15:guide>
        <p15:guide id="3" orient="horz" pos="4468" userDrawn="1">
          <p15:clr>
            <a:srgbClr val="A4A3A4"/>
          </p15:clr>
        </p15:guide>
        <p15:guide id="4" orient="horz" pos="1299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332" userDrawn="1">
          <p15:clr>
            <a:srgbClr val="A4A3A4"/>
          </p15:clr>
        </p15:guide>
        <p15:guide id="7" pos="6019" userDrawn="1">
          <p15:clr>
            <a:srgbClr val="A4A3A4"/>
          </p15:clr>
        </p15:guide>
        <p15:guide id="8" pos="5378" userDrawn="1">
          <p15:clr>
            <a:srgbClr val="A4A3A4"/>
          </p15:clr>
        </p15:guide>
        <p15:guide id="9" orient="horz" pos="2161">
          <p15:clr>
            <a:srgbClr val="A4A3A4"/>
          </p15:clr>
        </p15:guide>
        <p15:guide id="10" orient="horz" pos="1321" userDrawn="1">
          <p15:clr>
            <a:srgbClr val="A4A3A4"/>
          </p15:clr>
        </p15:guide>
        <p15:guide id="11" orient="horz" pos="4053">
          <p15:clr>
            <a:srgbClr val="A4A3A4"/>
          </p15:clr>
        </p15:guide>
        <p15:guide id="12" orient="horz" pos="1172">
          <p15:clr>
            <a:srgbClr val="A4A3A4"/>
          </p15:clr>
        </p15:guide>
        <p15:guide id="14" pos="326">
          <p15:clr>
            <a:srgbClr val="A4A3A4"/>
          </p15:clr>
        </p15:guide>
        <p15:guide id="15" pos="5913">
          <p15:clr>
            <a:srgbClr val="A4A3A4"/>
          </p15:clr>
        </p15:guide>
        <p15:guide id="16" pos="52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0" userDrawn="1">
          <p15:clr>
            <a:srgbClr val="A4A3A4"/>
          </p15:clr>
        </p15:guide>
        <p15:guide id="3" orient="horz" pos="2142" userDrawn="1">
          <p15:clr>
            <a:srgbClr val="A4A3A4"/>
          </p15:clr>
        </p15:guide>
        <p15:guide id="4" pos="312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수" initials="김" lastIdx="1" clrIdx="0">
    <p:extLst>
      <p:ext uri="{19B8F6BF-5375-455C-9EA6-DF929625EA0E}">
        <p15:presenceInfo xmlns:p15="http://schemas.microsoft.com/office/powerpoint/2012/main" userId="S::13010706@sju.ac.kr::79d03432-03b7-4f48-9990-71fcafbb205d" providerId="AD"/>
      </p:ext>
    </p:extLst>
  </p:cmAuthor>
  <p:cmAuthor id="2" name="엄 태선" initials="엄태" lastIdx="6" clrIdx="1">
    <p:extLst>
      <p:ext uri="{19B8F6BF-5375-455C-9EA6-DF929625EA0E}">
        <p15:presenceInfo xmlns:p15="http://schemas.microsoft.com/office/powerpoint/2012/main" userId="c06f68106f79a1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00"/>
    <a:srgbClr val="00B050"/>
    <a:srgbClr val="C0504D"/>
    <a:srgbClr val="FF1A1A"/>
    <a:srgbClr val="E9EDF4"/>
    <a:srgbClr val="E6E6E6"/>
    <a:srgbClr val="5B09FF"/>
    <a:srgbClr val="4F81B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8" autoAdjust="0"/>
    <p:restoredTop sz="94575" autoAdjust="0"/>
  </p:normalViewPr>
  <p:slideViewPr>
    <p:cSldViewPr snapToObjects="1" showGuides="1">
      <p:cViewPr varScale="1">
        <p:scale>
          <a:sx n="100" d="100"/>
          <a:sy n="100" d="100"/>
        </p:scale>
        <p:origin x="102" y="312"/>
      </p:cViewPr>
      <p:guideLst>
        <p:guide orient="horz" pos="2382"/>
        <p:guide orient="horz" pos="975"/>
        <p:guide orient="horz" pos="4468"/>
        <p:guide orient="horz" pos="1299"/>
        <p:guide pos="3120"/>
        <p:guide pos="332"/>
        <p:guide pos="6019"/>
        <p:guide pos="5378"/>
        <p:guide orient="horz" pos="2161"/>
        <p:guide orient="horz" pos="1321"/>
        <p:guide orient="horz" pos="4053"/>
        <p:guide orient="horz" pos="1172"/>
        <p:guide pos="326"/>
        <p:guide pos="5913"/>
        <p:guide pos="52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74" y="67"/>
      </p:cViewPr>
      <p:guideLst>
        <p:guide orient="horz" pos="2144"/>
        <p:guide pos="3130"/>
        <p:guide orient="horz" pos="2142"/>
        <p:guide pos="312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86" y="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ACC5744-A369-4ABE-94AE-E8E57C8CE4DF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76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86" y="645676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808847B4-9765-4472-9C2C-A82FE64679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13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2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/>
          <a:lstStyle>
            <a:lvl1pPr algn="r">
              <a:defRPr sz="1200"/>
            </a:lvl1pPr>
          </a:lstStyle>
          <a:p>
            <a:fld id="{ABEBB8B0-E451-4743-B05B-7DC9E223A7FE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79825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4" tIns="45853" rIns="91704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7"/>
            <a:ext cx="7942580" cy="3058954"/>
          </a:xfrm>
          <a:prstGeom prst="rect">
            <a:avLst/>
          </a:prstGeom>
        </p:spPr>
        <p:txBody>
          <a:bodyPr vert="horz" lIns="91704" tIns="45853" rIns="91704" bIns="458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4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4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 anchor="b"/>
          <a:lstStyle>
            <a:lvl1pPr algn="r">
              <a:defRPr sz="1200"/>
            </a:lvl1pPr>
          </a:lstStyle>
          <a:p>
            <a:fld id="{60C18C02-60AE-42F4-AF58-7579E5E10F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52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4200" y="509588"/>
            <a:ext cx="3679825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41596">
              <a:defRPr/>
            </a:pPr>
            <a:fld id="{8E914BC0-66E6-4F04-9BCD-76B3D6C2351E}" type="slidenum">
              <a:rPr lang="ko-KR" altLang="en-US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pPr defTabSz="1041596">
                <a:defRPr/>
              </a:pPr>
              <a:t>0</a:t>
            </a:fld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854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3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0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313113" y="469900"/>
            <a:ext cx="3389312" cy="2346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다음과 같습니다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5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3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3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8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67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68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4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2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/>
          <p:cNvCxnSpPr/>
          <p:nvPr userDrawn="1"/>
        </p:nvCxnSpPr>
        <p:spPr>
          <a:xfrm>
            <a:off x="406" y="762727"/>
            <a:ext cx="9903600" cy="0"/>
          </a:xfrm>
          <a:prstGeom prst="line">
            <a:avLst/>
          </a:prstGeom>
          <a:ln w="15875">
            <a:solidFill>
              <a:srgbClr val="007B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205462" y="189434"/>
            <a:ext cx="566063" cy="566063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9184006" y="6499588"/>
            <a:ext cx="72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CD453BF-6630-4166-A5F9-71DD00918229}" type="slidenum">
              <a:rPr lang="en-US" altLang="ko-KR" sz="1200" b="0" smtClean="0">
                <a:solidFill>
                  <a:srgbClr val="000000"/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defRPr/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defRPr/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51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실행방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3736C3-A292-4DF8-B90E-9478A6B93B54}"/>
              </a:ext>
            </a:extLst>
          </p:cNvPr>
          <p:cNvCxnSpPr/>
          <p:nvPr userDrawn="1"/>
        </p:nvCxnSpPr>
        <p:spPr>
          <a:xfrm>
            <a:off x="613801" y="4499239"/>
            <a:ext cx="3870399" cy="0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24B0107-FAAD-401F-99CC-708613DCD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1"/>
          <a:stretch/>
        </p:blipFill>
        <p:spPr>
          <a:xfrm>
            <a:off x="0" y="5204966"/>
            <a:ext cx="9904413" cy="1136416"/>
          </a:xfrm>
          <a:prstGeom prst="rect">
            <a:avLst/>
          </a:prstGeom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74FC773B-0799-4922-A8ED-FF11A04F37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9" t="22475" r="16075"/>
          <a:stretch/>
        </p:blipFill>
        <p:spPr bwMode="auto">
          <a:xfrm>
            <a:off x="5420214" y="957283"/>
            <a:ext cx="4484019" cy="42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lated image">
            <a:extLst>
              <a:ext uri="{FF2B5EF4-FFF2-40B4-BE49-F238E27FC236}">
                <a16:creationId xmlns:a16="http://schemas.microsoft.com/office/drawing/2014/main" id="{7F4F1D9D-F3A1-4AC3-BABC-BD9EF64A0A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22475" r="55022"/>
          <a:stretch/>
        </p:blipFill>
        <p:spPr bwMode="auto">
          <a:xfrm>
            <a:off x="-361" y="957283"/>
            <a:ext cx="5942901" cy="42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etwork">
            <a:extLst>
              <a:ext uri="{FF2B5EF4-FFF2-40B4-BE49-F238E27FC236}">
                <a16:creationId xmlns:a16="http://schemas.microsoft.com/office/drawing/2014/main" id="{7D9D34E5-0E25-44D7-9672-75ACAFFF1C5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8014"/>
          <a:stretch/>
        </p:blipFill>
        <p:spPr bwMode="auto">
          <a:xfrm>
            <a:off x="0" y="980078"/>
            <a:ext cx="5836433" cy="3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4">
            <a:extLst>
              <a:ext uri="{FF2B5EF4-FFF2-40B4-BE49-F238E27FC236}">
                <a16:creationId xmlns:a16="http://schemas.microsoft.com/office/drawing/2014/main" id="{FF52A716-B880-4292-8C77-B0282458C15D}"/>
              </a:ext>
            </a:extLst>
          </p:cNvPr>
          <p:cNvGrpSpPr/>
          <p:nvPr userDrawn="1"/>
        </p:nvGrpSpPr>
        <p:grpSpPr>
          <a:xfrm>
            <a:off x="-361" y="847655"/>
            <a:ext cx="9904594" cy="127699"/>
            <a:chOff x="1" y="934361"/>
            <a:chExt cx="9218602" cy="128257"/>
          </a:xfrm>
        </p:grpSpPr>
        <p:grpSp>
          <p:nvGrpSpPr>
            <p:cNvPr id="3" name="그룹 1">
              <a:extLst>
                <a:ext uri="{FF2B5EF4-FFF2-40B4-BE49-F238E27FC236}">
                  <a16:creationId xmlns:a16="http://schemas.microsoft.com/office/drawing/2014/main" id="{3E159C97-E48A-441A-A1B5-CFB9740BF429}"/>
                </a:ext>
              </a:extLst>
            </p:cNvPr>
            <p:cNvGrpSpPr/>
            <p:nvPr userDrawn="1"/>
          </p:nvGrpSpPr>
          <p:grpSpPr>
            <a:xfrm>
              <a:off x="1" y="934361"/>
              <a:ext cx="4610692" cy="125279"/>
              <a:chOff x="1" y="923970"/>
              <a:chExt cx="4610692" cy="1252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7E258E0-4EB4-4388-8E6A-45FFBB5CCCE0}"/>
                  </a:ext>
                </a:extLst>
              </p:cNvPr>
              <p:cNvSpPr/>
              <p:nvPr userDrawn="1"/>
            </p:nvSpPr>
            <p:spPr>
              <a:xfrm>
                <a:off x="1" y="923970"/>
                <a:ext cx="1152673" cy="125279"/>
              </a:xfrm>
              <a:prstGeom prst="rect">
                <a:avLst/>
              </a:prstGeom>
              <a:solidFill>
                <a:srgbClr val="08477A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743FA7-B1FA-4704-8CD1-892E810859E1}"/>
                  </a:ext>
                </a:extLst>
              </p:cNvPr>
              <p:cNvSpPr/>
              <p:nvPr userDrawn="1"/>
            </p:nvSpPr>
            <p:spPr>
              <a:xfrm>
                <a:off x="1152674" y="923970"/>
                <a:ext cx="1152673" cy="125279"/>
              </a:xfrm>
              <a:prstGeom prst="rect">
                <a:avLst/>
              </a:prstGeom>
              <a:solidFill>
                <a:srgbClr val="2A599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A8997B7-6DAC-4E8A-B162-5E103D4447B0}"/>
                  </a:ext>
                </a:extLst>
              </p:cNvPr>
              <p:cNvSpPr/>
              <p:nvPr userDrawn="1"/>
            </p:nvSpPr>
            <p:spPr>
              <a:xfrm>
                <a:off x="2305347" y="923970"/>
                <a:ext cx="1152673" cy="125279"/>
              </a:xfrm>
              <a:prstGeom prst="rect">
                <a:avLst/>
              </a:prstGeom>
              <a:solidFill>
                <a:srgbClr val="88A2C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AFDE505-3CB0-4FA3-86CD-3F937BB1F8CB}"/>
                  </a:ext>
                </a:extLst>
              </p:cNvPr>
              <p:cNvSpPr/>
              <p:nvPr userDrawn="1"/>
            </p:nvSpPr>
            <p:spPr>
              <a:xfrm>
                <a:off x="3458020" y="923970"/>
                <a:ext cx="1152673" cy="125279"/>
              </a:xfrm>
              <a:prstGeom prst="rect">
                <a:avLst/>
              </a:prstGeom>
              <a:solidFill>
                <a:srgbClr val="CFD9E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</p:grpSp>
        <p:grpSp>
          <p:nvGrpSpPr>
            <p:cNvPr id="5" name="그룹 13">
              <a:extLst>
                <a:ext uri="{FF2B5EF4-FFF2-40B4-BE49-F238E27FC236}">
                  <a16:creationId xmlns:a16="http://schemas.microsoft.com/office/drawing/2014/main" id="{926C5FCC-351F-4320-BCAB-A5C0CE60D083}"/>
                </a:ext>
              </a:extLst>
            </p:cNvPr>
            <p:cNvGrpSpPr/>
            <p:nvPr userDrawn="1"/>
          </p:nvGrpSpPr>
          <p:grpSpPr>
            <a:xfrm>
              <a:off x="4607911" y="937339"/>
              <a:ext cx="4610692" cy="125279"/>
              <a:chOff x="1" y="923970"/>
              <a:chExt cx="4610692" cy="12527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DD4E8E-0024-4CC4-A42F-99F32C64F5ED}"/>
                  </a:ext>
                </a:extLst>
              </p:cNvPr>
              <p:cNvSpPr/>
              <p:nvPr userDrawn="1"/>
            </p:nvSpPr>
            <p:spPr>
              <a:xfrm>
                <a:off x="1" y="923970"/>
                <a:ext cx="1152673" cy="125279"/>
              </a:xfrm>
              <a:prstGeom prst="rect">
                <a:avLst/>
              </a:prstGeom>
              <a:solidFill>
                <a:srgbClr val="08477A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D68F469-5098-4383-BE4B-61BCF8D1B5D8}"/>
                  </a:ext>
                </a:extLst>
              </p:cNvPr>
              <p:cNvSpPr/>
              <p:nvPr userDrawn="1"/>
            </p:nvSpPr>
            <p:spPr>
              <a:xfrm>
                <a:off x="1152674" y="923970"/>
                <a:ext cx="1152673" cy="125279"/>
              </a:xfrm>
              <a:prstGeom prst="rect">
                <a:avLst/>
              </a:prstGeom>
              <a:solidFill>
                <a:srgbClr val="2A599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887224E-C8A8-45B0-9046-1EFF1AA14B20}"/>
                  </a:ext>
                </a:extLst>
              </p:cNvPr>
              <p:cNvSpPr/>
              <p:nvPr userDrawn="1"/>
            </p:nvSpPr>
            <p:spPr>
              <a:xfrm>
                <a:off x="2305347" y="923970"/>
                <a:ext cx="1152673" cy="125279"/>
              </a:xfrm>
              <a:prstGeom prst="rect">
                <a:avLst/>
              </a:prstGeom>
              <a:solidFill>
                <a:srgbClr val="88A2C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14BA296-B2F4-409B-93C0-189E03FB0CDF}"/>
                  </a:ext>
                </a:extLst>
              </p:cNvPr>
              <p:cNvSpPr/>
              <p:nvPr userDrawn="1"/>
            </p:nvSpPr>
            <p:spPr>
              <a:xfrm>
                <a:off x="3458020" y="923970"/>
                <a:ext cx="1152673" cy="125279"/>
              </a:xfrm>
              <a:prstGeom prst="rect">
                <a:avLst/>
              </a:prstGeom>
              <a:solidFill>
                <a:srgbClr val="CFD9E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</p:grpSp>
      </p:grpSp>
      <p:pic>
        <p:nvPicPr>
          <p:cNvPr id="2050" name="Picture 2" descr="Image result for line">
            <a:extLst>
              <a:ext uri="{FF2B5EF4-FFF2-40B4-BE49-F238E27FC236}">
                <a16:creationId xmlns:a16="http://schemas.microsoft.com/office/drawing/2014/main" id="{55FCCC9C-8061-4F38-9DB4-1C80EEFE3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6" y="4225112"/>
            <a:ext cx="5082529" cy="1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1CEC0C09-3C6B-47DD-912E-711FF5593D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" y="6335528"/>
            <a:ext cx="1837094" cy="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9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92" r:id="rId3"/>
  </p:sldLayoutIdLst>
  <p:hf sldNum="0" hdr="0" ftr="0" dt="0"/>
  <p:txStyles>
    <p:titleStyle>
      <a:lvl1pPr algn="ctr" defTabSz="934260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347" indent="-350347" algn="l" defTabSz="934260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9086" indent="-291956" algn="l" defTabSz="934260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782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4955" indent="-233564" algn="l" defTabSz="93426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2086" indent="-233564" algn="l" defTabSz="93426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6921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45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347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0605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131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426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139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68519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278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6991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7041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42495AD7-75BD-446F-BBEF-10F44A5B7B69}"/>
              </a:ext>
            </a:extLst>
          </p:cNvPr>
          <p:cNvSpPr txBox="1">
            <a:spLocks/>
          </p:cNvSpPr>
          <p:nvPr/>
        </p:nvSpPr>
        <p:spPr bwMode="auto">
          <a:xfrm>
            <a:off x="0" y="2383097"/>
            <a:ext cx="6788410" cy="158675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</a:pP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License Plate Detection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CD61CFA-1D83-4EDC-AE1C-B68E9DA9E16C}"/>
              </a:ext>
            </a:extLst>
          </p:cNvPr>
          <p:cNvSpPr txBox="1">
            <a:spLocks/>
          </p:cNvSpPr>
          <p:nvPr/>
        </p:nvSpPr>
        <p:spPr bwMode="auto">
          <a:xfrm>
            <a:off x="1432152" y="4221882"/>
            <a:ext cx="3924105" cy="104669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algn="ctr" defTabSz="1385926" eaLnBrk="0" fontAlgn="base" latinLnBrk="0" hangingPunct="0">
              <a:spcAft>
                <a:spcPts val="1145"/>
              </a:spcAft>
              <a:defRPr/>
            </a:pPr>
            <a:r>
              <a:rPr kumimoji="1" lang="ko-KR" altLang="en-US" sz="1600" spc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세종대학교 컴퓨터공학과</a:t>
            </a:r>
            <a:endParaRPr kumimoji="1" lang="en-US" altLang="ko-KR" sz="1600" spc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 defTabSz="1385926" eaLnBrk="0" fontAlgn="base" latinLnBrk="0" hangingPunct="0">
              <a:spcAft>
                <a:spcPts val="1145"/>
              </a:spcAft>
              <a:defRPr/>
            </a:pPr>
            <a:r>
              <a:rPr kumimoji="1" lang="ko-KR" altLang="en-US" sz="1600" spc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인공지능연구실 엄태선</a:t>
            </a:r>
            <a:endParaRPr kumimoji="1" lang="en-US" altLang="ko-KR" sz="1600" spc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36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학습 결과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05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성능평가 시작 </a:t>
            </a:r>
            <a:r>
              <a:rPr lang="en-US" altLang="ko-KR" sz="1400" dirty="0"/>
              <a:t>(--pretrained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SLPNetweight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model_best.pth</a:t>
            </a:r>
            <a:r>
              <a:rPr lang="ko-KR" altLang="en-US" sz="1400" dirty="0"/>
              <a:t>로 설정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131EC2-9DAE-478B-ACEE-667EF740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19" y="1391411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6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학습 결과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05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예측 실행 결과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result_pred_new.json</a:t>
            </a:r>
            <a:r>
              <a:rPr lang="ko-KR" altLang="en-US" sz="1400" dirty="0"/>
              <a:t> </a:t>
            </a:r>
            <a:r>
              <a:rPr lang="en-US" altLang="ko-KR" sz="1400" dirty="0"/>
              <a:t>file)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9F2677-EB59-4C9A-9CA5-B60B119D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94" y="1716736"/>
            <a:ext cx="8582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5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실험 데이터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01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평가 지표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Precision(</a:t>
            </a:r>
            <a:r>
              <a:rPr lang="ko-KR" altLang="en-US" sz="1400" dirty="0"/>
              <a:t>정밀도</a:t>
            </a:r>
            <a:r>
              <a:rPr lang="en-US" altLang="ko-KR" sz="1400" dirty="0"/>
              <a:t>) : True</a:t>
            </a:r>
            <a:r>
              <a:rPr lang="ko-KR" altLang="en-US" sz="1400" dirty="0"/>
              <a:t>라고</a:t>
            </a:r>
            <a:r>
              <a:rPr lang="en-US" altLang="ko-KR" sz="1400" dirty="0"/>
              <a:t> </a:t>
            </a:r>
            <a:r>
              <a:rPr lang="ko-KR" altLang="en-US" sz="1400" dirty="0"/>
              <a:t>분류한 것들 중에서 실제 </a:t>
            </a:r>
            <a:r>
              <a:rPr lang="en-US" altLang="ko-KR" sz="1400" dirty="0"/>
              <a:t>True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것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Recall(</a:t>
            </a:r>
            <a:r>
              <a:rPr lang="ko-KR" altLang="en-US" sz="1400" dirty="0" err="1"/>
              <a:t>재현율</a:t>
            </a:r>
            <a:r>
              <a:rPr lang="en-US" altLang="ko-KR" sz="1400" dirty="0"/>
              <a:t>) : </a:t>
            </a:r>
            <a:r>
              <a:rPr lang="ko-KR" altLang="en-US" sz="1400" dirty="0"/>
              <a:t>실제 </a:t>
            </a:r>
            <a:r>
              <a:rPr lang="en-US" altLang="ko-KR" sz="1400" dirty="0"/>
              <a:t>True</a:t>
            </a:r>
            <a:r>
              <a:rPr lang="ko-KR" altLang="en-US" sz="1400" dirty="0"/>
              <a:t>인 것 중에서 </a:t>
            </a:r>
            <a:r>
              <a:rPr lang="en-US" altLang="ko-KR" sz="1400" dirty="0"/>
              <a:t>True</a:t>
            </a:r>
            <a:r>
              <a:rPr lang="ko-KR" altLang="en-US" sz="1400" dirty="0"/>
              <a:t>로 예측한 것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F1-score : precision</a:t>
            </a:r>
            <a:r>
              <a:rPr lang="ko-KR" altLang="en-US" sz="1400" dirty="0"/>
              <a:t>과 </a:t>
            </a:r>
            <a:r>
              <a:rPr lang="en-US" altLang="ko-KR" sz="1400" dirty="0"/>
              <a:t>recall</a:t>
            </a:r>
            <a:r>
              <a:rPr lang="ko-KR" altLang="en-US" sz="1400" dirty="0"/>
              <a:t>의 조화평균</a:t>
            </a:r>
            <a:endParaRPr lang="en-US" altLang="ko-KR" sz="14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808072E-1E38-4532-8190-D3D2554A7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6861"/>
              </p:ext>
            </p:extLst>
          </p:nvPr>
        </p:nvGraphicFramePr>
        <p:xfrm>
          <a:off x="697815" y="2722740"/>
          <a:ext cx="660294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736">
                  <a:extLst>
                    <a:ext uri="{9D8B030D-6E8A-4147-A177-3AD203B41FA5}">
                      <a16:colId xmlns:a16="http://schemas.microsoft.com/office/drawing/2014/main" val="520997495"/>
                    </a:ext>
                  </a:extLst>
                </a:gridCol>
                <a:gridCol w="1650736">
                  <a:extLst>
                    <a:ext uri="{9D8B030D-6E8A-4147-A177-3AD203B41FA5}">
                      <a16:colId xmlns:a16="http://schemas.microsoft.com/office/drawing/2014/main" val="4160022382"/>
                    </a:ext>
                  </a:extLst>
                </a:gridCol>
                <a:gridCol w="1650736">
                  <a:extLst>
                    <a:ext uri="{9D8B030D-6E8A-4147-A177-3AD203B41FA5}">
                      <a16:colId xmlns:a16="http://schemas.microsoft.com/office/drawing/2014/main" val="2611255964"/>
                    </a:ext>
                  </a:extLst>
                </a:gridCol>
                <a:gridCol w="1650736">
                  <a:extLst>
                    <a:ext uri="{9D8B030D-6E8A-4147-A177-3AD203B41FA5}">
                      <a16:colId xmlns:a16="http://schemas.microsoft.com/office/drawing/2014/main" val="376184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F1-Score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Precision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Recall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8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21110368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0.998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0.999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0.996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61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2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923C8-7673-49EA-9DC0-FDAD9AD4D452}"/>
              </a:ext>
            </a:extLst>
          </p:cNvPr>
          <p:cNvSpPr txBox="1"/>
          <p:nvPr/>
        </p:nvSpPr>
        <p:spPr>
          <a:xfrm>
            <a:off x="452206" y="2721908"/>
            <a:ext cx="90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584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" y="1343"/>
            <a:ext cx="9904413" cy="685690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28091" y="1672555"/>
            <a:ext cx="5297173" cy="2799644"/>
          </a:xfrm>
          <a:prstGeom prst="rect">
            <a:avLst/>
          </a:prstGeom>
          <a:noFill/>
        </p:spPr>
        <p:txBody>
          <a:bodyPr wrap="square" lIns="80167" tIns="40084" rIns="80167" bIns="40084" rtlCol="0">
            <a:spAutoFit/>
          </a:bodyPr>
          <a:lstStyle/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챌린지</a:t>
            </a: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알고리즘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데이터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코드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학습 결과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3281" y="1758589"/>
            <a:ext cx="2360571" cy="646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/>
            <a:r>
              <a:rPr lang="ko-KR" altLang="en-US" sz="4201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BC7"/>
                </a:solidFill>
                <a:latin typeface="+mn-ea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76097" y="2436937"/>
            <a:ext cx="19019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챌린지</a:t>
              </a:r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01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1413" y="1017526"/>
            <a:ext cx="9000000" cy="190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License</a:t>
            </a:r>
            <a:r>
              <a:rPr lang="ko-KR" altLang="en-US" sz="1400" dirty="0"/>
              <a:t> </a:t>
            </a:r>
            <a:r>
              <a:rPr lang="en-US" altLang="ko-KR" sz="1400" dirty="0"/>
              <a:t>Plate</a:t>
            </a:r>
            <a:r>
              <a:rPr lang="ko-KR" altLang="en-US" sz="1400" dirty="0"/>
              <a:t> </a:t>
            </a:r>
            <a:r>
              <a:rPr lang="en-US" altLang="ko-KR" sz="1400" dirty="0"/>
              <a:t>Detection(LDP)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자동차 번호판 인식하기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본래는 </a:t>
            </a:r>
            <a:r>
              <a:rPr lang="en-US" altLang="ko-KR" sz="1400" dirty="0"/>
              <a:t>‘</a:t>
            </a:r>
            <a:r>
              <a:rPr lang="ko-KR" altLang="en-US" sz="1400" dirty="0"/>
              <a:t>자동차 번호판 인식</a:t>
            </a:r>
            <a:r>
              <a:rPr lang="en-US" altLang="ko-KR" sz="1400" dirty="0"/>
              <a:t>’</a:t>
            </a:r>
            <a:r>
              <a:rPr lang="ko-KR" altLang="en-US" sz="1400" dirty="0"/>
              <a:t>과 </a:t>
            </a:r>
            <a:r>
              <a:rPr lang="en-US" altLang="ko-KR" sz="1400" dirty="0"/>
              <a:t>‘</a:t>
            </a:r>
            <a:r>
              <a:rPr lang="ko-KR" altLang="en-US" sz="1400" dirty="0"/>
              <a:t>번호판 글자 식별</a:t>
            </a:r>
            <a:r>
              <a:rPr lang="en-US" altLang="ko-KR" sz="1400" dirty="0"/>
              <a:t>‘</a:t>
            </a:r>
            <a:r>
              <a:rPr lang="ko-KR" altLang="en-US" sz="1400" dirty="0"/>
              <a:t>로 나눠지지만 이번 </a:t>
            </a:r>
            <a:r>
              <a:rPr lang="ko-KR" altLang="en-US" sz="1400" dirty="0" err="1"/>
              <a:t>챌린지에선</a:t>
            </a:r>
            <a:r>
              <a:rPr lang="ko-KR" altLang="en-US" sz="1400" dirty="0"/>
              <a:t> </a:t>
            </a:r>
            <a:r>
              <a:rPr lang="en-US" altLang="ko-KR" sz="1400" dirty="0"/>
              <a:t>Detection</a:t>
            </a:r>
            <a:r>
              <a:rPr lang="ko-KR" altLang="en-US" sz="1400" dirty="0"/>
              <a:t>만 진행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based paper :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W., Mao, Y., &amp; Han, Y. (2020, October).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SLPNet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End-to-End Car License Plate Detection and Recognition Using Lightweight CNN. In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Chinese Conference on Pattern Recognition and Computer Vision (PRCV)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290-302). Springer, Cham.</a:t>
            </a:r>
            <a:endParaRPr lang="en-US" altLang="ko-K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B4D05F-8F6D-45C0-8470-6A10D0231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23" y="2922022"/>
            <a:ext cx="5213980" cy="344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알고리즘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02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Skip-Shuffle License Plate Network(</a:t>
            </a:r>
            <a:r>
              <a:rPr lang="en-US" altLang="ko-KR" sz="1400" dirty="0" err="1"/>
              <a:t>SLPNet</a:t>
            </a:r>
            <a:r>
              <a:rPr lang="en-US" altLang="ko-KR" sz="1400" dirty="0"/>
              <a:t>)</a:t>
            </a:r>
            <a:r>
              <a:rPr lang="ko-KR" altLang="en-US" sz="1400" dirty="0"/>
              <a:t>은 </a:t>
            </a:r>
            <a:r>
              <a:rPr lang="en-US" altLang="ko-KR" sz="1400" dirty="0"/>
              <a:t>lightweight Fully Convolutional Networks(FCN)</a:t>
            </a:r>
            <a:r>
              <a:rPr lang="ko-KR" altLang="en-US" sz="1400" dirty="0"/>
              <a:t>을 기반으로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based paper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detection </a:t>
            </a:r>
            <a:r>
              <a:rPr lang="ko-KR" altLang="en-US" sz="1400" dirty="0"/>
              <a:t>→ </a:t>
            </a:r>
            <a:r>
              <a:rPr lang="en-US" altLang="ko-KR" sz="1400" dirty="0"/>
              <a:t>recognition</a:t>
            </a:r>
            <a:r>
              <a:rPr lang="ko-KR" altLang="en-US" sz="1400" dirty="0"/>
              <a:t>을 모두 다뤘지만 이번 </a:t>
            </a:r>
            <a:r>
              <a:rPr lang="ko-KR" altLang="en-US" sz="1400" dirty="0" err="1"/>
              <a:t>챌린지에서는</a:t>
            </a:r>
            <a:r>
              <a:rPr lang="ko-KR" altLang="en-US" sz="1400" dirty="0"/>
              <a:t> </a:t>
            </a:r>
            <a:r>
              <a:rPr lang="en-US" altLang="ko-KR" sz="1400" dirty="0"/>
              <a:t>detection</a:t>
            </a:r>
            <a:r>
              <a:rPr lang="ko-KR" altLang="en-US" sz="1400" dirty="0"/>
              <a:t>만 실행한다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1B021B-BC91-4655-8397-EDE10F2B9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01" y="2768525"/>
            <a:ext cx="6981810" cy="29188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E9E11D-019E-450F-8C8E-9C5195B56A88}"/>
              </a:ext>
            </a:extLst>
          </p:cNvPr>
          <p:cNvSpPr/>
          <p:nvPr/>
        </p:nvSpPr>
        <p:spPr>
          <a:xfrm>
            <a:off x="1461301" y="2768524"/>
            <a:ext cx="6981810" cy="130934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9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03	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CCPD</a:t>
            </a:r>
            <a:r>
              <a:rPr lang="ko-KR" altLang="en-US" sz="1400" dirty="0"/>
              <a:t> 데이터 셋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Train : Val : Test = 48000:6000:6000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모든 데이터는 </a:t>
            </a:r>
            <a:r>
              <a:rPr lang="en-US" altLang="ko-KR" sz="1400" dirty="0"/>
              <a:t>image</a:t>
            </a:r>
            <a:r>
              <a:rPr lang="ko-KR" altLang="en-US" sz="1400" dirty="0"/>
              <a:t>와 </a:t>
            </a:r>
            <a:r>
              <a:rPr lang="en-US" altLang="ko-KR" sz="1400" dirty="0"/>
              <a:t>label</a:t>
            </a:r>
            <a:r>
              <a:rPr lang="ko-KR" altLang="en-US" sz="1400" dirty="0"/>
              <a:t>로 나뉘어져 있다</a:t>
            </a:r>
            <a:r>
              <a:rPr lang="en-US" altLang="ko-KR" sz="1400" dirty="0"/>
              <a:t>.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ex)</a:t>
            </a:r>
          </a:p>
        </p:txBody>
      </p:sp>
      <p:pic>
        <p:nvPicPr>
          <p:cNvPr id="6" name="그림 5" descr="텍스트, 자동차, 잔디, 녹색이(가) 표시된 사진&#10;&#10;자동 생성된 설명">
            <a:extLst>
              <a:ext uri="{FF2B5EF4-FFF2-40B4-BE49-F238E27FC236}">
                <a16:creationId xmlns:a16="http://schemas.microsoft.com/office/drawing/2014/main" id="{6BAF64EB-5B59-49DE-82A6-2E6EB39D5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74" y="2385678"/>
            <a:ext cx="2017101" cy="3249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E7C77-25C8-4C63-930E-51A4B35C2041}"/>
              </a:ext>
            </a:extLst>
          </p:cNvPr>
          <p:cNvSpPr txBox="1"/>
          <p:nvPr/>
        </p:nvSpPr>
        <p:spPr>
          <a:xfrm>
            <a:off x="1963873" y="5635452"/>
            <a:ext cx="20171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/>
              <a:t>&lt;image&gt;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E61935-44AF-4AFC-BA76-A50AAC42A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049" y="2385678"/>
            <a:ext cx="3343275" cy="32497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35CB98-164A-4857-B147-4EA261334223}"/>
              </a:ext>
            </a:extLst>
          </p:cNvPr>
          <p:cNvSpPr txBox="1"/>
          <p:nvPr/>
        </p:nvSpPr>
        <p:spPr>
          <a:xfrm>
            <a:off x="5050049" y="5635451"/>
            <a:ext cx="334327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/>
              <a:t>&lt;label&gt;</a:t>
            </a:r>
          </a:p>
        </p:txBody>
      </p:sp>
    </p:spTree>
    <p:extLst>
      <p:ext uri="{BB962C8B-B14F-4D97-AF65-F5344CB8AC3E}">
        <p14:creationId xmlns:p14="http://schemas.microsoft.com/office/powerpoint/2010/main" val="71869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HyperParameter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2AE3DB-29C6-4153-AC4F-D377EA06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06" y="1570096"/>
            <a:ext cx="9000000" cy="413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학습</a:t>
            </a:r>
            <a:r>
              <a:rPr lang="en-US" altLang="ko-KR" sz="1400" dirty="0"/>
              <a:t> </a:t>
            </a:r>
            <a:r>
              <a:rPr lang="ko-KR" altLang="en-US" sz="1400" dirty="0"/>
              <a:t>시작 </a:t>
            </a:r>
            <a:r>
              <a:rPr lang="en-US" altLang="ko-KR" sz="1400" dirty="0"/>
              <a:t>(--</a:t>
            </a:r>
            <a:r>
              <a:rPr lang="en-US" altLang="ko-KR" sz="1400" dirty="0" err="1"/>
              <a:t>savedir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SLPNetweight</a:t>
            </a:r>
            <a:r>
              <a:rPr lang="ko-KR" altLang="en-US" sz="1400" dirty="0"/>
              <a:t>로 설정</a:t>
            </a:r>
            <a:r>
              <a:rPr lang="en-US" altLang="ko-KR" sz="1400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F08ACF-D92A-406B-B029-1638FEC9E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86" y="1485578"/>
            <a:ext cx="8380039" cy="43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	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학습</a:t>
            </a:r>
            <a:r>
              <a:rPr lang="en-US" altLang="ko-KR" sz="1400" dirty="0"/>
              <a:t> </a:t>
            </a:r>
            <a:r>
              <a:rPr lang="ko-KR" altLang="en-US" sz="1400" dirty="0"/>
              <a:t>시작 </a:t>
            </a:r>
            <a:r>
              <a:rPr lang="en-US" altLang="ko-KR" sz="1400" dirty="0"/>
              <a:t>(--</a:t>
            </a:r>
            <a:r>
              <a:rPr lang="en-US" altLang="ko-KR" sz="1400" dirty="0" err="1"/>
              <a:t>savedir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SLPNetweight</a:t>
            </a:r>
            <a:r>
              <a:rPr lang="ko-KR" altLang="en-US" sz="1400" dirty="0"/>
              <a:t>로 설정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55A349-0E32-4835-9245-F1CC815EA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81" y="1674244"/>
            <a:ext cx="8401050" cy="4457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67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학습 결과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05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성능평가 시작 </a:t>
            </a:r>
            <a:r>
              <a:rPr lang="en-US" altLang="ko-KR" sz="1400" dirty="0"/>
              <a:t>(--pretrained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SLPNetweight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model_best.pth</a:t>
            </a:r>
            <a:r>
              <a:rPr lang="ko-KR" altLang="en-US" sz="1400" dirty="0"/>
              <a:t>로 설정</a:t>
            </a:r>
            <a:r>
              <a:rPr lang="en-US" altLang="ko-KR" sz="14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8F54B3-340A-4E9C-835C-2AB527D8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5" y="2313669"/>
            <a:ext cx="9605521" cy="23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7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595959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107178</TotalTime>
  <Words>313</Words>
  <Application>Microsoft Office PowerPoint</Application>
  <PresentationFormat>사용자 지정</PresentationFormat>
  <Paragraphs>74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엄 태선</cp:lastModifiedBy>
  <cp:revision>4214</cp:revision>
  <cp:lastPrinted>2021-06-29T03:07:24Z</cp:lastPrinted>
  <dcterms:created xsi:type="dcterms:W3CDTF">2014-08-26T15:55:14Z</dcterms:created>
  <dcterms:modified xsi:type="dcterms:W3CDTF">2021-11-26T05:33:20Z</dcterms:modified>
</cp:coreProperties>
</file>