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23" r:id="rId2"/>
    <p:sldId id="822" r:id="rId3"/>
    <p:sldId id="1400" r:id="rId4"/>
    <p:sldId id="1404" r:id="rId5"/>
    <p:sldId id="1407" r:id="rId6"/>
    <p:sldId id="1408" r:id="rId7"/>
    <p:sldId id="1401" r:id="rId8"/>
    <p:sldId id="1403" r:id="rId9"/>
    <p:sldId id="1405" r:id="rId10"/>
    <p:sldId id="1406" r:id="rId11"/>
    <p:sldId id="1409" r:id="rId12"/>
    <p:sldId id="1402" r:id="rId13"/>
    <p:sldId id="1410" r:id="rId14"/>
    <p:sldId id="1252" r:id="rId15"/>
  </p:sldIdLst>
  <p:sldSz cx="9904413" cy="6859588"/>
  <p:notesSz cx="9928225" cy="6797675"/>
  <p:defaultTextStyle>
    <a:defPPr>
      <a:defRPr lang="ko-KR"/>
    </a:defPPr>
    <a:lvl1pPr marL="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324FBE-F1CA-462F-9E66-5347A80FF39F}">
          <p14:sldIdLst>
            <p14:sldId id="823"/>
            <p14:sldId id="822"/>
          </p14:sldIdLst>
        </p14:section>
        <p14:section name="1. 챌린지 설명" id="{8EBA7EA4-8C74-4952-B783-62C554FAAD6B}">
          <p14:sldIdLst>
            <p14:sldId id="1400"/>
            <p14:sldId id="1404"/>
          </p14:sldIdLst>
        </p14:section>
        <p14:section name="2. 알고리즘" id="{B93E69C8-8D6B-4481-AD57-25F3D8AB8DC3}">
          <p14:sldIdLst>
            <p14:sldId id="1407"/>
            <p14:sldId id="1408"/>
          </p14:sldIdLst>
        </p14:section>
        <p14:section name="3. 데이터 설명" id="{84DB17FD-5AA2-414E-90A7-A830EB009B4E}">
          <p14:sldIdLst>
            <p14:sldId id="1401"/>
          </p14:sldIdLst>
        </p14:section>
        <p14:section name="4. 코드 설명" id="{459D5826-B76A-4D47-82D6-D62F14B747C5}">
          <p14:sldIdLst>
            <p14:sldId id="1403"/>
            <p14:sldId id="1405"/>
            <p14:sldId id="1406"/>
            <p14:sldId id="1409"/>
          </p14:sldIdLst>
        </p14:section>
        <p14:section name="5. 학습 결과" id="{A22480D7-CB82-45C9-BCCB-2A1EE105B1BB}">
          <p14:sldIdLst>
            <p14:sldId id="1402"/>
            <p14:sldId id="1410"/>
          </p14:sldIdLst>
        </p14:section>
        <p14:section name="감사합니다" id="{4F27427C-D279-4FC0-9A31-7C2A85DE11BF}">
          <p14:sldIdLst>
            <p14:sldId id="12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975" userDrawn="1">
          <p15:clr>
            <a:srgbClr val="A4A3A4"/>
          </p15:clr>
        </p15:guide>
        <p15:guide id="3" orient="horz" pos="4468" userDrawn="1">
          <p15:clr>
            <a:srgbClr val="A4A3A4"/>
          </p15:clr>
        </p15:guide>
        <p15:guide id="4" orient="horz" pos="129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6019" userDrawn="1">
          <p15:clr>
            <a:srgbClr val="A4A3A4"/>
          </p15:clr>
        </p15:guide>
        <p15:guide id="8" pos="5378" userDrawn="1">
          <p15:clr>
            <a:srgbClr val="A4A3A4"/>
          </p15:clr>
        </p15:guide>
        <p15:guide id="9" orient="horz" pos="2161">
          <p15:clr>
            <a:srgbClr val="A4A3A4"/>
          </p15:clr>
        </p15:guide>
        <p15:guide id="10" orient="horz" pos="1321" userDrawn="1">
          <p15:clr>
            <a:srgbClr val="A4A3A4"/>
          </p15:clr>
        </p15:guide>
        <p15:guide id="11" orient="horz" pos="4053">
          <p15:clr>
            <a:srgbClr val="A4A3A4"/>
          </p15:clr>
        </p15:guide>
        <p15:guide id="12" orient="horz" pos="1172">
          <p15:clr>
            <a:srgbClr val="A4A3A4"/>
          </p15:clr>
        </p15:guide>
        <p15:guide id="14" pos="326">
          <p15:clr>
            <a:srgbClr val="A4A3A4"/>
          </p15:clr>
        </p15:guide>
        <p15:guide id="15" pos="5913">
          <p15:clr>
            <a:srgbClr val="A4A3A4"/>
          </p15:clr>
        </p15:guide>
        <p15:guide id="16" pos="52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0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수" initials="김" lastIdx="1" clrIdx="0">
    <p:extLst>
      <p:ext uri="{19B8F6BF-5375-455C-9EA6-DF929625EA0E}">
        <p15:presenceInfo xmlns:p15="http://schemas.microsoft.com/office/powerpoint/2012/main" userId="S::13010706@sju.ac.kr::79d03432-03b7-4f48-9990-71fcafbb205d" providerId="AD"/>
      </p:ext>
    </p:extLst>
  </p:cmAuthor>
  <p:cmAuthor id="2" name="엄 태선" initials="엄태" lastIdx="6" clrIdx="1">
    <p:extLst>
      <p:ext uri="{19B8F6BF-5375-455C-9EA6-DF929625EA0E}">
        <p15:presenceInfo xmlns:p15="http://schemas.microsoft.com/office/powerpoint/2012/main" userId="c06f68106f79a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00"/>
    <a:srgbClr val="00B050"/>
    <a:srgbClr val="C0504D"/>
    <a:srgbClr val="FF1A1A"/>
    <a:srgbClr val="E9EDF4"/>
    <a:srgbClr val="E6E6E6"/>
    <a:srgbClr val="5B09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575" autoAdjust="0"/>
  </p:normalViewPr>
  <p:slideViewPr>
    <p:cSldViewPr snapToObjects="1" showGuides="1">
      <p:cViewPr varScale="1">
        <p:scale>
          <a:sx n="110" d="100"/>
          <a:sy n="110" d="100"/>
        </p:scale>
        <p:origin x="390" y="108"/>
      </p:cViewPr>
      <p:guideLst>
        <p:guide orient="horz" pos="2382"/>
        <p:guide orient="horz" pos="975"/>
        <p:guide orient="horz" pos="4468"/>
        <p:guide orient="horz" pos="1299"/>
        <p:guide pos="3120"/>
        <p:guide pos="332"/>
        <p:guide pos="6019"/>
        <p:guide pos="5378"/>
        <p:guide orient="horz" pos="2161"/>
        <p:guide orient="horz" pos="1321"/>
        <p:guide orient="horz" pos="4053"/>
        <p:guide orient="horz" pos="1172"/>
        <p:guide pos="326"/>
        <p:guide pos="5913"/>
        <p:guide pos="52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7"/>
      </p:cViewPr>
      <p:guideLst>
        <p:guide orient="horz" pos="2144"/>
        <p:guide pos="3130"/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86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ACC5744-A369-4ABE-94AE-E8E57C8CE4DF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86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8847B4-9765-4472-9C2C-A82FE64679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1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r">
              <a:defRPr sz="1200"/>
            </a:lvl1pPr>
          </a:lstStyle>
          <a:p>
            <a:fld id="{ABEBB8B0-E451-4743-B05B-7DC9E223A7FE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798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4" tIns="45853" rIns="91704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1704" tIns="45853" rIns="91704" bIns="458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r">
              <a:defRPr sz="1200"/>
            </a:lvl1pPr>
          </a:lstStyle>
          <a:p>
            <a:fld id="{60C18C02-60AE-42F4-AF58-7579E5E10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52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4200" y="509588"/>
            <a:ext cx="3679825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1596">
              <a:defRPr/>
            </a:pPr>
            <a:fld id="{8E914BC0-66E6-4F04-9BCD-76B3D6C2351E}" type="slidenum"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41596">
                <a:defRPr/>
              </a:pPr>
              <a:t>0</a:t>
            </a:fld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85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9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7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13113" y="469900"/>
            <a:ext cx="3389312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1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9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3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6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2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 userDrawn="1"/>
        </p:nvCxnSpPr>
        <p:spPr>
          <a:xfrm>
            <a:off x="406" y="762727"/>
            <a:ext cx="9903600" cy="0"/>
          </a:xfrm>
          <a:prstGeom prst="line">
            <a:avLst/>
          </a:prstGeom>
          <a:ln w="15875">
            <a:solidFill>
              <a:srgbClr val="007B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205462" y="189434"/>
            <a:ext cx="566063" cy="56606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9184006" y="6499588"/>
            <a:ext cx="72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CD453BF-6630-4166-A5F9-71DD00918229}" type="slidenum">
              <a:rPr lang="en-US" altLang="ko-KR" sz="1200" b="0" smtClean="0">
                <a:solidFill>
                  <a:srgbClr val="000000"/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51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3736C3-A292-4DF8-B90E-9478A6B93B54}"/>
              </a:ext>
            </a:extLst>
          </p:cNvPr>
          <p:cNvCxnSpPr/>
          <p:nvPr userDrawn="1"/>
        </p:nvCxnSpPr>
        <p:spPr>
          <a:xfrm>
            <a:off x="613801" y="4499239"/>
            <a:ext cx="3870399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4B0107-FAAD-401F-99CC-708613DC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1"/>
          <a:stretch/>
        </p:blipFill>
        <p:spPr>
          <a:xfrm>
            <a:off x="0" y="5204966"/>
            <a:ext cx="9904413" cy="1136416"/>
          </a:xfrm>
          <a:prstGeom prst="rect">
            <a:avLst/>
          </a:prstGeom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4FC773B-0799-4922-A8ED-FF11A04F37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t="22475" r="16075"/>
          <a:stretch/>
        </p:blipFill>
        <p:spPr bwMode="auto">
          <a:xfrm>
            <a:off x="5420214" y="957283"/>
            <a:ext cx="4484019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lated image">
            <a:extLst>
              <a:ext uri="{FF2B5EF4-FFF2-40B4-BE49-F238E27FC236}">
                <a16:creationId xmlns:a16="http://schemas.microsoft.com/office/drawing/2014/main" id="{7F4F1D9D-F3A1-4AC3-BABC-BD9EF64A0A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2475" r="55022"/>
          <a:stretch/>
        </p:blipFill>
        <p:spPr bwMode="auto">
          <a:xfrm>
            <a:off x="-361" y="957283"/>
            <a:ext cx="5942901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twork">
            <a:extLst>
              <a:ext uri="{FF2B5EF4-FFF2-40B4-BE49-F238E27FC236}">
                <a16:creationId xmlns:a16="http://schemas.microsoft.com/office/drawing/2014/main" id="{7D9D34E5-0E25-44D7-9672-75ACAFFF1C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8014"/>
          <a:stretch/>
        </p:blipFill>
        <p:spPr bwMode="auto">
          <a:xfrm>
            <a:off x="0" y="980078"/>
            <a:ext cx="5836433" cy="3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FF52A716-B880-4292-8C77-B0282458C15D}"/>
              </a:ext>
            </a:extLst>
          </p:cNvPr>
          <p:cNvGrpSpPr/>
          <p:nvPr userDrawn="1"/>
        </p:nvGrpSpPr>
        <p:grpSpPr>
          <a:xfrm>
            <a:off x="-361" y="847655"/>
            <a:ext cx="9904594" cy="127699"/>
            <a:chOff x="1" y="934361"/>
            <a:chExt cx="9218602" cy="128257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3E159C97-E48A-441A-A1B5-CFB9740BF429}"/>
                </a:ext>
              </a:extLst>
            </p:cNvPr>
            <p:cNvGrpSpPr/>
            <p:nvPr userDrawn="1"/>
          </p:nvGrpSpPr>
          <p:grpSpPr>
            <a:xfrm>
              <a:off x="1" y="934361"/>
              <a:ext cx="4610692" cy="125279"/>
              <a:chOff x="1" y="923970"/>
              <a:chExt cx="4610692" cy="1252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E258E0-4EB4-4388-8E6A-45FFBB5CCCE0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743FA7-B1FA-4704-8CD1-892E810859E1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8997B7-6DAC-4E8A-B162-5E103D4447B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AFDE505-3CB0-4FA3-86CD-3F937BB1F8CB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  <p:grpSp>
          <p:nvGrpSpPr>
            <p:cNvPr id="5" name="그룹 13">
              <a:extLst>
                <a:ext uri="{FF2B5EF4-FFF2-40B4-BE49-F238E27FC236}">
                  <a16:creationId xmlns:a16="http://schemas.microsoft.com/office/drawing/2014/main" id="{926C5FCC-351F-4320-BCAB-A5C0CE60D083}"/>
                </a:ext>
              </a:extLst>
            </p:cNvPr>
            <p:cNvGrpSpPr/>
            <p:nvPr userDrawn="1"/>
          </p:nvGrpSpPr>
          <p:grpSpPr>
            <a:xfrm>
              <a:off x="4607911" y="937339"/>
              <a:ext cx="4610692" cy="125279"/>
              <a:chOff x="1" y="923970"/>
              <a:chExt cx="4610692" cy="12527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DD4E8E-0024-4CC4-A42F-99F32C64F5ED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68F469-5098-4383-BE4B-61BCF8D1B5D8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87224E-C8A8-45B0-9046-1EFF1AA14B2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14BA296-B2F4-409B-93C0-189E03FB0CDF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</p:grpSp>
      <p:pic>
        <p:nvPicPr>
          <p:cNvPr id="2050" name="Picture 2" descr="Image result for line">
            <a:extLst>
              <a:ext uri="{FF2B5EF4-FFF2-40B4-BE49-F238E27FC236}">
                <a16:creationId xmlns:a16="http://schemas.microsoft.com/office/drawing/2014/main" id="{55FCCC9C-8061-4F38-9DB4-1C80EEFE3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" y="4225112"/>
            <a:ext cx="5082529" cy="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CEC0C09-3C6B-47DD-912E-711FF5593D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" y="6335528"/>
            <a:ext cx="1837094" cy="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hf sldNum="0" hdr="0" ftr="0" dt="0"/>
  <p:txStyles>
    <p:titleStyle>
      <a:lvl1pPr algn="ctr" defTabSz="934260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347" indent="-350347" algn="l" defTabSz="934260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086" indent="-291956" algn="l" defTabSz="93426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82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955" indent="-233564" algn="l" defTabSz="93426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086" indent="-233564" algn="l" defTabSz="93426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921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4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347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60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13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6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39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519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78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91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704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enny-Warhol/cv_course/leader-board-img/acc_fromula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42495AD7-75BD-446F-BBEF-10F44A5B7B69}"/>
              </a:ext>
            </a:extLst>
          </p:cNvPr>
          <p:cNvSpPr txBox="1">
            <a:spLocks/>
          </p:cNvSpPr>
          <p:nvPr/>
        </p:nvSpPr>
        <p:spPr bwMode="auto">
          <a:xfrm>
            <a:off x="0" y="2383097"/>
            <a:ext cx="6788410" cy="158675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Recognition benchmark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CD61CFA-1D83-4EDC-AE1C-B68E9DA9E16C}"/>
              </a:ext>
            </a:extLst>
          </p:cNvPr>
          <p:cNvSpPr txBox="1">
            <a:spLocks/>
          </p:cNvSpPr>
          <p:nvPr/>
        </p:nvSpPr>
        <p:spPr bwMode="auto">
          <a:xfrm>
            <a:off x="1432152" y="4221882"/>
            <a:ext cx="3924105" cy="10466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세종대학교 컴퓨터공학과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인공지능연구실 엄태선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3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ACD37-8FD6-4E13-B602-9ED0C9C45EDF}"/>
              </a:ext>
            </a:extLst>
          </p:cNvPr>
          <p:cNvSpPr txBox="1"/>
          <p:nvPr/>
        </p:nvSpPr>
        <p:spPr>
          <a:xfrm>
            <a:off x="452206" y="1017526"/>
            <a:ext cx="90000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시작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300000</a:t>
            </a:r>
            <a:r>
              <a:rPr lang="ko-KR" altLang="en-US" sz="1400" dirty="0"/>
              <a:t>번의 </a:t>
            </a:r>
            <a:r>
              <a:rPr lang="en-US" altLang="ko-KR" sz="1400" dirty="0"/>
              <a:t>epochs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10000</a:t>
            </a:r>
            <a:r>
              <a:rPr lang="ko-KR" altLang="en-US" sz="1400" dirty="0"/>
              <a:t>번에 한 번씩 </a:t>
            </a:r>
            <a:r>
              <a:rPr lang="en-US" altLang="ko-KR" sz="1400" dirty="0"/>
              <a:t>log</a:t>
            </a:r>
            <a:r>
              <a:rPr lang="ko-KR" altLang="en-US" sz="1400" dirty="0"/>
              <a:t>를 남긴다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7EAA0B-B21D-45DD-8DCC-F0B13001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39" y="1071340"/>
            <a:ext cx="4760085" cy="4967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75E32E-2EF4-4C2A-B23F-1FD9CEF9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39" y="3258042"/>
            <a:ext cx="4420079" cy="2780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10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ACD37-8FD6-4E13-B602-9ED0C9C45EDF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</a:t>
            </a:r>
            <a:r>
              <a:rPr lang="ko-KR" altLang="en-US" sz="1400" dirty="0"/>
              <a:t> 데이터 예측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20CF26-42B6-43D4-A5AD-A153D2E6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6" y="1865015"/>
            <a:ext cx="8370899" cy="43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C1550DA-CF7A-4297-A210-AE3882957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15"/>
          <a:stretch/>
        </p:blipFill>
        <p:spPr>
          <a:xfrm>
            <a:off x="281034" y="873511"/>
            <a:ext cx="4162425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A404CFA7-C95F-412E-9621-5D92238EB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63784"/>
              </p:ext>
            </p:extLst>
          </p:nvPr>
        </p:nvGraphicFramePr>
        <p:xfrm>
          <a:off x="265940" y="2858315"/>
          <a:ext cx="92436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756">
                  <a:extLst>
                    <a:ext uri="{9D8B030D-6E8A-4147-A177-3AD203B41FA5}">
                      <a16:colId xmlns:a16="http://schemas.microsoft.com/office/drawing/2014/main" val="360422388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1937002730"/>
                    </a:ext>
                  </a:extLst>
                </a:gridCol>
                <a:gridCol w="756082">
                  <a:extLst>
                    <a:ext uri="{9D8B030D-6E8A-4147-A177-3AD203B41FA5}">
                      <a16:colId xmlns:a16="http://schemas.microsoft.com/office/drawing/2014/main" val="2653670667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3158691680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1128806607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100686729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4152520842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2149136919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3307937386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3593215072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1189573215"/>
                    </a:ext>
                  </a:extLst>
                </a:gridCol>
                <a:gridCol w="756083">
                  <a:extLst>
                    <a:ext uri="{9D8B030D-6E8A-4147-A177-3AD203B41FA5}">
                      <a16:colId xmlns:a16="http://schemas.microsoft.com/office/drawing/2014/main" val="537845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IIIT5K_3000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SVT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IC03_860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IC03_867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IC13_857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IC13_1015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IC15_1811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IC15_2077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SVTP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CUTE80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Average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2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20110368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80.03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79.60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90.12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90.20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87.63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86.40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66.21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60.76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67.29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61.11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76.01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0711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4E856472-B2A9-40E0-B7EE-84406391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5" y="1409824"/>
            <a:ext cx="6572386" cy="6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7710DA-4443-43CF-8554-28426E394EA7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평가지표 </a:t>
            </a:r>
            <a:r>
              <a:rPr lang="en-US" altLang="ko-KR" sz="1400" dirty="0"/>
              <a:t>: accuracy (</a:t>
            </a:r>
            <a:r>
              <a:rPr lang="ko-KR" altLang="en-US" sz="1400" dirty="0"/>
              <a:t>예측한 것들 중에서 정확하게 예측한 값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73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23C8-7673-49EA-9DC0-FDAD9AD4D452}"/>
              </a:ext>
            </a:extLst>
          </p:cNvPr>
          <p:cNvSpPr txBox="1"/>
          <p:nvPr/>
        </p:nvSpPr>
        <p:spPr>
          <a:xfrm>
            <a:off x="452206" y="2721908"/>
            <a:ext cx="90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84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" y="1343"/>
            <a:ext cx="9904413" cy="68569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28091" y="1672555"/>
            <a:ext cx="5297173" cy="2799644"/>
          </a:xfrm>
          <a:prstGeom prst="rect">
            <a:avLst/>
          </a:prstGeom>
          <a:noFill/>
        </p:spPr>
        <p:txBody>
          <a:bodyPr wrap="square" lIns="80167" tIns="40084" rIns="80167" bIns="40084" rtlCol="0">
            <a:spAutoFit/>
          </a:bodyPr>
          <a:lstStyle/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챌린지</a:t>
            </a: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알고리즘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데이터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코드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학습 결과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281" y="1758589"/>
            <a:ext cx="2360571" cy="646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/>
            <a:r>
              <a:rPr lang="ko-KR" altLang="en-US" sz="4201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BC7"/>
                </a:solidFill>
                <a:latin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6097" y="2436937"/>
            <a:ext cx="19019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챌린지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Optical Character Recognition(OCR) task </a:t>
            </a:r>
            <a:r>
              <a:rPr lang="ko-KR" altLang="en-US" sz="1400" dirty="0"/>
              <a:t>중 </a:t>
            </a:r>
            <a:r>
              <a:rPr lang="en-US" altLang="ko-KR" sz="1400" dirty="0"/>
              <a:t>‘Scene Text Recognition(STR)’</a:t>
            </a:r>
            <a:r>
              <a:rPr lang="ko-KR" altLang="en-US" sz="1400" dirty="0"/>
              <a:t>을 수행하는 </a:t>
            </a:r>
            <a:r>
              <a:rPr lang="ko-KR" altLang="en-US" sz="1400" dirty="0" err="1"/>
              <a:t>챌린지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OCR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광학문자인식</a:t>
            </a:r>
            <a:r>
              <a:rPr lang="en-US" altLang="ko-KR" sz="1400" dirty="0"/>
              <a:t>. </a:t>
            </a:r>
            <a:r>
              <a:rPr lang="ko-KR" altLang="en-US" sz="1400" dirty="0"/>
              <a:t>인간이 쓴 글씨를 인지하여 텍스트 데이터로 치환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STR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컴퓨터가 </a:t>
            </a:r>
            <a:r>
              <a:rPr lang="en-US" altLang="ko-KR" sz="1400" dirty="0"/>
              <a:t>natural</a:t>
            </a:r>
            <a:r>
              <a:rPr lang="ko-KR" altLang="en-US" sz="1400" dirty="0"/>
              <a:t> </a:t>
            </a:r>
            <a:r>
              <a:rPr lang="en-US" altLang="ko-KR" sz="1400" dirty="0"/>
              <a:t>scenes</a:t>
            </a:r>
            <a:r>
              <a:rPr lang="ko-KR" altLang="en-US" sz="1400" dirty="0"/>
              <a:t>에 존재하는 텍스트를 읽어오도록 하는 모델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3A4A4-9CFA-461D-BAF1-74D921CE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1" y="2759692"/>
            <a:ext cx="7508490" cy="29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챌린지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9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based paper :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Atienza, R. (2021). Vision Transformer for Fast and Efficient Scene Text Recognition.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arXiv:2105.08582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</a:rPr>
              <a:t>proposed model : Vision Transformer Scene Text Recognition(</a:t>
            </a:r>
            <a:r>
              <a:rPr lang="en-US" altLang="ko-KR" sz="1400" dirty="0" err="1">
                <a:solidFill>
                  <a:srgbClr val="222222"/>
                </a:solidFill>
              </a:rPr>
              <a:t>ViTSTR</a:t>
            </a:r>
            <a:r>
              <a:rPr lang="en-US" altLang="ko-KR" sz="1400" dirty="0">
                <a:solidFill>
                  <a:srgbClr val="222222"/>
                </a:solidFill>
              </a:rPr>
              <a:t>)</a:t>
            </a:r>
            <a:endParaRPr lang="en-US" altLang="ko-KR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E917F-5D8B-432E-99EF-89997EE9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97" y="2568333"/>
            <a:ext cx="6860418" cy="309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ViTSTR</a:t>
            </a:r>
            <a:r>
              <a:rPr lang="ko-KR" altLang="en-US" sz="1400" dirty="0"/>
              <a:t>은 </a:t>
            </a:r>
            <a:r>
              <a:rPr lang="en-US" altLang="ko-KR" sz="1400" dirty="0"/>
              <a:t>OCR-SRT </a:t>
            </a:r>
            <a:r>
              <a:rPr lang="ko-KR" altLang="en-US" sz="1400" dirty="0"/>
              <a:t>모델 중에서 제일 짧은 모델 구조를 가진다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EA123-1DDE-47B3-88DF-03573A40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81" y="1991997"/>
            <a:ext cx="2457450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89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image</a:t>
            </a:r>
            <a:r>
              <a:rPr lang="ko-KR" altLang="en-US" sz="1400" dirty="0"/>
              <a:t>를 부분별로 잘라서 </a:t>
            </a:r>
            <a:r>
              <a:rPr lang="en-US" altLang="ko-KR" sz="1400" dirty="0"/>
              <a:t>patches </a:t>
            </a:r>
            <a:r>
              <a:rPr lang="ko-KR" altLang="en-US" sz="1400" dirty="0"/>
              <a:t>형태로 변환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patches </a:t>
            </a:r>
            <a:r>
              <a:rPr lang="ko-KR" altLang="en-US" sz="1400" dirty="0"/>
              <a:t>는 </a:t>
            </a:r>
            <a:r>
              <a:rPr lang="en-US" altLang="ko-KR" sz="1400" dirty="0"/>
              <a:t>1D </a:t>
            </a:r>
            <a:r>
              <a:rPr lang="ko-KR" altLang="en-US" sz="1400" dirty="0"/>
              <a:t>벡터 </a:t>
            </a:r>
            <a:r>
              <a:rPr lang="ko-KR" altLang="en-US" sz="1400" dirty="0" err="1"/>
              <a:t>임베딩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flattend</a:t>
            </a:r>
            <a:r>
              <a:rPr lang="en-US" altLang="ko-KR" sz="1400" dirty="0"/>
              <a:t> 2D)</a:t>
            </a:r>
            <a:r>
              <a:rPr lang="ko-KR" altLang="en-US" sz="1400" dirty="0"/>
              <a:t>로 변환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Transformer Encoder</a:t>
            </a:r>
            <a:r>
              <a:rPr lang="ko-KR" altLang="en-US" sz="1400" dirty="0"/>
              <a:t>로 </a:t>
            </a:r>
            <a:r>
              <a:rPr lang="en-US" altLang="ko-KR" sz="1400" dirty="0"/>
              <a:t>STR </a:t>
            </a:r>
            <a:r>
              <a:rPr lang="ko-KR" altLang="en-US" sz="1400" dirty="0"/>
              <a:t>실행</a:t>
            </a:r>
            <a:endParaRPr lang="en-US" altLang="ko-KR" sz="1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8E0D52-2A4E-4785-871F-93528F37F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" y="2568333"/>
            <a:ext cx="6860418" cy="309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7F8F9E-68BA-4FE4-913D-EC3F9A38B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518" y="2348585"/>
            <a:ext cx="1790700" cy="3533775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7612E47-01F6-495A-AC19-E35FB8453A6A}"/>
              </a:ext>
            </a:extLst>
          </p:cNvPr>
          <p:cNvSpPr/>
          <p:nvPr/>
        </p:nvSpPr>
        <p:spPr>
          <a:xfrm>
            <a:off x="7688510" y="2241662"/>
            <a:ext cx="1951873" cy="3816416"/>
          </a:xfrm>
          <a:prstGeom prst="wedgeRoundRectCallout">
            <a:avLst>
              <a:gd name="adj1" fmla="val -78904"/>
              <a:gd name="adj2" fmla="val -18863"/>
              <a:gd name="adj3" fmla="val 16667"/>
            </a:avLst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</a:t>
              </a:r>
              <a:r>
                <a:rPr lang="en-US" altLang="ko-KR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MJSynth</a:t>
            </a:r>
            <a:r>
              <a:rPr lang="en-US" altLang="ko-KR" sz="1400" dirty="0"/>
              <a:t>(MH) &amp; </a:t>
            </a:r>
            <a:r>
              <a:rPr lang="en-US" altLang="ko-KR" sz="1400" dirty="0" err="1"/>
              <a:t>SynthText</a:t>
            </a:r>
            <a:r>
              <a:rPr lang="en-US" altLang="ko-KR" sz="1400" dirty="0"/>
              <a:t>(ST) 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: real scene text image dataset (CUTE80, IC03_860, IC03_867, IC13_857, IC13_1015, IC15_1811, IC15_2077, IIIT5k_3000, SVT, SVTP)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F719AB-967D-4A03-895F-4E6171AE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6" y="1390839"/>
            <a:ext cx="6040499" cy="24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291872-DC4C-40D0-B33C-17B82DEF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89" y="4623065"/>
            <a:ext cx="6069584" cy="17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ACD37-8FD6-4E13-B602-9ED0C9C45EDF}"/>
              </a:ext>
            </a:extLst>
          </p:cNvPr>
          <p:cNvSpPr txBox="1"/>
          <p:nvPr/>
        </p:nvSpPr>
        <p:spPr>
          <a:xfrm>
            <a:off x="452206" y="1017526"/>
            <a:ext cx="900000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requires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pytorch</a:t>
            </a:r>
            <a:r>
              <a:rPr lang="en-US" altLang="ko-KR" sz="1400" dirty="0"/>
              <a:t>==1.8.0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torchvision</a:t>
            </a:r>
            <a:r>
              <a:rPr lang="en-US" altLang="ko-KR" sz="1400" dirty="0"/>
              <a:t>==0.9.0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cudatoolkit</a:t>
            </a:r>
            <a:r>
              <a:rPr lang="en-US" altLang="ko-KR" sz="1400" dirty="0"/>
              <a:t>==10.1 # </a:t>
            </a:r>
            <a:r>
              <a:rPr lang="ko-KR" altLang="en-US" sz="1400" dirty="0"/>
              <a:t>상황에 맡게 </a:t>
            </a:r>
            <a:r>
              <a:rPr lang="en-US" altLang="ko-KR" sz="1400" dirty="0"/>
              <a:t>torch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cuda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validators==0.18.2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timm</a:t>
            </a:r>
            <a:r>
              <a:rPr lang="en-US" altLang="ko-KR" sz="1400" dirty="0"/>
              <a:t>==0.4.5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lmdb</a:t>
            </a:r>
            <a:r>
              <a:rPr lang="en-US" altLang="ko-KR" sz="1400" dirty="0"/>
              <a:t>==1.2.1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pillow==8.4.0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nltk</a:t>
            </a:r>
            <a:r>
              <a:rPr lang="en-US" altLang="ko-KR" sz="1400" dirty="0"/>
              <a:t>==3.6.5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natsort</a:t>
            </a:r>
            <a:r>
              <a:rPr lang="en-US" altLang="ko-KR" sz="1400" dirty="0"/>
              <a:t>==7.1.0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opencv</a:t>
            </a:r>
            <a:r>
              <a:rPr lang="en-US" altLang="ko-KR" sz="1400" dirty="0"/>
              <a:t>-python==4.5.1.48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opencv</a:t>
            </a:r>
            <a:r>
              <a:rPr lang="en-US" altLang="ko-KR" sz="1400" dirty="0"/>
              <a:t>-</a:t>
            </a:r>
            <a:r>
              <a:rPr lang="en-US" altLang="ko-KR" sz="1400" dirty="0" err="1"/>
              <a:t>contrib</a:t>
            </a:r>
            <a:r>
              <a:rPr lang="en-US" altLang="ko-KR" sz="1400" dirty="0"/>
              <a:t>-python==4.5.1.48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wand==0.6.6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scikit-image==0.18.3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pandas==1.3.4</a:t>
            </a:r>
          </a:p>
        </p:txBody>
      </p:sp>
    </p:spTree>
    <p:extLst>
      <p:ext uri="{BB962C8B-B14F-4D97-AF65-F5344CB8AC3E}">
        <p14:creationId xmlns:p14="http://schemas.microsoft.com/office/powerpoint/2010/main" val="36598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ACD37-8FD6-4E13-B602-9ED0C9C45EDF}"/>
              </a:ext>
            </a:extLst>
          </p:cNvPr>
          <p:cNvSpPr txBox="1"/>
          <p:nvPr/>
        </p:nvSpPr>
        <p:spPr>
          <a:xfrm>
            <a:off x="452206" y="1017526"/>
            <a:ext cx="90000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시작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다양한 </a:t>
            </a:r>
            <a:r>
              <a:rPr lang="en-US" altLang="ko-KR" sz="1400" dirty="0"/>
              <a:t>hyperparameter</a:t>
            </a:r>
            <a:r>
              <a:rPr lang="ko-KR" altLang="en-US" sz="1400" dirty="0"/>
              <a:t>를 설정해준다</a:t>
            </a:r>
            <a:r>
              <a:rPr lang="en-US" altLang="ko-KR" sz="1400" dirty="0"/>
              <a:t>.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CD728-D37C-4323-993E-F18607D2D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2" y="1848434"/>
            <a:ext cx="8622927" cy="44567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D99C8A-BDE2-4D05-AE4C-A0507DDFB62D}"/>
              </a:ext>
            </a:extLst>
          </p:cNvPr>
          <p:cNvSpPr/>
          <p:nvPr/>
        </p:nvSpPr>
        <p:spPr>
          <a:xfrm>
            <a:off x="640742" y="2097646"/>
            <a:ext cx="8523932" cy="6120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4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595959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106488</TotalTime>
  <Words>337</Words>
  <Application>Microsoft Office PowerPoint</Application>
  <PresentationFormat>사용자 지정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엄 태선</cp:lastModifiedBy>
  <cp:revision>4227</cp:revision>
  <cp:lastPrinted>2021-06-29T03:07:24Z</cp:lastPrinted>
  <dcterms:created xsi:type="dcterms:W3CDTF">2014-08-26T15:55:14Z</dcterms:created>
  <dcterms:modified xsi:type="dcterms:W3CDTF">2021-11-29T02:08:42Z</dcterms:modified>
</cp:coreProperties>
</file>