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B2C62-358B-4775-B55D-F141BCB9B74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E6D09-C662-473C-9D76-13E9F8BA2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2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기계 학습은 크게 세가지로 나눠진다</a:t>
            </a:r>
            <a:r>
              <a:rPr lang="en-US" altLang="ko-KR" dirty="0"/>
              <a:t>. </a:t>
            </a:r>
            <a:r>
              <a:rPr lang="ko-KR" altLang="en-US" dirty="0"/>
              <a:t>지도 학습</a:t>
            </a:r>
            <a:r>
              <a:rPr lang="en-US" altLang="ko-KR" dirty="0"/>
              <a:t>, </a:t>
            </a:r>
            <a:r>
              <a:rPr lang="ko-KR" altLang="en-US" dirty="0"/>
              <a:t>비지도 학습</a:t>
            </a:r>
            <a:r>
              <a:rPr lang="en-US" altLang="ko-KR" dirty="0"/>
              <a:t>, </a:t>
            </a:r>
            <a:r>
              <a:rPr lang="ko-KR" altLang="en-US" dirty="0"/>
              <a:t>강화 학습이 그것이다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6D09-C662-473C-9D76-13E9F8BA28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5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B27FB-36FD-4500-A617-4E54E53F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3D3CA2-40A8-4A1D-AFC5-FABF895EF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404D8-EF2B-472B-A74A-20D40112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A7D0C-3DBD-481E-82B3-345F2BAC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A2DAD-5637-493E-AF39-4416771E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2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1BB47-3B8B-456C-A4D4-F11996EC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4C15-4B45-4381-988B-ED24A18B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9D7C-A7F3-4D94-B6E7-D92EE3DF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6604B-80A6-4ED1-8CCA-5FE6B336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4EB93-5543-44D6-9486-AB319222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2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3A8025-9A79-43B1-BF79-BBADE1BB6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CC403C-42C3-431A-9F02-BA0CBC41B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0DA6E-D308-42C6-91BF-4B89BAF6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FB6A0-12A7-45FE-8202-265193BB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32D9D-63C6-44F8-93AE-7AEEFD96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9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187F3-00BC-45CA-9810-AF234978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69B55-D66C-4590-BB49-E2223ADED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0DC9F-8F4A-405A-B15F-13FD838A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38D74-24A9-47D8-9539-4D8B9090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AAB8-469E-4C34-A6AC-F0F723BD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84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FB46E-A55B-49DA-945F-907F5CE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703E4-B0F6-4C3E-BBE1-5C02DB8B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53E81-2122-45D2-B9D8-2DC9ED7B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16224-6853-458C-90E5-77D90307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27475-EA79-4398-A535-E1CD379E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B86D0-6F42-4BE2-AEF3-2D482329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5A085-0E4A-4F71-BFEC-08704CF69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BF8F8-2257-40A7-A411-2DC74172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58EFD-CCB5-424E-802D-8400A661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72064-6AC0-4FC0-9348-759A049E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2583E-ADB8-4C39-8132-AEA8C5AC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BA70A-8F63-482B-AE8F-7C57C3CB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A1807-C16C-4230-9CBD-14020143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123A7B-F042-44BA-AAB6-2B328AE3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9C215-E957-47BB-ADCF-0DDB1258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AE5491-7BED-443B-A288-D72FEB49D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EEFABA-424D-4B84-93AB-5E5C8C99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CFDE73-035F-4130-AF86-BC5392F8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C5BF11-F8AD-417B-AEEF-8266FFF8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5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FF0F9-3D44-443F-8832-74A66D4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572EF3-7502-4D04-A5D1-1AA9B60D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09DC1C-6920-483F-975B-C8B3A4A3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560B0A-4B1A-4AF9-8D61-FA9CDAFF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447AE7-5115-437C-87BB-CC1B0428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49DB94-292A-4C08-99AE-8A2C18B6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07AE0-7EC7-41F3-969A-DA04D6D1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77DF-9F8C-4DAD-AC5D-0D24D9A5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E73ED-A9AD-44FB-B93D-F8B2334C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EF285-08C6-4F0D-9135-57AA54E8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71A7C-151D-4320-99B9-4002D953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2AEDD-C7C1-4E17-B404-086AB7B0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E6E7C-3EAA-4717-822D-AE697080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4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782E4-785B-4735-955F-547968DC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CBD395-2342-4C12-9A6E-58885E667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F28E4-3978-4A2C-B027-1601A71F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2683C-BDA3-4492-B998-87FC7F65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D75C1-9300-48EE-88D9-F7E01F20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7B01D-8EAF-4DC4-B459-747F393D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AC22A-9E85-46CF-815F-EB99E19E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09FBC-7C76-461B-89A5-C2BF98D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C4741-F408-4252-9978-FBB1B55CD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2595-1AF4-4B8C-BB33-0C2AB0BC047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10B7-0F14-4C49-A428-3CFC70CD5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3F36F-F980-4C23-8A73-1ED738C03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BD6F-CDD5-4199-85F1-032D943D8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26820-AD42-475E-B309-46F1110CF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 학습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512880-ABDE-4571-80D4-337BB51B9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엄태선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59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036703-AABF-4C52-BA1C-B9E5BA7D7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r="29399"/>
          <a:stretch/>
        </p:blipFill>
        <p:spPr>
          <a:xfrm>
            <a:off x="1386348" y="2235147"/>
            <a:ext cx="1607575" cy="3982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A9FB1-CA0A-45A7-8178-A15DEB078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92" y="4226179"/>
            <a:ext cx="948660" cy="94866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BAC0ABE-878F-47E2-A4D4-A3AAAC0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강아지 훈련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48D9C-0000-4BB1-9404-B9F08964ADCF}"/>
              </a:ext>
            </a:extLst>
          </p:cNvPr>
          <p:cNvSpPr txBox="1"/>
          <p:nvPr/>
        </p:nvSpPr>
        <p:spPr>
          <a:xfrm>
            <a:off x="4527755" y="1690688"/>
            <a:ext cx="6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강아지가 공을 물어오지 않을 경우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5732DE-0F9D-4B2A-8383-7458755328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 flipH="1">
            <a:off x="2993923" y="445401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036703-AABF-4C52-BA1C-B9E5BA7D7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r="29399"/>
          <a:stretch/>
        </p:blipFill>
        <p:spPr>
          <a:xfrm>
            <a:off x="1386348" y="2235147"/>
            <a:ext cx="1607575" cy="3982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A9FB1-CA0A-45A7-8178-A15DEB078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92" y="4226179"/>
            <a:ext cx="948660" cy="94866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BAC0ABE-878F-47E2-A4D4-A3AAAC0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강아지 훈련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48D9C-0000-4BB1-9404-B9F08964ADCF}"/>
              </a:ext>
            </a:extLst>
          </p:cNvPr>
          <p:cNvSpPr txBox="1"/>
          <p:nvPr/>
        </p:nvSpPr>
        <p:spPr>
          <a:xfrm>
            <a:off x="4527755" y="1690688"/>
            <a:ext cx="6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공을 물어오지 않아 보상도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5732DE-0F9D-4B2A-8383-7458755328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 flipH="1">
            <a:off x="2993923" y="4454013"/>
            <a:ext cx="1800000" cy="18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C20685-64BA-4707-A4B3-3084A980A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75" y="2060020"/>
            <a:ext cx="1420915" cy="8713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8E12DB-4BA5-40D8-9663-BB371F03A246}"/>
              </a:ext>
            </a:extLst>
          </p:cNvPr>
          <p:cNvSpPr/>
          <p:nvPr/>
        </p:nvSpPr>
        <p:spPr>
          <a:xfrm rot="2700000">
            <a:off x="2789007" y="2404523"/>
            <a:ext cx="1961535" cy="1823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A5B0DA-97E2-4F83-9609-19D2F75ADC25}"/>
              </a:ext>
            </a:extLst>
          </p:cNvPr>
          <p:cNvSpPr/>
          <p:nvPr/>
        </p:nvSpPr>
        <p:spPr>
          <a:xfrm rot="18900000">
            <a:off x="2715942" y="2365631"/>
            <a:ext cx="1961535" cy="1823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6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D7667D-D6B4-44F8-A748-92BBF672F9A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 flipH="1">
            <a:off x="2993923" y="4454013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36703-AABF-4C52-BA1C-B9E5BA7D7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r="29399"/>
          <a:stretch/>
        </p:blipFill>
        <p:spPr>
          <a:xfrm>
            <a:off x="1386348" y="2235147"/>
            <a:ext cx="1607575" cy="3982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A9FB1-CA0A-45A7-8178-A15DEB078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92" y="4226179"/>
            <a:ext cx="948660" cy="94866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BAC0ABE-878F-47E2-A4D4-A3AAAC0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강아지 훈련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8175C12C-6C65-43C5-B246-F5F2B86B7EFB}"/>
              </a:ext>
            </a:extLst>
          </p:cNvPr>
          <p:cNvSpPr/>
          <p:nvPr/>
        </p:nvSpPr>
        <p:spPr>
          <a:xfrm>
            <a:off x="4350774" y="3429000"/>
            <a:ext cx="2050026" cy="797179"/>
          </a:xfrm>
          <a:prstGeom prst="wedgeRoundRectCallout">
            <a:avLst>
              <a:gd name="adj1" fmla="val -38819"/>
              <a:gd name="adj2" fmla="val 7545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ysClr val="windowText" lastClr="000000"/>
                </a:solidFill>
              </a:rPr>
              <a:t>?</a:t>
            </a:r>
            <a:endParaRPr lang="ko-KR" altLang="en-US" sz="48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836F0-1462-4B41-86D6-E38DF36AD6E5}"/>
              </a:ext>
            </a:extLst>
          </p:cNvPr>
          <p:cNvSpPr txBox="1"/>
          <p:nvPr/>
        </p:nvSpPr>
        <p:spPr>
          <a:xfrm>
            <a:off x="4527755" y="1690688"/>
            <a:ext cx="746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</a:t>
            </a:r>
            <a:r>
              <a:rPr lang="en-US" altLang="ko-KR" dirty="0"/>
              <a:t>“</a:t>
            </a:r>
            <a:r>
              <a:rPr lang="ko-KR" altLang="en-US" dirty="0"/>
              <a:t>공을 물어온다</a:t>
            </a:r>
            <a:r>
              <a:rPr lang="en-US" altLang="ko-KR" dirty="0"/>
              <a:t>“ = “</a:t>
            </a:r>
            <a:r>
              <a:rPr lang="ko-KR" altLang="en-US" dirty="0"/>
              <a:t>간식을 얻는다</a:t>
            </a:r>
            <a:r>
              <a:rPr lang="en-US" altLang="ko-KR" dirty="0"/>
              <a:t>＂</a:t>
            </a:r>
            <a:r>
              <a:rPr lang="ko-KR" altLang="en-US" dirty="0"/>
              <a:t>가 학습되지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2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D7667D-D6B4-44F8-A748-92BBF672F9A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 flipH="1">
            <a:off x="2993923" y="4417212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36703-AABF-4C52-BA1C-B9E5BA7D7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r="29399"/>
          <a:stretch/>
        </p:blipFill>
        <p:spPr>
          <a:xfrm>
            <a:off x="1386348" y="2235147"/>
            <a:ext cx="1607575" cy="3982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A9FB1-CA0A-45A7-8178-A15DEB078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92" y="4226179"/>
            <a:ext cx="948660" cy="94866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BAC0ABE-878F-47E2-A4D4-A3AAAC0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강아지 훈련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62223-CDF7-4DCD-B040-32B669E6B074}"/>
              </a:ext>
            </a:extLst>
          </p:cNvPr>
          <p:cNvSpPr txBox="1"/>
          <p:nvPr/>
        </p:nvSpPr>
        <p:spPr>
          <a:xfrm>
            <a:off x="5006456" y="1415908"/>
            <a:ext cx="6427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강화 학습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환경</a:t>
            </a:r>
            <a:r>
              <a:rPr lang="en-US" altLang="ko-KR" dirty="0"/>
              <a:t>(Environment)</a:t>
            </a:r>
            <a:r>
              <a:rPr lang="ko-KR" altLang="en-US" dirty="0"/>
              <a:t>에서 대상</a:t>
            </a:r>
            <a:r>
              <a:rPr lang="en-US" altLang="ko-KR" dirty="0"/>
              <a:t>(Agent)</a:t>
            </a:r>
            <a:r>
              <a:rPr lang="ko-KR" altLang="en-US" dirty="0"/>
              <a:t>이 특정 행동</a:t>
            </a:r>
            <a:r>
              <a:rPr lang="en-US" altLang="ko-KR" dirty="0"/>
              <a:t>(Action)</a:t>
            </a:r>
            <a:r>
              <a:rPr lang="ko-KR" altLang="en-US" dirty="0"/>
              <a:t>을 하고 얻는 보상</a:t>
            </a:r>
            <a:r>
              <a:rPr lang="en-US" altLang="ko-KR" dirty="0"/>
              <a:t>(Reward)</a:t>
            </a:r>
            <a:r>
              <a:rPr lang="ko-KR" altLang="en-US" dirty="0"/>
              <a:t>을 기반으로 스스로 학습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73A5A7-DB58-422E-A23A-ACD54CA561D3}"/>
              </a:ext>
            </a:extLst>
          </p:cNvPr>
          <p:cNvSpPr/>
          <p:nvPr/>
        </p:nvSpPr>
        <p:spPr>
          <a:xfrm>
            <a:off x="604684" y="365125"/>
            <a:ext cx="11149781" cy="6127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8612EF-E334-4C28-91E5-91763DCFECED}"/>
              </a:ext>
            </a:extLst>
          </p:cNvPr>
          <p:cNvSpPr/>
          <p:nvPr/>
        </p:nvSpPr>
        <p:spPr>
          <a:xfrm>
            <a:off x="4772332" y="48811"/>
            <a:ext cx="2647336" cy="5919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Environment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FB1B2D-7FE2-4BC1-968E-2966CD553D84}"/>
              </a:ext>
            </a:extLst>
          </p:cNvPr>
          <p:cNvSpPr/>
          <p:nvPr/>
        </p:nvSpPr>
        <p:spPr>
          <a:xfrm>
            <a:off x="2993923" y="4045128"/>
            <a:ext cx="1800000" cy="21720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C3E787-2152-4BAA-9432-3254BDEA2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75" y="2550581"/>
            <a:ext cx="1420915" cy="8713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4BF82C-1067-4A3A-9E27-714A6716216A}"/>
              </a:ext>
            </a:extLst>
          </p:cNvPr>
          <p:cNvSpPr/>
          <p:nvPr/>
        </p:nvSpPr>
        <p:spPr>
          <a:xfrm>
            <a:off x="2972332" y="2074170"/>
            <a:ext cx="1800000" cy="13477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Reward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화살표: 원형 11">
            <a:extLst>
              <a:ext uri="{FF2B5EF4-FFF2-40B4-BE49-F238E27FC236}">
                <a16:creationId xmlns:a16="http://schemas.microsoft.com/office/drawing/2014/main" id="{3F999FDA-C9D9-4784-8A69-04F2E5A83733}"/>
              </a:ext>
            </a:extLst>
          </p:cNvPr>
          <p:cNvSpPr/>
          <p:nvPr/>
        </p:nvSpPr>
        <p:spPr>
          <a:xfrm>
            <a:off x="2033958" y="3979590"/>
            <a:ext cx="9004515" cy="2423873"/>
          </a:xfrm>
          <a:prstGeom prst="circularArrow">
            <a:avLst>
              <a:gd name="adj1" fmla="val 2258"/>
              <a:gd name="adj2" fmla="val 237925"/>
              <a:gd name="adj3" fmla="val 20617936"/>
              <a:gd name="adj4" fmla="val 12840006"/>
              <a:gd name="adj5" fmla="val 1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0C54EA-3798-4630-951D-F34D60322A37}"/>
              </a:ext>
            </a:extLst>
          </p:cNvPr>
          <p:cNvSpPr/>
          <p:nvPr/>
        </p:nvSpPr>
        <p:spPr>
          <a:xfrm>
            <a:off x="5006456" y="3743324"/>
            <a:ext cx="4850535" cy="14532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6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CC500-72A3-41FA-AB47-47B6F93C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가지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0049-629B-4209-BC16-25141810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Explore(</a:t>
            </a:r>
            <a:r>
              <a:rPr lang="ko-KR" altLang="en-US" dirty="0"/>
              <a:t>탐색</a:t>
            </a:r>
            <a:r>
              <a:rPr lang="en-US" altLang="ko-KR" dirty="0"/>
              <a:t>) : </a:t>
            </a:r>
            <a:r>
              <a:rPr lang="ko-KR" altLang="en-US" dirty="0"/>
              <a:t>새로운 </a:t>
            </a:r>
            <a:r>
              <a:rPr lang="en-US" altLang="ko-KR" dirty="0"/>
              <a:t>action</a:t>
            </a:r>
            <a:r>
              <a:rPr lang="ko-KR" altLang="en-US" dirty="0"/>
              <a:t>을 통해 더 나은 </a:t>
            </a:r>
            <a:r>
              <a:rPr lang="en-US" altLang="ko-KR" dirty="0"/>
              <a:t>reward</a:t>
            </a:r>
            <a:r>
              <a:rPr lang="ko-KR" altLang="en-US" dirty="0"/>
              <a:t>를 얻을 수 있는 가능성을 탐색한다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Exploit(</a:t>
            </a:r>
            <a:r>
              <a:rPr lang="ko-KR" altLang="en-US" dirty="0"/>
              <a:t>업적</a:t>
            </a:r>
            <a:r>
              <a:rPr lang="en-US" altLang="ko-KR" dirty="0"/>
              <a:t>) : </a:t>
            </a:r>
            <a:r>
              <a:rPr lang="ko-KR" altLang="en-US" dirty="0"/>
              <a:t>지금까지의 </a:t>
            </a:r>
            <a:r>
              <a:rPr lang="en-US" altLang="ko-KR" dirty="0"/>
              <a:t>action </a:t>
            </a:r>
            <a:r>
              <a:rPr lang="ko-KR" altLang="en-US" dirty="0"/>
              <a:t>중 최고의 </a:t>
            </a:r>
            <a:r>
              <a:rPr lang="en-US" altLang="ko-KR" dirty="0"/>
              <a:t>reward</a:t>
            </a:r>
            <a:r>
              <a:rPr lang="ko-KR" altLang="en-US" dirty="0"/>
              <a:t>를 산출하는 </a:t>
            </a:r>
            <a:r>
              <a:rPr lang="en-US" altLang="ko-KR" dirty="0"/>
              <a:t>action</a:t>
            </a:r>
            <a:r>
              <a:rPr lang="ko-KR" altLang="en-US" dirty="0"/>
              <a:t>을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20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CC500-72A3-41FA-AB47-47B6F93C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와 </a:t>
            </a:r>
            <a:r>
              <a:rPr lang="en-US" altLang="ko-KR" dirty="0"/>
              <a:t>Exploit</a:t>
            </a:r>
            <a:r>
              <a:rPr lang="ko-KR" altLang="en-US" dirty="0"/>
              <a:t>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0049-629B-4209-BC16-25141810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강화학습은 최고의 </a:t>
            </a:r>
            <a:r>
              <a:rPr lang="en-US" altLang="ko-KR" dirty="0"/>
              <a:t>value</a:t>
            </a:r>
            <a:r>
              <a:rPr lang="ko-KR" altLang="en-US" dirty="0"/>
              <a:t>를 얻어야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가장 높은 </a:t>
            </a:r>
            <a:r>
              <a:rPr lang="en-US" altLang="ko-KR" dirty="0"/>
              <a:t>value</a:t>
            </a:r>
            <a:r>
              <a:rPr lang="ko-KR" altLang="en-US" dirty="0"/>
              <a:t>값을 받을 수 있는 </a:t>
            </a:r>
            <a:r>
              <a:rPr lang="en-US" altLang="ko-KR" dirty="0"/>
              <a:t>action</a:t>
            </a:r>
            <a:r>
              <a:rPr lang="ko-KR" altLang="en-US" dirty="0"/>
              <a:t>을 취해야 한다</a:t>
            </a:r>
            <a:r>
              <a:rPr lang="en-US" altLang="ko-KR" dirty="0"/>
              <a:t>. </a:t>
            </a:r>
            <a:r>
              <a:rPr lang="en-US" altLang="ko-KR" b="1" dirty="0"/>
              <a:t>(exploit)</a:t>
            </a:r>
          </a:p>
          <a:p>
            <a:endParaRPr lang="en-US" altLang="ko-KR" b="1" dirty="0"/>
          </a:p>
          <a:p>
            <a:r>
              <a:rPr lang="ko-KR" altLang="en-US" dirty="0"/>
              <a:t>하지만 당장의 </a:t>
            </a:r>
            <a:r>
              <a:rPr lang="en-US" altLang="ko-KR" dirty="0"/>
              <a:t>reward value</a:t>
            </a:r>
            <a:r>
              <a:rPr lang="ko-KR" altLang="en-US" dirty="0"/>
              <a:t>는 낮아도 </a:t>
            </a:r>
            <a:r>
              <a:rPr lang="en-US" altLang="ko-KR" dirty="0"/>
              <a:t>final value</a:t>
            </a:r>
            <a:r>
              <a:rPr lang="ko-KR" altLang="en-US" dirty="0"/>
              <a:t>가 높을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가끔은 새로운 </a:t>
            </a:r>
            <a:r>
              <a:rPr lang="en-US" altLang="ko-KR" dirty="0"/>
              <a:t>action</a:t>
            </a:r>
            <a:r>
              <a:rPr lang="ko-KR" altLang="en-US" dirty="0"/>
              <a:t>을 행할 필요도 있다</a:t>
            </a:r>
            <a:r>
              <a:rPr lang="en-US" altLang="ko-KR" dirty="0"/>
              <a:t>. </a:t>
            </a:r>
            <a:r>
              <a:rPr lang="en-US" altLang="ko-KR" b="1" dirty="0"/>
              <a:t>(explore)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892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CC500-72A3-41FA-AB47-47B6F93C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와 </a:t>
            </a:r>
            <a:r>
              <a:rPr lang="en-US" altLang="ko-KR" dirty="0"/>
              <a:t>Exploit</a:t>
            </a:r>
            <a:r>
              <a:rPr lang="ko-KR" altLang="en-US" dirty="0"/>
              <a:t>의 의미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F00F48-9861-4AFA-ABED-1951D784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38099" r="68323" b="42115"/>
          <a:stretch/>
        </p:blipFill>
        <p:spPr>
          <a:xfrm>
            <a:off x="1007809" y="2767641"/>
            <a:ext cx="2285219" cy="21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D9A4A-55B1-4BBB-9607-4E8FE0CF4655}"/>
              </a:ext>
            </a:extLst>
          </p:cNvPr>
          <p:cNvSpPr txBox="1"/>
          <p:nvPr/>
        </p:nvSpPr>
        <p:spPr>
          <a:xfrm>
            <a:off x="339213" y="2153264"/>
            <a:ext cx="402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달달한 음료를 좋아해 </a:t>
            </a:r>
            <a:endParaRPr lang="en-US" altLang="ko-KR" dirty="0"/>
          </a:p>
          <a:p>
            <a:r>
              <a:rPr lang="ko-KR" altLang="en-US" dirty="0"/>
              <a:t>항상 </a:t>
            </a:r>
            <a:r>
              <a:rPr lang="ko-KR" altLang="en-US" dirty="0" err="1"/>
              <a:t>초코라떼를</a:t>
            </a:r>
            <a:r>
              <a:rPr lang="ko-KR" altLang="en-US" dirty="0"/>
              <a:t> 마시는 공대생 </a:t>
            </a:r>
            <a:r>
              <a:rPr lang="en-US" altLang="ko-KR" dirty="0"/>
              <a:t>A</a:t>
            </a:r>
            <a:r>
              <a:rPr lang="ko-KR" altLang="en-US" dirty="0"/>
              <a:t>씨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686E08-EAAE-437C-9B85-AFD16D547894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3293028" y="1827179"/>
            <a:ext cx="5605945" cy="2020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57872A-BCDF-46A3-8164-71F69DEE293B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3293028" y="3847641"/>
            <a:ext cx="5605945" cy="101840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0AB0E76-B596-4541-90FC-52B39CA18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38099" r="68323" b="42115"/>
          <a:stretch/>
        </p:blipFill>
        <p:spPr>
          <a:xfrm>
            <a:off x="8898973" y="747179"/>
            <a:ext cx="2285218" cy="216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9EA280-3BF1-478E-AC9A-67FDC489BE96}"/>
              </a:ext>
            </a:extLst>
          </p:cNvPr>
          <p:cNvSpPr txBox="1"/>
          <p:nvPr/>
        </p:nvSpPr>
        <p:spPr>
          <a:xfrm>
            <a:off x="8028427" y="2893931"/>
            <a:ext cx="402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오늘도 어김없이 </a:t>
            </a:r>
            <a:r>
              <a:rPr lang="ko-KR" altLang="en-US" dirty="0" err="1"/>
              <a:t>초코라떼를</a:t>
            </a:r>
            <a:r>
              <a:rPr lang="ko-KR" altLang="en-US" dirty="0"/>
              <a:t> 먹었다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기분이 </a:t>
            </a:r>
            <a:r>
              <a:rPr lang="en-US" altLang="ko-KR" dirty="0"/>
              <a:t>+10 </a:t>
            </a:r>
            <a:r>
              <a:rPr lang="ko-KR" altLang="en-US" dirty="0"/>
              <a:t>좋아졌다 </a:t>
            </a:r>
            <a:r>
              <a:rPr lang="en-US" altLang="ko-KR" dirty="0"/>
              <a:t>^^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670F2-81D3-4D52-8BB5-9DEA1A57A3F9}"/>
              </a:ext>
            </a:extLst>
          </p:cNvPr>
          <p:cNvSpPr txBox="1"/>
          <p:nvPr/>
        </p:nvSpPr>
        <p:spPr>
          <a:xfrm>
            <a:off x="5587180" y="2194193"/>
            <a:ext cx="131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Exploit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ADCA9-8E1C-4505-A679-492351D4E35F}"/>
              </a:ext>
            </a:extLst>
          </p:cNvPr>
          <p:cNvSpPr txBox="1"/>
          <p:nvPr/>
        </p:nvSpPr>
        <p:spPr>
          <a:xfrm>
            <a:off x="5587180" y="4527531"/>
            <a:ext cx="131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Explore</a:t>
            </a:r>
            <a:endParaRPr lang="ko-KR" altLang="en-US" sz="20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BB2C63-095B-4583-B571-9F6B99253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4" t="79060" r="3008" b="1154"/>
          <a:stretch/>
        </p:blipFill>
        <p:spPr>
          <a:xfrm>
            <a:off x="8898973" y="3786048"/>
            <a:ext cx="2285218" cy="216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EFB52F-CC51-4C12-B4D3-19F287A574C4}"/>
              </a:ext>
            </a:extLst>
          </p:cNvPr>
          <p:cNvSpPr txBox="1"/>
          <p:nvPr/>
        </p:nvSpPr>
        <p:spPr>
          <a:xfrm>
            <a:off x="7536426" y="5946048"/>
            <a:ext cx="451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처음으로 민트 </a:t>
            </a:r>
            <a:r>
              <a:rPr lang="ko-KR" altLang="en-US" dirty="0" err="1"/>
              <a:t>초코라떼를</a:t>
            </a:r>
            <a:r>
              <a:rPr lang="ko-KR" altLang="en-US" dirty="0"/>
              <a:t> 먹었다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신세계를 느끼며 기분이 </a:t>
            </a:r>
            <a:r>
              <a:rPr lang="en-US" altLang="ko-KR" dirty="0"/>
              <a:t>+20 </a:t>
            </a:r>
            <a:r>
              <a:rPr lang="ko-KR" altLang="en-US" dirty="0"/>
              <a:t>좋아졌다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932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CC500-72A3-41FA-AB47-47B6F93C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와 </a:t>
            </a:r>
            <a:r>
              <a:rPr lang="en-US" altLang="ko-KR" dirty="0"/>
              <a:t>Exploit</a:t>
            </a:r>
            <a:r>
              <a:rPr lang="ko-KR" altLang="en-US" dirty="0"/>
              <a:t>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0049-629B-4209-BC16-25141810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주의할 점</a:t>
            </a:r>
            <a:endParaRPr lang="en-US" altLang="ko-KR" dirty="0"/>
          </a:p>
          <a:p>
            <a:pPr lvl="1"/>
            <a:r>
              <a:rPr lang="en-US" altLang="ko-KR" b="1" dirty="0"/>
              <a:t>Explore</a:t>
            </a:r>
            <a:r>
              <a:rPr lang="ko-KR" altLang="en-US" b="1" dirty="0"/>
              <a:t>가 항상 </a:t>
            </a:r>
            <a:r>
              <a:rPr lang="en-US" altLang="ko-KR" b="1" dirty="0"/>
              <a:t>Exploit</a:t>
            </a:r>
            <a:r>
              <a:rPr lang="ko-KR" altLang="en-US" b="1" dirty="0"/>
              <a:t>보다 좋은 결과를 갖고 온다는 보장은 없다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b="1" dirty="0"/>
              <a:t>Explore</a:t>
            </a:r>
            <a:r>
              <a:rPr lang="ko-KR" altLang="en-US" b="1" dirty="0"/>
              <a:t>와 </a:t>
            </a:r>
            <a:r>
              <a:rPr lang="en-US" altLang="ko-KR" b="1" dirty="0"/>
              <a:t>Exploit</a:t>
            </a:r>
            <a:r>
              <a:rPr lang="ko-KR" altLang="en-US" b="1" dirty="0"/>
              <a:t>는 동시에 행할 수 없다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따라서 항상 </a:t>
            </a:r>
            <a:r>
              <a:rPr lang="en-US" altLang="ko-KR" b="1" dirty="0"/>
              <a:t>Explore</a:t>
            </a:r>
            <a:r>
              <a:rPr lang="ko-KR" altLang="en-US" b="1" dirty="0"/>
              <a:t>와 </a:t>
            </a:r>
            <a:r>
              <a:rPr lang="en-US" altLang="ko-KR" b="1" dirty="0"/>
              <a:t>Exploit</a:t>
            </a:r>
            <a:r>
              <a:rPr lang="ko-KR" altLang="en-US" b="1" dirty="0"/>
              <a:t> 중 무엇을 실행할 것인지 고민해야 한다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이런 상황을 </a:t>
            </a:r>
            <a:r>
              <a:rPr lang="en-US" altLang="ko-KR" b="1" dirty="0"/>
              <a:t>Exploration-Exploitation dilemma</a:t>
            </a:r>
            <a:r>
              <a:rPr lang="ko-KR" altLang="en-US" b="1" dirty="0"/>
              <a:t>라고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876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831AD-7E87-4385-A2BF-91B5759B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F806E-ECD8-4F07-8013-57909B86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Agent</a:t>
            </a:r>
            <a:r>
              <a:rPr lang="ko-KR" altLang="en-US" dirty="0"/>
              <a:t>가 </a:t>
            </a:r>
            <a:r>
              <a:rPr lang="en-US" altLang="ko-KR" dirty="0"/>
              <a:t>action</a:t>
            </a:r>
            <a:r>
              <a:rPr lang="ko-KR" altLang="en-US" dirty="0"/>
              <a:t>을 행하여 </a:t>
            </a:r>
            <a:r>
              <a:rPr lang="en-US" altLang="ko-KR" dirty="0"/>
              <a:t>environment</a:t>
            </a:r>
            <a:r>
              <a:rPr lang="ko-KR" altLang="en-US" dirty="0"/>
              <a:t>와 상호작용을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Agent</a:t>
            </a:r>
            <a:r>
              <a:rPr lang="ko-KR" altLang="en-US" dirty="0"/>
              <a:t>가 </a:t>
            </a:r>
            <a:r>
              <a:rPr lang="en-US" altLang="ko-KR" dirty="0"/>
              <a:t>action</a:t>
            </a:r>
            <a:r>
              <a:rPr lang="ko-KR" altLang="en-US" dirty="0"/>
              <a:t>을 행하여 </a:t>
            </a:r>
            <a:r>
              <a:rPr lang="en-US" altLang="ko-KR" dirty="0"/>
              <a:t>state</a:t>
            </a:r>
            <a:r>
              <a:rPr lang="ko-KR" altLang="en-US" dirty="0"/>
              <a:t>를 이동한다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Agent</a:t>
            </a:r>
            <a:r>
              <a:rPr lang="ko-KR" altLang="en-US" dirty="0"/>
              <a:t>가 행한 </a:t>
            </a:r>
            <a:r>
              <a:rPr lang="en-US" altLang="ko-KR" dirty="0"/>
              <a:t>action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따라 알맞은 </a:t>
            </a:r>
            <a:r>
              <a:rPr lang="en-US" altLang="ko-KR" dirty="0"/>
              <a:t>reward</a:t>
            </a:r>
            <a:r>
              <a:rPr lang="ko-KR" altLang="en-US" dirty="0"/>
              <a:t>를 받는다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Reward</a:t>
            </a:r>
            <a:r>
              <a:rPr lang="ko-KR" altLang="en-US" dirty="0"/>
              <a:t>를 바탕으로</a:t>
            </a:r>
            <a:r>
              <a:rPr lang="en-US" altLang="ko-KR" dirty="0"/>
              <a:t>, agent</a:t>
            </a:r>
            <a:r>
              <a:rPr lang="ko-KR" altLang="en-US" dirty="0"/>
              <a:t>는 해당 </a:t>
            </a:r>
            <a:r>
              <a:rPr lang="en-US" altLang="ko-KR" dirty="0"/>
              <a:t>action</a:t>
            </a:r>
            <a:r>
              <a:rPr lang="ko-KR" altLang="en-US" dirty="0"/>
              <a:t>이 좋았는지 나빴는지 이해한다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Action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좋았다면</a:t>
            </a:r>
            <a:r>
              <a:rPr lang="en-US" altLang="ko-KR" dirty="0"/>
              <a:t>, </a:t>
            </a:r>
            <a:r>
              <a:rPr lang="ko-KR" altLang="en-US" dirty="0"/>
              <a:t>다시 말해 </a:t>
            </a:r>
            <a:r>
              <a:rPr lang="en-US" altLang="ko-KR" dirty="0"/>
              <a:t>agent</a:t>
            </a:r>
            <a:r>
              <a:rPr lang="ko-KR" altLang="en-US" dirty="0"/>
              <a:t>가 긍정적인 </a:t>
            </a:r>
            <a:r>
              <a:rPr lang="en-US" altLang="ko-KR" dirty="0"/>
              <a:t>reward</a:t>
            </a:r>
            <a:r>
              <a:rPr lang="ko-KR" altLang="en-US" dirty="0"/>
              <a:t>를 받았다면</a:t>
            </a:r>
            <a:r>
              <a:rPr lang="en-US" altLang="ko-KR" dirty="0"/>
              <a:t>, agent</a:t>
            </a:r>
            <a:r>
              <a:rPr lang="ko-KR" altLang="en-US" dirty="0"/>
              <a:t>는 해당 </a:t>
            </a:r>
            <a:r>
              <a:rPr lang="en-US" altLang="ko-KR" dirty="0"/>
              <a:t>action</a:t>
            </a:r>
            <a:r>
              <a:rPr lang="ko-KR" altLang="en-US" dirty="0"/>
              <a:t>을 하도록 선호하거나</a:t>
            </a:r>
            <a:r>
              <a:rPr lang="en-US" altLang="ko-KR" dirty="0"/>
              <a:t> </a:t>
            </a:r>
            <a:r>
              <a:rPr lang="ko-KR" altLang="en-US" dirty="0"/>
              <a:t>혹은 긍정적인 </a:t>
            </a:r>
            <a:r>
              <a:rPr lang="en-US" altLang="ko-KR" dirty="0"/>
              <a:t>reward</a:t>
            </a:r>
            <a:r>
              <a:rPr lang="ko-KR" altLang="en-US" dirty="0"/>
              <a:t>를 받을 수 있는 </a:t>
            </a:r>
            <a:r>
              <a:rPr lang="en-US" altLang="ko-KR" dirty="0"/>
              <a:t>action</a:t>
            </a:r>
            <a:r>
              <a:rPr lang="ko-KR" altLang="en-US" dirty="0"/>
              <a:t>을 행한다</a:t>
            </a:r>
            <a:r>
              <a:rPr lang="en-US" altLang="ko-KR" dirty="0"/>
              <a:t>. </a:t>
            </a:r>
            <a:r>
              <a:rPr lang="ko-KR" altLang="en-US" dirty="0"/>
              <a:t>따라서 이것은 기본적으로 시행 착오와 오류 학습 과정이다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16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8789A-6228-4A06-BFC7-A9C3971C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58"/>
            <a:ext cx="10515600" cy="1325563"/>
          </a:xfrm>
        </p:spPr>
        <p:txBody>
          <a:bodyPr/>
          <a:lstStyle/>
          <a:p>
            <a:r>
              <a:rPr lang="en-US" altLang="ko-KR" dirty="0"/>
              <a:t>RL</a:t>
            </a:r>
            <a:r>
              <a:rPr lang="ko-KR" altLang="en-US" dirty="0"/>
              <a:t>은 어떻게 다른 </a:t>
            </a:r>
            <a:r>
              <a:rPr lang="en-US" altLang="ko-KR" dirty="0"/>
              <a:t>ML</a:t>
            </a:r>
            <a:r>
              <a:rPr lang="ko-KR" altLang="en-US" dirty="0"/>
              <a:t>과 차별성을 갖는가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3ABE0C-E15E-418B-85EF-51D83C29D828}"/>
              </a:ext>
            </a:extLst>
          </p:cNvPr>
          <p:cNvSpPr/>
          <p:nvPr/>
        </p:nvSpPr>
        <p:spPr>
          <a:xfrm>
            <a:off x="3684639" y="1909915"/>
            <a:ext cx="4822722" cy="18877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기계 학습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12321C-B675-4E20-AD48-BEC84C3419D1}"/>
              </a:ext>
            </a:extLst>
          </p:cNvPr>
          <p:cNvSpPr/>
          <p:nvPr/>
        </p:nvSpPr>
        <p:spPr>
          <a:xfrm>
            <a:off x="312175" y="5174225"/>
            <a:ext cx="2902973" cy="102747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지도 학습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1A351-54C7-4DA1-A285-00AB63CAC763}"/>
              </a:ext>
            </a:extLst>
          </p:cNvPr>
          <p:cNvSpPr/>
          <p:nvPr/>
        </p:nvSpPr>
        <p:spPr>
          <a:xfrm>
            <a:off x="4644513" y="5174224"/>
            <a:ext cx="2902973" cy="10274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비지도 학습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2080B4-528C-4662-8747-CAA4BDEE90F9}"/>
              </a:ext>
            </a:extLst>
          </p:cNvPr>
          <p:cNvSpPr/>
          <p:nvPr/>
        </p:nvSpPr>
        <p:spPr>
          <a:xfrm>
            <a:off x="8976851" y="5174223"/>
            <a:ext cx="2902973" cy="1027471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강화 학습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51860E-2367-437D-916E-28EC2C84ACC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3797709"/>
            <a:ext cx="0" cy="1376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B45D84-2F77-41D9-B278-746688A35A8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763662" y="4675238"/>
            <a:ext cx="0" cy="498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266562-6180-42C1-AB1D-7CF9600D808D}"/>
              </a:ext>
            </a:extLst>
          </p:cNvPr>
          <p:cNvCxnSpPr>
            <a:cxnSpLocks/>
          </p:cNvCxnSpPr>
          <p:nvPr/>
        </p:nvCxnSpPr>
        <p:spPr>
          <a:xfrm flipH="1">
            <a:off x="1763662" y="4675238"/>
            <a:ext cx="843422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9F4E2-96EC-4F47-8BCE-9FF5EF702E12}"/>
              </a:ext>
            </a:extLst>
          </p:cNvPr>
          <p:cNvCxnSpPr>
            <a:cxnSpLocks/>
          </p:cNvCxnSpPr>
          <p:nvPr/>
        </p:nvCxnSpPr>
        <p:spPr>
          <a:xfrm flipH="1">
            <a:off x="1763663" y="4675239"/>
            <a:ext cx="8664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C9BFE9-5F04-4869-AA10-9DB1A1043B4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0428338" y="4675238"/>
            <a:ext cx="0" cy="498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4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D27954-5AE5-409C-B87A-DEAFF9943242}"/>
              </a:ext>
            </a:extLst>
          </p:cNvPr>
          <p:cNvSpPr/>
          <p:nvPr/>
        </p:nvSpPr>
        <p:spPr>
          <a:xfrm>
            <a:off x="3684639" y="663677"/>
            <a:ext cx="4822722" cy="18877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기계 학습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68559B-2ADF-457D-A6A2-559D4D3F4BFA}"/>
              </a:ext>
            </a:extLst>
          </p:cNvPr>
          <p:cNvSpPr/>
          <p:nvPr/>
        </p:nvSpPr>
        <p:spPr>
          <a:xfrm>
            <a:off x="312175" y="3927987"/>
            <a:ext cx="2902973" cy="102747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지도 학습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5B88D1-2251-4905-946D-878378FD7D10}"/>
              </a:ext>
            </a:extLst>
          </p:cNvPr>
          <p:cNvSpPr/>
          <p:nvPr/>
        </p:nvSpPr>
        <p:spPr>
          <a:xfrm>
            <a:off x="4644513" y="3927986"/>
            <a:ext cx="2902973" cy="10274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비지도 학습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DAFA1B-FFF3-4545-9215-1BCAD912D2E8}"/>
              </a:ext>
            </a:extLst>
          </p:cNvPr>
          <p:cNvSpPr/>
          <p:nvPr/>
        </p:nvSpPr>
        <p:spPr>
          <a:xfrm>
            <a:off x="8976851" y="3927985"/>
            <a:ext cx="2902973" cy="1027471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강화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CA783-EDCF-427D-A8F6-A4FCD0B277BD}"/>
              </a:ext>
            </a:extLst>
          </p:cNvPr>
          <p:cNvSpPr txBox="1"/>
          <p:nvPr/>
        </p:nvSpPr>
        <p:spPr>
          <a:xfrm>
            <a:off x="2526760" y="2551471"/>
            <a:ext cx="713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환경과의 </a:t>
            </a:r>
            <a:r>
              <a:rPr lang="ko-KR" altLang="en-US"/>
              <a:t>상호학습을 바탕으로 스스로 학습하여 성능을 향상시킨다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7BCF7-320F-4F9A-B8AB-766ABBF26AC0}"/>
              </a:ext>
            </a:extLst>
          </p:cNvPr>
          <p:cNvSpPr txBox="1"/>
          <p:nvPr/>
        </p:nvSpPr>
        <p:spPr>
          <a:xfrm>
            <a:off x="48290" y="5063612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유형을 구분 짓는 </a:t>
            </a:r>
            <a:r>
              <a:rPr lang="ko-KR" altLang="en-US" dirty="0"/>
              <a:t>속성을 갖는</a:t>
            </a:r>
            <a:endParaRPr lang="en-US" altLang="ko-KR" dirty="0"/>
          </a:p>
          <a:p>
            <a:pPr algn="ctr"/>
            <a:r>
              <a:rPr lang="ko-KR" altLang="en-US" dirty="0"/>
              <a:t>주어진 데이터의 집합으로 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5A95E-F03D-441E-9306-187286A3DBDB}"/>
              </a:ext>
            </a:extLst>
          </p:cNvPr>
          <p:cNvSpPr txBox="1"/>
          <p:nvPr/>
        </p:nvSpPr>
        <p:spPr>
          <a:xfrm>
            <a:off x="4726874" y="5041348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구분되지 않은 </a:t>
            </a:r>
            <a:endParaRPr lang="en-US" altLang="ko-KR" dirty="0"/>
          </a:p>
          <a:p>
            <a:pPr algn="ctr"/>
            <a:r>
              <a:rPr lang="ko-KR" altLang="en-US" dirty="0"/>
              <a:t>데이터의 집합으로 학습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B4ECA-289C-484C-9029-65624E2295E3}"/>
              </a:ext>
            </a:extLst>
          </p:cNvPr>
          <p:cNvSpPr txBox="1"/>
          <p:nvPr/>
        </p:nvSpPr>
        <p:spPr>
          <a:xfrm>
            <a:off x="8712965" y="5041347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행동으로 보상받는 환경을 통해</a:t>
            </a:r>
            <a:endParaRPr lang="en-US" altLang="ko-KR" dirty="0"/>
          </a:p>
          <a:p>
            <a:pPr algn="ctr"/>
            <a:r>
              <a:rPr lang="ko-KR" altLang="en-US" dirty="0"/>
              <a:t>스스로 학습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007A1B-E3D7-42BA-9315-FD1BB096F5BE}"/>
              </a:ext>
            </a:extLst>
          </p:cNvPr>
          <p:cNvCxnSpPr>
            <a:stCxn id="11" idx="2"/>
            <a:endCxn id="7" idx="0"/>
          </p:cNvCxnSpPr>
          <p:nvPr/>
        </p:nvCxnSpPr>
        <p:spPr>
          <a:xfrm flipH="1">
            <a:off x="6096000" y="2920803"/>
            <a:ext cx="7" cy="1007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0F919A8-DE98-4A77-8736-672F8D8AC7C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763662" y="3429000"/>
            <a:ext cx="0" cy="498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F82A820-9E58-4C2A-884D-7F030C74ADF0}"/>
              </a:ext>
            </a:extLst>
          </p:cNvPr>
          <p:cNvCxnSpPr>
            <a:cxnSpLocks/>
          </p:cNvCxnSpPr>
          <p:nvPr/>
        </p:nvCxnSpPr>
        <p:spPr>
          <a:xfrm flipH="1">
            <a:off x="1763662" y="3429000"/>
            <a:ext cx="843422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A0D6C5-A820-4CFF-AF3C-5AA931574767}"/>
              </a:ext>
            </a:extLst>
          </p:cNvPr>
          <p:cNvCxnSpPr>
            <a:cxnSpLocks/>
          </p:cNvCxnSpPr>
          <p:nvPr/>
        </p:nvCxnSpPr>
        <p:spPr>
          <a:xfrm flipH="1">
            <a:off x="1763663" y="3429001"/>
            <a:ext cx="8664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543449E-2833-49A7-8E24-78F898123B5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28338" y="3429000"/>
            <a:ext cx="0" cy="498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4AA2FA62-D6BA-4495-8E4B-538E8AEAB785}"/>
              </a:ext>
            </a:extLst>
          </p:cNvPr>
          <p:cNvSpPr/>
          <p:nvPr/>
        </p:nvSpPr>
        <p:spPr>
          <a:xfrm>
            <a:off x="8712961" y="2920804"/>
            <a:ext cx="3479038" cy="35094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2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12321C-B675-4E20-AD48-BEC84C3419D1}"/>
              </a:ext>
            </a:extLst>
          </p:cNvPr>
          <p:cNvSpPr/>
          <p:nvPr/>
        </p:nvSpPr>
        <p:spPr>
          <a:xfrm>
            <a:off x="312175" y="263012"/>
            <a:ext cx="2902973" cy="102747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지도 학습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00463-C986-4DAD-869F-BCF690F7B96E}"/>
              </a:ext>
            </a:extLst>
          </p:cNvPr>
          <p:cNvSpPr txBox="1"/>
          <p:nvPr/>
        </p:nvSpPr>
        <p:spPr>
          <a:xfrm>
            <a:off x="312175" y="1563329"/>
            <a:ext cx="1156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지도학습</a:t>
            </a:r>
            <a:r>
              <a:rPr lang="en-US" altLang="ko-KR" dirty="0"/>
              <a:t>(Supervised learning) : input/output</a:t>
            </a:r>
            <a:r>
              <a:rPr lang="ko-KR" altLang="en-US" dirty="0"/>
              <a:t>이 전부 </a:t>
            </a:r>
            <a:r>
              <a:rPr lang="en-US" altLang="ko-KR" dirty="0"/>
              <a:t>labeled</a:t>
            </a:r>
            <a:r>
              <a:rPr lang="ko-KR" altLang="en-US" dirty="0"/>
              <a:t>된 </a:t>
            </a:r>
            <a:r>
              <a:rPr lang="en-US" altLang="ko-KR" dirty="0"/>
              <a:t>data</a:t>
            </a:r>
            <a:r>
              <a:rPr lang="ko-KR" altLang="en-US" dirty="0"/>
              <a:t>를 이용해 학습하는 방식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주어진 환경에 대해 완벽한 </a:t>
            </a:r>
            <a:r>
              <a:rPr lang="en-US" altLang="ko-KR" dirty="0"/>
              <a:t>data</a:t>
            </a:r>
            <a:r>
              <a:rPr lang="ko-KR" altLang="en-US" dirty="0"/>
              <a:t>를 기반으로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35A3E2-490A-40D0-8641-18C7F28FE68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 flipH="1">
            <a:off x="312175" y="4417212"/>
            <a:ext cx="1800000" cy="18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591C2C-C9E4-4324-87B9-FDBAB6806479}"/>
              </a:ext>
            </a:extLst>
          </p:cNvPr>
          <p:cNvSpPr txBox="1"/>
          <p:nvPr/>
        </p:nvSpPr>
        <p:spPr>
          <a:xfrm>
            <a:off x="1769807" y="2759505"/>
            <a:ext cx="10422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강아지 훈련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지도 학습</a:t>
            </a:r>
            <a:r>
              <a:rPr lang="en-US" altLang="ko-KR" sz="20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강아지에게 </a:t>
            </a:r>
            <a:r>
              <a:rPr lang="en-US" altLang="ko-KR" dirty="0"/>
              <a:t>(5 </a:t>
            </a:r>
            <a:r>
              <a:rPr lang="ko-KR" altLang="en-US" dirty="0"/>
              <a:t>발자국 전진</a:t>
            </a:r>
            <a:r>
              <a:rPr lang="en-US" altLang="ko-KR" dirty="0"/>
              <a:t>, </a:t>
            </a:r>
            <a:r>
              <a:rPr lang="ko-KR" altLang="en-US" dirty="0"/>
              <a:t>공을 입에 문다</a:t>
            </a:r>
            <a:r>
              <a:rPr lang="en-US" altLang="ko-KR" dirty="0"/>
              <a:t>, </a:t>
            </a:r>
            <a:r>
              <a:rPr lang="ko-KR" altLang="en-US" dirty="0"/>
              <a:t>뒤로 돌기</a:t>
            </a:r>
            <a:r>
              <a:rPr lang="en-US" altLang="ko-KR" dirty="0"/>
              <a:t>, 5 </a:t>
            </a:r>
            <a:r>
              <a:rPr lang="ko-KR" altLang="en-US" dirty="0"/>
              <a:t>발자국 전진</a:t>
            </a:r>
            <a:r>
              <a:rPr lang="en-US" altLang="ko-KR" dirty="0"/>
              <a:t>, </a:t>
            </a:r>
            <a:r>
              <a:rPr lang="ko-KR" altLang="en-US" dirty="0"/>
              <a:t>공 반납</a:t>
            </a:r>
            <a:r>
              <a:rPr lang="en-US" altLang="ko-KR" dirty="0"/>
              <a:t>) </a:t>
            </a:r>
            <a:r>
              <a:rPr lang="ko-KR" altLang="en-US" dirty="0"/>
              <a:t>등을 직접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9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61D364-6AFC-46A7-A317-553FA484A0E9}"/>
              </a:ext>
            </a:extLst>
          </p:cNvPr>
          <p:cNvSpPr/>
          <p:nvPr/>
        </p:nvSpPr>
        <p:spPr>
          <a:xfrm>
            <a:off x="312175" y="263011"/>
            <a:ext cx="2902973" cy="10274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비지도 학습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00463-C986-4DAD-869F-BCF690F7B96E}"/>
              </a:ext>
            </a:extLst>
          </p:cNvPr>
          <p:cNvSpPr txBox="1"/>
          <p:nvPr/>
        </p:nvSpPr>
        <p:spPr>
          <a:xfrm>
            <a:off x="312175" y="1563329"/>
            <a:ext cx="1156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비지도학습</a:t>
            </a:r>
            <a:r>
              <a:rPr lang="en-US" altLang="ko-KR" dirty="0"/>
              <a:t>(Unsupervised learning) : input</a:t>
            </a:r>
            <a:r>
              <a:rPr lang="ko-KR" altLang="en-US" dirty="0"/>
              <a:t>만 </a:t>
            </a:r>
            <a:r>
              <a:rPr lang="en-US" altLang="ko-KR" dirty="0"/>
              <a:t>labeled</a:t>
            </a:r>
            <a:r>
              <a:rPr lang="ko-KR" altLang="en-US" dirty="0"/>
              <a:t>된 </a:t>
            </a:r>
            <a:r>
              <a:rPr lang="en-US" altLang="ko-KR" dirty="0"/>
              <a:t>data</a:t>
            </a:r>
            <a:r>
              <a:rPr lang="ko-KR" altLang="en-US" dirty="0"/>
              <a:t>를 이용해 학습하는 방식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 data </a:t>
            </a:r>
            <a:r>
              <a:rPr lang="ko-KR" altLang="en-US" dirty="0"/>
              <a:t>사이의 숨겨진 패턴을 분석해 학습한다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91C2C-C9E4-4324-87B9-FDBAB6806479}"/>
              </a:ext>
            </a:extLst>
          </p:cNvPr>
          <p:cNvSpPr txBox="1"/>
          <p:nvPr/>
        </p:nvSpPr>
        <p:spPr>
          <a:xfrm>
            <a:off x="1769807" y="2759505"/>
            <a:ext cx="10422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간식 추천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비지도 학습</a:t>
            </a:r>
            <a:r>
              <a:rPr lang="en-US" altLang="ko-KR" sz="20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공대생이 자주 먹는 것들을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초코</a:t>
            </a:r>
            <a:r>
              <a:rPr lang="ko-KR" altLang="en-US" dirty="0"/>
              <a:t> 음료라는 공통점을 발견해 </a:t>
            </a:r>
            <a:r>
              <a:rPr lang="ko-KR" altLang="en-US" dirty="0" err="1"/>
              <a:t>초콜렛을</a:t>
            </a:r>
            <a:r>
              <a:rPr lang="ko-KR" altLang="en-US" dirty="0"/>
              <a:t> 추천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A218E8-FB8A-4CD3-860E-D6F2C38AA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38099" r="68323" b="42115"/>
          <a:stretch/>
        </p:blipFill>
        <p:spPr>
          <a:xfrm>
            <a:off x="312175" y="4371342"/>
            <a:ext cx="2285219" cy="2160000"/>
          </a:xfrm>
          <a:prstGeom prst="rect">
            <a:avLst/>
          </a:prstGeom>
        </p:spPr>
      </p:pic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DC58F375-ADB9-442B-B9E7-963293D150FC}"/>
              </a:ext>
            </a:extLst>
          </p:cNvPr>
          <p:cNvSpPr/>
          <p:nvPr/>
        </p:nvSpPr>
        <p:spPr>
          <a:xfrm>
            <a:off x="3038168" y="3986458"/>
            <a:ext cx="3057832" cy="2145651"/>
          </a:xfrm>
          <a:prstGeom prst="wedgeRoundRectCallout">
            <a:avLst>
              <a:gd name="adj1" fmla="val -60383"/>
              <a:gd name="adj2" fmla="val -623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85410A5-4A17-4EAC-99D0-817855F064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2" b="16578"/>
          <a:stretch/>
        </p:blipFill>
        <p:spPr>
          <a:xfrm>
            <a:off x="4623450" y="4619773"/>
            <a:ext cx="1364396" cy="126161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741F378-95E2-41FF-B2F3-F1F8C5BF3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66" y="4173030"/>
            <a:ext cx="747167" cy="74716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B1E1173-37BB-4E86-8175-A72832220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97" y="5193043"/>
            <a:ext cx="827587" cy="8275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74459E-99DB-4C38-A519-317CE1FE4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60" y="4215116"/>
            <a:ext cx="768154" cy="866449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4B17DF7-F9E5-4064-B881-A1B6E61FB645}"/>
              </a:ext>
            </a:extLst>
          </p:cNvPr>
          <p:cNvSpPr/>
          <p:nvPr/>
        </p:nvSpPr>
        <p:spPr>
          <a:xfrm>
            <a:off x="6307393" y="4215116"/>
            <a:ext cx="2571135" cy="1543557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비지도 학습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EB5332D-9FFF-4777-A0B2-29C439163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17" y="4293317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96E8B-79E7-47D5-AD32-0A994BEF0F6E}"/>
              </a:ext>
            </a:extLst>
          </p:cNvPr>
          <p:cNvSpPr/>
          <p:nvPr/>
        </p:nvSpPr>
        <p:spPr>
          <a:xfrm>
            <a:off x="312175" y="263010"/>
            <a:ext cx="2902973" cy="1027471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강화 학습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00463-C986-4DAD-869F-BCF690F7B96E}"/>
              </a:ext>
            </a:extLst>
          </p:cNvPr>
          <p:cNvSpPr txBox="1"/>
          <p:nvPr/>
        </p:nvSpPr>
        <p:spPr>
          <a:xfrm>
            <a:off x="312175" y="1563329"/>
            <a:ext cx="1156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강화학습</a:t>
            </a:r>
            <a:r>
              <a:rPr lang="en-US" altLang="ko-KR" dirty="0"/>
              <a:t>(Reinforcement Learning) : </a:t>
            </a:r>
            <a:r>
              <a:rPr lang="ko-KR" altLang="en-US" dirty="0"/>
              <a:t>주어진 환경</a:t>
            </a:r>
            <a:r>
              <a:rPr lang="en-US" altLang="ko-KR" dirty="0"/>
              <a:t>(Environment)</a:t>
            </a:r>
            <a:r>
              <a:rPr lang="ko-KR" altLang="en-US" dirty="0"/>
              <a:t>에서 대상</a:t>
            </a:r>
            <a:r>
              <a:rPr lang="en-US" altLang="ko-KR" dirty="0"/>
              <a:t>(Agent)</a:t>
            </a:r>
            <a:r>
              <a:rPr lang="ko-KR" altLang="en-US" dirty="0"/>
              <a:t>이 특정 행동</a:t>
            </a:r>
            <a:r>
              <a:rPr lang="en-US" altLang="ko-KR" dirty="0"/>
              <a:t>(Action)</a:t>
            </a:r>
            <a:r>
              <a:rPr lang="ko-KR" altLang="en-US" dirty="0"/>
              <a:t>을 하고 얻는 보상</a:t>
            </a:r>
            <a:r>
              <a:rPr lang="en-US" altLang="ko-KR" dirty="0"/>
              <a:t>(Reward)</a:t>
            </a:r>
            <a:r>
              <a:rPr lang="ko-KR" altLang="en-US" dirty="0"/>
              <a:t>을 기반으로 스스로 학습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B823F-0873-4AD9-B690-C672899420B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 flipH="1">
            <a:off x="312175" y="2529000"/>
            <a:ext cx="1800000" cy="18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66A054-F8BF-4D4D-A9C1-55F264A34284}"/>
              </a:ext>
            </a:extLst>
          </p:cNvPr>
          <p:cNvSpPr txBox="1"/>
          <p:nvPr/>
        </p:nvSpPr>
        <p:spPr>
          <a:xfrm>
            <a:off x="2112175" y="2529000"/>
            <a:ext cx="100798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강아지 훈련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강화 학습</a:t>
            </a:r>
            <a:r>
              <a:rPr lang="en-US" altLang="ko-KR" sz="20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던진 공을 가져오면 보상을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EB1A4-15C9-4698-9F0F-10309DD27960}"/>
              </a:ext>
            </a:extLst>
          </p:cNvPr>
          <p:cNvSpPr txBox="1"/>
          <p:nvPr/>
        </p:nvSpPr>
        <p:spPr>
          <a:xfrm>
            <a:off x="6307393" y="2529000"/>
            <a:ext cx="58846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간식 추천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비지도 학습</a:t>
            </a:r>
            <a:r>
              <a:rPr lang="en-US" altLang="ko-KR" sz="20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공대생이 간식을 먹을 때마다의 보상을 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간식마다 할당된 보상을 바탕으로 가장 좋아할 만한 간식을 추천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DEE822-9202-4749-94C8-7211FACB63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38099" r="68323" b="42115"/>
          <a:stretch/>
        </p:blipFill>
        <p:spPr>
          <a:xfrm>
            <a:off x="312175" y="4371342"/>
            <a:ext cx="2285219" cy="2160000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4F4EAA34-9858-42E5-B76D-A368C40FAD56}"/>
              </a:ext>
            </a:extLst>
          </p:cNvPr>
          <p:cNvSpPr/>
          <p:nvPr/>
        </p:nvSpPr>
        <p:spPr>
          <a:xfrm>
            <a:off x="3038168" y="3986458"/>
            <a:ext cx="3057832" cy="2145651"/>
          </a:xfrm>
          <a:prstGeom prst="wedgeRoundRectCallout">
            <a:avLst>
              <a:gd name="adj1" fmla="val -60383"/>
              <a:gd name="adj2" fmla="val -623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C0209B-4D84-4AF5-8E8E-6868614350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2" b="16578"/>
          <a:stretch/>
        </p:blipFill>
        <p:spPr>
          <a:xfrm>
            <a:off x="4623450" y="4619773"/>
            <a:ext cx="1364396" cy="12616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4EE969-BF90-44BD-A709-9ACB4930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66" y="4173030"/>
            <a:ext cx="747167" cy="7471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45D074-ECB8-4DE7-8231-B9C005026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97" y="5193043"/>
            <a:ext cx="827587" cy="8275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CCD5A7-508B-436E-93E8-CC69EB588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60" y="4215116"/>
            <a:ext cx="768154" cy="866449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5CE9ED6-C78F-4EC9-AD48-8CDFA3B2B10C}"/>
              </a:ext>
            </a:extLst>
          </p:cNvPr>
          <p:cNvSpPr/>
          <p:nvPr/>
        </p:nvSpPr>
        <p:spPr>
          <a:xfrm>
            <a:off x="6307393" y="4215116"/>
            <a:ext cx="2571135" cy="1543557"/>
          </a:xfrm>
          <a:prstGeom prst="rightArrow">
            <a:avLst/>
          </a:prstGeom>
          <a:solidFill>
            <a:srgbClr val="4472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비지도 학습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276580B-6A72-4DE7-B5FE-CD84DB108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78" y="3935743"/>
            <a:ext cx="18192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45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24DB6-F4C9-4867-878C-96E79249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</a:t>
            </a:r>
            <a:r>
              <a:rPr lang="ko-KR" altLang="en-US" dirty="0"/>
              <a:t>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0256-C020-4107-81AB-E6985A87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</a:p>
          <a:p>
            <a:endParaRPr lang="en-US" altLang="ko-KR" dirty="0"/>
          </a:p>
          <a:p>
            <a:r>
              <a:rPr lang="en-US" altLang="ko-KR" dirty="0"/>
              <a:t>Policy function</a:t>
            </a:r>
          </a:p>
          <a:p>
            <a:endParaRPr lang="en-US" altLang="ko-KR" dirty="0"/>
          </a:p>
          <a:p>
            <a:r>
              <a:rPr lang="en-US" altLang="ko-KR" dirty="0"/>
              <a:t>Value function</a:t>
            </a:r>
          </a:p>
          <a:p>
            <a:endParaRPr lang="en-US" altLang="ko-KR" dirty="0"/>
          </a:p>
          <a:p>
            <a:r>
              <a:rPr lang="en-US" altLang="ko-KR" dirty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80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6D66-1F99-4D2E-B9B5-15EF771D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Agent(</a:t>
            </a:r>
            <a:r>
              <a:rPr lang="ko-KR" altLang="en-US" dirty="0"/>
              <a:t>에이전트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6F28A-E5E4-4DA7-A3A0-D02ED4F0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intelligent decision</a:t>
            </a:r>
            <a:r>
              <a:rPr lang="ko-KR" altLang="en-US" dirty="0"/>
              <a:t>을 하는 프로그램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RL</a:t>
            </a:r>
            <a:r>
              <a:rPr lang="ko-KR" altLang="en-US" dirty="0"/>
              <a:t>에서 학습자에 해당한다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Agent</a:t>
            </a:r>
            <a:r>
              <a:rPr lang="ko-KR" altLang="en-US" dirty="0"/>
              <a:t>는 환경</a:t>
            </a:r>
            <a:r>
              <a:rPr lang="en-US" altLang="ko-KR" dirty="0"/>
              <a:t>(environment)</a:t>
            </a:r>
            <a:r>
              <a:rPr lang="ko-KR" altLang="en-US" dirty="0"/>
              <a:t>와 상호작용</a:t>
            </a:r>
            <a:r>
              <a:rPr lang="en-US" altLang="ko-KR" dirty="0"/>
              <a:t>(action)</a:t>
            </a:r>
            <a:r>
              <a:rPr lang="ko-KR" altLang="en-US" dirty="0"/>
              <a:t>하여 보상</a:t>
            </a:r>
            <a:r>
              <a:rPr lang="en-US" altLang="ko-KR" dirty="0"/>
              <a:t>(reward)</a:t>
            </a:r>
            <a:r>
              <a:rPr lang="ko-KR" altLang="en-US" dirty="0"/>
              <a:t>를 얻는다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Super Mario navigating in a video game.</a:t>
            </a:r>
          </a:p>
        </p:txBody>
      </p:sp>
    </p:spTree>
    <p:extLst>
      <p:ext uri="{BB962C8B-B14F-4D97-AF65-F5344CB8AC3E}">
        <p14:creationId xmlns:p14="http://schemas.microsoft.com/office/powerpoint/2010/main" val="300008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C6792-2142-4A6C-AF1C-7575BA43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function(</a:t>
            </a:r>
            <a:r>
              <a:rPr lang="ko-KR" altLang="en-US" dirty="0"/>
              <a:t>정책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0F841-29FB-457E-8EAA-326E07BA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는 환경</a:t>
            </a:r>
            <a:r>
              <a:rPr lang="en-US" altLang="ko-KR" dirty="0"/>
              <a:t>(environment)</a:t>
            </a:r>
            <a:r>
              <a:rPr lang="ko-KR" altLang="en-US" dirty="0"/>
              <a:t>안의 </a:t>
            </a:r>
            <a:r>
              <a:rPr lang="en-US" altLang="ko-KR" dirty="0"/>
              <a:t>agent</a:t>
            </a:r>
            <a:r>
              <a:rPr lang="ko-KR" altLang="en-US" dirty="0"/>
              <a:t>의 행동을 결정해준다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Policy</a:t>
            </a:r>
            <a:r>
              <a:rPr lang="ko-KR" altLang="en-US" dirty="0"/>
              <a:t>는 주로 </a:t>
            </a:r>
            <a:r>
              <a:rPr lang="en-US" altLang="ko-KR" dirty="0"/>
              <a:t>π</a:t>
            </a:r>
            <a:r>
              <a:rPr lang="ko-KR" altLang="en-US" dirty="0"/>
              <a:t>로 표현된다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Policy</a:t>
            </a:r>
            <a:r>
              <a:rPr lang="ko-KR" altLang="en-US" dirty="0"/>
              <a:t>는 </a:t>
            </a:r>
            <a:r>
              <a:rPr lang="en-US" altLang="ko-KR" dirty="0"/>
              <a:t>lookup table</a:t>
            </a:r>
            <a:r>
              <a:rPr lang="ko-KR" altLang="en-US" dirty="0"/>
              <a:t>이나 </a:t>
            </a:r>
            <a:r>
              <a:rPr lang="en-US" altLang="ko-KR" dirty="0"/>
              <a:t>complex search process(</a:t>
            </a:r>
            <a:r>
              <a:rPr lang="ko-KR" altLang="en-US" dirty="0"/>
              <a:t>복잡한 탐색 프로세스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나타난다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집에서</a:t>
            </a:r>
            <a:r>
              <a:rPr lang="en-US" altLang="ko-KR" dirty="0"/>
              <a:t> </a:t>
            </a:r>
            <a:r>
              <a:rPr lang="ko-KR" altLang="en-US" dirty="0"/>
              <a:t>학교까지 간다고 가정할 때</a:t>
            </a:r>
            <a:r>
              <a:rPr lang="en-US" altLang="ko-KR" dirty="0"/>
              <a:t>, </a:t>
            </a:r>
            <a:r>
              <a:rPr lang="ko-KR" altLang="en-US" dirty="0"/>
              <a:t>나는 버스</a:t>
            </a:r>
            <a:r>
              <a:rPr lang="en-US" altLang="ko-KR" dirty="0"/>
              <a:t>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택시 중 하나를 선택할 수 있다</a:t>
            </a:r>
            <a:r>
              <a:rPr lang="en-US" altLang="ko-KR" dirty="0"/>
              <a:t>. </a:t>
            </a:r>
            <a:r>
              <a:rPr lang="ko-KR" altLang="en-US" dirty="0"/>
              <a:t>뭘 타고갈지 결정해주는 함수가 </a:t>
            </a:r>
            <a:r>
              <a:rPr lang="en-US" altLang="ko-KR" dirty="0"/>
              <a:t>policy function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5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874D-9F79-4618-98FE-B5349435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function(</a:t>
            </a:r>
            <a:r>
              <a:rPr lang="ko-KR" altLang="en-US" dirty="0"/>
              <a:t>가치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1FFFA-21E8-41B4-B6F6-4CEE99BD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 function</a:t>
            </a:r>
            <a:r>
              <a:rPr lang="ko-KR" altLang="en-US" dirty="0"/>
              <a:t>은 </a:t>
            </a:r>
            <a:r>
              <a:rPr lang="en-US" altLang="ko-KR" dirty="0"/>
              <a:t>agent</a:t>
            </a:r>
            <a:r>
              <a:rPr lang="ko-KR" altLang="en-US" dirty="0"/>
              <a:t>가 특정 상태에 있는 것이 얼마나 좋은 지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Value</a:t>
            </a:r>
            <a:r>
              <a:rPr lang="ko-KR" altLang="en-US" dirty="0"/>
              <a:t>값은 주로 </a:t>
            </a:r>
            <a:r>
              <a:rPr lang="en-US" altLang="ko-KR" dirty="0"/>
              <a:t>v(s)</a:t>
            </a:r>
            <a:r>
              <a:rPr lang="ko-KR" altLang="en-US" dirty="0"/>
              <a:t>로 나타낸다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en-US" altLang="ko-KR" dirty="0"/>
              <a:t>state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Value function</a:t>
            </a:r>
            <a:r>
              <a:rPr lang="ko-KR" altLang="en-US" dirty="0"/>
              <a:t>은 </a:t>
            </a:r>
            <a:r>
              <a:rPr lang="en-US" altLang="ko-KR" dirty="0"/>
              <a:t>policy</a:t>
            </a:r>
            <a:r>
              <a:rPr lang="ko-KR" altLang="en-US" dirty="0"/>
              <a:t>에 따라 달라진다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Vaaalue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에는 다양한 종류가 있다</a:t>
            </a:r>
            <a:r>
              <a:rPr lang="en-US" altLang="ko-KR" dirty="0"/>
              <a:t>. (optimal value function</a:t>
            </a:r>
            <a:r>
              <a:rPr lang="ko-KR" altLang="en-US" dirty="0"/>
              <a:t>은 가장 높은 </a:t>
            </a:r>
            <a:r>
              <a:rPr lang="en-US" altLang="ko-KR" dirty="0"/>
              <a:t>value</a:t>
            </a:r>
            <a:r>
              <a:rPr lang="ko-KR" altLang="en-US" dirty="0"/>
              <a:t>를 나타낸다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06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8CC49-FFCD-475B-ABE9-5D9778C9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Model(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4229A-F4CF-4B2A-9C06-195A9380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은 </a:t>
            </a:r>
            <a:r>
              <a:rPr lang="en-US" altLang="ko-KR" dirty="0"/>
              <a:t>agent</a:t>
            </a:r>
            <a:r>
              <a:rPr lang="ko-KR" altLang="en-US" dirty="0"/>
              <a:t>의 환경 표현이다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</a:t>
            </a:r>
            <a:r>
              <a:rPr lang="en-US" altLang="ko-KR" dirty="0"/>
              <a:t>(Learning)</a:t>
            </a:r>
            <a:r>
              <a:rPr lang="ko-KR" altLang="en-US" dirty="0"/>
              <a:t>은 </a:t>
            </a:r>
            <a:r>
              <a:rPr lang="en-US" altLang="ko-KR" dirty="0"/>
              <a:t>model-based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과 </a:t>
            </a:r>
            <a:r>
              <a:rPr lang="en-US" altLang="ko-KR" dirty="0"/>
              <a:t>model-free learning</a:t>
            </a:r>
            <a:r>
              <a:rPr lang="ko-KR" altLang="en-US" dirty="0"/>
              <a:t>으로 나뉜다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Model-based learning : agent</a:t>
            </a:r>
            <a:r>
              <a:rPr lang="ko-KR" altLang="en-US" dirty="0"/>
              <a:t>가 이전에 학습된 정보를 바탕으로 </a:t>
            </a:r>
            <a:r>
              <a:rPr lang="en-US" altLang="ko-KR" dirty="0"/>
              <a:t>exploit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Model-free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agent</a:t>
            </a:r>
            <a:r>
              <a:rPr lang="ko-KR" altLang="en-US" dirty="0"/>
              <a:t>가 올바른 </a:t>
            </a:r>
            <a:r>
              <a:rPr lang="en-US" altLang="ko-KR" dirty="0"/>
              <a:t>action</a:t>
            </a:r>
            <a:r>
              <a:rPr lang="ko-KR" altLang="en-US" dirty="0"/>
              <a:t>을 할 때까지 시행착오를 반복함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집에서 학교까지 가는 길을 찾아라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Model-based learning : </a:t>
            </a:r>
            <a:r>
              <a:rPr lang="ko-KR" altLang="en-US" dirty="0"/>
              <a:t>이미</a:t>
            </a:r>
            <a:r>
              <a:rPr lang="en-US" altLang="ko-KR" dirty="0"/>
              <a:t> </a:t>
            </a:r>
            <a:r>
              <a:rPr lang="ko-KR" altLang="en-US" dirty="0"/>
              <a:t>가본 길</a:t>
            </a:r>
            <a:r>
              <a:rPr lang="en-US" altLang="ko-KR" dirty="0"/>
              <a:t>(</a:t>
            </a:r>
            <a:r>
              <a:rPr lang="ko-KR" altLang="en-US" dirty="0"/>
              <a:t>혹은 지도</a:t>
            </a:r>
            <a:r>
              <a:rPr lang="en-US" altLang="ko-KR" dirty="0"/>
              <a:t>)</a:t>
            </a:r>
            <a:r>
              <a:rPr lang="ko-KR" altLang="en-US" dirty="0"/>
              <a:t>를 보고 간다</a:t>
            </a:r>
            <a:endParaRPr lang="en-US" altLang="ko-KR" dirty="0"/>
          </a:p>
          <a:p>
            <a:pPr lvl="1"/>
            <a:r>
              <a:rPr lang="en-US" altLang="ko-KR" dirty="0"/>
              <a:t>Model-free learning : </a:t>
            </a:r>
            <a:r>
              <a:rPr lang="ko-KR" altLang="en-US" dirty="0"/>
              <a:t>검증된 길 말고 다른 길을 찾은 다음 비교한다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84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AF34E-FE07-4AE2-9E2F-96EDF0E9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r>
              <a:rPr lang="ko-KR" altLang="en-US" dirty="0"/>
              <a:t> </a:t>
            </a:r>
            <a:r>
              <a:rPr lang="en-US" altLang="ko-KR" dirty="0"/>
              <a:t>environment interface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A5FD8B-B4FB-467C-8624-9436F20C11DD}"/>
              </a:ext>
            </a:extLst>
          </p:cNvPr>
          <p:cNvSpPr/>
          <p:nvPr/>
        </p:nvSpPr>
        <p:spPr>
          <a:xfrm>
            <a:off x="5034116" y="1690688"/>
            <a:ext cx="2123767" cy="10176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ysClr val="windowText" lastClr="000000"/>
                </a:solidFill>
              </a:rPr>
              <a:t>Agent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530FC7-6055-4104-AA64-CA216D97BB22}"/>
              </a:ext>
            </a:extLst>
          </p:cNvPr>
          <p:cNvSpPr/>
          <p:nvPr/>
        </p:nvSpPr>
        <p:spPr>
          <a:xfrm>
            <a:off x="5034115" y="5475236"/>
            <a:ext cx="2123767" cy="10176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ysClr val="windowText" lastClr="000000"/>
                </a:solidFill>
              </a:rPr>
              <a:t>Agent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104F1ADA-831B-461B-B4FC-DAC9D4B4AED2}"/>
              </a:ext>
            </a:extLst>
          </p:cNvPr>
          <p:cNvSpPr/>
          <p:nvPr/>
        </p:nvSpPr>
        <p:spPr>
          <a:xfrm rot="5400000">
            <a:off x="6236107" y="3001301"/>
            <a:ext cx="4218039" cy="2374490"/>
          </a:xfrm>
          <a:prstGeom prst="uturnArrow">
            <a:avLst>
              <a:gd name="adj1" fmla="val 3261"/>
              <a:gd name="adj2" fmla="val 9783"/>
              <a:gd name="adj3" fmla="val 19410"/>
              <a:gd name="adj4" fmla="val 46234"/>
              <a:gd name="adj5" fmla="val 9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20D57-C8D7-4207-B87B-64B6B6E653EA}"/>
                  </a:ext>
                </a:extLst>
              </p:cNvPr>
              <p:cNvSpPr txBox="1"/>
              <p:nvPr/>
            </p:nvSpPr>
            <p:spPr>
              <a:xfrm>
                <a:off x="9532371" y="3911547"/>
                <a:ext cx="212376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/>
                  <a:t>Action(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3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3000" b="1" dirty="0"/>
                  <a:t>)</a:t>
                </a:r>
                <a:endParaRPr lang="ko-KR" altLang="en-US" sz="3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20D57-C8D7-4207-B87B-64B6B6E65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371" y="3911547"/>
                <a:ext cx="2123765" cy="553998"/>
              </a:xfrm>
              <a:prstGeom prst="rect">
                <a:avLst/>
              </a:prstGeom>
              <a:blipFill>
                <a:blip r:embed="rId2"/>
                <a:stretch>
                  <a:fillRect l="-6897" t="-14286" r="-287" b="-32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U자형 14">
            <a:extLst>
              <a:ext uri="{FF2B5EF4-FFF2-40B4-BE49-F238E27FC236}">
                <a16:creationId xmlns:a16="http://schemas.microsoft.com/office/drawing/2014/main" id="{8721E772-22F5-4FA0-8500-86F2774437B3}"/>
              </a:ext>
            </a:extLst>
          </p:cNvPr>
          <p:cNvSpPr/>
          <p:nvPr/>
        </p:nvSpPr>
        <p:spPr>
          <a:xfrm rot="16200000">
            <a:off x="2040193" y="2831690"/>
            <a:ext cx="3613356" cy="2374490"/>
          </a:xfrm>
          <a:prstGeom prst="uturnArrow">
            <a:avLst>
              <a:gd name="adj1" fmla="val 3261"/>
              <a:gd name="adj2" fmla="val 9783"/>
              <a:gd name="adj3" fmla="val 19410"/>
              <a:gd name="adj4" fmla="val 46234"/>
              <a:gd name="adj5" fmla="val 986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U자형 16">
            <a:extLst>
              <a:ext uri="{FF2B5EF4-FFF2-40B4-BE49-F238E27FC236}">
                <a16:creationId xmlns:a16="http://schemas.microsoft.com/office/drawing/2014/main" id="{E825A39E-555D-4733-8EAE-FA2CCBCA83E3}"/>
              </a:ext>
            </a:extLst>
          </p:cNvPr>
          <p:cNvSpPr/>
          <p:nvPr/>
        </p:nvSpPr>
        <p:spPr>
          <a:xfrm rot="16200000">
            <a:off x="545457" y="1808905"/>
            <a:ext cx="4606880" cy="4370439"/>
          </a:xfrm>
          <a:prstGeom prst="uturnArrow">
            <a:avLst>
              <a:gd name="adj1" fmla="val 1574"/>
              <a:gd name="adj2" fmla="val 4624"/>
              <a:gd name="adj3" fmla="val 9624"/>
              <a:gd name="adj4" fmla="val 32398"/>
              <a:gd name="adj5" fmla="val 98602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FACD74-8D3A-472C-92D8-8E6300B23C2A}"/>
                  </a:ext>
                </a:extLst>
              </p:cNvPr>
              <p:cNvSpPr txBox="1"/>
              <p:nvPr/>
            </p:nvSpPr>
            <p:spPr>
              <a:xfrm>
                <a:off x="2848896" y="3409935"/>
                <a:ext cx="2711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solidFill>
                      <a:srgbClr val="FF0000"/>
                    </a:solidFill>
                  </a:rPr>
                  <a:t>Reward(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3000" b="1" dirty="0">
                    <a:solidFill>
                      <a:srgbClr val="FF0000"/>
                    </a:solidFill>
                  </a:rPr>
                  <a:t>)</a:t>
                </a:r>
                <a:endParaRPr lang="ko-KR" altLang="en-US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FACD74-8D3A-472C-92D8-8E6300B23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96" y="3409935"/>
                <a:ext cx="2711246" cy="553998"/>
              </a:xfrm>
              <a:prstGeom prst="rect">
                <a:avLst/>
              </a:prstGeom>
              <a:blipFill>
                <a:blip r:embed="rId3"/>
                <a:stretch>
                  <a:fillRect l="-5169" t="-14286" b="-32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0D26C7-1FDC-4A1B-A28D-1C037FC1CC42}"/>
                  </a:ext>
                </a:extLst>
              </p:cNvPr>
              <p:cNvSpPr txBox="1"/>
              <p:nvPr/>
            </p:nvSpPr>
            <p:spPr>
              <a:xfrm>
                <a:off x="777976" y="2595153"/>
                <a:ext cx="2711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solidFill>
                      <a:srgbClr val="0070C0"/>
                    </a:solidFill>
                  </a:rPr>
                  <a:t>State(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3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3000" b="1" dirty="0">
                    <a:solidFill>
                      <a:srgbClr val="0070C0"/>
                    </a:solidFill>
                  </a:rPr>
                  <a:t>)</a:t>
                </a:r>
                <a:endParaRPr lang="ko-KR" altLang="en-US" sz="3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0D26C7-1FDC-4A1B-A28D-1C037FC1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6" y="2595153"/>
                <a:ext cx="2711246" cy="553998"/>
              </a:xfrm>
              <a:prstGeom prst="rect">
                <a:avLst/>
              </a:prstGeom>
              <a:blipFill>
                <a:blip r:embed="rId4"/>
                <a:stretch>
                  <a:fillRect l="-5405" t="-14286" b="-32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8A2A-EEED-4DF2-8924-6BA1C72B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007DD-7D8B-4EA9-ACBE-F3EBF5A1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장에선 </a:t>
            </a:r>
            <a:r>
              <a:rPr lang="en-US" altLang="ko-KR" dirty="0"/>
              <a:t>RL</a:t>
            </a:r>
            <a:r>
              <a:rPr lang="ko-KR" altLang="en-US" dirty="0"/>
              <a:t>의 기본과 주요 컨셉에 대해서 공부했다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930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95C00-CE1C-4535-91DC-AF847FA7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장에서 배울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BB034-5448-4AB3-9FB7-B60BC054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RL</a:t>
            </a:r>
            <a:r>
              <a:rPr lang="ko-KR" altLang="en-US" dirty="0"/>
              <a:t>의 기본 개념</a:t>
            </a:r>
            <a:endParaRPr lang="en-US" altLang="ko-KR" dirty="0"/>
          </a:p>
          <a:p>
            <a:r>
              <a:rPr lang="en-US" altLang="ko-KR" dirty="0"/>
              <a:t>RL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에이전트 환경 인터페이스</a:t>
            </a:r>
            <a:endParaRPr lang="en-US" altLang="ko-KR" dirty="0"/>
          </a:p>
          <a:p>
            <a:r>
              <a:rPr lang="en-US" altLang="ko-KR" dirty="0"/>
              <a:t>RL</a:t>
            </a:r>
            <a:r>
              <a:rPr lang="ko-KR" altLang="en-US" dirty="0"/>
              <a:t>환경의 종류</a:t>
            </a:r>
            <a:endParaRPr lang="en-US" altLang="ko-KR" dirty="0"/>
          </a:p>
          <a:p>
            <a:r>
              <a:rPr lang="en-US" altLang="ko-KR" dirty="0"/>
              <a:t>RL </a:t>
            </a:r>
            <a:r>
              <a:rPr lang="ko-KR" altLang="en-US" dirty="0"/>
              <a:t>플랫폼</a:t>
            </a:r>
            <a:endParaRPr lang="en-US" altLang="ko-KR" dirty="0"/>
          </a:p>
          <a:p>
            <a:r>
              <a:rPr lang="en-US" altLang="ko-KR" dirty="0"/>
              <a:t>RL </a:t>
            </a:r>
            <a:r>
              <a:rPr lang="ko-KR" altLang="en-US" dirty="0"/>
              <a:t>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6851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E43B-23B7-4B6C-8499-EAAAABCE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6C3AA-D549-4BAE-A721-0D950D3B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  <a:r>
              <a:rPr lang="en-US" altLang="ko-KR" dirty="0"/>
              <a:t>(Reinforcement Learning)</a:t>
            </a:r>
            <a:r>
              <a:rPr lang="ko-KR" altLang="en-US" dirty="0"/>
              <a:t>을 의미</a:t>
            </a:r>
            <a:endParaRPr lang="en-US" altLang="ko-KR" dirty="0"/>
          </a:p>
          <a:p>
            <a:r>
              <a:rPr lang="ko-KR" altLang="en-US" dirty="0"/>
              <a:t>주어진 환경</a:t>
            </a:r>
            <a:r>
              <a:rPr lang="en-US" altLang="ko-KR" dirty="0"/>
              <a:t>(Environment)</a:t>
            </a:r>
            <a:r>
              <a:rPr lang="ko-KR" altLang="en-US" dirty="0"/>
              <a:t>에서 대상</a:t>
            </a:r>
            <a:r>
              <a:rPr lang="en-US" altLang="ko-KR" dirty="0"/>
              <a:t>(Agent)</a:t>
            </a:r>
            <a:r>
              <a:rPr lang="ko-KR" altLang="en-US" dirty="0"/>
              <a:t>이 특정 행동</a:t>
            </a:r>
            <a:r>
              <a:rPr lang="en-US" altLang="ko-KR" dirty="0"/>
              <a:t>(Action)</a:t>
            </a:r>
            <a:r>
              <a:rPr lang="ko-KR" altLang="en-US" dirty="0"/>
              <a:t>을 하고 얻는 보상</a:t>
            </a:r>
            <a:r>
              <a:rPr lang="en-US" altLang="ko-KR" dirty="0"/>
              <a:t>(Reward)</a:t>
            </a:r>
            <a:r>
              <a:rPr lang="ko-KR" altLang="en-US" dirty="0"/>
              <a:t>을 기반으로 스스로 학습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18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D7667D-D6B4-44F8-A748-92BBF672F9A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 flipH="1">
            <a:off x="2993923" y="4417212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36703-AABF-4C52-BA1C-B9E5BA7D7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r="29399"/>
          <a:stretch/>
        </p:blipFill>
        <p:spPr>
          <a:xfrm>
            <a:off x="1386348" y="2235147"/>
            <a:ext cx="1607575" cy="3982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A9FB1-CA0A-45A7-8178-A15DEB078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92" y="4226179"/>
            <a:ext cx="948660" cy="94866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BAC0ABE-878F-47E2-A4D4-A3AAAC0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강아지 훈련</a:t>
            </a: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3EB37CAB-C891-423D-826B-066339A829E0}"/>
              </a:ext>
            </a:extLst>
          </p:cNvPr>
          <p:cNvSpPr/>
          <p:nvPr/>
        </p:nvSpPr>
        <p:spPr>
          <a:xfrm>
            <a:off x="0" y="2376335"/>
            <a:ext cx="10955594" cy="5003288"/>
          </a:xfrm>
          <a:prstGeom prst="circularArrow">
            <a:avLst>
              <a:gd name="adj1" fmla="val 4782"/>
              <a:gd name="adj2" fmla="val 588191"/>
              <a:gd name="adj3" fmla="val 20544665"/>
              <a:gd name="adj4" fmla="val 12840006"/>
              <a:gd name="adj5" fmla="val 1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62223-CDF7-4DCD-B040-32B669E6B074}"/>
              </a:ext>
            </a:extLst>
          </p:cNvPr>
          <p:cNvSpPr txBox="1"/>
          <p:nvPr/>
        </p:nvSpPr>
        <p:spPr>
          <a:xfrm>
            <a:off x="4527755" y="1690688"/>
            <a:ext cx="6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강아지가 공을 물어오도록 하는 훈련이라고 가정하자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2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D7667D-D6B4-44F8-A748-92BBF672F9A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 flipH="1">
            <a:off x="8056992" y="4417212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36703-AABF-4C52-BA1C-B9E5BA7D7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r="29399"/>
          <a:stretch/>
        </p:blipFill>
        <p:spPr>
          <a:xfrm>
            <a:off x="1386348" y="2235147"/>
            <a:ext cx="1607575" cy="3982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A9FB1-CA0A-45A7-8178-A15DEB078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92" y="4226179"/>
            <a:ext cx="948660" cy="94866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BAC0ABE-878F-47E2-A4D4-A3AAAC0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강아지 훈련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48D9C-0000-4BB1-9404-B9F08964ADCF}"/>
              </a:ext>
            </a:extLst>
          </p:cNvPr>
          <p:cNvSpPr txBox="1"/>
          <p:nvPr/>
        </p:nvSpPr>
        <p:spPr>
          <a:xfrm>
            <a:off x="4527755" y="1690688"/>
            <a:ext cx="6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강아지가 공을 물어서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62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D7667D-D6B4-44F8-A748-92BBF672F9A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>
            <a:off x="3874106" y="4417212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36703-AABF-4C52-BA1C-B9E5BA7D7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r="29399"/>
          <a:stretch/>
        </p:blipFill>
        <p:spPr>
          <a:xfrm>
            <a:off x="1386348" y="2235147"/>
            <a:ext cx="1607575" cy="3982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A9FB1-CA0A-45A7-8178-A15DEB078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23" y="3751849"/>
            <a:ext cx="948660" cy="94866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BAC0ABE-878F-47E2-A4D4-A3AAAC0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강아지 훈련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020F1-7CF3-4807-99BF-7DE43CCD62E8}"/>
              </a:ext>
            </a:extLst>
          </p:cNvPr>
          <p:cNvSpPr txBox="1"/>
          <p:nvPr/>
        </p:nvSpPr>
        <p:spPr>
          <a:xfrm>
            <a:off x="4527755" y="1690688"/>
            <a:ext cx="6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강아지가 공을 물어서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22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D7667D-D6B4-44F8-A748-92BBF672F9A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>
            <a:off x="3874106" y="4417212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36703-AABF-4C52-BA1C-B9E5BA7D7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r="29399"/>
          <a:stretch/>
        </p:blipFill>
        <p:spPr>
          <a:xfrm>
            <a:off x="1386348" y="2235147"/>
            <a:ext cx="1607575" cy="3982065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BAC0ABE-878F-47E2-A4D4-A3AAAC0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강아지 훈련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650A72-86F3-49F6-AE89-320A89D8F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75" y="3790497"/>
            <a:ext cx="1420915" cy="871363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7350B7EC-C136-4095-A905-A2D3F59F4F2B}"/>
              </a:ext>
            </a:extLst>
          </p:cNvPr>
          <p:cNvSpPr/>
          <p:nvPr/>
        </p:nvSpPr>
        <p:spPr>
          <a:xfrm>
            <a:off x="4649093" y="3429000"/>
            <a:ext cx="2050026" cy="797179"/>
          </a:xfrm>
          <a:prstGeom prst="wedgeRoundRectCallout">
            <a:avLst>
              <a:gd name="adj1" fmla="val -38819"/>
              <a:gd name="adj2" fmla="val 7545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ysClr val="windowText" lastClr="000000"/>
                </a:solidFill>
              </a:rPr>
              <a:t>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DF4A5-A544-4297-8FA0-1EE6C3B3195E}"/>
              </a:ext>
            </a:extLst>
          </p:cNvPr>
          <p:cNvSpPr txBox="1"/>
          <p:nvPr/>
        </p:nvSpPr>
        <p:spPr>
          <a:xfrm>
            <a:off x="4527755" y="1690688"/>
            <a:ext cx="7433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강아지가 공을 물어왔으므로 개 껌을 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강아지는 </a:t>
            </a:r>
            <a:r>
              <a:rPr lang="en-US" altLang="ko-KR" dirty="0"/>
              <a:t>“</a:t>
            </a:r>
            <a:r>
              <a:rPr lang="ko-KR" altLang="en-US" dirty="0"/>
              <a:t>공을 물어온다</a:t>
            </a:r>
            <a:r>
              <a:rPr lang="en-US" altLang="ko-KR" dirty="0"/>
              <a:t>“ = “</a:t>
            </a:r>
            <a:r>
              <a:rPr lang="ko-KR" altLang="en-US" dirty="0"/>
              <a:t>간식을 얻는다</a:t>
            </a:r>
            <a:r>
              <a:rPr lang="en-US" altLang="ko-KR" dirty="0"/>
              <a:t>＂</a:t>
            </a:r>
            <a:r>
              <a:rPr lang="ko-KR" altLang="en-US" dirty="0"/>
              <a:t>를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39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D7667D-D6B4-44F8-A748-92BBF672F9A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t="11623" r="15529" b="12382"/>
          <a:stretch/>
        </p:blipFill>
        <p:spPr>
          <a:xfrm flipH="1">
            <a:off x="2993923" y="4454013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36703-AABF-4C52-BA1C-B9E5BA7D7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r="29399"/>
          <a:stretch/>
        </p:blipFill>
        <p:spPr>
          <a:xfrm>
            <a:off x="1386348" y="2235147"/>
            <a:ext cx="1607575" cy="3982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A9FB1-CA0A-45A7-8178-A15DEB078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92" y="4226179"/>
            <a:ext cx="948660" cy="94866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BAC0ABE-878F-47E2-A4D4-A3AAAC0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강아지 훈련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8175C12C-6C65-43C5-B246-F5F2B86B7EFB}"/>
              </a:ext>
            </a:extLst>
          </p:cNvPr>
          <p:cNvSpPr/>
          <p:nvPr/>
        </p:nvSpPr>
        <p:spPr>
          <a:xfrm>
            <a:off x="4350774" y="3429000"/>
            <a:ext cx="2050026" cy="797179"/>
          </a:xfrm>
          <a:prstGeom prst="wedgeRoundRectCallout">
            <a:avLst>
              <a:gd name="adj1" fmla="val -38819"/>
              <a:gd name="adj2" fmla="val 7545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ysClr val="windowText" lastClr="000000"/>
                </a:solidFill>
              </a:rPr>
              <a:t>!</a:t>
            </a:r>
            <a:endParaRPr lang="ko-KR" altLang="en-US" sz="48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836F0-1462-4B41-86D6-E38DF36AD6E5}"/>
              </a:ext>
            </a:extLst>
          </p:cNvPr>
          <p:cNvSpPr txBox="1"/>
          <p:nvPr/>
        </p:nvSpPr>
        <p:spPr>
          <a:xfrm>
            <a:off x="4527755" y="1690688"/>
            <a:ext cx="7462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한 번 공을 던졌을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강아지는 </a:t>
            </a:r>
            <a:r>
              <a:rPr lang="en-US" altLang="ko-KR" dirty="0"/>
              <a:t>“</a:t>
            </a:r>
            <a:r>
              <a:rPr lang="ko-KR" altLang="en-US" dirty="0"/>
              <a:t>공을 물어온다</a:t>
            </a:r>
            <a:r>
              <a:rPr lang="en-US" altLang="ko-KR" dirty="0"/>
              <a:t>“ = “</a:t>
            </a:r>
            <a:r>
              <a:rPr lang="ko-KR" altLang="en-US" dirty="0"/>
              <a:t>간식을 얻는다</a:t>
            </a:r>
            <a:r>
              <a:rPr lang="en-US" altLang="ko-KR" dirty="0"/>
              <a:t>＂</a:t>
            </a:r>
            <a:r>
              <a:rPr lang="ko-KR" altLang="en-US" dirty="0"/>
              <a:t>가 학습됐으므로</a:t>
            </a:r>
            <a:endParaRPr lang="en-US" altLang="ko-KR" dirty="0"/>
          </a:p>
          <a:p>
            <a:r>
              <a:rPr lang="ko-KR" altLang="en-US" dirty="0"/>
              <a:t>다시 공을 물어와 간식을 얻을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24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1013</Words>
  <Application>Microsoft Office PowerPoint</Application>
  <PresentationFormat>와이드스크린</PresentationFormat>
  <Paragraphs>160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강화 학습 소개</vt:lpstr>
      <vt:lpstr>PowerPoint 프레젠테이션</vt:lpstr>
      <vt:lpstr>이번 장에서 배울 것들</vt:lpstr>
      <vt:lpstr>RL이란 무엇인가?</vt:lpstr>
      <vt:lpstr>강아지 훈련</vt:lpstr>
      <vt:lpstr>강아지 훈련</vt:lpstr>
      <vt:lpstr>강아지 훈련</vt:lpstr>
      <vt:lpstr>강아지 훈련</vt:lpstr>
      <vt:lpstr>강아지 훈련</vt:lpstr>
      <vt:lpstr>강아지 훈련</vt:lpstr>
      <vt:lpstr>강아지 훈련</vt:lpstr>
      <vt:lpstr>강아지 훈련</vt:lpstr>
      <vt:lpstr>강아지 훈련</vt:lpstr>
      <vt:lpstr>Agent의 2가지 판단</vt:lpstr>
      <vt:lpstr>Explore와 Exploit의 의미</vt:lpstr>
      <vt:lpstr>Explore와 Exploit의 의미</vt:lpstr>
      <vt:lpstr>Explore와 Exploit의 의미</vt:lpstr>
      <vt:lpstr>강화학습 알고리즘</vt:lpstr>
      <vt:lpstr>RL은 어떻게 다른 ML과 차별성을 갖는가?</vt:lpstr>
      <vt:lpstr>PowerPoint 프레젠테이션</vt:lpstr>
      <vt:lpstr>PowerPoint 프레젠테이션</vt:lpstr>
      <vt:lpstr>PowerPoint 프레젠테이션</vt:lpstr>
      <vt:lpstr>RL의 구성요소</vt:lpstr>
      <vt:lpstr>Agent(에이전트)</vt:lpstr>
      <vt:lpstr>Policy function(정책 함수)</vt:lpstr>
      <vt:lpstr>Value function(가치 함수)</vt:lpstr>
      <vt:lpstr>Model(모델)</vt:lpstr>
      <vt:lpstr>Agent environment interface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 학습 소개</dc:title>
  <dc:creator>엄 태선</dc:creator>
  <cp:lastModifiedBy>엄 태선</cp:lastModifiedBy>
  <cp:revision>20</cp:revision>
  <dcterms:created xsi:type="dcterms:W3CDTF">2020-11-12T05:18:29Z</dcterms:created>
  <dcterms:modified xsi:type="dcterms:W3CDTF">2020-11-14T05:57:49Z</dcterms:modified>
</cp:coreProperties>
</file>