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653" r:id="rId2"/>
    <p:sldId id="654" r:id="rId3"/>
    <p:sldId id="648" r:id="rId4"/>
    <p:sldId id="649" r:id="rId5"/>
    <p:sldId id="650" r:id="rId6"/>
    <p:sldId id="651" r:id="rId7"/>
    <p:sldId id="652" r:id="rId8"/>
    <p:sldId id="660" r:id="rId9"/>
    <p:sldId id="608" r:id="rId10"/>
    <p:sldId id="627" r:id="rId11"/>
    <p:sldId id="628" r:id="rId12"/>
    <p:sldId id="629" r:id="rId13"/>
    <p:sldId id="630" r:id="rId14"/>
    <p:sldId id="631" r:id="rId15"/>
    <p:sldId id="632" r:id="rId16"/>
    <p:sldId id="633" r:id="rId17"/>
    <p:sldId id="634" r:id="rId18"/>
    <p:sldId id="635" r:id="rId19"/>
    <p:sldId id="636" r:id="rId20"/>
    <p:sldId id="637" r:id="rId21"/>
    <p:sldId id="639" r:id="rId22"/>
    <p:sldId id="640" r:id="rId23"/>
    <p:sldId id="641" r:id="rId24"/>
    <p:sldId id="643" r:id="rId25"/>
    <p:sldId id="644" r:id="rId26"/>
    <p:sldId id="645" r:id="rId27"/>
    <p:sldId id="646" r:id="rId28"/>
    <p:sldId id="647" r:id="rId29"/>
    <p:sldId id="626" r:id="rId30"/>
    <p:sldId id="609" r:id="rId31"/>
    <p:sldId id="610" r:id="rId32"/>
    <p:sldId id="611" r:id="rId33"/>
    <p:sldId id="612" r:id="rId34"/>
    <p:sldId id="613" r:id="rId35"/>
    <p:sldId id="614" r:id="rId36"/>
    <p:sldId id="615" r:id="rId37"/>
    <p:sldId id="616" r:id="rId38"/>
    <p:sldId id="617" r:id="rId39"/>
    <p:sldId id="618" r:id="rId40"/>
    <p:sldId id="619" r:id="rId41"/>
    <p:sldId id="620" r:id="rId42"/>
    <p:sldId id="621" r:id="rId43"/>
    <p:sldId id="622" r:id="rId44"/>
    <p:sldId id="623" r:id="rId45"/>
    <p:sldId id="624" r:id="rId46"/>
    <p:sldId id="625" r:id="rId47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B02465D-D87A-4D13-9C1F-DDFB75A3A6EC}">
          <p14:sldIdLst>
            <p14:sldId id="653"/>
            <p14:sldId id="654"/>
            <p14:sldId id="648"/>
            <p14:sldId id="649"/>
            <p14:sldId id="650"/>
            <p14:sldId id="651"/>
            <p14:sldId id="652"/>
            <p14:sldId id="660"/>
            <p14:sldId id="608"/>
            <p14:sldId id="627"/>
            <p14:sldId id="628"/>
            <p14:sldId id="629"/>
            <p14:sldId id="630"/>
            <p14:sldId id="631"/>
            <p14:sldId id="632"/>
            <p14:sldId id="633"/>
            <p14:sldId id="634"/>
            <p14:sldId id="635"/>
            <p14:sldId id="636"/>
            <p14:sldId id="637"/>
            <p14:sldId id="639"/>
            <p14:sldId id="640"/>
            <p14:sldId id="641"/>
            <p14:sldId id="643"/>
            <p14:sldId id="644"/>
            <p14:sldId id="645"/>
            <p14:sldId id="646"/>
            <p14:sldId id="647"/>
            <p14:sldId id="626"/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  <p14:sldId id="623"/>
            <p14:sldId id="624"/>
            <p14:sldId id="62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92" autoAdjust="0"/>
    <p:restoredTop sz="96344" autoAdjust="0"/>
  </p:normalViewPr>
  <p:slideViewPr>
    <p:cSldViewPr snapToGrid="0">
      <p:cViewPr varScale="1">
        <p:scale>
          <a:sx n="115" d="100"/>
          <a:sy n="115" d="100"/>
        </p:scale>
        <p:origin x="510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66" d="100"/>
          <a:sy n="66" d="100"/>
        </p:scale>
        <p:origin x="3234" y="7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C3385091-F19F-4679-B518-8A67366682C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366E35-C2AA-477F-8E2B-F321C0A3F43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D7B3B5-CE10-4A26-B9C8-B38CDFCA2B1B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5002CE7-8C0B-4FED-883E-731FFA83176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8C9671-06D4-461A-8834-6A9D6A4C057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CEE7EF-1D2F-48DF-9F36-51323388CB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460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7AA7B2-46E6-4330-871E-75E408914415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8" name="슬라이드 이미지 개체 틀 7">
            <a:extLst>
              <a:ext uri="{FF2B5EF4-FFF2-40B4-BE49-F238E27FC236}">
                <a16:creationId xmlns:a16="http://schemas.microsoft.com/office/drawing/2014/main" id="{304F155F-F049-4149-95C4-0FA5BD161A7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65928E2-6F7D-4611-A0A5-99CD8F9FC5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224B52-4D35-4647-AD06-9CF8CB4ED0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243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24B52-4D35-4647-AD06-9CF8CB4ED09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4415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24B52-4D35-4647-AD06-9CF8CB4ED09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9976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24B52-4D35-4647-AD06-9CF8CB4ED09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2746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24B52-4D35-4647-AD06-9CF8CB4ED09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3764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24B52-4D35-4647-AD06-9CF8CB4ED09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7986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24B52-4D35-4647-AD06-9CF8CB4ED09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9940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24B52-4D35-4647-AD06-9CF8CB4ED09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1258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24B52-4D35-4647-AD06-9CF8CB4ED09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7878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24B52-4D35-4647-AD06-9CF8CB4ED09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3846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24B52-4D35-4647-AD06-9CF8CB4ED09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753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24B52-4D35-4647-AD06-9CF8CB4ED09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668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24B52-4D35-4647-AD06-9CF8CB4ED09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8672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24B52-4D35-4647-AD06-9CF8CB4ED09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5182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24B52-4D35-4647-AD06-9CF8CB4ED09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0872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24B52-4D35-4647-AD06-9CF8CB4ED09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6148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24B52-4D35-4647-AD06-9CF8CB4ED09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8812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24B52-4D35-4647-AD06-9CF8CB4ED09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0697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24B52-4D35-4647-AD06-9CF8CB4ED09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0532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24B52-4D35-4647-AD06-9CF8CB4ED09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7877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24B52-4D35-4647-AD06-9CF8CB4ED09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9901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24B52-4D35-4647-AD06-9CF8CB4ED09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0099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24B52-4D35-4647-AD06-9CF8CB4ED095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111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24B52-4D35-4647-AD06-9CF8CB4ED09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1159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24B52-4D35-4647-AD06-9CF8CB4ED09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682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24B52-4D35-4647-AD06-9CF8CB4ED09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2386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24B52-4D35-4647-AD06-9CF8CB4ED095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7274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24B52-4D35-4647-AD06-9CF8CB4ED095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920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24B52-4D35-4647-AD06-9CF8CB4ED095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5999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24B52-4D35-4647-AD06-9CF8CB4ED095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0062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24B52-4D35-4647-AD06-9CF8CB4ED095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48326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24B52-4D35-4647-AD06-9CF8CB4ED095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57356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24B52-4D35-4647-AD06-9CF8CB4ED095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7096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24B52-4D35-4647-AD06-9CF8CB4ED095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631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24B52-4D35-4647-AD06-9CF8CB4ED09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98822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24B52-4D35-4647-AD06-9CF8CB4ED095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56517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24B52-4D35-4647-AD06-9CF8CB4ED095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41346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24B52-4D35-4647-AD06-9CF8CB4ED095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07018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24B52-4D35-4647-AD06-9CF8CB4ED095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89851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24B52-4D35-4647-AD06-9CF8CB4ED095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28402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24B52-4D35-4647-AD06-9CF8CB4ED095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710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24B52-4D35-4647-AD06-9CF8CB4ED09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521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24B52-4D35-4647-AD06-9CF8CB4ED09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689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24B52-4D35-4647-AD06-9CF8CB4ED09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9683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24B52-4D35-4647-AD06-9CF8CB4ED09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571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24B52-4D35-4647-AD06-9CF8CB4ED09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097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85F5F-0285-411D-A390-96B6E0CCE55D}" type="datetime1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9173305" y="6466879"/>
            <a:ext cx="2743200" cy="365125"/>
          </a:xfrm>
        </p:spPr>
        <p:txBody>
          <a:bodyPr/>
          <a:lstStyle/>
          <a:p>
            <a:fld id="{74A2B979-F945-4E6D-A38D-6D15DB8770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063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C3ED-1C2C-4630-97CA-8E6AA8F2DE25}" type="datetime1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696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863EE-F38C-48F3-A319-C301FDFDC70C}" type="datetime1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2B979-F945-4E6D-A38D-6D15DB8770D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5000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tensorflow.org/api_docs/python/tf/GradientTape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0.png"/><Relationship Id="rId4" Type="http://schemas.openxmlformats.org/officeDocument/2006/relationships/image" Target="../media/image19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euro.cs.ut.ee/demystifying-deep-reinforcement-learnin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4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706293-895C-4523-A5AC-1A4751CC96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장 </a:t>
            </a:r>
            <a:r>
              <a:rPr lang="ko-KR" altLang="en-US" dirty="0" err="1" smtClean="0"/>
              <a:t>강화학습</a:t>
            </a:r>
            <a:r>
              <a:rPr lang="ko-KR" altLang="en-US" dirty="0" smtClean="0"/>
              <a:t> 심화 </a:t>
            </a:r>
            <a:r>
              <a:rPr lang="en-US" altLang="ko-KR" dirty="0" smtClean="0"/>
              <a:t>1:</a:t>
            </a:r>
            <a:br>
              <a:rPr lang="en-US" altLang="ko-KR" dirty="0" smtClean="0"/>
            </a:br>
            <a:r>
              <a:rPr lang="ko-KR" altLang="en-US" dirty="0" smtClean="0"/>
              <a:t>그리드월드와</a:t>
            </a:r>
            <a:r>
              <a:rPr lang="en-US" altLang="ko-KR" dirty="0"/>
              <a:t> </a:t>
            </a:r>
            <a:r>
              <a:rPr lang="ko-KR" altLang="en-US" dirty="0" err="1" smtClean="0"/>
              <a:t>근사함수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FB6B3F-16A7-468D-8F6F-ED67829A2E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 altLang="ko-KR" dirty="0" smtClean="0"/>
          </a:p>
          <a:p>
            <a:r>
              <a:rPr lang="en-US" altLang="ko-KR" sz="4000" dirty="0" smtClean="0"/>
              <a:t>Deep SARSA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656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ACD371-D3B7-4823-8FC2-E29883C66BD7}"/>
              </a:ext>
            </a:extLst>
          </p:cNvPr>
          <p:cNvSpPr/>
          <p:nvPr/>
        </p:nvSpPr>
        <p:spPr>
          <a:xfrm>
            <a:off x="175846" y="221959"/>
            <a:ext cx="116781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1. deep-sarsa/environment.py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B4460D-5A56-4DF0-BD10-9C247DFF0E52}"/>
              </a:ext>
            </a:extLst>
          </p:cNvPr>
          <p:cNvSpPr txBox="1"/>
          <p:nvPr/>
        </p:nvSpPr>
        <p:spPr>
          <a:xfrm>
            <a:off x="731520" y="3776065"/>
            <a:ext cx="11122430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6: Photo Image instance </a:t>
            </a:r>
            <a:r>
              <a:rPr lang="ko-KR" altLang="en-US" b="1" dirty="0"/>
              <a:t>생성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7: GUI</a:t>
            </a:r>
            <a:r>
              <a:rPr lang="ko-KR" altLang="en-US" b="1" dirty="0"/>
              <a:t> 화면 중 하나의 그리드의 픽셀 개수</a:t>
            </a:r>
            <a:endParaRPr lang="en-US" altLang="ko-KR" b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8~9:</a:t>
            </a:r>
            <a:r>
              <a:rPr lang="ko-KR" altLang="en-US" b="1" dirty="0"/>
              <a:t> 그리드월드의 세로</a:t>
            </a:r>
            <a:r>
              <a:rPr lang="en-US" altLang="ko-KR" b="1" dirty="0"/>
              <a:t>, </a:t>
            </a:r>
            <a:r>
              <a:rPr lang="ko-KR" altLang="en-US" b="1" dirty="0"/>
              <a:t>가로의 그리드 개수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11: random seed</a:t>
            </a:r>
            <a:r>
              <a:rPr lang="ko-KR" altLang="en-US" b="1" dirty="0"/>
              <a:t>설정</a:t>
            </a:r>
            <a:endParaRPr lang="en-US" altLang="ko-KR" b="1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0F445D1-EE40-4272-B931-88DBAC67D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06654E5-D64F-4EB7-B9A8-3424DABE9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" y="1659393"/>
            <a:ext cx="3763576" cy="142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10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ACD371-D3B7-4823-8FC2-E29883C66BD7}"/>
              </a:ext>
            </a:extLst>
          </p:cNvPr>
          <p:cNvSpPr/>
          <p:nvPr/>
        </p:nvSpPr>
        <p:spPr>
          <a:xfrm>
            <a:off x="175846" y="221959"/>
            <a:ext cx="116781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1. deep-sarsa/environment.py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B4460D-5A56-4DF0-BD10-9C247DFF0E52}"/>
              </a:ext>
            </a:extLst>
          </p:cNvPr>
          <p:cNvSpPr txBox="1"/>
          <p:nvPr/>
        </p:nvSpPr>
        <p:spPr>
          <a:xfrm>
            <a:off x="731520" y="3776065"/>
            <a:ext cx="11122430" cy="3039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/>
              <a:t>14: </a:t>
            </a:r>
            <a:r>
              <a:rPr lang="ko-KR" altLang="en-US" sz="1600" b="1" dirty="0"/>
              <a:t>환경을 정의한 </a:t>
            </a:r>
            <a:r>
              <a:rPr lang="en-US" altLang="ko-KR" sz="1600" b="1" dirty="0"/>
              <a:t>ENV </a:t>
            </a:r>
            <a:r>
              <a:rPr lang="ko-KR" altLang="en-US" sz="1600" b="1" dirty="0"/>
              <a:t>클래스 선언</a:t>
            </a:r>
            <a:endParaRPr lang="en-US" altLang="ko-KR" sz="16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/>
              <a:t>15: </a:t>
            </a:r>
            <a:r>
              <a:rPr lang="ko-KR" altLang="en-US" sz="1600" b="1" dirty="0"/>
              <a:t>클래스의 생성자 정의 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게임 속도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설정 필요</a:t>
            </a:r>
            <a:r>
              <a:rPr lang="en-US" altLang="ko-KR" sz="1600" b="1" dirty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/>
              <a:t>16: </a:t>
            </a:r>
            <a:r>
              <a:rPr lang="ko-KR" altLang="en-US" sz="1600" b="1" dirty="0"/>
              <a:t>다중 상속을 사용하는 하위 클래스가 </a:t>
            </a:r>
            <a:r>
              <a:rPr lang="en-US" altLang="ko-KR" sz="1600" b="1" dirty="0"/>
              <a:t>MRO (Method Resolution Order)</a:t>
            </a:r>
            <a:r>
              <a:rPr lang="ko-KR" altLang="en-US" sz="1600" b="1" dirty="0"/>
              <a:t>에서 올바른 다음 상위 클래스 함수를 호출함</a:t>
            </a:r>
            <a:endParaRPr lang="en-US" altLang="ko-KR" sz="16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/>
              <a:t>17~20: </a:t>
            </a:r>
            <a:r>
              <a:rPr lang="ko-KR" altLang="en-US" sz="1600" b="1" dirty="0"/>
              <a:t>게임속도</a:t>
            </a:r>
            <a:r>
              <a:rPr lang="en-US" altLang="ko-KR" sz="1600" b="1" dirty="0"/>
              <a:t>, action space, action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size, GUI</a:t>
            </a:r>
            <a:r>
              <a:rPr lang="ko-KR" altLang="en-US" sz="1600" b="1" dirty="0"/>
              <a:t>에 나타난 </a:t>
            </a:r>
            <a:r>
              <a:rPr lang="en-US" altLang="ko-KR" sz="1600" b="1" dirty="0"/>
              <a:t>title </a:t>
            </a:r>
            <a:r>
              <a:rPr lang="ko-KR" altLang="en-US" sz="1600" b="1" dirty="0"/>
              <a:t>초기화</a:t>
            </a:r>
            <a:endParaRPr lang="en-US" altLang="ko-KR" sz="16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/>
              <a:t>22: </a:t>
            </a:r>
            <a:r>
              <a:rPr lang="en-US" altLang="ko-KR" sz="1600" b="1" dirty="0" err="1"/>
              <a:t>load_images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함수에서 이미지를 읽어 옴</a:t>
            </a:r>
            <a:r>
              <a:rPr lang="en-US" altLang="ko-KR" sz="1600" b="1" dirty="0"/>
              <a:t>	(rectangle, triangle, circle)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/>
              <a:t>23: Canvas </a:t>
            </a:r>
            <a:r>
              <a:rPr lang="ko-KR" altLang="en-US" sz="1600" b="1" dirty="0"/>
              <a:t>생성 </a:t>
            </a:r>
            <a:r>
              <a:rPr lang="en-US" altLang="ko-KR" sz="1600" b="1" dirty="0"/>
              <a:t>(Canvas</a:t>
            </a:r>
            <a:r>
              <a:rPr lang="ko-KR" altLang="en-US" sz="1600" b="1" dirty="0"/>
              <a:t>는 </a:t>
            </a:r>
            <a:r>
              <a:rPr lang="en-US" altLang="ko-KR" sz="1600" b="1" dirty="0"/>
              <a:t>UI</a:t>
            </a:r>
            <a:r>
              <a:rPr lang="ko-KR" altLang="en-US" sz="1600" b="1" dirty="0"/>
              <a:t>들을 담는 공간이고 </a:t>
            </a:r>
            <a:r>
              <a:rPr lang="en-US" altLang="ko-KR" sz="1600" b="1" dirty="0"/>
              <a:t>UI</a:t>
            </a:r>
            <a:r>
              <a:rPr lang="ko-KR" altLang="en-US" sz="1600" b="1" dirty="0"/>
              <a:t>가 </a:t>
            </a:r>
            <a:r>
              <a:rPr lang="en-US" altLang="ko-KR" sz="1600" b="1" dirty="0"/>
              <a:t>Canvas </a:t>
            </a:r>
            <a:r>
              <a:rPr lang="ko-KR" altLang="en-US" sz="1600" b="1" dirty="0"/>
              <a:t>밖에 있다면 보이지 않음</a:t>
            </a:r>
            <a:r>
              <a:rPr lang="en-US" altLang="ko-KR" sz="1600" b="1" dirty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/>
              <a:t>24~26: step counter, </a:t>
            </a:r>
            <a:r>
              <a:rPr lang="ko-KR" altLang="en-US" sz="1600" b="1" dirty="0"/>
              <a:t>보상</a:t>
            </a:r>
            <a:r>
              <a:rPr lang="en-US" altLang="ko-KR" sz="1600" b="1" dirty="0"/>
              <a:t>(reward, </a:t>
            </a:r>
            <a:r>
              <a:rPr lang="ko-KR" altLang="en-US" sz="1600" b="1" dirty="0"/>
              <a:t>장애물 </a:t>
            </a:r>
            <a:r>
              <a:rPr lang="en-US" altLang="ko-KR" sz="1600" b="1" dirty="0"/>
              <a:t>canvas), </a:t>
            </a:r>
            <a:r>
              <a:rPr lang="ko-KR" altLang="en-US" sz="1600" b="1" dirty="0"/>
              <a:t>임시 </a:t>
            </a:r>
            <a:r>
              <a:rPr lang="en-US" altLang="ko-KR" sz="1600" b="1" dirty="0"/>
              <a:t>canvas </a:t>
            </a:r>
            <a:r>
              <a:rPr lang="ko-KR" altLang="en-US" sz="1600" b="1" dirty="0"/>
              <a:t>저장 </a:t>
            </a:r>
            <a:r>
              <a:rPr lang="en-US" altLang="ko-KR" sz="1600" b="1" dirty="0"/>
              <a:t>list </a:t>
            </a:r>
            <a:r>
              <a:rPr lang="ko-KR" altLang="en-US" sz="1600" b="1" dirty="0"/>
              <a:t>초기화</a:t>
            </a:r>
            <a:endParaRPr lang="en-US" altLang="ko-KR" b="1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0F445D1-EE40-4272-B931-88DBAC67D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10</a:t>
            </a:fld>
            <a:endParaRPr lang="ko-KR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5FA957A-58F8-4D56-813B-7146459E9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" y="920157"/>
            <a:ext cx="596265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04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ACD371-D3B7-4823-8FC2-E29883C66BD7}"/>
              </a:ext>
            </a:extLst>
          </p:cNvPr>
          <p:cNvSpPr/>
          <p:nvPr/>
        </p:nvSpPr>
        <p:spPr>
          <a:xfrm>
            <a:off x="175846" y="221959"/>
            <a:ext cx="116781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1. deep-sarsa/environment.py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B4460D-5A56-4DF0-BD10-9C247DFF0E52}"/>
              </a:ext>
            </a:extLst>
          </p:cNvPr>
          <p:cNvSpPr txBox="1"/>
          <p:nvPr/>
        </p:nvSpPr>
        <p:spPr>
          <a:xfrm>
            <a:off x="731520" y="3104099"/>
            <a:ext cx="11122430" cy="1325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28~30: </a:t>
            </a:r>
            <a:r>
              <a:rPr lang="en-US" altLang="ko-KR" b="1" dirty="0" err="1"/>
              <a:t>set_reward</a:t>
            </a:r>
            <a:r>
              <a:rPr lang="en-US" altLang="ko-KR" b="1" dirty="0"/>
              <a:t> </a:t>
            </a:r>
            <a:r>
              <a:rPr lang="ko-KR" altLang="en-US" b="1" dirty="0"/>
              <a:t>함수를 통해 장애물 </a:t>
            </a:r>
            <a:r>
              <a:rPr lang="en-US" altLang="ko-KR" b="1" dirty="0"/>
              <a:t>1, 2, 3 </a:t>
            </a:r>
            <a:r>
              <a:rPr lang="ko-KR" altLang="en-US" b="1" dirty="0"/>
              <a:t>설정</a:t>
            </a:r>
            <a:r>
              <a:rPr lang="en-US" altLang="ko-KR" b="1" dirty="0"/>
              <a:t>	[0, 1]</a:t>
            </a:r>
            <a:r>
              <a:rPr lang="ko-KR" altLang="en-US" b="1" dirty="0"/>
              <a:t>은 그리드월드에 있는 위치</a:t>
            </a:r>
            <a:r>
              <a:rPr lang="en-US" altLang="ko-KR" b="1" dirty="0"/>
              <a:t>, -1</a:t>
            </a:r>
            <a:r>
              <a:rPr lang="ko-KR" altLang="en-US" b="1" dirty="0"/>
              <a:t>은</a:t>
            </a:r>
            <a:r>
              <a:rPr lang="en-US" altLang="ko-KR" b="1" dirty="0"/>
              <a:t> </a:t>
            </a:r>
            <a:r>
              <a:rPr lang="ko-KR" altLang="en-US" b="1" dirty="0"/>
              <a:t>보상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32: </a:t>
            </a:r>
            <a:r>
              <a:rPr lang="en-US" altLang="ko-KR" b="1" dirty="0" err="1"/>
              <a:t>set_reward</a:t>
            </a:r>
            <a:r>
              <a:rPr lang="en-US" altLang="ko-KR" b="1" dirty="0"/>
              <a:t> </a:t>
            </a:r>
            <a:r>
              <a:rPr lang="ko-KR" altLang="en-US" b="1" dirty="0"/>
              <a:t>함수를 통해 목표 지점 설정</a:t>
            </a:r>
            <a:endParaRPr lang="en-US" altLang="ko-KR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0F445D1-EE40-4272-B931-88DBAC67D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11</a:t>
            </a:fld>
            <a:endParaRPr lang="ko-KR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A4DB172-91D6-4FD2-9095-FD9757449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" y="1457374"/>
            <a:ext cx="3686175" cy="12096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07AB223-2603-4E38-B7FE-B50F2D2A9DD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73" r="2913" b="4711"/>
          <a:stretch/>
        </p:blipFill>
        <p:spPr>
          <a:xfrm>
            <a:off x="8527092" y="3843846"/>
            <a:ext cx="2387066" cy="262303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E889442-00AB-49FA-A927-9C70F5B82C03}"/>
              </a:ext>
            </a:extLst>
          </p:cNvPr>
          <p:cNvSpPr txBox="1"/>
          <p:nvPr/>
        </p:nvSpPr>
        <p:spPr>
          <a:xfrm>
            <a:off x="9243461" y="6550223"/>
            <a:ext cx="1491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설정 결과</a:t>
            </a:r>
          </a:p>
        </p:txBody>
      </p:sp>
    </p:spTree>
    <p:extLst>
      <p:ext uri="{BB962C8B-B14F-4D97-AF65-F5344CB8AC3E}">
        <p14:creationId xmlns:p14="http://schemas.microsoft.com/office/powerpoint/2010/main" val="18072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ACD371-D3B7-4823-8FC2-E29883C66BD7}"/>
              </a:ext>
            </a:extLst>
          </p:cNvPr>
          <p:cNvSpPr/>
          <p:nvPr/>
        </p:nvSpPr>
        <p:spPr>
          <a:xfrm>
            <a:off x="175846" y="221959"/>
            <a:ext cx="116781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1. deep-sarsa/environment.py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B4460D-5A56-4DF0-BD10-9C247DFF0E52}"/>
              </a:ext>
            </a:extLst>
          </p:cNvPr>
          <p:cNvSpPr txBox="1"/>
          <p:nvPr/>
        </p:nvSpPr>
        <p:spPr>
          <a:xfrm>
            <a:off x="731520" y="3776065"/>
            <a:ext cx="11122430" cy="2636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/>
              <a:t>34: _</a:t>
            </a:r>
            <a:r>
              <a:rPr lang="en-US" altLang="ko-KR" sz="1400" b="1" dirty="0" err="1"/>
              <a:t>build_canvas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함수를 정의함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/>
              <a:t>35: canvas </a:t>
            </a:r>
            <a:r>
              <a:rPr lang="ko-KR" altLang="en-US" sz="1400" b="1" dirty="0"/>
              <a:t>객체 생성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배경색을 ‘</a:t>
            </a:r>
            <a:r>
              <a:rPr lang="en-US" altLang="ko-KR" sz="1400" b="1" dirty="0"/>
              <a:t>white’</a:t>
            </a:r>
            <a:r>
              <a:rPr lang="ko-KR" altLang="en-US" sz="1400" b="1" dirty="0"/>
              <a:t>로 설정</a:t>
            </a:r>
            <a:r>
              <a:rPr lang="en-US" altLang="ko-KR" sz="1400" b="1" dirty="0"/>
              <a:t>, height, width</a:t>
            </a:r>
            <a:r>
              <a:rPr lang="ko-KR" altLang="en-US" sz="1400" b="1" dirty="0"/>
              <a:t>는 각각 </a:t>
            </a:r>
            <a:r>
              <a:rPr lang="en-US" altLang="ko-KR" sz="1400" b="1" dirty="0"/>
              <a:t>5 * 50 = 250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zh-CN" sz="1400" b="1" dirty="0"/>
              <a:t>39~41</a:t>
            </a:r>
            <a:r>
              <a:rPr lang="en-US" altLang="ko-KR" sz="1400" b="1" dirty="0"/>
              <a:t>: </a:t>
            </a:r>
            <a:r>
              <a:rPr lang="ko-KR" altLang="en-US" sz="1400" b="1" dirty="0"/>
              <a:t>그리드 생성을 위한 세로줄 그리기</a:t>
            </a:r>
            <a:r>
              <a:rPr lang="en-US" altLang="ko-KR" sz="1400" b="1" dirty="0"/>
              <a:t>. for </a:t>
            </a:r>
            <a:r>
              <a:rPr lang="ko-KR" altLang="en-US" sz="1400" b="1" dirty="0"/>
              <a:t>문을 통해 </a:t>
            </a:r>
            <a:r>
              <a:rPr lang="en-US" altLang="ko-KR" sz="1400" b="1" dirty="0"/>
              <a:t>[0, </a:t>
            </a:r>
            <a:r>
              <a:rPr lang="en-US" altLang="zh-CN" sz="1400" b="1" dirty="0"/>
              <a:t>50</a:t>
            </a:r>
            <a:r>
              <a:rPr lang="en-US" altLang="ko-KR" sz="1400" b="1" dirty="0"/>
              <a:t>, </a:t>
            </a:r>
            <a:r>
              <a:rPr lang="en-US" altLang="zh-CN" sz="1400" b="1" dirty="0"/>
              <a:t>100</a:t>
            </a:r>
            <a:r>
              <a:rPr lang="en-US" altLang="ko-KR" sz="1400" b="1" dirty="0"/>
              <a:t>, </a:t>
            </a:r>
            <a:r>
              <a:rPr lang="en-US" altLang="zh-CN" sz="1400" b="1" dirty="0"/>
              <a:t>150</a:t>
            </a:r>
            <a:r>
              <a:rPr lang="en-US" altLang="ko-KR" sz="1400" b="1" dirty="0"/>
              <a:t>, </a:t>
            </a:r>
            <a:r>
              <a:rPr lang="en-US" altLang="zh-CN" sz="1400" b="1" dirty="0"/>
              <a:t>200</a:t>
            </a:r>
            <a:r>
              <a:rPr lang="en-US" altLang="ko-KR" sz="1400" b="1" dirty="0"/>
              <a:t>]</a:t>
            </a:r>
            <a:r>
              <a:rPr lang="ko-KR" altLang="en-US" sz="1400" b="1" dirty="0"/>
              <a:t> 다섯 개의</a:t>
            </a:r>
            <a:r>
              <a:rPr lang="en-US" altLang="ko-KR" sz="1400" b="1" dirty="0"/>
              <a:t> col</a:t>
            </a:r>
            <a:r>
              <a:rPr lang="ko-KR" altLang="en-US" sz="1400" b="1" dirty="0"/>
              <a:t>값을 </a:t>
            </a:r>
            <a:r>
              <a:rPr lang="en-US" altLang="ko-KR" sz="1400" b="1" dirty="0"/>
              <a:t>iteration</a:t>
            </a:r>
            <a:r>
              <a:rPr lang="ko-KR" altLang="en-US" sz="1400" b="1" dirty="0"/>
              <a:t>함</a:t>
            </a:r>
            <a:r>
              <a:rPr lang="en-US" altLang="ko-KR" sz="1400" b="1" dirty="0"/>
              <a:t>. (0 0 0 250), (50 0 50 250), (100 0 100 250), (150 0 150 250), (200 0 200 250) </a:t>
            </a:r>
            <a:r>
              <a:rPr lang="ko-KR" altLang="en-US" sz="1400" b="1" dirty="0"/>
              <a:t>다섯 개의</a:t>
            </a:r>
            <a:r>
              <a:rPr lang="en-US" altLang="ko-KR" sz="1400" b="1" dirty="0"/>
              <a:t> x0, y0, x1, y1 </a:t>
            </a:r>
            <a:r>
              <a:rPr lang="ko-KR" altLang="en-US" sz="1400" b="1" dirty="0"/>
              <a:t>값을 </a:t>
            </a:r>
            <a:r>
              <a:rPr lang="en-US" altLang="ko-KR" sz="1400" b="1" dirty="0" err="1"/>
              <a:t>canvas.create_line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함수에 입력해 다섯개의 세로줄을 그림</a:t>
            </a:r>
            <a:r>
              <a:rPr lang="en-US" altLang="ko-KR" sz="1400" b="1" dirty="0"/>
              <a:t>. x0, y0</a:t>
            </a:r>
            <a:r>
              <a:rPr lang="ko-KR" altLang="en-US" sz="1400" b="1" dirty="0"/>
              <a:t>은 줄의 시작 위치의 좌표이고 </a:t>
            </a:r>
            <a:r>
              <a:rPr lang="en-US" altLang="ko-KR" sz="1400" b="1" dirty="0"/>
              <a:t>x1, y1</a:t>
            </a:r>
            <a:r>
              <a:rPr lang="ko-KR" altLang="en-US" sz="1400" b="1" dirty="0"/>
              <a:t>은 줄의 끝 위치의 좌표임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/>
              <a:t>42~44: : </a:t>
            </a:r>
            <a:r>
              <a:rPr lang="ko-KR" altLang="en-US" sz="1400" b="1" dirty="0"/>
              <a:t>그리드 생성을 위한 가로줄 그리기</a:t>
            </a:r>
            <a:r>
              <a:rPr lang="en-US" altLang="ko-KR" sz="1400" b="1" dirty="0"/>
              <a:t>. for</a:t>
            </a:r>
            <a:r>
              <a:rPr lang="ko-KR" altLang="en-US" sz="1400" b="1" dirty="0"/>
              <a:t>문을 통해 </a:t>
            </a:r>
            <a:r>
              <a:rPr lang="en-US" altLang="ko-KR" sz="1400" b="1" dirty="0"/>
              <a:t>[0, </a:t>
            </a:r>
            <a:r>
              <a:rPr lang="en-US" altLang="zh-CN" sz="1400" b="1" dirty="0"/>
              <a:t>50</a:t>
            </a:r>
            <a:r>
              <a:rPr lang="en-US" altLang="ko-KR" sz="1400" b="1" dirty="0"/>
              <a:t>, </a:t>
            </a:r>
            <a:r>
              <a:rPr lang="en-US" altLang="zh-CN" sz="1400" b="1" dirty="0"/>
              <a:t>100</a:t>
            </a:r>
            <a:r>
              <a:rPr lang="en-US" altLang="ko-KR" sz="1400" b="1" dirty="0"/>
              <a:t>, </a:t>
            </a:r>
            <a:r>
              <a:rPr lang="en-US" altLang="zh-CN" sz="1400" b="1" dirty="0"/>
              <a:t>150</a:t>
            </a:r>
            <a:r>
              <a:rPr lang="en-US" altLang="ko-KR" sz="1400" b="1" dirty="0"/>
              <a:t>, </a:t>
            </a:r>
            <a:r>
              <a:rPr lang="en-US" altLang="zh-CN" sz="1400" b="1" dirty="0"/>
              <a:t>200</a:t>
            </a:r>
            <a:r>
              <a:rPr lang="en-US" altLang="ko-KR" sz="1400" b="1" dirty="0"/>
              <a:t>]</a:t>
            </a:r>
            <a:r>
              <a:rPr lang="ko-KR" altLang="en-US" sz="1400" b="1" dirty="0"/>
              <a:t> 다섯 개의</a:t>
            </a:r>
            <a:r>
              <a:rPr lang="en-US" altLang="ko-KR" sz="1400" b="1" dirty="0"/>
              <a:t> row</a:t>
            </a:r>
            <a:r>
              <a:rPr lang="ko-KR" altLang="en-US" sz="1400" b="1" dirty="0"/>
              <a:t>값을 </a:t>
            </a:r>
            <a:r>
              <a:rPr lang="en-US" altLang="ko-KR" sz="1400" b="1" dirty="0"/>
              <a:t>iteration</a:t>
            </a:r>
            <a:r>
              <a:rPr lang="ko-KR" altLang="en-US" sz="1400" b="1" dirty="0"/>
              <a:t>함</a:t>
            </a:r>
            <a:r>
              <a:rPr lang="en-US" altLang="ko-KR" sz="1400" b="1" dirty="0"/>
              <a:t>. (0 0 250 0), (0 50 250 50), (0 100 250 100), (0 150 250 150), (0 200 250 200) </a:t>
            </a:r>
            <a:r>
              <a:rPr lang="ko-KR" altLang="en-US" sz="1400" b="1" dirty="0"/>
              <a:t>다섯 개의</a:t>
            </a:r>
            <a:r>
              <a:rPr lang="en-US" altLang="ko-KR" sz="1400" b="1" dirty="0"/>
              <a:t> x0, y0, x1, y1 </a:t>
            </a:r>
            <a:r>
              <a:rPr lang="ko-KR" altLang="en-US" sz="1400" b="1" dirty="0"/>
              <a:t>값을 </a:t>
            </a:r>
            <a:r>
              <a:rPr lang="en-US" altLang="ko-KR" sz="1400" b="1" dirty="0" err="1"/>
              <a:t>canvas.create_line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함수에 입력해 다섯개의 세로줄을 그림</a:t>
            </a:r>
            <a:r>
              <a:rPr lang="en-US" altLang="ko-KR" sz="1400" b="1" dirty="0"/>
              <a:t>. x0, y0</a:t>
            </a:r>
            <a:r>
              <a:rPr lang="ko-KR" altLang="en-US" sz="1400" b="1" dirty="0"/>
              <a:t>은 줄의 시작 위치의 좌표이고 </a:t>
            </a:r>
            <a:r>
              <a:rPr lang="en-US" altLang="ko-KR" sz="1400" b="1" dirty="0"/>
              <a:t>x1, y1</a:t>
            </a:r>
            <a:r>
              <a:rPr lang="ko-KR" altLang="en-US" sz="1400" b="1" dirty="0"/>
              <a:t>은 줄의 끝 위치의 좌표임</a:t>
            </a:r>
            <a:endParaRPr lang="en-US" altLang="ko-KR" sz="1400" b="1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0F445D1-EE40-4272-B931-88DBAC67D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12</a:t>
            </a:fld>
            <a:endParaRPr lang="ko-KR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3A4145E-9F8D-47C3-B8D5-19F03C4AA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" y="1238250"/>
            <a:ext cx="576262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4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ACD371-D3B7-4823-8FC2-E29883C66BD7}"/>
              </a:ext>
            </a:extLst>
          </p:cNvPr>
          <p:cNvSpPr/>
          <p:nvPr/>
        </p:nvSpPr>
        <p:spPr>
          <a:xfrm>
            <a:off x="175846" y="221959"/>
            <a:ext cx="116781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1. deep-sarsa/environment.py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B4460D-5A56-4DF0-BD10-9C247DFF0E52}"/>
              </a:ext>
            </a:extLst>
          </p:cNvPr>
          <p:cNvSpPr txBox="1"/>
          <p:nvPr/>
        </p:nvSpPr>
        <p:spPr>
          <a:xfrm>
            <a:off x="731520" y="3541361"/>
            <a:ext cx="11122430" cy="319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46</a:t>
            </a:r>
            <a:r>
              <a:rPr lang="en-US" altLang="zh-CN" b="1" dirty="0"/>
              <a:t>~47: </a:t>
            </a:r>
            <a:r>
              <a:rPr lang="ko-KR" altLang="en-US" b="1" dirty="0"/>
              <a:t>보상</a:t>
            </a:r>
            <a:r>
              <a:rPr lang="en-US" altLang="ko-KR" b="1" dirty="0"/>
              <a:t>, canvas </a:t>
            </a:r>
            <a:r>
              <a:rPr lang="ko-KR" altLang="en-US" b="1" dirty="0"/>
              <a:t>초기화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zh-CN" b="1" dirty="0"/>
              <a:t>49: </a:t>
            </a:r>
            <a:r>
              <a:rPr lang="ko-KR" altLang="en-US" b="1" dirty="0"/>
              <a:t>그림을 그리기 위해 중심 위치 찾기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50: rectangle </a:t>
            </a:r>
            <a:r>
              <a:rPr lang="ko-KR" altLang="en-US" b="1" dirty="0"/>
              <a:t>그리기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52: canvas</a:t>
            </a:r>
            <a:r>
              <a:rPr lang="ko-KR" altLang="en-US" b="1" dirty="0"/>
              <a:t> 객체의</a:t>
            </a:r>
            <a:r>
              <a:rPr lang="en-US" altLang="ko-KR" b="1" dirty="0"/>
              <a:t> pack </a:t>
            </a:r>
            <a:r>
              <a:rPr lang="ko-KR" altLang="en-US" b="1" dirty="0"/>
              <a:t>함수를 사용해 생성한 버튼</a:t>
            </a:r>
            <a:r>
              <a:rPr lang="en-US" altLang="ko-KR" b="1" dirty="0"/>
              <a:t>, </a:t>
            </a:r>
            <a:r>
              <a:rPr lang="ko-KR" altLang="en-US" b="1" dirty="0"/>
              <a:t>이미지 등 </a:t>
            </a:r>
            <a:r>
              <a:rPr lang="en-US" altLang="ko-KR" b="1" dirty="0"/>
              <a:t>widgets</a:t>
            </a:r>
            <a:r>
              <a:rPr lang="ko-KR" altLang="en-US" b="1" dirty="0"/>
              <a:t>들이 </a:t>
            </a:r>
            <a:r>
              <a:rPr lang="en-US" altLang="ko-KR" b="1" dirty="0"/>
              <a:t>canvas</a:t>
            </a:r>
            <a:r>
              <a:rPr lang="ko-KR" altLang="en-US" b="1" dirty="0"/>
              <a:t>에 나타날 수 있게 함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54: canvas</a:t>
            </a:r>
            <a:r>
              <a:rPr lang="ko-KR" altLang="en-US" b="1" dirty="0"/>
              <a:t> 객체를</a:t>
            </a:r>
            <a:r>
              <a:rPr lang="en-US" altLang="ko-KR" b="1" dirty="0"/>
              <a:t> </a:t>
            </a:r>
            <a:r>
              <a:rPr lang="ko-KR" altLang="en-US" b="1" dirty="0"/>
              <a:t>반환함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b="1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0F445D1-EE40-4272-B931-88DBAC67D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13</a:t>
            </a:fld>
            <a:endParaRPr lang="ko-KR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FF0A458-794E-4CCF-813E-E141D010B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" y="1522998"/>
            <a:ext cx="7048500" cy="17907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6A37B30-8A75-4FD3-9EDF-101F21DFDC4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73" r="2913" b="4711"/>
          <a:stretch/>
        </p:blipFill>
        <p:spPr>
          <a:xfrm>
            <a:off x="8594469" y="918328"/>
            <a:ext cx="2387066" cy="2623033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DCBDD56F-16EB-4846-9599-15F12D16B151}"/>
              </a:ext>
            </a:extLst>
          </p:cNvPr>
          <p:cNvSpPr/>
          <p:nvPr/>
        </p:nvSpPr>
        <p:spPr>
          <a:xfrm>
            <a:off x="8499108" y="1088217"/>
            <a:ext cx="644892" cy="6970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85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ACD371-D3B7-4823-8FC2-E29883C66BD7}"/>
              </a:ext>
            </a:extLst>
          </p:cNvPr>
          <p:cNvSpPr/>
          <p:nvPr/>
        </p:nvSpPr>
        <p:spPr>
          <a:xfrm>
            <a:off x="175846" y="221959"/>
            <a:ext cx="116781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1. deep-sarsa/environment.py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B4460D-5A56-4DF0-BD10-9C247DFF0E52}"/>
              </a:ext>
            </a:extLst>
          </p:cNvPr>
          <p:cNvSpPr txBox="1"/>
          <p:nvPr/>
        </p:nvSpPr>
        <p:spPr>
          <a:xfrm>
            <a:off x="731520" y="3839744"/>
            <a:ext cx="11122430" cy="2359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56</a:t>
            </a:r>
            <a:r>
              <a:rPr lang="en-US" altLang="ko-KR" sz="1800" b="1" dirty="0"/>
              <a:t>: </a:t>
            </a:r>
            <a:r>
              <a:rPr lang="ko-KR" altLang="en-US" sz="1800" b="1" dirty="0"/>
              <a:t>이미지를 </a:t>
            </a:r>
            <a:r>
              <a:rPr lang="en-US" altLang="ko-KR" sz="1800" b="1" dirty="0" err="1"/>
              <a:t>PhotoImage</a:t>
            </a:r>
            <a:r>
              <a:rPr lang="ko-KR" altLang="en-US" sz="1800" b="1" dirty="0"/>
              <a:t> 객체로</a:t>
            </a:r>
            <a:r>
              <a:rPr lang="en-US" altLang="ko-KR" sz="1800" b="1" dirty="0"/>
              <a:t> </a:t>
            </a:r>
            <a:r>
              <a:rPr lang="ko-KR" altLang="en-US" sz="1800" b="1" dirty="0" err="1"/>
              <a:t>로드하는</a:t>
            </a:r>
            <a:r>
              <a:rPr lang="ko-KR" altLang="en-US" sz="1800" b="1" dirty="0"/>
              <a:t> </a:t>
            </a:r>
            <a:r>
              <a:rPr lang="en-US" altLang="ko-KR" sz="1800" b="1" dirty="0" err="1"/>
              <a:t>load_images</a:t>
            </a:r>
            <a:r>
              <a:rPr lang="ko-KR" altLang="en-US" sz="1800" b="1" dirty="0"/>
              <a:t> 함수를 정의함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800" b="1" dirty="0"/>
              <a:t>57~62: </a:t>
            </a:r>
            <a:r>
              <a:rPr lang="ko-KR" altLang="en-US" sz="1800" b="1" dirty="0"/>
              <a:t>세모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네모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원형 이미지를 </a:t>
            </a:r>
            <a:r>
              <a:rPr lang="en-US" altLang="ko-KR" sz="1800" b="1" dirty="0"/>
              <a:t>PIL Image</a:t>
            </a:r>
            <a:r>
              <a:rPr lang="ko-KR" altLang="en-US" sz="1800" b="1" dirty="0"/>
              <a:t>로 읽어 들이고 가로</a:t>
            </a:r>
            <a:r>
              <a:rPr lang="en-US" altLang="ko-KR" sz="1800" b="1" dirty="0"/>
              <a:t>x</a:t>
            </a:r>
            <a:r>
              <a:rPr lang="ko-KR" altLang="en-US" sz="1800" b="1" dirty="0"/>
              <a:t>세로 </a:t>
            </a:r>
            <a:r>
              <a:rPr lang="en-US" altLang="ko-KR" sz="1800" b="1" dirty="0"/>
              <a:t>30x30 </a:t>
            </a:r>
            <a:r>
              <a:rPr lang="ko-KR" altLang="en-US" sz="1800" b="1" dirty="0"/>
              <a:t>크기로 </a:t>
            </a:r>
            <a:r>
              <a:rPr lang="en-US" altLang="ko-KR" sz="1800" b="1" dirty="0"/>
              <a:t>resize </a:t>
            </a:r>
            <a:r>
              <a:rPr lang="ko-KR" altLang="en-US" sz="1800" b="1" dirty="0"/>
              <a:t>함</a:t>
            </a:r>
            <a:r>
              <a:rPr lang="en-US" altLang="ko-KR" sz="1800" b="1" dirty="0"/>
              <a:t>. </a:t>
            </a:r>
            <a:r>
              <a:rPr lang="ko-KR" altLang="en-US" sz="1800" b="1" dirty="0"/>
              <a:t>이를 사용해 </a:t>
            </a:r>
            <a:r>
              <a:rPr lang="en-US" altLang="ko-KR" sz="1800" b="1" dirty="0"/>
              <a:t>canvas </a:t>
            </a:r>
            <a:r>
              <a:rPr lang="ko-KR" altLang="en-US" sz="1800" b="1" dirty="0"/>
              <a:t>객체에서 사용할 수 있는 </a:t>
            </a:r>
            <a:r>
              <a:rPr lang="en-US" altLang="ko-KR" sz="1800" b="1" dirty="0" err="1"/>
              <a:t>PhotoImage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객체를 생성함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64: </a:t>
            </a:r>
            <a:r>
              <a:rPr lang="ko-KR" altLang="en-US" b="1" dirty="0"/>
              <a:t>생성한</a:t>
            </a:r>
            <a:r>
              <a:rPr lang="en-US" altLang="ko-KR" b="1" dirty="0"/>
              <a:t> </a:t>
            </a:r>
            <a:r>
              <a:rPr lang="en-US" altLang="ko-KR" b="1" dirty="0" err="1"/>
              <a:t>PhotoImage</a:t>
            </a:r>
            <a:r>
              <a:rPr lang="en-US" altLang="ko-KR" b="1" dirty="0"/>
              <a:t> </a:t>
            </a:r>
            <a:r>
              <a:rPr lang="ko-KR" altLang="en-US" b="1" dirty="0"/>
              <a:t>객체를 반환함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b="1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0F445D1-EE40-4272-B931-88DBAC67D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14</a:t>
            </a:fld>
            <a:endParaRPr lang="ko-KR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D3A2145-9EC9-4AFD-B38D-CF718122B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" y="1492730"/>
            <a:ext cx="56292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34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ACD371-D3B7-4823-8FC2-E29883C66BD7}"/>
              </a:ext>
            </a:extLst>
          </p:cNvPr>
          <p:cNvSpPr/>
          <p:nvPr/>
        </p:nvSpPr>
        <p:spPr>
          <a:xfrm>
            <a:off x="175846" y="221959"/>
            <a:ext cx="116781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1. deep-sarsa/environment.py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B4460D-5A56-4DF0-BD10-9C247DFF0E52}"/>
              </a:ext>
            </a:extLst>
          </p:cNvPr>
          <p:cNvSpPr txBox="1"/>
          <p:nvPr/>
        </p:nvSpPr>
        <p:spPr>
          <a:xfrm>
            <a:off x="731520" y="3839744"/>
            <a:ext cx="11122430" cy="2866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66: </a:t>
            </a:r>
            <a:r>
              <a:rPr lang="ko-KR" altLang="en-US" b="1" dirty="0"/>
              <a:t>한 </a:t>
            </a:r>
            <a:r>
              <a:rPr lang="en-US" altLang="ko-KR" b="1" dirty="0"/>
              <a:t>episode</a:t>
            </a:r>
            <a:r>
              <a:rPr lang="ko-KR" altLang="en-US" b="1" dirty="0"/>
              <a:t>를 진행한 후 위치를 </a:t>
            </a:r>
            <a:r>
              <a:rPr lang="en-US" altLang="ko-KR" b="1" dirty="0"/>
              <a:t>reset </a:t>
            </a:r>
            <a:r>
              <a:rPr lang="ko-KR" altLang="en-US" b="1" dirty="0"/>
              <a:t>하는 함수 정의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68~69: reward</a:t>
            </a:r>
            <a:r>
              <a:rPr lang="ko-KR" altLang="en-US" b="1" dirty="0"/>
              <a:t>에 저장한 </a:t>
            </a:r>
            <a:r>
              <a:rPr lang="en-US" altLang="ko-KR" b="1" dirty="0"/>
              <a:t>canvas</a:t>
            </a:r>
            <a:r>
              <a:rPr lang="ko-KR" altLang="en-US" b="1" dirty="0"/>
              <a:t>들을 삭제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71: reward </a:t>
            </a:r>
            <a:r>
              <a:rPr lang="ko-KR" altLang="en-US" b="1" dirty="0"/>
              <a:t>초기화</a:t>
            </a:r>
            <a:r>
              <a:rPr lang="en-US" altLang="ko-KR" b="1" dirty="0"/>
              <a:t>		(</a:t>
            </a:r>
            <a:r>
              <a:rPr lang="ko-KR" altLang="en-US" b="1" dirty="0"/>
              <a:t>장애물</a:t>
            </a:r>
            <a:r>
              <a:rPr lang="en-US" altLang="ko-KR" b="1" dirty="0"/>
              <a:t> 3</a:t>
            </a:r>
            <a:r>
              <a:rPr lang="ko-KR" altLang="en-US" b="1" dirty="0"/>
              <a:t>개</a:t>
            </a:r>
            <a:r>
              <a:rPr lang="en-US" altLang="ko-KR" b="1" dirty="0"/>
              <a:t>, </a:t>
            </a:r>
            <a:r>
              <a:rPr lang="ko-KR" altLang="en-US" b="1" dirty="0"/>
              <a:t>목표지점 </a:t>
            </a:r>
            <a:r>
              <a:rPr lang="en-US" altLang="ko-KR" b="1" dirty="0"/>
              <a:t>1</a:t>
            </a:r>
            <a:r>
              <a:rPr lang="ko-KR" altLang="en-US" b="1" dirty="0"/>
              <a:t>개</a:t>
            </a:r>
            <a:r>
              <a:rPr lang="en-US" altLang="ko-KR" b="1" dirty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72: goal </a:t>
            </a:r>
            <a:r>
              <a:rPr lang="ko-KR" altLang="en-US" b="1" dirty="0"/>
              <a:t>초기화</a:t>
            </a:r>
            <a:r>
              <a:rPr lang="en-US" altLang="ko-KR" b="1" dirty="0"/>
              <a:t>		(</a:t>
            </a:r>
            <a:r>
              <a:rPr lang="ko-KR" altLang="en-US" b="1" dirty="0"/>
              <a:t>목표지점만 포함</a:t>
            </a:r>
            <a:r>
              <a:rPr lang="en-US" altLang="ko-KR" b="1" dirty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73~75: </a:t>
            </a:r>
            <a:r>
              <a:rPr lang="en-US" altLang="ko-KR" b="1" dirty="0" err="1"/>
              <a:t>set_reward</a:t>
            </a:r>
            <a:r>
              <a:rPr lang="en-US" altLang="ko-KR" b="1" dirty="0"/>
              <a:t> </a:t>
            </a:r>
            <a:r>
              <a:rPr lang="ko-KR" altLang="en-US" b="1" dirty="0"/>
              <a:t>함수를 통해 장애물 </a:t>
            </a:r>
            <a:r>
              <a:rPr lang="en-US" altLang="ko-KR" b="1" dirty="0"/>
              <a:t>1, 2, 3 </a:t>
            </a:r>
            <a:r>
              <a:rPr lang="ko-KR" altLang="en-US" b="1" dirty="0"/>
              <a:t>초기화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78: </a:t>
            </a:r>
            <a:r>
              <a:rPr lang="en-US" altLang="ko-KR" b="1" dirty="0" err="1"/>
              <a:t>set_reward</a:t>
            </a:r>
            <a:r>
              <a:rPr lang="en-US" altLang="ko-KR" b="1" dirty="0"/>
              <a:t> </a:t>
            </a:r>
            <a:r>
              <a:rPr lang="ko-KR" altLang="en-US" b="1" dirty="0"/>
              <a:t>함수를 통해 목표 지점 초기화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b="1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0F445D1-EE40-4272-B931-88DBAC67D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15</a:t>
            </a:fld>
            <a:endParaRPr lang="ko-KR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E3417CA-5766-4DFF-ACF3-02CBCB18D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" y="980853"/>
            <a:ext cx="428625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30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ACD371-D3B7-4823-8FC2-E29883C66BD7}"/>
              </a:ext>
            </a:extLst>
          </p:cNvPr>
          <p:cNvSpPr/>
          <p:nvPr/>
        </p:nvSpPr>
        <p:spPr>
          <a:xfrm>
            <a:off x="175846" y="221959"/>
            <a:ext cx="116781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1. deep-sarsa/environment.py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B4460D-5A56-4DF0-BD10-9C247DFF0E52}"/>
              </a:ext>
            </a:extLst>
          </p:cNvPr>
          <p:cNvSpPr txBox="1"/>
          <p:nvPr/>
        </p:nvSpPr>
        <p:spPr>
          <a:xfrm>
            <a:off x="731520" y="3764551"/>
            <a:ext cx="1112243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/>
              <a:t>80: </a:t>
            </a:r>
            <a:r>
              <a:rPr lang="ko-KR" altLang="en-US" sz="1600" b="1" dirty="0"/>
              <a:t>위치와 보상을 입력하고 </a:t>
            </a:r>
            <a:r>
              <a:rPr lang="en-US" altLang="ko-KR" sz="1600" b="1" dirty="0"/>
              <a:t>rewards </a:t>
            </a:r>
            <a:r>
              <a:rPr lang="ko-KR" altLang="en-US" sz="1600" b="1" dirty="0"/>
              <a:t>변수에서 저장하는 함수</a:t>
            </a:r>
            <a:endParaRPr lang="en-US" altLang="ko-KR" sz="16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/>
              <a:t>81: </a:t>
            </a:r>
            <a:r>
              <a:rPr lang="ko-KR" altLang="en-US" sz="1600" b="1" dirty="0"/>
              <a:t>위치를 </a:t>
            </a:r>
            <a:r>
              <a:rPr lang="en-US" altLang="ko-KR" sz="1600" b="1" dirty="0"/>
              <a:t>list </a:t>
            </a:r>
            <a:r>
              <a:rPr lang="ko-KR" altLang="en-US" sz="1600" b="1" dirty="0"/>
              <a:t>형식으로 저장</a:t>
            </a:r>
            <a:endParaRPr lang="en-US" altLang="ko-KR" sz="16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/>
              <a:t>82~83: canvas</a:t>
            </a:r>
            <a:r>
              <a:rPr lang="ko-KR" altLang="en-US" sz="1600" b="1" dirty="0"/>
              <a:t>에 있는 위치</a:t>
            </a:r>
            <a:r>
              <a:rPr lang="en-US" altLang="ko-KR" sz="1600" b="1" dirty="0"/>
              <a:t>		(x, y)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/>
              <a:t>84: </a:t>
            </a:r>
            <a:r>
              <a:rPr lang="en-US" altLang="ko-KR" sz="1600" b="1" dirty="0" err="1"/>
              <a:t>dict</a:t>
            </a:r>
            <a:r>
              <a:rPr lang="en-US" altLang="ko-KR" sz="1600" b="1" dirty="0"/>
              <a:t> </a:t>
            </a:r>
            <a:r>
              <a:rPr lang="ko-KR" altLang="en-US" sz="1600" b="1" dirty="0" smtClean="0"/>
              <a:t>형식으로</a:t>
            </a:r>
            <a:r>
              <a:rPr lang="en-US" altLang="ko-KR" sz="1600" b="1" dirty="0" smtClean="0"/>
              <a:t>,</a:t>
            </a:r>
            <a:r>
              <a:rPr lang="ko-KR" altLang="en-US" sz="1600" b="1" dirty="0" smtClean="0"/>
              <a:t> </a:t>
            </a:r>
            <a:r>
              <a:rPr lang="ko-KR" altLang="en-US" sz="1600" b="1" dirty="0"/>
              <a:t>보상</a:t>
            </a:r>
            <a:r>
              <a:rPr lang="en-US" altLang="ko-KR" sz="1600" b="1" dirty="0"/>
              <a:t>, canvas image,</a:t>
            </a:r>
            <a:r>
              <a:rPr lang="ko-KR" altLang="en-US" sz="1600" b="1" dirty="0"/>
              <a:t> 방향 등 변수를 임시저장</a:t>
            </a:r>
            <a:endParaRPr lang="en-US" altLang="ko-KR" sz="16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/>
              <a:t>85: </a:t>
            </a:r>
            <a:r>
              <a:rPr lang="en-US" altLang="ko-KR" sz="1600" b="1" dirty="0" smtClean="0"/>
              <a:t>reward</a:t>
            </a:r>
            <a:r>
              <a:rPr lang="ko-KR" altLang="en-US" sz="1600" b="1" dirty="0" smtClean="0"/>
              <a:t>가 </a:t>
            </a:r>
            <a:r>
              <a:rPr lang="en-US" altLang="ko-KR" sz="1600" b="1" dirty="0" smtClean="0"/>
              <a:t>0</a:t>
            </a:r>
            <a:r>
              <a:rPr lang="ko-KR" altLang="en-US" sz="1600" b="1" dirty="0" smtClean="0"/>
              <a:t>보다 크다면</a:t>
            </a:r>
            <a:endParaRPr lang="en-US" altLang="ko-KR" sz="16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/>
              <a:t>86: temp </a:t>
            </a:r>
            <a:r>
              <a:rPr lang="ko-KR" altLang="en-US" sz="1600" b="1" dirty="0"/>
              <a:t>중에 </a:t>
            </a:r>
            <a:r>
              <a:rPr lang="en-US" altLang="ko-KR" sz="1600" b="1" dirty="0"/>
              <a:t>key</a:t>
            </a:r>
            <a:r>
              <a:rPr lang="ko-KR" altLang="en-US" sz="1600" b="1" dirty="0"/>
              <a:t>가 </a:t>
            </a:r>
            <a:r>
              <a:rPr lang="en-US" altLang="ko-KR" sz="1600" b="1" dirty="0"/>
              <a:t>reward</a:t>
            </a:r>
            <a:r>
              <a:rPr lang="ko-KR" altLang="en-US" sz="1600" b="1" dirty="0"/>
              <a:t>라는 변수를 통해 </a:t>
            </a:r>
            <a:r>
              <a:rPr lang="en-US" altLang="ko-KR" sz="1600" b="1" dirty="0"/>
              <a:t>reward</a:t>
            </a:r>
            <a:r>
              <a:rPr lang="ko-KR" altLang="en-US" sz="1600" b="1" dirty="0"/>
              <a:t>를 저장함</a:t>
            </a:r>
            <a:endParaRPr lang="en-US" altLang="ko-KR" sz="16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/>
              <a:t>87: canvas image</a:t>
            </a:r>
            <a:r>
              <a:rPr lang="ko-KR" altLang="en-US" sz="1600" b="1" dirty="0"/>
              <a:t>를 </a:t>
            </a:r>
            <a:r>
              <a:rPr lang="en-US" altLang="ko-KR" sz="1600" b="1" dirty="0"/>
              <a:t>figure</a:t>
            </a:r>
            <a:r>
              <a:rPr lang="ko-KR" altLang="en-US" sz="1600" b="1" dirty="0"/>
              <a:t>에서 저장</a:t>
            </a:r>
            <a:endParaRPr lang="en-US" altLang="ko-KR" sz="16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/>
              <a:t>91: </a:t>
            </a:r>
            <a:r>
              <a:rPr lang="ko-KR" altLang="en-US" sz="1600" b="1" dirty="0"/>
              <a:t>도착한 </a:t>
            </a:r>
            <a:r>
              <a:rPr lang="en-US" altLang="ko-KR" sz="1600" b="1" dirty="0"/>
              <a:t>canvas image</a:t>
            </a:r>
            <a:r>
              <a:rPr lang="ko-KR" altLang="en-US" sz="1600" b="1" dirty="0"/>
              <a:t>를 </a:t>
            </a:r>
            <a:r>
              <a:rPr lang="en-US" altLang="ko-KR" sz="1600" b="1" dirty="0"/>
              <a:t>goal</a:t>
            </a:r>
            <a:r>
              <a:rPr lang="ko-KR" altLang="en-US" sz="1600" b="1" dirty="0"/>
              <a:t>에서 저장함</a:t>
            </a:r>
            <a:endParaRPr lang="en-US" altLang="ko-KR" sz="16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b="1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0F445D1-EE40-4272-B931-88DBAC67D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16</a:t>
            </a:fld>
            <a:endParaRPr lang="ko-KR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E2939D1-C0E6-4E4C-8488-376DF4C09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" y="1019175"/>
            <a:ext cx="693420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87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ACD371-D3B7-4823-8FC2-E29883C66BD7}"/>
              </a:ext>
            </a:extLst>
          </p:cNvPr>
          <p:cNvSpPr/>
          <p:nvPr/>
        </p:nvSpPr>
        <p:spPr>
          <a:xfrm>
            <a:off x="175846" y="221959"/>
            <a:ext cx="116781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1. deep-sarsa/environment.py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B4460D-5A56-4DF0-BD10-9C247DFF0E52}"/>
              </a:ext>
            </a:extLst>
          </p:cNvPr>
          <p:cNvSpPr txBox="1"/>
          <p:nvPr/>
        </p:nvSpPr>
        <p:spPr>
          <a:xfrm>
            <a:off x="731520" y="3764551"/>
            <a:ext cx="11122430" cy="3282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/>
              <a:t>94: reward</a:t>
            </a:r>
            <a:r>
              <a:rPr lang="ko-KR" altLang="en-US" sz="1600" b="1" dirty="0"/>
              <a:t>가 </a:t>
            </a:r>
            <a:r>
              <a:rPr lang="en-US" altLang="ko-KR" sz="1600" b="1" dirty="0"/>
              <a:t>0</a:t>
            </a:r>
            <a:r>
              <a:rPr lang="ko-KR" altLang="en-US" sz="1600" b="1" dirty="0"/>
              <a:t>보다 작은 경우</a:t>
            </a:r>
            <a:r>
              <a:rPr lang="en-US" altLang="ko-KR" sz="1600" b="1" dirty="0"/>
              <a:t>	(</a:t>
            </a:r>
            <a:r>
              <a:rPr lang="ko-KR" altLang="en-US" sz="1600" b="1" dirty="0"/>
              <a:t>장애물이 있음</a:t>
            </a:r>
            <a:r>
              <a:rPr lang="en-US" altLang="ko-KR" sz="1600" b="1" dirty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/>
              <a:t>95: </a:t>
            </a:r>
            <a:r>
              <a:rPr lang="ko-KR" altLang="en-US" sz="1600" b="1" dirty="0"/>
              <a:t>방향을 </a:t>
            </a:r>
            <a:r>
              <a:rPr lang="en-US" altLang="ko-KR" sz="1600" b="1" dirty="0"/>
              <a:t>-1</a:t>
            </a:r>
            <a:r>
              <a:rPr lang="ko-KR" altLang="en-US" sz="1600" b="1" dirty="0"/>
              <a:t>로 저장</a:t>
            </a:r>
            <a:endParaRPr lang="en-US" altLang="ko-KR" sz="16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/>
              <a:t>96: reward </a:t>
            </a:r>
            <a:r>
              <a:rPr lang="ko-KR" altLang="en-US" sz="1600" b="1" dirty="0"/>
              <a:t>저장</a:t>
            </a:r>
            <a:endParaRPr lang="en-US" altLang="ko-KR" sz="16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/>
              <a:t>97: image </a:t>
            </a:r>
            <a:r>
              <a:rPr lang="ko-KR" altLang="en-US" sz="1600" b="1" dirty="0"/>
              <a:t>저장</a:t>
            </a:r>
            <a:endParaRPr lang="en-US" altLang="ko-KR" sz="16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/>
              <a:t>101: canvas image</a:t>
            </a:r>
            <a:r>
              <a:rPr lang="ko-KR" altLang="en-US" sz="1600" b="1" dirty="0"/>
              <a:t>의 </a:t>
            </a:r>
            <a:r>
              <a:rPr lang="en-US" altLang="ko-KR" sz="1600" b="1" dirty="0"/>
              <a:t>bounding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box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(x1, y1, x2, y2)</a:t>
            </a:r>
            <a:r>
              <a:rPr lang="ko-KR" altLang="en-US" sz="1600" b="1" dirty="0"/>
              <a:t>를 저장</a:t>
            </a:r>
            <a:endParaRPr lang="en-US" altLang="ko-KR" sz="16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/>
              <a:t>102: </a:t>
            </a:r>
            <a:r>
              <a:rPr lang="ko-KR" altLang="en-US" sz="1600" b="1" dirty="0"/>
              <a:t>상태 저장</a:t>
            </a:r>
            <a:r>
              <a:rPr lang="en-US" altLang="ko-KR" sz="1600" b="1" dirty="0"/>
              <a:t>	(</a:t>
            </a:r>
            <a:r>
              <a:rPr lang="ko-KR" altLang="en-US" sz="1600" b="1" dirty="0"/>
              <a:t>예시 </a:t>
            </a:r>
            <a:r>
              <a:rPr lang="en-US" altLang="ko-KR" sz="1600" b="1" dirty="0"/>
              <a:t>: [0, 1]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/>
              <a:t>103: </a:t>
            </a:r>
            <a:r>
              <a:rPr lang="ko-KR" altLang="en-US" sz="1600" b="1" dirty="0"/>
              <a:t>모든 정보를 </a:t>
            </a:r>
            <a:r>
              <a:rPr lang="en-US" altLang="ko-KR" sz="1600" b="1" dirty="0"/>
              <a:t>reward list</a:t>
            </a:r>
            <a:r>
              <a:rPr lang="ko-KR" altLang="en-US" sz="1600" b="1" dirty="0"/>
              <a:t>에서 </a:t>
            </a:r>
            <a:r>
              <a:rPr lang="en-US" altLang="ko-KR" sz="1600" b="1" dirty="0"/>
              <a:t>append		</a:t>
            </a:r>
            <a:r>
              <a:rPr lang="ko-KR" altLang="en-US" sz="1600" b="1" dirty="0"/>
              <a:t> </a:t>
            </a:r>
            <a:endParaRPr lang="en-US" altLang="ko-KR" sz="16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b="1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0F445D1-EE40-4272-B931-88DBAC67D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17</a:t>
            </a:fld>
            <a:endParaRPr lang="ko-KR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FDCAB86-D849-4F8A-AC08-657107AD2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" y="1271430"/>
            <a:ext cx="661035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31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ACD371-D3B7-4823-8FC2-E29883C66BD7}"/>
              </a:ext>
            </a:extLst>
          </p:cNvPr>
          <p:cNvSpPr/>
          <p:nvPr/>
        </p:nvSpPr>
        <p:spPr>
          <a:xfrm>
            <a:off x="175846" y="221959"/>
            <a:ext cx="116781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1. deep-sarsa/environment.py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B4460D-5A56-4DF0-BD10-9C247DFF0E52}"/>
              </a:ext>
            </a:extLst>
          </p:cNvPr>
          <p:cNvSpPr txBox="1"/>
          <p:nvPr/>
        </p:nvSpPr>
        <p:spPr>
          <a:xfrm>
            <a:off x="731520" y="3764551"/>
            <a:ext cx="11122430" cy="3605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/>
              <a:t>106: </a:t>
            </a:r>
            <a:r>
              <a:rPr lang="ko-KR" altLang="en-US" sz="1400" b="1" dirty="0"/>
              <a:t>상태를 입력으로 목표지점에 도착할 수 있는지 확인</a:t>
            </a:r>
            <a:r>
              <a:rPr lang="en-US" altLang="ko-KR" sz="1400" b="1" dirty="0"/>
              <a:t>		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/>
              <a:t>107: </a:t>
            </a:r>
            <a:r>
              <a:rPr lang="en-US" altLang="ko-KR" sz="1400" b="1" dirty="0" err="1"/>
              <a:t>dict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정의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/>
              <a:t>108: </a:t>
            </a:r>
            <a:r>
              <a:rPr lang="ko-KR" altLang="en-US" sz="1400" b="1" dirty="0"/>
              <a:t>판단 변수 초기화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/>
              <a:t>109: </a:t>
            </a:r>
            <a:r>
              <a:rPr lang="ko-KR" altLang="en-US" sz="1400" b="1" dirty="0"/>
              <a:t>보상 초기화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/>
              <a:t>111: 3</a:t>
            </a:r>
            <a:r>
              <a:rPr lang="ko-KR" altLang="en-US" sz="1400" b="1" dirty="0"/>
              <a:t>개 장애물</a:t>
            </a:r>
            <a:r>
              <a:rPr lang="en-US" altLang="ko-KR" sz="1400" b="1" dirty="0"/>
              <a:t>, 1</a:t>
            </a:r>
            <a:r>
              <a:rPr lang="ko-KR" altLang="en-US" sz="1400" b="1" dirty="0"/>
              <a:t>개 목표지점을 </a:t>
            </a:r>
            <a:r>
              <a:rPr lang="en-US" altLang="ko-KR" sz="1400" b="1" dirty="0"/>
              <a:t>for</a:t>
            </a:r>
            <a:r>
              <a:rPr lang="ko-KR" altLang="en-US" sz="1400" b="1" dirty="0"/>
              <a:t>로 </a:t>
            </a:r>
            <a:r>
              <a:rPr lang="en-US" altLang="ko-KR" sz="1400" b="1" dirty="0"/>
              <a:t>iteration </a:t>
            </a:r>
            <a:r>
              <a:rPr lang="ko-KR" altLang="en-US" sz="1400" b="1" dirty="0"/>
              <a:t>함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/>
              <a:t>112: </a:t>
            </a:r>
            <a:r>
              <a:rPr lang="ko-KR" altLang="en-US" sz="1400" b="1" dirty="0"/>
              <a:t>지금의 위치와 장애물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혹은 목표지점에 도착한다면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/>
              <a:t>113: </a:t>
            </a:r>
            <a:r>
              <a:rPr lang="ko-KR" altLang="en-US" sz="1400" b="1" dirty="0"/>
              <a:t>보상받기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/>
              <a:t>114: </a:t>
            </a:r>
            <a:r>
              <a:rPr lang="ko-KR" altLang="en-US" sz="1400" b="1" dirty="0"/>
              <a:t>목표지점에 도착한 경우 </a:t>
            </a:r>
            <a:r>
              <a:rPr lang="en-US" altLang="ko-KR" sz="1400" b="1" dirty="0" err="1"/>
              <a:t>if_goal</a:t>
            </a:r>
            <a:r>
              <a:rPr lang="ko-KR" altLang="en-US" sz="1400" b="1" dirty="0"/>
              <a:t>을 </a:t>
            </a:r>
            <a:r>
              <a:rPr lang="en-US" altLang="ko-KR" sz="1400" b="1" dirty="0"/>
              <a:t>True</a:t>
            </a:r>
            <a:r>
              <a:rPr lang="ko-KR" altLang="en-US" sz="1400" b="1" dirty="0"/>
              <a:t>로 변경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/>
              <a:t>117~119: </a:t>
            </a:r>
            <a:r>
              <a:rPr lang="ko-KR" altLang="en-US" sz="1400" b="1" dirty="0"/>
              <a:t>보상 저장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정보 </a:t>
            </a:r>
            <a:r>
              <a:rPr lang="en-US" altLang="ko-KR" sz="1400" b="1" dirty="0"/>
              <a:t>return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b="1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0F445D1-EE40-4272-B931-88DBAC67D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18</a:t>
            </a:fld>
            <a:endParaRPr lang="ko-KR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F5D1F97-EF86-4081-928E-0E2E0101F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" y="796227"/>
            <a:ext cx="450532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98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8B4460D-5A56-4DF0-BD10-9C247DFF0E52}"/>
              </a:ext>
            </a:extLst>
          </p:cNvPr>
          <p:cNvSpPr txBox="1"/>
          <p:nvPr/>
        </p:nvSpPr>
        <p:spPr>
          <a:xfrm>
            <a:off x="175845" y="775861"/>
            <a:ext cx="11805623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dirty="0" err="1" smtClean="0">
                <a:latin typeface="+mn-ea"/>
              </a:rPr>
              <a:t>딥살사</a:t>
            </a:r>
            <a:endParaRPr lang="en-US" altLang="ko-KR" b="1" dirty="0">
              <a:latin typeface="+mn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1A3A076-32E3-441E-AB47-1089A6EFD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EE96C5E-F138-46C8-8DE6-BD1ED4A82006}"/>
              </a:ext>
            </a:extLst>
          </p:cNvPr>
          <p:cNvSpPr/>
          <p:nvPr/>
        </p:nvSpPr>
        <p:spPr>
          <a:xfrm>
            <a:off x="175846" y="221959"/>
            <a:ext cx="116781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latin typeface="+mn-ea"/>
              </a:rPr>
              <a:t>목차</a:t>
            </a:r>
            <a:endParaRPr lang="en-US" altLang="ko-KR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3473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ACD371-D3B7-4823-8FC2-E29883C66BD7}"/>
              </a:ext>
            </a:extLst>
          </p:cNvPr>
          <p:cNvSpPr/>
          <p:nvPr/>
        </p:nvSpPr>
        <p:spPr>
          <a:xfrm>
            <a:off x="175846" y="221959"/>
            <a:ext cx="116781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1. deep-sarsa/environment.py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B4460D-5A56-4DF0-BD10-9C247DFF0E52}"/>
              </a:ext>
            </a:extLst>
          </p:cNvPr>
          <p:cNvSpPr txBox="1"/>
          <p:nvPr/>
        </p:nvSpPr>
        <p:spPr>
          <a:xfrm>
            <a:off x="731520" y="3764551"/>
            <a:ext cx="11122430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/>
              <a:t>122: canvas </a:t>
            </a:r>
            <a:r>
              <a:rPr lang="ko-KR" altLang="en-US" sz="1400" b="1" dirty="0"/>
              <a:t>위치를 그리드월드 위치로 변환한 함수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/>
              <a:t>123~124: x, y </a:t>
            </a:r>
            <a:r>
              <a:rPr lang="ko-KR" altLang="en-US" sz="1400" b="1" dirty="0"/>
              <a:t>위치 계산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/>
              <a:t>125: list </a:t>
            </a:r>
            <a:r>
              <a:rPr lang="ko-KR" altLang="en-US" sz="1400" b="1" dirty="0"/>
              <a:t>형식으로 </a:t>
            </a:r>
            <a:r>
              <a:rPr lang="en-US" altLang="ko-KR" sz="1400" b="1" dirty="0"/>
              <a:t>return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0F445D1-EE40-4272-B931-88DBAC67D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19</a:t>
            </a:fld>
            <a:endParaRPr lang="ko-KR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1E879E5-5336-4CF3-AA8E-D714C7861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" y="1714500"/>
            <a:ext cx="5419165" cy="9906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65E5917-9B9E-4EBF-95DD-90AE0329AD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8555" y="3764551"/>
            <a:ext cx="15621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65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ACD371-D3B7-4823-8FC2-E29883C66BD7}"/>
              </a:ext>
            </a:extLst>
          </p:cNvPr>
          <p:cNvSpPr/>
          <p:nvPr/>
        </p:nvSpPr>
        <p:spPr>
          <a:xfrm>
            <a:off x="175846" y="221959"/>
            <a:ext cx="116781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1. deep-sarsa/environment.py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B4460D-5A56-4DF0-BD10-9C247DFF0E52}"/>
              </a:ext>
            </a:extLst>
          </p:cNvPr>
          <p:cNvSpPr txBox="1"/>
          <p:nvPr/>
        </p:nvSpPr>
        <p:spPr>
          <a:xfrm>
            <a:off x="731520" y="3764551"/>
            <a:ext cx="11122430" cy="2312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/>
              <a:t>125: </a:t>
            </a:r>
            <a:r>
              <a:rPr lang="ko-KR" altLang="en-US" sz="1400" b="1" dirty="0"/>
              <a:t>환경 </a:t>
            </a:r>
            <a:r>
              <a:rPr lang="en-US" altLang="ko-KR" sz="1400" b="1" dirty="0"/>
              <a:t>reset </a:t>
            </a:r>
            <a:r>
              <a:rPr lang="ko-KR" altLang="en-US" sz="1400" b="1" dirty="0"/>
              <a:t>함수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/>
              <a:t>126: class update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/>
              <a:t>127: 0.5</a:t>
            </a:r>
            <a:r>
              <a:rPr lang="ko-KR" altLang="en-US" sz="1400" b="1" dirty="0"/>
              <a:t>초 멈추는 역할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/>
              <a:t>128:</a:t>
            </a:r>
            <a:r>
              <a:rPr lang="ko-KR" altLang="en-US" sz="1400" b="1" dirty="0"/>
              <a:t> 출발 지점의 위치를 계산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/>
              <a:t>129: canvas</a:t>
            </a:r>
            <a:r>
              <a:rPr lang="ko-KR" altLang="en-US" sz="1400" b="1" dirty="0"/>
              <a:t>에서 출발 지점을 그리기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/>
              <a:t>130: </a:t>
            </a:r>
            <a:r>
              <a:rPr lang="en-US" altLang="ko-KR" sz="1400" b="1" dirty="0" err="1"/>
              <a:t>reset_reward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함수를 통해 장애물과 도착지점 초기화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/>
              <a:t>131: </a:t>
            </a:r>
            <a:r>
              <a:rPr lang="en-US" altLang="ko-KR" sz="1400" b="1" dirty="0" err="1"/>
              <a:t>get_state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함수를 통해 모든 정보를 들어가 있는 상태를 계산</a:t>
            </a:r>
            <a:r>
              <a:rPr lang="en-US" altLang="ko-KR" sz="1400" b="1" dirty="0"/>
              <a:t>		(15</a:t>
            </a:r>
            <a:r>
              <a:rPr lang="ko-KR" altLang="en-US" sz="1400" b="1" dirty="0"/>
              <a:t>개</a:t>
            </a:r>
            <a:r>
              <a:rPr lang="en-US" altLang="ko-KR" sz="1400" b="1" dirty="0"/>
              <a:t>)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0F445D1-EE40-4272-B931-88DBAC67D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20</a:t>
            </a:fld>
            <a:endParaRPr lang="ko-KR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98AA77D-B2A1-4034-BF43-86699D14C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" y="1514475"/>
            <a:ext cx="6286500" cy="14192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CCC721F-BE2D-4F4D-97A4-5E1A26634F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0512" y="6219229"/>
            <a:ext cx="3990975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36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ACD371-D3B7-4823-8FC2-E29883C66BD7}"/>
              </a:ext>
            </a:extLst>
          </p:cNvPr>
          <p:cNvSpPr/>
          <p:nvPr/>
        </p:nvSpPr>
        <p:spPr>
          <a:xfrm>
            <a:off x="175846" y="221959"/>
            <a:ext cx="116781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1. deep-sarsa/environment.py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B4460D-5A56-4DF0-BD10-9C247DFF0E52}"/>
              </a:ext>
            </a:extLst>
          </p:cNvPr>
          <p:cNvSpPr txBox="1"/>
          <p:nvPr/>
        </p:nvSpPr>
        <p:spPr>
          <a:xfrm>
            <a:off x="731520" y="4099832"/>
            <a:ext cx="11122430" cy="2549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/>
              <a:t>134: </a:t>
            </a:r>
            <a:r>
              <a:rPr lang="ko-KR" altLang="en-US" sz="1200" b="1" dirty="0"/>
              <a:t>한 </a:t>
            </a:r>
            <a:r>
              <a:rPr lang="en-US" altLang="ko-KR" sz="1200" b="1" dirty="0"/>
              <a:t>time step </a:t>
            </a:r>
            <a:r>
              <a:rPr lang="ko-KR" altLang="en-US" sz="1200" b="1" dirty="0"/>
              <a:t>진행한 함수</a:t>
            </a:r>
            <a:r>
              <a:rPr lang="en-US" altLang="ko-KR" sz="1200" b="1" dirty="0"/>
              <a:t>		</a:t>
            </a:r>
            <a:r>
              <a:rPr lang="ko-KR" altLang="en-US" sz="1200" b="1" dirty="0"/>
              <a:t>입력</a:t>
            </a:r>
            <a:r>
              <a:rPr lang="en-US" altLang="ko-KR" sz="1200" b="1" dirty="0"/>
              <a:t>: </a:t>
            </a:r>
            <a:r>
              <a:rPr lang="ko-KR" altLang="en-US" sz="1200" b="1" dirty="0"/>
              <a:t>행동</a:t>
            </a:r>
            <a:r>
              <a:rPr lang="en-US" altLang="ko-KR" sz="1200" b="1" dirty="0"/>
              <a:t>(0~4)	</a:t>
            </a:r>
            <a:r>
              <a:rPr lang="ko-KR" altLang="en-US" sz="1200" b="1" dirty="0"/>
              <a:t>출력</a:t>
            </a:r>
            <a:r>
              <a:rPr lang="en-US" altLang="ko-KR" sz="1200" b="1" dirty="0"/>
              <a:t>: </a:t>
            </a:r>
            <a:r>
              <a:rPr lang="ko-KR" altLang="en-US" sz="1200" b="1" dirty="0"/>
              <a:t>상태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보상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도착 판단</a:t>
            </a:r>
            <a:endParaRPr lang="en-US" altLang="ko-KR" sz="12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/>
              <a:t>135: time step </a:t>
            </a:r>
            <a:r>
              <a:rPr lang="ko-KR" altLang="en-US" sz="1200" b="1" dirty="0"/>
              <a:t>횟수 </a:t>
            </a:r>
            <a:r>
              <a:rPr lang="en-US" altLang="ko-KR" sz="1200" b="1" dirty="0"/>
              <a:t>+ 1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/>
              <a:t>136: </a:t>
            </a:r>
            <a:r>
              <a:rPr lang="ko-KR" altLang="en-US" sz="1200" b="1" dirty="0"/>
              <a:t>게임 진행</a:t>
            </a:r>
            <a:r>
              <a:rPr lang="en-US" altLang="ko-KR" sz="1200" b="1" dirty="0"/>
              <a:t>(0.01</a:t>
            </a:r>
            <a:r>
              <a:rPr lang="ko-KR" altLang="en-US" sz="1200" b="1" dirty="0"/>
              <a:t>초 </a:t>
            </a:r>
            <a:r>
              <a:rPr lang="en-US" altLang="ko-KR" sz="1200" b="1" dirty="0"/>
              <a:t>sleep)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/>
              <a:t>138~139: 2</a:t>
            </a:r>
            <a:r>
              <a:rPr lang="ko-KR" altLang="en-US" sz="1200" b="1" dirty="0"/>
              <a:t>번마다 </a:t>
            </a:r>
            <a:r>
              <a:rPr lang="en-US" altLang="ko-KR" sz="1200" b="1" dirty="0"/>
              <a:t>reward </a:t>
            </a:r>
            <a:r>
              <a:rPr lang="ko-KR" altLang="en-US" sz="1200" b="1" dirty="0"/>
              <a:t>계산</a:t>
            </a:r>
            <a:endParaRPr lang="en-US" altLang="ko-KR" sz="12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/>
              <a:t>141: </a:t>
            </a:r>
            <a:r>
              <a:rPr lang="ko-KR" altLang="en-US" sz="1200" b="1" dirty="0"/>
              <a:t>행동을 입력해 </a:t>
            </a:r>
            <a:r>
              <a:rPr lang="en-US" altLang="ko-KR" sz="1200" b="1" dirty="0"/>
              <a:t>rectangle</a:t>
            </a:r>
            <a:r>
              <a:rPr lang="ko-KR" altLang="en-US" sz="1200" b="1" dirty="0"/>
              <a:t>의 위치를 계산</a:t>
            </a:r>
            <a:endParaRPr lang="en-US" altLang="ko-KR" sz="12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/>
              <a:t>142: </a:t>
            </a:r>
            <a:r>
              <a:rPr lang="ko-KR" altLang="en-US" sz="1200" b="1" dirty="0"/>
              <a:t>목표지점에 도착하는지 판단</a:t>
            </a:r>
            <a:endParaRPr lang="en-US" altLang="ko-KR" sz="12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/>
              <a:t>143~144: reward,</a:t>
            </a:r>
            <a:r>
              <a:rPr lang="ko-KR" altLang="en-US" sz="1200" b="1" dirty="0"/>
              <a:t> 도착 판단 받기</a:t>
            </a:r>
            <a:endParaRPr lang="en-US" altLang="ko-KR" sz="12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/>
              <a:t>146: </a:t>
            </a:r>
            <a:r>
              <a:rPr lang="ko-KR" altLang="en-US" sz="1200" b="1" dirty="0"/>
              <a:t>행동에 따라 이동된 </a:t>
            </a:r>
            <a:r>
              <a:rPr lang="en-US" altLang="ko-KR" sz="1200" b="1" dirty="0"/>
              <a:t>rectangle</a:t>
            </a:r>
            <a:r>
              <a:rPr lang="ko-KR" altLang="en-US" sz="1200" b="1" dirty="0"/>
              <a:t>을 </a:t>
            </a:r>
            <a:r>
              <a:rPr lang="en-US" altLang="ko-KR" sz="1200" b="1" dirty="0"/>
              <a:t>canvas</a:t>
            </a:r>
            <a:r>
              <a:rPr lang="ko-KR" altLang="en-US" sz="1200" b="1" dirty="0"/>
              <a:t>에 </a:t>
            </a:r>
            <a:r>
              <a:rPr lang="en-US" altLang="ko-KR" sz="1200" b="1" dirty="0"/>
              <a:t>top level</a:t>
            </a:r>
            <a:r>
              <a:rPr lang="ko-KR" altLang="en-US" sz="1200" b="1" dirty="0"/>
              <a:t>에 표시</a:t>
            </a:r>
            <a:endParaRPr lang="en-US" altLang="ko-KR" sz="12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/>
              <a:t>148 ~ 150: 1*15</a:t>
            </a:r>
            <a:r>
              <a:rPr lang="ko-KR" altLang="en-US" sz="1200" b="1" dirty="0"/>
              <a:t>의 상태 받아서 상태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보상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도착 판단을 </a:t>
            </a:r>
            <a:r>
              <a:rPr lang="en-US" altLang="ko-KR" sz="1200" b="1" dirty="0"/>
              <a:t>return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0F445D1-EE40-4272-B931-88DBAC67D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21</a:t>
            </a:fld>
            <a:endParaRPr lang="ko-KR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FEB1EFA-EC21-4075-8B1B-EF6ACEC69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" y="683624"/>
            <a:ext cx="611505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95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ACD371-D3B7-4823-8FC2-E29883C66BD7}"/>
              </a:ext>
            </a:extLst>
          </p:cNvPr>
          <p:cNvSpPr/>
          <p:nvPr/>
        </p:nvSpPr>
        <p:spPr>
          <a:xfrm>
            <a:off x="175846" y="221959"/>
            <a:ext cx="116781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1. deep-sarsa/environment.py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0F445D1-EE40-4272-B931-88DBAC67D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22</a:t>
            </a:fld>
            <a:endParaRPr lang="ko-KR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B46E1AA-B1F6-454F-87C1-47A2B59D1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1" y="712199"/>
            <a:ext cx="5728334" cy="338763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29A5C32-2FC6-472C-817E-1738A001B4F3}"/>
              </a:ext>
            </a:extLst>
          </p:cNvPr>
          <p:cNvSpPr txBox="1"/>
          <p:nvPr/>
        </p:nvSpPr>
        <p:spPr>
          <a:xfrm>
            <a:off x="6559897" y="5435274"/>
            <a:ext cx="57084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에이전트의 </a:t>
            </a:r>
            <a:r>
              <a:rPr lang="ko-KR" altLang="en-US" sz="1200" dirty="0" smtClean="0"/>
              <a:t>장애물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과의</a:t>
            </a:r>
            <a:r>
              <a:rPr lang="ko-KR" altLang="en-US" sz="1200" dirty="0" smtClean="0"/>
              <a:t> </a:t>
            </a:r>
            <a:r>
              <a:rPr lang="ko-KR" altLang="en-US" sz="1200" dirty="0" smtClean="0"/>
              <a:t>상대 위치 </a:t>
            </a:r>
            <a:r>
              <a:rPr lang="en-US" altLang="ko-KR" sz="1200" dirty="0"/>
              <a:t>(0, 1) , reward &lt; 0, direction -1</a:t>
            </a:r>
          </a:p>
          <a:p>
            <a:r>
              <a:rPr lang="ko-KR" altLang="en-US" sz="1200" dirty="0"/>
              <a:t>에이전트의 장애물 </a:t>
            </a:r>
            <a:r>
              <a:rPr lang="en-US" altLang="ko-KR" sz="1200" dirty="0"/>
              <a:t>2</a:t>
            </a:r>
            <a:r>
              <a:rPr lang="ko-KR" altLang="en-US" sz="1200" dirty="0"/>
              <a:t>의 </a:t>
            </a:r>
            <a:r>
              <a:rPr lang="ko-KR" altLang="en-US" sz="1200" dirty="0" smtClean="0"/>
              <a:t>상대 위치 </a:t>
            </a:r>
            <a:r>
              <a:rPr lang="en-US" altLang="ko-KR" sz="1200" dirty="0"/>
              <a:t>(1, 2) , reward &lt; 0, direction 1</a:t>
            </a:r>
          </a:p>
          <a:p>
            <a:r>
              <a:rPr lang="ko-KR" altLang="en-US" sz="1200" dirty="0"/>
              <a:t>에이전트의 장애물 </a:t>
            </a:r>
            <a:r>
              <a:rPr lang="en-US" altLang="ko-KR" sz="1200" dirty="0"/>
              <a:t>3</a:t>
            </a:r>
            <a:r>
              <a:rPr lang="ko-KR" altLang="en-US" sz="1200" dirty="0"/>
              <a:t>의 </a:t>
            </a:r>
            <a:r>
              <a:rPr lang="ko-KR" altLang="en-US" sz="1200" dirty="0" smtClean="0"/>
              <a:t>상대 위치 </a:t>
            </a:r>
            <a:r>
              <a:rPr lang="en-US" altLang="ko-KR" sz="1200" dirty="0"/>
              <a:t>(2, 3) , reward &lt; 0, direction 1</a:t>
            </a:r>
          </a:p>
          <a:p>
            <a:r>
              <a:rPr lang="ko-KR" altLang="en-US" sz="1200" dirty="0"/>
              <a:t>목표지점의 상대 위치</a:t>
            </a:r>
            <a:r>
              <a:rPr lang="en-US" altLang="ko-KR" sz="1200" dirty="0"/>
              <a:t>(4, 4), reward &gt; </a:t>
            </a:r>
            <a:r>
              <a:rPr lang="en-US" altLang="ko-KR" sz="1200" dirty="0" smtClean="0"/>
              <a:t>0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B4460D-5A56-4DF0-BD10-9C247DFF0E52}"/>
              </a:ext>
            </a:extLst>
          </p:cNvPr>
          <p:cNvSpPr txBox="1"/>
          <p:nvPr/>
        </p:nvSpPr>
        <p:spPr>
          <a:xfrm>
            <a:off x="731521" y="4099832"/>
            <a:ext cx="11122430" cy="3103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/>
              <a:t>152: </a:t>
            </a:r>
            <a:r>
              <a:rPr lang="ko-KR" altLang="en-US" sz="1200" b="1" dirty="0"/>
              <a:t>정보를 합해서 상태로 저장</a:t>
            </a:r>
            <a:endParaRPr lang="en-US" altLang="ko-KR" sz="12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/>
              <a:t>154: </a:t>
            </a:r>
            <a:r>
              <a:rPr lang="en-US" altLang="ko-KR" sz="1200" b="1" dirty="0" err="1"/>
              <a:t>coords_to_state</a:t>
            </a:r>
            <a:r>
              <a:rPr lang="ko-KR" altLang="en-US" sz="1200" b="1" dirty="0"/>
              <a:t>를 통해 현재의 그리드월드 위치를 계산</a:t>
            </a:r>
            <a:r>
              <a:rPr lang="en-US" altLang="ko-KR" sz="1200" b="1" dirty="0"/>
              <a:t>		(</a:t>
            </a:r>
            <a:r>
              <a:rPr lang="ko-KR" altLang="en-US" sz="1200" b="1" dirty="0"/>
              <a:t>예시</a:t>
            </a:r>
            <a:r>
              <a:rPr lang="en-US" altLang="ko-KR" sz="1200" b="1" dirty="0"/>
              <a:t>: [0,1])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/>
              <a:t>155~156: </a:t>
            </a:r>
            <a:r>
              <a:rPr lang="ko-KR" altLang="en-US" sz="1200" b="1" dirty="0"/>
              <a:t>좌표 </a:t>
            </a:r>
            <a:r>
              <a:rPr lang="en-US" altLang="ko-KR" sz="1200" b="1" dirty="0"/>
              <a:t>x, y</a:t>
            </a:r>
            <a:r>
              <a:rPr lang="ko-KR" altLang="en-US" sz="1200" b="1" dirty="0"/>
              <a:t>를 받음</a:t>
            </a:r>
            <a:endParaRPr lang="en-US" altLang="ko-KR" sz="12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/>
              <a:t>158: </a:t>
            </a:r>
            <a:r>
              <a:rPr lang="ko-KR" altLang="en-US" sz="1200" b="1" dirty="0"/>
              <a:t>상태 </a:t>
            </a:r>
            <a:r>
              <a:rPr lang="en-US" altLang="ko-KR" sz="1200" b="1" dirty="0"/>
              <a:t>list </a:t>
            </a:r>
            <a:r>
              <a:rPr lang="ko-KR" altLang="en-US" sz="1200" b="1" dirty="0"/>
              <a:t>초기화</a:t>
            </a:r>
            <a:endParaRPr lang="en-US" altLang="ko-KR" sz="12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/>
              <a:t>160: </a:t>
            </a:r>
            <a:r>
              <a:rPr lang="ko-KR" altLang="en-US" sz="1200" b="1" dirty="0"/>
              <a:t>장애물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목표지점 정보를 </a:t>
            </a:r>
            <a:r>
              <a:rPr lang="en-US" altLang="ko-KR" sz="1200" b="1" dirty="0"/>
              <a:t>for</a:t>
            </a:r>
            <a:r>
              <a:rPr lang="ko-KR" altLang="en-US" sz="1200" b="1" dirty="0"/>
              <a:t>로 읽어 옴</a:t>
            </a:r>
            <a:endParaRPr lang="en-US" altLang="ko-KR" sz="12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/>
              <a:t>161: </a:t>
            </a:r>
            <a:r>
              <a:rPr lang="ko-KR" altLang="en-US" sz="1200" b="1" dirty="0"/>
              <a:t>장애물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목표지점</a:t>
            </a:r>
            <a:r>
              <a:rPr lang="en-US" altLang="ko-KR" sz="1200" b="1" dirty="0"/>
              <a:t>)</a:t>
            </a:r>
            <a:r>
              <a:rPr lang="ko-KR" altLang="en-US" sz="1200" b="1" dirty="0"/>
              <a:t>의 그리드월드 위치</a:t>
            </a:r>
            <a:endParaRPr lang="en-US" altLang="ko-KR" sz="12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/>
              <a:t>162~163: </a:t>
            </a:r>
            <a:r>
              <a:rPr lang="ko-KR" altLang="en-US" sz="1200" b="1" dirty="0"/>
              <a:t>장애물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도착지점</a:t>
            </a:r>
            <a:r>
              <a:rPr lang="en-US" altLang="ko-KR" sz="1200" b="1" dirty="0"/>
              <a:t>)</a:t>
            </a:r>
            <a:r>
              <a:rPr lang="ko-KR" altLang="en-US" sz="1200" b="1" dirty="0"/>
              <a:t>과 현재 위치의 상대 위치 </a:t>
            </a:r>
            <a:r>
              <a:rPr lang="en-US" altLang="ko-KR" sz="1200" b="1" dirty="0"/>
              <a:t>x, 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/>
              <a:t>164~166: </a:t>
            </a:r>
            <a:r>
              <a:rPr lang="ko-KR" altLang="en-US" sz="1200" b="1" dirty="0"/>
              <a:t>보상이 </a:t>
            </a:r>
            <a:r>
              <a:rPr lang="en-US" altLang="ko-KR" sz="1200" b="1" dirty="0"/>
              <a:t>0</a:t>
            </a:r>
            <a:r>
              <a:rPr lang="ko-KR" altLang="en-US" sz="1200" b="1" dirty="0"/>
              <a:t>보다 작으면 </a:t>
            </a:r>
            <a:r>
              <a:rPr lang="en-US" altLang="ko-KR" sz="1200" b="1" dirty="0"/>
              <a:t>-1</a:t>
            </a:r>
            <a:r>
              <a:rPr lang="ko-KR" altLang="en-US" sz="1200" b="1" dirty="0"/>
              <a:t>과 방향을 </a:t>
            </a:r>
            <a:r>
              <a:rPr lang="en-US" altLang="ko-KR" sz="1200" b="1" dirty="0"/>
              <a:t>append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/>
              <a:t>167: </a:t>
            </a:r>
            <a:r>
              <a:rPr lang="ko-KR" altLang="en-US" sz="1200" b="1" dirty="0"/>
              <a:t>보상이 </a:t>
            </a:r>
            <a:r>
              <a:rPr lang="en-US" altLang="ko-KR" sz="1200" b="1" dirty="0"/>
              <a:t>0</a:t>
            </a:r>
            <a:r>
              <a:rPr lang="ko-KR" altLang="en-US" sz="1200" b="1" dirty="0"/>
              <a:t>보다 크면 목표지점에 도착하기 때문에 </a:t>
            </a:r>
            <a:r>
              <a:rPr lang="en-US" altLang="ko-KR" sz="1200" b="1" dirty="0"/>
              <a:t>1</a:t>
            </a:r>
            <a:r>
              <a:rPr lang="ko-KR" altLang="en-US" sz="1200" b="1" dirty="0"/>
              <a:t>만 </a:t>
            </a:r>
            <a:r>
              <a:rPr lang="en-US" altLang="ko-KR" sz="1200" b="1" dirty="0"/>
              <a:t>append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/>
              <a:t>170: </a:t>
            </a:r>
            <a:r>
              <a:rPr lang="ko-KR" altLang="en-US" sz="1200" b="1" dirty="0"/>
              <a:t>상태 </a:t>
            </a:r>
            <a:r>
              <a:rPr lang="en-US" altLang="ko-KR" sz="1200" b="1" dirty="0"/>
              <a:t>list return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200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7065238-6BEC-4308-80F6-AD1F43F903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7817" y="4918158"/>
            <a:ext cx="3990975" cy="24765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A4AEE850-C960-46AF-95F8-110487BDA6BD}"/>
              </a:ext>
            </a:extLst>
          </p:cNvPr>
          <p:cNvSpPr/>
          <p:nvPr/>
        </p:nvSpPr>
        <p:spPr>
          <a:xfrm>
            <a:off x="7177818" y="4791075"/>
            <a:ext cx="1080358" cy="3684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AA24668-7C99-4E1E-804E-2D235EE5B243}"/>
              </a:ext>
            </a:extLst>
          </p:cNvPr>
          <p:cNvSpPr/>
          <p:nvPr/>
        </p:nvSpPr>
        <p:spPr>
          <a:xfrm>
            <a:off x="8338195" y="4791075"/>
            <a:ext cx="1013384" cy="3684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F1467CF-5E72-4D11-A8EE-F37CD40F1968}"/>
              </a:ext>
            </a:extLst>
          </p:cNvPr>
          <p:cNvSpPr/>
          <p:nvPr/>
        </p:nvSpPr>
        <p:spPr>
          <a:xfrm>
            <a:off x="9414134" y="4791075"/>
            <a:ext cx="1013384" cy="3684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DE2D1EF-A5E4-4697-BAD3-643C3857ED2A}"/>
              </a:ext>
            </a:extLst>
          </p:cNvPr>
          <p:cNvSpPr/>
          <p:nvPr/>
        </p:nvSpPr>
        <p:spPr>
          <a:xfrm>
            <a:off x="10503118" y="4791074"/>
            <a:ext cx="665674" cy="3684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43289" y="2483556"/>
            <a:ext cx="3104444" cy="2144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5192889" y="2381956"/>
            <a:ext cx="417689" cy="903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610578" y="2206557"/>
            <a:ext cx="2408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장애물의 </a:t>
            </a:r>
            <a:r>
              <a:rPr lang="en-US" altLang="ko-KR" sz="1200" dirty="0" smtClean="0">
                <a:solidFill>
                  <a:srgbClr val="FF0000"/>
                </a:solidFill>
              </a:rPr>
              <a:t>x</a:t>
            </a:r>
            <a:r>
              <a:rPr lang="ko-KR" altLang="en-US" sz="1200" dirty="0" smtClean="0">
                <a:solidFill>
                  <a:srgbClr val="FF0000"/>
                </a:solidFill>
              </a:rPr>
              <a:t>좌표 </a:t>
            </a:r>
            <a:r>
              <a:rPr lang="en-US" altLang="ko-KR" sz="1200" dirty="0" smtClean="0">
                <a:solidFill>
                  <a:srgbClr val="FF0000"/>
                </a:solidFill>
              </a:rPr>
              <a:t>– agent</a:t>
            </a:r>
            <a:r>
              <a:rPr lang="ko-KR" altLang="en-US" sz="1200" dirty="0" smtClean="0">
                <a:solidFill>
                  <a:srgbClr val="FF0000"/>
                </a:solidFill>
              </a:rPr>
              <a:t>의 </a:t>
            </a:r>
            <a:r>
              <a:rPr lang="en-US" altLang="ko-KR" sz="1200" dirty="0" smtClean="0">
                <a:solidFill>
                  <a:srgbClr val="FF0000"/>
                </a:solidFill>
              </a:rPr>
              <a:t>x</a:t>
            </a:r>
            <a:r>
              <a:rPr lang="ko-KR" altLang="en-US" sz="1200" dirty="0" smtClean="0">
                <a:solidFill>
                  <a:srgbClr val="FF0000"/>
                </a:solidFill>
              </a:rPr>
              <a:t>좌표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048932" y="2681112"/>
            <a:ext cx="3104444" cy="2144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10578" y="2649856"/>
            <a:ext cx="24112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장애물의 </a:t>
            </a:r>
            <a:r>
              <a:rPr lang="en-US" altLang="ko-KR" sz="1200" dirty="0" smtClean="0">
                <a:solidFill>
                  <a:srgbClr val="FF0000"/>
                </a:solidFill>
              </a:rPr>
              <a:t>y</a:t>
            </a:r>
            <a:r>
              <a:rPr lang="ko-KR" altLang="en-US" sz="1200" dirty="0" smtClean="0">
                <a:solidFill>
                  <a:srgbClr val="FF0000"/>
                </a:solidFill>
              </a:rPr>
              <a:t>좌표 </a:t>
            </a:r>
            <a:r>
              <a:rPr lang="en-US" altLang="ko-KR" sz="1200" dirty="0" smtClean="0">
                <a:solidFill>
                  <a:srgbClr val="FF0000"/>
                </a:solidFill>
              </a:rPr>
              <a:t>– agent</a:t>
            </a:r>
            <a:r>
              <a:rPr lang="ko-KR" altLang="en-US" sz="1200" dirty="0" smtClean="0">
                <a:solidFill>
                  <a:srgbClr val="FF0000"/>
                </a:solidFill>
              </a:rPr>
              <a:t>의 </a:t>
            </a:r>
            <a:r>
              <a:rPr lang="en-US" altLang="ko-KR" sz="1200" dirty="0">
                <a:solidFill>
                  <a:srgbClr val="FF0000"/>
                </a:solidFill>
              </a:rPr>
              <a:t>y</a:t>
            </a:r>
            <a:r>
              <a:rPr lang="ko-KR" altLang="en-US" sz="1200" dirty="0" smtClean="0">
                <a:solidFill>
                  <a:srgbClr val="FF0000"/>
                </a:solidFill>
              </a:rPr>
              <a:t>좌표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5159019" y="2788356"/>
            <a:ext cx="4515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23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ACD371-D3B7-4823-8FC2-E29883C66BD7}"/>
              </a:ext>
            </a:extLst>
          </p:cNvPr>
          <p:cNvSpPr/>
          <p:nvPr/>
        </p:nvSpPr>
        <p:spPr>
          <a:xfrm>
            <a:off x="175846" y="221959"/>
            <a:ext cx="116781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1. deep-sarsa/environment.py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0F445D1-EE40-4272-B931-88DBAC67D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23</a:t>
            </a:fld>
            <a:endParaRPr lang="ko-KR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D62469A-1106-4160-BE68-964306195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1" y="1139190"/>
            <a:ext cx="6267450" cy="2505075"/>
          </a:xfrm>
          <a:prstGeom prst="rect">
            <a:avLst/>
          </a:prstGeom>
        </p:spPr>
      </p:pic>
      <p:sp>
        <p:nvSpPr>
          <p:cNvPr id="14" name="TextBox 5">
            <a:extLst>
              <a:ext uri="{FF2B5EF4-FFF2-40B4-BE49-F238E27FC236}">
                <a16:creationId xmlns:a16="http://schemas.microsoft.com/office/drawing/2014/main" id="{706A8D24-EF89-43CA-8A27-B6D5B11CE069}"/>
              </a:ext>
            </a:extLst>
          </p:cNvPr>
          <p:cNvSpPr txBox="1"/>
          <p:nvPr/>
        </p:nvSpPr>
        <p:spPr>
          <a:xfrm>
            <a:off x="731520" y="3830836"/>
            <a:ext cx="11122430" cy="2636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/>
              <a:t>172: step</a:t>
            </a:r>
            <a:r>
              <a:rPr lang="ko-KR" altLang="en-US" sz="1400" b="1" dirty="0"/>
              <a:t>을 진행한 후 </a:t>
            </a:r>
            <a:r>
              <a:rPr lang="en-US" altLang="ko-KR" sz="1400" b="1" dirty="0"/>
              <a:t>reward </a:t>
            </a:r>
            <a:r>
              <a:rPr lang="ko-KR" altLang="en-US" sz="1400" b="1" dirty="0"/>
              <a:t>다시 계산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/>
              <a:t>173: reward list </a:t>
            </a:r>
            <a:r>
              <a:rPr lang="ko-KR" altLang="en-US" sz="1400" b="1" dirty="0"/>
              <a:t>선언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/>
              <a:t>174: </a:t>
            </a:r>
            <a:r>
              <a:rPr lang="ko-KR" altLang="en-US" sz="1400" b="1" dirty="0"/>
              <a:t>기존의 </a:t>
            </a:r>
            <a:r>
              <a:rPr lang="en-US" altLang="ko-KR" sz="1400" b="1" dirty="0"/>
              <a:t>reward</a:t>
            </a:r>
            <a:r>
              <a:rPr lang="ko-KR" altLang="en-US" sz="1400" b="1" dirty="0"/>
              <a:t>를 읽어오기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/>
              <a:t>175~177: </a:t>
            </a:r>
            <a:r>
              <a:rPr lang="ko-KR" altLang="en-US" sz="1400" b="1" dirty="0"/>
              <a:t>목표지점인 경우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/>
              <a:t>178:</a:t>
            </a:r>
            <a:r>
              <a:rPr lang="ko-KR" altLang="en-US" sz="1400" b="1" dirty="0"/>
              <a:t> </a:t>
            </a:r>
            <a:r>
              <a:rPr lang="en-US" altLang="ko-KR" sz="1400" b="1" dirty="0" err="1"/>
              <a:t>move_const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함수를 통해 이동된 장애물의 </a:t>
            </a:r>
            <a:r>
              <a:rPr lang="en-US" altLang="ko-KR" sz="1400" b="1" dirty="0"/>
              <a:t>canvas image </a:t>
            </a:r>
            <a:r>
              <a:rPr lang="ko-KR" altLang="en-US" sz="1400" b="1" dirty="0"/>
              <a:t>위치를 다시 계산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/>
              <a:t>179: canvas </a:t>
            </a:r>
            <a:r>
              <a:rPr lang="ko-KR" altLang="en-US" sz="1400" b="1" dirty="0"/>
              <a:t>좌표를 그리드월드 좌표로 변환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/>
              <a:t>180: </a:t>
            </a:r>
            <a:r>
              <a:rPr lang="ko-KR" altLang="en-US" sz="1400" b="1" dirty="0"/>
              <a:t>장애물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정보를 저장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/>
              <a:t>181: </a:t>
            </a:r>
            <a:r>
              <a:rPr lang="en-US" altLang="ko-KR" sz="1400" b="1" dirty="0" err="1"/>
              <a:t>new_reward</a:t>
            </a:r>
            <a:r>
              <a:rPr lang="ko-KR" altLang="en-US" sz="1400" b="1" dirty="0"/>
              <a:t>를 반환함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2394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ACD371-D3B7-4823-8FC2-E29883C66BD7}"/>
              </a:ext>
            </a:extLst>
          </p:cNvPr>
          <p:cNvSpPr/>
          <p:nvPr/>
        </p:nvSpPr>
        <p:spPr>
          <a:xfrm>
            <a:off x="175846" y="221959"/>
            <a:ext cx="116781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1. deep-sarsa/environment.py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0F445D1-EE40-4272-B931-88DBAC67D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24</a:t>
            </a:fld>
            <a:endParaRPr lang="ko-KR" altLang="en-US" dirty="0"/>
          </a:p>
        </p:txBody>
      </p:sp>
      <p:sp>
        <p:nvSpPr>
          <p:cNvPr id="14" name="TextBox 5">
            <a:extLst>
              <a:ext uri="{FF2B5EF4-FFF2-40B4-BE49-F238E27FC236}">
                <a16:creationId xmlns:a16="http://schemas.microsoft.com/office/drawing/2014/main" id="{706A8D24-EF89-43CA-8A27-B6D5B11CE069}"/>
              </a:ext>
            </a:extLst>
          </p:cNvPr>
          <p:cNvSpPr txBox="1"/>
          <p:nvPr/>
        </p:nvSpPr>
        <p:spPr>
          <a:xfrm>
            <a:off x="731520" y="3724652"/>
            <a:ext cx="11122430" cy="1810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/>
              <a:t>199: </a:t>
            </a:r>
            <a:r>
              <a:rPr lang="ko-KR" altLang="en-US" sz="1600" b="1" dirty="0"/>
              <a:t>장애물 위치와 </a:t>
            </a:r>
            <a:r>
              <a:rPr lang="en-US" altLang="ko-KR" sz="1600" b="1" dirty="0"/>
              <a:t>rectangle </a:t>
            </a:r>
            <a:r>
              <a:rPr lang="ko-KR" altLang="en-US" sz="1600" b="1" dirty="0"/>
              <a:t>위치가 다르고 목표지점에 도착한 경우</a:t>
            </a:r>
            <a:endParaRPr lang="en-US" altLang="ko-KR" sz="16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/>
              <a:t>201: action array </a:t>
            </a:r>
            <a:r>
              <a:rPr lang="ko-KR" altLang="en-US" sz="1600" b="1" dirty="0"/>
              <a:t>초기화</a:t>
            </a:r>
            <a:endParaRPr lang="en-US" altLang="ko-KR" sz="16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/>
              <a:t>203: </a:t>
            </a:r>
            <a:r>
              <a:rPr lang="ko-KR" altLang="en-US" sz="1600" b="1" dirty="0"/>
              <a:t>장애물의 </a:t>
            </a:r>
            <a:r>
              <a:rPr lang="en-US" altLang="ko-KR" sz="1600" b="1" dirty="0"/>
              <a:t>canvas </a:t>
            </a:r>
            <a:r>
              <a:rPr lang="ko-KR" altLang="en-US" sz="1600" b="1" dirty="0"/>
              <a:t>위치를 변경</a:t>
            </a:r>
            <a:endParaRPr lang="en-US" altLang="ko-KR" sz="16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/>
              <a:t>205~207: </a:t>
            </a:r>
            <a:r>
              <a:rPr lang="ko-KR" altLang="en-US" sz="1600" b="1" dirty="0"/>
              <a:t>이동한 위치를 저장하고 반환</a:t>
            </a:r>
            <a:endParaRPr lang="en-US" altLang="ko-KR" sz="16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2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FA4B5F3-BC33-4440-B92E-8C6C64CB3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" y="1219200"/>
            <a:ext cx="729615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90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ACD371-D3B7-4823-8FC2-E29883C66BD7}"/>
              </a:ext>
            </a:extLst>
          </p:cNvPr>
          <p:cNvSpPr/>
          <p:nvPr/>
        </p:nvSpPr>
        <p:spPr>
          <a:xfrm>
            <a:off x="175846" y="221959"/>
            <a:ext cx="116781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1. deep-sarsa/environment.py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0F445D1-EE40-4272-B931-88DBAC67D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25</a:t>
            </a:fld>
            <a:endParaRPr lang="ko-KR" altLang="en-US" dirty="0"/>
          </a:p>
        </p:txBody>
      </p:sp>
      <p:sp>
        <p:nvSpPr>
          <p:cNvPr id="14" name="TextBox 5">
            <a:extLst>
              <a:ext uri="{FF2B5EF4-FFF2-40B4-BE49-F238E27FC236}">
                <a16:creationId xmlns:a16="http://schemas.microsoft.com/office/drawing/2014/main" id="{706A8D24-EF89-43CA-8A27-B6D5B11CE069}"/>
              </a:ext>
            </a:extLst>
          </p:cNvPr>
          <p:cNvSpPr txBox="1"/>
          <p:nvPr/>
        </p:nvSpPr>
        <p:spPr>
          <a:xfrm>
            <a:off x="731520" y="4236229"/>
            <a:ext cx="11122430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/>
              <a:t>183: rectangle</a:t>
            </a:r>
            <a:r>
              <a:rPr lang="ko-KR" altLang="en-US" sz="1400" b="1" dirty="0"/>
              <a:t>로 행동에 따라 이동하고 위치를 반환한 함수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/>
              <a:t>210: rectangle </a:t>
            </a:r>
            <a:r>
              <a:rPr lang="ko-KR" altLang="en-US" sz="1400" b="1" dirty="0"/>
              <a:t>위치 받기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/>
              <a:t>212: </a:t>
            </a:r>
            <a:r>
              <a:rPr lang="ko-KR" altLang="en-US" sz="1400" b="1" dirty="0"/>
              <a:t>행동 초기화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/>
              <a:t>214~216: </a:t>
            </a:r>
            <a:r>
              <a:rPr lang="ko-KR" altLang="en-US" sz="1400" b="1" dirty="0" smtClean="0"/>
              <a:t>행동이 </a:t>
            </a:r>
            <a:r>
              <a:rPr lang="en-US" altLang="ko-KR" sz="1400" b="1" dirty="0"/>
              <a:t>up</a:t>
            </a:r>
            <a:r>
              <a:rPr lang="ko-KR" altLang="en-US" sz="1400" b="1" dirty="0"/>
              <a:t>이고 끝이 아닌 경우 </a:t>
            </a:r>
            <a:r>
              <a:rPr lang="en-US" altLang="ko-KR" sz="1400" b="1" dirty="0"/>
              <a:t>y </a:t>
            </a:r>
            <a:r>
              <a:rPr lang="ko-KR" altLang="en-US" sz="1400" b="1" dirty="0"/>
              <a:t>좌표 </a:t>
            </a:r>
            <a:r>
              <a:rPr lang="en-US" altLang="ko-KR" sz="1400" b="1" dirty="0"/>
              <a:t>- 50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/>
              <a:t>217~219: </a:t>
            </a:r>
            <a:r>
              <a:rPr lang="ko-KR" altLang="en-US" sz="1400" b="1" dirty="0" smtClean="0"/>
              <a:t>행동이 </a:t>
            </a:r>
            <a:r>
              <a:rPr lang="en-US" altLang="ko-KR" sz="1400" b="1" dirty="0"/>
              <a:t>down</a:t>
            </a:r>
            <a:r>
              <a:rPr lang="ko-KR" altLang="en-US" sz="1400" b="1" dirty="0"/>
              <a:t>이고 끝이 아닌 경우 </a:t>
            </a:r>
            <a:r>
              <a:rPr lang="en-US" altLang="ko-KR" sz="1400" b="1" dirty="0"/>
              <a:t>y </a:t>
            </a:r>
            <a:r>
              <a:rPr lang="ko-KR" altLang="en-US" sz="1400" b="1" dirty="0"/>
              <a:t>좌표 </a:t>
            </a:r>
            <a:r>
              <a:rPr lang="en-US" altLang="ko-KR" sz="1400" b="1" dirty="0"/>
              <a:t>+ 50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/>
              <a:t>220~222: </a:t>
            </a:r>
            <a:r>
              <a:rPr lang="ko-KR" altLang="en-US" sz="1400" b="1" dirty="0" smtClean="0"/>
              <a:t>행동이 </a:t>
            </a:r>
            <a:r>
              <a:rPr lang="en-US" altLang="ko-KR" sz="1400" b="1" dirty="0"/>
              <a:t>right</a:t>
            </a:r>
            <a:r>
              <a:rPr lang="ko-KR" altLang="en-US" sz="1400" b="1" dirty="0"/>
              <a:t>이고 끝이 아닌 경우 </a:t>
            </a:r>
            <a:r>
              <a:rPr lang="en-US" altLang="ko-KR" sz="1400" b="1" dirty="0"/>
              <a:t>x </a:t>
            </a:r>
            <a:r>
              <a:rPr lang="ko-KR" altLang="en-US" sz="1400" b="1" dirty="0"/>
              <a:t>좌표 </a:t>
            </a:r>
            <a:r>
              <a:rPr lang="en-US" altLang="ko-KR" sz="1400" b="1" dirty="0"/>
              <a:t>+ 50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/>
              <a:t>223~225: </a:t>
            </a:r>
            <a:r>
              <a:rPr lang="ko-KR" altLang="en-US" sz="1400" b="1" dirty="0" smtClean="0"/>
              <a:t>행동이 </a:t>
            </a:r>
            <a:r>
              <a:rPr lang="en-US" altLang="ko-KR" sz="1400" b="1" dirty="0"/>
              <a:t>left</a:t>
            </a:r>
            <a:r>
              <a:rPr lang="ko-KR" altLang="en-US" sz="1400" b="1" dirty="0"/>
              <a:t>이고 끝이 아닌 경우 </a:t>
            </a:r>
            <a:r>
              <a:rPr lang="en-US" altLang="ko-KR" sz="1400" b="1" dirty="0"/>
              <a:t>x </a:t>
            </a:r>
            <a:r>
              <a:rPr lang="ko-KR" altLang="en-US" sz="1400" b="1" dirty="0"/>
              <a:t>좌표 </a:t>
            </a:r>
            <a:r>
              <a:rPr lang="en-US" altLang="ko-KR" sz="1400" b="1" dirty="0"/>
              <a:t>- 50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200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776389B-5604-4CF8-855C-8AE8D9696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" y="787651"/>
            <a:ext cx="3720997" cy="337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5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ACD371-D3B7-4823-8FC2-E29883C66BD7}"/>
              </a:ext>
            </a:extLst>
          </p:cNvPr>
          <p:cNvSpPr/>
          <p:nvPr/>
        </p:nvSpPr>
        <p:spPr>
          <a:xfrm>
            <a:off x="175846" y="221959"/>
            <a:ext cx="116781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1. deep-sarsa/environment.py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0F445D1-EE40-4272-B931-88DBAC67D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26</a:t>
            </a:fld>
            <a:endParaRPr lang="ko-KR" altLang="en-US" dirty="0"/>
          </a:p>
        </p:txBody>
      </p:sp>
      <p:sp>
        <p:nvSpPr>
          <p:cNvPr id="14" name="TextBox 5">
            <a:extLst>
              <a:ext uri="{FF2B5EF4-FFF2-40B4-BE49-F238E27FC236}">
                <a16:creationId xmlns:a16="http://schemas.microsoft.com/office/drawing/2014/main" id="{706A8D24-EF89-43CA-8A27-B6D5B11CE069}"/>
              </a:ext>
            </a:extLst>
          </p:cNvPr>
          <p:cNvSpPr txBox="1"/>
          <p:nvPr/>
        </p:nvSpPr>
        <p:spPr>
          <a:xfrm>
            <a:off x="711625" y="4157898"/>
            <a:ext cx="11122430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/>
              <a:t>227: rectangle</a:t>
            </a:r>
            <a:r>
              <a:rPr lang="ko-KR" altLang="en-US" sz="1600" b="1" dirty="0"/>
              <a:t>을 행동에 따라 </a:t>
            </a:r>
            <a:r>
              <a:rPr lang="en-US" altLang="ko-KR" sz="1600" b="1" dirty="0"/>
              <a:t>canvas</a:t>
            </a:r>
            <a:r>
              <a:rPr lang="ko-KR" altLang="en-US" sz="1600" b="1" dirty="0"/>
              <a:t>에서 이동</a:t>
            </a:r>
            <a:endParaRPr lang="en-US" altLang="ko-KR" sz="16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/>
              <a:t>229~231: </a:t>
            </a:r>
            <a:r>
              <a:rPr lang="ko-KR" altLang="en-US" sz="1600" b="1" dirty="0"/>
              <a:t>이동된 위치를 받고 </a:t>
            </a:r>
            <a:r>
              <a:rPr lang="en-US" altLang="ko-KR" sz="1600" b="1" dirty="0"/>
              <a:t>return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438A601-E529-411D-8F88-2BA9F8255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625" y="1519520"/>
            <a:ext cx="658177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1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ACD371-D3B7-4823-8FC2-E29883C66BD7}"/>
              </a:ext>
            </a:extLst>
          </p:cNvPr>
          <p:cNvSpPr/>
          <p:nvPr/>
        </p:nvSpPr>
        <p:spPr>
          <a:xfrm>
            <a:off x="175846" y="221959"/>
            <a:ext cx="116781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1. deep-sarsa/environment.py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0F445D1-EE40-4272-B931-88DBAC67D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27</a:t>
            </a:fld>
            <a:endParaRPr lang="ko-KR" altLang="en-US" dirty="0"/>
          </a:p>
        </p:txBody>
      </p:sp>
      <p:sp>
        <p:nvSpPr>
          <p:cNvPr id="14" name="TextBox 5">
            <a:extLst>
              <a:ext uri="{FF2B5EF4-FFF2-40B4-BE49-F238E27FC236}">
                <a16:creationId xmlns:a16="http://schemas.microsoft.com/office/drawing/2014/main" id="{706A8D24-EF89-43CA-8A27-B6D5B11CE069}"/>
              </a:ext>
            </a:extLst>
          </p:cNvPr>
          <p:cNvSpPr txBox="1"/>
          <p:nvPr/>
        </p:nvSpPr>
        <p:spPr>
          <a:xfrm>
            <a:off x="711625" y="4157898"/>
            <a:ext cx="11122430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/>
              <a:t>233: </a:t>
            </a:r>
            <a:r>
              <a:rPr lang="ko-KR" altLang="en-US" sz="1600" b="1" dirty="0"/>
              <a:t>계임 속도를 조정한 함수</a:t>
            </a:r>
            <a:r>
              <a:rPr lang="en-US" altLang="ko-KR" sz="1600" b="1" dirty="0"/>
              <a:t>		(</a:t>
            </a:r>
            <a:r>
              <a:rPr lang="ko-KR" altLang="en-US" sz="1600" b="1" dirty="0"/>
              <a:t>눈으로 이동한 경로를 볼 수 있게</a:t>
            </a:r>
            <a:r>
              <a:rPr lang="en-US" altLang="ko-KR" sz="1600" b="1" dirty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/>
              <a:t>235: </a:t>
            </a:r>
            <a:r>
              <a:rPr lang="en-US" altLang="ko-KR" sz="1600" b="1" dirty="0" err="1"/>
              <a:t>render_speed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변수에 따라 멈추게 됨</a:t>
            </a:r>
            <a:endParaRPr lang="en-US" altLang="ko-KR" sz="16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/>
              <a:t>236: class update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49A29CB-2288-4C65-A244-9CE727696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625" y="1949945"/>
            <a:ext cx="428625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81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ACD371-D3B7-4823-8FC2-E29883C66BD7}"/>
              </a:ext>
            </a:extLst>
          </p:cNvPr>
          <p:cNvSpPr/>
          <p:nvPr/>
        </p:nvSpPr>
        <p:spPr>
          <a:xfrm>
            <a:off x="175846" y="221959"/>
            <a:ext cx="116781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2. deep-sarsa/train.py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B4460D-5A56-4DF0-BD10-9C247DFF0E52}"/>
              </a:ext>
            </a:extLst>
          </p:cNvPr>
          <p:cNvSpPr txBox="1"/>
          <p:nvPr/>
        </p:nvSpPr>
        <p:spPr>
          <a:xfrm>
            <a:off x="731520" y="3776065"/>
            <a:ext cx="11122430" cy="253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15: </a:t>
            </a:r>
            <a:r>
              <a:rPr lang="ko-KR" altLang="en-US" b="1" dirty="0" err="1"/>
              <a:t>입력층</a:t>
            </a:r>
            <a:r>
              <a:rPr lang="ko-KR" altLang="en-US" b="1" dirty="0"/>
              <a:t> </a:t>
            </a:r>
            <a:r>
              <a:rPr lang="en-US" altLang="ko-KR" b="1" dirty="0"/>
              <a:t>(unit</a:t>
            </a:r>
            <a:r>
              <a:rPr lang="ko-KR" altLang="en-US" b="1" dirty="0"/>
              <a:t> 개수</a:t>
            </a:r>
            <a:r>
              <a:rPr lang="en-US" altLang="ko-KR" b="1" dirty="0"/>
              <a:t>: 30, </a:t>
            </a:r>
            <a:r>
              <a:rPr lang="ko-KR" altLang="en-US" b="1" dirty="0"/>
              <a:t>활성함수</a:t>
            </a:r>
            <a:r>
              <a:rPr lang="en-US" altLang="ko-KR" b="1" dirty="0"/>
              <a:t>: </a:t>
            </a:r>
            <a:r>
              <a:rPr lang="en-US" altLang="ko-KR" b="1" dirty="0" err="1"/>
              <a:t>ReLU</a:t>
            </a:r>
            <a:r>
              <a:rPr lang="en-US" altLang="ko-KR" b="1" dirty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16: </a:t>
            </a:r>
            <a:r>
              <a:rPr lang="ko-KR" altLang="en-US" b="1" dirty="0" err="1"/>
              <a:t>은닉층</a:t>
            </a:r>
            <a:r>
              <a:rPr lang="en-US" altLang="ko-KR" b="1" dirty="0"/>
              <a:t> (unit</a:t>
            </a:r>
            <a:r>
              <a:rPr lang="ko-KR" altLang="en-US" b="1" dirty="0"/>
              <a:t> 개수</a:t>
            </a:r>
            <a:r>
              <a:rPr lang="en-US" altLang="ko-KR" b="1" dirty="0"/>
              <a:t>: 30, </a:t>
            </a:r>
            <a:r>
              <a:rPr lang="ko-KR" altLang="en-US" b="1" dirty="0"/>
              <a:t>활성함수</a:t>
            </a:r>
            <a:r>
              <a:rPr lang="en-US" altLang="ko-KR" b="1" dirty="0"/>
              <a:t>: </a:t>
            </a:r>
            <a:r>
              <a:rPr lang="en-US" altLang="ko-KR" b="1" dirty="0" err="1"/>
              <a:t>ReLU</a:t>
            </a:r>
            <a:r>
              <a:rPr lang="en-US" altLang="ko-KR" b="1" dirty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17: </a:t>
            </a:r>
            <a:r>
              <a:rPr lang="ko-KR" altLang="en-US" b="1" dirty="0" err="1"/>
              <a:t>출력층</a:t>
            </a:r>
            <a:r>
              <a:rPr lang="ko-KR" altLang="en-US" b="1" dirty="0"/>
              <a:t> </a:t>
            </a:r>
            <a:r>
              <a:rPr lang="en-US" altLang="ko-KR" b="1" dirty="0"/>
              <a:t>(</a:t>
            </a:r>
            <a:r>
              <a:rPr lang="en-US" altLang="ko-KR" b="1" dirty="0" err="1"/>
              <a:t>action_size</a:t>
            </a:r>
            <a:r>
              <a:rPr lang="en-US" altLang="ko-KR" b="1" dirty="0"/>
              <a:t> = 5, </a:t>
            </a:r>
            <a:r>
              <a:rPr lang="ko-KR" altLang="en-US" b="1" dirty="0"/>
              <a:t>상</a:t>
            </a:r>
            <a:r>
              <a:rPr lang="en-US" altLang="ko-KR" b="1" dirty="0"/>
              <a:t>, </a:t>
            </a:r>
            <a:r>
              <a:rPr lang="ko-KR" altLang="en-US" b="1" dirty="0"/>
              <a:t>하</a:t>
            </a:r>
            <a:r>
              <a:rPr lang="en-US" altLang="ko-KR" b="1" dirty="0"/>
              <a:t>, </a:t>
            </a:r>
            <a:r>
              <a:rPr lang="ko-KR" altLang="en-US" b="1" dirty="0"/>
              <a:t>좌</a:t>
            </a:r>
            <a:r>
              <a:rPr lang="en-US" altLang="ko-KR" b="1" dirty="0"/>
              <a:t>, </a:t>
            </a:r>
            <a:r>
              <a:rPr lang="ko-KR" altLang="en-US" b="1" dirty="0"/>
              <a:t>우</a:t>
            </a:r>
            <a:r>
              <a:rPr lang="en-US" altLang="ko-KR" b="1" dirty="0"/>
              <a:t>, </a:t>
            </a:r>
            <a:r>
              <a:rPr lang="ko-KR" altLang="en-US" b="1" dirty="0"/>
              <a:t>제자리</a:t>
            </a:r>
            <a:r>
              <a:rPr lang="en-US" altLang="ko-KR" b="1" dirty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dirty="0"/>
              <a:t>이 모델의 입력 예시</a:t>
            </a:r>
            <a:r>
              <a:rPr lang="en-US" altLang="ko-KR" b="1" dirty="0"/>
              <a:t>: [[-2 -3 -1  1 -1 -2 -1 -1  0 -1 -1 -1  2  0  1]]		  (</a:t>
            </a:r>
            <a:r>
              <a:rPr lang="ko-KR" altLang="en-US" b="1" dirty="0"/>
              <a:t>상태</a:t>
            </a:r>
            <a:r>
              <a:rPr lang="en-US" altLang="ko-KR" b="1" dirty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dirty="0"/>
              <a:t>출력 예시</a:t>
            </a:r>
            <a:r>
              <a:rPr lang="en-US" altLang="ko-KR" b="1" dirty="0"/>
              <a:t>: [0.11184523 0.31726712 0.05433501 0.25786358 0.15693806]	  (5</a:t>
            </a:r>
            <a:r>
              <a:rPr lang="ko-KR" altLang="en-US" b="1" dirty="0"/>
              <a:t> </a:t>
            </a:r>
            <a:r>
              <a:rPr lang="en-US" altLang="ko-KR" b="1" dirty="0"/>
              <a:t>action </a:t>
            </a:r>
            <a:r>
              <a:rPr lang="ko-KR" altLang="en-US" b="1" dirty="0" err="1"/>
              <a:t>큐함수</a:t>
            </a:r>
            <a:r>
              <a:rPr lang="ko-KR" altLang="en-US" b="1" dirty="0"/>
              <a:t> 값</a:t>
            </a:r>
            <a:r>
              <a:rPr lang="en-US" altLang="ko-KR" b="1" dirty="0"/>
              <a:t>)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0F445D1-EE40-4272-B931-88DBAC67D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39D226A-9BF7-4D5F-8E04-618261907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" y="1137640"/>
            <a:ext cx="429577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2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ACD371-D3B7-4823-8FC2-E29883C66BD7}"/>
              </a:ext>
            </a:extLst>
          </p:cNvPr>
          <p:cNvSpPr/>
          <p:nvPr/>
        </p:nvSpPr>
        <p:spPr>
          <a:xfrm>
            <a:off x="175846" y="221959"/>
            <a:ext cx="116781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4. </a:t>
            </a:r>
            <a:r>
              <a:rPr lang="ko-KR" altLang="en-US" sz="2400" b="1" dirty="0" err="1">
                <a:latin typeface="+mn-ea"/>
              </a:rPr>
              <a:t>딥살사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B4460D-5A56-4DF0-BD10-9C247DFF0E52}"/>
              </a:ext>
            </a:extLst>
          </p:cNvPr>
          <p:cNvSpPr txBox="1"/>
          <p:nvPr/>
        </p:nvSpPr>
        <p:spPr>
          <a:xfrm>
            <a:off x="175845" y="775861"/>
            <a:ext cx="1180562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dirty="0" err="1"/>
              <a:t>딥살사</a:t>
            </a:r>
            <a:r>
              <a:rPr lang="ko-KR" altLang="en-US" b="1" dirty="0"/>
              <a:t> 이론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ym typeface="Wingdings" panose="05000000000000000000" pitchFamily="2" charset="2"/>
              </a:rPr>
              <a:t>다음 그림에서 장애물은 세 개이며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각각 같은 </a:t>
            </a:r>
            <a:r>
              <a:rPr lang="ko-KR" altLang="en-US" dirty="0">
                <a:sym typeface="Wingdings" panose="05000000000000000000" pitchFamily="2" charset="2"/>
              </a:rPr>
              <a:t>속도와 방향으로 움직임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ym typeface="Wingdings" panose="05000000000000000000" pitchFamily="2" charset="2"/>
              </a:rPr>
              <a:t>에이전트의 목표</a:t>
            </a:r>
            <a:r>
              <a:rPr lang="en-US" altLang="ko-KR" dirty="0">
                <a:sym typeface="Wingdings" panose="05000000000000000000" pitchFamily="2" charset="2"/>
              </a:rPr>
              <a:t> : </a:t>
            </a:r>
            <a:r>
              <a:rPr lang="ko-KR" altLang="en-US" dirty="0">
                <a:sym typeface="Wingdings" panose="05000000000000000000" pitchFamily="2" charset="2"/>
              </a:rPr>
              <a:t>장애물을 피하고 도착지점에 가는 </a:t>
            </a:r>
            <a:r>
              <a:rPr lang="ko-KR" altLang="en-US" dirty="0" smtClean="0">
                <a:sym typeface="Wingdings" panose="05000000000000000000" pitchFamily="2" charset="2"/>
              </a:rPr>
              <a:t>것임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1A3A076-32E3-441E-AB47-1089A6EFD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2</a:t>
            </a:fld>
            <a:endParaRPr lang="ko-KR" altLang="en-US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1817C1F2-2DA1-4FAB-A4B2-87D3786BECB3}"/>
              </a:ext>
            </a:extLst>
          </p:cNvPr>
          <p:cNvGrpSpPr/>
          <p:nvPr/>
        </p:nvGrpSpPr>
        <p:grpSpPr>
          <a:xfrm>
            <a:off x="4546081" y="3466014"/>
            <a:ext cx="2371725" cy="2609850"/>
            <a:chOff x="4910137" y="3857029"/>
            <a:chExt cx="2371725" cy="260985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0C0363B3-842D-48C4-A862-5CE192EB39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008" t="1557" r="3384" b="3633"/>
            <a:stretch/>
          </p:blipFill>
          <p:spPr>
            <a:xfrm>
              <a:off x="4910137" y="3857029"/>
              <a:ext cx="2371725" cy="2609850"/>
            </a:xfrm>
            <a:prstGeom prst="rect">
              <a:avLst/>
            </a:prstGeom>
          </p:spPr>
        </p:pic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AF4E4FB7-5B19-4868-9852-C3CEAE9B8989}"/>
                </a:ext>
              </a:extLst>
            </p:cNvPr>
            <p:cNvCxnSpPr/>
            <p:nvPr/>
          </p:nvCxnSpPr>
          <p:spPr>
            <a:xfrm>
              <a:off x="5276850" y="4819650"/>
              <a:ext cx="3619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4A1D4400-4AF3-454F-8A30-3F415B0098DE}"/>
                </a:ext>
              </a:extLst>
            </p:cNvPr>
            <p:cNvCxnSpPr/>
            <p:nvPr/>
          </p:nvCxnSpPr>
          <p:spPr>
            <a:xfrm>
              <a:off x="5734050" y="5311415"/>
              <a:ext cx="3619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C1D1179C-2B3D-42FF-8BA9-53057656AFA7}"/>
                </a:ext>
              </a:extLst>
            </p:cNvPr>
            <p:cNvCxnSpPr/>
            <p:nvPr/>
          </p:nvCxnSpPr>
          <p:spPr>
            <a:xfrm>
              <a:off x="6230528" y="5792182"/>
              <a:ext cx="3619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27">
            <a:extLst>
              <a:ext uri="{FF2B5EF4-FFF2-40B4-BE49-F238E27FC236}">
                <a16:creationId xmlns:a16="http://schemas.microsoft.com/office/drawing/2014/main" id="{ECC01B84-A3B5-41A7-9940-188B9E243F09}"/>
              </a:ext>
            </a:extLst>
          </p:cNvPr>
          <p:cNvSpPr txBox="1"/>
          <p:nvPr/>
        </p:nvSpPr>
        <p:spPr>
          <a:xfrm>
            <a:off x="4182024" y="6246134"/>
            <a:ext cx="30998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딥살사의 실행 화면</a:t>
            </a:r>
          </a:p>
        </p:txBody>
      </p:sp>
    </p:spTree>
    <p:extLst>
      <p:ext uri="{BB962C8B-B14F-4D97-AF65-F5344CB8AC3E}">
        <p14:creationId xmlns:p14="http://schemas.microsoft.com/office/powerpoint/2010/main" val="237007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ACD371-D3B7-4823-8FC2-E29883C66BD7}"/>
              </a:ext>
            </a:extLst>
          </p:cNvPr>
          <p:cNvSpPr/>
          <p:nvPr/>
        </p:nvSpPr>
        <p:spPr>
          <a:xfrm>
            <a:off x="175846" y="221959"/>
            <a:ext cx="116781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2. deep-sarsa/train.py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B4460D-5A56-4DF0-BD10-9C247DFF0E52}"/>
              </a:ext>
            </a:extLst>
          </p:cNvPr>
          <p:cNvSpPr txBox="1"/>
          <p:nvPr/>
        </p:nvSpPr>
        <p:spPr>
          <a:xfrm>
            <a:off x="731520" y="3776065"/>
            <a:ext cx="11122430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30, 31: </a:t>
            </a:r>
            <a:r>
              <a:rPr lang="ko-KR" altLang="en-US" b="1" dirty="0"/>
              <a:t>상태의 크기와 행동의 크기 정의</a:t>
            </a:r>
            <a:r>
              <a:rPr lang="en-US" altLang="ko-KR" b="1" dirty="0"/>
              <a:t>	(</a:t>
            </a:r>
            <a:r>
              <a:rPr lang="en-US" altLang="ko-KR" b="1" dirty="0" err="1"/>
              <a:t>state_size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15,</a:t>
            </a:r>
            <a:r>
              <a:rPr lang="ko-KR" altLang="en-US" b="1" dirty="0"/>
              <a:t> </a:t>
            </a:r>
            <a:r>
              <a:rPr lang="en-US" altLang="ko-KR" b="1" dirty="0" err="1"/>
              <a:t>action_size</a:t>
            </a:r>
            <a:r>
              <a:rPr lang="en-US" altLang="ko-KR" b="1" dirty="0"/>
              <a:t>: 5)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34 ~ 40: </a:t>
            </a:r>
            <a:r>
              <a:rPr lang="ko-KR" altLang="en-US" b="1" dirty="0" err="1"/>
              <a:t>딥살사</a:t>
            </a:r>
            <a:r>
              <a:rPr lang="ko-KR" altLang="en-US" b="1" dirty="0"/>
              <a:t> </a:t>
            </a:r>
            <a:r>
              <a:rPr lang="ko-KR" altLang="en-US" b="1" dirty="0" err="1"/>
              <a:t>하이퍼</a:t>
            </a:r>
            <a:r>
              <a:rPr lang="ko-KR" altLang="en-US" b="1" dirty="0"/>
              <a:t> 파라미터 정의</a:t>
            </a:r>
            <a:endParaRPr lang="en-US" altLang="ko-KR" b="1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0F445D1-EE40-4272-B931-88DBAC67D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75773C0-7B53-44C5-9834-1206F7846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" y="796892"/>
            <a:ext cx="466725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69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ACD371-D3B7-4823-8FC2-E29883C66BD7}"/>
              </a:ext>
            </a:extLst>
          </p:cNvPr>
          <p:cNvSpPr/>
          <p:nvPr/>
        </p:nvSpPr>
        <p:spPr>
          <a:xfrm>
            <a:off x="175846" y="221959"/>
            <a:ext cx="116781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2. deep-sarsa/train.py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B4460D-5A56-4DF0-BD10-9C247DFF0E52}"/>
              </a:ext>
            </a:extLst>
          </p:cNvPr>
          <p:cNvSpPr txBox="1"/>
          <p:nvPr/>
        </p:nvSpPr>
        <p:spPr>
          <a:xfrm>
            <a:off x="731520" y="3776065"/>
            <a:ext cx="11122430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4</a:t>
            </a:r>
            <a:r>
              <a:rPr lang="ko-KR" altLang="en-US" b="1" dirty="0"/>
              <a:t>장에 설명했던 입실론 탐욕 정책을 이용한 행동 선택 함수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dirty="0"/>
              <a:t>입력</a:t>
            </a:r>
            <a:r>
              <a:rPr lang="en-US" altLang="ko-KR" b="1" dirty="0"/>
              <a:t>: </a:t>
            </a:r>
            <a:r>
              <a:rPr lang="ko-KR" altLang="en-US" b="1" dirty="0"/>
              <a:t>현재 상태</a:t>
            </a:r>
            <a:r>
              <a:rPr lang="en-US" altLang="ko-KR" b="1" dirty="0"/>
              <a:t>	                   </a:t>
            </a:r>
            <a:r>
              <a:rPr lang="en-US" altLang="ko-KR" sz="1400" b="1" dirty="0"/>
              <a:t>	[[-2 -3 -1  1 -1 -2 -1 -1  0 -1 -1 -1  2  0  1]]	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dirty="0"/>
              <a:t>출력</a:t>
            </a:r>
            <a:r>
              <a:rPr lang="en-US" altLang="ko-KR" b="1" dirty="0"/>
              <a:t>: 5</a:t>
            </a:r>
            <a:r>
              <a:rPr lang="ko-KR" altLang="en-US" b="1" dirty="0"/>
              <a:t>가지 행동에서 하나를 선택</a:t>
            </a:r>
            <a:r>
              <a:rPr lang="en-US" altLang="ko-KR" b="1" dirty="0"/>
              <a:t>	</a:t>
            </a:r>
            <a:r>
              <a:rPr lang="en-US" altLang="ko-KR" sz="1400" b="1" dirty="0"/>
              <a:t>2</a:t>
            </a:r>
            <a:endParaRPr lang="en-US" altLang="ko-KR" b="1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0F445D1-EE40-4272-B931-88DBAC67D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24E6105-E427-48B5-80C3-2A9E53AAE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" y="1653185"/>
            <a:ext cx="48768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72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ACD371-D3B7-4823-8FC2-E29883C66BD7}"/>
              </a:ext>
            </a:extLst>
          </p:cNvPr>
          <p:cNvSpPr/>
          <p:nvPr/>
        </p:nvSpPr>
        <p:spPr>
          <a:xfrm>
            <a:off x="175846" y="221959"/>
            <a:ext cx="116781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2. deep-sarsa/train.py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B4460D-5A56-4DF0-BD10-9C247DFF0E52}"/>
              </a:ext>
            </a:extLst>
          </p:cNvPr>
          <p:cNvSpPr txBox="1"/>
          <p:nvPr/>
        </p:nvSpPr>
        <p:spPr>
          <a:xfrm>
            <a:off x="731520" y="3776065"/>
            <a:ext cx="1112243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52: epsilon </a:t>
            </a:r>
            <a:r>
              <a:rPr lang="ko-KR" altLang="en-US" b="1" dirty="0"/>
              <a:t>값이 지정한 최소값 보다 큰 경우에 감소시킴</a:t>
            </a:r>
            <a:r>
              <a:rPr lang="en-US" altLang="ko-KR" b="1" dirty="0"/>
              <a:t>	(</a:t>
            </a:r>
            <a:r>
              <a:rPr lang="en-US" altLang="ko-KR" b="1" dirty="0" err="1"/>
              <a:t>epsilon_decay</a:t>
            </a:r>
            <a:r>
              <a:rPr lang="en-US" altLang="ko-KR" b="1" dirty="0"/>
              <a:t>: 0.9999)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56: </a:t>
            </a:r>
            <a:r>
              <a:rPr lang="ko-KR" altLang="en-US" b="1" dirty="0" smtClean="0"/>
              <a:t>훈련</a:t>
            </a:r>
            <a:r>
              <a:rPr lang="ko-KR" altLang="en-US" b="1" dirty="0"/>
              <a:t>에</a:t>
            </a:r>
            <a:r>
              <a:rPr lang="ko-KR" altLang="en-US" b="1" dirty="0" smtClean="0"/>
              <a:t> </a:t>
            </a:r>
            <a:r>
              <a:rPr lang="ko-KR" altLang="en-US" b="1" dirty="0"/>
              <a:t>필요한 가중치를 선택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59: </a:t>
            </a:r>
            <a:r>
              <a:rPr lang="ko-KR" altLang="en-US" b="1" dirty="0"/>
              <a:t>상태를 모델의 </a:t>
            </a:r>
            <a:r>
              <a:rPr lang="ko-KR" altLang="en-US" b="1" dirty="0" smtClean="0"/>
              <a:t>입력으로 하여 </a:t>
            </a:r>
            <a:r>
              <a:rPr lang="ko-KR" altLang="en-US" b="1" dirty="0"/>
              <a:t>각 행동에 대한 </a:t>
            </a:r>
            <a:r>
              <a:rPr lang="ko-KR" altLang="en-US" b="1" dirty="0" err="1"/>
              <a:t>큐함수</a:t>
            </a:r>
            <a:r>
              <a:rPr lang="ko-KR" altLang="en-US" b="1" dirty="0"/>
              <a:t> 값을 받음</a:t>
            </a:r>
            <a:r>
              <a:rPr lang="en-US" altLang="ko-KR" b="1" dirty="0"/>
              <a:t>    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	</a:t>
            </a:r>
            <a:r>
              <a:rPr lang="en-US" altLang="ko-KR" sz="1050" b="1" dirty="0" smtClean="0"/>
              <a:t>[</a:t>
            </a:r>
            <a:r>
              <a:rPr lang="en-US" altLang="ko-KR" sz="1050" b="1" dirty="0"/>
              <a:t>0.11184523 0.31726712 0.05433501 0.25786358 0.15693806]</a:t>
            </a:r>
            <a:r>
              <a:rPr lang="ko-KR" altLang="en-US" sz="1050" b="1" dirty="0"/>
              <a:t> </a:t>
            </a:r>
            <a:endParaRPr lang="en-US" altLang="ko-KR" sz="10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60: </a:t>
            </a:r>
            <a:r>
              <a:rPr lang="ko-KR" altLang="en-US" b="1" dirty="0"/>
              <a:t>행동을 </a:t>
            </a:r>
            <a:r>
              <a:rPr lang="en-US" altLang="ko-KR" b="1" dirty="0"/>
              <a:t>one hot </a:t>
            </a:r>
            <a:r>
              <a:rPr lang="ko-KR" altLang="en-US" b="1" dirty="0"/>
              <a:t>인코딩으로 변환</a:t>
            </a:r>
            <a:r>
              <a:rPr lang="en-US" altLang="ko-KR" b="1" dirty="0"/>
              <a:t>	</a:t>
            </a:r>
            <a:r>
              <a:rPr lang="en-US" altLang="ko-KR" sz="1400" b="1" dirty="0"/>
              <a:t>(2 </a:t>
            </a:r>
            <a:r>
              <a:rPr lang="en-US" altLang="ko-KR" sz="1400" b="1" dirty="0">
                <a:sym typeface="Wingdings" panose="05000000000000000000" pitchFamily="2" charset="2"/>
              </a:rPr>
              <a:t> 0 0 1 0 0)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61: </a:t>
            </a:r>
            <a:r>
              <a:rPr lang="ko-KR" altLang="en-US" b="1" dirty="0"/>
              <a:t>현재 행동의 </a:t>
            </a:r>
            <a:r>
              <a:rPr lang="ko-KR" altLang="en-US" b="1" dirty="0" err="1"/>
              <a:t>큐함수</a:t>
            </a:r>
            <a:r>
              <a:rPr lang="ko-KR" altLang="en-US" b="1" dirty="0"/>
              <a:t> 값 선택</a:t>
            </a:r>
            <a:r>
              <a:rPr lang="en-US" altLang="ko-KR" b="1" dirty="0"/>
              <a:t>		</a:t>
            </a:r>
            <a:r>
              <a:rPr lang="en-US" altLang="ko-KR" sz="1100" b="1" dirty="0"/>
              <a:t>[0.11184523 0.31726712 0.05433501 0.25786358 0.15693806] * [ 0 0 1 0 0] = [0.05433501]</a:t>
            </a:r>
            <a:endParaRPr lang="en-US" altLang="ko-KR" b="1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0F445D1-EE40-4272-B931-88DBAC67D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A9F633C-1BB5-407B-BE5D-AA1F8A55A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" y="1323073"/>
            <a:ext cx="6829425" cy="22098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AF3CAE12-FB33-4FC7-AA44-A932C3831846}"/>
              </a:ext>
            </a:extLst>
          </p:cNvPr>
          <p:cNvSpPr/>
          <p:nvPr/>
        </p:nvSpPr>
        <p:spPr>
          <a:xfrm flipV="1">
            <a:off x="7041181" y="5873500"/>
            <a:ext cx="798897" cy="166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62667" y="2472267"/>
            <a:ext cx="2517422" cy="2370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474123" y="2042242"/>
            <a:ext cx="428305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hlinkClick r:id="rId4"/>
              </a:rPr>
              <a:t>https://</a:t>
            </a:r>
            <a:r>
              <a:rPr lang="en-US" altLang="ko-KR" sz="1100" dirty="0" smtClean="0">
                <a:hlinkClick r:id="rId4"/>
              </a:rPr>
              <a:t>www.tensorflow.org/api_docs/python/tf/GradientTape</a:t>
            </a:r>
            <a:endParaRPr lang="en-US" altLang="ko-KR" sz="1100" dirty="0" smtClean="0"/>
          </a:p>
          <a:p>
            <a:endParaRPr lang="ko-KR" altLang="en-US" sz="1100" dirty="0"/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4380089" y="2235200"/>
            <a:ext cx="2167467" cy="355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5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ACD371-D3B7-4823-8FC2-E29883C66BD7}"/>
              </a:ext>
            </a:extLst>
          </p:cNvPr>
          <p:cNvSpPr/>
          <p:nvPr/>
        </p:nvSpPr>
        <p:spPr>
          <a:xfrm>
            <a:off x="175846" y="221959"/>
            <a:ext cx="116781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2. deep-sarsa/train.py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8B4460D-5A56-4DF0-BD10-9C247DFF0E52}"/>
                  </a:ext>
                </a:extLst>
              </p:cNvPr>
              <p:cNvSpPr txBox="1"/>
              <p:nvPr/>
            </p:nvSpPr>
            <p:spPr>
              <a:xfrm>
                <a:off x="731520" y="3776065"/>
                <a:ext cx="11122430" cy="29843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zh-CN" b="1" dirty="0"/>
                  <a:t>64</a:t>
                </a:r>
                <a:r>
                  <a:rPr lang="en-US" altLang="ko-KR" b="1" dirty="0"/>
                  <a:t>: </a:t>
                </a:r>
                <a:r>
                  <a:rPr lang="ko-KR" altLang="en-US" b="1" dirty="0"/>
                  <a:t>다음 상태를 입력해</a:t>
                </a:r>
                <a:r>
                  <a:rPr lang="en-US" altLang="ko-KR" b="1" dirty="0"/>
                  <a:t>, </a:t>
                </a:r>
                <a:r>
                  <a:rPr lang="ko-KR" altLang="en-US" b="1" dirty="0"/>
                  <a:t>다음 행동에 대한 큐함수를 받음</a:t>
                </a:r>
                <a:endParaRPr lang="en-US" altLang="ko-KR" b="1" dirty="0"/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b="1" dirty="0"/>
                  <a:t>65: target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𝑅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+1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ko-KR" altLang="en-US" sz="18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𝛾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𝑄</m:t>
                        </m:r>
                      </m:e>
                      <m:sub>
                        <m:r>
                          <a:rPr lang="ko-KR" altLang="en-US" sz="1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sz="1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b="1" dirty="0"/>
                  <a:t> =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𝑟𝑒𝑤𝑎𝑟𝑑</m:t>
                    </m:r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discount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_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factor</m:t>
                    </m:r>
                    <m:r>
                      <a:rPr lang="en-US" altLang="ko-KR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∗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next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q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</m:oMath>
                </a14:m>
                <a:r>
                  <a:rPr lang="en-US" altLang="ko-KR" b="1" dirty="0"/>
                  <a:t> done = True </a:t>
                </a:r>
                <a:r>
                  <a:rPr lang="ko-KR" altLang="en-US" b="1" dirty="0"/>
                  <a:t>일 경우 </a:t>
                </a:r>
                <a:r>
                  <a:rPr lang="en-US" altLang="ko-KR" b="1" dirty="0"/>
                  <a:t>target = reward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b="1" dirty="0"/>
                  <a:t>68: MSE </a:t>
                </a:r>
                <a:r>
                  <a:rPr lang="ko-KR" altLang="en-US" b="1" dirty="0"/>
                  <a:t>오류 함수 계산</a:t>
                </a:r>
                <a:endParaRPr lang="en-US" altLang="ko-KR" b="1" dirty="0"/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b="1" dirty="0"/>
                  <a:t>71: gradient</a:t>
                </a:r>
                <a:r>
                  <a:rPr lang="ko-KR" altLang="en-US" b="1" dirty="0"/>
                  <a:t> 계산</a:t>
                </a:r>
                <a:endParaRPr lang="en-US" altLang="ko-KR" b="1" dirty="0"/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b="1" dirty="0"/>
                  <a:t>72: gradient</a:t>
                </a:r>
                <a:r>
                  <a:rPr lang="ko-KR" altLang="en-US" b="1" dirty="0"/>
                  <a:t>를 줄이는 방향으로 가중치 업데이트</a:t>
                </a:r>
                <a:endParaRPr lang="en-US" altLang="ko-KR" b="1" dirty="0"/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endParaRPr lang="en-US" altLang="ko-KR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8B4460D-5A56-4DF0-BD10-9C247DFF0E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" y="3776065"/>
                <a:ext cx="11122430" cy="2984343"/>
              </a:xfrm>
              <a:prstGeom prst="rect">
                <a:avLst/>
              </a:prstGeom>
              <a:blipFill>
                <a:blip r:embed="rId3"/>
                <a:stretch>
                  <a:fillRect l="-329" r="-8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0F445D1-EE40-4272-B931-88DBAC67D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32</a:t>
            </a:fld>
            <a:endParaRPr lang="ko-KR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4026AB1-4A34-47AE-BC99-B5FEFD18E4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" y="1419225"/>
            <a:ext cx="6448425" cy="200977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C3016B5-B75E-44DF-A6ED-35BD09B3C1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6872" y="4911048"/>
            <a:ext cx="237172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ACD371-D3B7-4823-8FC2-E29883C66BD7}"/>
              </a:ext>
            </a:extLst>
          </p:cNvPr>
          <p:cNvSpPr/>
          <p:nvPr/>
        </p:nvSpPr>
        <p:spPr>
          <a:xfrm>
            <a:off x="175846" y="221959"/>
            <a:ext cx="116781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2. deep-sarsa/train.py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B4460D-5A56-4DF0-BD10-9C247DFF0E52}"/>
              </a:ext>
            </a:extLst>
          </p:cNvPr>
          <p:cNvSpPr txBox="1"/>
          <p:nvPr/>
        </p:nvSpPr>
        <p:spPr>
          <a:xfrm>
            <a:off x="731520" y="4281988"/>
            <a:ext cx="11122430" cy="253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zh-CN" b="1" dirty="0"/>
              <a:t>77</a:t>
            </a:r>
            <a:r>
              <a:rPr lang="en-US" altLang="ko-KR" b="1" dirty="0"/>
              <a:t>: </a:t>
            </a:r>
            <a:r>
              <a:rPr lang="ko-KR" altLang="en-US" b="1" dirty="0"/>
              <a:t>환경 </a:t>
            </a:r>
            <a:r>
              <a:rPr lang="en-US" altLang="ko-KR" b="1" dirty="0"/>
              <a:t>instance </a:t>
            </a:r>
            <a:r>
              <a:rPr lang="ko-KR" altLang="en-US" b="1" dirty="0"/>
              <a:t>생성</a:t>
            </a:r>
            <a:r>
              <a:rPr lang="en-US" altLang="ko-KR" b="1" dirty="0"/>
              <a:t>		(</a:t>
            </a:r>
            <a:r>
              <a:rPr lang="ko-KR" altLang="en-US" b="1" dirty="0"/>
              <a:t>게임 속도를 </a:t>
            </a:r>
            <a:r>
              <a:rPr lang="en-US" altLang="ko-KR" b="1" dirty="0"/>
              <a:t>0.01</a:t>
            </a:r>
            <a:r>
              <a:rPr lang="ko-KR" altLang="en-US" b="1" dirty="0"/>
              <a:t>로 조정</a:t>
            </a:r>
            <a:r>
              <a:rPr lang="en-US" altLang="ko-KR" b="1" dirty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78~80: </a:t>
            </a:r>
            <a:r>
              <a:rPr lang="ko-KR" altLang="en-US" b="1" dirty="0"/>
              <a:t>상태 개수</a:t>
            </a:r>
            <a:r>
              <a:rPr lang="en-US" altLang="ko-KR" b="1" dirty="0"/>
              <a:t>, </a:t>
            </a:r>
            <a:r>
              <a:rPr lang="ko-KR" altLang="en-US" b="1" dirty="0"/>
              <a:t>행동 개수 정의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81: </a:t>
            </a:r>
            <a:r>
              <a:rPr lang="en-US" altLang="ko-KR" b="1" dirty="0" err="1"/>
              <a:t>DeepSARSAgent</a:t>
            </a:r>
            <a:r>
              <a:rPr lang="en-US" altLang="ko-KR" b="1" dirty="0"/>
              <a:t> instance </a:t>
            </a:r>
            <a:r>
              <a:rPr lang="ko-KR" altLang="en-US" b="1" dirty="0"/>
              <a:t>생성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85: episode </a:t>
            </a:r>
            <a:r>
              <a:rPr lang="ko-KR" altLang="en-US" b="1" dirty="0"/>
              <a:t>횟수 정의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90: </a:t>
            </a:r>
            <a:r>
              <a:rPr lang="ko-KR" altLang="en-US" b="1" dirty="0"/>
              <a:t>환경을 초기화하고 상태를 받음</a:t>
            </a:r>
            <a:r>
              <a:rPr lang="en-US" altLang="ko-KR" b="1" dirty="0"/>
              <a:t>	(list </a:t>
            </a:r>
            <a:r>
              <a:rPr lang="ko-KR" altLang="en-US" b="1" dirty="0"/>
              <a:t>형식</a:t>
            </a:r>
            <a:r>
              <a:rPr lang="en-US" altLang="ko-KR" b="1" dirty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zh-CN" b="1" dirty="0"/>
              <a:t>91:</a:t>
            </a:r>
            <a:r>
              <a:rPr lang="zh-CN" altLang="en-US" b="1" dirty="0"/>
              <a:t> </a:t>
            </a:r>
            <a:r>
              <a:rPr lang="ko-KR" altLang="en-US" b="1" dirty="0"/>
              <a:t>상태 </a:t>
            </a:r>
            <a:r>
              <a:rPr lang="en-US" altLang="ko-KR" b="1" dirty="0"/>
              <a:t>list</a:t>
            </a:r>
            <a:r>
              <a:rPr lang="ko-KR" altLang="en-US" b="1" dirty="0"/>
              <a:t>를 </a:t>
            </a:r>
            <a:r>
              <a:rPr lang="en-US" altLang="ko-KR" b="1" dirty="0"/>
              <a:t>(1,15)</a:t>
            </a:r>
            <a:r>
              <a:rPr lang="ko-KR" altLang="en-US" b="1" dirty="0"/>
              <a:t>의 </a:t>
            </a:r>
            <a:r>
              <a:rPr lang="en-US" altLang="ko-KR" b="1" dirty="0" err="1"/>
              <a:t>numpy.array</a:t>
            </a:r>
            <a:r>
              <a:rPr lang="ko-KR" altLang="en-US" b="1" dirty="0"/>
              <a:t>로 변환</a:t>
            </a:r>
            <a:r>
              <a:rPr lang="en-US" altLang="ko-KR" b="1" dirty="0"/>
              <a:t>	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0F445D1-EE40-4272-B931-88DBAC67D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5854C3A-4467-4415-98C6-0F86ADBBE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" y="843463"/>
            <a:ext cx="474345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16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ACD371-D3B7-4823-8FC2-E29883C66BD7}"/>
              </a:ext>
            </a:extLst>
          </p:cNvPr>
          <p:cNvSpPr/>
          <p:nvPr/>
        </p:nvSpPr>
        <p:spPr>
          <a:xfrm>
            <a:off x="175846" y="221959"/>
            <a:ext cx="116781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2. deep-sarsa/train.py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B4460D-5A56-4DF0-BD10-9C247DFF0E52}"/>
              </a:ext>
            </a:extLst>
          </p:cNvPr>
          <p:cNvSpPr txBox="1"/>
          <p:nvPr/>
        </p:nvSpPr>
        <p:spPr>
          <a:xfrm>
            <a:off x="731520" y="4281988"/>
            <a:ext cx="11122430" cy="253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93:</a:t>
            </a:r>
            <a:r>
              <a:rPr lang="ko-KR" altLang="en-US" b="1" dirty="0"/>
              <a:t> </a:t>
            </a:r>
            <a:r>
              <a:rPr lang="en-US" altLang="ko-KR" b="1" dirty="0"/>
              <a:t>episode </a:t>
            </a:r>
            <a:r>
              <a:rPr lang="ko-KR" altLang="en-US" b="1" dirty="0"/>
              <a:t>가 끝나지 않으면 계속 실행 </a:t>
            </a:r>
            <a:r>
              <a:rPr lang="en-US" altLang="ko-KR" b="1" dirty="0"/>
              <a:t>		(episode</a:t>
            </a:r>
            <a:r>
              <a:rPr lang="ko-KR" altLang="en-US" b="1" dirty="0"/>
              <a:t>가 끝나면 </a:t>
            </a:r>
            <a:r>
              <a:rPr lang="en-US" altLang="ko-KR" b="1" dirty="0"/>
              <a:t>done = 1</a:t>
            </a:r>
            <a:r>
              <a:rPr lang="ko-KR" altLang="en-US" b="1" dirty="0"/>
              <a:t>이고 아니면 </a:t>
            </a:r>
            <a:r>
              <a:rPr lang="en-US" altLang="ko-KR" b="1" dirty="0"/>
              <a:t>0)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95: </a:t>
            </a:r>
            <a:r>
              <a:rPr lang="ko-KR" altLang="en-US" b="1" dirty="0"/>
              <a:t>현재 상태에 대한 행동 선택</a:t>
            </a:r>
            <a:r>
              <a:rPr lang="en-US" altLang="ko-KR" b="1" dirty="0"/>
              <a:t>			(</a:t>
            </a:r>
            <a:r>
              <a:rPr lang="ko-KR" altLang="en-US" b="1" dirty="0"/>
              <a:t>입력</a:t>
            </a:r>
            <a:r>
              <a:rPr lang="en-US" altLang="ko-KR" b="1" dirty="0"/>
              <a:t>: </a:t>
            </a:r>
            <a:r>
              <a:rPr lang="ko-KR" altLang="en-US" b="1" dirty="0"/>
              <a:t>상태</a:t>
            </a:r>
            <a:r>
              <a:rPr lang="en-US" altLang="ko-KR" b="1" dirty="0"/>
              <a:t>, </a:t>
            </a:r>
            <a:r>
              <a:rPr lang="ko-KR" altLang="en-US" b="1" dirty="0"/>
              <a:t>출력</a:t>
            </a:r>
            <a:r>
              <a:rPr lang="en-US" altLang="ko-KR" b="1" dirty="0"/>
              <a:t>: </a:t>
            </a:r>
            <a:r>
              <a:rPr lang="ko-KR" altLang="en-US" b="1" dirty="0"/>
              <a:t>행동</a:t>
            </a:r>
            <a:r>
              <a:rPr lang="en-US" altLang="ko-KR" b="1" dirty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98~100: </a:t>
            </a:r>
            <a:r>
              <a:rPr lang="ko-KR" altLang="en-US" b="1" dirty="0"/>
              <a:t>선택한 행동으로 환경에서 한 타임스텝 진행 후 샘플 수집 </a:t>
            </a:r>
            <a:r>
              <a:rPr lang="en-US" altLang="ko-KR" b="1" dirty="0"/>
              <a:t>(</a:t>
            </a:r>
            <a:r>
              <a:rPr lang="ko-KR" altLang="en-US" b="1" dirty="0"/>
              <a:t>다음 상태</a:t>
            </a:r>
            <a:r>
              <a:rPr lang="en-US" altLang="ko-KR" b="1" dirty="0"/>
              <a:t>, reward, done, </a:t>
            </a:r>
            <a:r>
              <a:rPr lang="ko-KR" altLang="en-US" b="1" dirty="0"/>
              <a:t>다음 행동</a:t>
            </a:r>
            <a:r>
              <a:rPr lang="en-US" altLang="ko-KR" b="1" dirty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103: </a:t>
            </a:r>
            <a:r>
              <a:rPr lang="ko-KR" altLang="en-US" b="1" dirty="0"/>
              <a:t>샘플로 모델 학습</a:t>
            </a:r>
            <a:r>
              <a:rPr lang="en-US" altLang="ko-KR" b="1" dirty="0"/>
              <a:t>				(</a:t>
            </a:r>
            <a:r>
              <a:rPr lang="ko-KR" altLang="en-US" b="1" dirty="0"/>
              <a:t>가중치 업데이트</a:t>
            </a:r>
            <a:r>
              <a:rPr lang="en-US" altLang="ko-KR" b="1" dirty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105~106: score, </a:t>
            </a:r>
            <a:r>
              <a:rPr lang="ko-KR" altLang="en-US" b="1" dirty="0"/>
              <a:t>상태 </a:t>
            </a:r>
            <a:r>
              <a:rPr lang="en-US" altLang="ko-KR" b="1" dirty="0"/>
              <a:t>update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0F445D1-EE40-4272-B931-88DBAC67D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34</a:t>
            </a:fld>
            <a:endParaRPr lang="ko-KR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F40E482-FBF1-4BA9-ADC5-EA1C34E4B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" y="1393982"/>
            <a:ext cx="69342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92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ACD371-D3B7-4823-8FC2-E29883C66BD7}"/>
              </a:ext>
            </a:extLst>
          </p:cNvPr>
          <p:cNvSpPr/>
          <p:nvPr/>
        </p:nvSpPr>
        <p:spPr>
          <a:xfrm>
            <a:off x="175846" y="221959"/>
            <a:ext cx="116781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3. reinforce/train.py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B4460D-5A56-4DF0-BD10-9C247DFF0E52}"/>
              </a:ext>
            </a:extLst>
          </p:cNvPr>
          <p:cNvSpPr txBox="1"/>
          <p:nvPr/>
        </p:nvSpPr>
        <p:spPr>
          <a:xfrm>
            <a:off x="731520" y="3656346"/>
            <a:ext cx="11122430" cy="2947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15: </a:t>
            </a:r>
            <a:r>
              <a:rPr lang="ko-KR" altLang="en-US" b="1" dirty="0" err="1"/>
              <a:t>입력층</a:t>
            </a:r>
            <a:r>
              <a:rPr lang="ko-KR" altLang="en-US" b="1" dirty="0"/>
              <a:t> </a:t>
            </a:r>
            <a:r>
              <a:rPr lang="en-US" altLang="ko-KR" b="1" dirty="0"/>
              <a:t>(unit</a:t>
            </a:r>
            <a:r>
              <a:rPr lang="ko-KR" altLang="en-US" b="1" dirty="0"/>
              <a:t> 개수</a:t>
            </a:r>
            <a:r>
              <a:rPr lang="en-US" altLang="ko-KR" b="1" dirty="0"/>
              <a:t>: </a:t>
            </a:r>
            <a:r>
              <a:rPr lang="en-US" altLang="zh-CN" b="1" dirty="0"/>
              <a:t>24</a:t>
            </a:r>
            <a:r>
              <a:rPr lang="en-US" altLang="ko-KR" b="1" dirty="0"/>
              <a:t>, </a:t>
            </a:r>
            <a:r>
              <a:rPr lang="ko-KR" altLang="en-US" b="1" dirty="0"/>
              <a:t>활성함수</a:t>
            </a:r>
            <a:r>
              <a:rPr lang="en-US" altLang="ko-KR" b="1" dirty="0"/>
              <a:t>: </a:t>
            </a:r>
            <a:r>
              <a:rPr lang="en-US" altLang="ko-KR" b="1" dirty="0" err="1"/>
              <a:t>ReLU</a:t>
            </a:r>
            <a:r>
              <a:rPr lang="en-US" altLang="ko-KR" b="1" dirty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16: </a:t>
            </a:r>
            <a:r>
              <a:rPr lang="ko-KR" altLang="en-US" b="1" dirty="0" err="1"/>
              <a:t>은닉층</a:t>
            </a:r>
            <a:r>
              <a:rPr lang="en-US" altLang="ko-KR" b="1" dirty="0"/>
              <a:t> (unit</a:t>
            </a:r>
            <a:r>
              <a:rPr lang="ko-KR" altLang="en-US" b="1" dirty="0"/>
              <a:t> 개수</a:t>
            </a:r>
            <a:r>
              <a:rPr lang="en-US" altLang="ko-KR" b="1" dirty="0"/>
              <a:t>: </a:t>
            </a:r>
            <a:r>
              <a:rPr lang="en-US" altLang="zh-CN" b="1" dirty="0"/>
              <a:t>24</a:t>
            </a:r>
            <a:r>
              <a:rPr lang="en-US" altLang="ko-KR" b="1" dirty="0"/>
              <a:t>, </a:t>
            </a:r>
            <a:r>
              <a:rPr lang="ko-KR" altLang="en-US" b="1" dirty="0"/>
              <a:t>활성함수</a:t>
            </a:r>
            <a:r>
              <a:rPr lang="en-US" altLang="ko-KR" b="1" dirty="0"/>
              <a:t>: </a:t>
            </a:r>
            <a:r>
              <a:rPr lang="en-US" altLang="ko-KR" b="1" dirty="0" err="1"/>
              <a:t>ReLU</a:t>
            </a:r>
            <a:r>
              <a:rPr lang="en-US" altLang="ko-KR" b="1" dirty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17: </a:t>
            </a:r>
            <a:r>
              <a:rPr lang="ko-KR" altLang="en-US" b="1" dirty="0" err="1"/>
              <a:t>출력층</a:t>
            </a:r>
            <a:r>
              <a:rPr lang="ko-KR" altLang="en-US" b="1" dirty="0"/>
              <a:t> </a:t>
            </a:r>
            <a:r>
              <a:rPr lang="en-US" altLang="ko-KR" b="1" dirty="0"/>
              <a:t>(</a:t>
            </a:r>
            <a:r>
              <a:rPr lang="en-US" altLang="ko-KR" b="1" dirty="0" err="1"/>
              <a:t>action_size</a:t>
            </a:r>
            <a:r>
              <a:rPr lang="en-US" altLang="ko-KR" b="1" dirty="0"/>
              <a:t> = 5, </a:t>
            </a:r>
            <a:r>
              <a:rPr lang="ko-KR" altLang="en-US" b="1" dirty="0"/>
              <a:t>상</a:t>
            </a:r>
            <a:r>
              <a:rPr lang="en-US" altLang="ko-KR" b="1" dirty="0"/>
              <a:t>, </a:t>
            </a:r>
            <a:r>
              <a:rPr lang="ko-KR" altLang="en-US" b="1" dirty="0"/>
              <a:t>하</a:t>
            </a:r>
            <a:r>
              <a:rPr lang="en-US" altLang="ko-KR" b="1" dirty="0"/>
              <a:t>, </a:t>
            </a:r>
            <a:r>
              <a:rPr lang="ko-KR" altLang="en-US" b="1" dirty="0"/>
              <a:t>좌</a:t>
            </a:r>
            <a:r>
              <a:rPr lang="en-US" altLang="ko-KR" b="1" dirty="0"/>
              <a:t>, </a:t>
            </a:r>
            <a:r>
              <a:rPr lang="ko-KR" altLang="en-US" b="1" dirty="0"/>
              <a:t>우</a:t>
            </a:r>
            <a:r>
              <a:rPr lang="en-US" altLang="ko-KR" b="1" dirty="0"/>
              <a:t>, </a:t>
            </a:r>
            <a:r>
              <a:rPr lang="ko-KR" altLang="en-US" b="1" dirty="0"/>
              <a:t>제자리</a:t>
            </a:r>
            <a:r>
              <a:rPr lang="en-US" altLang="ko-KR" b="1" dirty="0"/>
              <a:t>,</a:t>
            </a:r>
            <a:r>
              <a:rPr lang="zh-CN" altLang="en-US" b="1" dirty="0"/>
              <a:t> </a:t>
            </a:r>
            <a:r>
              <a:rPr lang="ko-KR" altLang="en-US" b="1" dirty="0"/>
              <a:t>활성함수</a:t>
            </a:r>
            <a:r>
              <a:rPr lang="en-US" altLang="ko-KR" b="1" dirty="0"/>
              <a:t>: </a:t>
            </a:r>
            <a:r>
              <a:rPr lang="en-US" altLang="ko-KR" b="1" dirty="0" err="1"/>
              <a:t>softmax</a:t>
            </a:r>
            <a:r>
              <a:rPr lang="en-US" altLang="ko-KR" b="1" dirty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dirty="0"/>
              <a:t>이 모델의 입력 예시</a:t>
            </a:r>
            <a:r>
              <a:rPr lang="en-US" altLang="ko-KR" b="1" dirty="0"/>
              <a:t>:							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한 에이전트에 포함된 모든 상태</a:t>
            </a:r>
            <a:r>
              <a:rPr lang="en-US" altLang="ko-KR" sz="1200" b="1" dirty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dirty="0"/>
              <a:t>출력 예시</a:t>
            </a:r>
            <a:r>
              <a:rPr lang="en-US" altLang="ko-KR" b="1" dirty="0"/>
              <a:t>: 	  							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각 상태에 대응한 정책 확률</a:t>
            </a:r>
            <a:r>
              <a:rPr lang="en-US" altLang="ko-KR" sz="1200" b="1" dirty="0"/>
              <a:t>)</a:t>
            </a:r>
            <a:endParaRPr lang="en-US" altLang="ko-KR" b="1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0F445D1-EE40-4272-B931-88DBAC67D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35</a:t>
            </a:fld>
            <a:endParaRPr lang="ko-KR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C8CC140-3AE5-43CB-8CED-943D3BF84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" y="990600"/>
            <a:ext cx="5448300" cy="2438400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DBFDD46F-ED38-4135-B52C-1303EE07DC3E}"/>
              </a:ext>
            </a:extLst>
          </p:cNvPr>
          <p:cNvGrpSpPr/>
          <p:nvPr/>
        </p:nvGrpSpPr>
        <p:grpSpPr>
          <a:xfrm>
            <a:off x="3800475" y="5025471"/>
            <a:ext cx="4591050" cy="763237"/>
            <a:chOff x="6850081" y="3550717"/>
            <a:chExt cx="4591050" cy="763237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9E1EEFDF-9334-4FD3-9111-1A323E6E28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50081" y="3550717"/>
              <a:ext cx="4591050" cy="228600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1BB02617-F751-40AC-A90A-0B8F90CEB1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50081" y="3841848"/>
              <a:ext cx="4581525" cy="200025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F450542E-2C52-4DC8-AA34-29EF57FFBF1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50081" y="4104404"/>
              <a:ext cx="4572000" cy="209550"/>
            </a:xfrm>
            <a:prstGeom prst="rect">
              <a:avLst/>
            </a:prstGeom>
          </p:spPr>
        </p:pic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4D0F9ECC-084C-4FAE-8703-5BAA67C3AB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00475" y="6000728"/>
            <a:ext cx="428625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67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ACD371-D3B7-4823-8FC2-E29883C66BD7}"/>
              </a:ext>
            </a:extLst>
          </p:cNvPr>
          <p:cNvSpPr/>
          <p:nvPr/>
        </p:nvSpPr>
        <p:spPr>
          <a:xfrm>
            <a:off x="175846" y="221959"/>
            <a:ext cx="116781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3. reinforce/train.py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B4460D-5A56-4DF0-BD10-9C247DFF0E52}"/>
              </a:ext>
            </a:extLst>
          </p:cNvPr>
          <p:cNvSpPr txBox="1"/>
          <p:nvPr/>
        </p:nvSpPr>
        <p:spPr>
          <a:xfrm>
            <a:off x="731520" y="3656346"/>
            <a:ext cx="11122430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zh-CN" b="1" dirty="0"/>
              <a:t>30~31:</a:t>
            </a:r>
            <a:r>
              <a:rPr lang="ko-KR" altLang="en-US" b="1" dirty="0"/>
              <a:t> 상태의 크기와 행동의 크기 정의</a:t>
            </a:r>
            <a:r>
              <a:rPr lang="en-US" altLang="ko-KR" b="1" dirty="0"/>
              <a:t>	(</a:t>
            </a:r>
            <a:r>
              <a:rPr lang="en-US" altLang="ko-KR" b="1" dirty="0" err="1"/>
              <a:t>state_size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15,</a:t>
            </a:r>
            <a:r>
              <a:rPr lang="ko-KR" altLang="en-US" b="1" dirty="0"/>
              <a:t> </a:t>
            </a:r>
            <a:r>
              <a:rPr lang="en-US" altLang="ko-KR" b="1" dirty="0" err="1"/>
              <a:t>action_size</a:t>
            </a:r>
            <a:r>
              <a:rPr lang="en-US" altLang="ko-KR" b="1" dirty="0"/>
              <a:t>: 5)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34~38: reinforce </a:t>
            </a:r>
            <a:r>
              <a:rPr lang="ko-KR" altLang="en-US" b="1" dirty="0" err="1"/>
              <a:t>하이퍼</a:t>
            </a:r>
            <a:r>
              <a:rPr lang="ko-KR" altLang="en-US" b="1" dirty="0"/>
              <a:t> 파라메터 정의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39:</a:t>
            </a:r>
            <a:r>
              <a:rPr lang="ko-KR" altLang="en-US" b="1" dirty="0"/>
              <a:t> 상태</a:t>
            </a:r>
            <a:r>
              <a:rPr lang="en-US" altLang="ko-KR" b="1" dirty="0"/>
              <a:t>, </a:t>
            </a:r>
            <a:r>
              <a:rPr lang="ko-KR" altLang="en-US" b="1" dirty="0"/>
              <a:t>행동</a:t>
            </a:r>
            <a:r>
              <a:rPr lang="en-US" altLang="ko-KR" b="1" dirty="0"/>
              <a:t>, </a:t>
            </a:r>
            <a:r>
              <a:rPr lang="ko-KR" altLang="en-US" b="1" dirty="0"/>
              <a:t>보상을 저장하기 위해 </a:t>
            </a:r>
            <a:r>
              <a:rPr lang="en-US" altLang="ko-KR" b="1" dirty="0"/>
              <a:t>list </a:t>
            </a:r>
            <a:r>
              <a:rPr lang="ko-KR" altLang="en-US" b="1" dirty="0"/>
              <a:t>형식으로 정의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b="1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0F445D1-EE40-4272-B931-88DBAC67D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36</a:t>
            </a:fld>
            <a:endParaRPr lang="ko-KR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606C81A-2A38-47BB-A8FE-A640E0E7E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" y="959536"/>
            <a:ext cx="519112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48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ACD371-D3B7-4823-8FC2-E29883C66BD7}"/>
              </a:ext>
            </a:extLst>
          </p:cNvPr>
          <p:cNvSpPr/>
          <p:nvPr/>
        </p:nvSpPr>
        <p:spPr>
          <a:xfrm>
            <a:off x="175846" y="221959"/>
            <a:ext cx="116781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3. reinforce/train.py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B4460D-5A56-4DF0-BD10-9C247DFF0E52}"/>
              </a:ext>
            </a:extLst>
          </p:cNvPr>
          <p:cNvSpPr txBox="1"/>
          <p:nvPr/>
        </p:nvSpPr>
        <p:spPr>
          <a:xfrm>
            <a:off x="731520" y="3656346"/>
            <a:ext cx="11122430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zh-CN" b="1" dirty="0"/>
              <a:t>43: </a:t>
            </a:r>
            <a:r>
              <a:rPr lang="ko-KR" altLang="en-US" b="1" dirty="0"/>
              <a:t>현재 상태를 입력해 정책 확률만 출력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 err="1"/>
              <a:t>self.model</a:t>
            </a:r>
            <a:r>
              <a:rPr lang="en-US" altLang="ko-KR" b="1" dirty="0"/>
              <a:t>(state) =</a:t>
            </a:r>
          </a:p>
          <a:p>
            <a:pPr>
              <a:lnSpc>
                <a:spcPct val="150000"/>
              </a:lnSpc>
            </a:pPr>
            <a:r>
              <a:rPr lang="en-US" altLang="ko-KR" b="1" dirty="0" err="1"/>
              <a:t>self.model</a:t>
            </a:r>
            <a:r>
              <a:rPr lang="en-US" altLang="ko-KR" b="1" dirty="0"/>
              <a:t>(state)[0] =</a:t>
            </a:r>
            <a:endParaRPr lang="en-US" altLang="zh-CN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zh-CN" b="1" dirty="0"/>
              <a:t>44:</a:t>
            </a:r>
            <a:r>
              <a:rPr lang="zh-CN" altLang="en-US" b="1" dirty="0"/>
              <a:t> </a:t>
            </a:r>
            <a:r>
              <a:rPr lang="en-US" altLang="ko-KR" b="1" dirty="0"/>
              <a:t>list</a:t>
            </a:r>
            <a:r>
              <a:rPr lang="ko-KR" altLang="en-US" b="1" dirty="0"/>
              <a:t>를 </a:t>
            </a:r>
            <a:r>
              <a:rPr lang="en-US" altLang="ko-KR" b="1" dirty="0" err="1"/>
              <a:t>numpy.array</a:t>
            </a:r>
            <a:r>
              <a:rPr lang="ko-KR" altLang="en-US" b="1" dirty="0"/>
              <a:t>로 변환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45: </a:t>
            </a:r>
            <a:r>
              <a:rPr lang="ko-KR" altLang="en-US" b="1" dirty="0"/>
              <a:t>확률을 적용한 </a:t>
            </a:r>
            <a:r>
              <a:rPr lang="en-US" altLang="ko-KR" b="1" dirty="0" err="1"/>
              <a:t>random.choice</a:t>
            </a:r>
            <a:r>
              <a:rPr lang="ko-KR" altLang="en-US" b="1" dirty="0"/>
              <a:t>함수로 </a:t>
            </a:r>
            <a:r>
              <a:rPr lang="en-US" altLang="ko-KR" b="1" dirty="0"/>
              <a:t>0~4</a:t>
            </a:r>
            <a:r>
              <a:rPr lang="ko-KR" altLang="en-US" b="1" dirty="0"/>
              <a:t>중에 한 수치</a:t>
            </a:r>
            <a:r>
              <a:rPr lang="en-US" altLang="ko-KR" b="1" dirty="0"/>
              <a:t>()</a:t>
            </a:r>
            <a:r>
              <a:rPr lang="ko-KR" altLang="en-US" b="1" dirty="0"/>
              <a:t>를 선택</a:t>
            </a:r>
            <a:endParaRPr lang="en-US" altLang="ko-KR" b="1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0F445D1-EE40-4272-B931-88DBAC67D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37</a:t>
            </a:fld>
            <a:endParaRPr lang="ko-KR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24208C1-4385-4837-98F1-4BD5910B0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" y="2042410"/>
            <a:ext cx="5695950" cy="8096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5F7B6B4-C92A-4429-8140-EB062EB14F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1105" y="4241959"/>
            <a:ext cx="7543800" cy="2476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579F86E-3ADF-45CC-A486-E2AF9F91DA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0658" y="4671758"/>
            <a:ext cx="4438650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27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ACD371-D3B7-4823-8FC2-E29883C66BD7}"/>
              </a:ext>
            </a:extLst>
          </p:cNvPr>
          <p:cNvSpPr/>
          <p:nvPr/>
        </p:nvSpPr>
        <p:spPr>
          <a:xfrm>
            <a:off x="175846" y="221959"/>
            <a:ext cx="116781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3. reinforce/train.py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B4460D-5A56-4DF0-BD10-9C247DFF0E52}"/>
              </a:ext>
            </a:extLst>
          </p:cNvPr>
          <p:cNvSpPr txBox="1"/>
          <p:nvPr/>
        </p:nvSpPr>
        <p:spPr>
          <a:xfrm>
            <a:off x="731520" y="3044886"/>
            <a:ext cx="11122430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48: </a:t>
            </a:r>
            <a:r>
              <a:rPr lang="ko-KR" altLang="en-US" b="1" dirty="0"/>
              <a:t>반환 값 계산 함수</a:t>
            </a:r>
            <a:r>
              <a:rPr lang="en-US" altLang="ko-KR" b="1" dirty="0"/>
              <a:t>(</a:t>
            </a:r>
            <a:r>
              <a:rPr lang="ko-KR" altLang="en-US" b="1" dirty="0"/>
              <a:t>입력</a:t>
            </a:r>
            <a:r>
              <a:rPr lang="en-US" altLang="ko-KR" b="1" dirty="0"/>
              <a:t>: </a:t>
            </a:r>
            <a:r>
              <a:rPr lang="ko-KR" altLang="en-US" b="1" dirty="0"/>
              <a:t>저장한 </a:t>
            </a:r>
            <a:r>
              <a:rPr lang="en-US" altLang="ko-KR" b="1" dirty="0"/>
              <a:t>reward, </a:t>
            </a:r>
            <a:r>
              <a:rPr lang="ko-KR" altLang="en-US" b="1" dirty="0"/>
              <a:t>출력</a:t>
            </a:r>
            <a:r>
              <a:rPr lang="en-US" altLang="ko-KR" b="1" dirty="0"/>
              <a:t>: </a:t>
            </a:r>
            <a:r>
              <a:rPr lang="ko-KR" altLang="en-US" b="1" dirty="0"/>
              <a:t>반환 값 </a:t>
            </a:r>
            <a:r>
              <a:rPr lang="en-US" altLang="ko-KR" b="1" dirty="0"/>
              <a:t>array)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51: </a:t>
            </a:r>
            <a:r>
              <a:rPr lang="ko-KR" altLang="en-US" b="1" dirty="0"/>
              <a:t>효율적으로 반환 값을 계산하기 위해 거꾸로 진행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52: </a:t>
            </a:r>
            <a:r>
              <a:rPr lang="ko-KR" altLang="en-US" b="1" dirty="0"/>
              <a:t>반환 값 </a:t>
            </a:r>
            <a:r>
              <a:rPr lang="en-US" altLang="ko-KR" b="1" dirty="0"/>
              <a:t>= reward(t</a:t>
            </a:r>
            <a:r>
              <a:rPr lang="ko-KR" altLang="en-US" b="1" dirty="0"/>
              <a:t>번째</a:t>
            </a:r>
            <a:r>
              <a:rPr lang="en-US" altLang="ko-KR" b="1" dirty="0"/>
              <a:t>)+ </a:t>
            </a:r>
            <a:r>
              <a:rPr lang="en-US" altLang="ko-KR" b="1" dirty="0" err="1"/>
              <a:t>discount_factor</a:t>
            </a:r>
            <a:r>
              <a:rPr lang="en-US" altLang="ko-KR" b="1" dirty="0"/>
              <a:t> * </a:t>
            </a:r>
            <a:r>
              <a:rPr lang="ko-KR" altLang="en-US" b="1" dirty="0"/>
              <a:t>반환 값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53: </a:t>
            </a:r>
            <a:r>
              <a:rPr lang="ko-KR" altLang="en-US" b="1" dirty="0"/>
              <a:t>반환 값을 </a:t>
            </a:r>
            <a:r>
              <a:rPr lang="en-US" altLang="ko-KR" b="1" dirty="0" err="1"/>
              <a:t>discounted_rewards</a:t>
            </a:r>
            <a:r>
              <a:rPr lang="ko-KR" altLang="en-US" b="1" dirty="0"/>
              <a:t>라는 </a:t>
            </a:r>
            <a:r>
              <a:rPr lang="en-US" altLang="ko-KR" b="1" dirty="0"/>
              <a:t>array</a:t>
            </a:r>
            <a:r>
              <a:rPr lang="ko-KR" altLang="en-US" b="1" dirty="0"/>
              <a:t>에서 저장</a:t>
            </a:r>
            <a:endParaRPr lang="en-US" altLang="ko-KR" b="1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0F445D1-EE40-4272-B931-88DBAC67D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38</a:t>
            </a:fld>
            <a:endParaRPr lang="ko-KR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DF27B87-B993-42E1-AD56-68FEE2CB0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" y="1213944"/>
            <a:ext cx="6200775" cy="1419225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8CFEAABB-AB19-44BC-BCA1-381D852FB863}"/>
              </a:ext>
            </a:extLst>
          </p:cNvPr>
          <p:cNvGrpSpPr/>
          <p:nvPr/>
        </p:nvGrpSpPr>
        <p:grpSpPr>
          <a:xfrm>
            <a:off x="2599766" y="5106922"/>
            <a:ext cx="6830263" cy="1529119"/>
            <a:chOff x="1931851" y="4773255"/>
            <a:chExt cx="7650788" cy="15512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EE9702A4-1A46-4D18-ADA5-CA7909BCA3B7}"/>
                    </a:ext>
                  </a:extLst>
                </p:cNvPr>
                <p:cNvSpPr txBox="1"/>
                <p:nvPr/>
              </p:nvSpPr>
              <p:spPr>
                <a:xfrm>
                  <a:off x="1931851" y="4810316"/>
                  <a:ext cx="3474921" cy="11804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sz="1600" b="0" i="1" smtClean="0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a14:m>
                  <a:r>
                    <a:rPr lang="en-US" altLang="ko-KR" sz="1600" dirty="0"/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a14:m>
                  <a:endParaRPr lang="en-US" altLang="ko-KR" sz="1600" b="0" dirty="0"/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sz="1600" b="0" i="1" smtClean="0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a14:m>
                  <a:r>
                    <a:rPr lang="en-US" altLang="ko-KR" sz="1600" dirty="0"/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a14:m>
                  <a:endParaRPr lang="en-US" altLang="ko-KR" sz="1600" b="0" dirty="0"/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a14:m>
                  <a:r>
                    <a:rPr lang="en-US" altLang="zh-CN" sz="1600" b="0" dirty="0"/>
                    <a:t>+</a:t>
                  </a:r>
                  <a:r>
                    <a:rPr lang="en-US" altLang="ko-KR" sz="1600" dirty="0"/>
                    <a:t> </a:t>
                  </a:r>
                  <a14:m>
                    <m:oMath xmlns:m="http://schemas.openxmlformats.org/officeDocument/2006/math">
                      <m:r>
                        <a:rPr lang="ko-KR" altLang="en-US" sz="1600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ko-KR" altLang="en-US" sz="16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a14:m>
                  <a:endParaRPr lang="en-US" altLang="ko-KR" sz="1600" b="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16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altLang="ko-KR" b="0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EE9702A4-1A46-4D18-ADA5-CA7909BCA3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1851" y="4810316"/>
                  <a:ext cx="3474921" cy="118046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箭头: 右 14">
              <a:extLst>
                <a:ext uri="{FF2B5EF4-FFF2-40B4-BE49-F238E27FC236}">
                  <a16:creationId xmlns:a16="http://schemas.microsoft.com/office/drawing/2014/main" id="{EA3686D0-7596-4D4E-A106-D40AF1CECFBC}"/>
                </a:ext>
              </a:extLst>
            </p:cNvPr>
            <p:cNvSpPr/>
            <p:nvPr/>
          </p:nvSpPr>
          <p:spPr>
            <a:xfrm>
              <a:off x="5524901" y="5143559"/>
              <a:ext cx="798896" cy="346509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83E98BFE-0C05-460A-B36C-2D3D2877AE52}"/>
                    </a:ext>
                  </a:extLst>
                </p:cNvPr>
                <p:cNvSpPr txBox="1"/>
                <p:nvPr/>
              </p:nvSpPr>
              <p:spPr>
                <a:xfrm>
                  <a:off x="6560055" y="4773255"/>
                  <a:ext cx="2945330" cy="11804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altLang="ko-KR" sz="1600" i="1" dirty="0"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a14:m>
                  <a:r>
                    <a:rPr lang="en-US" altLang="ko-KR" sz="1600" b="0" dirty="0"/>
                    <a:t>+</a:t>
                  </a:r>
                  <a:r>
                    <a:rPr lang="ko-KR" altLang="en-US" sz="1600" dirty="0"/>
                    <a:t> </a:t>
                  </a:r>
                  <a14:m>
                    <m:oMath xmlns:m="http://schemas.openxmlformats.org/officeDocument/2006/math">
                      <m:r>
                        <a:rPr lang="ko-KR" altLang="en-US" sz="1600" i="1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a14:m>
                  <a:endParaRPr lang="en-US" altLang="ko-KR" sz="1600" b="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ko-KR" sz="160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ko-KR" sz="1600" b="0" dirty="0"/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83E98BFE-0C05-460A-B36C-2D3D2877AE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0055" y="4773255"/>
                  <a:ext cx="2945330" cy="118046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TextBox 27">
              <a:extLst>
                <a:ext uri="{FF2B5EF4-FFF2-40B4-BE49-F238E27FC236}">
                  <a16:creationId xmlns:a16="http://schemas.microsoft.com/office/drawing/2014/main" id="{C9FA57BF-2050-4FC3-BB29-2600791FC97F}"/>
                </a:ext>
              </a:extLst>
            </p:cNvPr>
            <p:cNvSpPr txBox="1"/>
            <p:nvPr/>
          </p:nvSpPr>
          <p:spPr>
            <a:xfrm>
              <a:off x="2119392" y="6078236"/>
              <a:ext cx="309983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받은 보상들의 정산 </a:t>
              </a:r>
              <a:r>
                <a:rPr lang="en-US" altLang="ko-KR" sz="1000" dirty="0"/>
                <a:t>: </a:t>
              </a:r>
              <a:r>
                <a:rPr lang="ko-KR" altLang="en-US" sz="1000" dirty="0"/>
                <a:t>반환 값</a:t>
              </a:r>
            </a:p>
          </p:txBody>
        </p:sp>
        <p:sp>
          <p:nvSpPr>
            <p:cNvPr id="18" name="TextBox 27">
              <a:extLst>
                <a:ext uri="{FF2B5EF4-FFF2-40B4-BE49-F238E27FC236}">
                  <a16:creationId xmlns:a16="http://schemas.microsoft.com/office/drawing/2014/main" id="{3892B621-DAF7-401F-8F4A-9335B3957EC5}"/>
                </a:ext>
              </a:extLst>
            </p:cNvPr>
            <p:cNvSpPr txBox="1"/>
            <p:nvPr/>
          </p:nvSpPr>
          <p:spPr>
            <a:xfrm>
              <a:off x="6482801" y="6078235"/>
              <a:ext cx="309983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효율적인 반환 값 계산 방법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480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ACD371-D3B7-4823-8FC2-E29883C66BD7}"/>
              </a:ext>
            </a:extLst>
          </p:cNvPr>
          <p:cNvSpPr/>
          <p:nvPr/>
        </p:nvSpPr>
        <p:spPr>
          <a:xfrm>
            <a:off x="175846" y="221959"/>
            <a:ext cx="116781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4. </a:t>
            </a:r>
            <a:r>
              <a:rPr lang="ko-KR" altLang="en-US" sz="2400" b="1" dirty="0" err="1">
                <a:latin typeface="+mn-ea"/>
              </a:rPr>
              <a:t>딥살사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B4460D-5A56-4DF0-BD10-9C247DFF0E52}"/>
              </a:ext>
            </a:extLst>
          </p:cNvPr>
          <p:cNvSpPr txBox="1"/>
          <p:nvPr/>
        </p:nvSpPr>
        <p:spPr>
          <a:xfrm>
            <a:off x="175845" y="775861"/>
            <a:ext cx="11805623" cy="6140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dirty="0" err="1"/>
              <a:t>딥살사</a:t>
            </a:r>
            <a:r>
              <a:rPr lang="ko-KR" altLang="en-US" b="1" dirty="0"/>
              <a:t> 이론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ym typeface="Wingdings" panose="05000000000000000000" pitchFamily="2" charset="2"/>
              </a:rPr>
              <a:t>에이전트가 장애물을 만나는 경우 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보상은 </a:t>
            </a:r>
            <a:r>
              <a:rPr lang="en-US" altLang="ko-KR" dirty="0" smtClean="0">
                <a:sym typeface="Wingdings" panose="05000000000000000000" pitchFamily="2" charset="2"/>
              </a:rPr>
              <a:t>-1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ym typeface="Wingdings" panose="05000000000000000000" pitchFamily="2" charset="2"/>
              </a:rPr>
              <a:t>목적지에 도착했을 경우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보상</a:t>
            </a:r>
            <a:r>
              <a:rPr lang="en-US" altLang="ko-KR" dirty="0" smtClean="0">
                <a:sym typeface="Wingdings" panose="05000000000000000000" pitchFamily="2" charset="2"/>
              </a:rPr>
              <a:t>: +1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ym typeface="Wingdings" panose="05000000000000000000" pitchFamily="2" charset="2"/>
              </a:rPr>
              <a:t>에이전트가 해야할 일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보상을 최대화 </a:t>
            </a:r>
            <a:r>
              <a:rPr lang="en-US" altLang="ko-KR" dirty="0" smtClean="0">
                <a:sym typeface="Wingdings" panose="05000000000000000000" pitchFamily="2" charset="2"/>
              </a:rPr>
              <a:t>= </a:t>
            </a:r>
            <a:r>
              <a:rPr lang="ko-KR" altLang="en-US" dirty="0" smtClean="0">
                <a:sym typeface="Wingdings" panose="05000000000000000000" pitchFamily="2" charset="2"/>
              </a:rPr>
              <a:t>장애물 피해 목적지에 가는 것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ym typeface="Wingdings" panose="05000000000000000000" pitchFamily="2" charset="2"/>
              </a:rPr>
              <a:t>기존에 사용했던 살사 알고리즘으로는 움직이는 문제를 풀기가 </a:t>
            </a:r>
            <a:r>
              <a:rPr lang="ko-KR" altLang="en-US" dirty="0" smtClean="0">
                <a:sym typeface="Wingdings" panose="05000000000000000000" pitchFamily="2" charset="2"/>
              </a:rPr>
              <a:t>어려움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참고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3"/>
              </a:rPr>
              <a:t>https</a:t>
            </a:r>
            <a:r>
              <a:rPr lang="en-US" altLang="ko-KR" dirty="0">
                <a:hlinkClick r:id="rId3"/>
              </a:rPr>
              <a:t>://neuro.cs.ut.ee/demystifying-deep-reinforcement-learning</a:t>
            </a:r>
            <a:r>
              <a:rPr lang="en-US" altLang="ko-KR" dirty="0" smtClean="0">
                <a:hlinkClick r:id="rId3"/>
              </a:rPr>
              <a:t>/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444444"/>
                </a:solidFill>
                <a:latin typeface="Arial" panose="020B0604020202020204" pitchFamily="34" charset="0"/>
                <a:ea typeface="Helvetica Neue"/>
              </a:rPr>
              <a:t>“If </a:t>
            </a:r>
            <a:r>
              <a:rPr lang="ko-KR" altLang="ko-KR" dirty="0" err="1" smtClean="0">
                <a:solidFill>
                  <a:srgbClr val="444444"/>
                </a:solidFill>
                <a:latin typeface="Arial" panose="020B0604020202020204" pitchFamily="34" charset="0"/>
                <a:ea typeface="Helvetica Neue"/>
              </a:rPr>
              <a:t>we</a:t>
            </a:r>
            <a:r>
              <a:rPr lang="ko-KR" altLang="ko-KR" dirty="0" smtClean="0">
                <a:solidFill>
                  <a:srgbClr val="444444"/>
                </a:solidFill>
                <a:latin typeface="Arial" panose="020B0604020202020204" pitchFamily="34" charset="0"/>
                <a:ea typeface="Helvetica Neue"/>
              </a:rPr>
              <a:t> </a:t>
            </a:r>
            <a:r>
              <a:rPr lang="ko-KR" altLang="ko-KR" dirty="0" err="1">
                <a:solidFill>
                  <a:srgbClr val="444444"/>
                </a:solidFill>
                <a:latin typeface="Arial" panose="020B0604020202020204" pitchFamily="34" charset="0"/>
                <a:ea typeface="Helvetica Neue"/>
              </a:rPr>
              <a:t>would</a:t>
            </a:r>
            <a:r>
              <a:rPr lang="ko-KR" altLang="ko-KR" dirty="0">
                <a:solidFill>
                  <a:srgbClr val="444444"/>
                </a:solidFill>
                <a:latin typeface="Arial" panose="020B0604020202020204" pitchFamily="34" charset="0"/>
                <a:ea typeface="Helvetica Neue"/>
              </a:rPr>
              <a:t> </a:t>
            </a:r>
            <a:r>
              <a:rPr lang="ko-KR" altLang="ko-KR" dirty="0" err="1">
                <a:solidFill>
                  <a:srgbClr val="444444"/>
                </a:solidFill>
                <a:latin typeface="Arial" panose="020B0604020202020204" pitchFamily="34" charset="0"/>
                <a:ea typeface="Helvetica Neue"/>
              </a:rPr>
              <a:t>apply</a:t>
            </a:r>
            <a:r>
              <a:rPr lang="ko-KR" altLang="ko-KR" dirty="0">
                <a:solidFill>
                  <a:srgbClr val="444444"/>
                </a:solidFill>
                <a:latin typeface="Arial" panose="020B0604020202020204" pitchFamily="34" charset="0"/>
                <a:ea typeface="Helvetica Neue"/>
              </a:rPr>
              <a:t> </a:t>
            </a:r>
            <a:r>
              <a:rPr lang="ko-KR" altLang="ko-KR" dirty="0" err="1">
                <a:solidFill>
                  <a:srgbClr val="444444"/>
                </a:solidFill>
                <a:latin typeface="Arial" panose="020B0604020202020204" pitchFamily="34" charset="0"/>
                <a:ea typeface="Helvetica Neue"/>
              </a:rPr>
              <a:t>the</a:t>
            </a:r>
            <a:r>
              <a:rPr lang="ko-KR" altLang="ko-KR" dirty="0">
                <a:solidFill>
                  <a:srgbClr val="444444"/>
                </a:solidFill>
                <a:latin typeface="Arial" panose="020B0604020202020204" pitchFamily="34" charset="0"/>
                <a:ea typeface="Helvetica Neue"/>
              </a:rPr>
              <a:t> </a:t>
            </a:r>
            <a:r>
              <a:rPr lang="ko-KR" altLang="ko-KR" dirty="0" err="1">
                <a:solidFill>
                  <a:srgbClr val="444444"/>
                </a:solidFill>
                <a:latin typeface="Arial" panose="020B0604020202020204" pitchFamily="34" charset="0"/>
                <a:ea typeface="Helvetica Neue"/>
              </a:rPr>
              <a:t>same</a:t>
            </a:r>
            <a:r>
              <a:rPr lang="ko-KR" altLang="ko-KR" dirty="0">
                <a:solidFill>
                  <a:srgbClr val="444444"/>
                </a:solidFill>
                <a:latin typeface="Arial" panose="020B0604020202020204" pitchFamily="34" charset="0"/>
                <a:ea typeface="Helvetica Neue"/>
              </a:rPr>
              <a:t> </a:t>
            </a:r>
            <a:r>
              <a:rPr lang="ko-KR" altLang="ko-KR" dirty="0" err="1">
                <a:solidFill>
                  <a:srgbClr val="444444"/>
                </a:solidFill>
                <a:latin typeface="Arial" panose="020B0604020202020204" pitchFamily="34" charset="0"/>
                <a:ea typeface="Helvetica Neue"/>
              </a:rPr>
              <a:t>preprocessing</a:t>
            </a:r>
            <a:r>
              <a:rPr lang="ko-KR" altLang="ko-KR" dirty="0">
                <a:solidFill>
                  <a:srgbClr val="444444"/>
                </a:solidFill>
                <a:latin typeface="Arial" panose="020B0604020202020204" pitchFamily="34" charset="0"/>
                <a:ea typeface="Helvetica Neue"/>
              </a:rPr>
              <a:t> </a:t>
            </a:r>
            <a:r>
              <a:rPr lang="ko-KR" altLang="ko-KR" dirty="0" err="1">
                <a:solidFill>
                  <a:srgbClr val="444444"/>
                </a:solidFill>
                <a:latin typeface="Arial" panose="020B0604020202020204" pitchFamily="34" charset="0"/>
                <a:ea typeface="Helvetica Neue"/>
              </a:rPr>
              <a:t>to</a:t>
            </a:r>
            <a:r>
              <a:rPr lang="ko-KR" altLang="ko-KR" dirty="0">
                <a:solidFill>
                  <a:srgbClr val="444444"/>
                </a:solidFill>
                <a:latin typeface="Arial" panose="020B0604020202020204" pitchFamily="34" charset="0"/>
                <a:ea typeface="Helvetica Neue"/>
              </a:rPr>
              <a:t> </a:t>
            </a:r>
            <a:r>
              <a:rPr lang="ko-KR" altLang="ko-KR" dirty="0" err="1">
                <a:solidFill>
                  <a:srgbClr val="444444"/>
                </a:solidFill>
                <a:latin typeface="Arial" panose="020B0604020202020204" pitchFamily="34" charset="0"/>
                <a:ea typeface="Helvetica Neue"/>
              </a:rPr>
              <a:t>game</a:t>
            </a:r>
            <a:r>
              <a:rPr lang="ko-KR" altLang="ko-KR" dirty="0">
                <a:solidFill>
                  <a:srgbClr val="444444"/>
                </a:solidFill>
                <a:latin typeface="Arial" panose="020B0604020202020204" pitchFamily="34" charset="0"/>
                <a:ea typeface="Helvetica Neue"/>
              </a:rPr>
              <a:t> </a:t>
            </a:r>
            <a:r>
              <a:rPr lang="ko-KR" altLang="ko-KR" dirty="0" err="1">
                <a:solidFill>
                  <a:srgbClr val="444444"/>
                </a:solidFill>
                <a:latin typeface="Arial" panose="020B0604020202020204" pitchFamily="34" charset="0"/>
                <a:ea typeface="Helvetica Neue"/>
              </a:rPr>
              <a:t>screens</a:t>
            </a:r>
            <a:r>
              <a:rPr lang="ko-KR" altLang="ko-KR" dirty="0">
                <a:solidFill>
                  <a:srgbClr val="444444"/>
                </a:solidFill>
                <a:latin typeface="Arial" panose="020B0604020202020204" pitchFamily="34" charset="0"/>
                <a:ea typeface="Helvetica Neue"/>
              </a:rPr>
              <a:t> </a:t>
            </a:r>
            <a:r>
              <a:rPr lang="ko-KR" altLang="ko-KR" dirty="0" err="1">
                <a:solidFill>
                  <a:srgbClr val="444444"/>
                </a:solidFill>
                <a:latin typeface="Arial" panose="020B0604020202020204" pitchFamily="34" charset="0"/>
                <a:ea typeface="Helvetica Neue"/>
              </a:rPr>
              <a:t>as</a:t>
            </a:r>
            <a:r>
              <a:rPr lang="ko-KR" altLang="ko-KR" dirty="0">
                <a:solidFill>
                  <a:srgbClr val="444444"/>
                </a:solidFill>
                <a:latin typeface="Arial" panose="020B0604020202020204" pitchFamily="34" charset="0"/>
                <a:ea typeface="Helvetica Neue"/>
              </a:rPr>
              <a:t> </a:t>
            </a:r>
            <a:r>
              <a:rPr lang="ko-KR" altLang="ko-KR" dirty="0" err="1">
                <a:solidFill>
                  <a:srgbClr val="444444"/>
                </a:solidFill>
                <a:latin typeface="Arial" panose="020B0604020202020204" pitchFamily="34" charset="0"/>
                <a:ea typeface="Helvetica Neue"/>
              </a:rPr>
              <a:t>in</a:t>
            </a:r>
            <a:r>
              <a:rPr lang="ko-KR" altLang="ko-KR" dirty="0">
                <a:solidFill>
                  <a:srgbClr val="444444"/>
                </a:solidFill>
                <a:latin typeface="Arial" panose="020B0604020202020204" pitchFamily="34" charset="0"/>
                <a:ea typeface="Helvetica Neue"/>
              </a:rPr>
              <a:t> </a:t>
            </a:r>
            <a:r>
              <a:rPr lang="ko-KR" altLang="ko-KR" dirty="0" err="1">
                <a:solidFill>
                  <a:srgbClr val="444444"/>
                </a:solidFill>
                <a:latin typeface="Arial" panose="020B0604020202020204" pitchFamily="34" charset="0"/>
                <a:ea typeface="Helvetica Neue"/>
              </a:rPr>
              <a:t>the</a:t>
            </a:r>
            <a:r>
              <a:rPr lang="ko-KR" altLang="ko-KR" dirty="0">
                <a:solidFill>
                  <a:srgbClr val="444444"/>
                </a:solidFill>
                <a:latin typeface="Arial" panose="020B0604020202020204" pitchFamily="34" charset="0"/>
                <a:ea typeface="Helvetica Neue"/>
              </a:rPr>
              <a:t> </a:t>
            </a:r>
            <a:r>
              <a:rPr lang="ko-KR" altLang="ko-KR" dirty="0" err="1">
                <a:solidFill>
                  <a:srgbClr val="444444"/>
                </a:solidFill>
                <a:latin typeface="Arial" panose="020B0604020202020204" pitchFamily="34" charset="0"/>
                <a:ea typeface="Helvetica Neue"/>
              </a:rPr>
              <a:t>DeepMind</a:t>
            </a:r>
            <a:r>
              <a:rPr lang="ko-KR" altLang="ko-KR" dirty="0">
                <a:solidFill>
                  <a:srgbClr val="444444"/>
                </a:solidFill>
                <a:latin typeface="Arial" panose="020B0604020202020204" pitchFamily="34" charset="0"/>
                <a:ea typeface="Helvetica Neue"/>
              </a:rPr>
              <a:t> </a:t>
            </a:r>
            <a:r>
              <a:rPr lang="ko-KR" altLang="ko-KR" dirty="0" err="1">
                <a:solidFill>
                  <a:srgbClr val="444444"/>
                </a:solidFill>
                <a:latin typeface="Arial" panose="020B0604020202020204" pitchFamily="34" charset="0"/>
                <a:ea typeface="Helvetica Neue"/>
              </a:rPr>
              <a:t>paper</a:t>
            </a:r>
            <a:r>
              <a:rPr lang="ko-KR" altLang="ko-KR" dirty="0">
                <a:solidFill>
                  <a:srgbClr val="444444"/>
                </a:solidFill>
                <a:latin typeface="Arial" panose="020B0604020202020204" pitchFamily="34" charset="0"/>
                <a:ea typeface="Helvetica Neue"/>
              </a:rPr>
              <a:t> – </a:t>
            </a:r>
            <a:r>
              <a:rPr lang="ko-KR" altLang="ko-KR" dirty="0" err="1">
                <a:solidFill>
                  <a:srgbClr val="444444"/>
                </a:solidFill>
                <a:latin typeface="Arial" panose="020B0604020202020204" pitchFamily="34" charset="0"/>
                <a:ea typeface="Helvetica Neue"/>
              </a:rPr>
              <a:t>take</a:t>
            </a:r>
            <a:r>
              <a:rPr lang="ko-KR" altLang="ko-KR" dirty="0">
                <a:solidFill>
                  <a:srgbClr val="444444"/>
                </a:solidFill>
                <a:latin typeface="Arial" panose="020B0604020202020204" pitchFamily="34" charset="0"/>
                <a:ea typeface="Helvetica Neue"/>
              </a:rPr>
              <a:t> </a:t>
            </a:r>
            <a:r>
              <a:rPr lang="ko-KR" altLang="ko-KR" dirty="0" err="1">
                <a:solidFill>
                  <a:srgbClr val="444444"/>
                </a:solidFill>
                <a:latin typeface="Arial" panose="020B0604020202020204" pitchFamily="34" charset="0"/>
                <a:ea typeface="Helvetica Neue"/>
              </a:rPr>
              <a:t>four</a:t>
            </a:r>
            <a:r>
              <a:rPr lang="ko-KR" altLang="ko-KR" dirty="0">
                <a:solidFill>
                  <a:srgbClr val="444444"/>
                </a:solidFill>
                <a:latin typeface="Arial" panose="020B0604020202020204" pitchFamily="34" charset="0"/>
                <a:ea typeface="Helvetica Neue"/>
              </a:rPr>
              <a:t> </a:t>
            </a:r>
            <a:r>
              <a:rPr lang="ko-KR" altLang="ko-KR" dirty="0" err="1">
                <a:solidFill>
                  <a:srgbClr val="444444"/>
                </a:solidFill>
                <a:latin typeface="Arial" panose="020B0604020202020204" pitchFamily="34" charset="0"/>
                <a:ea typeface="Helvetica Neue"/>
              </a:rPr>
              <a:t>last</a:t>
            </a:r>
            <a:r>
              <a:rPr lang="ko-KR" altLang="ko-KR" dirty="0">
                <a:solidFill>
                  <a:srgbClr val="444444"/>
                </a:solidFill>
                <a:latin typeface="Arial" panose="020B0604020202020204" pitchFamily="34" charset="0"/>
                <a:ea typeface="Helvetica Neue"/>
              </a:rPr>
              <a:t> </a:t>
            </a:r>
            <a:r>
              <a:rPr lang="ko-KR" altLang="ko-KR" dirty="0" err="1">
                <a:solidFill>
                  <a:srgbClr val="444444"/>
                </a:solidFill>
                <a:latin typeface="Arial" panose="020B0604020202020204" pitchFamily="34" charset="0"/>
                <a:ea typeface="Helvetica Neue"/>
              </a:rPr>
              <a:t>screen</a:t>
            </a:r>
            <a:r>
              <a:rPr lang="ko-KR" altLang="ko-KR" dirty="0">
                <a:solidFill>
                  <a:srgbClr val="444444"/>
                </a:solidFill>
                <a:latin typeface="Arial" panose="020B0604020202020204" pitchFamily="34" charset="0"/>
                <a:ea typeface="Helvetica Neue"/>
              </a:rPr>
              <a:t> </a:t>
            </a:r>
            <a:r>
              <a:rPr lang="ko-KR" altLang="ko-KR" dirty="0" err="1">
                <a:solidFill>
                  <a:srgbClr val="444444"/>
                </a:solidFill>
                <a:latin typeface="Arial" panose="020B0604020202020204" pitchFamily="34" charset="0"/>
                <a:ea typeface="Helvetica Neue"/>
              </a:rPr>
              <a:t>images</a:t>
            </a:r>
            <a:r>
              <a:rPr lang="ko-KR" altLang="ko-KR" dirty="0">
                <a:solidFill>
                  <a:srgbClr val="444444"/>
                </a:solidFill>
                <a:latin typeface="Arial" panose="020B0604020202020204" pitchFamily="34" charset="0"/>
                <a:ea typeface="Helvetica Neue"/>
              </a:rPr>
              <a:t>, </a:t>
            </a:r>
            <a:r>
              <a:rPr lang="ko-KR" altLang="ko-KR" dirty="0" err="1">
                <a:solidFill>
                  <a:srgbClr val="444444"/>
                </a:solidFill>
                <a:latin typeface="Arial" panose="020B0604020202020204" pitchFamily="34" charset="0"/>
                <a:ea typeface="Helvetica Neue"/>
              </a:rPr>
              <a:t>resize</a:t>
            </a:r>
            <a:r>
              <a:rPr lang="ko-KR" altLang="ko-KR" dirty="0">
                <a:solidFill>
                  <a:srgbClr val="444444"/>
                </a:solidFill>
                <a:latin typeface="Arial" panose="020B0604020202020204" pitchFamily="34" charset="0"/>
                <a:ea typeface="Helvetica Neue"/>
              </a:rPr>
              <a:t> </a:t>
            </a:r>
            <a:r>
              <a:rPr lang="ko-KR" altLang="ko-KR" dirty="0" err="1">
                <a:solidFill>
                  <a:srgbClr val="444444"/>
                </a:solidFill>
                <a:latin typeface="Arial" panose="020B0604020202020204" pitchFamily="34" charset="0"/>
                <a:ea typeface="Helvetica Neue"/>
              </a:rPr>
              <a:t>them</a:t>
            </a:r>
            <a:r>
              <a:rPr lang="ko-KR" altLang="ko-KR" dirty="0">
                <a:solidFill>
                  <a:srgbClr val="444444"/>
                </a:solidFill>
                <a:latin typeface="Arial" panose="020B0604020202020204" pitchFamily="34" charset="0"/>
                <a:ea typeface="Helvetica Neue"/>
              </a:rPr>
              <a:t> </a:t>
            </a:r>
            <a:r>
              <a:rPr lang="ko-KR" altLang="ko-KR" dirty="0" err="1">
                <a:solidFill>
                  <a:srgbClr val="444444"/>
                </a:solidFill>
                <a:latin typeface="Arial" panose="020B0604020202020204" pitchFamily="34" charset="0"/>
                <a:ea typeface="Helvetica Neue"/>
              </a:rPr>
              <a:t>to</a:t>
            </a:r>
            <a:r>
              <a:rPr lang="ko-KR" altLang="ko-KR" dirty="0">
                <a:solidFill>
                  <a:srgbClr val="444444"/>
                </a:solidFill>
                <a:latin typeface="Arial" panose="020B0604020202020204" pitchFamily="34" charset="0"/>
                <a:ea typeface="Helvetica Neue"/>
              </a:rPr>
              <a:t> 84×84 and </a:t>
            </a:r>
            <a:r>
              <a:rPr lang="ko-KR" altLang="ko-KR" dirty="0" err="1">
                <a:solidFill>
                  <a:srgbClr val="444444"/>
                </a:solidFill>
                <a:latin typeface="Arial" panose="020B0604020202020204" pitchFamily="34" charset="0"/>
                <a:ea typeface="Helvetica Neue"/>
              </a:rPr>
              <a:t>convert</a:t>
            </a:r>
            <a:r>
              <a:rPr lang="ko-KR" altLang="ko-KR" dirty="0">
                <a:solidFill>
                  <a:srgbClr val="444444"/>
                </a:solidFill>
                <a:latin typeface="Arial" panose="020B0604020202020204" pitchFamily="34" charset="0"/>
                <a:ea typeface="Helvetica Neue"/>
              </a:rPr>
              <a:t> </a:t>
            </a:r>
            <a:r>
              <a:rPr lang="ko-KR" altLang="ko-KR" dirty="0" err="1">
                <a:solidFill>
                  <a:srgbClr val="444444"/>
                </a:solidFill>
                <a:latin typeface="Arial" panose="020B0604020202020204" pitchFamily="34" charset="0"/>
                <a:ea typeface="Helvetica Neue"/>
              </a:rPr>
              <a:t>to</a:t>
            </a:r>
            <a:r>
              <a:rPr lang="ko-KR" altLang="ko-KR" dirty="0">
                <a:solidFill>
                  <a:srgbClr val="444444"/>
                </a:solidFill>
                <a:latin typeface="Arial" panose="020B0604020202020204" pitchFamily="34" charset="0"/>
                <a:ea typeface="Helvetica Neue"/>
              </a:rPr>
              <a:t> </a:t>
            </a:r>
            <a:r>
              <a:rPr lang="ko-KR" altLang="ko-KR" dirty="0" err="1">
                <a:solidFill>
                  <a:srgbClr val="444444"/>
                </a:solidFill>
                <a:latin typeface="Arial" panose="020B0604020202020204" pitchFamily="34" charset="0"/>
                <a:ea typeface="Helvetica Neue"/>
              </a:rPr>
              <a:t>grayscale</a:t>
            </a:r>
            <a:r>
              <a:rPr lang="ko-KR" altLang="ko-KR" dirty="0">
                <a:solidFill>
                  <a:srgbClr val="444444"/>
                </a:solidFill>
                <a:latin typeface="Arial" panose="020B0604020202020204" pitchFamily="34" charset="0"/>
                <a:ea typeface="Helvetica Neue"/>
              </a:rPr>
              <a:t> </a:t>
            </a:r>
            <a:r>
              <a:rPr lang="ko-KR" altLang="ko-KR" dirty="0" err="1">
                <a:solidFill>
                  <a:srgbClr val="444444"/>
                </a:solidFill>
                <a:latin typeface="Arial" panose="020B0604020202020204" pitchFamily="34" charset="0"/>
                <a:ea typeface="Helvetica Neue"/>
              </a:rPr>
              <a:t>with</a:t>
            </a:r>
            <a:r>
              <a:rPr lang="ko-KR" altLang="ko-KR" dirty="0">
                <a:solidFill>
                  <a:srgbClr val="444444"/>
                </a:solidFill>
                <a:latin typeface="Arial" panose="020B0604020202020204" pitchFamily="34" charset="0"/>
                <a:ea typeface="Helvetica Neue"/>
              </a:rPr>
              <a:t> 256 </a:t>
            </a:r>
            <a:r>
              <a:rPr lang="ko-KR" altLang="ko-KR" dirty="0" err="1">
                <a:solidFill>
                  <a:srgbClr val="444444"/>
                </a:solidFill>
                <a:latin typeface="Arial" panose="020B0604020202020204" pitchFamily="34" charset="0"/>
                <a:ea typeface="Helvetica Neue"/>
              </a:rPr>
              <a:t>gray</a:t>
            </a:r>
            <a:r>
              <a:rPr lang="ko-KR" altLang="ko-KR" dirty="0">
                <a:solidFill>
                  <a:srgbClr val="444444"/>
                </a:solidFill>
                <a:latin typeface="Arial" panose="020B0604020202020204" pitchFamily="34" charset="0"/>
                <a:ea typeface="Helvetica Neue"/>
              </a:rPr>
              <a:t> </a:t>
            </a:r>
            <a:r>
              <a:rPr lang="ko-KR" altLang="ko-KR" dirty="0" err="1">
                <a:solidFill>
                  <a:srgbClr val="444444"/>
                </a:solidFill>
                <a:latin typeface="Arial" panose="020B0604020202020204" pitchFamily="34" charset="0"/>
                <a:ea typeface="Helvetica Neue"/>
              </a:rPr>
              <a:t>levels</a:t>
            </a:r>
            <a:r>
              <a:rPr lang="ko-KR" altLang="ko-KR" dirty="0">
                <a:solidFill>
                  <a:srgbClr val="444444"/>
                </a:solidFill>
                <a:latin typeface="Arial" panose="020B0604020202020204" pitchFamily="34" charset="0"/>
                <a:ea typeface="Helvetica Neue"/>
              </a:rPr>
              <a:t> – </a:t>
            </a:r>
            <a:r>
              <a:rPr lang="ko-KR" altLang="ko-KR" dirty="0" err="1">
                <a:solidFill>
                  <a:srgbClr val="444444"/>
                </a:solidFill>
                <a:latin typeface="Arial" panose="020B0604020202020204" pitchFamily="34" charset="0"/>
                <a:ea typeface="Helvetica Neue"/>
              </a:rPr>
              <a:t>we</a:t>
            </a:r>
            <a:r>
              <a:rPr lang="ko-KR" altLang="ko-KR" dirty="0">
                <a:solidFill>
                  <a:srgbClr val="444444"/>
                </a:solidFill>
                <a:latin typeface="Arial" panose="020B0604020202020204" pitchFamily="34" charset="0"/>
                <a:ea typeface="Helvetica Neue"/>
              </a:rPr>
              <a:t> </a:t>
            </a:r>
            <a:r>
              <a:rPr lang="ko-KR" altLang="ko-KR" dirty="0" err="1">
                <a:solidFill>
                  <a:srgbClr val="444444"/>
                </a:solidFill>
                <a:latin typeface="Arial" panose="020B0604020202020204" pitchFamily="34" charset="0"/>
                <a:ea typeface="Helvetica Neue"/>
              </a:rPr>
              <a:t>would</a:t>
            </a:r>
            <a:r>
              <a:rPr lang="ko-KR" altLang="ko-KR" dirty="0">
                <a:solidFill>
                  <a:srgbClr val="444444"/>
                </a:solidFill>
                <a:latin typeface="Arial" panose="020B0604020202020204" pitchFamily="34" charset="0"/>
                <a:ea typeface="Helvetica Neue"/>
              </a:rPr>
              <a:t> </a:t>
            </a:r>
            <a:r>
              <a:rPr lang="ko-KR" altLang="ko-KR" dirty="0" err="1">
                <a:solidFill>
                  <a:srgbClr val="444444"/>
                </a:solidFill>
                <a:latin typeface="Arial" panose="020B0604020202020204" pitchFamily="34" charset="0"/>
                <a:ea typeface="Helvetica Neue"/>
              </a:rPr>
              <a:t>have</a:t>
            </a:r>
            <a:r>
              <a:rPr lang="ko-KR" altLang="ko-KR" dirty="0">
                <a:solidFill>
                  <a:srgbClr val="444444"/>
                </a:solidFill>
                <a:latin typeface="Arial" panose="020B0604020202020204" pitchFamily="34" charset="0"/>
                <a:ea typeface="Helvetica Neue"/>
              </a:rPr>
              <a:t> </a:t>
            </a:r>
            <a:r>
              <a:rPr lang="ko-KR" altLang="ko-KR" sz="2800" dirty="0" smtClean="0">
                <a:solidFill>
                  <a:srgbClr val="444444"/>
                </a:solidFill>
                <a:latin typeface="Arial" panose="020B0604020202020204" pitchFamily="34" charset="0"/>
                <a:ea typeface="MathJax_Main"/>
              </a:rPr>
              <a:t>256</a:t>
            </a:r>
            <a:r>
              <a:rPr lang="ko-KR" altLang="ko-KR" sz="2800" baseline="30000" dirty="0">
                <a:solidFill>
                  <a:srgbClr val="444444"/>
                </a:solidFill>
                <a:latin typeface="Arial" panose="020B0604020202020204" pitchFamily="34" charset="0"/>
                <a:ea typeface="MathJax_Main"/>
              </a:rPr>
              <a:t>84×84×4</a:t>
            </a:r>
            <a:r>
              <a:rPr lang="ko-KR" altLang="ko-KR" sz="2800" dirty="0" smtClean="0">
                <a:solidFill>
                  <a:srgbClr val="444444"/>
                </a:solidFill>
                <a:latin typeface="Arial" panose="020B0604020202020204" pitchFamily="34" charset="0"/>
                <a:ea typeface="MathJax_Main"/>
              </a:rPr>
              <a:t>≈10</a:t>
            </a:r>
            <a:r>
              <a:rPr lang="en-US" altLang="ko-KR" sz="2800" baseline="30000" dirty="0">
                <a:solidFill>
                  <a:srgbClr val="444444"/>
                </a:solidFill>
                <a:latin typeface="Arial" panose="020B0604020202020204" pitchFamily="34" charset="0"/>
                <a:ea typeface="MathJax_Main"/>
              </a:rPr>
              <a:t>67970</a:t>
            </a:r>
            <a:r>
              <a:rPr lang="en-US" altLang="ko-KR" dirty="0" smtClean="0">
                <a:solidFill>
                  <a:srgbClr val="444444"/>
                </a:solidFill>
                <a:latin typeface="Arial" panose="020B0604020202020204" pitchFamily="34" charset="0"/>
                <a:ea typeface="MathJax_Main"/>
              </a:rPr>
              <a:t> </a:t>
            </a:r>
            <a:r>
              <a:rPr lang="ko-KR" altLang="ko-KR" dirty="0">
                <a:solidFill>
                  <a:srgbClr val="444444"/>
                </a:solidFill>
                <a:latin typeface="Arial" panose="020B0604020202020204" pitchFamily="34" charset="0"/>
                <a:ea typeface="Helvetica Neue"/>
              </a:rPr>
              <a:t> </a:t>
            </a:r>
            <a:r>
              <a:rPr lang="ko-KR" altLang="ko-KR" dirty="0" err="1">
                <a:solidFill>
                  <a:srgbClr val="444444"/>
                </a:solidFill>
                <a:latin typeface="Arial" panose="020B0604020202020204" pitchFamily="34" charset="0"/>
                <a:ea typeface="Helvetica Neue"/>
              </a:rPr>
              <a:t>possible</a:t>
            </a:r>
            <a:r>
              <a:rPr lang="ko-KR" altLang="ko-KR" dirty="0">
                <a:solidFill>
                  <a:srgbClr val="444444"/>
                </a:solidFill>
                <a:latin typeface="Arial" panose="020B0604020202020204" pitchFamily="34" charset="0"/>
                <a:ea typeface="Helvetica Neue"/>
              </a:rPr>
              <a:t> </a:t>
            </a:r>
            <a:r>
              <a:rPr lang="ko-KR" altLang="ko-KR" dirty="0" err="1">
                <a:solidFill>
                  <a:srgbClr val="444444"/>
                </a:solidFill>
                <a:latin typeface="Arial" panose="020B0604020202020204" pitchFamily="34" charset="0"/>
                <a:ea typeface="Helvetica Neue"/>
              </a:rPr>
              <a:t>game</a:t>
            </a:r>
            <a:r>
              <a:rPr lang="ko-KR" altLang="ko-KR" dirty="0">
                <a:solidFill>
                  <a:srgbClr val="444444"/>
                </a:solidFill>
                <a:latin typeface="Arial" panose="020B0604020202020204" pitchFamily="34" charset="0"/>
                <a:ea typeface="Helvetica Neue"/>
              </a:rPr>
              <a:t> </a:t>
            </a:r>
            <a:r>
              <a:rPr lang="ko-KR" altLang="ko-KR" dirty="0" err="1">
                <a:solidFill>
                  <a:srgbClr val="444444"/>
                </a:solidFill>
                <a:latin typeface="Arial" panose="020B0604020202020204" pitchFamily="34" charset="0"/>
                <a:ea typeface="Helvetica Neue"/>
              </a:rPr>
              <a:t>states</a:t>
            </a:r>
            <a:r>
              <a:rPr lang="ko-KR" altLang="ko-KR" dirty="0">
                <a:solidFill>
                  <a:srgbClr val="444444"/>
                </a:solidFill>
                <a:latin typeface="Arial" panose="020B0604020202020204" pitchFamily="34" charset="0"/>
                <a:ea typeface="Helvetica Neue"/>
              </a:rPr>
              <a:t>. </a:t>
            </a:r>
            <a:r>
              <a:rPr lang="ko-KR" altLang="ko-KR" dirty="0" err="1">
                <a:solidFill>
                  <a:srgbClr val="444444"/>
                </a:solidFill>
                <a:latin typeface="Arial" panose="020B0604020202020204" pitchFamily="34" charset="0"/>
                <a:ea typeface="Helvetica Neue"/>
              </a:rPr>
              <a:t>This</a:t>
            </a:r>
            <a:r>
              <a:rPr lang="ko-KR" altLang="ko-KR" dirty="0">
                <a:solidFill>
                  <a:srgbClr val="444444"/>
                </a:solidFill>
                <a:latin typeface="Arial" panose="020B0604020202020204" pitchFamily="34" charset="0"/>
                <a:ea typeface="Helvetica Neue"/>
              </a:rPr>
              <a:t> </a:t>
            </a:r>
            <a:r>
              <a:rPr lang="ko-KR" altLang="ko-KR" dirty="0" err="1">
                <a:solidFill>
                  <a:srgbClr val="444444"/>
                </a:solidFill>
                <a:latin typeface="Arial" panose="020B0604020202020204" pitchFamily="34" charset="0"/>
                <a:ea typeface="Helvetica Neue"/>
              </a:rPr>
              <a:t>means</a:t>
            </a:r>
            <a:r>
              <a:rPr lang="ko-KR" altLang="ko-KR" dirty="0">
                <a:solidFill>
                  <a:srgbClr val="444444"/>
                </a:solidFill>
                <a:latin typeface="Arial" panose="020B0604020202020204" pitchFamily="34" charset="0"/>
                <a:ea typeface="Helvetica Neue"/>
              </a:rPr>
              <a:t> </a:t>
            </a:r>
            <a:r>
              <a:rPr lang="ko-KR" altLang="ko-KR" sz="2800" dirty="0">
                <a:solidFill>
                  <a:srgbClr val="444444"/>
                </a:solidFill>
                <a:latin typeface="Arial" panose="020B0604020202020204" pitchFamily="34" charset="0"/>
                <a:ea typeface="MathJax_Main"/>
              </a:rPr>
              <a:t> 10</a:t>
            </a:r>
            <a:r>
              <a:rPr lang="en-US" altLang="ko-KR" sz="2800" baseline="30000" dirty="0">
                <a:solidFill>
                  <a:srgbClr val="444444"/>
                </a:solidFill>
                <a:latin typeface="Arial" panose="020B0604020202020204" pitchFamily="34" charset="0"/>
                <a:ea typeface="MathJax_Main"/>
              </a:rPr>
              <a:t>67970</a:t>
            </a:r>
            <a:r>
              <a:rPr lang="en-US" altLang="ko-KR" sz="2800" dirty="0">
                <a:solidFill>
                  <a:srgbClr val="444444"/>
                </a:solidFill>
                <a:latin typeface="Arial" panose="020B0604020202020204" pitchFamily="34" charset="0"/>
                <a:ea typeface="MathJax_Main"/>
              </a:rPr>
              <a:t> </a:t>
            </a:r>
            <a:r>
              <a:rPr lang="ko-KR" altLang="ko-KR" dirty="0">
                <a:solidFill>
                  <a:srgbClr val="444444"/>
                </a:solidFill>
                <a:latin typeface="Arial" panose="020B0604020202020204" pitchFamily="34" charset="0"/>
                <a:ea typeface="Helvetica Neue"/>
              </a:rPr>
              <a:t> </a:t>
            </a:r>
            <a:r>
              <a:rPr lang="ko-KR" altLang="ko-KR" dirty="0" err="1">
                <a:solidFill>
                  <a:srgbClr val="444444"/>
                </a:solidFill>
                <a:latin typeface="Arial" panose="020B0604020202020204" pitchFamily="34" charset="0"/>
                <a:ea typeface="Helvetica Neue"/>
              </a:rPr>
              <a:t>rows</a:t>
            </a:r>
            <a:r>
              <a:rPr lang="ko-KR" altLang="ko-KR" dirty="0">
                <a:solidFill>
                  <a:srgbClr val="444444"/>
                </a:solidFill>
                <a:latin typeface="Arial" panose="020B0604020202020204" pitchFamily="34" charset="0"/>
                <a:ea typeface="Helvetica Neue"/>
              </a:rPr>
              <a:t> </a:t>
            </a:r>
            <a:r>
              <a:rPr lang="ko-KR" altLang="ko-KR" dirty="0" err="1">
                <a:solidFill>
                  <a:srgbClr val="444444"/>
                </a:solidFill>
                <a:latin typeface="Arial" panose="020B0604020202020204" pitchFamily="34" charset="0"/>
                <a:ea typeface="Helvetica Neue"/>
              </a:rPr>
              <a:t>in</a:t>
            </a:r>
            <a:r>
              <a:rPr lang="ko-KR" altLang="ko-KR" dirty="0">
                <a:solidFill>
                  <a:srgbClr val="444444"/>
                </a:solidFill>
                <a:latin typeface="Arial" panose="020B0604020202020204" pitchFamily="34" charset="0"/>
                <a:ea typeface="Helvetica Neue"/>
              </a:rPr>
              <a:t> </a:t>
            </a:r>
            <a:r>
              <a:rPr lang="ko-KR" altLang="ko-KR" dirty="0" err="1">
                <a:solidFill>
                  <a:srgbClr val="444444"/>
                </a:solidFill>
                <a:latin typeface="Arial" panose="020B0604020202020204" pitchFamily="34" charset="0"/>
                <a:ea typeface="Helvetica Neue"/>
              </a:rPr>
              <a:t>our</a:t>
            </a:r>
            <a:r>
              <a:rPr lang="ko-KR" altLang="ko-KR" dirty="0">
                <a:solidFill>
                  <a:srgbClr val="444444"/>
                </a:solidFill>
                <a:latin typeface="Arial" panose="020B0604020202020204" pitchFamily="34" charset="0"/>
                <a:ea typeface="Helvetica Neue"/>
              </a:rPr>
              <a:t> </a:t>
            </a:r>
            <a:r>
              <a:rPr lang="ko-KR" altLang="ko-KR" dirty="0" err="1">
                <a:solidFill>
                  <a:srgbClr val="444444"/>
                </a:solidFill>
                <a:latin typeface="Arial" panose="020B0604020202020204" pitchFamily="34" charset="0"/>
                <a:ea typeface="Helvetica Neue"/>
              </a:rPr>
              <a:t>imaginary</a:t>
            </a:r>
            <a:r>
              <a:rPr lang="ko-KR" altLang="ko-KR" dirty="0">
                <a:solidFill>
                  <a:srgbClr val="444444"/>
                </a:solidFill>
                <a:latin typeface="Arial" panose="020B0604020202020204" pitchFamily="34" charset="0"/>
                <a:ea typeface="Helvetica Neue"/>
              </a:rPr>
              <a:t> </a:t>
            </a:r>
            <a:r>
              <a:rPr lang="ko-KR" altLang="ko-KR" dirty="0" err="1" smtClean="0">
                <a:solidFill>
                  <a:srgbClr val="444444"/>
                </a:solidFill>
                <a:latin typeface="Arial" panose="020B0604020202020204" pitchFamily="34" charset="0"/>
                <a:ea typeface="Helvetica Neue"/>
              </a:rPr>
              <a:t>Q-table</a:t>
            </a:r>
            <a:r>
              <a:rPr lang="en-US" altLang="ko-KR" dirty="0" smtClean="0">
                <a:solidFill>
                  <a:srgbClr val="444444"/>
                </a:solidFill>
                <a:latin typeface="Arial" panose="020B0604020202020204" pitchFamily="34" charset="0"/>
                <a:ea typeface="Helvetica Neue"/>
              </a:rPr>
              <a:t>.”</a:t>
            </a:r>
            <a:r>
              <a:rPr lang="ko-KR" altLang="ko-KR" sz="800" dirty="0" smtClean="0">
                <a:latin typeface="Arial" panose="020B0604020202020204" pitchFamily="34" charset="0"/>
              </a:rPr>
              <a:t> 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ym typeface="Wingdings" panose="05000000000000000000" pitchFamily="2" charset="2"/>
              </a:rPr>
              <a:t>해결방안 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 err="1">
                <a:sym typeface="Wingdings" panose="05000000000000000000" pitchFamily="2" charset="2"/>
              </a:rPr>
              <a:t>큐함수를</a:t>
            </a:r>
            <a:r>
              <a:rPr lang="ko-KR" altLang="en-US" dirty="0">
                <a:sym typeface="Wingdings" panose="05000000000000000000" pitchFamily="2" charset="2"/>
              </a:rPr>
              <a:t> 인공신경망으로 근사</a:t>
            </a:r>
            <a:r>
              <a:rPr lang="en-US" altLang="ko-KR" dirty="0">
                <a:sym typeface="Wingdings" panose="05000000000000000000" pitchFamily="2" charset="2"/>
              </a:rPr>
              <a:t>  </a:t>
            </a:r>
            <a:r>
              <a:rPr lang="ko-KR" altLang="en-US" dirty="0" err="1" smtClean="0">
                <a:sym typeface="Wingdings" panose="05000000000000000000" pitchFamily="2" charset="2"/>
              </a:rPr>
              <a:t>딥살사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sym typeface="Wingdings" panose="05000000000000000000" pitchFamily="2" charset="2"/>
              </a:rPr>
              <a:t>은닉층을</a:t>
            </a:r>
            <a:r>
              <a:rPr lang="ko-KR" altLang="en-US" dirty="0" smtClean="0">
                <a:sym typeface="Wingdings" panose="05000000000000000000" pitchFamily="2" charset="2"/>
              </a:rPr>
              <a:t> 두개 사용하는 </a:t>
            </a:r>
            <a:r>
              <a:rPr lang="ko-KR" altLang="en-US" dirty="0" err="1" smtClean="0">
                <a:sym typeface="Wingdings" panose="05000000000000000000" pitchFamily="2" charset="2"/>
              </a:rPr>
              <a:t>심층신경망</a:t>
            </a:r>
            <a:r>
              <a:rPr lang="ko-KR" altLang="en-US" dirty="0" smtClean="0">
                <a:sym typeface="Wingdings" panose="05000000000000000000" pitchFamily="2" charset="2"/>
              </a:rPr>
              <a:t> 구성 </a:t>
            </a:r>
            <a:r>
              <a:rPr lang="en-US" altLang="ko-KR" dirty="0" smtClean="0">
                <a:sym typeface="Wingdings" panose="05000000000000000000" pitchFamily="2" charset="2"/>
              </a:rPr>
              <a:t>- </a:t>
            </a:r>
            <a:r>
              <a:rPr lang="en-US" altLang="ko-KR" dirty="0" err="1" smtClean="0">
                <a:sym typeface="Wingdings" panose="05000000000000000000" pitchFamily="2" charset="2"/>
              </a:rPr>
              <a:t>DeepSARSA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1A3A076-32E3-441E-AB47-1089A6EFD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999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ACD371-D3B7-4823-8FC2-E29883C66BD7}"/>
              </a:ext>
            </a:extLst>
          </p:cNvPr>
          <p:cNvSpPr/>
          <p:nvPr/>
        </p:nvSpPr>
        <p:spPr>
          <a:xfrm>
            <a:off x="175846" y="221959"/>
            <a:ext cx="116781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3. reinforce/train.py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B4460D-5A56-4DF0-BD10-9C247DFF0E52}"/>
              </a:ext>
            </a:extLst>
          </p:cNvPr>
          <p:cNvSpPr txBox="1"/>
          <p:nvPr/>
        </p:nvSpPr>
        <p:spPr>
          <a:xfrm>
            <a:off x="731520" y="3044886"/>
            <a:ext cx="11122430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57: </a:t>
            </a:r>
            <a:r>
              <a:rPr lang="ko-KR" altLang="en-US" b="1" dirty="0"/>
              <a:t>한 에피소드 동안의 상태</a:t>
            </a:r>
            <a:r>
              <a:rPr lang="en-US" altLang="ko-KR" b="1" dirty="0"/>
              <a:t>, </a:t>
            </a:r>
            <a:r>
              <a:rPr lang="ko-KR" altLang="en-US" b="1" dirty="0"/>
              <a:t>행동</a:t>
            </a:r>
            <a:r>
              <a:rPr lang="en-US" altLang="ko-KR" b="1" dirty="0"/>
              <a:t>, </a:t>
            </a:r>
            <a:r>
              <a:rPr lang="ko-KR" altLang="en-US" b="1" dirty="0"/>
              <a:t>보상을 저장</a:t>
            </a:r>
            <a:r>
              <a:rPr lang="en-US" altLang="ko-KR" b="1" dirty="0"/>
              <a:t>		(</a:t>
            </a:r>
            <a:r>
              <a:rPr lang="ko-KR" altLang="en-US" b="1" dirty="0"/>
              <a:t>입력</a:t>
            </a:r>
            <a:r>
              <a:rPr lang="en-US" altLang="ko-KR" b="1" dirty="0"/>
              <a:t>: </a:t>
            </a:r>
            <a:r>
              <a:rPr lang="ko-KR" altLang="en-US" b="1" dirty="0"/>
              <a:t>상태</a:t>
            </a:r>
            <a:r>
              <a:rPr lang="en-US" altLang="ko-KR" b="1" dirty="0"/>
              <a:t>, </a:t>
            </a:r>
            <a:r>
              <a:rPr lang="ko-KR" altLang="en-US" b="1" dirty="0"/>
              <a:t>행동</a:t>
            </a:r>
            <a:r>
              <a:rPr lang="en-US" altLang="ko-KR" b="1" dirty="0"/>
              <a:t>, </a:t>
            </a:r>
            <a:r>
              <a:rPr lang="ko-KR" altLang="en-US" b="1" dirty="0"/>
              <a:t>보상</a:t>
            </a:r>
            <a:r>
              <a:rPr lang="en-US" altLang="ko-KR" b="1" dirty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58~59: </a:t>
            </a:r>
            <a:r>
              <a:rPr lang="ko-KR" altLang="en-US" b="1" dirty="0"/>
              <a:t>상태</a:t>
            </a:r>
            <a:r>
              <a:rPr lang="en-US" altLang="ko-KR" b="1" dirty="0"/>
              <a:t>, </a:t>
            </a:r>
            <a:r>
              <a:rPr lang="ko-KR" altLang="en-US" b="1" dirty="0"/>
              <a:t>보상을 저장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60~61: </a:t>
            </a:r>
            <a:r>
              <a:rPr lang="ko-KR" altLang="en-US" b="1" dirty="0"/>
              <a:t>행동을 </a:t>
            </a:r>
            <a:r>
              <a:rPr lang="en-US" altLang="ko-KR" b="1" dirty="0"/>
              <a:t>one hot encoding</a:t>
            </a:r>
            <a:r>
              <a:rPr lang="ko-KR" altLang="en-US" b="1" dirty="0"/>
              <a:t>으로 변환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62: </a:t>
            </a:r>
            <a:r>
              <a:rPr lang="ko-KR" altLang="en-US" b="1" dirty="0"/>
              <a:t>행동을 저장</a:t>
            </a:r>
            <a:endParaRPr lang="en-US" altLang="ko-KR" b="1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0F445D1-EE40-4272-B931-88DBAC67D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39</a:t>
            </a:fld>
            <a:endParaRPr lang="ko-KR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043FAB8-A7B4-41BF-AD8C-5C9EC6256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" y="1459826"/>
            <a:ext cx="459105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37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ACD371-D3B7-4823-8FC2-E29883C66BD7}"/>
              </a:ext>
            </a:extLst>
          </p:cNvPr>
          <p:cNvSpPr/>
          <p:nvPr/>
        </p:nvSpPr>
        <p:spPr>
          <a:xfrm>
            <a:off x="175846" y="221959"/>
            <a:ext cx="116781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3. reinforce/train.py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B4460D-5A56-4DF0-BD10-9C247DFF0E52}"/>
              </a:ext>
            </a:extLst>
          </p:cNvPr>
          <p:cNvSpPr txBox="1"/>
          <p:nvPr/>
        </p:nvSpPr>
        <p:spPr>
          <a:xfrm>
            <a:off x="731520" y="3044886"/>
            <a:ext cx="1112243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65: </a:t>
            </a:r>
            <a:r>
              <a:rPr lang="ko-KR" altLang="en-US" b="1" dirty="0"/>
              <a:t>정책신경망 업데이트 함수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66: </a:t>
            </a:r>
            <a:r>
              <a:rPr lang="ko-KR" altLang="en-US" b="1" dirty="0"/>
              <a:t>보상을 </a:t>
            </a:r>
            <a:r>
              <a:rPr lang="en-US" altLang="ko-KR" b="1" dirty="0" err="1"/>
              <a:t>discount_rewards</a:t>
            </a:r>
            <a:r>
              <a:rPr lang="en-US" altLang="ko-KR" b="1" dirty="0"/>
              <a:t> </a:t>
            </a:r>
            <a:r>
              <a:rPr lang="ko-KR" altLang="en-US" b="1" dirty="0"/>
              <a:t>함수를 통해 반환 값을 </a:t>
            </a:r>
            <a:r>
              <a:rPr lang="en-US" altLang="ko-KR" b="1" dirty="0"/>
              <a:t>return</a:t>
            </a:r>
            <a:r>
              <a:rPr lang="ko-KR" altLang="en-US" b="1" dirty="0"/>
              <a:t>하고 반환 값을 </a:t>
            </a:r>
            <a:r>
              <a:rPr lang="en-US" altLang="ko-KR" b="1" dirty="0"/>
              <a:t>numpy.float32</a:t>
            </a:r>
            <a:r>
              <a:rPr lang="ko-KR" altLang="en-US" b="1" dirty="0"/>
              <a:t>형식으로 변환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zh-CN" b="1" dirty="0"/>
              <a:t>67~68: </a:t>
            </a:r>
            <a:r>
              <a:rPr lang="ko-KR" altLang="en-US" b="1" dirty="0"/>
              <a:t>데이터를 </a:t>
            </a:r>
            <a:r>
              <a:rPr lang="en-US" altLang="ko-KR" b="1" dirty="0"/>
              <a:t>Z-score </a:t>
            </a:r>
            <a:r>
              <a:rPr lang="ko-KR" altLang="en-US" b="1" dirty="0"/>
              <a:t>표준화 방법으로 </a:t>
            </a:r>
            <a:r>
              <a:rPr lang="ko-KR" altLang="en-US" b="1" dirty="0" err="1"/>
              <a:t>정규화함</a:t>
            </a:r>
            <a:r>
              <a:rPr lang="ko-KR" altLang="en-US" b="1" dirty="0"/>
              <a:t> </a:t>
            </a:r>
            <a:r>
              <a:rPr lang="en-US" altLang="ko-KR" b="1" dirty="0"/>
              <a:t>(</a:t>
            </a:r>
            <a:r>
              <a:rPr lang="ko-KR" altLang="en-US" b="1" dirty="0"/>
              <a:t>정책신경망의 업데이트 성능이 좋아지게 됨</a:t>
            </a:r>
            <a:r>
              <a:rPr lang="en-US" altLang="ko-KR" b="1" dirty="0"/>
              <a:t>)</a:t>
            </a:r>
            <a:r>
              <a:rPr lang="zh-CN" altLang="en-US" b="1" dirty="0"/>
              <a:t> 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71: </a:t>
            </a:r>
            <a:r>
              <a:rPr lang="ko-KR" altLang="en-US" b="1" dirty="0" smtClean="0"/>
              <a:t>훈련에 </a:t>
            </a:r>
            <a:r>
              <a:rPr lang="ko-KR" altLang="en-US" b="1" dirty="0"/>
              <a:t>필요한 가중치를 선택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b="1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0F445D1-EE40-4272-B931-88DBAC67D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40</a:t>
            </a:fld>
            <a:endParaRPr lang="ko-KR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C21C4B0-0F11-42EB-B527-C34AEC631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" y="1323680"/>
            <a:ext cx="6391275" cy="1390650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93565166-0698-46AF-999E-3B36E7BB3AAA}"/>
              </a:ext>
            </a:extLst>
          </p:cNvPr>
          <p:cNvGrpSpPr/>
          <p:nvPr/>
        </p:nvGrpSpPr>
        <p:grpSpPr>
          <a:xfrm>
            <a:off x="5359532" y="4842441"/>
            <a:ext cx="5185373" cy="887615"/>
            <a:chOff x="5443537" y="4795237"/>
            <a:chExt cx="5185373" cy="887615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5F2D0C63-CC22-459A-9CF0-CF0460F033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43537" y="4943770"/>
              <a:ext cx="1304925" cy="590550"/>
            </a:xfrm>
            <a:prstGeom prst="rect">
              <a:avLst/>
            </a:prstGeom>
          </p:spPr>
        </p:pic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DB0FE5D3-1FAA-4B3B-96F1-7AC7E8EA636E}"/>
                </a:ext>
              </a:extLst>
            </p:cNvPr>
            <p:cNvSpPr txBox="1"/>
            <p:nvPr/>
          </p:nvSpPr>
          <p:spPr>
            <a:xfrm>
              <a:off x="7973502" y="4795237"/>
              <a:ext cx="2655408" cy="887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dirty="0"/>
                <a:t>x</a:t>
              </a:r>
              <a:r>
                <a:rPr lang="ko-KR" altLang="en-US" sz="1200" dirty="0"/>
                <a:t>는 정상화되는 </a:t>
              </a:r>
              <a:r>
                <a:rPr lang="ko-KR" altLang="en-US" sz="1200" dirty="0" err="1"/>
                <a:t>원수치</a:t>
              </a:r>
              <a:endParaRPr lang="en-US" altLang="ko-KR" sz="1200" dirty="0"/>
            </a:p>
            <a:p>
              <a:pPr>
                <a:lnSpc>
                  <a:spcPct val="150000"/>
                </a:lnSpc>
              </a:pPr>
              <a:r>
                <a:rPr lang="en-US" altLang="ko-KR" sz="1200" dirty="0"/>
                <a:t>σ</a:t>
              </a:r>
              <a:r>
                <a:rPr lang="ko-KR" altLang="en-US" sz="1200" dirty="0"/>
                <a:t>는 모집단에서의 표준편차</a:t>
              </a:r>
              <a:endParaRPr lang="en-US" altLang="ko-KR" sz="1200" dirty="0"/>
            </a:p>
            <a:p>
              <a:pPr>
                <a:lnSpc>
                  <a:spcPct val="150000"/>
                </a:lnSpc>
              </a:pPr>
              <a:r>
                <a:rPr lang="en-US" altLang="ko-KR" sz="1200" dirty="0"/>
                <a:t>μ</a:t>
              </a:r>
              <a:r>
                <a:rPr lang="ko-KR" altLang="en-US" sz="1200" dirty="0"/>
                <a:t>는 모집단에서의 평균</a:t>
              </a:r>
              <a:endParaRPr lang="en-US" altLang="ko-K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6880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ACD371-D3B7-4823-8FC2-E29883C66BD7}"/>
              </a:ext>
            </a:extLst>
          </p:cNvPr>
          <p:cNvSpPr/>
          <p:nvPr/>
        </p:nvSpPr>
        <p:spPr>
          <a:xfrm>
            <a:off x="175846" y="221959"/>
            <a:ext cx="116781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3. reinforce/train.py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8B4460D-5A56-4DF0-BD10-9C247DFF0E52}"/>
                  </a:ext>
                </a:extLst>
              </p:cNvPr>
              <p:cNvSpPr txBox="1"/>
              <p:nvPr/>
            </p:nvSpPr>
            <p:spPr>
              <a:xfrm>
                <a:off x="731520" y="3493499"/>
                <a:ext cx="11122430" cy="33949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b="1" dirty="0"/>
                  <a:t>72~79: </a:t>
                </a:r>
                <a:r>
                  <a:rPr lang="ko-KR" altLang="en-US" b="1" dirty="0"/>
                  <a:t>크로스 엔트로피 오류함수 계산 부분</a:t>
                </a:r>
                <a:endParaRPr lang="en-US" altLang="ko-KR" b="1" dirty="0"/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b="1" dirty="0"/>
                  <a:t>74: </a:t>
                </a:r>
                <a:r>
                  <a:rPr lang="ko-KR" altLang="en-US" sz="1800" b="1" dirty="0"/>
                  <a:t>한 에이전트에 포함된 모든 상태를 입력으로 정책 확률을 출력</a:t>
                </a:r>
                <a:endParaRPr lang="en-US" altLang="ko-KR" sz="1800" b="1" dirty="0"/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b="1" dirty="0"/>
                  <a:t>75: </a:t>
                </a:r>
                <a:r>
                  <a:rPr lang="ko-KR" altLang="en-US" b="1" dirty="0"/>
                  <a:t>저장한 행동을 </a:t>
                </a:r>
                <a:r>
                  <a:rPr lang="en-US" altLang="ko-KR" b="1" dirty="0" err="1"/>
                  <a:t>numpy.array</a:t>
                </a:r>
                <a:r>
                  <a:rPr lang="ko-KR" altLang="en-US" b="1" dirty="0"/>
                  <a:t>로 변환</a:t>
                </a:r>
                <a:r>
                  <a:rPr lang="en-US" altLang="ko-KR" b="1" dirty="0"/>
                  <a:t>	(one hot encoding)	 </a:t>
                </a:r>
                <a:r>
                  <a:rPr lang="en-US" altLang="ko-KR" sz="1400" b="1" dirty="0"/>
                  <a:t>[0 0 0 0 1] [1 0 0 0 0] [0 1 0 0 0]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b="1" dirty="0"/>
                  <a:t>76: </a:t>
                </a:r>
                <a:r>
                  <a:rPr lang="ko-KR" altLang="en-US" b="1" dirty="0"/>
                  <a:t>행동에 대응한 확률 선택 </a:t>
                </a:r>
                <a:r>
                  <a:rPr lang="en-US" altLang="ko-KR" b="1" dirty="0"/>
                  <a:t>				</a:t>
                </a:r>
                <a:r>
                  <a:rPr lang="en-US" altLang="ko-KR" sz="1200" b="1" dirty="0"/>
                  <a:t>	</a:t>
                </a:r>
                <a:r>
                  <a:rPr lang="en-US" altLang="ko-KR" sz="1400" b="1" dirty="0"/>
                  <a:t> [0.18304445], [0.09436397], [0.02932359]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b="1" dirty="0"/>
                  <a:t>77: cross entropy </a:t>
                </a:r>
                <a:r>
                  <a:rPr lang="ko-KR" altLang="en-US" b="1" dirty="0"/>
                  <a:t>계산</a:t>
                </a:r>
                <a:r>
                  <a:rPr lang="en-US" altLang="ko-KR" b="1" dirty="0"/>
                  <a:t>: </a:t>
                </a:r>
                <a14:m>
                  <m:oMath xmlns:m="http://schemas.openxmlformats.org/officeDocument/2006/math">
                    <m:r>
                      <a:rPr lang="en-US" altLang="ko-KR" sz="1800" b="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180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180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sz="1800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sz="1800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800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𝑙𝑜𝑔</m:t>
                        </m:r>
                        <m:sSub>
                          <m:sSubPr>
                            <m:ctrlPr>
                              <a:rPr lang="en-US" altLang="ko-KR" sz="1800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sz="1800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1800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</m:e>
                    </m:nary>
                    <m:r>
                      <a:rPr lang="en-US" altLang="ko-KR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=−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𝑙𝑜𝑔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𝑝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𝑎𝑐𝑡𝑖𝑜𝑛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_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𝑝𝑟𝑜𝑏</m:t>
                        </m:r>
                      </m:sub>
                    </m:sSub>
                  </m:oMath>
                </a14:m>
                <a:endParaRPr lang="en-US" altLang="ko-KR" b="1" dirty="0"/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b="1" dirty="0"/>
                  <a:t>78: </a:t>
                </a:r>
                <a:r>
                  <a:rPr lang="ko-KR" altLang="en-US" b="1" dirty="0"/>
                  <a:t>오류함수 계산</a:t>
                </a:r>
                <a:r>
                  <a:rPr lang="en-US" altLang="ko-KR" b="1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𝛻</m:t>
                        </m:r>
                      </m:e>
                      <m:sub>
                        <m:r>
                          <a:rPr lang="ko-KR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𝜃</m:t>
                        </m:r>
                      </m:sub>
                    </m:sSub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𝑙𝑜𝑔</m:t>
                    </m:r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ko-KR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𝜋</m:t>
                        </m:r>
                      </m:e>
                      <m:sub>
                        <m:r>
                          <a:rPr lang="ko-KR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𝜃</m:t>
                        </m:r>
                      </m:sub>
                    </m:sSub>
                    <m:d>
                      <m:dPr>
                        <m:endChr m:val="|"/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𝑎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</m:e>
                    </m:d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𝐺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b="1" dirty="0"/>
                  <a:t> = cross entropy * </a:t>
                </a:r>
                <a:r>
                  <a:rPr lang="ko-KR" altLang="en-US" b="1" dirty="0" err="1"/>
                  <a:t>반환값</a:t>
                </a:r>
                <a:endParaRPr lang="en-US" altLang="ko-KR" b="1" dirty="0"/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b="1" dirty="0"/>
                  <a:t>82~83: </a:t>
                </a:r>
                <a:r>
                  <a:rPr lang="ko-KR" altLang="en-US" b="1" dirty="0"/>
                  <a:t>가중치 업데이트</a:t>
                </a:r>
                <a:endParaRPr lang="en-US" altLang="ko-KR" b="1" dirty="0"/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b="1" dirty="0"/>
                  <a:t>84: </a:t>
                </a:r>
                <a:r>
                  <a:rPr lang="ko-KR" altLang="en-US" b="1" dirty="0"/>
                  <a:t>상태</a:t>
                </a:r>
                <a:r>
                  <a:rPr lang="en-US" altLang="ko-KR" b="1" dirty="0"/>
                  <a:t>, </a:t>
                </a:r>
                <a:r>
                  <a:rPr lang="ko-KR" altLang="en-US" b="1" dirty="0"/>
                  <a:t>행동</a:t>
                </a:r>
                <a:r>
                  <a:rPr lang="en-US" altLang="ko-KR" b="1" dirty="0"/>
                  <a:t>, </a:t>
                </a:r>
                <a:r>
                  <a:rPr lang="ko-KR" altLang="en-US" b="1" dirty="0"/>
                  <a:t>보상 </a:t>
                </a:r>
                <a:r>
                  <a:rPr lang="en-US" altLang="ko-KR" b="1" dirty="0"/>
                  <a:t>list </a:t>
                </a:r>
                <a:r>
                  <a:rPr lang="ko-KR" altLang="en-US" b="1" dirty="0"/>
                  <a:t>초기화</a:t>
                </a:r>
                <a:endParaRPr lang="en-US" altLang="ko-KR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8B4460D-5A56-4DF0-BD10-9C247DFF0E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" y="3493499"/>
                <a:ext cx="11122430" cy="3394904"/>
              </a:xfrm>
              <a:prstGeom prst="rect">
                <a:avLst/>
              </a:prstGeom>
              <a:blipFill>
                <a:blip r:embed="rId3"/>
                <a:stretch>
                  <a:fillRect l="-329" b="-17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0F445D1-EE40-4272-B931-88DBAC67D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41</a:t>
            </a:fld>
            <a:endParaRPr lang="ko-KR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B666761-B7E9-44FA-AE03-29122B2AA9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" y="683624"/>
            <a:ext cx="5867400" cy="280987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FA07BCA8-2D4E-48DA-8B55-9A90EF6088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0568" y="3875121"/>
            <a:ext cx="3686905" cy="499780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902E53A-E3DA-4107-9AE7-79DCB1663F25}"/>
              </a:ext>
            </a:extLst>
          </p:cNvPr>
          <p:cNvCxnSpPr>
            <a:cxnSpLocks/>
          </p:cNvCxnSpPr>
          <p:nvPr/>
        </p:nvCxnSpPr>
        <p:spPr>
          <a:xfrm>
            <a:off x="9914020" y="4374901"/>
            <a:ext cx="0" cy="146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07C6139-9C87-4891-BD85-4E9AC281092B}"/>
              </a:ext>
            </a:extLst>
          </p:cNvPr>
          <p:cNvCxnSpPr>
            <a:cxnSpLocks/>
          </p:cNvCxnSpPr>
          <p:nvPr/>
        </p:nvCxnSpPr>
        <p:spPr>
          <a:xfrm>
            <a:off x="9914020" y="4735566"/>
            <a:ext cx="0" cy="146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52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ACD371-D3B7-4823-8FC2-E29883C66BD7}"/>
              </a:ext>
            </a:extLst>
          </p:cNvPr>
          <p:cNvSpPr/>
          <p:nvPr/>
        </p:nvSpPr>
        <p:spPr>
          <a:xfrm>
            <a:off x="175846" y="221959"/>
            <a:ext cx="116781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3. reinforce/train.py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B4460D-5A56-4DF0-BD10-9C247DFF0E52}"/>
              </a:ext>
            </a:extLst>
          </p:cNvPr>
          <p:cNvSpPr txBox="1"/>
          <p:nvPr/>
        </p:nvSpPr>
        <p:spPr>
          <a:xfrm>
            <a:off x="731520" y="3493499"/>
            <a:ext cx="11122430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zh-CN" b="1" dirty="0"/>
              <a:t>90:</a:t>
            </a:r>
            <a:r>
              <a:rPr lang="ko-KR" altLang="en-US" b="1" dirty="0"/>
              <a:t>환경 </a:t>
            </a:r>
            <a:r>
              <a:rPr lang="en-US" altLang="ko-KR" b="1" dirty="0"/>
              <a:t>instance </a:t>
            </a:r>
            <a:r>
              <a:rPr lang="ko-KR" altLang="en-US" b="1" dirty="0"/>
              <a:t>생성</a:t>
            </a:r>
            <a:r>
              <a:rPr lang="en-US" altLang="ko-KR" b="1" dirty="0"/>
              <a:t>		(</a:t>
            </a:r>
            <a:r>
              <a:rPr lang="ko-KR" altLang="en-US" b="1" dirty="0"/>
              <a:t>게임 속도를 </a:t>
            </a:r>
            <a:r>
              <a:rPr lang="en-US" altLang="ko-KR" b="1" dirty="0"/>
              <a:t>0.01</a:t>
            </a:r>
            <a:r>
              <a:rPr lang="ko-KR" altLang="en-US" b="1" dirty="0"/>
              <a:t>로 조정</a:t>
            </a:r>
            <a:r>
              <a:rPr lang="en-US" altLang="ko-KR" b="1" dirty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91~93: </a:t>
            </a:r>
            <a:r>
              <a:rPr lang="ko-KR" altLang="en-US" b="1" dirty="0"/>
              <a:t>상태 개수</a:t>
            </a:r>
            <a:r>
              <a:rPr lang="en-US" altLang="ko-KR" b="1" dirty="0"/>
              <a:t>, </a:t>
            </a:r>
            <a:r>
              <a:rPr lang="ko-KR" altLang="en-US" b="1" dirty="0"/>
              <a:t>행동 개수 정의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94: </a:t>
            </a:r>
            <a:r>
              <a:rPr lang="en-US" altLang="ko-KR" b="1" dirty="0" err="1"/>
              <a:t>REINFORCEAgent</a:t>
            </a:r>
            <a:r>
              <a:rPr lang="en-US" altLang="ko-KR" b="1" dirty="0"/>
              <a:t> instance </a:t>
            </a:r>
            <a:r>
              <a:rPr lang="ko-KR" altLang="en-US" b="1" dirty="0"/>
              <a:t>생성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96: score, episode list</a:t>
            </a:r>
            <a:r>
              <a:rPr lang="ko-KR" altLang="en-US" b="1" dirty="0"/>
              <a:t> 정의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98: episode </a:t>
            </a:r>
            <a:r>
              <a:rPr lang="ko-KR" altLang="en-US" b="1" dirty="0"/>
              <a:t>횟수 정의</a:t>
            </a:r>
            <a:endParaRPr lang="en-US" altLang="ko-KR" b="1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0F445D1-EE40-4272-B931-88DBAC67D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42</a:t>
            </a:fld>
            <a:endParaRPr lang="ko-KR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F3529B9-4ADB-48D3-A27F-657D121CE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" y="1173751"/>
            <a:ext cx="462915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6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ACD371-D3B7-4823-8FC2-E29883C66BD7}"/>
              </a:ext>
            </a:extLst>
          </p:cNvPr>
          <p:cNvSpPr/>
          <p:nvPr/>
        </p:nvSpPr>
        <p:spPr>
          <a:xfrm>
            <a:off x="175846" y="221959"/>
            <a:ext cx="116781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3. reinforce/train.py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B4460D-5A56-4DF0-BD10-9C247DFF0E52}"/>
              </a:ext>
            </a:extLst>
          </p:cNvPr>
          <p:cNvSpPr txBox="1"/>
          <p:nvPr/>
        </p:nvSpPr>
        <p:spPr>
          <a:xfrm>
            <a:off x="731520" y="3493499"/>
            <a:ext cx="11122430" cy="2947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zh-CN" b="1" dirty="0"/>
              <a:t>99: </a:t>
            </a:r>
            <a:r>
              <a:rPr lang="ko-KR" altLang="en-US" b="1" dirty="0"/>
              <a:t>정의된 </a:t>
            </a:r>
            <a:r>
              <a:rPr lang="en-US" altLang="ko-KR" b="1" dirty="0"/>
              <a:t>episodes</a:t>
            </a:r>
            <a:r>
              <a:rPr lang="ko-KR" altLang="en-US" b="1" dirty="0"/>
              <a:t>만큼 실행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100: episode</a:t>
            </a:r>
            <a:r>
              <a:rPr lang="ko-KR" altLang="en-US" b="1" dirty="0"/>
              <a:t>가 끝나지 않으면 </a:t>
            </a:r>
            <a:r>
              <a:rPr lang="en-US" altLang="ko-KR" b="1" dirty="0"/>
              <a:t>False, </a:t>
            </a:r>
            <a:r>
              <a:rPr lang="ko-KR" altLang="en-US" b="1" dirty="0"/>
              <a:t>끝나면 </a:t>
            </a:r>
            <a:r>
              <a:rPr lang="en-US" altLang="ko-KR" b="1" dirty="0"/>
              <a:t>True		(False</a:t>
            </a:r>
            <a:r>
              <a:rPr lang="ko-KR" altLang="en-US" b="1" dirty="0"/>
              <a:t>로 초기화</a:t>
            </a:r>
            <a:r>
              <a:rPr lang="en-US" altLang="ko-KR" b="1" dirty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101: score </a:t>
            </a:r>
            <a:r>
              <a:rPr lang="ko-KR" altLang="en-US" b="1" dirty="0"/>
              <a:t>초기화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103: </a:t>
            </a:r>
            <a:r>
              <a:rPr lang="ko-KR" altLang="en-US" b="1" dirty="0"/>
              <a:t>환경을 초기화하고 상태를 받음</a:t>
            </a:r>
            <a:r>
              <a:rPr lang="en-US" altLang="ko-KR" b="1" dirty="0"/>
              <a:t>	(list </a:t>
            </a:r>
            <a:r>
              <a:rPr lang="ko-KR" altLang="en-US" b="1" dirty="0"/>
              <a:t>형식</a:t>
            </a:r>
            <a:r>
              <a:rPr lang="en-US" altLang="ko-KR" b="1" dirty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zh-CN" b="1" dirty="0"/>
              <a:t>104:</a:t>
            </a:r>
            <a:r>
              <a:rPr lang="zh-CN" altLang="en-US" b="1" dirty="0"/>
              <a:t> </a:t>
            </a:r>
            <a:r>
              <a:rPr lang="ko-KR" altLang="en-US" b="1" dirty="0"/>
              <a:t>상태 </a:t>
            </a:r>
            <a:r>
              <a:rPr lang="en-US" altLang="ko-KR" b="1" dirty="0"/>
              <a:t>list</a:t>
            </a:r>
            <a:r>
              <a:rPr lang="ko-KR" altLang="en-US" b="1" dirty="0"/>
              <a:t>를 </a:t>
            </a:r>
            <a:r>
              <a:rPr lang="en-US" altLang="ko-KR" b="1" dirty="0"/>
              <a:t>(1,15)</a:t>
            </a:r>
            <a:r>
              <a:rPr lang="ko-KR" altLang="en-US" b="1" dirty="0"/>
              <a:t>의 </a:t>
            </a:r>
            <a:r>
              <a:rPr lang="en-US" altLang="ko-KR" b="1" dirty="0" err="1"/>
              <a:t>numpy.array</a:t>
            </a:r>
            <a:r>
              <a:rPr lang="ko-KR" altLang="en-US" b="1" dirty="0"/>
              <a:t>로 변환</a:t>
            </a:r>
            <a:r>
              <a:rPr lang="en-US" altLang="ko-KR" b="1" dirty="0"/>
              <a:t>	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b="1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0F445D1-EE40-4272-B931-88DBAC67D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43</a:t>
            </a:fld>
            <a:endParaRPr lang="ko-KR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96D07C4-4E36-4E0F-8850-73E57FE08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" y="1823034"/>
            <a:ext cx="487680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28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ACD371-D3B7-4823-8FC2-E29883C66BD7}"/>
              </a:ext>
            </a:extLst>
          </p:cNvPr>
          <p:cNvSpPr/>
          <p:nvPr/>
        </p:nvSpPr>
        <p:spPr>
          <a:xfrm>
            <a:off x="175846" y="221959"/>
            <a:ext cx="116781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3. reinforce/train.py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B4460D-5A56-4DF0-BD10-9C247DFF0E52}"/>
              </a:ext>
            </a:extLst>
          </p:cNvPr>
          <p:cNvSpPr txBox="1"/>
          <p:nvPr/>
        </p:nvSpPr>
        <p:spPr>
          <a:xfrm>
            <a:off x="731520" y="3493499"/>
            <a:ext cx="11122430" cy="3362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106:</a:t>
            </a:r>
            <a:r>
              <a:rPr lang="ko-KR" altLang="en-US" b="1" dirty="0"/>
              <a:t> </a:t>
            </a:r>
            <a:r>
              <a:rPr lang="en-US" altLang="ko-KR" b="1" dirty="0"/>
              <a:t>episode</a:t>
            </a:r>
            <a:r>
              <a:rPr lang="ko-KR" altLang="en-US" b="1" dirty="0"/>
              <a:t>가 끝나지 않으면 계속 실행 </a:t>
            </a:r>
            <a:r>
              <a:rPr lang="en-US" altLang="ko-KR" b="1" dirty="0"/>
              <a:t>		(episode</a:t>
            </a:r>
            <a:r>
              <a:rPr lang="ko-KR" altLang="en-US" b="1" dirty="0"/>
              <a:t>가 끝나면 </a:t>
            </a:r>
            <a:r>
              <a:rPr lang="en-US" altLang="ko-KR" b="1" dirty="0"/>
              <a:t>done = 1</a:t>
            </a:r>
            <a:r>
              <a:rPr lang="ko-KR" altLang="en-US" b="1" dirty="0"/>
              <a:t>이고 아니면 </a:t>
            </a:r>
            <a:r>
              <a:rPr lang="en-US" altLang="ko-KR" b="1" dirty="0"/>
              <a:t>0)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108: </a:t>
            </a:r>
            <a:r>
              <a:rPr lang="ko-KR" altLang="en-US" b="1" dirty="0"/>
              <a:t>현재 상태에 대한 행동 선택</a:t>
            </a:r>
            <a:r>
              <a:rPr lang="en-US" altLang="ko-KR" b="1" dirty="0"/>
              <a:t>			(</a:t>
            </a:r>
            <a:r>
              <a:rPr lang="ko-KR" altLang="en-US" b="1" dirty="0"/>
              <a:t>입력</a:t>
            </a:r>
            <a:r>
              <a:rPr lang="en-US" altLang="ko-KR" b="1" dirty="0"/>
              <a:t>: </a:t>
            </a:r>
            <a:r>
              <a:rPr lang="ko-KR" altLang="en-US" b="1" dirty="0"/>
              <a:t>상태</a:t>
            </a:r>
            <a:r>
              <a:rPr lang="en-US" altLang="ko-KR" b="1" dirty="0"/>
              <a:t>, </a:t>
            </a:r>
            <a:r>
              <a:rPr lang="ko-KR" altLang="en-US" b="1" dirty="0"/>
              <a:t>출력</a:t>
            </a:r>
            <a:r>
              <a:rPr lang="en-US" altLang="ko-KR" b="1" dirty="0"/>
              <a:t>: </a:t>
            </a:r>
            <a:r>
              <a:rPr lang="ko-KR" altLang="en-US" b="1" dirty="0"/>
              <a:t>행동</a:t>
            </a:r>
            <a:r>
              <a:rPr lang="en-US" altLang="ko-KR" b="1" dirty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111~112: </a:t>
            </a:r>
            <a:r>
              <a:rPr lang="ko-KR" altLang="en-US" b="1" dirty="0"/>
              <a:t>선택한 행동으로 환경에서 한 타임스텝 진행 후 샘플 수집 </a:t>
            </a:r>
            <a:r>
              <a:rPr lang="en-US" altLang="ko-KR" b="1" dirty="0"/>
              <a:t>(</a:t>
            </a:r>
            <a:r>
              <a:rPr lang="ko-KR" altLang="en-US" b="1" dirty="0"/>
              <a:t>다음 상태</a:t>
            </a:r>
            <a:r>
              <a:rPr lang="en-US" altLang="ko-KR" b="1" dirty="0"/>
              <a:t>, reward, done, </a:t>
            </a:r>
            <a:r>
              <a:rPr lang="ko-KR" altLang="en-US" b="1" dirty="0"/>
              <a:t>다음 행동</a:t>
            </a:r>
            <a:r>
              <a:rPr lang="en-US" altLang="ko-KR" b="1" dirty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114: </a:t>
            </a:r>
            <a:r>
              <a:rPr lang="ko-KR" altLang="en-US" b="1" dirty="0"/>
              <a:t>상태</a:t>
            </a:r>
            <a:r>
              <a:rPr lang="en-US" altLang="ko-KR" b="1" dirty="0"/>
              <a:t>, </a:t>
            </a:r>
            <a:r>
              <a:rPr lang="ko-KR" altLang="en-US" b="1" dirty="0"/>
              <a:t>행동</a:t>
            </a:r>
            <a:r>
              <a:rPr lang="en-US" altLang="ko-KR" b="1" dirty="0"/>
              <a:t>, </a:t>
            </a:r>
            <a:r>
              <a:rPr lang="ko-KR" altLang="en-US" b="1" dirty="0"/>
              <a:t>보상을 저장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115~117: score, </a:t>
            </a:r>
            <a:r>
              <a:rPr lang="ko-KR" altLang="en-US" b="1" dirty="0"/>
              <a:t>상태 </a:t>
            </a:r>
            <a:r>
              <a:rPr lang="en-US" altLang="ko-KR" b="1" dirty="0"/>
              <a:t>update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b="1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0F445D1-EE40-4272-B931-88DBAC67D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44</a:t>
            </a:fld>
            <a:endParaRPr lang="ko-KR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8D324EA-1FDB-4D7C-8C12-B34FD5BF9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" y="1047750"/>
            <a:ext cx="585787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72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ACD371-D3B7-4823-8FC2-E29883C66BD7}"/>
              </a:ext>
            </a:extLst>
          </p:cNvPr>
          <p:cNvSpPr/>
          <p:nvPr/>
        </p:nvSpPr>
        <p:spPr>
          <a:xfrm>
            <a:off x="175846" y="221959"/>
            <a:ext cx="116781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3. reinforce/train.py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B4460D-5A56-4DF0-BD10-9C247DFF0E52}"/>
              </a:ext>
            </a:extLst>
          </p:cNvPr>
          <p:cNvSpPr txBox="1"/>
          <p:nvPr/>
        </p:nvSpPr>
        <p:spPr>
          <a:xfrm>
            <a:off x="731520" y="3493499"/>
            <a:ext cx="11122430" cy="2947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119:</a:t>
            </a:r>
            <a:r>
              <a:rPr lang="ko-KR" altLang="en-US" b="1" dirty="0"/>
              <a:t> </a:t>
            </a:r>
            <a:r>
              <a:rPr lang="en-US" altLang="ko-KR" b="1" dirty="0"/>
              <a:t>episode</a:t>
            </a:r>
            <a:r>
              <a:rPr lang="ko-KR" altLang="en-US" b="1" dirty="0"/>
              <a:t>가 끝나면</a:t>
            </a:r>
            <a:r>
              <a:rPr lang="en-US" altLang="ko-KR" b="1" dirty="0"/>
              <a:t>		(</a:t>
            </a:r>
            <a:r>
              <a:rPr lang="ko-KR" altLang="en-US" b="1" dirty="0"/>
              <a:t>종점에 도착함 </a:t>
            </a:r>
            <a:r>
              <a:rPr lang="en-US" altLang="ko-KR" b="1" dirty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121: </a:t>
            </a:r>
            <a:r>
              <a:rPr lang="ko-KR" altLang="en-US" b="1" dirty="0"/>
              <a:t>에피소드마다 정책신경망 업데이트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123: </a:t>
            </a:r>
            <a:r>
              <a:rPr lang="ko-KR" altLang="en-US" b="1" dirty="0"/>
              <a:t>학습 결과 출력</a:t>
            </a:r>
            <a:r>
              <a:rPr lang="en-US" altLang="ko-KR" b="1" dirty="0"/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133~135: 100</a:t>
            </a:r>
            <a:r>
              <a:rPr lang="ko-KR" altLang="en-US" b="1" dirty="0"/>
              <a:t>개 에피소드마다 모델을 저장함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b="1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0F445D1-EE40-4272-B931-88DBAC67D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45</a:t>
            </a:fld>
            <a:endParaRPr lang="ko-KR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A7FAF9F-A784-472B-9BD8-F110238E8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" y="1433414"/>
            <a:ext cx="7124700" cy="12001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86A72AA-A327-46F9-A310-F14F7E3167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" y="2809875"/>
            <a:ext cx="658177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87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ACD371-D3B7-4823-8FC2-E29883C66BD7}"/>
              </a:ext>
            </a:extLst>
          </p:cNvPr>
          <p:cNvSpPr/>
          <p:nvPr/>
        </p:nvSpPr>
        <p:spPr>
          <a:xfrm>
            <a:off x="175846" y="221959"/>
            <a:ext cx="116781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4. </a:t>
            </a:r>
            <a:r>
              <a:rPr lang="ko-KR" altLang="en-US" sz="2400" b="1" dirty="0" err="1">
                <a:latin typeface="+mn-ea"/>
              </a:rPr>
              <a:t>딥살사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B4460D-5A56-4DF0-BD10-9C247DFF0E52}"/>
              </a:ext>
            </a:extLst>
          </p:cNvPr>
          <p:cNvSpPr txBox="1"/>
          <p:nvPr/>
        </p:nvSpPr>
        <p:spPr>
          <a:xfrm>
            <a:off x="175845" y="775861"/>
            <a:ext cx="1180562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dirty="0" err="1"/>
              <a:t>딥살사</a:t>
            </a:r>
            <a:r>
              <a:rPr lang="ko-KR" altLang="en-US" b="1" dirty="0"/>
              <a:t> 이론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ym typeface="Wingdings" panose="05000000000000000000" pitchFamily="2" charset="2"/>
              </a:rPr>
              <a:t>첫번째로 해야 할 일은 </a:t>
            </a:r>
            <a:r>
              <a:rPr lang="en-US" altLang="ko-KR" dirty="0" smtClean="0">
                <a:sym typeface="Wingdings" panose="05000000000000000000" pitchFamily="2" charset="2"/>
              </a:rPr>
              <a:t>MDP</a:t>
            </a:r>
            <a:r>
              <a:rPr lang="ko-KR" altLang="en-US" dirty="0" smtClean="0">
                <a:sym typeface="Wingdings" panose="05000000000000000000" pitchFamily="2" charset="2"/>
              </a:rPr>
              <a:t>를 정의하는 것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ym typeface="Wingdings" panose="05000000000000000000" pitchFamily="2" charset="2"/>
              </a:rPr>
              <a:t>MDP</a:t>
            </a:r>
            <a:r>
              <a:rPr lang="ko-KR" altLang="en-US" dirty="0" smtClean="0">
                <a:sym typeface="Wingdings" panose="05000000000000000000" pitchFamily="2" charset="2"/>
              </a:rPr>
              <a:t>의 상태 이외의 다른 요소들은 변형하기 전의 </a:t>
            </a:r>
            <a:r>
              <a:rPr lang="ko-KR" altLang="en-US" dirty="0" err="1" smtClean="0">
                <a:sym typeface="Wingdings" panose="05000000000000000000" pitchFamily="2" charset="2"/>
              </a:rPr>
              <a:t>그리드월드</a:t>
            </a:r>
            <a:r>
              <a:rPr lang="ko-KR" altLang="en-US" dirty="0" smtClean="0">
                <a:sym typeface="Wingdings" panose="05000000000000000000" pitchFamily="2" charset="2"/>
              </a:rPr>
              <a:t> 예제와 유</a:t>
            </a:r>
            <a:r>
              <a:rPr lang="ko-KR" altLang="en-US" dirty="0">
                <a:sym typeface="Wingdings" panose="05000000000000000000" pitchFamily="2" charset="2"/>
              </a:rPr>
              <a:t>사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ym typeface="Wingdings" panose="05000000000000000000" pitchFamily="2" charset="2"/>
              </a:rPr>
              <a:t>상태는 다르게 정의할 필요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ym typeface="Wingdings" panose="05000000000000000000" pitchFamily="2" charset="2"/>
              </a:rPr>
              <a:t>물체의 속도 정보 필요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1A3A076-32E3-441E-AB47-1089A6EFD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444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ACD371-D3B7-4823-8FC2-E29883C66BD7}"/>
              </a:ext>
            </a:extLst>
          </p:cNvPr>
          <p:cNvSpPr/>
          <p:nvPr/>
        </p:nvSpPr>
        <p:spPr>
          <a:xfrm>
            <a:off x="175846" y="221959"/>
            <a:ext cx="116781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4. </a:t>
            </a:r>
            <a:r>
              <a:rPr lang="ko-KR" altLang="en-US" sz="2400" b="1" dirty="0" err="1">
                <a:latin typeface="+mn-ea"/>
              </a:rPr>
              <a:t>딥살사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B4460D-5A56-4DF0-BD10-9C247DFF0E52}"/>
              </a:ext>
            </a:extLst>
          </p:cNvPr>
          <p:cNvSpPr txBox="1"/>
          <p:nvPr/>
        </p:nvSpPr>
        <p:spPr>
          <a:xfrm>
            <a:off x="175845" y="775861"/>
            <a:ext cx="11805623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ym typeface="Wingdings" panose="05000000000000000000" pitchFamily="2" charset="2"/>
              </a:rPr>
              <a:t>문제 </a:t>
            </a:r>
            <a:r>
              <a:rPr lang="ko-KR" altLang="en-US" dirty="0">
                <a:sym typeface="Wingdings" panose="05000000000000000000" pitchFamily="2" charset="2"/>
              </a:rPr>
              <a:t>상태 정의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예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622300" lvl="2" indent="-268288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sym typeface="Wingdings" panose="05000000000000000000" pitchFamily="2" charset="2"/>
              </a:rPr>
              <a:t>에이전트에 대한 도착지점의 상대 위치 </a:t>
            </a:r>
            <a:r>
              <a:rPr lang="en-US" altLang="ko-KR" dirty="0">
                <a:sym typeface="Wingdings" panose="05000000000000000000" pitchFamily="2" charset="2"/>
              </a:rPr>
              <a:t>x, y</a:t>
            </a:r>
          </a:p>
          <a:p>
            <a:pPr marL="622300" lvl="2" indent="-268288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sym typeface="Wingdings" panose="05000000000000000000" pitchFamily="2" charset="2"/>
              </a:rPr>
              <a:t>도착지점의 라벨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622300" lvl="2" indent="-268288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sym typeface="Wingdings" panose="05000000000000000000" pitchFamily="2" charset="2"/>
              </a:rPr>
              <a:t>에이전트에 대한 장애물의 상대 위치 </a:t>
            </a:r>
            <a:r>
              <a:rPr lang="en-US" altLang="ko-KR" dirty="0">
                <a:sym typeface="Wingdings" panose="05000000000000000000" pitchFamily="2" charset="2"/>
              </a:rPr>
              <a:t>x, </a:t>
            </a:r>
            <a:r>
              <a:rPr lang="en-US" altLang="ko-KR" dirty="0" smtClean="0">
                <a:sym typeface="Wingdings" panose="05000000000000000000" pitchFamily="2" charset="2"/>
              </a:rPr>
              <a:t>y(</a:t>
            </a:r>
            <a:r>
              <a:rPr lang="ko-KR" altLang="en-US" dirty="0" smtClean="0">
                <a:sym typeface="Wingdings" panose="05000000000000000000" pitchFamily="2" charset="2"/>
              </a:rPr>
              <a:t>값이 </a:t>
            </a:r>
            <a:r>
              <a:rPr lang="en-US" altLang="ko-KR" dirty="0" smtClean="0">
                <a:sym typeface="Wingdings" panose="05000000000000000000" pitchFamily="2" charset="2"/>
              </a:rPr>
              <a:t>2</a:t>
            </a:r>
            <a:r>
              <a:rPr lang="ko-KR" altLang="en-US" dirty="0" smtClean="0">
                <a:sym typeface="Wingdings" panose="05000000000000000000" pitchFamily="2" charset="2"/>
              </a:rPr>
              <a:t>개의 상태 값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622300" lvl="2" indent="-268288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sym typeface="Wingdings" panose="05000000000000000000" pitchFamily="2" charset="2"/>
              </a:rPr>
              <a:t>장애물의 라벨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622300" lvl="2" indent="-268288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sym typeface="Wingdings" panose="05000000000000000000" pitchFamily="2" charset="2"/>
              </a:rPr>
              <a:t>장애물의 </a:t>
            </a:r>
            <a:r>
              <a:rPr lang="ko-KR" altLang="en-US" dirty="0" smtClean="0">
                <a:sym typeface="Wingdings" panose="05000000000000000000" pitchFamily="2" charset="2"/>
              </a:rPr>
              <a:t>속도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268288" lvl="2" indent="-2682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ym typeface="Wingdings" panose="05000000000000000000" pitchFamily="2" charset="2"/>
              </a:rPr>
              <a:t>장애물이 총 </a:t>
            </a:r>
            <a:r>
              <a:rPr lang="en-US" altLang="ko-KR" dirty="0" smtClean="0">
                <a:sym typeface="Wingdings" panose="05000000000000000000" pitchFamily="2" charset="2"/>
              </a:rPr>
              <a:t>3</a:t>
            </a:r>
            <a:r>
              <a:rPr lang="ko-KR" altLang="en-US" dirty="0" smtClean="0">
                <a:sym typeface="Wingdings" panose="05000000000000000000" pitchFamily="2" charset="2"/>
              </a:rPr>
              <a:t>개이므로 위의 </a:t>
            </a:r>
            <a:r>
              <a:rPr lang="en-US" altLang="ko-KR" dirty="0" smtClean="0">
                <a:sym typeface="Wingdings" panose="05000000000000000000" pitchFamily="2" charset="2"/>
              </a:rPr>
              <a:t>3, 4, 5</a:t>
            </a:r>
            <a:r>
              <a:rPr lang="ko-KR" altLang="en-US" dirty="0" smtClean="0">
                <a:sym typeface="Wingdings" panose="05000000000000000000" pitchFamily="2" charset="2"/>
              </a:rPr>
              <a:t>의 상태 개수는 </a:t>
            </a:r>
            <a:r>
              <a:rPr lang="en-US" altLang="ko-KR" dirty="0" smtClean="0">
                <a:sym typeface="Wingdings" panose="05000000000000000000" pitchFamily="2" charset="2"/>
              </a:rPr>
              <a:t>4</a:t>
            </a:r>
            <a:r>
              <a:rPr lang="ko-KR" altLang="en-US" dirty="0" smtClean="0">
                <a:sym typeface="Wingdings" panose="05000000000000000000" pitchFamily="2" charset="2"/>
              </a:rPr>
              <a:t>개이므로 총 </a:t>
            </a:r>
            <a:r>
              <a:rPr lang="en-US" altLang="ko-KR" dirty="0" smtClean="0">
                <a:sym typeface="Wingdings" panose="05000000000000000000" pitchFamily="2" charset="2"/>
              </a:rPr>
              <a:t>3</a:t>
            </a:r>
            <a:r>
              <a:rPr lang="ko-KR" altLang="en-US" dirty="0" smtClean="0">
                <a:sym typeface="Wingdings" panose="05000000000000000000" pitchFamily="2" charset="2"/>
              </a:rPr>
              <a:t>개</a:t>
            </a:r>
            <a:r>
              <a:rPr lang="en-US" altLang="ko-KR" dirty="0" smtClean="0">
                <a:sym typeface="Wingdings" panose="05000000000000000000" pitchFamily="2" charset="2"/>
              </a:rPr>
              <a:t> X </a:t>
            </a:r>
            <a:r>
              <a:rPr lang="ko-KR" altLang="en-US" dirty="0" smtClean="0">
                <a:sym typeface="Wingdings" panose="05000000000000000000" pitchFamily="2" charset="2"/>
              </a:rPr>
              <a:t>개당 </a:t>
            </a:r>
            <a:r>
              <a:rPr lang="en-US" altLang="ko-KR" dirty="0" smtClean="0">
                <a:sym typeface="Wingdings" panose="05000000000000000000" pitchFamily="2" charset="2"/>
              </a:rPr>
              <a:t>4 </a:t>
            </a:r>
            <a:r>
              <a:rPr lang="ko-KR" altLang="en-US" dirty="0" smtClean="0">
                <a:sym typeface="Wingdings" panose="05000000000000000000" pitchFamily="2" charset="2"/>
              </a:rPr>
              <a:t>개의 </a:t>
            </a:r>
            <a:r>
              <a:rPr lang="ko-KR" altLang="en-US" dirty="0" err="1" smtClean="0">
                <a:sym typeface="Wingdings" panose="05000000000000000000" pitchFamily="2" charset="2"/>
              </a:rPr>
              <a:t>상태값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= 12</a:t>
            </a:r>
            <a:r>
              <a:rPr lang="ko-KR" altLang="en-US" dirty="0" smtClean="0">
                <a:sym typeface="Wingdings" panose="05000000000000000000" pitchFamily="2" charset="2"/>
              </a:rPr>
              <a:t>개의 </a:t>
            </a:r>
            <a:r>
              <a:rPr lang="ko-KR" altLang="en-US" dirty="0" err="1" smtClean="0">
                <a:sym typeface="Wingdings" panose="05000000000000000000" pitchFamily="2" charset="2"/>
              </a:rPr>
              <a:t>상태값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268288" lvl="2" indent="-2682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ym typeface="Wingdings" panose="05000000000000000000" pitchFamily="2" charset="2"/>
              </a:rPr>
              <a:t>1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2</a:t>
            </a:r>
            <a:r>
              <a:rPr lang="ko-KR" altLang="en-US" dirty="0" smtClean="0">
                <a:sym typeface="Wingdings" panose="05000000000000000000" pitchFamily="2" charset="2"/>
              </a:rPr>
              <a:t>개와 </a:t>
            </a:r>
            <a:r>
              <a:rPr lang="en-US" altLang="ko-KR" dirty="0" smtClean="0">
                <a:sym typeface="Wingdings" panose="05000000000000000000" pitchFamily="2" charset="2"/>
              </a:rPr>
              <a:t>2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1</a:t>
            </a:r>
            <a:r>
              <a:rPr lang="ko-KR" altLang="en-US" dirty="0" smtClean="0">
                <a:sym typeface="Wingdings" panose="05000000000000000000" pitchFamily="2" charset="2"/>
              </a:rPr>
              <a:t>개 상태 값을 더하면 총 </a:t>
            </a:r>
            <a:r>
              <a:rPr lang="en-US" altLang="ko-KR" dirty="0" smtClean="0">
                <a:sym typeface="Wingdings" panose="05000000000000000000" pitchFamily="2" charset="2"/>
              </a:rPr>
              <a:t>15</a:t>
            </a:r>
            <a:r>
              <a:rPr lang="ko-KR" altLang="en-US" dirty="0" smtClean="0">
                <a:sym typeface="Wingdings" panose="05000000000000000000" pitchFamily="2" charset="2"/>
              </a:rPr>
              <a:t>개의 상태 값이 될 수 있음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1A3A076-32E3-441E-AB47-1089A6EFD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412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ACD371-D3B7-4823-8FC2-E29883C66BD7}"/>
              </a:ext>
            </a:extLst>
          </p:cNvPr>
          <p:cNvSpPr/>
          <p:nvPr/>
        </p:nvSpPr>
        <p:spPr>
          <a:xfrm>
            <a:off x="175846" y="221959"/>
            <a:ext cx="116781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4. </a:t>
            </a:r>
            <a:r>
              <a:rPr lang="ko-KR" altLang="en-US" sz="2400" b="1" dirty="0" err="1">
                <a:latin typeface="+mn-ea"/>
              </a:rPr>
              <a:t>딥살사</a:t>
            </a:r>
            <a:endParaRPr lang="en-US" altLang="ko-KR" sz="2400" b="1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8B4460D-5A56-4DF0-BD10-9C247DFF0E52}"/>
                  </a:ext>
                </a:extLst>
              </p:cNvPr>
              <p:cNvSpPr txBox="1"/>
              <p:nvPr/>
            </p:nvSpPr>
            <p:spPr>
              <a:xfrm>
                <a:off x="426720" y="775861"/>
                <a:ext cx="11554748" cy="3010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82563" lvl="1" indent="-182563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 smtClean="0">
                    <a:sym typeface="Wingdings" panose="05000000000000000000" pitchFamily="2" charset="2"/>
                  </a:rPr>
                  <a:t>살사의 </a:t>
                </a:r>
                <a:r>
                  <a:rPr lang="ko-KR" altLang="en-US" dirty="0">
                    <a:sym typeface="Wingdings" panose="05000000000000000000" pitchFamily="2" charset="2"/>
                  </a:rPr>
                  <a:t>큐함수 업데이트 식은 다음과 같음</a:t>
                </a:r>
                <a:endParaRPr lang="en-US" altLang="ko-KR" dirty="0">
                  <a:sym typeface="Wingdings" panose="05000000000000000000" pitchFamily="2" charset="2"/>
                </a:endParaRPr>
              </a:p>
              <a:p>
                <a:pPr marL="182563" lvl="2" indent="-182563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 smtClean="0">
                    <a:sym typeface="Wingdings" panose="05000000000000000000" pitchFamily="2" charset="2"/>
                  </a:rPr>
                  <a:t>딥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살</m:t>
                    </m:r>
                    <m:r>
                      <a:rPr lang="ko-KR" altLang="en-US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사</m:t>
                    </m:r>
                    <m:r>
                      <a:rPr lang="ko-KR" alt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큐</m:t>
                    </m:r>
                    <m:r>
                      <a:rPr lang="ko-KR" altLang="en-US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함</m:t>
                    </m:r>
                    <m:r>
                      <a:rPr lang="ko-KR" alt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업</m:t>
                    </m:r>
                    <m:r>
                      <a:rPr lang="ko-KR" altLang="en-US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데</m:t>
                    </m:r>
                    <m:r>
                      <a:rPr lang="ko-KR" alt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이</m:t>
                    </m:r>
                    <m:r>
                      <a:rPr lang="ko-KR" altLang="en-US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식</m:t>
                    </m:r>
                  </m:oMath>
                </a14:m>
                <a:endParaRPr lang="en-US" altLang="ko-KR" i="1" dirty="0" smtClean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639763" lvl="3" indent="-182563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𝑄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←</m:t>
                    </m:r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𝑄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US" altLang="ko-KR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</m:t>
                    </m:r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ko-KR" alt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𝛾</m:t>
                    </m:r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𝑄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</m:t>
                    </m:r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𝑄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en-US" altLang="ko-KR" dirty="0">
                  <a:sym typeface="Wingdings" panose="05000000000000000000" pitchFamily="2" charset="2"/>
                </a:endParaRPr>
              </a:p>
              <a:p>
                <a:pPr marL="1096963" lvl="4" indent="-182563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sym typeface="Wingdings" panose="05000000000000000000" pitchFamily="2" charset="2"/>
                  </a:rPr>
                  <a:t>현재 상태에서 행동을 </a:t>
                </a:r>
                <a:r>
                  <a:rPr lang="ko-KR" altLang="en-US" dirty="0" smtClean="0">
                    <a:sym typeface="Wingdings" panose="05000000000000000000" pitchFamily="2" charset="2"/>
                  </a:rPr>
                  <a:t>선택하여 </a:t>
                </a:r>
                <a:r>
                  <a:rPr lang="ko-KR" altLang="en-US" dirty="0">
                    <a:sym typeface="Wingdings" panose="05000000000000000000" pitchFamily="2" charset="2"/>
                  </a:rPr>
                  <a:t>다음 상태로 가고 다음 상태에서 다음 행동을 정한 작용</a:t>
                </a:r>
                <a:endParaRPr lang="en-US" altLang="ko-KR" dirty="0">
                  <a:sym typeface="Wingdings" panose="05000000000000000000" pitchFamily="2" charset="2"/>
                </a:endParaRPr>
              </a:p>
              <a:p>
                <a:pPr marL="1096963" lvl="4" indent="-182563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 smtClean="0">
                    <a:sym typeface="Wingdings" panose="05000000000000000000" pitchFamily="2" charset="2"/>
                  </a:rPr>
                  <a:t>정답 </a:t>
                </a:r>
                <a:r>
                  <a:rPr lang="en-US" altLang="ko-KR" dirty="0">
                    <a:sym typeface="Wingdings" panose="05000000000000000000" pitchFamily="2" charset="2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ko-KR" alt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𝛾</m:t>
                    </m:r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𝑄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 smtClean="0">
                  <a:sym typeface="Wingdings" panose="05000000000000000000" pitchFamily="2" charset="2"/>
                </a:endParaRPr>
              </a:p>
              <a:p>
                <a:pPr marL="1096963" lvl="4" indent="-182563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sym typeface="Wingdings" panose="05000000000000000000" pitchFamily="2" charset="2"/>
                  </a:rPr>
                  <a:t>예측 </a:t>
                </a:r>
                <a:r>
                  <a:rPr lang="en-US" altLang="ko-KR" dirty="0">
                    <a:sym typeface="Wingdings" panose="05000000000000000000" pitchFamily="2" charset="2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𝑄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>
                  <a:sym typeface="Wingdings" panose="05000000000000000000" pitchFamily="2" charset="2"/>
                </a:endParaRP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8B4460D-5A56-4DF0-BD10-9C247DFF0E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" y="775861"/>
                <a:ext cx="11554748" cy="3010376"/>
              </a:xfrm>
              <a:prstGeom prst="rect">
                <a:avLst/>
              </a:prstGeom>
              <a:blipFill>
                <a:blip r:embed="rId3"/>
                <a:stretch>
                  <a:fillRect l="-3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1A3A076-32E3-441E-AB47-1089A6EFD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605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ACD371-D3B7-4823-8FC2-E29883C66BD7}"/>
              </a:ext>
            </a:extLst>
          </p:cNvPr>
          <p:cNvSpPr/>
          <p:nvPr/>
        </p:nvSpPr>
        <p:spPr>
          <a:xfrm>
            <a:off x="175846" y="221959"/>
            <a:ext cx="116781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4. </a:t>
            </a:r>
            <a:r>
              <a:rPr lang="ko-KR" altLang="en-US" sz="2400" b="1" dirty="0" err="1">
                <a:latin typeface="+mn-ea"/>
              </a:rPr>
              <a:t>딥살사</a:t>
            </a:r>
            <a:endParaRPr lang="en-US" altLang="ko-KR" sz="2400" b="1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8B4460D-5A56-4DF0-BD10-9C247DFF0E52}"/>
                  </a:ext>
                </a:extLst>
              </p:cNvPr>
              <p:cNvSpPr txBox="1"/>
              <p:nvPr/>
            </p:nvSpPr>
            <p:spPr>
              <a:xfrm>
                <a:off x="426720" y="775861"/>
                <a:ext cx="11554748" cy="1774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82563" lvl="1" indent="-182563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 smtClean="0">
                    <a:sym typeface="Wingdings" panose="05000000000000000000" pitchFamily="2" charset="2"/>
                  </a:rPr>
                  <a:t>살사의 </a:t>
                </a:r>
                <a:r>
                  <a:rPr lang="ko-KR" altLang="en-US" dirty="0">
                    <a:sym typeface="Wingdings" panose="05000000000000000000" pitchFamily="2" charset="2"/>
                  </a:rPr>
                  <a:t>큐함수 업데이트 식은 다음과 같음</a:t>
                </a:r>
                <a:endParaRPr lang="en-US" altLang="ko-KR" dirty="0">
                  <a:sym typeface="Wingdings" panose="05000000000000000000" pitchFamily="2" charset="2"/>
                </a:endParaRPr>
              </a:p>
              <a:p>
                <a:pPr marL="182563" lvl="2" indent="-182563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 smtClean="0">
                    <a:sym typeface="Wingdings" panose="05000000000000000000" pitchFamily="2" charset="2"/>
                  </a:rPr>
                  <a:t>딥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살</m:t>
                    </m:r>
                    <m:r>
                      <a:rPr lang="ko-KR" altLang="en-US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사</m:t>
                    </m:r>
                    <m:r>
                      <a:rPr lang="ko-KR" alt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오</m:t>
                    </m:r>
                    <m:r>
                      <a:rPr lang="ko-KR" altLang="en-US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차</m:t>
                    </m:r>
                    <m:r>
                      <a:rPr lang="ko-KR" alt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함</m:t>
                    </m:r>
                    <m:r>
                      <a:rPr lang="ko-KR" altLang="en-US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식</m:t>
                    </m:r>
                  </m:oMath>
                </a14:m>
                <a:endParaRPr lang="en-US" altLang="ko-KR" i="1" dirty="0" smtClean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639763" lvl="3" indent="-182563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 smtClean="0">
                    <a:sym typeface="Wingdings" panose="05000000000000000000" pitchFamily="2" charset="2"/>
                  </a:rPr>
                  <a:t>MSE(Mean </a:t>
                </a:r>
                <a:r>
                  <a:rPr lang="en-US" altLang="ko-KR" dirty="0" err="1" smtClean="0">
                    <a:sym typeface="Wingdings" panose="05000000000000000000" pitchFamily="2" charset="2"/>
                  </a:rPr>
                  <a:t>Sqaured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 Error) = (</a:t>
                </a:r>
                <a:r>
                  <a:rPr lang="ko-KR" altLang="en-US" dirty="0" smtClean="0">
                    <a:sym typeface="Wingdings" panose="05000000000000000000" pitchFamily="2" charset="2"/>
                  </a:rPr>
                  <a:t>정답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 - </a:t>
                </a:r>
                <a:r>
                  <a:rPr lang="ko-KR" altLang="en-US" dirty="0" smtClean="0">
                    <a:sym typeface="Wingdings" panose="05000000000000000000" pitchFamily="2" charset="2"/>
                  </a:rPr>
                  <a:t>예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  <m:r>
                      <a:rPr lang="en-US" altLang="ko-KR" b="0" i="1" baseline="3000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ko-KR" alt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𝛾</m:t>
                    </m:r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𝑄</m:t>
                    </m:r>
                    <m:r>
                      <a:rPr lang="en-US" altLang="ko-KR" i="1" baseline="-2500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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</m:t>
                    </m:r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𝑄</m:t>
                    </m:r>
                    <m:r>
                      <a:rPr lang="en-US" altLang="ko-KR" i="1" baseline="-2500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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altLang="ko-KR" baseline="30000" dirty="0" smtClean="0">
                    <a:sym typeface="Wingdings" panose="05000000000000000000" pitchFamily="2" charset="2"/>
                  </a:rPr>
                  <a:t>2</a:t>
                </a:r>
                <a:endParaRPr lang="en-US" altLang="ko-KR" baseline="30000" dirty="0">
                  <a:sym typeface="Wingdings" panose="05000000000000000000" pitchFamily="2" charset="2"/>
                </a:endParaRPr>
              </a:p>
              <a:p>
                <a:pPr marL="1096963" lvl="4" indent="-182563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경사하강법을 이용하여 이 오차를 줄여나가면서 인공신경망을 업데이트할 수 있음</a:t>
                </a:r>
                <a:endParaRPr lang="en-US" altLang="ko-KR" dirty="0">
                  <a:solidFill>
                    <a:srgbClr val="FF0000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8B4460D-5A56-4DF0-BD10-9C247DFF0E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" y="775861"/>
                <a:ext cx="11554748" cy="1774460"/>
              </a:xfrm>
              <a:prstGeom prst="rect">
                <a:avLst/>
              </a:prstGeom>
              <a:blipFill>
                <a:blip r:embed="rId3"/>
                <a:stretch>
                  <a:fillRect l="-317" b="-13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1A3A076-32E3-441E-AB47-1089A6EFD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6795911" y="1648178"/>
            <a:ext cx="282222" cy="4515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8577" y="632563"/>
            <a:ext cx="46378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인공신경망을 통해 표현한 </a:t>
            </a:r>
            <a:r>
              <a:rPr lang="ko-KR" altLang="en-US" dirty="0" err="1" smtClean="0"/>
              <a:t>큐함수</a:t>
            </a:r>
            <a:endParaRPr lang="en-US" altLang="ko-KR" dirty="0" smtClean="0"/>
          </a:p>
          <a:p>
            <a:r>
              <a:rPr lang="ko-KR" altLang="ko-KR" dirty="0" smtClean="0">
                <a:sym typeface="Symbol" panose="05050102010706020507" pitchFamily="18" charset="2"/>
              </a:rPr>
              <a:t></a:t>
            </a:r>
            <a:r>
              <a:rPr lang="ko-KR" altLang="en-US" dirty="0" smtClean="0">
                <a:sym typeface="Symbol" panose="05050102010706020507" pitchFamily="18" charset="2"/>
              </a:rPr>
              <a:t>는 </a:t>
            </a:r>
            <a:r>
              <a:rPr lang="ko-KR" altLang="en-US" dirty="0" err="1" smtClean="0">
                <a:sym typeface="Symbol" panose="05050102010706020507" pitchFamily="18" charset="2"/>
              </a:rPr>
              <a:t>인공신경망</a:t>
            </a:r>
            <a:r>
              <a:rPr lang="ko-KR" altLang="en-US" dirty="0" smtClean="0">
                <a:sym typeface="Symbol" panose="05050102010706020507" pitchFamily="18" charset="2"/>
              </a:rPr>
              <a:t> 내의 매개변수 또는 가중치</a:t>
            </a:r>
            <a:endParaRPr lang="ko-KR" altLang="en-US" dirty="0"/>
          </a:p>
        </p:txBody>
      </p:sp>
      <p:cxnSp>
        <p:nvCxnSpPr>
          <p:cNvPr id="7" name="직선 화살표 연결선 6"/>
          <p:cNvCxnSpPr>
            <a:stCxn id="4" idx="2"/>
          </p:cNvCxnSpPr>
          <p:nvPr/>
        </p:nvCxnSpPr>
        <p:spPr>
          <a:xfrm flipH="1">
            <a:off x="7078133" y="1278894"/>
            <a:ext cx="1359348" cy="3692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8437481" y="1668178"/>
            <a:ext cx="282222" cy="4515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8437481" y="1278894"/>
            <a:ext cx="164652" cy="3692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22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ACD371-D3B7-4823-8FC2-E29883C66BD7}"/>
              </a:ext>
            </a:extLst>
          </p:cNvPr>
          <p:cNvSpPr/>
          <p:nvPr/>
        </p:nvSpPr>
        <p:spPr>
          <a:xfrm>
            <a:off x="175846" y="221959"/>
            <a:ext cx="116781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1. deep-sarsa/environment.py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B4460D-5A56-4DF0-BD10-9C247DFF0E52}"/>
              </a:ext>
            </a:extLst>
          </p:cNvPr>
          <p:cNvSpPr txBox="1"/>
          <p:nvPr/>
        </p:nvSpPr>
        <p:spPr>
          <a:xfrm>
            <a:off x="731520" y="3776065"/>
            <a:ext cx="1112243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2: matrix</a:t>
            </a:r>
            <a:r>
              <a:rPr lang="ko-KR" altLang="en-US" b="1" dirty="0"/>
              <a:t> 연산을</a:t>
            </a:r>
            <a:r>
              <a:rPr lang="en-US" altLang="ko-KR" b="1" dirty="0"/>
              <a:t> </a:t>
            </a:r>
            <a:r>
              <a:rPr lang="ko-KR" altLang="en-US" b="1" dirty="0"/>
              <a:t>지원하는 </a:t>
            </a:r>
            <a:r>
              <a:rPr lang="en-US" altLang="ko-KR" b="1" dirty="0" err="1"/>
              <a:t>numpy</a:t>
            </a:r>
            <a:r>
              <a:rPr lang="en-US" altLang="ko-KR" b="1" dirty="0"/>
              <a:t> </a:t>
            </a:r>
            <a:r>
              <a:rPr lang="ko-KR" altLang="en-US" b="1" dirty="0"/>
              <a:t>패키지 </a:t>
            </a:r>
            <a:r>
              <a:rPr lang="en-US" altLang="ko-KR" b="1" dirty="0"/>
              <a:t>import </a:t>
            </a:r>
            <a:endParaRPr lang="en-US" altLang="ko-KR" b="1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 smtClean="0"/>
              <a:t>3</a:t>
            </a:r>
            <a:r>
              <a:rPr lang="en-US" altLang="ko-KR" b="1" dirty="0" smtClean="0"/>
              <a:t>: </a:t>
            </a:r>
            <a:r>
              <a:rPr lang="en-US" altLang="ko-KR" b="1" dirty="0"/>
              <a:t>GUI </a:t>
            </a:r>
            <a:r>
              <a:rPr lang="ko-KR" altLang="en-US" b="1" dirty="0"/>
              <a:t>화면 구성을 위한 </a:t>
            </a:r>
            <a:r>
              <a:rPr lang="en-US" altLang="ko-KR" b="1" dirty="0" err="1"/>
              <a:t>tkinter</a:t>
            </a:r>
            <a:r>
              <a:rPr lang="en-US" altLang="ko-KR" b="1" dirty="0"/>
              <a:t> </a:t>
            </a:r>
            <a:r>
              <a:rPr lang="ko-KR" altLang="en-US" b="1" dirty="0"/>
              <a:t>패키지 </a:t>
            </a:r>
            <a:r>
              <a:rPr lang="en-US" altLang="ko-KR" b="1" dirty="0"/>
              <a:t>import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 smtClean="0"/>
              <a:t>4</a:t>
            </a:r>
            <a:r>
              <a:rPr lang="en-US" altLang="ko-KR" b="1" dirty="0"/>
              <a:t>: </a:t>
            </a:r>
            <a:r>
              <a:rPr lang="ko-KR" altLang="en-US" b="1" dirty="0"/>
              <a:t>이미지 처리용 패키지 </a:t>
            </a:r>
            <a:r>
              <a:rPr lang="en-US" altLang="ko-KR" b="1" dirty="0"/>
              <a:t>PIL import</a:t>
            </a:r>
            <a:endParaRPr lang="en-US" altLang="ko-KR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0F445D1-EE40-4272-B931-88DBAC67D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9AA1D74-196D-4F8C-AD1A-27E5D7C34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" y="1571421"/>
            <a:ext cx="4967746" cy="139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67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solidFill>
            <a:schemeClr val="tx1"/>
          </a:solidFill>
        </a:ln>
      </a:spPr>
      <a:bodyPr rtlCol="0" anchor="ctr"/>
      <a:lstStyle>
        <a:defPPr algn="ctr">
          <a:defRPr sz="14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32649</TotalTime>
  <Words>1739</Words>
  <Application>Microsoft Office PowerPoint</Application>
  <PresentationFormat>와이드스크린</PresentationFormat>
  <Paragraphs>403</Paragraphs>
  <Slides>46</Slides>
  <Notes>45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5" baseType="lpstr">
      <vt:lpstr>Helvetica Neue</vt:lpstr>
      <vt:lpstr>MathJax_Main</vt:lpstr>
      <vt:lpstr>宋体</vt:lpstr>
      <vt:lpstr>맑은 고딕</vt:lpstr>
      <vt:lpstr>Arial</vt:lpstr>
      <vt:lpstr>Cambria Math</vt:lpstr>
      <vt:lpstr>Symbol</vt:lpstr>
      <vt:lpstr>Wingdings</vt:lpstr>
      <vt:lpstr>Office 테마</vt:lpstr>
      <vt:lpstr>5장 강화학습 심화 1: 그리드월드와 근사함수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sj-mooc</dc:creator>
  <cp:lastModifiedBy>user0313</cp:lastModifiedBy>
  <cp:revision>2350</cp:revision>
  <cp:lastPrinted>2020-07-21T01:50:23Z</cp:lastPrinted>
  <dcterms:created xsi:type="dcterms:W3CDTF">2016-12-05T02:51:06Z</dcterms:created>
  <dcterms:modified xsi:type="dcterms:W3CDTF">2020-11-08T12:40:51Z</dcterms:modified>
</cp:coreProperties>
</file>