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72" r:id="rId14"/>
    <p:sldId id="273" r:id="rId15"/>
    <p:sldId id="275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830" autoAdjust="0"/>
  </p:normalViewPr>
  <p:slideViewPr>
    <p:cSldViewPr snapToGrid="0">
      <p:cViewPr varScale="1">
        <p:scale>
          <a:sx n="51" d="100"/>
          <a:sy n="51" d="100"/>
        </p:scale>
        <p:origin x="13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1A868-33B8-493D-8F5F-6FD8484CD9E9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55378-CACA-423F-96AB-5CA3F6F4A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345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ML</a:t>
            </a:r>
            <a:r>
              <a:rPr lang="ko-KR" altLang="en-US" dirty="0"/>
              <a:t>을 공부할 때 중요한 것은 데이터를 </a:t>
            </a:r>
            <a:r>
              <a:rPr lang="en-US" altLang="ko-KR" dirty="0"/>
              <a:t>label</a:t>
            </a:r>
            <a:r>
              <a:rPr lang="ko-KR" altLang="en-US" dirty="0"/>
              <a:t>별로 구분하는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위한 방법 중 하나가 </a:t>
            </a:r>
            <a:r>
              <a:rPr lang="en-US" altLang="ko-KR" dirty="0"/>
              <a:t>“</a:t>
            </a:r>
            <a:r>
              <a:rPr lang="ko-KR" altLang="en-US" dirty="0"/>
              <a:t>단순 선형 회귀 분석</a:t>
            </a:r>
            <a:r>
              <a:rPr lang="en-US" altLang="ko-KR" dirty="0"/>
              <a:t>”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회귀 분석이란 통계학에서 자주 쓰는 분석방법으로</a:t>
            </a:r>
            <a:r>
              <a:rPr lang="en-US" altLang="ko-KR" dirty="0"/>
              <a:t>, </a:t>
            </a:r>
            <a:r>
              <a:rPr lang="ko-KR" altLang="en-US" dirty="0"/>
              <a:t>쉽게 말하자면 간략히 표현된 여러 </a:t>
            </a:r>
            <a:r>
              <a:rPr lang="en-US" altLang="ko-KR" dirty="0"/>
              <a:t>data</a:t>
            </a:r>
            <a:r>
              <a:rPr lang="ko-KR" altLang="en-US" dirty="0"/>
              <a:t>간의 관계성을 수학적으로 추정하는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단순 선형 회귀 분석은 </a:t>
            </a:r>
            <a:r>
              <a:rPr lang="en-US" altLang="ko-KR" dirty="0"/>
              <a:t>data</a:t>
            </a:r>
            <a:r>
              <a:rPr lang="ko-KR" altLang="en-US" dirty="0"/>
              <a:t>를 단순한 선으로 회귀 분석하는 것을 말한다</a:t>
            </a:r>
            <a:r>
              <a:rPr lang="en-US" altLang="ko-KR" dirty="0"/>
              <a:t>.(Simple</a:t>
            </a:r>
            <a:r>
              <a:rPr lang="ko-KR" altLang="en-US" dirty="0"/>
              <a:t> </a:t>
            </a:r>
            <a:r>
              <a:rPr lang="en-US" altLang="ko-KR" dirty="0"/>
              <a:t>Linear Regression Model)</a:t>
            </a:r>
          </a:p>
          <a:p>
            <a:endParaRPr lang="en-US" altLang="ko-KR" dirty="0"/>
          </a:p>
          <a:p>
            <a:r>
              <a:rPr lang="ko-KR" altLang="en-US" dirty="0"/>
              <a:t>이번 </a:t>
            </a:r>
            <a:r>
              <a:rPr lang="en-US" altLang="ko-KR" dirty="0"/>
              <a:t>ppt</a:t>
            </a:r>
            <a:r>
              <a:rPr lang="ko-KR" altLang="en-US" dirty="0"/>
              <a:t>에서는 부동산 가격표 그래프를 예시로 들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예외는 있겠지만 보통 집 평수가 증가할 수록 가격도 오르게 되어있다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빨간 점들은 집 평수당 측정된 가격</a:t>
            </a:r>
            <a:r>
              <a:rPr lang="en-US" altLang="ko-KR" dirty="0"/>
              <a:t>(real data)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초록색 선은 이 그래프를 선으로 간략하게 표현한 것</a:t>
            </a:r>
            <a:r>
              <a:rPr lang="en-US" altLang="ko-KR" dirty="0"/>
              <a:t>(simple linear regression model)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55378-CACA-423F-96AB-5CA3F6F4ACB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757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concave</a:t>
            </a:r>
            <a:r>
              <a:rPr lang="ko-KR" altLang="en-US" dirty="0"/>
              <a:t>의 특징은 임의의 점 </a:t>
            </a:r>
            <a:r>
              <a:rPr lang="en-US" altLang="ko-KR" dirty="0"/>
              <a:t>a, b</a:t>
            </a:r>
            <a:r>
              <a:rPr lang="ko-KR" altLang="en-US" dirty="0"/>
              <a:t>를 잇는 선이 항상 함수 밑에 있고</a:t>
            </a:r>
            <a:endParaRPr lang="en-US" altLang="ko-KR" dirty="0"/>
          </a:p>
          <a:p>
            <a:r>
              <a:rPr lang="en-US" altLang="ko-KR" dirty="0"/>
              <a:t>convex</a:t>
            </a:r>
            <a:r>
              <a:rPr lang="ko-KR" altLang="en-US" dirty="0"/>
              <a:t>는 임의의 점 </a:t>
            </a:r>
            <a:r>
              <a:rPr lang="en-US" altLang="ko-KR" dirty="0"/>
              <a:t>a, b</a:t>
            </a:r>
            <a:r>
              <a:rPr lang="ko-KR" altLang="en-US" dirty="0"/>
              <a:t>를 잇는 선이 항상 함수 위에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55378-CACA-423F-96AB-5CA3F6F4ACB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816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외에 </a:t>
            </a:r>
            <a:r>
              <a:rPr lang="en-US" altLang="ko-KR" dirty="0"/>
              <a:t>concave</a:t>
            </a:r>
            <a:r>
              <a:rPr lang="ko-KR" altLang="en-US" dirty="0"/>
              <a:t>도 </a:t>
            </a:r>
            <a:r>
              <a:rPr lang="en-US" altLang="ko-KR" dirty="0"/>
              <a:t>convex</a:t>
            </a:r>
            <a:r>
              <a:rPr lang="ko-KR" altLang="en-US" dirty="0"/>
              <a:t>도 아닌 함수도 존재한다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55378-CACA-423F-96AB-5CA3F6F4ACB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553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concave</a:t>
            </a:r>
            <a:r>
              <a:rPr lang="ko-KR" altLang="en-US" dirty="0"/>
              <a:t> 함수와 </a:t>
            </a:r>
            <a:r>
              <a:rPr lang="en-US" altLang="ko-KR" dirty="0"/>
              <a:t>convex </a:t>
            </a:r>
            <a:r>
              <a:rPr lang="ko-KR" altLang="en-US" dirty="0"/>
              <a:t>함수는 각각 최대값과 최솟값을 가지고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concave </a:t>
            </a:r>
            <a:r>
              <a:rPr lang="ko-KR" altLang="en-US" dirty="0"/>
              <a:t>함수에서 </a:t>
            </a:r>
            <a:r>
              <a:rPr lang="ko-KR" altLang="en-US" dirty="0" err="1"/>
              <a:t>미분값</a:t>
            </a:r>
            <a:r>
              <a:rPr lang="en-US" altLang="ko-KR" dirty="0"/>
              <a:t>=0</a:t>
            </a:r>
            <a:r>
              <a:rPr lang="ko-KR" altLang="en-US" dirty="0"/>
              <a:t>이 되는 지점이 최대값이며 최솟값은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반대로 </a:t>
            </a:r>
            <a:r>
              <a:rPr lang="en-US" altLang="ko-KR" dirty="0"/>
              <a:t>convex </a:t>
            </a:r>
            <a:r>
              <a:rPr lang="ko-KR" altLang="en-US" dirty="0"/>
              <a:t>함수에서는 </a:t>
            </a:r>
            <a:r>
              <a:rPr lang="ko-KR" altLang="en-US" dirty="0" err="1"/>
              <a:t>미분값</a:t>
            </a:r>
            <a:r>
              <a:rPr lang="en-US" altLang="ko-KR" dirty="0"/>
              <a:t>=0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되는 지점이 최솟값이며 최대값은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55378-CACA-423F-96AB-5CA3F6F4ACB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615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concave</a:t>
            </a:r>
            <a:r>
              <a:rPr lang="ko-KR" altLang="en-US" dirty="0"/>
              <a:t>도 </a:t>
            </a:r>
            <a:r>
              <a:rPr lang="en-US" altLang="ko-KR" dirty="0"/>
              <a:t>convex</a:t>
            </a:r>
            <a:r>
              <a:rPr lang="ko-KR" altLang="en-US" dirty="0"/>
              <a:t>도 아닌 함수들은 최댓값</a:t>
            </a:r>
            <a:r>
              <a:rPr lang="en-US" altLang="ko-KR" dirty="0"/>
              <a:t>/</a:t>
            </a:r>
            <a:r>
              <a:rPr lang="ko-KR" altLang="en-US" dirty="0"/>
              <a:t>최솟값을 찾을 수가 없는데</a:t>
            </a:r>
            <a:r>
              <a:rPr lang="en-US" altLang="ko-KR" dirty="0"/>
              <a:t>, </a:t>
            </a:r>
            <a:r>
              <a:rPr lang="ko-KR" altLang="en-US" dirty="0"/>
              <a:t>그 이유는 </a:t>
            </a:r>
            <a:r>
              <a:rPr lang="ko-KR" altLang="en-US" dirty="0" err="1"/>
              <a:t>미분값</a:t>
            </a:r>
            <a:r>
              <a:rPr lang="en-US" altLang="ko-KR" dirty="0"/>
              <a:t>=0</a:t>
            </a:r>
            <a:r>
              <a:rPr lang="ko-KR" altLang="en-US" dirty="0"/>
              <a:t>이 되는 지점이 너무 많거나 아예 없기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55378-CACA-423F-96AB-5CA3F6F4ACB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616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참고로 </a:t>
                </a:r>
                <a:r>
                  <a:rPr lang="en-US" altLang="ko-KR" dirty="0"/>
                  <a:t>RSS</a:t>
                </a:r>
                <a:r>
                  <a:rPr lang="ko-KR" altLang="en-US" dirty="0"/>
                  <a:t>의 최댓값을 구하는데 </a:t>
                </a:r>
                <a:r>
                  <a:rPr lang="en-US" altLang="ko-KR" dirty="0"/>
                  <a:t>concave/convex</a:t>
                </a:r>
                <a:r>
                  <a:rPr lang="ko-KR" altLang="en-US" dirty="0"/>
                  <a:t>를 알아야 하는 이유는 </a:t>
                </a:r>
                <a:r>
                  <a:rPr lang="en-US" altLang="ko-KR" dirty="0"/>
                  <a:t>RSS(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ko-KR" altLang="en-US" dirty="0"/>
                  <a:t> 즉</a:t>
                </a:r>
                <a:r>
                  <a:rPr lang="en-US" altLang="ko-KR" dirty="0"/>
                  <a:t>, 2</a:t>
                </a:r>
                <a:r>
                  <a:rPr lang="ko-KR" altLang="en-US" dirty="0"/>
                  <a:t>차 함수의 </a:t>
                </a:r>
                <a:r>
                  <a:rPr lang="ko-KR" altLang="en-US" dirty="0" err="1"/>
                  <a:t>덧셈식이므로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𝑑𝑔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</m:oMath>
                </a14:m>
                <a:r>
                  <a:rPr lang="ko-KR" altLang="en-US" dirty="0"/>
                  <a:t>로 미분했을 때 값이 깔끔하게 나오기 때문이다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참고로 </a:t>
                </a:r>
                <a:r>
                  <a:rPr lang="en-US" altLang="ko-KR" dirty="0"/>
                  <a:t>RSS</a:t>
                </a:r>
                <a:r>
                  <a:rPr lang="ko-KR" altLang="en-US" dirty="0"/>
                  <a:t>의 최댓값을 구하는데 </a:t>
                </a:r>
                <a:r>
                  <a:rPr lang="en-US" altLang="ko-KR" dirty="0"/>
                  <a:t>concave/convex</a:t>
                </a:r>
                <a:r>
                  <a:rPr lang="ko-KR" altLang="en-US" dirty="0"/>
                  <a:t>를 알아야 하는 이유는 </a:t>
                </a:r>
                <a:r>
                  <a:rPr lang="en-US" altLang="ko-KR" dirty="0"/>
                  <a:t>RSS(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𝑤_0,𝑤_1)</a:t>
                </a:r>
                <a:r>
                  <a:rPr lang="en-US" altLang="ko-KR" dirty="0"/>
                  <a:t>=</a:t>
                </a:r>
                <a:r>
                  <a:rPr lang="ko-KR" altLang="en-US" i="0">
                    <a:latin typeface="Cambria Math" panose="02040503050406030204" pitchFamily="18" charset="0"/>
                  </a:rPr>
                  <a:t>𝜀</a:t>
                </a:r>
                <a:r>
                  <a:rPr lang="en-US" altLang="ko-KR" i="0">
                    <a:latin typeface="Cambria Math" panose="02040503050406030204" pitchFamily="18" charset="0"/>
                  </a:rPr>
                  <a:t>_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1^2+</a:t>
                </a:r>
                <a:r>
                  <a:rPr lang="ko-KR" altLang="en-US" i="0">
                    <a:latin typeface="Cambria Math" panose="02040503050406030204" pitchFamily="18" charset="0"/>
                  </a:rPr>
                  <a:t>𝜀</a:t>
                </a:r>
                <a:r>
                  <a:rPr lang="en-US" altLang="ko-KR" i="0">
                    <a:latin typeface="Cambria Math" panose="02040503050406030204" pitchFamily="18" charset="0"/>
                  </a:rPr>
                  <a:t>_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2^2+</a:t>
                </a:r>
                <a:r>
                  <a:rPr lang="ko-KR" altLang="en-US" i="0">
                    <a:latin typeface="Cambria Math" panose="02040503050406030204" pitchFamily="18" charset="0"/>
                  </a:rPr>
                  <a:t>𝜀</a:t>
                </a:r>
                <a:r>
                  <a:rPr lang="en-US" altLang="ko-KR" i="0">
                    <a:latin typeface="Cambria Math" panose="02040503050406030204" pitchFamily="18" charset="0"/>
                  </a:rPr>
                  <a:t>_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3^2+</a:t>
                </a:r>
                <a:r>
                  <a:rPr lang="ko-KR" altLang="en-US" i="0">
                    <a:latin typeface="Cambria Math" panose="02040503050406030204" pitchFamily="18" charset="0"/>
                  </a:rPr>
                  <a:t>𝜀</a:t>
                </a:r>
                <a:r>
                  <a:rPr lang="en-US" altLang="ko-KR" i="0">
                    <a:latin typeface="Cambria Math" panose="02040503050406030204" pitchFamily="18" charset="0"/>
                  </a:rPr>
                  <a:t>_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4^2+…+</a:t>
                </a:r>
                <a:r>
                  <a:rPr lang="ko-KR" altLang="en-US" i="0">
                    <a:latin typeface="Cambria Math" panose="02040503050406030204" pitchFamily="18" charset="0"/>
                  </a:rPr>
                  <a:t>𝜀</a:t>
                </a:r>
                <a:r>
                  <a:rPr lang="en-US" altLang="ko-KR" i="0">
                    <a:latin typeface="Cambria Math" panose="02040503050406030204" pitchFamily="18" charset="0"/>
                  </a:rPr>
                  <a:t>_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𝑁^2=</a:t>
                </a:r>
                <a:r>
                  <a:rPr lang="en-US" altLang="ko-KR" i="0" dirty="0">
                    <a:latin typeface="Cambria Math" panose="02040503050406030204" pitchFamily="18" charset="0"/>
                  </a:rPr>
                  <a:t>∑</a:t>
                </a:r>
                <a:r>
                  <a:rPr lang="en-US" altLang="ko-KR" b="0" i="0" dirty="0">
                    <a:latin typeface="Cambria Math" panose="02040503050406030204" pitchFamily="18" charset="0"/>
                  </a:rPr>
                  <a:t>_(𝑖=1)^𝑁▒〖(𝑦_𝑖−[𝑤_0+𝑤_𝑖 𝑥_𝑖 ])〗^2 </a:t>
                </a:r>
                <a:r>
                  <a:rPr lang="ko-KR" altLang="en-US" dirty="0"/>
                  <a:t> 즉</a:t>
                </a:r>
                <a:r>
                  <a:rPr lang="en-US" altLang="ko-KR" dirty="0"/>
                  <a:t>, 2</a:t>
                </a:r>
                <a:r>
                  <a:rPr lang="ko-KR" altLang="en-US" dirty="0"/>
                  <a:t>차 함수의 </a:t>
                </a:r>
                <a:r>
                  <a:rPr lang="ko-KR" altLang="en-US" dirty="0" err="1"/>
                  <a:t>덧셈식이므로</a:t>
                </a:r>
                <a:r>
                  <a:rPr lang="ko-KR" altLang="en-US" dirty="0"/>
                  <a:t> </a:t>
                </a:r>
                <a:r>
                  <a:rPr lang="en-US" altLang="ko-KR" i="0" dirty="0">
                    <a:latin typeface="Cambria Math" panose="02040503050406030204" pitchFamily="18" charset="0"/>
                  </a:rPr>
                  <a:t>(</a:t>
                </a:r>
                <a:r>
                  <a:rPr lang="en-US" altLang="ko-KR" b="0" i="0" dirty="0">
                    <a:latin typeface="Cambria Math" panose="02040503050406030204" pitchFamily="18" charset="0"/>
                  </a:rPr>
                  <a:t>𝑑𝑔(𝑤))/𝑑𝑤</a:t>
                </a:r>
                <a:r>
                  <a:rPr lang="ko-KR" altLang="en-US" dirty="0"/>
                  <a:t>로 미분했을 때 값이 깔끔하게 나오기 때문이다</a:t>
                </a:r>
                <a:r>
                  <a:rPr lang="en-US" altLang="ko-KR" dirty="0"/>
                  <a:t>.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55378-CACA-423F-96AB-5CA3F6F4ACB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630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concave function</a:t>
            </a:r>
            <a:r>
              <a:rPr lang="ko-KR" altLang="en-US" dirty="0"/>
              <a:t>에서 최대값을 찾는 방법으로는 </a:t>
            </a:r>
            <a:r>
              <a:rPr lang="en-US" altLang="ko-KR" dirty="0"/>
              <a:t>Hill climbing</a:t>
            </a:r>
            <a:r>
              <a:rPr lang="ko-KR" altLang="en-US" dirty="0"/>
              <a:t>이 있다</a:t>
            </a:r>
            <a:r>
              <a:rPr lang="en-US" altLang="ko-KR" dirty="0"/>
              <a:t>. </a:t>
            </a:r>
            <a:r>
              <a:rPr lang="ko-KR" altLang="en-US" dirty="0"/>
              <a:t>언덕을 오르다가 정상에 도달하는 것과 같은 이치이다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출발점이 </a:t>
            </a:r>
            <a:r>
              <a:rPr lang="en-US" altLang="ko-KR" dirty="0"/>
              <a:t>w1 </a:t>
            </a:r>
            <a:r>
              <a:rPr lang="ko-KR" altLang="en-US" dirty="0"/>
              <a:t>혹은 </a:t>
            </a:r>
            <a:r>
              <a:rPr lang="en-US" altLang="ko-KR" dirty="0"/>
              <a:t>w2</a:t>
            </a:r>
            <a:r>
              <a:rPr lang="ko-KR" altLang="en-US" dirty="0"/>
              <a:t>일 때 어느 방향으로 가야 정상에 올라갈 수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55378-CACA-423F-96AB-5CA3F6F4ACB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047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/>
                  <a:t>최고점인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dirty="0"/>
                  <a:t>인 구간을 기준으로 왼쪽은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dirty="0"/>
                  <a:t>, </a:t>
                </a:r>
                <a:r>
                  <a:rPr lang="ko-KR" altLang="en-US" dirty="0"/>
                  <a:t>오른쪽은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/>
                  <a:t>이를 이용해 </a:t>
                </a:r>
                <a:r>
                  <a:rPr lang="en-US" altLang="ko-KR" dirty="0"/>
                  <a:t>w</a:t>
                </a:r>
                <a:r>
                  <a:rPr lang="ko-KR" altLang="en-US" dirty="0"/>
                  <a:t>의 다음 위치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방향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을 예상할 수 있다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/>
                  <a:t>최고점인 </a:t>
                </a:r>
                <a:r>
                  <a:rPr lang="en-US" altLang="ko-KR" i="0">
                    <a:latin typeface="Cambria Math" panose="02040503050406030204" pitchFamily="18" charset="0"/>
                  </a:rPr>
                  <a:t>(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𝑑</a:t>
                </a:r>
                <a:r>
                  <a:rPr lang="en-US" altLang="ko-KR" i="0" dirty="0">
                    <a:latin typeface="Cambria Math" panose="02040503050406030204" pitchFamily="18" charset="0"/>
                  </a:rPr>
                  <a:t>𝑔(𝑤)</a:t>
                </a:r>
                <a:r>
                  <a:rPr lang="en-US" altLang="ko-KR" i="0">
                    <a:latin typeface="Cambria Math" panose="02040503050406030204" pitchFamily="18" charset="0"/>
                  </a:rPr>
                  <a:t>)/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𝑑𝑤=0</a:t>
                </a:r>
                <a:r>
                  <a:rPr lang="ko-KR" altLang="en-US" dirty="0"/>
                  <a:t>인 구간을 기준으로 왼쪽은 </a:t>
                </a:r>
                <a:r>
                  <a:rPr lang="en-US" altLang="ko-KR" i="0">
                    <a:latin typeface="Cambria Math" panose="02040503050406030204" pitchFamily="18" charset="0"/>
                  </a:rPr>
                  <a:t>(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𝑑</a:t>
                </a:r>
                <a:r>
                  <a:rPr lang="en-US" altLang="ko-KR" i="0" dirty="0">
                    <a:latin typeface="Cambria Math" panose="02040503050406030204" pitchFamily="18" charset="0"/>
                  </a:rPr>
                  <a:t>𝑔(𝑤)</a:t>
                </a:r>
                <a:r>
                  <a:rPr lang="en-US" altLang="ko-KR" i="0">
                    <a:latin typeface="Cambria Math" panose="02040503050406030204" pitchFamily="18" charset="0"/>
                  </a:rPr>
                  <a:t>)/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𝑑𝑤&gt;0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오른쪽은 </a:t>
                </a:r>
                <a:r>
                  <a:rPr lang="en-US" altLang="ko-KR" i="0">
                    <a:latin typeface="Cambria Math" panose="02040503050406030204" pitchFamily="18" charset="0"/>
                  </a:rPr>
                  <a:t>(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𝑑</a:t>
                </a:r>
                <a:r>
                  <a:rPr lang="en-US" altLang="ko-KR" i="0" dirty="0">
                    <a:latin typeface="Cambria Math" panose="02040503050406030204" pitchFamily="18" charset="0"/>
                  </a:rPr>
                  <a:t>𝑔(𝑤)</a:t>
                </a:r>
                <a:r>
                  <a:rPr lang="en-US" altLang="ko-KR" i="0">
                    <a:latin typeface="Cambria Math" panose="02040503050406030204" pitchFamily="18" charset="0"/>
                  </a:rPr>
                  <a:t>)/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𝑑𝑤&lt;0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/>
                  <a:t>이를 이용해 </a:t>
                </a:r>
                <a:r>
                  <a:rPr lang="en-US" altLang="ko-KR" dirty="0"/>
                  <a:t>w</a:t>
                </a:r>
                <a:r>
                  <a:rPr lang="ko-KR" altLang="en-US" dirty="0"/>
                  <a:t>의 다음 위치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방향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을 예상할 수 있다</a:t>
                </a:r>
                <a:r>
                  <a:rPr lang="en-US" altLang="ko-KR" dirty="0"/>
                  <a:t>.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55378-CACA-423F-96AB-5CA3F6F4ACB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217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에서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ko-KR" altLang="en-US" dirty="0"/>
                  <a:t>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으로 수렴하지 않는다면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</a:rPr>
                      <m:t>η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ko-KR" altLang="en-US" dirty="0"/>
                  <a:t>를 수행한다</a:t>
                </a:r>
                <a:r>
                  <a:rPr lang="en-US" altLang="ko-KR" baseline="0" dirty="0"/>
                  <a:t>. </a:t>
                </a:r>
                <a:r>
                  <a:rPr lang="ko-KR" altLang="en-US" baseline="0" dirty="0"/>
                  <a:t>이 때</a:t>
                </a:r>
                <a:r>
                  <a:rPr lang="en-US" altLang="ko-KR" baseline="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smtClean="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ko-KR" altLang="en-US" dirty="0"/>
                  <a:t>를 </a:t>
                </a:r>
                <a:r>
                  <a:rPr lang="en-US" altLang="ko-KR" dirty="0" err="1"/>
                  <a:t>stepsize</a:t>
                </a:r>
                <a:r>
                  <a:rPr lang="ko-KR" altLang="en-US" dirty="0"/>
                  <a:t>라고 한다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dirty="0" err="1"/>
                  <a:t>stepsize</a:t>
                </a:r>
                <a:r>
                  <a:rPr lang="ko-KR" altLang="en-US" dirty="0"/>
                  <a:t>가 작다면 점진적으로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증가하지만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stepsize</a:t>
                </a:r>
                <a:r>
                  <a:rPr lang="ko-KR" altLang="en-US" dirty="0"/>
                  <a:t>가 크다면 위 그림처럼 지그재그 모양을 그리며 언덕을 올라가게 된다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ko-KR" altLang="en-US" dirty="0"/>
                  <a:t>그러다가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/>
                  <a:t>=0</a:t>
                </a:r>
                <a:r>
                  <a:rPr lang="ko-KR" altLang="en-US" dirty="0"/>
                  <a:t>인 점에서 최댓값을 찾을 수 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b="0" i="0">
                    <a:latin typeface="Cambria Math" panose="02040503050406030204" pitchFamily="18" charset="0"/>
                  </a:rPr>
                  <a:t>𝑤_𝑡</a:t>
                </a:r>
                <a:r>
                  <a:rPr lang="ko-KR" altLang="en-US" dirty="0"/>
                  <a:t>에서</a:t>
                </a:r>
                <a:r>
                  <a:rPr lang="en-US" altLang="ko-KR" dirty="0"/>
                  <a:t> </a:t>
                </a:r>
                <a:r>
                  <a:rPr lang="en-US" altLang="ko-KR" i="0">
                    <a:latin typeface="Cambria Math" panose="02040503050406030204" pitchFamily="18" charset="0"/>
                  </a:rPr>
                  <a:t>(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𝑑</a:t>
                </a:r>
                <a:r>
                  <a:rPr lang="en-US" altLang="ko-KR" i="0" dirty="0">
                    <a:latin typeface="Cambria Math" panose="02040503050406030204" pitchFamily="18" charset="0"/>
                  </a:rPr>
                  <a:t>𝑔(𝑤)</a:t>
                </a:r>
                <a:r>
                  <a:rPr lang="en-US" altLang="ko-KR" i="0">
                    <a:latin typeface="Cambria Math" panose="02040503050406030204" pitchFamily="18" charset="0"/>
                  </a:rPr>
                  <a:t>)/(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𝑑𝑤_𝑡 )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으로 수렴하지 않는다면 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𝑤_(𝑡+1)</a:t>
                </a:r>
                <a:r>
                  <a:rPr lang="en-US" altLang="ko-K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←</a:t>
                </a:r>
                <a:r>
                  <a:rPr lang="en-US" altLang="ko-KR" i="0">
                    <a:latin typeface="Cambria Math" panose="02040503050406030204" pitchFamily="18" charset="0"/>
                  </a:rPr>
                  <a:t>𝑤_𝑡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+</a:t>
                </a:r>
                <a:r>
                  <a:rPr lang="en-US" altLang="ko-KR" i="0">
                    <a:latin typeface="Cambria Math" panose="02040503050406030204" pitchFamily="18" charset="0"/>
                  </a:rPr>
                  <a:t>η (𝑑</a:t>
                </a:r>
                <a:r>
                  <a:rPr lang="en-US" altLang="ko-KR" i="0" dirty="0">
                    <a:latin typeface="Cambria Math" panose="02040503050406030204" pitchFamily="18" charset="0"/>
                  </a:rPr>
                  <a:t>𝑔(𝑤)</a:t>
                </a:r>
                <a:r>
                  <a:rPr lang="en-US" altLang="ko-KR" i="0">
                    <a:latin typeface="Cambria Math" panose="02040503050406030204" pitchFamily="18" charset="0"/>
                  </a:rPr>
                  <a:t>)/(𝑑𝑤_𝑡 )</a:t>
                </a:r>
                <a:r>
                  <a:rPr lang="ko-KR" altLang="en-US" dirty="0"/>
                  <a:t>를 수행한다</a:t>
                </a:r>
                <a:r>
                  <a:rPr lang="en-US" altLang="ko-KR" baseline="0" dirty="0"/>
                  <a:t>. </a:t>
                </a:r>
                <a:r>
                  <a:rPr lang="ko-KR" altLang="en-US" baseline="0" dirty="0"/>
                  <a:t>이 때</a:t>
                </a:r>
                <a:r>
                  <a:rPr lang="en-US" altLang="ko-KR" baseline="0" dirty="0"/>
                  <a:t>, </a:t>
                </a:r>
                <a:r>
                  <a:rPr lang="en-US" altLang="ko-KR" i="0">
                    <a:latin typeface="Cambria Math" panose="02040503050406030204" pitchFamily="18" charset="0"/>
                  </a:rPr>
                  <a:t>η</a:t>
                </a:r>
                <a:r>
                  <a:rPr lang="ko-KR" altLang="en-US" dirty="0"/>
                  <a:t>를 </a:t>
                </a:r>
                <a:r>
                  <a:rPr lang="en-US" altLang="ko-KR" dirty="0" err="1"/>
                  <a:t>stepsize</a:t>
                </a:r>
                <a:r>
                  <a:rPr lang="ko-KR" altLang="en-US" dirty="0"/>
                  <a:t>라고 한다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dirty="0" err="1"/>
                  <a:t>stepsize</a:t>
                </a:r>
                <a:r>
                  <a:rPr lang="ko-KR" altLang="en-US" dirty="0"/>
                  <a:t>가 작다면 점진적으로 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𝑤_𝑡</a:t>
                </a:r>
                <a:r>
                  <a:rPr lang="ko-KR" altLang="en-US" dirty="0"/>
                  <a:t>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증가하지만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stepsize</a:t>
                </a:r>
                <a:r>
                  <a:rPr lang="ko-KR" altLang="en-US" dirty="0"/>
                  <a:t>가 크다면 위 그림처럼 지그재그 모양을 그리며 언덕을 올라가게 된다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ko-KR" altLang="en-US" dirty="0"/>
                  <a:t>그러다가 </a:t>
                </a:r>
                <a:r>
                  <a:rPr lang="en-US" altLang="ko-KR" i="0">
                    <a:latin typeface="Cambria Math" panose="02040503050406030204" pitchFamily="18" charset="0"/>
                  </a:rPr>
                  <a:t>(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𝑑</a:t>
                </a:r>
                <a:r>
                  <a:rPr lang="en-US" altLang="ko-KR" i="0" dirty="0">
                    <a:latin typeface="Cambria Math" panose="02040503050406030204" pitchFamily="18" charset="0"/>
                  </a:rPr>
                  <a:t>𝑔(𝑤)</a:t>
                </a:r>
                <a:r>
                  <a:rPr lang="en-US" altLang="ko-KR" i="0">
                    <a:latin typeface="Cambria Math" panose="02040503050406030204" pitchFamily="18" charset="0"/>
                  </a:rPr>
                  <a:t>)/(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𝑑𝑤_𝑡 )</a:t>
                </a:r>
                <a:r>
                  <a:rPr lang="en-US" altLang="ko-KR" dirty="0"/>
                  <a:t>=0</a:t>
                </a:r>
                <a:r>
                  <a:rPr lang="ko-KR" altLang="en-US" dirty="0"/>
                  <a:t>인 점에서 최댓값을 찾을 수 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55378-CACA-423F-96AB-5CA3F6F4ACB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602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반대로 </a:t>
            </a:r>
            <a:r>
              <a:rPr lang="en-US" altLang="ko-KR" dirty="0"/>
              <a:t>convex function</a:t>
            </a:r>
            <a:r>
              <a:rPr lang="ko-KR" altLang="en-US" dirty="0"/>
              <a:t>에서는 </a:t>
            </a:r>
            <a:r>
              <a:rPr lang="en-US" altLang="ko-KR" dirty="0"/>
              <a:t>hill descent </a:t>
            </a:r>
            <a:r>
              <a:rPr lang="ko-KR" altLang="en-US" dirty="0"/>
              <a:t>기법을 이용해 찾을 수 있다</a:t>
            </a:r>
            <a:r>
              <a:rPr lang="en-US" altLang="ko-KR" dirty="0"/>
              <a:t>. hill</a:t>
            </a:r>
            <a:r>
              <a:rPr lang="ko-KR" altLang="en-US" dirty="0"/>
              <a:t> </a:t>
            </a:r>
            <a:r>
              <a:rPr lang="en-US" altLang="ko-KR" dirty="0"/>
              <a:t>climb</a:t>
            </a:r>
            <a:r>
              <a:rPr lang="ko-KR" altLang="en-US" dirty="0"/>
              <a:t>과 마찬가지로 언덕을 내려가는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55378-CACA-423F-96AB-5CA3F6F4ACB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908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convex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function</a:t>
                </a:r>
                <a:r>
                  <a:rPr lang="ko-KR" altLang="en-US" dirty="0"/>
                  <a:t>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/>
                  <a:t>=0</a:t>
                </a:r>
                <a:r>
                  <a:rPr lang="ko-KR" altLang="en-US" dirty="0"/>
                  <a:t>이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되는 지점이 최솟값 구간이다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 구간을 기준으로 왼쪽은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ko-KR" dirty="0"/>
                  <a:t>, </a:t>
                </a:r>
                <a:r>
                  <a:rPr lang="ko-KR" altLang="en-US" dirty="0"/>
                  <a:t>오른쪽은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ko-KR" altLang="en-US" dirty="0"/>
                  <a:t>이므로 다음 방향을 예측할 수 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convex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function</a:t>
                </a:r>
                <a:r>
                  <a:rPr lang="ko-KR" altLang="en-US" dirty="0"/>
                  <a:t>은 </a:t>
                </a:r>
                <a:r>
                  <a:rPr lang="en-US" altLang="ko-KR" i="0">
                    <a:latin typeface="Cambria Math" panose="02040503050406030204" pitchFamily="18" charset="0"/>
                  </a:rPr>
                  <a:t>(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𝑑</a:t>
                </a:r>
                <a:r>
                  <a:rPr lang="en-US" altLang="ko-KR" i="0" dirty="0">
                    <a:latin typeface="Cambria Math" panose="02040503050406030204" pitchFamily="18" charset="0"/>
                  </a:rPr>
                  <a:t>𝑔(𝑤)</a:t>
                </a:r>
                <a:r>
                  <a:rPr lang="en-US" altLang="ko-KR" i="0">
                    <a:latin typeface="Cambria Math" panose="02040503050406030204" pitchFamily="18" charset="0"/>
                  </a:rPr>
                  <a:t>)/(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𝑑𝑤_𝑡 )</a:t>
                </a:r>
                <a:r>
                  <a:rPr lang="en-US" altLang="ko-KR" dirty="0"/>
                  <a:t>=0</a:t>
                </a:r>
                <a:r>
                  <a:rPr lang="ko-KR" altLang="en-US" dirty="0"/>
                  <a:t>이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되는 지점이 최솟값 구간이다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 구간을 기준으로 왼쪽은 </a:t>
                </a:r>
                <a:r>
                  <a:rPr lang="en-US" altLang="ko-KR" i="0">
                    <a:latin typeface="Cambria Math" panose="02040503050406030204" pitchFamily="18" charset="0"/>
                  </a:rPr>
                  <a:t>(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𝑑</a:t>
                </a:r>
                <a:r>
                  <a:rPr lang="en-US" altLang="ko-KR" i="0" dirty="0">
                    <a:latin typeface="Cambria Math" panose="02040503050406030204" pitchFamily="18" charset="0"/>
                  </a:rPr>
                  <a:t>𝑔(𝑤)</a:t>
                </a:r>
                <a:r>
                  <a:rPr lang="en-US" altLang="ko-KR" i="0">
                    <a:latin typeface="Cambria Math" panose="02040503050406030204" pitchFamily="18" charset="0"/>
                  </a:rPr>
                  <a:t>)/(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𝑑𝑤_𝑡 )&lt;0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오른쪽은 </a:t>
                </a:r>
                <a:r>
                  <a:rPr lang="en-US" altLang="ko-KR" i="0">
                    <a:latin typeface="Cambria Math" panose="02040503050406030204" pitchFamily="18" charset="0"/>
                  </a:rPr>
                  <a:t>(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𝑑</a:t>
                </a:r>
                <a:r>
                  <a:rPr lang="en-US" altLang="ko-KR" i="0" dirty="0">
                    <a:latin typeface="Cambria Math" panose="02040503050406030204" pitchFamily="18" charset="0"/>
                  </a:rPr>
                  <a:t>𝑔(𝑤)</a:t>
                </a:r>
                <a:r>
                  <a:rPr lang="en-US" altLang="ko-KR" i="0">
                    <a:latin typeface="Cambria Math" panose="02040503050406030204" pitchFamily="18" charset="0"/>
                  </a:rPr>
                  <a:t>)/(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𝑑𝑤_𝑡 )&gt;0</a:t>
                </a:r>
                <a:r>
                  <a:rPr lang="ko-KR" altLang="en-US" dirty="0"/>
                  <a:t>이므로 다음 방향을 예측할 수 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55378-CACA-423F-96AB-5CA3F6F4ACB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13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:r>
                  <a:rPr lang="ko-KR" altLang="en-US" dirty="0"/>
                  <a:t>위에서 </a:t>
                </a:r>
                <a:r>
                  <a:rPr lang="ko-KR" altLang="en-US" dirty="0" err="1"/>
                  <a:t>설명했다시피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빨간점들은</a:t>
                </a:r>
                <a:r>
                  <a:rPr lang="ko-KR" altLang="en-US" dirty="0"/>
                  <a:t> 부동산의 실제 가격</a:t>
                </a:r>
                <a:r>
                  <a:rPr lang="en-US" altLang="ko-KR" dirty="0"/>
                  <a:t>(real data)</a:t>
                </a:r>
                <a:r>
                  <a:rPr lang="ko-KR" altLang="en-US" dirty="0"/>
                  <a:t>이고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초록색 선은 단순 선형 회귀 분석 그래프이다</a:t>
                </a:r>
                <a:r>
                  <a:rPr lang="en-US" altLang="ko-KR" dirty="0"/>
                  <a:t>.</a:t>
                </a:r>
              </a:p>
              <a:p>
                <a:pPr algn="l"/>
                <a:r>
                  <a:rPr lang="ko-KR" altLang="en-US" dirty="0"/>
                  <a:t>회귀 분석 그래프는 직선으로 표현되어 있으므로 수식으로 나타내면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이 된다</a:t>
                </a:r>
                <a:r>
                  <a:rPr lang="en-US" altLang="ko-KR" dirty="0"/>
                  <a:t>.</a:t>
                </a:r>
              </a:p>
              <a:p>
                <a:pPr algn="l"/>
                <a:r>
                  <a:rPr lang="ko-KR" altLang="en-US" dirty="0" err="1"/>
                  <a:t>붉은점들은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로 나타낼 수 있다</a:t>
                </a:r>
                <a:r>
                  <a:rPr lang="en-US" altLang="ko-KR" dirty="0"/>
                  <a:t>.</a:t>
                </a:r>
              </a:p>
              <a:p>
                <a:pPr algn="l"/>
                <a:endParaRPr lang="en-US" altLang="ko-KR" dirty="0"/>
              </a:p>
              <a:p>
                <a:pPr algn="l"/>
                <a:r>
                  <a:rPr lang="ko-KR" altLang="en-US" dirty="0"/>
                  <a:t>여기서 각 의미를 알아보자</a:t>
                </a:r>
                <a:r>
                  <a:rPr lang="en-US" altLang="ko-KR" dirty="0"/>
                  <a:t>.</a:t>
                </a:r>
              </a:p>
              <a:p>
                <a:pPr algn="l"/>
                <a:endParaRPr lang="en-US" altLang="ko-KR" dirty="0"/>
              </a:p>
              <a:p>
                <a:pPr algn="l"/>
                <a:r>
                  <a:rPr lang="ko-KR" altLang="en-US" dirty="0"/>
                  <a:t>우선 붉은 점의 수식은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ko-KR" altLang="en-US" dirty="0"/>
                  <a:t> 붉은 점 하나를 의미한다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예를 들어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가장 왼쪽에 있는 점을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로 시작하여 그보다 오른쪽</a:t>
                </a:r>
                <a:r>
                  <a:rPr lang="ko-KR" altLang="en-US" baseline="0" dirty="0"/>
                  <a:t> 점은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, … </a:t>
                </a:r>
                <a:r>
                  <a:rPr lang="ko-KR" altLang="en-US" dirty="0"/>
                  <a:t>씩 커진다</a:t>
                </a:r>
                <a:r>
                  <a:rPr lang="en-US" altLang="ko-KR" dirty="0"/>
                  <a:t>.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는</a:t>
                </a:r>
                <a:r>
                  <a:rPr lang="ko-KR" altLang="en-US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해당하는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좌표를 의미한다</a:t>
                </a:r>
                <a:r>
                  <a:rPr lang="en-US" altLang="ko-KR" dirty="0"/>
                  <a:t>.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은 회귀 분석 그래프로부터 얼마나 떨어졌는지 의미한다</a:t>
                </a:r>
                <a:r>
                  <a:rPr lang="en-US" altLang="ko-KR" dirty="0"/>
                  <a:t>.</a:t>
                </a:r>
              </a:p>
              <a:p>
                <a:pPr algn="l"/>
                <a:endParaRPr lang="en-US" altLang="ko-KR" dirty="0"/>
              </a:p>
              <a:p>
                <a:pPr algn="l"/>
                <a:r>
                  <a:rPr lang="ko-KR" altLang="en-US" dirty="0"/>
                  <a:t>회귀 분석 그래프의 수식은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인데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와</a:t>
                </a:r>
                <a:r>
                  <a:rPr lang="en-US" altLang="ko-KR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dirty="0"/>
                  <a:t> parameter</a:t>
                </a:r>
                <a:r>
                  <a:rPr lang="ko-KR" altLang="en-US" dirty="0"/>
                  <a:t>를 의미한다</a:t>
                </a:r>
                <a:r>
                  <a:rPr lang="en-US" altLang="ko-KR" dirty="0"/>
                  <a:t>. parameter</a:t>
                </a:r>
                <a:r>
                  <a:rPr lang="ko-KR" altLang="en-US" dirty="0"/>
                  <a:t>의 수는 많아질 수 있다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:r>
                  <a:rPr lang="ko-KR" altLang="en-US" dirty="0"/>
                  <a:t>위에서 </a:t>
                </a:r>
                <a:r>
                  <a:rPr lang="ko-KR" altLang="en-US" dirty="0" err="1"/>
                  <a:t>설명했다시피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빨간점들은</a:t>
                </a:r>
                <a:r>
                  <a:rPr lang="ko-KR" altLang="en-US" dirty="0"/>
                  <a:t> 부동산의 실제 가격</a:t>
                </a:r>
                <a:r>
                  <a:rPr lang="en-US" altLang="ko-KR" dirty="0"/>
                  <a:t>(real data)</a:t>
                </a:r>
                <a:r>
                  <a:rPr lang="ko-KR" altLang="en-US" dirty="0"/>
                  <a:t>이고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초록색 선은 단순 선형 회귀 분석 그래프이다</a:t>
                </a:r>
                <a:r>
                  <a:rPr lang="en-US" altLang="ko-KR" dirty="0"/>
                  <a:t>.</a:t>
                </a:r>
              </a:p>
              <a:p>
                <a:pPr algn="l"/>
                <a:r>
                  <a:rPr lang="ko-KR" altLang="en-US" dirty="0"/>
                  <a:t>회귀 분석 그래프는 직선으로 표현되어 있으므로 수식으로 나타내면 </a:t>
                </a:r>
                <a:r>
                  <a:rPr lang="en-US" altLang="ko-KR" i="0" dirty="0">
                    <a:latin typeface="Cambria Math" panose="02040503050406030204" pitchFamily="18" charset="0"/>
                  </a:rPr>
                  <a:t>f</a:t>
                </a:r>
                <a:r>
                  <a:rPr lang="en-US" altLang="ko-KR" b="0" i="0" dirty="0">
                    <a:latin typeface="Cambria Math" panose="02040503050406030204" pitchFamily="18" charset="0"/>
                  </a:rPr>
                  <a:t>(𝑥)=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𝑤_0+𝑤_1 𝑥</a:t>
                </a:r>
                <a:r>
                  <a:rPr lang="ko-KR" altLang="en-US" dirty="0"/>
                  <a:t>이 된다</a:t>
                </a:r>
                <a:r>
                  <a:rPr lang="en-US" altLang="ko-KR" dirty="0"/>
                  <a:t>.</a:t>
                </a:r>
              </a:p>
              <a:p>
                <a:pPr algn="l"/>
                <a:r>
                  <a:rPr lang="ko-KR" altLang="en-US" dirty="0" err="1"/>
                  <a:t>붉은점들은</a:t>
                </a:r>
                <a:r>
                  <a:rPr lang="ko-KR" altLang="en-US" dirty="0"/>
                  <a:t> 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𝑦_𝑖=𝑤_0+𝑤_1 𝑥_𝑖+</a:t>
                </a:r>
                <a:r>
                  <a:rPr lang="ko-KR" altLang="en-US" b="0" i="0">
                    <a:latin typeface="Cambria Math" panose="02040503050406030204" pitchFamily="18" charset="0"/>
                  </a:rPr>
                  <a:t>𝜀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_𝑖</a:t>
                </a:r>
                <a:r>
                  <a:rPr lang="ko-KR" altLang="en-US" dirty="0"/>
                  <a:t>로 나타낼 수 있다</a:t>
                </a:r>
                <a:r>
                  <a:rPr lang="en-US" altLang="ko-KR" dirty="0"/>
                  <a:t>.</a:t>
                </a:r>
              </a:p>
              <a:p>
                <a:pPr algn="l"/>
                <a:endParaRPr lang="en-US" altLang="ko-KR" dirty="0"/>
              </a:p>
              <a:p>
                <a:pPr algn="l"/>
                <a:r>
                  <a:rPr lang="ko-KR" altLang="en-US" dirty="0"/>
                  <a:t>여기서 각 의미를 알아보자</a:t>
                </a:r>
                <a:r>
                  <a:rPr lang="en-US" altLang="ko-KR" dirty="0"/>
                  <a:t>.</a:t>
                </a:r>
              </a:p>
              <a:p>
                <a:pPr algn="l"/>
                <a:endParaRPr lang="en-US" altLang="ko-KR" dirty="0"/>
              </a:p>
              <a:p>
                <a:pPr algn="l"/>
                <a:r>
                  <a:rPr lang="ko-KR" altLang="en-US" dirty="0"/>
                  <a:t>우선 붉은 점의 수식은 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𝑦_𝑖=𝑤_0+𝑤_1 𝑥_𝑖+</a:t>
                </a:r>
                <a:r>
                  <a:rPr lang="ko-KR" altLang="en-US" b="0" i="0">
                    <a:latin typeface="Cambria Math" panose="02040503050406030204" pitchFamily="18" charset="0"/>
                  </a:rPr>
                  <a:t>𝜀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_𝑖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pPr algn="l"/>
                <a:r>
                  <a:rPr lang="en-US" altLang="ko-KR" b="0" i="0">
                    <a:latin typeface="Cambria Math" panose="02040503050406030204" pitchFamily="18" charset="0"/>
                  </a:rPr>
                  <a:t>𝑦_𝑖</a:t>
                </a:r>
                <a:r>
                  <a:rPr lang="ko-KR" altLang="en-US" b="0" i="0">
                    <a:latin typeface="Cambria Math" panose="02040503050406030204" pitchFamily="18" charset="0"/>
                  </a:rPr>
                  <a:t> 은</a:t>
                </a:r>
                <a:r>
                  <a:rPr lang="ko-KR" altLang="en-US" dirty="0"/>
                  <a:t> 붉은 점 하나를 의미한다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예를 들어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가장 왼쪽에 있는 점을 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𝑦_1</a:t>
                </a:r>
                <a:r>
                  <a:rPr lang="ko-KR" altLang="en-US" dirty="0"/>
                  <a:t>로 시작하여 그보다 오른쪽</a:t>
                </a:r>
                <a:r>
                  <a:rPr lang="ko-KR" altLang="en-US" baseline="0" dirty="0"/>
                  <a:t> 점은 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𝑦_2</a:t>
                </a:r>
                <a:r>
                  <a:rPr lang="en-US" altLang="ko-KR" dirty="0"/>
                  <a:t>, 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𝑦_3</a:t>
                </a:r>
                <a:r>
                  <a:rPr lang="en-US" altLang="ko-KR" dirty="0"/>
                  <a:t>, … </a:t>
                </a:r>
                <a:r>
                  <a:rPr lang="ko-KR" altLang="en-US" dirty="0"/>
                  <a:t>씩 커진다</a:t>
                </a:r>
                <a:r>
                  <a:rPr lang="en-US" altLang="ko-KR" dirty="0"/>
                  <a:t>.</a:t>
                </a:r>
              </a:p>
              <a:p>
                <a:pPr algn="l"/>
                <a:r>
                  <a:rPr lang="en-US" altLang="ko-KR" b="0" i="0">
                    <a:latin typeface="Cambria Math" panose="02040503050406030204" pitchFamily="18" charset="0"/>
                  </a:rPr>
                  <a:t>𝑥_𝑖</a:t>
                </a:r>
                <a:r>
                  <a:rPr lang="ko-KR" altLang="en-US" dirty="0"/>
                  <a:t>는</a:t>
                </a:r>
                <a:r>
                  <a:rPr lang="ko-KR" altLang="en-US" baseline="0" dirty="0"/>
                  <a:t> 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𝑦_𝑖</a:t>
                </a:r>
                <a:r>
                  <a:rPr lang="ko-KR" altLang="en-US" b="0" i="0">
                    <a:latin typeface="Cambria Math" panose="02040503050406030204" pitchFamily="18" charset="0"/>
                  </a:rPr>
                  <a:t> 에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해당하는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좌표를 의미한다</a:t>
                </a:r>
                <a:r>
                  <a:rPr lang="en-US" altLang="ko-KR" dirty="0"/>
                  <a:t>.</a:t>
                </a:r>
              </a:p>
              <a:p>
                <a:pPr algn="l"/>
                <a:r>
                  <a:rPr lang="ko-KR" altLang="en-US" b="0" i="0">
                    <a:latin typeface="Cambria Math" panose="02040503050406030204" pitchFamily="18" charset="0"/>
                  </a:rPr>
                  <a:t>𝜀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_𝑖</a:t>
                </a:r>
                <a:r>
                  <a:rPr lang="ko-KR" altLang="en-US" dirty="0"/>
                  <a:t>은 회귀 분석 그래프로부터 얼마나 떨어졌는지 의미한다</a:t>
                </a:r>
                <a:r>
                  <a:rPr lang="en-US" altLang="ko-KR" dirty="0"/>
                  <a:t>.</a:t>
                </a:r>
              </a:p>
              <a:p>
                <a:pPr algn="l"/>
                <a:endParaRPr lang="en-US" altLang="ko-KR" dirty="0"/>
              </a:p>
              <a:p>
                <a:pPr algn="l"/>
                <a:r>
                  <a:rPr lang="ko-KR" altLang="en-US" dirty="0"/>
                  <a:t>회귀 분석 그래프의 수식은 </a:t>
                </a:r>
                <a:r>
                  <a:rPr lang="en-US" altLang="ko-KR" i="0" dirty="0">
                    <a:latin typeface="Cambria Math" panose="02040503050406030204" pitchFamily="18" charset="0"/>
                  </a:rPr>
                  <a:t>f</a:t>
                </a:r>
                <a:r>
                  <a:rPr lang="en-US" altLang="ko-KR" b="0" i="0" dirty="0">
                    <a:latin typeface="Cambria Math" panose="02040503050406030204" pitchFamily="18" charset="0"/>
                  </a:rPr>
                  <a:t>(𝑥)=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𝑤_0+𝑤_1 𝑥</a:t>
                </a:r>
                <a:r>
                  <a:rPr lang="ko-KR" altLang="en-US" dirty="0"/>
                  <a:t>인데</a:t>
                </a:r>
                <a:r>
                  <a:rPr lang="en-US" altLang="ko-KR" dirty="0"/>
                  <a:t>, 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𝑤_0</a:t>
                </a:r>
                <a:r>
                  <a:rPr lang="ko-KR" altLang="en-US" dirty="0"/>
                  <a:t>와</a:t>
                </a:r>
                <a:r>
                  <a:rPr lang="en-US" altLang="ko-KR" baseline="0" dirty="0"/>
                  <a:t> 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𝑤_1</a:t>
                </a:r>
                <a:r>
                  <a:rPr lang="ko-KR" altLang="en-US" b="0" i="0">
                    <a:latin typeface="Cambria Math" panose="02040503050406030204" pitchFamily="18" charset="0"/>
                  </a:rPr>
                  <a:t> 는</a:t>
                </a:r>
                <a:r>
                  <a:rPr lang="en-US" altLang="ko-KR" dirty="0"/>
                  <a:t> parameter</a:t>
                </a:r>
                <a:r>
                  <a:rPr lang="ko-KR" altLang="en-US" dirty="0"/>
                  <a:t>를 의미한다</a:t>
                </a:r>
                <a:r>
                  <a:rPr lang="en-US" altLang="ko-KR" dirty="0"/>
                  <a:t>. parameter</a:t>
                </a:r>
                <a:r>
                  <a:rPr lang="ko-KR" altLang="en-US" dirty="0"/>
                  <a:t>의 수는 많아질 수 있다</a:t>
                </a:r>
                <a:r>
                  <a:rPr lang="en-US" altLang="ko-KR" dirty="0"/>
                  <a:t>.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55378-CACA-423F-96AB-5CA3F6F4ACB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411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dirty="0"/>
                  <a:t>convex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function</a:t>
                </a:r>
                <a:r>
                  <a:rPr lang="ko-KR" altLang="en-US" dirty="0"/>
                  <a:t>에서도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에서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ko-KR" altLang="en-US" dirty="0"/>
                  <a:t>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으로 수렴하지 않는다면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</a:rPr>
                      <m:t>η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ko-KR" altLang="en-US" dirty="0"/>
                  <a:t>를 수행한다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ko-KR" altLang="en-US" dirty="0"/>
                  <a:t>여기서도 </a:t>
                </a:r>
                <a:r>
                  <a:rPr lang="en-US" altLang="ko-KR" dirty="0" err="1"/>
                  <a:t>stepsize</a:t>
                </a:r>
                <a:r>
                  <a:rPr lang="ko-KR" altLang="en-US" dirty="0"/>
                  <a:t>의 크기에 따라 점진적으로 작아질 수도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혹은 지그재그 모양을 그리며 작아질 수도 있다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ko-KR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ko-KR" altLang="en-US" dirty="0"/>
                  <a:t>이 때 주의해야할 점은 </a:t>
                </a:r>
                <a:r>
                  <a:rPr lang="en-US" altLang="ko-KR" dirty="0"/>
                  <a:t>concave</a:t>
                </a:r>
                <a:r>
                  <a:rPr lang="ko-KR" altLang="en-US" dirty="0"/>
                  <a:t>에서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</a:rPr>
                      <m:t>η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ko-KR" altLang="en-US" dirty="0"/>
                  <a:t>이고</a:t>
                </a:r>
                <a:endParaRPr lang="en-US" altLang="ko-KR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dirty="0"/>
                  <a:t>convex</a:t>
                </a:r>
                <a:r>
                  <a:rPr lang="ko-KR" altLang="en-US" dirty="0"/>
                  <a:t>에서는 에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서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</a:rPr>
                      <m:t>η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ko-KR" altLang="en-US" dirty="0"/>
                  <a:t>로 </a:t>
                </a:r>
                <a:r>
                  <a:rPr lang="en-US" altLang="ko-KR" dirty="0" err="1"/>
                  <a:t>stepsize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앞의 기호가 바뀐다는 것이다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dirty="0"/>
                  <a:t>convex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function</a:t>
                </a:r>
                <a:r>
                  <a:rPr lang="ko-KR" altLang="en-US" dirty="0"/>
                  <a:t>에서도 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𝑤_𝑡</a:t>
                </a:r>
                <a:r>
                  <a:rPr lang="ko-KR" altLang="en-US" dirty="0"/>
                  <a:t>에서</a:t>
                </a:r>
                <a:r>
                  <a:rPr lang="en-US" altLang="ko-KR" dirty="0"/>
                  <a:t> </a:t>
                </a:r>
                <a:r>
                  <a:rPr lang="en-US" altLang="ko-KR" i="0">
                    <a:latin typeface="Cambria Math" panose="02040503050406030204" pitchFamily="18" charset="0"/>
                  </a:rPr>
                  <a:t>(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𝑑</a:t>
                </a:r>
                <a:r>
                  <a:rPr lang="en-US" altLang="ko-KR" i="0" dirty="0">
                    <a:latin typeface="Cambria Math" panose="02040503050406030204" pitchFamily="18" charset="0"/>
                  </a:rPr>
                  <a:t>𝑔(𝑤)</a:t>
                </a:r>
                <a:r>
                  <a:rPr lang="en-US" altLang="ko-KR" i="0">
                    <a:latin typeface="Cambria Math" panose="02040503050406030204" pitchFamily="18" charset="0"/>
                  </a:rPr>
                  <a:t>)/(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𝑑𝑤_𝑡 )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으로 수렴하지 않는다면 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𝑤_(𝑡+1)</a:t>
                </a:r>
                <a:r>
                  <a:rPr lang="en-US" altLang="ko-K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←</a:t>
                </a:r>
                <a:r>
                  <a:rPr lang="en-US" altLang="ko-KR" i="0">
                    <a:latin typeface="Cambria Math" panose="02040503050406030204" pitchFamily="18" charset="0"/>
                  </a:rPr>
                  <a:t>𝑤_𝑡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−</a:t>
                </a:r>
                <a:r>
                  <a:rPr lang="en-US" altLang="ko-KR" i="0">
                    <a:latin typeface="Cambria Math" panose="02040503050406030204" pitchFamily="18" charset="0"/>
                  </a:rPr>
                  <a:t>η (𝑑</a:t>
                </a:r>
                <a:r>
                  <a:rPr lang="en-US" altLang="ko-KR" i="0" dirty="0">
                    <a:latin typeface="Cambria Math" panose="02040503050406030204" pitchFamily="18" charset="0"/>
                  </a:rPr>
                  <a:t>𝑔(𝑤)</a:t>
                </a:r>
                <a:r>
                  <a:rPr lang="en-US" altLang="ko-KR" i="0">
                    <a:latin typeface="Cambria Math" panose="02040503050406030204" pitchFamily="18" charset="0"/>
                  </a:rPr>
                  <a:t>)/(𝑑𝑤_𝑡 )</a:t>
                </a:r>
                <a:r>
                  <a:rPr lang="ko-KR" altLang="en-US" dirty="0"/>
                  <a:t>를 수행한다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ko-KR" altLang="en-US" dirty="0"/>
                  <a:t>여기서도 </a:t>
                </a:r>
                <a:r>
                  <a:rPr lang="en-US" altLang="ko-KR" dirty="0" err="1"/>
                  <a:t>stepsize</a:t>
                </a:r>
                <a:r>
                  <a:rPr lang="ko-KR" altLang="en-US" dirty="0"/>
                  <a:t>의 크기에 따라 점진적으로 작아질 수도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혹은 지그재그 모양을 그리며 작아질 수도 있다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ko-KR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ko-KR" altLang="en-US" dirty="0"/>
                  <a:t>이 때 주의해야할 점은 </a:t>
                </a:r>
                <a:r>
                  <a:rPr lang="en-US" altLang="ko-KR" dirty="0"/>
                  <a:t>concave</a:t>
                </a:r>
                <a:r>
                  <a:rPr lang="ko-KR" altLang="en-US" dirty="0"/>
                  <a:t>에서</a:t>
                </a:r>
                <a:r>
                  <a:rPr lang="ko-KR" altLang="en-US" i="0">
                    <a:latin typeface="Cambria Math" panose="02040503050406030204" pitchFamily="18" charset="0"/>
                  </a:rPr>
                  <a:t>는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 𝑤_(𝑡+1)</a:t>
                </a:r>
                <a:r>
                  <a:rPr lang="en-US" altLang="ko-K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←</a:t>
                </a:r>
                <a:r>
                  <a:rPr lang="en-US" altLang="ko-KR" i="0">
                    <a:latin typeface="Cambria Math" panose="02040503050406030204" pitchFamily="18" charset="0"/>
                  </a:rPr>
                  <a:t>𝑤_𝑡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+</a:t>
                </a:r>
                <a:r>
                  <a:rPr lang="en-US" altLang="ko-KR" i="0">
                    <a:latin typeface="Cambria Math" panose="02040503050406030204" pitchFamily="18" charset="0"/>
                  </a:rPr>
                  <a:t>η (𝑑</a:t>
                </a:r>
                <a:r>
                  <a:rPr lang="en-US" altLang="ko-KR" i="0" dirty="0">
                    <a:latin typeface="Cambria Math" panose="02040503050406030204" pitchFamily="18" charset="0"/>
                  </a:rPr>
                  <a:t>𝑔(𝑤)</a:t>
                </a:r>
                <a:r>
                  <a:rPr lang="en-US" altLang="ko-KR" i="0">
                    <a:latin typeface="Cambria Math" panose="02040503050406030204" pitchFamily="18" charset="0"/>
                  </a:rPr>
                  <a:t>)/(𝑑𝑤_𝑡 )</a:t>
                </a:r>
                <a:r>
                  <a:rPr lang="ko-KR" altLang="en-US" dirty="0"/>
                  <a:t>이고</a:t>
                </a:r>
                <a:endParaRPr lang="en-US" altLang="ko-KR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dirty="0"/>
                  <a:t>convex</a:t>
                </a:r>
                <a:r>
                  <a:rPr lang="ko-KR" altLang="en-US" dirty="0"/>
                  <a:t>에서는 에</a:t>
                </a:r>
                <a:r>
                  <a:rPr lang="ko-KR" altLang="en-US" i="0">
                    <a:latin typeface="Cambria Math" panose="02040503050406030204" pitchFamily="18" charset="0"/>
                  </a:rPr>
                  <a:t>서는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 𝑤_(𝑡+1)</a:t>
                </a:r>
                <a:r>
                  <a:rPr lang="en-US" altLang="ko-K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←</a:t>
                </a:r>
                <a:r>
                  <a:rPr lang="en-US" altLang="ko-KR" i="0">
                    <a:latin typeface="Cambria Math" panose="02040503050406030204" pitchFamily="18" charset="0"/>
                  </a:rPr>
                  <a:t>𝑤_𝑡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−</a:t>
                </a:r>
                <a:r>
                  <a:rPr lang="en-US" altLang="ko-KR" i="0">
                    <a:latin typeface="Cambria Math" panose="02040503050406030204" pitchFamily="18" charset="0"/>
                  </a:rPr>
                  <a:t>η (𝑑</a:t>
                </a:r>
                <a:r>
                  <a:rPr lang="en-US" altLang="ko-KR" i="0" dirty="0">
                    <a:latin typeface="Cambria Math" panose="02040503050406030204" pitchFamily="18" charset="0"/>
                  </a:rPr>
                  <a:t>𝑔(𝑤)</a:t>
                </a:r>
                <a:r>
                  <a:rPr lang="en-US" altLang="ko-KR" i="0">
                    <a:latin typeface="Cambria Math" panose="02040503050406030204" pitchFamily="18" charset="0"/>
                  </a:rPr>
                  <a:t>)/(𝑑𝑤_𝑡 )</a:t>
                </a:r>
                <a:r>
                  <a:rPr lang="ko-KR" altLang="en-US" dirty="0"/>
                  <a:t>로 </a:t>
                </a:r>
                <a:r>
                  <a:rPr lang="en-US" altLang="ko-KR" dirty="0" err="1"/>
                  <a:t>stepsize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앞의 기호가 바뀐다는 것이다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55378-CACA-423F-96AB-5CA3F6F4ACB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602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hill climbing</a:t>
                </a:r>
                <a:r>
                  <a:rPr lang="ko-KR" altLang="en-US" dirty="0"/>
                  <a:t>이나 </a:t>
                </a:r>
                <a:r>
                  <a:rPr lang="en-US" altLang="ko-KR" dirty="0"/>
                  <a:t>hill descent</a:t>
                </a:r>
                <a:r>
                  <a:rPr lang="ko-KR" altLang="en-US" dirty="0"/>
                  <a:t>에서 </a:t>
                </a:r>
                <a:r>
                  <a:rPr lang="en-US" altLang="ko-KR" dirty="0" err="1"/>
                  <a:t>stepsize</a:t>
                </a:r>
                <a:r>
                  <a:rPr lang="ko-KR" altLang="en-US" dirty="0"/>
                  <a:t>는 고정할 수도 있지만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갈수록 감소하는 것이 수렴하기에 더욱 효율적이다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이런 경우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/>
                  <a:t> 쓰기도 하지만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η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rad>
                  </m:oMath>
                </a14:m>
                <a:r>
                  <a:rPr lang="ko-KR" altLang="en-US" dirty="0"/>
                  <a:t>를 쓰기도 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hill climbing</a:t>
                </a:r>
                <a:r>
                  <a:rPr lang="ko-KR" altLang="en-US" dirty="0"/>
                  <a:t>이나 </a:t>
                </a:r>
                <a:r>
                  <a:rPr lang="en-US" altLang="ko-KR" dirty="0"/>
                  <a:t>hill descent</a:t>
                </a:r>
                <a:r>
                  <a:rPr lang="ko-KR" altLang="en-US" dirty="0"/>
                  <a:t>에서 </a:t>
                </a:r>
                <a:r>
                  <a:rPr lang="en-US" altLang="ko-KR" dirty="0" err="1"/>
                  <a:t>stepsize</a:t>
                </a:r>
                <a:r>
                  <a:rPr lang="ko-KR" altLang="en-US" dirty="0"/>
                  <a:t>는 고정할 수도 있지만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갈수록 감소하는 것이 수렴하기에 더욱 효율적이다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이런 경우 </a:t>
                </a:r>
                <a:r>
                  <a:rPr lang="en-US" altLang="ko-KR" i="0">
                    <a:latin typeface="Cambria Math" panose="02040503050406030204" pitchFamily="18" charset="0"/>
                  </a:rPr>
                  <a:t>η_(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𝑡+1)</a:t>
                </a:r>
                <a:r>
                  <a:rPr lang="en-US" altLang="ko-K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←</a:t>
                </a:r>
                <a:r>
                  <a:rPr lang="en-US" altLang="ko-KR" i="0">
                    <a:latin typeface="Cambria Math" panose="02040503050406030204" pitchFamily="18" charset="0"/>
                  </a:rPr>
                  <a:t>η</a:t>
                </a:r>
                <a:r>
                  <a:rPr lang="en-US" altLang="ko-K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en-US" altLang="ko-K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</a:t>
                </a:r>
                <a:r>
                  <a:rPr lang="ko-KR" alt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ko-KR" alt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를</a:t>
                </a:r>
                <a:r>
                  <a:rPr lang="ko-KR" altLang="en-US" dirty="0"/>
                  <a:t> 쓰기도 하지만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:r>
                  <a:rPr lang="en-US" altLang="ko-KR" i="0">
                    <a:latin typeface="Cambria Math" panose="02040503050406030204" pitchFamily="18" charset="0"/>
                  </a:rPr>
                  <a:t>η_(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𝑡+1)</a:t>
                </a:r>
                <a:r>
                  <a:rPr lang="en-US" altLang="ko-K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←√(</a:t>
                </a:r>
                <a:r>
                  <a:rPr lang="en-US" altLang="ko-KR" i="0">
                    <a:latin typeface="Cambria Math" panose="02040503050406030204" pitchFamily="18" charset="0"/>
                  </a:rPr>
                  <a:t>η</a:t>
                </a:r>
                <a:r>
                  <a:rPr lang="en-US" altLang="ko-K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en-US" altLang="ko-K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 )</a:t>
                </a:r>
                <a:r>
                  <a:rPr lang="ko-KR" altLang="en-US" dirty="0"/>
                  <a:t>를 쓰기도 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55378-CACA-423F-96AB-5CA3F6F4ACB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280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수렴 기준은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ko-KR" altLang="en-US" dirty="0"/>
                  <a:t>을 의미한다</a:t>
                </a:r>
                <a:r>
                  <a:rPr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/>
                  <a:t>하지만 예제나 실전에서는 항상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ko-KR" altLang="en-US" dirty="0"/>
                  <a:t>이 나타나진 않으므로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ko-KR" altLang="en-US" dirty="0"/>
                  <a:t>은</a:t>
                </a:r>
                <a:r>
                  <a:rPr lang="en-US" altLang="ko-KR" dirty="0"/>
                  <a:t> 0</a:t>
                </a:r>
                <a:r>
                  <a:rPr lang="ko-KR" altLang="en-US" dirty="0"/>
                  <a:t>에 극한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으로 나타내기도 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수렴 기준은 </a:t>
                </a:r>
                <a:r>
                  <a:rPr lang="en-US" altLang="ko-KR" i="0">
                    <a:latin typeface="Cambria Math" panose="02040503050406030204" pitchFamily="18" charset="0"/>
                  </a:rPr>
                  <a:t>(𝑑</a:t>
                </a:r>
                <a:r>
                  <a:rPr lang="en-US" altLang="ko-KR" i="0" dirty="0">
                    <a:latin typeface="Cambria Math" panose="02040503050406030204" pitchFamily="18" charset="0"/>
                  </a:rPr>
                  <a:t>𝑔(𝑤)</a:t>
                </a:r>
                <a:r>
                  <a:rPr lang="en-US" altLang="ko-KR" i="0">
                    <a:latin typeface="Cambria Math" panose="02040503050406030204" pitchFamily="18" charset="0"/>
                  </a:rPr>
                  <a:t>)/(𝑑𝑤_𝑡 )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=0 </a:t>
                </a:r>
                <a:r>
                  <a:rPr lang="ko-KR" altLang="en-US" dirty="0"/>
                  <a:t>을 의미한다</a:t>
                </a:r>
                <a:r>
                  <a:rPr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/>
                  <a:t>하지만 예제나 실전에서는 항상 </a:t>
                </a:r>
                <a:r>
                  <a:rPr lang="en-US" altLang="ko-KR" i="0">
                    <a:latin typeface="Cambria Math" panose="02040503050406030204" pitchFamily="18" charset="0"/>
                  </a:rPr>
                  <a:t>(𝑑</a:t>
                </a:r>
                <a:r>
                  <a:rPr lang="en-US" altLang="ko-KR" i="0" dirty="0">
                    <a:latin typeface="Cambria Math" panose="02040503050406030204" pitchFamily="18" charset="0"/>
                  </a:rPr>
                  <a:t>𝑔(𝑤)</a:t>
                </a:r>
                <a:r>
                  <a:rPr lang="en-US" altLang="ko-KR" i="0">
                    <a:latin typeface="Cambria Math" panose="02040503050406030204" pitchFamily="18" charset="0"/>
                  </a:rPr>
                  <a:t>)/(𝑑𝑤_𝑡 )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=0 </a:t>
                </a:r>
                <a:r>
                  <a:rPr lang="ko-KR" altLang="en-US" dirty="0"/>
                  <a:t>이 나타나진 않으므로 </a:t>
                </a:r>
                <a:r>
                  <a:rPr lang="en-US" altLang="ko-KR" i="0">
                    <a:latin typeface="Cambria Math" panose="02040503050406030204" pitchFamily="18" charset="0"/>
                  </a:rPr>
                  <a:t>|(𝑑</a:t>
                </a:r>
                <a:r>
                  <a:rPr lang="en-US" altLang="ko-KR" i="0" dirty="0">
                    <a:latin typeface="Cambria Math" panose="02040503050406030204" pitchFamily="18" charset="0"/>
                  </a:rPr>
                  <a:t>𝑔(𝑤)</a:t>
                </a:r>
                <a:r>
                  <a:rPr lang="en-US" altLang="ko-KR" i="0">
                    <a:latin typeface="Cambria Math" panose="02040503050406030204" pitchFamily="18" charset="0"/>
                  </a:rPr>
                  <a:t>)/(𝑑𝑤_𝑡 )|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&lt;</a:t>
                </a:r>
                <a:r>
                  <a:rPr lang="ko-KR" altLang="en-US" b="0" i="0">
                    <a:latin typeface="Cambria Math" panose="02040503050406030204" pitchFamily="18" charset="0"/>
                  </a:rPr>
                  <a:t>𝜀</a:t>
                </a:r>
                <a:r>
                  <a:rPr lang="ko-KR" altLang="en-US" dirty="0"/>
                  <a:t> 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(</a:t>
                </a:r>
                <a:r>
                  <a:rPr lang="ko-KR" altLang="en-US" b="0" i="0">
                    <a:latin typeface="Cambria Math" panose="02040503050406030204" pitchFamily="18" charset="0"/>
                  </a:rPr>
                  <a:t>𝜀</a:t>
                </a:r>
                <a:r>
                  <a:rPr lang="ko-KR" altLang="en-US" dirty="0"/>
                  <a:t>은</a:t>
                </a:r>
                <a:r>
                  <a:rPr lang="en-US" altLang="ko-KR" dirty="0"/>
                  <a:t> 0</a:t>
                </a:r>
                <a:r>
                  <a:rPr lang="ko-KR" altLang="en-US" dirty="0"/>
                  <a:t>에 극한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으로 나타내기도 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55378-CACA-423F-96AB-5CA3F6F4ACB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545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이처럼 </a:t>
                </a:r>
                <a:r>
                  <a:rPr lang="en-US" altLang="ko-KR" dirty="0"/>
                  <a:t>Optimal Linear Regression Model</a:t>
                </a:r>
                <a:r>
                  <a:rPr lang="ko-KR" altLang="en-US" dirty="0"/>
                  <a:t>은 </a:t>
                </a:r>
                <a:r>
                  <a:rPr lang="en-US" altLang="ko-KR" dirty="0"/>
                  <a:t>RSS</a:t>
                </a:r>
                <a:r>
                  <a:rPr lang="ko-KR" altLang="en-US" dirty="0"/>
                  <a:t>가 최소가 되어야 함을 알 수 있다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지금까지 우리는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라는</a:t>
                </a:r>
                <a:r>
                  <a:rPr lang="en-US" altLang="ko-KR" dirty="0"/>
                  <a:t> parameter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개인 상태에서만 공부했다</a:t>
                </a:r>
                <a:r>
                  <a:rPr lang="en-US" altLang="ko-KR" dirty="0"/>
                  <a:t>.</a:t>
                </a:r>
                <a:r>
                  <a:rPr lang="en-US" altLang="ko-KR" baseline="0" dirty="0"/>
                  <a:t> </a:t>
                </a:r>
              </a:p>
              <a:p>
                <a:r>
                  <a:rPr lang="ko-KR" altLang="en-US" baseline="0" dirty="0"/>
                  <a:t>하지만 </a:t>
                </a:r>
                <a:r>
                  <a:rPr lang="en-US" altLang="ko-KR" baseline="0" dirty="0"/>
                  <a:t>parameter</a:t>
                </a:r>
                <a:r>
                  <a:rPr lang="ko-KR" altLang="en-US" baseline="0" dirty="0"/>
                  <a:t>의 개수는 </a:t>
                </a:r>
                <a:r>
                  <a:rPr lang="en-US" altLang="ko-KR" baseline="0" dirty="0"/>
                  <a:t>2</a:t>
                </a:r>
                <a:r>
                  <a:rPr lang="ko-KR" altLang="en-US" baseline="0" dirty="0"/>
                  <a:t>개 이상인 경우가 많다</a:t>
                </a:r>
                <a:r>
                  <a:rPr lang="en-US" altLang="ko-KR" baseline="0" dirty="0"/>
                  <a:t>.</a:t>
                </a:r>
              </a:p>
              <a:p>
                <a:r>
                  <a:rPr lang="ko-KR" altLang="en-US" baseline="0" dirty="0"/>
                  <a:t>이럴 때 다차원에서의 움직임</a:t>
                </a:r>
                <a:r>
                  <a:rPr lang="en-US" altLang="ko-KR" baseline="0" dirty="0"/>
                  <a:t>(Moving to Multiple</a:t>
                </a:r>
                <a:r>
                  <a:rPr lang="ko-KR" altLang="en-US" baseline="0" dirty="0"/>
                  <a:t> </a:t>
                </a:r>
                <a:r>
                  <a:rPr lang="en-US" altLang="ko-KR" baseline="0" dirty="0"/>
                  <a:t>dimensions)</a:t>
                </a:r>
                <a:r>
                  <a:rPr lang="ko-KR" altLang="en-US" baseline="0" dirty="0"/>
                  <a:t>을 </a:t>
                </a:r>
                <a:r>
                  <a:rPr lang="ko-KR" altLang="en-US" baseline="0" dirty="0" err="1"/>
                  <a:t>알아햐</a:t>
                </a:r>
                <a:r>
                  <a:rPr lang="ko-KR" altLang="en-US" baseline="0" dirty="0"/>
                  <a:t> 하는데</a:t>
                </a:r>
                <a:r>
                  <a:rPr lang="en-US" altLang="ko-KR" baseline="0" dirty="0"/>
                  <a:t>, </a:t>
                </a:r>
                <a:r>
                  <a:rPr lang="ko-KR" altLang="en-US" baseline="0" dirty="0"/>
                  <a:t>이를 </a:t>
                </a:r>
                <a:r>
                  <a:rPr lang="en-US" altLang="ko-KR" baseline="0" dirty="0"/>
                  <a:t>gradient</a:t>
                </a:r>
                <a:r>
                  <a:rPr lang="ko-KR" altLang="en-US" baseline="0" dirty="0"/>
                  <a:t>라 한다</a:t>
                </a:r>
                <a:r>
                  <a:rPr lang="en-US" altLang="ko-KR" baseline="0" dirty="0"/>
                  <a:t>.</a:t>
                </a:r>
              </a:p>
              <a:p>
                <a:r>
                  <a:rPr lang="en-US" altLang="ko-KR" baseline="0" dirty="0"/>
                  <a:t>gradient</a:t>
                </a:r>
                <a:r>
                  <a:rPr lang="ko-KR" altLang="en-US" baseline="0" dirty="0"/>
                  <a:t>의 식은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i="1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</m:e>
                        </m:eqArr>
                      </m:e>
                    </m:d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으</m:t>
                    </m:r>
                  </m:oMath>
                </a14:m>
                <a:r>
                  <a:rPr lang="ko-KR" altLang="en-US" dirty="0"/>
                  <a:t>로 나타낼 수 있다</a:t>
                </a:r>
                <a:r>
                  <a:rPr lang="en-US" altLang="ko-KR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이처럼 </a:t>
                </a:r>
                <a:r>
                  <a:rPr lang="en-US" altLang="ko-KR" dirty="0"/>
                  <a:t>Optimal Linear Regression Model</a:t>
                </a:r>
                <a:r>
                  <a:rPr lang="ko-KR" altLang="en-US" dirty="0"/>
                  <a:t>은 </a:t>
                </a:r>
                <a:r>
                  <a:rPr lang="en-US" altLang="ko-KR" dirty="0"/>
                  <a:t>RSS</a:t>
                </a:r>
                <a:r>
                  <a:rPr lang="ko-KR" altLang="en-US" dirty="0"/>
                  <a:t>가 최소가 되어야 함을 알 수 있다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지금까지 우리는 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(</a:t>
                </a:r>
                <a:r>
                  <a:rPr lang="en-US" altLang="ko-KR" i="0">
                    <a:latin typeface="Cambria Math" panose="02040503050406030204" pitchFamily="18" charset="0"/>
                  </a:rPr>
                  <a:t>𝑤_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0,</a:t>
                </a:r>
                <a:r>
                  <a:rPr lang="en-US" altLang="ko-KR" i="0">
                    <a:latin typeface="Cambria Math" panose="02040503050406030204" pitchFamily="18" charset="0"/>
                  </a:rPr>
                  <a:t>𝑤_1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)</a:t>
                </a:r>
                <a:r>
                  <a:rPr lang="ko-KR" altLang="en-US" dirty="0"/>
                  <a:t>라는</a:t>
                </a:r>
                <a:r>
                  <a:rPr lang="en-US" altLang="ko-KR" dirty="0"/>
                  <a:t> parameter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개인 상태에서만 공부했다</a:t>
                </a:r>
                <a:r>
                  <a:rPr lang="en-US" altLang="ko-KR" dirty="0"/>
                  <a:t>.</a:t>
                </a:r>
                <a:r>
                  <a:rPr lang="en-US" altLang="ko-KR" baseline="0" dirty="0"/>
                  <a:t> </a:t>
                </a:r>
              </a:p>
              <a:p>
                <a:r>
                  <a:rPr lang="ko-KR" altLang="en-US" baseline="0" dirty="0"/>
                  <a:t>하지만 </a:t>
                </a:r>
                <a:r>
                  <a:rPr lang="en-US" altLang="ko-KR" baseline="0" dirty="0"/>
                  <a:t>parameter</a:t>
                </a:r>
                <a:r>
                  <a:rPr lang="ko-KR" altLang="en-US" baseline="0" dirty="0"/>
                  <a:t>의 개수는 </a:t>
                </a:r>
                <a:r>
                  <a:rPr lang="en-US" altLang="ko-KR" baseline="0" dirty="0"/>
                  <a:t>2</a:t>
                </a:r>
                <a:r>
                  <a:rPr lang="ko-KR" altLang="en-US" baseline="0" dirty="0"/>
                  <a:t>개 이상인 경우가 많다</a:t>
                </a:r>
                <a:r>
                  <a:rPr lang="en-US" altLang="ko-KR" baseline="0" dirty="0"/>
                  <a:t>.</a:t>
                </a:r>
              </a:p>
              <a:p>
                <a:r>
                  <a:rPr lang="ko-KR" altLang="en-US" baseline="0" dirty="0"/>
                  <a:t>이럴 때 다차원에서의 움직임</a:t>
                </a:r>
                <a:r>
                  <a:rPr lang="en-US" altLang="ko-KR" baseline="0" dirty="0"/>
                  <a:t>(Moving to Multiple</a:t>
                </a:r>
                <a:r>
                  <a:rPr lang="ko-KR" altLang="en-US" baseline="0" dirty="0"/>
                  <a:t> </a:t>
                </a:r>
                <a:r>
                  <a:rPr lang="en-US" altLang="ko-KR" baseline="0" dirty="0"/>
                  <a:t>dimensions)</a:t>
                </a:r>
                <a:r>
                  <a:rPr lang="ko-KR" altLang="en-US" baseline="0" dirty="0"/>
                  <a:t>을 </a:t>
                </a:r>
                <a:r>
                  <a:rPr lang="ko-KR" altLang="en-US" baseline="0" dirty="0" err="1"/>
                  <a:t>알아햐</a:t>
                </a:r>
                <a:r>
                  <a:rPr lang="ko-KR" altLang="en-US" baseline="0" dirty="0"/>
                  <a:t> 하는데</a:t>
                </a:r>
                <a:r>
                  <a:rPr lang="en-US" altLang="ko-KR" baseline="0" dirty="0"/>
                  <a:t>, </a:t>
                </a:r>
                <a:r>
                  <a:rPr lang="ko-KR" altLang="en-US" baseline="0" dirty="0"/>
                  <a:t>이를 </a:t>
                </a:r>
                <a:r>
                  <a:rPr lang="en-US" altLang="ko-KR" baseline="0" dirty="0"/>
                  <a:t>gradient</a:t>
                </a:r>
                <a:r>
                  <a:rPr lang="ko-KR" altLang="en-US" baseline="0" dirty="0"/>
                  <a:t>라 한다</a:t>
                </a:r>
                <a:r>
                  <a:rPr lang="en-US" altLang="ko-KR" baseline="0" dirty="0"/>
                  <a:t>.</a:t>
                </a:r>
              </a:p>
              <a:p>
                <a:r>
                  <a:rPr lang="en-US" altLang="ko-KR" baseline="0" dirty="0"/>
                  <a:t>gradient</a:t>
                </a:r>
                <a:r>
                  <a:rPr lang="ko-KR" altLang="en-US" baseline="0" dirty="0"/>
                  <a:t>의 식은 </a:t>
                </a:r>
                <a:r>
                  <a:rPr lang="ko-KR" altLang="en-US" i="0">
                    <a:latin typeface="Cambria Math" panose="02040503050406030204" pitchFamily="18" charset="0"/>
                  </a:rPr>
                  <a:t>∇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𝑔(𝑤)=[█(𝑔/𝑤_0 @</a:t>
                </a:r>
                <a:r>
                  <a:rPr lang="en-US" altLang="ko-KR" i="0">
                    <a:latin typeface="Cambria Math" panose="02040503050406030204" pitchFamily="18" charset="0"/>
                  </a:rPr>
                  <a:t>𝑔/𝑤_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1 @</a:t>
                </a:r>
                <a:r>
                  <a:rPr lang="en-US" altLang="ko-KR" i="0">
                    <a:latin typeface="Cambria Math" panose="02040503050406030204" pitchFamily="18" charset="0"/>
                  </a:rPr>
                  <a:t>𝑔/𝑤_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2 @…@</a:t>
                </a:r>
                <a:r>
                  <a:rPr lang="en-US" altLang="ko-KR" i="0">
                    <a:latin typeface="Cambria Math" panose="02040503050406030204" pitchFamily="18" charset="0"/>
                  </a:rPr>
                  <a:t>𝑔/𝑤_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𝑝 )]</a:t>
                </a:r>
                <a:r>
                  <a:rPr lang="ko-KR" altLang="en-US" b="0" i="0">
                    <a:latin typeface="Cambria Math" panose="02040503050406030204" pitchFamily="18" charset="0"/>
                  </a:rPr>
                  <a:t>으</a:t>
                </a:r>
                <a:r>
                  <a:rPr lang="ko-KR" altLang="en-US" dirty="0"/>
                  <a:t>로 나타낼 수 있다</a:t>
                </a:r>
                <a:r>
                  <a:rPr lang="en-US" altLang="ko-KR"/>
                  <a:t>.</a:t>
                </a: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55378-CACA-423F-96AB-5CA3F6F4ACB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030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다음 그림은 단순 선형 회귀 분석 알고리즘을 도식화 한 것이다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위의 예제에 맞춰 설명하자면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Training Data(</a:t>
                </a:r>
                <a:r>
                  <a:rPr lang="ko-KR" altLang="en-US" dirty="0"/>
                  <a:t>학습 데이터</a:t>
                </a:r>
                <a:r>
                  <a:rPr lang="en-US" altLang="ko-KR" dirty="0"/>
                  <a:t>) : </a:t>
                </a:r>
                <a:r>
                  <a:rPr lang="ko-KR" altLang="en-US" dirty="0"/>
                  <a:t>부동산의 실제 가격</a:t>
                </a:r>
                <a:r>
                  <a:rPr lang="en-US" altLang="ko-KR" dirty="0"/>
                  <a:t>(real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data)</a:t>
                </a:r>
                <a:r>
                  <a:rPr lang="ko-KR" altLang="en-US" dirty="0"/>
                  <a:t>를 의미하며 붉은 점을 뜻한다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feature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Extraction(</a:t>
                </a:r>
                <a:r>
                  <a:rPr lang="ko-KR" altLang="en-US" dirty="0"/>
                  <a:t>특징 추출</a:t>
                </a:r>
                <a:r>
                  <a:rPr lang="en-US" altLang="ko-KR" dirty="0"/>
                  <a:t>) : </a:t>
                </a:r>
                <a:r>
                  <a:rPr lang="ko-KR" altLang="en-US" dirty="0"/>
                  <a:t>실제 가격의 특징을 추출한다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Quality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Metric(</a:t>
                </a:r>
                <a:r>
                  <a:rPr lang="ko-KR" altLang="en-US" dirty="0"/>
                  <a:t>품질 행렬화</a:t>
                </a:r>
                <a:r>
                  <a:rPr lang="en-US" altLang="ko-KR" dirty="0"/>
                  <a:t>) : data</a:t>
                </a:r>
                <a:r>
                  <a:rPr lang="ko-KR" altLang="en-US" dirty="0"/>
                  <a:t>를 행렬화 시킨다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ML Algorithm(ML </a:t>
                </a:r>
                <a:r>
                  <a:rPr lang="ko-KR" altLang="en-US" dirty="0"/>
                  <a:t>알고리즘</a:t>
                </a:r>
                <a:r>
                  <a:rPr lang="en-US" altLang="ko-KR" dirty="0"/>
                  <a:t>) : </a:t>
                </a:r>
                <a:r>
                  <a:rPr lang="ko-KR" altLang="en-US" dirty="0"/>
                  <a:t>행렬화 된 </a:t>
                </a:r>
                <a:r>
                  <a:rPr lang="en-US" altLang="ko-KR" dirty="0"/>
                  <a:t>data</a:t>
                </a:r>
                <a:r>
                  <a:rPr lang="ko-KR" altLang="en-US" dirty="0"/>
                  <a:t>를 알맞은 </a:t>
                </a:r>
                <a:r>
                  <a:rPr lang="en-US" altLang="ko-KR" dirty="0"/>
                  <a:t>ML </a:t>
                </a:r>
                <a:r>
                  <a:rPr lang="ko-KR" altLang="en-US" dirty="0"/>
                  <a:t>알고리즘에 넣어 회귀 분석 함수를 추출한다</a:t>
                </a:r>
                <a:r>
                  <a:rPr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ML Model(ML </a:t>
                </a:r>
                <a:r>
                  <a:rPr lang="ko-KR" altLang="en-US" dirty="0"/>
                  <a:t>모델</a:t>
                </a:r>
                <a:r>
                  <a:rPr lang="en-US" altLang="ko-KR" dirty="0"/>
                  <a:t>) : ML </a:t>
                </a:r>
                <a:r>
                  <a:rPr lang="ko-KR" altLang="en-US" dirty="0"/>
                  <a:t>알고리즘을 통해 얻은 회귀 분석 함수와 특징 추출을 통해 얻은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인자들을 대입하여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선형 회귀 분석 후의 값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을 얻는다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선형 회귀 분석 후의 값과 실제 값의 차이를 엡실론이라 한다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다음 그림은 단순 선형 회귀 분석 알고리즘을 도식화 한 것이다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위의 예제에 맞춰 설명하자면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Training Data(</a:t>
                </a:r>
                <a:r>
                  <a:rPr lang="ko-KR" altLang="en-US" dirty="0"/>
                  <a:t>학습 데이터</a:t>
                </a:r>
                <a:r>
                  <a:rPr lang="en-US" altLang="ko-KR" dirty="0"/>
                  <a:t>) : </a:t>
                </a:r>
                <a:r>
                  <a:rPr lang="ko-KR" altLang="en-US" dirty="0"/>
                  <a:t>부동산의 실제 가격</a:t>
                </a:r>
                <a:r>
                  <a:rPr lang="en-US" altLang="ko-KR" dirty="0"/>
                  <a:t>(real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data)</a:t>
                </a:r>
                <a:r>
                  <a:rPr lang="ko-KR" altLang="en-US" dirty="0"/>
                  <a:t>를 의미하며 붉은 점을 뜻한다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feature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Extraction(</a:t>
                </a:r>
                <a:r>
                  <a:rPr lang="ko-KR" altLang="en-US" dirty="0"/>
                  <a:t>특징 추출</a:t>
                </a:r>
                <a:r>
                  <a:rPr lang="en-US" altLang="ko-KR" dirty="0"/>
                  <a:t>) : </a:t>
                </a:r>
                <a:r>
                  <a:rPr lang="ko-KR" altLang="en-US" dirty="0"/>
                  <a:t>실제 가격의 특징을 추출한다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Quality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Metric(</a:t>
                </a:r>
                <a:r>
                  <a:rPr lang="ko-KR" altLang="en-US" dirty="0"/>
                  <a:t>품질 행렬화</a:t>
                </a:r>
                <a:r>
                  <a:rPr lang="en-US" altLang="ko-KR" dirty="0"/>
                  <a:t>) : data</a:t>
                </a:r>
                <a:r>
                  <a:rPr lang="ko-KR" altLang="en-US" dirty="0"/>
                  <a:t>를 행렬화 시킨다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ML Algorithm(ML </a:t>
                </a:r>
                <a:r>
                  <a:rPr lang="ko-KR" altLang="en-US" dirty="0"/>
                  <a:t>알고리즘</a:t>
                </a:r>
                <a:r>
                  <a:rPr lang="en-US" altLang="ko-KR" dirty="0"/>
                  <a:t>) : </a:t>
                </a:r>
                <a:r>
                  <a:rPr lang="ko-KR" altLang="en-US" dirty="0"/>
                  <a:t>행렬화 된 </a:t>
                </a:r>
                <a:r>
                  <a:rPr lang="en-US" altLang="ko-KR" dirty="0"/>
                  <a:t>data</a:t>
                </a:r>
                <a:r>
                  <a:rPr lang="ko-KR" altLang="en-US" dirty="0"/>
                  <a:t>를 알맞은 </a:t>
                </a:r>
                <a:r>
                  <a:rPr lang="en-US" altLang="ko-KR" dirty="0"/>
                  <a:t>ML </a:t>
                </a:r>
                <a:r>
                  <a:rPr lang="ko-KR" altLang="en-US" dirty="0"/>
                  <a:t>알고리즘에 넣어 회귀 분석 함수를 추출한다</a:t>
                </a:r>
                <a:r>
                  <a:rPr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ML Model(ML </a:t>
                </a:r>
                <a:r>
                  <a:rPr lang="ko-KR" altLang="en-US" dirty="0"/>
                  <a:t>모델</a:t>
                </a:r>
                <a:r>
                  <a:rPr lang="en-US" altLang="ko-KR" dirty="0"/>
                  <a:t>) : ML </a:t>
                </a:r>
                <a:r>
                  <a:rPr lang="ko-KR" altLang="en-US" dirty="0"/>
                  <a:t>알고리즘을 통해 얻은 회귀 분석 함수와 특징 추출을 통해 얻은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인자들을 대입하여 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𝑦 ̂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선형 회귀 분석 후의 값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을 얻는다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선형 회귀 분석 후의 값과 실제 값의 차이를 엡실론이라 한다</a:t>
                </a:r>
                <a:r>
                  <a:rPr lang="en-US" altLang="ko-KR" dirty="0"/>
                  <a:t>. </a:t>
                </a:r>
                <a:r>
                  <a:rPr lang="en-US" altLang="ko-KR" i="0">
                    <a:latin typeface="Cambria Math" panose="02040503050406030204" pitchFamily="18" charset="0"/>
                  </a:rPr>
                  <a:t>|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𝑦 ̂−𝑦|=</a:t>
                </a:r>
                <a:r>
                  <a:rPr lang="ko-KR" altLang="en-US" b="0" i="0">
                    <a:latin typeface="Cambria Math" panose="02040503050406030204" pitchFamily="18" charset="0"/>
                  </a:rPr>
                  <a:t>𝜀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55378-CACA-423F-96AB-5CA3F6F4ACB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2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RSS(Residual Sum of Squares)</a:t>
                </a:r>
                <a:r>
                  <a:rPr lang="ko-KR" altLang="en-US" dirty="0"/>
                  <a:t>는 표준편차를 구하는 과정이라고 생각하면 쉽다</a:t>
                </a:r>
                <a:r>
                  <a:rPr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/>
                  <a:t>위에서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ko-KR" altLang="en-US" dirty="0"/>
                  <a:t>를 정의했는데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이는 다시 말해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개수가 여러 개라는 뜻이다</a:t>
                </a:r>
                <a:r>
                  <a:rPr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/>
                  <a:t>따라서 </a:t>
                </a:r>
                <a:r>
                  <a:rPr lang="en-US" altLang="ko-KR" dirty="0"/>
                  <a:t>RSS(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모든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ko-KR" altLang="en-US" dirty="0"/>
                  <a:t>의 제곱합을 더해야 한다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RSS(Residual Sum of Squares)</a:t>
                </a:r>
                <a:r>
                  <a:rPr lang="ko-KR" altLang="en-US" dirty="0"/>
                  <a:t>는 표준편차를 구하는 과정이라고 생각하면 쉽다</a:t>
                </a:r>
                <a:r>
                  <a:rPr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/>
                  <a:t>위에서 </a:t>
                </a:r>
                <a:r>
                  <a:rPr lang="en-US" altLang="ko-KR" i="0">
                    <a:latin typeface="Cambria Math" panose="02040503050406030204" pitchFamily="18" charset="0"/>
                  </a:rPr>
                  <a:t>|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𝑦 ̂−𝑦|=</a:t>
                </a:r>
                <a:r>
                  <a:rPr lang="ko-KR" altLang="en-US" b="0" i="0">
                    <a:latin typeface="Cambria Math" panose="02040503050406030204" pitchFamily="18" charset="0"/>
                  </a:rPr>
                  <a:t>𝜀</a:t>
                </a:r>
                <a:r>
                  <a:rPr lang="ko-KR" altLang="en-US" dirty="0"/>
                  <a:t>를 정의했는데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이는 다시 말해 </a:t>
                </a:r>
                <a:r>
                  <a:rPr lang="ko-KR" altLang="en-US" b="0" i="0">
                    <a:latin typeface="Cambria Math" panose="02040503050406030204" pitchFamily="18" charset="0"/>
                  </a:rPr>
                  <a:t>𝜀의</a:t>
                </a:r>
                <a:r>
                  <a:rPr lang="ko-KR" altLang="en-US" dirty="0"/>
                  <a:t> 개수가 여러 개라는 뜻이다</a:t>
                </a:r>
                <a:r>
                  <a:rPr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/>
                  <a:t>따라서 </a:t>
                </a:r>
                <a:r>
                  <a:rPr lang="en-US" altLang="ko-KR" dirty="0"/>
                  <a:t>RSS(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𝑤_0,𝑤_1)</a:t>
                </a:r>
                <a:r>
                  <a:rPr lang="en-US" altLang="ko-KR" dirty="0"/>
                  <a:t>=</a:t>
                </a:r>
                <a:r>
                  <a:rPr lang="ko-KR" altLang="en-US" i="0">
                    <a:latin typeface="Cambria Math" panose="02040503050406030204" pitchFamily="18" charset="0"/>
                  </a:rPr>
                  <a:t>𝜀</a:t>
                </a:r>
                <a:r>
                  <a:rPr lang="en-US" altLang="ko-KR" i="0">
                    <a:latin typeface="Cambria Math" panose="02040503050406030204" pitchFamily="18" charset="0"/>
                  </a:rPr>
                  <a:t>_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1^2+</a:t>
                </a:r>
                <a:r>
                  <a:rPr lang="ko-KR" altLang="en-US" i="0">
                    <a:latin typeface="Cambria Math" panose="02040503050406030204" pitchFamily="18" charset="0"/>
                  </a:rPr>
                  <a:t>𝜀</a:t>
                </a:r>
                <a:r>
                  <a:rPr lang="en-US" altLang="ko-KR" i="0">
                    <a:latin typeface="Cambria Math" panose="02040503050406030204" pitchFamily="18" charset="0"/>
                  </a:rPr>
                  <a:t>_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2^2+</a:t>
                </a:r>
                <a:r>
                  <a:rPr lang="ko-KR" altLang="en-US" i="0">
                    <a:latin typeface="Cambria Math" panose="02040503050406030204" pitchFamily="18" charset="0"/>
                  </a:rPr>
                  <a:t>𝜀</a:t>
                </a:r>
                <a:r>
                  <a:rPr lang="en-US" altLang="ko-KR" i="0">
                    <a:latin typeface="Cambria Math" panose="02040503050406030204" pitchFamily="18" charset="0"/>
                  </a:rPr>
                  <a:t>_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3^2+</a:t>
                </a:r>
                <a:r>
                  <a:rPr lang="ko-KR" altLang="en-US" i="0">
                    <a:latin typeface="Cambria Math" panose="02040503050406030204" pitchFamily="18" charset="0"/>
                  </a:rPr>
                  <a:t>𝜀</a:t>
                </a:r>
                <a:r>
                  <a:rPr lang="en-US" altLang="ko-KR" i="0">
                    <a:latin typeface="Cambria Math" panose="02040503050406030204" pitchFamily="18" charset="0"/>
                  </a:rPr>
                  <a:t>_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4^2+…+</a:t>
                </a:r>
                <a:r>
                  <a:rPr lang="ko-KR" altLang="en-US" i="0">
                    <a:latin typeface="Cambria Math" panose="02040503050406030204" pitchFamily="18" charset="0"/>
                  </a:rPr>
                  <a:t>𝜀</a:t>
                </a:r>
                <a:r>
                  <a:rPr lang="en-US" altLang="ko-KR" i="0">
                    <a:latin typeface="Cambria Math" panose="02040503050406030204" pitchFamily="18" charset="0"/>
                  </a:rPr>
                  <a:t>_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𝑁^2=</a:t>
                </a:r>
                <a:r>
                  <a:rPr lang="en-US" altLang="ko-KR" i="0" dirty="0">
                    <a:latin typeface="Cambria Math" panose="02040503050406030204" pitchFamily="18" charset="0"/>
                  </a:rPr>
                  <a:t>∑</a:t>
                </a:r>
                <a:r>
                  <a:rPr lang="en-US" altLang="ko-KR" b="0" i="0" dirty="0">
                    <a:latin typeface="Cambria Math" panose="02040503050406030204" pitchFamily="18" charset="0"/>
                  </a:rPr>
                  <a:t>_(𝑖=1)^𝑁▒〖(𝑦_𝑖−[𝑤_0+𝑤_𝑖 𝑥_𝑖 ])〗^2 </a:t>
                </a:r>
                <a:endParaRPr lang="en-US" altLang="ko-KR" dirty="0"/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모든 </a:t>
                </a:r>
                <a:r>
                  <a:rPr lang="ko-KR" altLang="en-US" b="0" i="0">
                    <a:latin typeface="Cambria Math" panose="02040503050406030204" pitchFamily="18" charset="0"/>
                  </a:rPr>
                  <a:t>𝜀</a:t>
                </a:r>
                <a:r>
                  <a:rPr lang="ko-KR" altLang="en-US" dirty="0"/>
                  <a:t>의 제곱합을 더해야 한다</a:t>
                </a:r>
                <a:r>
                  <a:rPr lang="en-US" altLang="ko-KR" dirty="0"/>
                  <a:t>.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55378-CACA-423F-96AB-5CA3F6F4ACB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306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그리고 모든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ko-KR" altLang="en-US" dirty="0"/>
                  <a:t>의 제곱합을 더할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회귀 분석 그래프가</a:t>
                </a:r>
                <a:r>
                  <a:rPr lang="ko-KR" altLang="en-US" baseline="0" dirty="0"/>
                  <a:t> 어떻게 </a:t>
                </a:r>
                <a:r>
                  <a:rPr lang="ko-KR" altLang="en-US" baseline="0" dirty="0" err="1"/>
                  <a:t>그려졌냐에</a:t>
                </a:r>
                <a:r>
                  <a:rPr lang="ko-KR" altLang="en-US" baseline="0" dirty="0"/>
                  <a:t> 따라 </a:t>
                </a:r>
                <a:r>
                  <a:rPr lang="en-US" altLang="ko-KR" baseline="0" dirty="0"/>
                  <a:t>RSS</a:t>
                </a:r>
                <a:r>
                  <a:rPr lang="ko-KR" altLang="en-US" baseline="0" dirty="0"/>
                  <a:t>의 값도 달라진다</a:t>
                </a:r>
                <a:r>
                  <a:rPr lang="en-US" altLang="ko-KR" baseline="0" dirty="0"/>
                  <a:t>.</a:t>
                </a:r>
              </a:p>
              <a:p>
                <a:r>
                  <a:rPr lang="en-US" altLang="ko-KR" baseline="0" dirty="0"/>
                  <a:t>RSS</a:t>
                </a:r>
                <a:r>
                  <a:rPr lang="ko-KR" altLang="en-US" baseline="0" dirty="0"/>
                  <a:t>가 표준편차이므로</a:t>
                </a:r>
                <a:r>
                  <a:rPr lang="en-US" altLang="ko-KR" baseline="0" dirty="0"/>
                  <a:t>, RSS</a:t>
                </a:r>
                <a:r>
                  <a:rPr lang="ko-KR" altLang="en-US" baseline="0" dirty="0"/>
                  <a:t> 값이 최소화가 된다면 </a:t>
                </a:r>
                <a:r>
                  <a:rPr lang="en-US" altLang="ko-KR" baseline="0" dirty="0"/>
                  <a:t>error</a:t>
                </a:r>
                <a:r>
                  <a:rPr lang="ko-KR" altLang="en-US" baseline="0" dirty="0"/>
                  <a:t>도 최소화가 되었다는 뜻이므로 단순 선형 회귀 분석의 오류가 최소화 된</a:t>
                </a:r>
                <a:r>
                  <a:rPr lang="en-US" altLang="ko-KR" baseline="0" dirty="0"/>
                  <a:t>, </a:t>
                </a:r>
                <a:r>
                  <a:rPr lang="ko-KR" altLang="en-US" baseline="0" dirty="0"/>
                  <a:t>가장 정확한 </a:t>
                </a:r>
                <a:r>
                  <a:rPr lang="ko-KR" altLang="en-US" baseline="0" dirty="0" err="1"/>
                  <a:t>분석값을</a:t>
                </a:r>
                <a:r>
                  <a:rPr lang="ko-KR" altLang="en-US" baseline="0" dirty="0"/>
                  <a:t> 얻을 수 있다는 뜻이다</a:t>
                </a:r>
                <a:r>
                  <a:rPr lang="en-US" altLang="ko-KR" baseline="0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그리고 모든 </a:t>
                </a:r>
                <a:r>
                  <a:rPr lang="ko-KR" altLang="en-US" b="0" i="0">
                    <a:latin typeface="Cambria Math" panose="02040503050406030204" pitchFamily="18" charset="0"/>
                  </a:rPr>
                  <a:t>𝜀</a:t>
                </a:r>
                <a:r>
                  <a:rPr lang="ko-KR" altLang="en-US" dirty="0"/>
                  <a:t>의 제곱합을 더할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회귀 분석 그래프가</a:t>
                </a:r>
                <a:r>
                  <a:rPr lang="ko-KR" altLang="en-US" baseline="0" dirty="0"/>
                  <a:t> 어떻게 </a:t>
                </a:r>
                <a:r>
                  <a:rPr lang="ko-KR" altLang="en-US" baseline="0" dirty="0" err="1"/>
                  <a:t>그려졌냐에</a:t>
                </a:r>
                <a:r>
                  <a:rPr lang="ko-KR" altLang="en-US" baseline="0" dirty="0"/>
                  <a:t> 따라 </a:t>
                </a:r>
                <a:r>
                  <a:rPr lang="en-US" altLang="ko-KR" baseline="0" dirty="0"/>
                  <a:t>RSS</a:t>
                </a:r>
                <a:r>
                  <a:rPr lang="ko-KR" altLang="en-US" baseline="0" dirty="0"/>
                  <a:t>의 값도 달라진다</a:t>
                </a:r>
                <a:r>
                  <a:rPr lang="en-US" altLang="ko-KR" baseline="0" dirty="0"/>
                  <a:t>.</a:t>
                </a:r>
              </a:p>
              <a:p>
                <a:r>
                  <a:rPr lang="en-US" altLang="ko-KR" baseline="0" dirty="0"/>
                  <a:t>RSS</a:t>
                </a:r>
                <a:r>
                  <a:rPr lang="ko-KR" altLang="en-US" baseline="0" dirty="0"/>
                  <a:t>가 표준편차이므로</a:t>
                </a:r>
                <a:r>
                  <a:rPr lang="en-US" altLang="ko-KR" baseline="0" dirty="0"/>
                  <a:t>, RSS</a:t>
                </a:r>
                <a:r>
                  <a:rPr lang="ko-KR" altLang="en-US" baseline="0" dirty="0"/>
                  <a:t> 값이 최소화가 된다면 </a:t>
                </a:r>
                <a:r>
                  <a:rPr lang="en-US" altLang="ko-KR" baseline="0" dirty="0"/>
                  <a:t>error</a:t>
                </a:r>
                <a:r>
                  <a:rPr lang="ko-KR" altLang="en-US" baseline="0" dirty="0"/>
                  <a:t>도 최소화가 되었다는 뜻이므로 단순 선형 회귀 분석의 오류가 최소화 된</a:t>
                </a:r>
                <a:r>
                  <a:rPr lang="en-US" altLang="ko-KR" baseline="0" dirty="0"/>
                  <a:t>, </a:t>
                </a:r>
                <a:r>
                  <a:rPr lang="ko-KR" altLang="en-US" baseline="0" dirty="0"/>
                  <a:t>가장 정확한 </a:t>
                </a:r>
                <a:r>
                  <a:rPr lang="ko-KR" altLang="en-US" baseline="0" dirty="0" err="1"/>
                  <a:t>분석값을</a:t>
                </a:r>
                <a:r>
                  <a:rPr lang="ko-KR" altLang="en-US" baseline="0" dirty="0"/>
                  <a:t> 얻을 수 있다는 뜻이다</a:t>
                </a:r>
                <a:r>
                  <a:rPr lang="en-US" altLang="ko-KR" baseline="0" dirty="0"/>
                  <a:t>.</a:t>
                </a: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55378-CACA-423F-96AB-5CA3F6F4ACB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416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RSS</a:t>
            </a:r>
            <a:r>
              <a:rPr lang="ko-KR" altLang="en-US" dirty="0"/>
              <a:t>를 실제 사례에 적용한다면</a:t>
            </a:r>
            <a:r>
              <a:rPr lang="en-US" altLang="ko-KR" dirty="0"/>
              <a:t>, Minimalize</a:t>
            </a:r>
            <a:r>
              <a:rPr lang="ko-KR" altLang="en-US" dirty="0"/>
              <a:t> </a:t>
            </a:r>
            <a:r>
              <a:rPr lang="en-US" altLang="ko-KR" dirty="0"/>
              <a:t>RSS</a:t>
            </a:r>
            <a:r>
              <a:rPr lang="ko-KR" altLang="en-US" dirty="0"/>
              <a:t>를 통해 얻은 </a:t>
            </a:r>
            <a:r>
              <a:rPr lang="en-US" altLang="ko-KR" dirty="0"/>
              <a:t>Optimal Linear Regression model</a:t>
            </a:r>
            <a:r>
              <a:rPr lang="ko-KR" altLang="en-US" dirty="0"/>
              <a:t>을 활용해 원하는 집을 찾을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55378-CACA-423F-96AB-5CA3F6F4ACB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327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예를 들어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회귀 분석 그래프 함수가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=−44890+280.76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일 때</a:t>
                </a:r>
                <a:r>
                  <a:rPr lang="en-US" altLang="ko-KR" baseline="0" dirty="0"/>
                  <a:t>, </a:t>
                </a:r>
                <a:r>
                  <a:rPr lang="ko-KR" altLang="en-US" baseline="0" dirty="0"/>
                  <a:t>원하는 집이 </a:t>
                </a:r>
                <a:r>
                  <a:rPr lang="en-US" altLang="ko-KR" baseline="0" dirty="0"/>
                  <a:t>2,640</a:t>
                </a:r>
                <a:r>
                  <a:rPr lang="ko-KR" altLang="en-US" baseline="0" dirty="0"/>
                  <a:t>평이라면 예산을 얼마나 짜야 합리적으로 구매 가능한지 알 수 있다</a:t>
                </a:r>
                <a:r>
                  <a:rPr lang="en-US" altLang="ko-KR" baseline="0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예를 들어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회귀 분석 그래프 함수가 </a:t>
                </a:r>
                <a:r>
                  <a:rPr lang="en-US" altLang="ko-KR" i="0" dirty="0">
                    <a:latin typeface="Cambria Math" panose="02040503050406030204" pitchFamily="18" charset="0"/>
                  </a:rPr>
                  <a:t>(</a:t>
                </a:r>
                <a:r>
                  <a:rPr lang="en-US" altLang="ko-KR" b="0" i="0" dirty="0">
                    <a:latin typeface="Cambria Math" panose="02040503050406030204" pitchFamily="18" charset="0"/>
                  </a:rPr>
                  <a:t>𝑓(𝑥)) ̂=𝑤_0+𝑤_1 𝑥=−44890+280.76𝑤_1</a:t>
                </a:r>
                <a:r>
                  <a:rPr lang="ko-KR" altLang="en-US" dirty="0"/>
                  <a:t> 일 때</a:t>
                </a:r>
                <a:r>
                  <a:rPr lang="en-US" altLang="ko-KR" baseline="0" dirty="0"/>
                  <a:t>, </a:t>
                </a:r>
                <a:r>
                  <a:rPr lang="ko-KR" altLang="en-US" baseline="0" dirty="0"/>
                  <a:t>원하는 집이 </a:t>
                </a:r>
                <a:r>
                  <a:rPr lang="en-US" altLang="ko-KR" baseline="0" dirty="0"/>
                  <a:t>2,640</a:t>
                </a:r>
                <a:r>
                  <a:rPr lang="ko-KR" altLang="en-US" baseline="0" dirty="0"/>
                  <a:t>평이라면 예산을 얼마나 짜야 합리적으로 구매 가능한지 알 수 있다</a:t>
                </a:r>
                <a:r>
                  <a:rPr lang="en-US" altLang="ko-KR" baseline="0" dirty="0"/>
                  <a:t>.</a:t>
                </a: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55378-CACA-423F-96AB-5CA3F6F4ACB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245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RSS </a:t>
                </a:r>
                <a:r>
                  <a:rPr lang="ko-KR" altLang="en-US" dirty="0"/>
                  <a:t>최소화</a:t>
                </a:r>
                <a:r>
                  <a:rPr lang="en-US" altLang="ko-KR" dirty="0"/>
                  <a:t>=</a:t>
                </a:r>
                <a:r>
                  <a:rPr lang="ko-KR" altLang="en-US" dirty="0"/>
                  <a:t>오차 최소화</a:t>
                </a:r>
                <a:r>
                  <a:rPr lang="en-US" altLang="ko-KR" dirty="0"/>
                  <a:t>=</a:t>
                </a:r>
                <a:r>
                  <a:rPr lang="ko-KR" altLang="en-US" dirty="0"/>
                  <a:t>가장 적합한 회귀 분석이므로</a:t>
                </a:r>
                <a:endParaRPr lang="en-US" altLang="ko-KR" dirty="0"/>
              </a:p>
              <a:p>
                <a:r>
                  <a:rPr lang="ko-KR" altLang="en-US" dirty="0"/>
                  <a:t>우리는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2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ko-K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12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ko-KR" altLang="en-US" dirty="0"/>
                  <a:t>를 찾아야 한다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이 때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sz="12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는 </a:t>
                </a:r>
                <a:r>
                  <a:rPr lang="en-US" altLang="ko-KR" dirty="0"/>
                  <a:t>parameter</a:t>
                </a:r>
                <a:r>
                  <a:rPr lang="ko-KR" altLang="en-US" dirty="0"/>
                  <a:t>를 뜻한다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이는 고려할 요건이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가지라는 의미이다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RSS </a:t>
                </a:r>
                <a:r>
                  <a:rPr lang="ko-KR" altLang="en-US" dirty="0"/>
                  <a:t>최소화</a:t>
                </a:r>
                <a:r>
                  <a:rPr lang="en-US" altLang="ko-KR" dirty="0"/>
                  <a:t>=</a:t>
                </a:r>
                <a:r>
                  <a:rPr lang="ko-KR" altLang="en-US" dirty="0"/>
                  <a:t>오차 최소화</a:t>
                </a:r>
                <a:r>
                  <a:rPr lang="en-US" altLang="ko-KR" dirty="0"/>
                  <a:t>=</a:t>
                </a:r>
                <a:r>
                  <a:rPr lang="ko-KR" altLang="en-US" dirty="0"/>
                  <a:t>가장 적합한 회귀 분석이므로</a:t>
                </a:r>
                <a:endParaRPr lang="en-US" altLang="ko-KR" dirty="0"/>
              </a:p>
              <a:p>
                <a:r>
                  <a:rPr lang="ko-KR" altLang="en-US" dirty="0"/>
                  <a:t>우리는 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min┬(</a:t>
                </a:r>
                <a:r>
                  <a:rPr lang="en-US" altLang="ko-KR" sz="1200" b="0" i="0">
                    <a:latin typeface="Cambria Math" panose="02040503050406030204" pitchFamily="18" charset="0"/>
                  </a:rPr>
                  <a:t>𝑤_0 〖,𝑤〗_1 )⁡∑_(𝑖=1)^𝑁▒〖(𝑦−[𝑤_0+𝑤_1 𝑥_𝑖 ])〗^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2 </a:t>
                </a:r>
                <a:r>
                  <a:rPr lang="ko-KR" altLang="en-US" dirty="0"/>
                  <a:t>를 찾아야 한다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이 때</a:t>
                </a:r>
                <a:r>
                  <a:rPr lang="en-US" altLang="ko-KR" dirty="0"/>
                  <a:t>, </a:t>
                </a:r>
                <a:r>
                  <a:rPr lang="en-US" altLang="ko-KR" sz="1200" i="0">
                    <a:solidFill>
                      <a:sysClr val="windowText" lastClr="000000"/>
                    </a:solidFill>
                    <a:latin typeface="Cambria Math" panose="02040503050406030204" pitchFamily="18" charset="0"/>
                  </a:rPr>
                  <a:t>〖</a:t>
                </a:r>
                <a:r>
                  <a:rPr lang="en-US" altLang="ko-KR" sz="1200" b="0" i="0">
                    <a:solidFill>
                      <a:sysClr val="windowText" lastClr="000000"/>
                    </a:solidFill>
                    <a:latin typeface="Cambria Math" panose="02040503050406030204" pitchFamily="18" charset="0"/>
                  </a:rPr>
                  <a:t>(𝑤〗_0 </a:t>
                </a:r>
                <a:r>
                  <a:rPr lang="en-US" altLang="ko-KR" sz="1200" i="0">
                    <a:solidFill>
                      <a:sysClr val="windowText" lastClr="000000"/>
                    </a:solidFill>
                    <a:latin typeface="Cambria Math" panose="02040503050406030204" pitchFamily="18" charset="0"/>
                  </a:rPr>
                  <a:t>〖</a:t>
                </a:r>
                <a:r>
                  <a:rPr lang="en-US" altLang="ko-KR" sz="1200" b="0" i="0">
                    <a:solidFill>
                      <a:sysClr val="windowText" lastClr="000000"/>
                    </a:solidFill>
                    <a:latin typeface="Cambria Math" panose="02040503050406030204" pitchFamily="18" charset="0"/>
                  </a:rPr>
                  <a:t>,𝑤〗_1)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parameter</a:t>
                </a:r>
                <a:r>
                  <a:rPr lang="ko-KR" altLang="en-US" dirty="0"/>
                  <a:t>를 뜻한다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이는 고려할 요건이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가지라는 의미이다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55378-CACA-423F-96AB-5CA3F6F4ACB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712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최적화 문제를 해결하기 위해서는 </a:t>
                </a:r>
                <a:r>
                  <a:rPr lang="en-US" altLang="ko-KR" dirty="0"/>
                  <a:t>concave function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convex function</a:t>
                </a:r>
                <a:r>
                  <a:rPr lang="ko-KR" altLang="en-US" dirty="0"/>
                  <a:t>을 알아야한다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concave function</a:t>
                </a:r>
                <a:r>
                  <a:rPr lang="ko-KR" altLang="en-US" dirty="0"/>
                  <a:t>은 오목 함수</a:t>
                </a:r>
                <a:r>
                  <a:rPr lang="en-US" altLang="ko-KR" dirty="0"/>
                  <a:t>, convex function</a:t>
                </a:r>
                <a:r>
                  <a:rPr lang="ko-KR" altLang="en-US" dirty="0"/>
                  <a:t>은 볼록 함수라고 부른다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모양만 보면 이름이 바뀐 것 같지만</a:t>
                </a:r>
                <a:r>
                  <a:rPr lang="en-US" altLang="ko-KR" dirty="0"/>
                  <a:t> concave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function</a:t>
                </a:r>
                <a:r>
                  <a:rPr lang="ko-KR" altLang="en-US" dirty="0"/>
                  <a:t>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, convex</a:t>
                </a:r>
                <a:r>
                  <a:rPr lang="en-US" altLang="ko-KR" baseline="0" dirty="0"/>
                  <a:t> function</a:t>
                </a:r>
                <a:r>
                  <a:rPr lang="ko-KR" altLang="en-US" baseline="0" dirty="0"/>
                  <a:t>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이어서 각각 오목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볼록 함수이다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최적화 문제를 해결하기 위해서는 </a:t>
                </a:r>
                <a:r>
                  <a:rPr lang="en-US" altLang="ko-KR" dirty="0"/>
                  <a:t>concave function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convex function</a:t>
                </a:r>
                <a:r>
                  <a:rPr lang="ko-KR" altLang="en-US" dirty="0"/>
                  <a:t>을 알아야한다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concave function</a:t>
                </a:r>
                <a:r>
                  <a:rPr lang="ko-KR" altLang="en-US" dirty="0"/>
                  <a:t>은 오목 함수</a:t>
                </a:r>
                <a:r>
                  <a:rPr lang="en-US" altLang="ko-KR" dirty="0"/>
                  <a:t>, convex function</a:t>
                </a:r>
                <a:r>
                  <a:rPr lang="ko-KR" altLang="en-US" dirty="0"/>
                  <a:t>은 볼록 함수라고 부른다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모양만 보면 이름이 바뀐 것 같지만</a:t>
                </a:r>
                <a:r>
                  <a:rPr lang="en-US" altLang="ko-KR" dirty="0"/>
                  <a:t> concave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function</a:t>
                </a:r>
                <a:r>
                  <a:rPr lang="ko-KR" altLang="en-US" dirty="0"/>
                  <a:t>은 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𝑦=−𝑥^2</a:t>
                </a:r>
                <a:r>
                  <a:rPr lang="en-US" altLang="ko-KR" dirty="0"/>
                  <a:t>, convex</a:t>
                </a:r>
                <a:r>
                  <a:rPr lang="en-US" altLang="ko-KR" baseline="0" dirty="0"/>
                  <a:t> function</a:t>
                </a:r>
                <a:r>
                  <a:rPr lang="ko-KR" altLang="en-US" baseline="0" dirty="0"/>
                  <a:t>은 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𝑦=𝑥^2</a:t>
                </a:r>
                <a:r>
                  <a:rPr lang="ko-KR" altLang="en-US" dirty="0"/>
                  <a:t>이어서 각각 오목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볼록 함수이다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55378-CACA-423F-96AB-5CA3F6F4ACB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52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290DC-D7B5-4AB9-B21C-6815C3275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991DA4-F6CF-4BCD-B060-631A2027E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00CD2-4991-4596-87BB-50211012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4D45-3FD6-4C12-8929-6358E608DA0E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BBA1C-B41E-4F01-86F1-88BDCC859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915FF5-1241-4248-8357-1017719A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74EF-AB1E-4044-B34D-114499D39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86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87E98-33A9-428E-B850-E89D233D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EFA901-25BC-4F61-9D43-589DF0E31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652C8-4CCF-4EFC-A0CA-8C7FA6AC7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4D45-3FD6-4C12-8929-6358E608DA0E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F35681-4E00-4CB4-9431-29700A65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359C70-7516-4108-BB6B-FF5A02F4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74EF-AB1E-4044-B34D-114499D39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8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732FA7-129F-455F-893F-A535C7437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F8A5F6-DD27-4E2C-8017-5860A5801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1F2E5-EE6F-4DF3-8E28-FC36595F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4D45-3FD6-4C12-8929-6358E608DA0E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CF065B-5832-47B8-A7DE-79FC0218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A7550F-BAC2-4854-A985-26C18653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74EF-AB1E-4044-B34D-114499D39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80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697E2-D103-4AD8-ABC1-4528B3F9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D0727B-1DEA-404D-8024-93BA47A82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E264CC-DAE7-4182-A446-CE04D617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4D45-3FD6-4C12-8929-6358E608DA0E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39F3C2-F471-4D97-988D-91576437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7254FB-13C0-4A0E-B6FD-1166511C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74EF-AB1E-4044-B34D-114499D39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83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946D4-67CE-4063-AE4D-618CC0920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6CC5A5-639C-4590-A47C-EA595E880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C8E9A6-B0AE-46E2-A594-7A575FA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4D45-3FD6-4C12-8929-6358E608DA0E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F77F8B-DE91-4609-9AC6-70B002E8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F358FD-D031-4A64-BFD3-8137D6DA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74EF-AB1E-4044-B34D-114499D39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69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A90F4-5A26-44B5-A5A4-78DF5EC0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894ED0-2220-486C-9D03-6E4C1763D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0D2DC7-5523-47FE-B831-7D47DB360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13FFE2-02C8-47E1-AB98-2411F6649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4D45-3FD6-4C12-8929-6358E608DA0E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C4F1CD-7FFE-49DF-97A0-5588D9CDC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D653CD-DE83-479C-A99C-50013FCB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74EF-AB1E-4044-B34D-114499D39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94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F03FA-C0CB-4B91-84A9-497EC5DE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ECC23-BB46-455A-8862-F5EB87714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024FF8-6390-4D06-9C95-C7B2CC9FB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DCA0E9-CD7C-402E-9EE3-48E6BDFEF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D08E9-D820-4B4D-B14E-CEF6EC7E2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D8DDE8-626F-49DB-93A0-52FFC6916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4D45-3FD6-4C12-8929-6358E608DA0E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C6DFB0-9628-4EE2-ABFE-C8D7EC338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1662FA-3DB1-4E80-8E2A-5BC815F4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74EF-AB1E-4044-B34D-114499D39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99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A7418-BF3A-4BBC-A232-C3FA6CA9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C932AA-E49E-42C0-953B-1430F4A3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4D45-3FD6-4C12-8929-6358E608DA0E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CD6510-0381-4910-9C9C-10D11E6F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53A980-E533-4DBB-BE6C-0FB45BF3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74EF-AB1E-4044-B34D-114499D39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70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74CB78-D851-48C5-90CE-80B0E4B38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4D45-3FD6-4C12-8929-6358E608DA0E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76006E-1F6E-4FD7-8938-D27B3047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354379-E4D2-4419-B7A3-CC98816F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74EF-AB1E-4044-B34D-114499D39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49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15D77-EC6E-486A-B563-EE7C91932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E4380E-9638-41CF-A83D-7D611B34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8379BD-C575-499B-B992-490646B0E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864C37-757C-4926-BBF4-99BF3310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4D45-3FD6-4C12-8929-6358E608DA0E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1A97E0-8C8D-488B-B376-7717A7098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9DFB2-BF42-41FC-9660-01B70BE73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74EF-AB1E-4044-B34D-114499D39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2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C3A54-8BD4-430E-92D9-6B09DFA9A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A05A18-CCC1-4AE1-BFC0-A9E0823A0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411207-538F-4E4F-A3D0-8E699DB8B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2F7B30-93BF-4580-ABD6-993FE4D1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4D45-3FD6-4C12-8929-6358E608DA0E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4D3EAC-CBEB-4D03-864B-C27035FF2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E0CC33-6F64-4B0A-AE88-DCD514C0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74EF-AB1E-4044-B34D-114499D39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59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FC38E8-5341-4CCD-B9A6-C32B45A7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724CC7-D597-4F56-860C-82BBE5671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6FFD1-8937-4435-BD3E-0C5BB0C38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94D45-3FD6-4C12-8929-6358E608DA0E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716F9-5092-4414-8584-2E219EC56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CF0ED-52BF-4898-B668-33F2FEF32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474EF-AB1E-4044-B34D-114499D39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55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C1820-8E9C-43CF-9149-0090C0E489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Gradient</a:t>
            </a:r>
            <a:r>
              <a:rPr lang="ko-KR" altLang="en-US" dirty="0"/>
              <a:t> </a:t>
            </a:r>
            <a:r>
              <a:rPr lang="en-US" altLang="ko-KR" dirty="0"/>
              <a:t>descent</a:t>
            </a:r>
            <a:br>
              <a:rPr lang="en-US" altLang="ko-KR" dirty="0"/>
            </a:br>
            <a:r>
              <a:rPr lang="en-US" altLang="ko-KR" dirty="0"/>
              <a:t>/</a:t>
            </a:r>
            <a:br>
              <a:rPr lang="en-US" altLang="ko-KR" dirty="0"/>
            </a:br>
            <a:r>
              <a:rPr lang="en-US" altLang="ko-KR" dirty="0"/>
              <a:t>Gradient</a:t>
            </a:r>
            <a:r>
              <a:rPr lang="ko-KR" altLang="en-US" dirty="0"/>
              <a:t> </a:t>
            </a:r>
            <a:r>
              <a:rPr lang="en-US" altLang="ko-KR" dirty="0"/>
              <a:t>ascent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4C8D36-D759-441B-B280-DBD4797575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14011077 </a:t>
            </a:r>
            <a:r>
              <a:rPr lang="ko-KR" altLang="en-US" dirty="0" err="1"/>
              <a:t>엄태선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32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0988D-5989-460A-A136-C9665C15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최적화 문제</a:t>
            </a:r>
            <a:r>
              <a:rPr lang="en-US" altLang="ko-KR" dirty="0"/>
              <a:t>(Optimization)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E7E54-824C-4319-B474-C796C3806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75606" cy="4351338"/>
          </a:xfrm>
        </p:spPr>
        <p:txBody>
          <a:bodyPr/>
          <a:lstStyle/>
          <a:p>
            <a:r>
              <a:rPr lang="ko-KR" altLang="en-US" dirty="0"/>
              <a:t>최적화 문제를 해결하기 위해서는</a:t>
            </a:r>
            <a:r>
              <a:rPr lang="en-US" altLang="ko-KR" dirty="0"/>
              <a:t> concave</a:t>
            </a:r>
            <a:r>
              <a:rPr lang="ko-KR" altLang="en-US" dirty="0"/>
              <a:t>와 </a:t>
            </a:r>
            <a:r>
              <a:rPr lang="en-US" altLang="ko-KR" dirty="0"/>
              <a:t>convex </a:t>
            </a:r>
            <a:r>
              <a:rPr lang="ko-KR" altLang="en-US" dirty="0"/>
              <a:t>함수를 알아야 한다</a:t>
            </a:r>
            <a:r>
              <a:rPr lang="en-US" altLang="ko-KR" dirty="0"/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1F64BD4-42DF-4F98-97CD-3FAAB4A5ECB7}"/>
              </a:ext>
            </a:extLst>
          </p:cNvPr>
          <p:cNvCxnSpPr/>
          <p:nvPr/>
        </p:nvCxnSpPr>
        <p:spPr>
          <a:xfrm>
            <a:off x="2476196" y="6311900"/>
            <a:ext cx="21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BB0E748-4050-4076-8C27-9D9B3EF631C5}"/>
              </a:ext>
            </a:extLst>
          </p:cNvPr>
          <p:cNvCxnSpPr>
            <a:cxnSpLocks/>
          </p:cNvCxnSpPr>
          <p:nvPr/>
        </p:nvCxnSpPr>
        <p:spPr>
          <a:xfrm flipV="1">
            <a:off x="2476196" y="4151900"/>
            <a:ext cx="0" cy="216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원호 30">
            <a:extLst>
              <a:ext uri="{FF2B5EF4-FFF2-40B4-BE49-F238E27FC236}">
                <a16:creationId xmlns:a16="http://schemas.microsoft.com/office/drawing/2014/main" id="{F889C50E-966E-41A1-922D-A288DB709080}"/>
              </a:ext>
            </a:extLst>
          </p:cNvPr>
          <p:cNvSpPr/>
          <p:nvPr/>
        </p:nvSpPr>
        <p:spPr>
          <a:xfrm>
            <a:off x="2774525" y="4324880"/>
            <a:ext cx="1563342" cy="3974040"/>
          </a:xfrm>
          <a:prstGeom prst="arc">
            <a:avLst>
              <a:gd name="adj1" fmla="val 12369851"/>
              <a:gd name="adj2" fmla="val 19951547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0BCE09A-3C3E-40DD-9693-0B2896B515AF}"/>
              </a:ext>
            </a:extLst>
          </p:cNvPr>
          <p:cNvCxnSpPr>
            <a:cxnSpLocks/>
          </p:cNvCxnSpPr>
          <p:nvPr/>
        </p:nvCxnSpPr>
        <p:spPr>
          <a:xfrm>
            <a:off x="7549631" y="6311900"/>
            <a:ext cx="21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8EF0E96-5EFA-491D-BD5A-68707D210907}"/>
              </a:ext>
            </a:extLst>
          </p:cNvPr>
          <p:cNvCxnSpPr>
            <a:cxnSpLocks/>
          </p:cNvCxnSpPr>
          <p:nvPr/>
        </p:nvCxnSpPr>
        <p:spPr>
          <a:xfrm flipV="1">
            <a:off x="7549631" y="4151900"/>
            <a:ext cx="0" cy="216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원호 33">
            <a:extLst>
              <a:ext uri="{FF2B5EF4-FFF2-40B4-BE49-F238E27FC236}">
                <a16:creationId xmlns:a16="http://schemas.microsoft.com/office/drawing/2014/main" id="{CC92C78D-CE96-4E22-8AC1-7651D8E1CA79}"/>
              </a:ext>
            </a:extLst>
          </p:cNvPr>
          <p:cNvSpPr/>
          <p:nvPr/>
        </p:nvSpPr>
        <p:spPr>
          <a:xfrm rot="10800000">
            <a:off x="7847959" y="2024770"/>
            <a:ext cx="1563342" cy="3974040"/>
          </a:xfrm>
          <a:prstGeom prst="arc">
            <a:avLst>
              <a:gd name="adj1" fmla="val 12369851"/>
              <a:gd name="adj2" fmla="val 19951547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F4000A-9C74-4E40-8B08-12D8DB6769C2}"/>
              </a:ext>
            </a:extLst>
          </p:cNvPr>
          <p:cNvSpPr txBox="1"/>
          <p:nvPr/>
        </p:nvSpPr>
        <p:spPr>
          <a:xfrm>
            <a:off x="2476195" y="3643111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Concave Function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70A021-6EE5-4214-B2B8-94992FE1049E}"/>
              </a:ext>
            </a:extLst>
          </p:cNvPr>
          <p:cNvSpPr txBox="1"/>
          <p:nvPr/>
        </p:nvSpPr>
        <p:spPr>
          <a:xfrm>
            <a:off x="7549630" y="3637207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Convex Function</a:t>
            </a:r>
          </a:p>
        </p:txBody>
      </p:sp>
    </p:spTree>
    <p:extLst>
      <p:ext uri="{BB962C8B-B14F-4D97-AF65-F5344CB8AC3E}">
        <p14:creationId xmlns:p14="http://schemas.microsoft.com/office/powerpoint/2010/main" val="668105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0988D-5989-460A-A136-C9665C15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최적화 문제</a:t>
            </a:r>
            <a:r>
              <a:rPr lang="en-US" altLang="ko-KR" dirty="0"/>
              <a:t>(Optimization)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E7E54-824C-4319-B474-C796C3806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75606" cy="4351338"/>
          </a:xfrm>
        </p:spPr>
        <p:txBody>
          <a:bodyPr/>
          <a:lstStyle/>
          <a:p>
            <a:r>
              <a:rPr lang="en-US" altLang="ko-KR" dirty="0"/>
              <a:t>Concave : </a:t>
            </a:r>
            <a:r>
              <a:rPr lang="ko-KR" altLang="en-US" dirty="0"/>
              <a:t>임의의 점 </a:t>
            </a:r>
            <a:r>
              <a:rPr lang="en-US" altLang="ko-KR" dirty="0"/>
              <a:t>a, b</a:t>
            </a:r>
            <a:r>
              <a:rPr lang="ko-KR" altLang="en-US" dirty="0"/>
              <a:t>를 잇는 선이 항상 함수 밑에 있음</a:t>
            </a:r>
            <a:endParaRPr lang="en-US" altLang="ko-KR" dirty="0"/>
          </a:p>
          <a:p>
            <a:r>
              <a:rPr lang="en-US" altLang="ko-KR" dirty="0"/>
              <a:t>Convex : </a:t>
            </a:r>
            <a:r>
              <a:rPr lang="ko-KR" altLang="en-US" dirty="0"/>
              <a:t>임의의 점</a:t>
            </a:r>
            <a:r>
              <a:rPr lang="en-US" altLang="ko-KR" dirty="0"/>
              <a:t> a,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를 잇는 선이 항상 함수 위에 있음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461B352-9541-4B5A-B08F-876D29458DBF}"/>
              </a:ext>
            </a:extLst>
          </p:cNvPr>
          <p:cNvCxnSpPr/>
          <p:nvPr/>
        </p:nvCxnSpPr>
        <p:spPr>
          <a:xfrm>
            <a:off x="2476196" y="6311900"/>
            <a:ext cx="21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40C5C2A-5324-41F9-A37B-87288961F995}"/>
              </a:ext>
            </a:extLst>
          </p:cNvPr>
          <p:cNvCxnSpPr>
            <a:cxnSpLocks/>
          </p:cNvCxnSpPr>
          <p:nvPr/>
        </p:nvCxnSpPr>
        <p:spPr>
          <a:xfrm flipV="1">
            <a:off x="2476196" y="4151900"/>
            <a:ext cx="0" cy="216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원호 24">
            <a:extLst>
              <a:ext uri="{FF2B5EF4-FFF2-40B4-BE49-F238E27FC236}">
                <a16:creationId xmlns:a16="http://schemas.microsoft.com/office/drawing/2014/main" id="{73026E53-C3C1-4D26-9B62-BF524DDDFFDC}"/>
              </a:ext>
            </a:extLst>
          </p:cNvPr>
          <p:cNvSpPr/>
          <p:nvPr/>
        </p:nvSpPr>
        <p:spPr>
          <a:xfrm>
            <a:off x="2774525" y="4324880"/>
            <a:ext cx="1563342" cy="3974040"/>
          </a:xfrm>
          <a:prstGeom prst="arc">
            <a:avLst>
              <a:gd name="adj1" fmla="val 12369851"/>
              <a:gd name="adj2" fmla="val 19951547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BEA7F53-B74B-473C-933D-D8BE054EE877}"/>
              </a:ext>
            </a:extLst>
          </p:cNvPr>
          <p:cNvCxnSpPr>
            <a:cxnSpLocks/>
          </p:cNvCxnSpPr>
          <p:nvPr/>
        </p:nvCxnSpPr>
        <p:spPr>
          <a:xfrm>
            <a:off x="7549631" y="6311900"/>
            <a:ext cx="21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D8C2B57-887B-4F72-ADB9-DC2674D125DF}"/>
              </a:ext>
            </a:extLst>
          </p:cNvPr>
          <p:cNvCxnSpPr>
            <a:cxnSpLocks/>
          </p:cNvCxnSpPr>
          <p:nvPr/>
        </p:nvCxnSpPr>
        <p:spPr>
          <a:xfrm flipV="1">
            <a:off x="7549631" y="4151900"/>
            <a:ext cx="0" cy="216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원호 28">
            <a:extLst>
              <a:ext uri="{FF2B5EF4-FFF2-40B4-BE49-F238E27FC236}">
                <a16:creationId xmlns:a16="http://schemas.microsoft.com/office/drawing/2014/main" id="{0D26027E-1523-42AA-941B-5538E1321804}"/>
              </a:ext>
            </a:extLst>
          </p:cNvPr>
          <p:cNvSpPr/>
          <p:nvPr/>
        </p:nvSpPr>
        <p:spPr>
          <a:xfrm rot="10800000">
            <a:off x="7847959" y="2024770"/>
            <a:ext cx="1563342" cy="3974040"/>
          </a:xfrm>
          <a:prstGeom prst="arc">
            <a:avLst>
              <a:gd name="adj1" fmla="val 12369851"/>
              <a:gd name="adj2" fmla="val 19951547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74E553-7C7C-4A1F-9140-71E38B16C889}"/>
              </a:ext>
            </a:extLst>
          </p:cNvPr>
          <p:cNvSpPr txBox="1"/>
          <p:nvPr/>
        </p:nvSpPr>
        <p:spPr>
          <a:xfrm>
            <a:off x="2476195" y="3643111"/>
            <a:ext cx="21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Concave Function</a:t>
            </a:r>
          </a:p>
          <a:p>
            <a:pPr algn="ctr"/>
            <a:r>
              <a:rPr lang="en-US" altLang="ko-KR" dirty="0"/>
              <a:t>(max)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5039F7-5F2C-4A99-9363-DE1326042B3A}"/>
              </a:ext>
            </a:extLst>
          </p:cNvPr>
          <p:cNvSpPr txBox="1"/>
          <p:nvPr/>
        </p:nvSpPr>
        <p:spPr>
          <a:xfrm>
            <a:off x="7549630" y="3637207"/>
            <a:ext cx="21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Convex Function</a:t>
            </a:r>
          </a:p>
          <a:p>
            <a:pPr algn="ctr"/>
            <a:r>
              <a:rPr lang="en-US" altLang="ko-KR" dirty="0"/>
              <a:t>(min)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0DF7921-0F00-4A56-B284-CF4ADF8780C3}"/>
              </a:ext>
            </a:extLst>
          </p:cNvPr>
          <p:cNvCxnSpPr>
            <a:cxnSpLocks/>
            <a:stCxn id="35" idx="6"/>
            <a:endCxn id="38" idx="2"/>
          </p:cNvCxnSpPr>
          <p:nvPr/>
        </p:nvCxnSpPr>
        <p:spPr>
          <a:xfrm flipV="1">
            <a:off x="3041785" y="4762481"/>
            <a:ext cx="932294" cy="12660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1156EE8-FD61-48FC-BF8C-94B989F25787}"/>
              </a:ext>
            </a:extLst>
          </p:cNvPr>
          <p:cNvSpPr txBox="1"/>
          <p:nvPr/>
        </p:nvSpPr>
        <p:spPr>
          <a:xfrm>
            <a:off x="4348931" y="4296753"/>
            <a:ext cx="1747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Derivative = 0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미분값</a:t>
            </a:r>
            <a:r>
              <a:rPr lang="ko-KR" altLang="en-US" dirty="0"/>
              <a:t> </a:t>
            </a:r>
            <a:r>
              <a:rPr lang="en-US" altLang="ko-KR" dirty="0"/>
              <a:t>= 0)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D1C945-63F8-45A4-B52C-90E7777C9C93}"/>
              </a:ext>
            </a:extLst>
          </p:cNvPr>
          <p:cNvSpPr txBox="1"/>
          <p:nvPr/>
        </p:nvSpPr>
        <p:spPr>
          <a:xfrm>
            <a:off x="9315000" y="5365858"/>
            <a:ext cx="1747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Derivative = 0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미분값</a:t>
            </a:r>
            <a:r>
              <a:rPr lang="ko-KR" altLang="en-US" dirty="0"/>
              <a:t> </a:t>
            </a:r>
            <a:r>
              <a:rPr lang="en-US" altLang="ko-KR" dirty="0"/>
              <a:t>= 0)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F5E5419-2AF3-4C75-88A4-574764892719}"/>
              </a:ext>
            </a:extLst>
          </p:cNvPr>
          <p:cNvSpPr/>
          <p:nvPr/>
        </p:nvSpPr>
        <p:spPr>
          <a:xfrm>
            <a:off x="2933785" y="483508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B44B16E-68FF-42E0-978A-712301823C5D}"/>
              </a:ext>
            </a:extLst>
          </p:cNvPr>
          <p:cNvCxnSpPr>
            <a:cxnSpLocks/>
            <a:stCxn id="39" idx="5"/>
          </p:cNvCxnSpPr>
          <p:nvPr/>
        </p:nvCxnSpPr>
        <p:spPr>
          <a:xfrm>
            <a:off x="8045404" y="5324084"/>
            <a:ext cx="1022188" cy="23066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C72E09B8-F057-46BF-A8A0-7F136A3F19F9}"/>
              </a:ext>
            </a:extLst>
          </p:cNvPr>
          <p:cNvSpPr/>
          <p:nvPr/>
        </p:nvSpPr>
        <p:spPr>
          <a:xfrm>
            <a:off x="3974079" y="4708481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1405D4F-9078-4187-90B1-EA242874009C}"/>
              </a:ext>
            </a:extLst>
          </p:cNvPr>
          <p:cNvSpPr/>
          <p:nvPr/>
        </p:nvSpPr>
        <p:spPr>
          <a:xfrm>
            <a:off x="7953220" y="5231900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08F04ED-AFD6-4685-924A-FBEC791CCB0F}"/>
              </a:ext>
            </a:extLst>
          </p:cNvPr>
          <p:cNvSpPr/>
          <p:nvPr/>
        </p:nvSpPr>
        <p:spPr>
          <a:xfrm>
            <a:off x="9067592" y="5500751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362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0988D-5989-460A-A136-C9665C15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최적화 문제</a:t>
            </a:r>
            <a:r>
              <a:rPr lang="en-US" altLang="ko-KR" dirty="0"/>
              <a:t>(Optimization)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E7E54-824C-4319-B474-C796C3806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75606" cy="4351338"/>
          </a:xfrm>
        </p:spPr>
        <p:txBody>
          <a:bodyPr/>
          <a:lstStyle/>
          <a:p>
            <a:r>
              <a:rPr lang="ko-KR" altLang="en-US" dirty="0"/>
              <a:t>그</a:t>
            </a:r>
            <a:r>
              <a:rPr lang="en-US" altLang="ko-KR" dirty="0"/>
              <a:t> </a:t>
            </a:r>
            <a:r>
              <a:rPr lang="ko-KR" altLang="en-US" dirty="0"/>
              <a:t>외에</a:t>
            </a:r>
            <a:r>
              <a:rPr lang="en-US" altLang="ko-KR" dirty="0"/>
              <a:t>, concave</a:t>
            </a:r>
            <a:r>
              <a:rPr lang="ko-KR" altLang="en-US" dirty="0"/>
              <a:t>도 </a:t>
            </a:r>
            <a:r>
              <a:rPr lang="en-US" altLang="ko-KR" dirty="0"/>
              <a:t>convex</a:t>
            </a:r>
            <a:r>
              <a:rPr lang="ko-KR" altLang="en-US" dirty="0"/>
              <a:t>도 아닌 함수가 존재한다</a:t>
            </a:r>
            <a:r>
              <a:rPr lang="en-US" altLang="ko-KR" dirty="0"/>
              <a:t>.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C25B9A1-0E94-46D8-B046-2E13B3F598FE}"/>
              </a:ext>
            </a:extLst>
          </p:cNvPr>
          <p:cNvCxnSpPr/>
          <p:nvPr/>
        </p:nvCxnSpPr>
        <p:spPr>
          <a:xfrm>
            <a:off x="2476196" y="6311900"/>
            <a:ext cx="21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218E416-0465-40DC-8964-49D84BEDFF93}"/>
              </a:ext>
            </a:extLst>
          </p:cNvPr>
          <p:cNvCxnSpPr>
            <a:cxnSpLocks/>
          </p:cNvCxnSpPr>
          <p:nvPr/>
        </p:nvCxnSpPr>
        <p:spPr>
          <a:xfrm flipV="1">
            <a:off x="2476196" y="4151900"/>
            <a:ext cx="0" cy="216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11EEDE6-EB2C-41CE-B68C-1A259DFCCFAE}"/>
              </a:ext>
            </a:extLst>
          </p:cNvPr>
          <p:cNvCxnSpPr>
            <a:cxnSpLocks/>
          </p:cNvCxnSpPr>
          <p:nvPr/>
        </p:nvCxnSpPr>
        <p:spPr>
          <a:xfrm>
            <a:off x="7549631" y="6311900"/>
            <a:ext cx="21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417342E-A40C-4F10-90DA-707F7D27A5C1}"/>
              </a:ext>
            </a:extLst>
          </p:cNvPr>
          <p:cNvCxnSpPr>
            <a:cxnSpLocks/>
          </p:cNvCxnSpPr>
          <p:nvPr/>
        </p:nvCxnSpPr>
        <p:spPr>
          <a:xfrm flipV="1">
            <a:off x="7549631" y="4151900"/>
            <a:ext cx="0" cy="216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4469748-A836-45C6-A222-DEB12A80C98F}"/>
              </a:ext>
            </a:extLst>
          </p:cNvPr>
          <p:cNvSpPr txBox="1"/>
          <p:nvPr/>
        </p:nvSpPr>
        <p:spPr>
          <a:xfrm>
            <a:off x="2476194" y="3643111"/>
            <a:ext cx="723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Neither</a:t>
            </a:r>
            <a:endParaRPr lang="ko-KR" altLang="en-US" dirty="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1482F7A8-1830-47CF-80E2-055F7675428D}"/>
              </a:ext>
            </a:extLst>
          </p:cNvPr>
          <p:cNvSpPr/>
          <p:nvPr/>
        </p:nvSpPr>
        <p:spPr>
          <a:xfrm>
            <a:off x="2654710" y="4601540"/>
            <a:ext cx="1799303" cy="1497147"/>
          </a:xfrm>
          <a:custGeom>
            <a:avLst/>
            <a:gdLst>
              <a:gd name="connsiteX0" fmla="*/ 0 w 1799303"/>
              <a:gd name="connsiteY0" fmla="*/ 1438153 h 1497147"/>
              <a:gd name="connsiteX1" fmla="*/ 383458 w 1799303"/>
              <a:gd name="connsiteY1" fmla="*/ 7560 h 1497147"/>
              <a:gd name="connsiteX2" fmla="*/ 707922 w 1799303"/>
              <a:gd name="connsiteY2" fmla="*/ 848218 h 1497147"/>
              <a:gd name="connsiteX3" fmla="*/ 988142 w 1799303"/>
              <a:gd name="connsiteY3" fmla="*/ 287779 h 1497147"/>
              <a:gd name="connsiteX4" fmla="*/ 1799303 w 1799303"/>
              <a:gd name="connsiteY4" fmla="*/ 1497147 h 149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303" h="1497147">
                <a:moveTo>
                  <a:pt x="0" y="1438153"/>
                </a:moveTo>
                <a:cubicBezTo>
                  <a:pt x="132735" y="772017"/>
                  <a:pt x="265471" y="105882"/>
                  <a:pt x="383458" y="7560"/>
                </a:cubicBezTo>
                <a:cubicBezTo>
                  <a:pt x="501445" y="-90763"/>
                  <a:pt x="607141" y="801515"/>
                  <a:pt x="707922" y="848218"/>
                </a:cubicBezTo>
                <a:cubicBezTo>
                  <a:pt x="808703" y="894921"/>
                  <a:pt x="806245" y="179624"/>
                  <a:pt x="988142" y="287779"/>
                </a:cubicBezTo>
                <a:cubicBezTo>
                  <a:pt x="1170039" y="395934"/>
                  <a:pt x="1310148" y="1388992"/>
                  <a:pt x="1799303" y="1497147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34EFF69D-9291-401F-9E0F-128958EDEB4C}"/>
              </a:ext>
            </a:extLst>
          </p:cNvPr>
          <p:cNvSpPr/>
          <p:nvPr/>
        </p:nvSpPr>
        <p:spPr>
          <a:xfrm>
            <a:off x="7860890" y="4564855"/>
            <a:ext cx="1622323" cy="1445341"/>
          </a:xfrm>
          <a:custGeom>
            <a:avLst/>
            <a:gdLst>
              <a:gd name="connsiteX0" fmla="*/ 0 w 1622323"/>
              <a:gd name="connsiteY0" fmla="*/ 1445341 h 1445341"/>
              <a:gd name="connsiteX1" fmla="*/ 471949 w 1622323"/>
              <a:gd name="connsiteY1" fmla="*/ 1327354 h 1445341"/>
              <a:gd name="connsiteX2" fmla="*/ 678426 w 1622323"/>
              <a:gd name="connsiteY2" fmla="*/ 840658 h 1445341"/>
              <a:gd name="connsiteX3" fmla="*/ 988142 w 1622323"/>
              <a:gd name="connsiteY3" fmla="*/ 191729 h 1445341"/>
              <a:gd name="connsiteX4" fmla="*/ 1622323 w 1622323"/>
              <a:gd name="connsiteY4" fmla="*/ 0 h 1445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2323" h="1445341">
                <a:moveTo>
                  <a:pt x="0" y="1445341"/>
                </a:moveTo>
                <a:cubicBezTo>
                  <a:pt x="179439" y="1436737"/>
                  <a:pt x="358878" y="1428134"/>
                  <a:pt x="471949" y="1327354"/>
                </a:cubicBezTo>
                <a:cubicBezTo>
                  <a:pt x="585020" y="1226574"/>
                  <a:pt x="592394" y="1029929"/>
                  <a:pt x="678426" y="840658"/>
                </a:cubicBezTo>
                <a:cubicBezTo>
                  <a:pt x="764458" y="651387"/>
                  <a:pt x="830826" y="331839"/>
                  <a:pt x="988142" y="191729"/>
                </a:cubicBezTo>
                <a:cubicBezTo>
                  <a:pt x="1145458" y="51619"/>
                  <a:pt x="1492046" y="27039"/>
                  <a:pt x="1622323" y="0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396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0988D-5989-460A-A136-C9665C15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최적화 문제</a:t>
            </a:r>
            <a:r>
              <a:rPr lang="en-US" altLang="ko-KR" dirty="0"/>
              <a:t>(Optimization)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E7E54-824C-4319-B474-C796C3806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75606" cy="4351338"/>
          </a:xfrm>
        </p:spPr>
        <p:txBody>
          <a:bodyPr/>
          <a:lstStyle/>
          <a:p>
            <a:r>
              <a:rPr lang="en-US" altLang="ko-KR" dirty="0"/>
              <a:t>Finding Maximum or Minimum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7F5C346-F8BB-469F-9A74-969152A89A91}"/>
              </a:ext>
            </a:extLst>
          </p:cNvPr>
          <p:cNvCxnSpPr/>
          <p:nvPr/>
        </p:nvCxnSpPr>
        <p:spPr>
          <a:xfrm>
            <a:off x="2476196" y="6311900"/>
            <a:ext cx="21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635099C-3873-430D-9432-B7D2B6418F15}"/>
              </a:ext>
            </a:extLst>
          </p:cNvPr>
          <p:cNvCxnSpPr>
            <a:cxnSpLocks/>
          </p:cNvCxnSpPr>
          <p:nvPr/>
        </p:nvCxnSpPr>
        <p:spPr>
          <a:xfrm flipV="1">
            <a:off x="2476196" y="4151900"/>
            <a:ext cx="0" cy="216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원호 29">
            <a:extLst>
              <a:ext uri="{FF2B5EF4-FFF2-40B4-BE49-F238E27FC236}">
                <a16:creationId xmlns:a16="http://schemas.microsoft.com/office/drawing/2014/main" id="{06E491FC-B486-4630-9F7F-29E7190C3A39}"/>
              </a:ext>
            </a:extLst>
          </p:cNvPr>
          <p:cNvSpPr/>
          <p:nvPr/>
        </p:nvSpPr>
        <p:spPr>
          <a:xfrm>
            <a:off x="2774525" y="4324880"/>
            <a:ext cx="1563342" cy="3974040"/>
          </a:xfrm>
          <a:prstGeom prst="arc">
            <a:avLst>
              <a:gd name="adj1" fmla="val 12369851"/>
              <a:gd name="adj2" fmla="val 19951547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FE28BD9-9C7D-4DD7-877F-87B2FD2BF642}"/>
              </a:ext>
            </a:extLst>
          </p:cNvPr>
          <p:cNvCxnSpPr>
            <a:cxnSpLocks/>
          </p:cNvCxnSpPr>
          <p:nvPr/>
        </p:nvCxnSpPr>
        <p:spPr>
          <a:xfrm>
            <a:off x="7549631" y="6311900"/>
            <a:ext cx="21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FC217E0-8DBB-46A1-BFB1-6B5A61295F9F}"/>
              </a:ext>
            </a:extLst>
          </p:cNvPr>
          <p:cNvCxnSpPr>
            <a:cxnSpLocks/>
          </p:cNvCxnSpPr>
          <p:nvPr/>
        </p:nvCxnSpPr>
        <p:spPr>
          <a:xfrm flipV="1">
            <a:off x="7549631" y="4151900"/>
            <a:ext cx="0" cy="216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원호 32">
            <a:extLst>
              <a:ext uri="{FF2B5EF4-FFF2-40B4-BE49-F238E27FC236}">
                <a16:creationId xmlns:a16="http://schemas.microsoft.com/office/drawing/2014/main" id="{5DC99CEB-B7BA-4ECE-8706-19FED6E99903}"/>
              </a:ext>
            </a:extLst>
          </p:cNvPr>
          <p:cNvSpPr/>
          <p:nvPr/>
        </p:nvSpPr>
        <p:spPr>
          <a:xfrm rot="10800000">
            <a:off x="7847959" y="2024770"/>
            <a:ext cx="1563342" cy="3974040"/>
          </a:xfrm>
          <a:prstGeom prst="arc">
            <a:avLst>
              <a:gd name="adj1" fmla="val 12369851"/>
              <a:gd name="adj2" fmla="val 19951547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B93F4E-F496-4F41-BCE4-5396CC7FB0DA}"/>
              </a:ext>
            </a:extLst>
          </p:cNvPr>
          <p:cNvSpPr txBox="1"/>
          <p:nvPr/>
        </p:nvSpPr>
        <p:spPr>
          <a:xfrm>
            <a:off x="2476195" y="3643111"/>
            <a:ext cx="21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Concave Function</a:t>
            </a:r>
          </a:p>
          <a:p>
            <a:pPr algn="ctr"/>
            <a:r>
              <a:rPr lang="en-US" altLang="ko-KR" dirty="0"/>
              <a:t>(max)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409430-34E8-4A38-9660-43BA2F876155}"/>
              </a:ext>
            </a:extLst>
          </p:cNvPr>
          <p:cNvSpPr txBox="1"/>
          <p:nvPr/>
        </p:nvSpPr>
        <p:spPr>
          <a:xfrm>
            <a:off x="7549630" y="3637207"/>
            <a:ext cx="21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Convex Function</a:t>
            </a:r>
          </a:p>
          <a:p>
            <a:pPr algn="ctr"/>
            <a:r>
              <a:rPr lang="en-US" altLang="ko-KR" dirty="0"/>
              <a:t>(min)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595A85F-26CB-4263-BC16-BCE56F77408D}"/>
              </a:ext>
            </a:extLst>
          </p:cNvPr>
          <p:cNvCxnSpPr>
            <a:cxnSpLocks/>
          </p:cNvCxnSpPr>
          <p:nvPr/>
        </p:nvCxnSpPr>
        <p:spPr>
          <a:xfrm>
            <a:off x="2788727" y="4324880"/>
            <a:ext cx="15491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53AE6E0-98B6-408B-B746-66831369BE34}"/>
              </a:ext>
            </a:extLst>
          </p:cNvPr>
          <p:cNvSpPr txBox="1"/>
          <p:nvPr/>
        </p:nvSpPr>
        <p:spPr>
          <a:xfrm>
            <a:off x="4348931" y="4296753"/>
            <a:ext cx="1747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Derivative = 0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미분값</a:t>
            </a:r>
            <a:r>
              <a:rPr lang="ko-KR" altLang="en-US" dirty="0"/>
              <a:t> </a:t>
            </a:r>
            <a:r>
              <a:rPr lang="en-US" altLang="ko-KR" dirty="0"/>
              <a:t>= 0)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D79B12-FB6B-4A2B-A448-555A1CC851AC}"/>
              </a:ext>
            </a:extLst>
          </p:cNvPr>
          <p:cNvSpPr txBox="1"/>
          <p:nvPr/>
        </p:nvSpPr>
        <p:spPr>
          <a:xfrm>
            <a:off x="9315000" y="5365858"/>
            <a:ext cx="1747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Derivative = 0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미분값</a:t>
            </a:r>
            <a:r>
              <a:rPr lang="ko-KR" altLang="en-US" dirty="0"/>
              <a:t> </a:t>
            </a:r>
            <a:r>
              <a:rPr lang="en-US" altLang="ko-KR" dirty="0"/>
              <a:t>= 0)</a:t>
            </a:r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0D90362-CD34-4EFF-BBB4-FE5D77824A8A}"/>
              </a:ext>
            </a:extLst>
          </p:cNvPr>
          <p:cNvSpPr/>
          <p:nvPr/>
        </p:nvSpPr>
        <p:spPr>
          <a:xfrm>
            <a:off x="3501196" y="4216880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DAC258E-3F16-4BF0-97BE-441020A1B44E}"/>
              </a:ext>
            </a:extLst>
          </p:cNvPr>
          <p:cNvCxnSpPr>
            <a:cxnSpLocks/>
          </p:cNvCxnSpPr>
          <p:nvPr/>
        </p:nvCxnSpPr>
        <p:spPr>
          <a:xfrm>
            <a:off x="7847959" y="5985601"/>
            <a:ext cx="15491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25328560-CC14-4EB8-A5C1-F04E84DC333B}"/>
              </a:ext>
            </a:extLst>
          </p:cNvPr>
          <p:cNvSpPr/>
          <p:nvPr/>
        </p:nvSpPr>
        <p:spPr>
          <a:xfrm>
            <a:off x="8572809" y="5917569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760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0988D-5989-460A-A136-C9665C15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최적화 문제</a:t>
            </a:r>
            <a:r>
              <a:rPr lang="en-US" altLang="ko-KR" dirty="0"/>
              <a:t>(Optimization)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E7E54-824C-4319-B474-C796C3806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75606" cy="4351338"/>
          </a:xfrm>
        </p:spPr>
        <p:txBody>
          <a:bodyPr/>
          <a:lstStyle/>
          <a:p>
            <a:r>
              <a:rPr lang="en-US" altLang="ko-KR" dirty="0"/>
              <a:t>Finding Maximum or Minimum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C25B9A1-0E94-46D8-B046-2E13B3F598FE}"/>
              </a:ext>
            </a:extLst>
          </p:cNvPr>
          <p:cNvCxnSpPr/>
          <p:nvPr/>
        </p:nvCxnSpPr>
        <p:spPr>
          <a:xfrm>
            <a:off x="2476196" y="5729110"/>
            <a:ext cx="21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218E416-0465-40DC-8964-49D84BEDFF93}"/>
              </a:ext>
            </a:extLst>
          </p:cNvPr>
          <p:cNvCxnSpPr>
            <a:cxnSpLocks/>
          </p:cNvCxnSpPr>
          <p:nvPr/>
        </p:nvCxnSpPr>
        <p:spPr>
          <a:xfrm flipV="1">
            <a:off x="2476196" y="3569110"/>
            <a:ext cx="0" cy="216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11EEDE6-EB2C-41CE-B68C-1A259DFCCFAE}"/>
              </a:ext>
            </a:extLst>
          </p:cNvPr>
          <p:cNvCxnSpPr>
            <a:cxnSpLocks/>
          </p:cNvCxnSpPr>
          <p:nvPr/>
        </p:nvCxnSpPr>
        <p:spPr>
          <a:xfrm>
            <a:off x="7549631" y="5729110"/>
            <a:ext cx="21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417342E-A40C-4F10-90DA-707F7D27A5C1}"/>
              </a:ext>
            </a:extLst>
          </p:cNvPr>
          <p:cNvCxnSpPr>
            <a:cxnSpLocks/>
          </p:cNvCxnSpPr>
          <p:nvPr/>
        </p:nvCxnSpPr>
        <p:spPr>
          <a:xfrm flipV="1">
            <a:off x="7549631" y="3569110"/>
            <a:ext cx="0" cy="216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4469748-A836-45C6-A222-DEB12A80C98F}"/>
              </a:ext>
            </a:extLst>
          </p:cNvPr>
          <p:cNvSpPr txBox="1"/>
          <p:nvPr/>
        </p:nvSpPr>
        <p:spPr>
          <a:xfrm>
            <a:off x="2476194" y="3060321"/>
            <a:ext cx="723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Neither</a:t>
            </a:r>
            <a:endParaRPr lang="ko-KR" altLang="en-US" dirty="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1482F7A8-1830-47CF-80E2-055F7675428D}"/>
              </a:ext>
            </a:extLst>
          </p:cNvPr>
          <p:cNvSpPr/>
          <p:nvPr/>
        </p:nvSpPr>
        <p:spPr>
          <a:xfrm>
            <a:off x="2654710" y="4018750"/>
            <a:ext cx="1799303" cy="1497147"/>
          </a:xfrm>
          <a:custGeom>
            <a:avLst/>
            <a:gdLst>
              <a:gd name="connsiteX0" fmla="*/ 0 w 1799303"/>
              <a:gd name="connsiteY0" fmla="*/ 1438153 h 1497147"/>
              <a:gd name="connsiteX1" fmla="*/ 383458 w 1799303"/>
              <a:gd name="connsiteY1" fmla="*/ 7560 h 1497147"/>
              <a:gd name="connsiteX2" fmla="*/ 707922 w 1799303"/>
              <a:gd name="connsiteY2" fmla="*/ 848218 h 1497147"/>
              <a:gd name="connsiteX3" fmla="*/ 988142 w 1799303"/>
              <a:gd name="connsiteY3" fmla="*/ 287779 h 1497147"/>
              <a:gd name="connsiteX4" fmla="*/ 1799303 w 1799303"/>
              <a:gd name="connsiteY4" fmla="*/ 1497147 h 149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303" h="1497147">
                <a:moveTo>
                  <a:pt x="0" y="1438153"/>
                </a:moveTo>
                <a:cubicBezTo>
                  <a:pt x="132735" y="772017"/>
                  <a:pt x="265471" y="105882"/>
                  <a:pt x="383458" y="7560"/>
                </a:cubicBezTo>
                <a:cubicBezTo>
                  <a:pt x="501445" y="-90763"/>
                  <a:pt x="607141" y="801515"/>
                  <a:pt x="707922" y="848218"/>
                </a:cubicBezTo>
                <a:cubicBezTo>
                  <a:pt x="808703" y="894921"/>
                  <a:pt x="806245" y="179624"/>
                  <a:pt x="988142" y="287779"/>
                </a:cubicBezTo>
                <a:cubicBezTo>
                  <a:pt x="1170039" y="395934"/>
                  <a:pt x="1310148" y="1388992"/>
                  <a:pt x="1799303" y="1497147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34EFF69D-9291-401F-9E0F-128958EDEB4C}"/>
              </a:ext>
            </a:extLst>
          </p:cNvPr>
          <p:cNvSpPr/>
          <p:nvPr/>
        </p:nvSpPr>
        <p:spPr>
          <a:xfrm>
            <a:off x="7860890" y="3982065"/>
            <a:ext cx="1622323" cy="1445341"/>
          </a:xfrm>
          <a:custGeom>
            <a:avLst/>
            <a:gdLst>
              <a:gd name="connsiteX0" fmla="*/ 0 w 1622323"/>
              <a:gd name="connsiteY0" fmla="*/ 1445341 h 1445341"/>
              <a:gd name="connsiteX1" fmla="*/ 471949 w 1622323"/>
              <a:gd name="connsiteY1" fmla="*/ 1327354 h 1445341"/>
              <a:gd name="connsiteX2" fmla="*/ 678426 w 1622323"/>
              <a:gd name="connsiteY2" fmla="*/ 840658 h 1445341"/>
              <a:gd name="connsiteX3" fmla="*/ 988142 w 1622323"/>
              <a:gd name="connsiteY3" fmla="*/ 191729 h 1445341"/>
              <a:gd name="connsiteX4" fmla="*/ 1622323 w 1622323"/>
              <a:gd name="connsiteY4" fmla="*/ 0 h 1445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2323" h="1445341">
                <a:moveTo>
                  <a:pt x="0" y="1445341"/>
                </a:moveTo>
                <a:cubicBezTo>
                  <a:pt x="179439" y="1436737"/>
                  <a:pt x="358878" y="1428134"/>
                  <a:pt x="471949" y="1327354"/>
                </a:cubicBezTo>
                <a:cubicBezTo>
                  <a:pt x="585020" y="1226574"/>
                  <a:pt x="592394" y="1029929"/>
                  <a:pt x="678426" y="840658"/>
                </a:cubicBezTo>
                <a:cubicBezTo>
                  <a:pt x="764458" y="651387"/>
                  <a:pt x="830826" y="331839"/>
                  <a:pt x="988142" y="191729"/>
                </a:cubicBezTo>
                <a:cubicBezTo>
                  <a:pt x="1145458" y="51619"/>
                  <a:pt x="1492046" y="27039"/>
                  <a:pt x="1622323" y="0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5E627EB-7AA1-45A7-BC00-6482EAEB6A36}"/>
              </a:ext>
            </a:extLst>
          </p:cNvPr>
          <p:cNvCxnSpPr>
            <a:cxnSpLocks/>
          </p:cNvCxnSpPr>
          <p:nvPr/>
        </p:nvCxnSpPr>
        <p:spPr>
          <a:xfrm>
            <a:off x="2287528" y="4018750"/>
            <a:ext cx="15491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E7B57D71-8C52-41AF-89E1-E97A8CCA1857}"/>
              </a:ext>
            </a:extLst>
          </p:cNvPr>
          <p:cNvSpPr/>
          <p:nvPr/>
        </p:nvSpPr>
        <p:spPr>
          <a:xfrm>
            <a:off x="2999997" y="3910750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A4A84D5-5D0E-4587-908D-570BC4DBF92B}"/>
              </a:ext>
            </a:extLst>
          </p:cNvPr>
          <p:cNvCxnSpPr>
            <a:cxnSpLocks/>
          </p:cNvCxnSpPr>
          <p:nvPr/>
        </p:nvCxnSpPr>
        <p:spPr>
          <a:xfrm>
            <a:off x="2600065" y="4873930"/>
            <a:ext cx="15491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CF46AD62-97DA-4FB6-A42B-7C5E1BA0E7D3}"/>
              </a:ext>
            </a:extLst>
          </p:cNvPr>
          <p:cNvSpPr/>
          <p:nvPr/>
        </p:nvSpPr>
        <p:spPr>
          <a:xfrm>
            <a:off x="3312534" y="4765930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455221F-DE94-4CC6-88A5-8027C025CBDE}"/>
              </a:ext>
            </a:extLst>
          </p:cNvPr>
          <p:cNvCxnSpPr>
            <a:cxnSpLocks/>
          </p:cNvCxnSpPr>
          <p:nvPr/>
        </p:nvCxnSpPr>
        <p:spPr>
          <a:xfrm>
            <a:off x="2831301" y="4324084"/>
            <a:ext cx="15491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796AF798-5E2B-4CA9-B39E-80326968C8FA}"/>
              </a:ext>
            </a:extLst>
          </p:cNvPr>
          <p:cNvSpPr/>
          <p:nvPr/>
        </p:nvSpPr>
        <p:spPr>
          <a:xfrm>
            <a:off x="3543770" y="421608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DB143-7B95-4481-ADC5-03CFBAC2B91C}"/>
              </a:ext>
            </a:extLst>
          </p:cNvPr>
          <p:cNvSpPr txBox="1"/>
          <p:nvPr/>
        </p:nvSpPr>
        <p:spPr>
          <a:xfrm>
            <a:off x="2464331" y="5773076"/>
            <a:ext cx="2158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Multiple solutions</a:t>
            </a:r>
          </a:p>
          <a:p>
            <a:pPr algn="ctr"/>
            <a:r>
              <a:rPr lang="en-US" altLang="ko-KR" dirty="0"/>
              <a:t>to derivative = 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6854C1-0E41-47D6-8684-7BAAB4CC8206}"/>
              </a:ext>
            </a:extLst>
          </p:cNvPr>
          <p:cNvSpPr txBox="1"/>
          <p:nvPr/>
        </p:nvSpPr>
        <p:spPr>
          <a:xfrm>
            <a:off x="7549631" y="5768370"/>
            <a:ext cx="2158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 solution</a:t>
            </a:r>
          </a:p>
          <a:p>
            <a:pPr algn="ctr"/>
            <a:r>
              <a:rPr lang="en-US" altLang="ko-KR" dirty="0"/>
              <a:t>to derivative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286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0988D-5989-460A-A136-C9665C15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최적화 문제</a:t>
            </a:r>
            <a:r>
              <a:rPr lang="en-US" altLang="ko-KR" dirty="0"/>
              <a:t>(Optimization)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E2E7E54-824C-4319-B474-C796C3806D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075606" cy="4351338"/>
              </a:xfrm>
            </p:spPr>
            <p:txBody>
              <a:bodyPr/>
              <a:lstStyle/>
              <a:p>
                <a:r>
                  <a:rPr lang="ko-KR" altLang="en-US" dirty="0"/>
                  <a:t>최적화 문제에서 미분</a:t>
                </a:r>
                <a:r>
                  <a:rPr lang="en-US" altLang="ko-KR" dirty="0"/>
                  <a:t>(derivative)</a:t>
                </a:r>
                <a:r>
                  <a:rPr lang="ko-KR" altLang="en-US" dirty="0"/>
                  <a:t>을 이용하는 이유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RSS(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dirty="0"/>
                  <a:t>므로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𝑑𝑔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</m:oMath>
                </a14:m>
                <a:r>
                  <a:rPr lang="ko-KR" altLang="en-US" dirty="0"/>
                  <a:t>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미분하면 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최대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최소 값을 알 수 있다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E2E7E54-824C-4319-B474-C796C3806D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075606" cy="4351338"/>
              </a:xfrm>
              <a:blipFill>
                <a:blip r:embed="rId3"/>
                <a:stretch>
                  <a:fillRect l="-1090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C25B9A1-0E94-46D8-B046-2E13B3F598FE}"/>
              </a:ext>
            </a:extLst>
          </p:cNvPr>
          <p:cNvCxnSpPr/>
          <p:nvPr/>
        </p:nvCxnSpPr>
        <p:spPr>
          <a:xfrm>
            <a:off x="2476196" y="6311900"/>
            <a:ext cx="21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218E416-0465-40DC-8964-49D84BEDFF93}"/>
              </a:ext>
            </a:extLst>
          </p:cNvPr>
          <p:cNvCxnSpPr>
            <a:cxnSpLocks/>
          </p:cNvCxnSpPr>
          <p:nvPr/>
        </p:nvCxnSpPr>
        <p:spPr>
          <a:xfrm flipV="1">
            <a:off x="2476196" y="4151900"/>
            <a:ext cx="0" cy="216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원호 10">
            <a:extLst>
              <a:ext uri="{FF2B5EF4-FFF2-40B4-BE49-F238E27FC236}">
                <a16:creationId xmlns:a16="http://schemas.microsoft.com/office/drawing/2014/main" id="{75886E44-5C74-427D-A11B-1B7292346BAE}"/>
              </a:ext>
            </a:extLst>
          </p:cNvPr>
          <p:cNvSpPr/>
          <p:nvPr/>
        </p:nvSpPr>
        <p:spPr>
          <a:xfrm>
            <a:off x="2774525" y="4324880"/>
            <a:ext cx="1563342" cy="3974040"/>
          </a:xfrm>
          <a:prstGeom prst="arc">
            <a:avLst>
              <a:gd name="adj1" fmla="val 12369851"/>
              <a:gd name="adj2" fmla="val 19951547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11EEDE6-EB2C-41CE-B68C-1A259DFCCFAE}"/>
              </a:ext>
            </a:extLst>
          </p:cNvPr>
          <p:cNvCxnSpPr>
            <a:cxnSpLocks/>
          </p:cNvCxnSpPr>
          <p:nvPr/>
        </p:nvCxnSpPr>
        <p:spPr>
          <a:xfrm>
            <a:off x="7549631" y="6311900"/>
            <a:ext cx="21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417342E-A40C-4F10-90DA-707F7D27A5C1}"/>
              </a:ext>
            </a:extLst>
          </p:cNvPr>
          <p:cNvCxnSpPr>
            <a:cxnSpLocks/>
          </p:cNvCxnSpPr>
          <p:nvPr/>
        </p:nvCxnSpPr>
        <p:spPr>
          <a:xfrm flipV="1">
            <a:off x="7549631" y="4151900"/>
            <a:ext cx="0" cy="216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원호 21">
            <a:extLst>
              <a:ext uri="{FF2B5EF4-FFF2-40B4-BE49-F238E27FC236}">
                <a16:creationId xmlns:a16="http://schemas.microsoft.com/office/drawing/2014/main" id="{7E670D61-D6CC-4C81-BC15-1F0D9DF7B16B}"/>
              </a:ext>
            </a:extLst>
          </p:cNvPr>
          <p:cNvSpPr/>
          <p:nvPr/>
        </p:nvSpPr>
        <p:spPr>
          <a:xfrm rot="10800000">
            <a:off x="7847959" y="2024770"/>
            <a:ext cx="1563342" cy="3974040"/>
          </a:xfrm>
          <a:prstGeom prst="arc">
            <a:avLst>
              <a:gd name="adj1" fmla="val 12369851"/>
              <a:gd name="adj2" fmla="val 19951547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469748-A836-45C6-A222-DEB12A80C98F}"/>
              </a:ext>
            </a:extLst>
          </p:cNvPr>
          <p:cNvSpPr txBox="1"/>
          <p:nvPr/>
        </p:nvSpPr>
        <p:spPr>
          <a:xfrm>
            <a:off x="2476195" y="3643111"/>
            <a:ext cx="21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Concave Function</a:t>
            </a:r>
          </a:p>
          <a:p>
            <a:pPr algn="ctr"/>
            <a:r>
              <a:rPr lang="en-US" altLang="ko-KR" dirty="0"/>
              <a:t>(max)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6FDA9-8EF1-4BE1-A794-6D0C7C0FABA9}"/>
              </a:ext>
            </a:extLst>
          </p:cNvPr>
          <p:cNvSpPr txBox="1"/>
          <p:nvPr/>
        </p:nvSpPr>
        <p:spPr>
          <a:xfrm>
            <a:off x="7549630" y="3637207"/>
            <a:ext cx="21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Convex Function</a:t>
            </a:r>
          </a:p>
          <a:p>
            <a:pPr algn="ctr"/>
            <a:r>
              <a:rPr lang="en-US" altLang="ko-KR" dirty="0"/>
              <a:t>(min)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AC0D181-6751-4AF3-8778-9785CD3BDC9A}"/>
              </a:ext>
            </a:extLst>
          </p:cNvPr>
          <p:cNvCxnSpPr>
            <a:cxnSpLocks/>
          </p:cNvCxnSpPr>
          <p:nvPr/>
        </p:nvCxnSpPr>
        <p:spPr>
          <a:xfrm>
            <a:off x="2788727" y="4324880"/>
            <a:ext cx="15491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5B2E329-09FF-498E-BEB0-78CC03901EC9}"/>
              </a:ext>
            </a:extLst>
          </p:cNvPr>
          <p:cNvSpPr txBox="1"/>
          <p:nvPr/>
        </p:nvSpPr>
        <p:spPr>
          <a:xfrm>
            <a:off x="4348931" y="4296753"/>
            <a:ext cx="1747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Derivative = 0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미분값</a:t>
            </a:r>
            <a:r>
              <a:rPr lang="ko-KR" altLang="en-US" dirty="0"/>
              <a:t> </a:t>
            </a:r>
            <a:r>
              <a:rPr lang="en-US" altLang="ko-KR" dirty="0"/>
              <a:t>= 0)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42E619-BEB6-48BD-AC30-D213CB15B975}"/>
              </a:ext>
            </a:extLst>
          </p:cNvPr>
          <p:cNvSpPr txBox="1"/>
          <p:nvPr/>
        </p:nvSpPr>
        <p:spPr>
          <a:xfrm>
            <a:off x="9315000" y="5365858"/>
            <a:ext cx="1747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Derivative = 0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미분값</a:t>
            </a:r>
            <a:r>
              <a:rPr lang="ko-KR" altLang="en-US" dirty="0"/>
              <a:t> </a:t>
            </a:r>
            <a:r>
              <a:rPr lang="en-US" altLang="ko-KR" dirty="0"/>
              <a:t>= 0)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44C73F1-139C-4F56-9941-B8830A3753AE}"/>
              </a:ext>
            </a:extLst>
          </p:cNvPr>
          <p:cNvSpPr/>
          <p:nvPr/>
        </p:nvSpPr>
        <p:spPr>
          <a:xfrm>
            <a:off x="3501196" y="4216880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3EBBA96-8791-4A83-8F80-7880950E12E4}"/>
              </a:ext>
            </a:extLst>
          </p:cNvPr>
          <p:cNvCxnSpPr>
            <a:cxnSpLocks/>
          </p:cNvCxnSpPr>
          <p:nvPr/>
        </p:nvCxnSpPr>
        <p:spPr>
          <a:xfrm>
            <a:off x="7847959" y="5985601"/>
            <a:ext cx="15491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2847B27C-4CE1-4030-87E6-49506250B71D}"/>
              </a:ext>
            </a:extLst>
          </p:cNvPr>
          <p:cNvSpPr/>
          <p:nvPr/>
        </p:nvSpPr>
        <p:spPr>
          <a:xfrm>
            <a:off x="8572809" y="5917569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121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0988D-5989-460A-A136-C9665C15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Finding Maximum in Concave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E7E54-824C-4319-B474-C796C3806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75606" cy="4351338"/>
          </a:xfrm>
        </p:spPr>
        <p:txBody>
          <a:bodyPr/>
          <a:lstStyle/>
          <a:p>
            <a:r>
              <a:rPr lang="en-US" altLang="ko-KR" dirty="0"/>
              <a:t>Hill climbing</a:t>
            </a:r>
            <a:r>
              <a:rPr lang="ko-KR" altLang="en-US" dirty="0"/>
              <a:t>을 통해 최댓값 찾기</a:t>
            </a:r>
            <a:endParaRPr lang="en-US" altLang="ko-KR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C25B9A1-0E94-46D8-B046-2E13B3F598FE}"/>
              </a:ext>
            </a:extLst>
          </p:cNvPr>
          <p:cNvCxnSpPr/>
          <p:nvPr/>
        </p:nvCxnSpPr>
        <p:spPr>
          <a:xfrm>
            <a:off x="895661" y="6311900"/>
            <a:ext cx="36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218E416-0465-40DC-8964-49D84BEDFF93}"/>
              </a:ext>
            </a:extLst>
          </p:cNvPr>
          <p:cNvCxnSpPr>
            <a:cxnSpLocks/>
          </p:cNvCxnSpPr>
          <p:nvPr/>
        </p:nvCxnSpPr>
        <p:spPr>
          <a:xfrm flipV="1">
            <a:off x="895661" y="2711900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원호 10">
            <a:extLst>
              <a:ext uri="{FF2B5EF4-FFF2-40B4-BE49-F238E27FC236}">
                <a16:creationId xmlns:a16="http://schemas.microsoft.com/office/drawing/2014/main" id="{75886E44-5C74-427D-A11B-1B7292346BAE}"/>
              </a:ext>
            </a:extLst>
          </p:cNvPr>
          <p:cNvSpPr/>
          <p:nvPr/>
        </p:nvSpPr>
        <p:spPr>
          <a:xfrm>
            <a:off x="1135031" y="2851428"/>
            <a:ext cx="3059673" cy="7777737"/>
          </a:xfrm>
          <a:prstGeom prst="arc">
            <a:avLst>
              <a:gd name="adj1" fmla="val 12369851"/>
              <a:gd name="adj2" fmla="val 19951547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127B8C1-D2D9-4257-A951-8BB8B5E163AB}"/>
              </a:ext>
            </a:extLst>
          </p:cNvPr>
          <p:cNvCxnSpPr/>
          <p:nvPr/>
        </p:nvCxnSpPr>
        <p:spPr>
          <a:xfrm>
            <a:off x="1278194" y="5400792"/>
            <a:ext cx="3600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77E372D-A6D1-453C-A841-DD81905C7A1A}"/>
              </a:ext>
            </a:extLst>
          </p:cNvPr>
          <p:cNvCxnSpPr>
            <a:cxnSpLocks/>
          </p:cNvCxnSpPr>
          <p:nvPr/>
        </p:nvCxnSpPr>
        <p:spPr>
          <a:xfrm flipH="1">
            <a:off x="810194" y="5400792"/>
            <a:ext cx="3600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60CBB5AA-D8FF-447A-8295-EB044687E09B}"/>
              </a:ext>
            </a:extLst>
          </p:cNvPr>
          <p:cNvSpPr/>
          <p:nvPr/>
        </p:nvSpPr>
        <p:spPr>
          <a:xfrm>
            <a:off x="1170194" y="5346792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0F8A6D-EE91-40E0-9F5A-7E51D4F27959}"/>
              </a:ext>
            </a:extLst>
          </p:cNvPr>
          <p:cNvSpPr txBox="1"/>
          <p:nvPr/>
        </p:nvSpPr>
        <p:spPr>
          <a:xfrm>
            <a:off x="860990" y="5367623"/>
            <a:ext cx="74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2221CF-1567-4CCC-A9C9-46E57C20BE41}"/>
              </a:ext>
            </a:extLst>
          </p:cNvPr>
          <p:cNvSpPr txBox="1"/>
          <p:nvPr/>
        </p:nvSpPr>
        <p:spPr>
          <a:xfrm>
            <a:off x="4896465" y="2851428"/>
            <a:ext cx="6990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Concave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r>
              <a:rPr lang="ko-KR" altLang="en-US" dirty="0"/>
              <a:t>에서 최댓값을 찾으려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빨간점</a:t>
            </a:r>
            <a:r>
              <a:rPr lang="en-US" altLang="ko-KR" dirty="0"/>
              <a:t>(w1 or w2)</a:t>
            </a:r>
            <a:r>
              <a:rPr lang="ko-KR" altLang="en-US" dirty="0"/>
              <a:t>이 오른쪽</a:t>
            </a:r>
            <a:r>
              <a:rPr lang="en-US" altLang="ko-KR" dirty="0"/>
              <a:t>/</a:t>
            </a:r>
            <a:r>
              <a:rPr lang="ko-KR" altLang="en-US" dirty="0"/>
              <a:t>왼쪽 중 어느 방향으로 </a:t>
            </a:r>
            <a:r>
              <a:rPr lang="ko-KR" altLang="en-US" dirty="0" err="1"/>
              <a:t>가야할까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FC76A3C-CA8F-4143-9E9C-DDC912B2ECD5}"/>
              </a:ext>
            </a:extLst>
          </p:cNvPr>
          <p:cNvCxnSpPr/>
          <p:nvPr/>
        </p:nvCxnSpPr>
        <p:spPr>
          <a:xfrm>
            <a:off x="4086047" y="5054464"/>
            <a:ext cx="3600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46861E4-83CA-4DC9-9AC0-0C81096602DC}"/>
              </a:ext>
            </a:extLst>
          </p:cNvPr>
          <p:cNvCxnSpPr>
            <a:cxnSpLocks/>
          </p:cNvCxnSpPr>
          <p:nvPr/>
        </p:nvCxnSpPr>
        <p:spPr>
          <a:xfrm flipH="1">
            <a:off x="3618047" y="5054464"/>
            <a:ext cx="3600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F4BE154E-6F2C-44E2-B8B2-D9B0AFD12AA4}"/>
              </a:ext>
            </a:extLst>
          </p:cNvPr>
          <p:cNvSpPr/>
          <p:nvPr/>
        </p:nvSpPr>
        <p:spPr>
          <a:xfrm>
            <a:off x="3978047" y="500046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E1BBBE-3C25-476C-878A-651AA11EEE6A}"/>
              </a:ext>
            </a:extLst>
          </p:cNvPr>
          <p:cNvSpPr txBox="1"/>
          <p:nvPr/>
        </p:nvSpPr>
        <p:spPr>
          <a:xfrm>
            <a:off x="3668843" y="5021295"/>
            <a:ext cx="74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176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0988D-5989-460A-A136-C9665C15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Finding Maximum in Concave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E7E54-824C-4319-B474-C796C3806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75606" cy="4351338"/>
          </a:xfrm>
        </p:spPr>
        <p:txBody>
          <a:bodyPr/>
          <a:lstStyle/>
          <a:p>
            <a:r>
              <a:rPr lang="en-US" altLang="ko-KR" dirty="0"/>
              <a:t>Hill climbing</a:t>
            </a:r>
            <a:r>
              <a:rPr lang="ko-KR" altLang="en-US" dirty="0"/>
              <a:t>을 통해 최댓값 찾기</a:t>
            </a:r>
            <a:endParaRPr lang="en-US" altLang="ko-KR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C25B9A1-0E94-46D8-B046-2E13B3F598FE}"/>
              </a:ext>
            </a:extLst>
          </p:cNvPr>
          <p:cNvCxnSpPr/>
          <p:nvPr/>
        </p:nvCxnSpPr>
        <p:spPr>
          <a:xfrm>
            <a:off x="895661" y="6311900"/>
            <a:ext cx="36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218E416-0465-40DC-8964-49D84BEDFF93}"/>
              </a:ext>
            </a:extLst>
          </p:cNvPr>
          <p:cNvCxnSpPr>
            <a:cxnSpLocks/>
          </p:cNvCxnSpPr>
          <p:nvPr/>
        </p:nvCxnSpPr>
        <p:spPr>
          <a:xfrm flipV="1">
            <a:off x="895661" y="2711900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원호 10">
            <a:extLst>
              <a:ext uri="{FF2B5EF4-FFF2-40B4-BE49-F238E27FC236}">
                <a16:creationId xmlns:a16="http://schemas.microsoft.com/office/drawing/2014/main" id="{75886E44-5C74-427D-A11B-1B7292346BAE}"/>
              </a:ext>
            </a:extLst>
          </p:cNvPr>
          <p:cNvSpPr/>
          <p:nvPr/>
        </p:nvSpPr>
        <p:spPr>
          <a:xfrm>
            <a:off x="1135031" y="2851428"/>
            <a:ext cx="3059673" cy="7777737"/>
          </a:xfrm>
          <a:prstGeom prst="arc">
            <a:avLst>
              <a:gd name="adj1" fmla="val 12369851"/>
              <a:gd name="adj2" fmla="val 19951547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127B8C1-D2D9-4257-A951-8BB8B5E163AB}"/>
              </a:ext>
            </a:extLst>
          </p:cNvPr>
          <p:cNvCxnSpPr/>
          <p:nvPr/>
        </p:nvCxnSpPr>
        <p:spPr>
          <a:xfrm>
            <a:off x="1278194" y="5400792"/>
            <a:ext cx="3600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60CBB5AA-D8FF-447A-8295-EB044687E09B}"/>
              </a:ext>
            </a:extLst>
          </p:cNvPr>
          <p:cNvSpPr/>
          <p:nvPr/>
        </p:nvSpPr>
        <p:spPr>
          <a:xfrm>
            <a:off x="1170194" y="5346792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0F8A6D-EE91-40E0-9F5A-7E51D4F27959}"/>
              </a:ext>
            </a:extLst>
          </p:cNvPr>
          <p:cNvSpPr txBox="1"/>
          <p:nvPr/>
        </p:nvSpPr>
        <p:spPr>
          <a:xfrm>
            <a:off x="860990" y="5367623"/>
            <a:ext cx="74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2221CF-1567-4CCC-A9C9-46E57C20BE41}"/>
                  </a:ext>
                </a:extLst>
              </p:cNvPr>
              <p:cNvSpPr txBox="1"/>
              <p:nvPr/>
            </p:nvSpPr>
            <p:spPr>
              <a:xfrm>
                <a:off x="4495661" y="2851428"/>
                <a:ext cx="7425101" cy="1362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최고점을 기준으로 왼쪽의 기울기는 양수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오른쪽의 기울기는 음수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이를 통해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dirty="0"/>
                  <a:t>인 값을 찾으면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찾을 수 있다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이 과정을 </a:t>
                </a:r>
                <a:r>
                  <a:rPr lang="en-US" altLang="ko-KR" dirty="0"/>
                  <a:t>Gradient Ascent</a:t>
                </a:r>
                <a:r>
                  <a:rPr lang="ko-KR" altLang="en-US" dirty="0"/>
                  <a:t>라고 부른다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2221CF-1567-4CCC-A9C9-46E57C20B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661" y="2851428"/>
                <a:ext cx="7425101" cy="1362296"/>
              </a:xfrm>
              <a:prstGeom prst="rect">
                <a:avLst/>
              </a:prstGeom>
              <a:blipFill>
                <a:blip r:embed="rId3"/>
                <a:stretch>
                  <a:fillRect l="-492" t="-2691" b="-40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46861E4-83CA-4DC9-9AC0-0C81096602DC}"/>
              </a:ext>
            </a:extLst>
          </p:cNvPr>
          <p:cNvCxnSpPr>
            <a:cxnSpLocks/>
          </p:cNvCxnSpPr>
          <p:nvPr/>
        </p:nvCxnSpPr>
        <p:spPr>
          <a:xfrm flipH="1">
            <a:off x="3618047" y="5054464"/>
            <a:ext cx="3600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F4BE154E-6F2C-44E2-B8B2-D9B0AFD12AA4}"/>
              </a:ext>
            </a:extLst>
          </p:cNvPr>
          <p:cNvSpPr/>
          <p:nvPr/>
        </p:nvSpPr>
        <p:spPr>
          <a:xfrm>
            <a:off x="3978047" y="500046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E1BBBE-3C25-476C-878A-651AA11EEE6A}"/>
              </a:ext>
            </a:extLst>
          </p:cNvPr>
          <p:cNvSpPr txBox="1"/>
          <p:nvPr/>
        </p:nvSpPr>
        <p:spPr>
          <a:xfrm>
            <a:off x="3668843" y="5021295"/>
            <a:ext cx="74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w2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D658456-E76E-486C-B244-13EAB4D1A9E3}"/>
              </a:ext>
            </a:extLst>
          </p:cNvPr>
          <p:cNvCxnSpPr/>
          <p:nvPr/>
        </p:nvCxnSpPr>
        <p:spPr>
          <a:xfrm>
            <a:off x="2610465" y="2851428"/>
            <a:ext cx="0" cy="346047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5367E4-05C2-40A7-89A0-917D46555BE5}"/>
                  </a:ext>
                </a:extLst>
              </p:cNvPr>
              <p:cNvSpPr txBox="1"/>
              <p:nvPr/>
            </p:nvSpPr>
            <p:spPr>
              <a:xfrm>
                <a:off x="1351935" y="4248912"/>
                <a:ext cx="1258753" cy="61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5367E4-05C2-40A7-89A0-917D46555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935" y="4248912"/>
                <a:ext cx="1258753" cy="6199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B21176-C59F-499D-B313-F0E84C4FD4C9}"/>
                  </a:ext>
                </a:extLst>
              </p:cNvPr>
              <p:cNvSpPr txBox="1"/>
              <p:nvPr/>
            </p:nvSpPr>
            <p:spPr>
              <a:xfrm>
                <a:off x="2692367" y="4239685"/>
                <a:ext cx="1258753" cy="61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B21176-C59F-499D-B313-F0E84C4FD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367" y="4239685"/>
                <a:ext cx="1258753" cy="6199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357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0988D-5989-460A-A136-C9665C15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Finding Maximum in Concave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E7E54-824C-4319-B474-C796C3806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75606" cy="4351338"/>
          </a:xfrm>
        </p:spPr>
        <p:txBody>
          <a:bodyPr/>
          <a:lstStyle/>
          <a:p>
            <a:r>
              <a:rPr lang="en-US" altLang="ko-KR" dirty="0"/>
              <a:t>Hill climbing</a:t>
            </a:r>
            <a:r>
              <a:rPr lang="ko-KR" altLang="en-US" dirty="0"/>
              <a:t>을 통해 최댓값 찾기</a:t>
            </a:r>
            <a:endParaRPr lang="en-US" altLang="ko-KR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C25B9A1-0E94-46D8-B046-2E13B3F598FE}"/>
              </a:ext>
            </a:extLst>
          </p:cNvPr>
          <p:cNvCxnSpPr/>
          <p:nvPr/>
        </p:nvCxnSpPr>
        <p:spPr>
          <a:xfrm>
            <a:off x="895661" y="6311900"/>
            <a:ext cx="36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218E416-0465-40DC-8964-49D84BEDFF93}"/>
              </a:ext>
            </a:extLst>
          </p:cNvPr>
          <p:cNvCxnSpPr>
            <a:cxnSpLocks/>
          </p:cNvCxnSpPr>
          <p:nvPr/>
        </p:nvCxnSpPr>
        <p:spPr>
          <a:xfrm flipV="1">
            <a:off x="895661" y="2711900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원호 10">
            <a:extLst>
              <a:ext uri="{FF2B5EF4-FFF2-40B4-BE49-F238E27FC236}">
                <a16:creationId xmlns:a16="http://schemas.microsoft.com/office/drawing/2014/main" id="{75886E44-5C74-427D-A11B-1B7292346BAE}"/>
              </a:ext>
            </a:extLst>
          </p:cNvPr>
          <p:cNvSpPr/>
          <p:nvPr/>
        </p:nvSpPr>
        <p:spPr>
          <a:xfrm>
            <a:off x="1135031" y="2851428"/>
            <a:ext cx="3059673" cy="7777737"/>
          </a:xfrm>
          <a:prstGeom prst="arc">
            <a:avLst>
              <a:gd name="adj1" fmla="val 12369851"/>
              <a:gd name="adj2" fmla="val 19951547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127B8C1-D2D9-4257-A951-8BB8B5E163AB}"/>
              </a:ext>
            </a:extLst>
          </p:cNvPr>
          <p:cNvCxnSpPr>
            <a:cxnSpLocks/>
          </p:cNvCxnSpPr>
          <p:nvPr/>
        </p:nvCxnSpPr>
        <p:spPr>
          <a:xfrm flipV="1">
            <a:off x="1278194" y="5108464"/>
            <a:ext cx="2699853" cy="29232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60CBB5AA-D8FF-447A-8295-EB044687E09B}"/>
              </a:ext>
            </a:extLst>
          </p:cNvPr>
          <p:cNvSpPr/>
          <p:nvPr/>
        </p:nvSpPr>
        <p:spPr>
          <a:xfrm>
            <a:off x="1170194" y="5346792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0F8A6D-EE91-40E0-9F5A-7E51D4F27959}"/>
                  </a:ext>
                </a:extLst>
              </p:cNvPr>
              <p:cNvSpPr txBox="1"/>
              <p:nvPr/>
            </p:nvSpPr>
            <p:spPr>
              <a:xfrm>
                <a:off x="860990" y="5367623"/>
                <a:ext cx="742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0F8A6D-EE91-40E0-9F5A-7E51D4F27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90" y="5367623"/>
                <a:ext cx="742519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2221CF-1567-4CCC-A9C9-46E57C20BE41}"/>
                  </a:ext>
                </a:extLst>
              </p:cNvPr>
              <p:cNvSpPr txBox="1"/>
              <p:nvPr/>
            </p:nvSpPr>
            <p:spPr>
              <a:xfrm>
                <a:off x="4495661" y="2851428"/>
                <a:ext cx="7676675" cy="1688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에서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ko-KR" altLang="en-US" dirty="0"/>
                  <a:t>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으로 수렴하지 않는다면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</a:rPr>
                      <m:t>η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ko-KR" altLang="en-US" dirty="0"/>
                  <a:t>를 수행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 때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는 </a:t>
                </a:r>
                <a:r>
                  <a:rPr lang="en-US" altLang="ko-KR" dirty="0"/>
                  <a:t>iteration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</a:rPr>
                      <m:t>η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dirty="0"/>
                  <a:t> stepsize</a:t>
                </a:r>
                <a:r>
                  <a:rPr lang="ko-KR" altLang="en-US" dirty="0"/>
                  <a:t>를 의미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err="1"/>
                  <a:t>Stepsize</a:t>
                </a:r>
                <a:r>
                  <a:rPr lang="ko-KR" altLang="en-US" dirty="0"/>
                  <a:t>의 크기에 따라 그림과 같이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의 값이 점프할 수도 있다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위의 과정을 계속 반복하면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dirty="0"/>
                  <a:t>으로 수렴하는 부분이 있다</a:t>
                </a:r>
                <a:r>
                  <a:rPr lang="en-US" altLang="ko-KR" dirty="0"/>
                  <a:t>(max).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2221CF-1567-4CCC-A9C9-46E57C20B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661" y="2851428"/>
                <a:ext cx="7676675" cy="1688539"/>
              </a:xfrm>
              <a:prstGeom prst="rect">
                <a:avLst/>
              </a:prstGeom>
              <a:blipFill>
                <a:blip r:embed="rId4"/>
                <a:stretch>
                  <a:fillRect l="-4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46861E4-83CA-4DC9-9AC0-0C81096602DC}"/>
              </a:ext>
            </a:extLst>
          </p:cNvPr>
          <p:cNvCxnSpPr>
            <a:cxnSpLocks/>
          </p:cNvCxnSpPr>
          <p:nvPr/>
        </p:nvCxnSpPr>
        <p:spPr>
          <a:xfrm flipH="1" flipV="1">
            <a:off x="1603509" y="4483907"/>
            <a:ext cx="2266538" cy="4896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F4BE154E-6F2C-44E2-B8B2-D9B0AFD12AA4}"/>
              </a:ext>
            </a:extLst>
          </p:cNvPr>
          <p:cNvSpPr/>
          <p:nvPr/>
        </p:nvSpPr>
        <p:spPr>
          <a:xfrm>
            <a:off x="3978047" y="500046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E1BBBE-3C25-476C-878A-651AA11EEE6A}"/>
                  </a:ext>
                </a:extLst>
              </p:cNvPr>
              <p:cNvSpPr txBox="1"/>
              <p:nvPr/>
            </p:nvSpPr>
            <p:spPr>
              <a:xfrm>
                <a:off x="3668843" y="5021295"/>
                <a:ext cx="742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E1BBBE-3C25-476C-878A-651AA11EE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843" y="5021295"/>
                <a:ext cx="742519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D658456-E76E-486C-B244-13EAB4D1A9E3}"/>
              </a:ext>
            </a:extLst>
          </p:cNvPr>
          <p:cNvCxnSpPr/>
          <p:nvPr/>
        </p:nvCxnSpPr>
        <p:spPr>
          <a:xfrm>
            <a:off x="2610465" y="2851428"/>
            <a:ext cx="0" cy="346047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C86F8373-4634-4B33-8845-8237351037FD}"/>
              </a:ext>
            </a:extLst>
          </p:cNvPr>
          <p:cNvSpPr/>
          <p:nvPr/>
        </p:nvSpPr>
        <p:spPr>
          <a:xfrm>
            <a:off x="1351935" y="438213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4DAA924-B860-4CA2-940B-747B09DC0C68}"/>
                  </a:ext>
                </a:extLst>
              </p:cNvPr>
              <p:cNvSpPr txBox="1"/>
              <p:nvPr/>
            </p:nvSpPr>
            <p:spPr>
              <a:xfrm>
                <a:off x="1042731" y="4402969"/>
                <a:ext cx="742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4DAA924-B860-4CA2-940B-747B09DC0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731" y="4402969"/>
                <a:ext cx="742519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타원 22">
            <a:extLst>
              <a:ext uri="{FF2B5EF4-FFF2-40B4-BE49-F238E27FC236}">
                <a16:creationId xmlns:a16="http://schemas.microsoft.com/office/drawing/2014/main" id="{C6217D8B-1A77-4727-8196-67E74EC3CA1B}"/>
              </a:ext>
            </a:extLst>
          </p:cNvPr>
          <p:cNvSpPr/>
          <p:nvPr/>
        </p:nvSpPr>
        <p:spPr>
          <a:xfrm>
            <a:off x="3617422" y="3806555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101E99D-C937-475D-A329-A464F90D33F8}"/>
                  </a:ext>
                </a:extLst>
              </p:cNvPr>
              <p:cNvSpPr txBox="1"/>
              <p:nvPr/>
            </p:nvSpPr>
            <p:spPr>
              <a:xfrm>
                <a:off x="3308218" y="3827386"/>
                <a:ext cx="742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101E99D-C937-475D-A329-A464F90D3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218" y="3827386"/>
                <a:ext cx="742519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타원 24">
            <a:extLst>
              <a:ext uri="{FF2B5EF4-FFF2-40B4-BE49-F238E27FC236}">
                <a16:creationId xmlns:a16="http://schemas.microsoft.com/office/drawing/2014/main" id="{0825E1F5-1EB6-4A65-9F75-74651C3B65DB}"/>
              </a:ext>
            </a:extLst>
          </p:cNvPr>
          <p:cNvSpPr/>
          <p:nvPr/>
        </p:nvSpPr>
        <p:spPr>
          <a:xfrm>
            <a:off x="2011521" y="3088717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FEBF52-6CDB-459F-B89D-F991D2C612CA}"/>
                  </a:ext>
                </a:extLst>
              </p:cNvPr>
              <p:cNvSpPr txBox="1"/>
              <p:nvPr/>
            </p:nvSpPr>
            <p:spPr>
              <a:xfrm>
                <a:off x="1702317" y="3109548"/>
                <a:ext cx="742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FEBF52-6CDB-459F-B89D-F991D2C61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317" y="3109548"/>
                <a:ext cx="742519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36428FA-EAF1-4309-B1C5-D8026258FBDC}"/>
              </a:ext>
            </a:extLst>
          </p:cNvPr>
          <p:cNvCxnSpPr>
            <a:cxnSpLocks/>
          </p:cNvCxnSpPr>
          <p:nvPr/>
        </p:nvCxnSpPr>
        <p:spPr>
          <a:xfrm flipV="1">
            <a:off x="1603509" y="3914555"/>
            <a:ext cx="1938431" cy="43441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D3698C9-108E-4184-A88F-C9C556FF8A12}"/>
              </a:ext>
            </a:extLst>
          </p:cNvPr>
          <p:cNvCxnSpPr>
            <a:cxnSpLocks/>
          </p:cNvCxnSpPr>
          <p:nvPr/>
        </p:nvCxnSpPr>
        <p:spPr>
          <a:xfrm flipH="1" flipV="1">
            <a:off x="2271252" y="3196717"/>
            <a:ext cx="1270688" cy="6098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41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원호 17">
            <a:extLst>
              <a:ext uri="{FF2B5EF4-FFF2-40B4-BE49-F238E27FC236}">
                <a16:creationId xmlns:a16="http://schemas.microsoft.com/office/drawing/2014/main" id="{B7BAF4C2-72A9-4414-BF6F-87D6A6DAF24F}"/>
              </a:ext>
            </a:extLst>
          </p:cNvPr>
          <p:cNvSpPr/>
          <p:nvPr/>
        </p:nvSpPr>
        <p:spPr>
          <a:xfrm rot="10800000">
            <a:off x="1080628" y="-1600774"/>
            <a:ext cx="3059673" cy="7777737"/>
          </a:xfrm>
          <a:prstGeom prst="arc">
            <a:avLst>
              <a:gd name="adj1" fmla="val 12369851"/>
              <a:gd name="adj2" fmla="val 19951547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90988D-5989-460A-A136-C9665C15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Finding Minimum in Convex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E7E54-824C-4319-B474-C796C3806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75606" cy="4351338"/>
          </a:xfrm>
        </p:spPr>
        <p:txBody>
          <a:bodyPr/>
          <a:lstStyle/>
          <a:p>
            <a:r>
              <a:rPr lang="en-US" altLang="ko-KR" dirty="0"/>
              <a:t>Hill descent</a:t>
            </a:r>
            <a:r>
              <a:rPr lang="ko-KR" altLang="en-US" dirty="0"/>
              <a:t>를 통해 최솟값 찾기</a:t>
            </a:r>
            <a:endParaRPr lang="en-US" altLang="ko-KR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C25B9A1-0E94-46D8-B046-2E13B3F598FE}"/>
              </a:ext>
            </a:extLst>
          </p:cNvPr>
          <p:cNvCxnSpPr/>
          <p:nvPr/>
        </p:nvCxnSpPr>
        <p:spPr>
          <a:xfrm>
            <a:off x="895661" y="6311900"/>
            <a:ext cx="36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218E416-0465-40DC-8964-49D84BEDFF93}"/>
              </a:ext>
            </a:extLst>
          </p:cNvPr>
          <p:cNvCxnSpPr>
            <a:cxnSpLocks/>
          </p:cNvCxnSpPr>
          <p:nvPr/>
        </p:nvCxnSpPr>
        <p:spPr>
          <a:xfrm flipV="1">
            <a:off x="895661" y="2711900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127B8C1-D2D9-4257-A951-8BB8B5E163AB}"/>
              </a:ext>
            </a:extLst>
          </p:cNvPr>
          <p:cNvCxnSpPr/>
          <p:nvPr/>
        </p:nvCxnSpPr>
        <p:spPr>
          <a:xfrm>
            <a:off x="1180877" y="3483000"/>
            <a:ext cx="3600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77E372D-A6D1-453C-A841-DD81905C7A1A}"/>
              </a:ext>
            </a:extLst>
          </p:cNvPr>
          <p:cNvCxnSpPr>
            <a:cxnSpLocks/>
          </p:cNvCxnSpPr>
          <p:nvPr/>
        </p:nvCxnSpPr>
        <p:spPr>
          <a:xfrm flipH="1">
            <a:off x="712877" y="3483000"/>
            <a:ext cx="3600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60CBB5AA-D8FF-447A-8295-EB044687E09B}"/>
              </a:ext>
            </a:extLst>
          </p:cNvPr>
          <p:cNvSpPr/>
          <p:nvPr/>
        </p:nvSpPr>
        <p:spPr>
          <a:xfrm>
            <a:off x="1072877" y="3429000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0F8A6D-EE91-40E0-9F5A-7E51D4F27959}"/>
              </a:ext>
            </a:extLst>
          </p:cNvPr>
          <p:cNvSpPr txBox="1"/>
          <p:nvPr/>
        </p:nvSpPr>
        <p:spPr>
          <a:xfrm>
            <a:off x="763673" y="3449831"/>
            <a:ext cx="74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2221CF-1567-4CCC-A9C9-46E57C20BE41}"/>
              </a:ext>
            </a:extLst>
          </p:cNvPr>
          <p:cNvSpPr txBox="1"/>
          <p:nvPr/>
        </p:nvSpPr>
        <p:spPr>
          <a:xfrm>
            <a:off x="4896465" y="2851428"/>
            <a:ext cx="6990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Convex function</a:t>
            </a:r>
            <a:r>
              <a:rPr lang="ko-KR" altLang="en-US" dirty="0"/>
              <a:t>에서 최솟값을 찾으려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빨간점</a:t>
            </a:r>
            <a:r>
              <a:rPr lang="en-US" altLang="ko-KR" dirty="0"/>
              <a:t>(w1 or w2)</a:t>
            </a:r>
            <a:r>
              <a:rPr lang="ko-KR" altLang="en-US" dirty="0"/>
              <a:t>이 오른쪽</a:t>
            </a:r>
            <a:r>
              <a:rPr lang="en-US" altLang="ko-KR" dirty="0"/>
              <a:t>/</a:t>
            </a:r>
            <a:r>
              <a:rPr lang="ko-KR" altLang="en-US" dirty="0"/>
              <a:t>왼쪽 중 어느 방향으로 </a:t>
            </a:r>
            <a:r>
              <a:rPr lang="ko-KR" altLang="en-US" dirty="0" err="1"/>
              <a:t>가야할까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FC76A3C-CA8F-4143-9E9C-DDC912B2ECD5}"/>
              </a:ext>
            </a:extLst>
          </p:cNvPr>
          <p:cNvCxnSpPr/>
          <p:nvPr/>
        </p:nvCxnSpPr>
        <p:spPr>
          <a:xfrm>
            <a:off x="4050960" y="3873163"/>
            <a:ext cx="3600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46861E4-83CA-4DC9-9AC0-0C81096602DC}"/>
              </a:ext>
            </a:extLst>
          </p:cNvPr>
          <p:cNvCxnSpPr>
            <a:cxnSpLocks/>
          </p:cNvCxnSpPr>
          <p:nvPr/>
        </p:nvCxnSpPr>
        <p:spPr>
          <a:xfrm flipH="1">
            <a:off x="3582960" y="3873163"/>
            <a:ext cx="3600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F4BE154E-6F2C-44E2-B8B2-D9B0AFD12AA4}"/>
              </a:ext>
            </a:extLst>
          </p:cNvPr>
          <p:cNvSpPr/>
          <p:nvPr/>
        </p:nvSpPr>
        <p:spPr>
          <a:xfrm>
            <a:off x="3942960" y="381916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E1BBBE-3C25-476C-878A-651AA11EEE6A}"/>
              </a:ext>
            </a:extLst>
          </p:cNvPr>
          <p:cNvSpPr txBox="1"/>
          <p:nvPr/>
        </p:nvSpPr>
        <p:spPr>
          <a:xfrm>
            <a:off x="3633756" y="3839994"/>
            <a:ext cx="74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841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0988D-5989-460A-A136-C9665C15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단순</a:t>
            </a:r>
            <a:r>
              <a:rPr lang="en-US" altLang="ko-KR" dirty="0"/>
              <a:t> </a:t>
            </a:r>
            <a:r>
              <a:rPr lang="ko-KR" altLang="en-US" dirty="0"/>
              <a:t>선형 회귀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E7E54-824C-4319-B474-C796C3806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회귀 분석이란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간략히 표현된 여러 </a:t>
            </a:r>
            <a:r>
              <a:rPr lang="en-US" altLang="ko-KR" dirty="0"/>
              <a:t>data</a:t>
            </a:r>
            <a:r>
              <a:rPr lang="ko-KR" altLang="en-US" dirty="0"/>
              <a:t>간의 관계성을 수학적으로 추정</a:t>
            </a:r>
            <a:r>
              <a:rPr lang="en-US" altLang="ko-KR" dirty="0"/>
              <a:t>, </a:t>
            </a:r>
            <a:r>
              <a:rPr lang="ko-KR" altLang="en-US" dirty="0"/>
              <a:t>설명하는 것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</a:t>
            </a:r>
            <a:r>
              <a:rPr lang="ko-KR" altLang="en-US" dirty="0"/>
              <a:t>부동산 가격표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934BFA7-F103-4B1E-9AAB-2EC007E7ABE3}"/>
              </a:ext>
            </a:extLst>
          </p:cNvPr>
          <p:cNvCxnSpPr/>
          <p:nvPr/>
        </p:nvCxnSpPr>
        <p:spPr>
          <a:xfrm>
            <a:off x="973394" y="6002594"/>
            <a:ext cx="99404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F9AE7B8-7063-43F8-86AC-1F7C94091DDC}"/>
              </a:ext>
            </a:extLst>
          </p:cNvPr>
          <p:cNvCxnSpPr>
            <a:cxnSpLocks/>
          </p:cNvCxnSpPr>
          <p:nvPr/>
        </p:nvCxnSpPr>
        <p:spPr>
          <a:xfrm flipV="1">
            <a:off x="973394" y="3429000"/>
            <a:ext cx="0" cy="25735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697AAB-BF48-42B1-9198-E1085DF23AE2}"/>
              </a:ext>
            </a:extLst>
          </p:cNvPr>
          <p:cNvSpPr txBox="1"/>
          <p:nvPr/>
        </p:nvSpPr>
        <p:spPr>
          <a:xfrm>
            <a:off x="4608871" y="6176963"/>
            <a:ext cx="266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집 평수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ABCCED-DCA6-47D3-9310-AEB4E1BD1D81}"/>
              </a:ext>
            </a:extLst>
          </p:cNvPr>
          <p:cNvSpPr txBox="1"/>
          <p:nvPr/>
        </p:nvSpPr>
        <p:spPr>
          <a:xfrm>
            <a:off x="376535" y="4053015"/>
            <a:ext cx="461665" cy="13255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dirty="0"/>
              <a:t>가격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13931B5-EC1C-4F79-8679-8079A67A4B32}"/>
              </a:ext>
            </a:extLst>
          </p:cNvPr>
          <p:cNvSpPr/>
          <p:nvPr/>
        </p:nvSpPr>
        <p:spPr>
          <a:xfrm>
            <a:off x="1669413" y="519857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B607CEF-D0A5-4985-A214-47E13501E4E8}"/>
              </a:ext>
            </a:extLst>
          </p:cNvPr>
          <p:cNvSpPr/>
          <p:nvPr/>
        </p:nvSpPr>
        <p:spPr>
          <a:xfrm>
            <a:off x="4965487" y="444029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0B18F4B-295C-4884-BCE3-A7A7CB121D05}"/>
              </a:ext>
            </a:extLst>
          </p:cNvPr>
          <p:cNvSpPr/>
          <p:nvPr/>
        </p:nvSpPr>
        <p:spPr>
          <a:xfrm>
            <a:off x="3363169" y="541382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75129C6-F32E-4A0D-A48C-FF4829B1E206}"/>
              </a:ext>
            </a:extLst>
          </p:cNvPr>
          <p:cNvSpPr/>
          <p:nvPr/>
        </p:nvSpPr>
        <p:spPr>
          <a:xfrm>
            <a:off x="6912821" y="411447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0B28FB9-EB5E-46A7-B91D-E4EA83B1ED31}"/>
              </a:ext>
            </a:extLst>
          </p:cNvPr>
          <p:cNvSpPr/>
          <p:nvPr/>
        </p:nvSpPr>
        <p:spPr>
          <a:xfrm>
            <a:off x="10230843" y="363641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ED7FDCF-8D26-4E97-8C48-5FC608E2BC8E}"/>
              </a:ext>
            </a:extLst>
          </p:cNvPr>
          <p:cNvSpPr/>
          <p:nvPr/>
        </p:nvSpPr>
        <p:spPr>
          <a:xfrm>
            <a:off x="3521415" y="435371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7C0508C-4E0F-4828-AAE4-6D7A08D0DC4D}"/>
              </a:ext>
            </a:extLst>
          </p:cNvPr>
          <p:cNvSpPr/>
          <p:nvPr/>
        </p:nvSpPr>
        <p:spPr>
          <a:xfrm>
            <a:off x="8676188" y="37037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00A1C0C-C288-47C9-BA91-4B1BFF3FFECE}"/>
              </a:ext>
            </a:extLst>
          </p:cNvPr>
          <p:cNvSpPr/>
          <p:nvPr/>
        </p:nvSpPr>
        <p:spPr>
          <a:xfrm>
            <a:off x="8690578" y="411447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335F5C7-5298-4005-A356-9E1A69777C13}"/>
              </a:ext>
            </a:extLst>
          </p:cNvPr>
          <p:cNvSpPr/>
          <p:nvPr/>
        </p:nvSpPr>
        <p:spPr>
          <a:xfrm>
            <a:off x="4651986" y="32192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B8D3857-EA45-4B57-88FF-EE29710E4A0A}"/>
              </a:ext>
            </a:extLst>
          </p:cNvPr>
          <p:cNvSpPr/>
          <p:nvPr/>
        </p:nvSpPr>
        <p:spPr>
          <a:xfrm>
            <a:off x="2537768" y="509696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3A2639C-4213-4496-829F-0269B99A4289}"/>
              </a:ext>
            </a:extLst>
          </p:cNvPr>
          <p:cNvSpPr/>
          <p:nvPr/>
        </p:nvSpPr>
        <p:spPr>
          <a:xfrm>
            <a:off x="6955747" y="368454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E35E20A-BEE6-415C-B053-89E89883257B}"/>
              </a:ext>
            </a:extLst>
          </p:cNvPr>
          <p:cNvSpPr/>
          <p:nvPr/>
        </p:nvSpPr>
        <p:spPr>
          <a:xfrm>
            <a:off x="8870578" y="328797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EE73B46-C244-4BC8-9C00-6C604D526AC9}"/>
              </a:ext>
            </a:extLst>
          </p:cNvPr>
          <p:cNvSpPr/>
          <p:nvPr/>
        </p:nvSpPr>
        <p:spPr>
          <a:xfrm>
            <a:off x="2755502" y="464301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859AD96-CE21-42E7-A827-32F31B4A2A29}"/>
              </a:ext>
            </a:extLst>
          </p:cNvPr>
          <p:cNvSpPr/>
          <p:nvPr/>
        </p:nvSpPr>
        <p:spPr>
          <a:xfrm>
            <a:off x="9453845" y="33550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C2FDAC0-D36E-46D0-BEF5-B90DDBEB552E}"/>
              </a:ext>
            </a:extLst>
          </p:cNvPr>
          <p:cNvSpPr/>
          <p:nvPr/>
        </p:nvSpPr>
        <p:spPr>
          <a:xfrm>
            <a:off x="8152806" y="32404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97A704E-D59B-4EB0-AA0C-814E47CD930C}"/>
              </a:ext>
            </a:extLst>
          </p:cNvPr>
          <p:cNvSpPr/>
          <p:nvPr/>
        </p:nvSpPr>
        <p:spPr>
          <a:xfrm>
            <a:off x="8128979" y="398283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576AD00-BD80-4B87-9746-584ACAD53A8B}"/>
              </a:ext>
            </a:extLst>
          </p:cNvPr>
          <p:cNvSpPr/>
          <p:nvPr/>
        </p:nvSpPr>
        <p:spPr>
          <a:xfrm>
            <a:off x="3958590" y="482709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1BFE32D-029C-4657-A513-2BD769F64BAF}"/>
              </a:ext>
            </a:extLst>
          </p:cNvPr>
          <p:cNvSpPr/>
          <p:nvPr/>
        </p:nvSpPr>
        <p:spPr>
          <a:xfrm>
            <a:off x="7451556" y="34294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94791C7-7131-4C61-93DD-1129B60C8978}"/>
              </a:ext>
            </a:extLst>
          </p:cNvPr>
          <p:cNvSpPr/>
          <p:nvPr/>
        </p:nvSpPr>
        <p:spPr>
          <a:xfrm>
            <a:off x="4859954" y="488928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75B9007-4FBB-495B-8E7A-9B7DB5AD7B49}"/>
              </a:ext>
            </a:extLst>
          </p:cNvPr>
          <p:cNvSpPr/>
          <p:nvPr/>
        </p:nvSpPr>
        <p:spPr>
          <a:xfrm>
            <a:off x="5645972" y="46887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CDE3536-2F92-44A2-9AFB-E2A7FE827802}"/>
              </a:ext>
            </a:extLst>
          </p:cNvPr>
          <p:cNvSpPr/>
          <p:nvPr/>
        </p:nvSpPr>
        <p:spPr>
          <a:xfrm>
            <a:off x="6716878" y="443496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6892ED6-773F-41E5-9F27-D1A2B742285C}"/>
              </a:ext>
            </a:extLst>
          </p:cNvPr>
          <p:cNvSpPr/>
          <p:nvPr/>
        </p:nvSpPr>
        <p:spPr>
          <a:xfrm>
            <a:off x="6133409" y="422756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8C9FA74-8C53-45EE-82EE-B908C81C5D3A}"/>
              </a:ext>
            </a:extLst>
          </p:cNvPr>
          <p:cNvSpPr/>
          <p:nvPr/>
        </p:nvSpPr>
        <p:spPr>
          <a:xfrm>
            <a:off x="5620830" y="440469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6300C18-C104-43F8-A6B6-CE1B8A0CE268}"/>
              </a:ext>
            </a:extLst>
          </p:cNvPr>
          <p:cNvSpPr/>
          <p:nvPr/>
        </p:nvSpPr>
        <p:spPr>
          <a:xfrm>
            <a:off x="7628147" y="37937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B03EEEF-83E2-41FF-99FC-3EE31F1FDAB4}"/>
              </a:ext>
            </a:extLst>
          </p:cNvPr>
          <p:cNvSpPr/>
          <p:nvPr/>
        </p:nvSpPr>
        <p:spPr>
          <a:xfrm>
            <a:off x="9407970" y="54345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2C8A2EA-182E-4902-8F26-57617E3B4502}"/>
              </a:ext>
            </a:extLst>
          </p:cNvPr>
          <p:cNvSpPr/>
          <p:nvPr/>
        </p:nvSpPr>
        <p:spPr>
          <a:xfrm>
            <a:off x="1732962" y="402970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49C537F-5D1B-43F2-801E-C37CDBA028D3}"/>
              </a:ext>
            </a:extLst>
          </p:cNvPr>
          <p:cNvCxnSpPr/>
          <p:nvPr/>
        </p:nvCxnSpPr>
        <p:spPr>
          <a:xfrm flipV="1">
            <a:off x="973394" y="3167153"/>
            <a:ext cx="9674941" cy="283544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401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0988D-5989-460A-A136-C9665C15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Finding Minimum in Convex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E7E54-824C-4319-B474-C796C3806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75606" cy="4351338"/>
          </a:xfrm>
        </p:spPr>
        <p:txBody>
          <a:bodyPr/>
          <a:lstStyle/>
          <a:p>
            <a:r>
              <a:rPr lang="en-US" altLang="ko-KR" dirty="0"/>
              <a:t>Hill descent</a:t>
            </a:r>
            <a:r>
              <a:rPr lang="ko-KR" altLang="en-US" dirty="0"/>
              <a:t>를 통해 최댓값 찾기</a:t>
            </a:r>
            <a:endParaRPr lang="en-US" altLang="ko-KR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C25B9A1-0E94-46D8-B046-2E13B3F598FE}"/>
              </a:ext>
            </a:extLst>
          </p:cNvPr>
          <p:cNvCxnSpPr/>
          <p:nvPr/>
        </p:nvCxnSpPr>
        <p:spPr>
          <a:xfrm>
            <a:off x="895661" y="6311900"/>
            <a:ext cx="36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218E416-0465-40DC-8964-49D84BEDFF93}"/>
              </a:ext>
            </a:extLst>
          </p:cNvPr>
          <p:cNvCxnSpPr>
            <a:cxnSpLocks/>
          </p:cNvCxnSpPr>
          <p:nvPr/>
        </p:nvCxnSpPr>
        <p:spPr>
          <a:xfrm flipV="1">
            <a:off x="895661" y="2711900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2221CF-1567-4CCC-A9C9-46E57C20BE41}"/>
                  </a:ext>
                </a:extLst>
              </p:cNvPr>
              <p:cNvSpPr txBox="1"/>
              <p:nvPr/>
            </p:nvSpPr>
            <p:spPr>
              <a:xfrm>
                <a:off x="4495661" y="2851428"/>
                <a:ext cx="7425101" cy="1362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최저점을 기준으로 왼쪽의 기울기는 음수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오른쪽의 기울기는 양수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이를 통해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dirty="0"/>
                  <a:t>인 값을 찾으면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찾을 수 있다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이 과정을 </a:t>
                </a:r>
                <a:r>
                  <a:rPr lang="en-US" altLang="ko-KR" dirty="0"/>
                  <a:t>Gradient Descent</a:t>
                </a:r>
                <a:r>
                  <a:rPr lang="ko-KR" altLang="en-US" dirty="0"/>
                  <a:t>라고 부른다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2221CF-1567-4CCC-A9C9-46E57C20B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661" y="2851428"/>
                <a:ext cx="7425101" cy="1362296"/>
              </a:xfrm>
              <a:prstGeom prst="rect">
                <a:avLst/>
              </a:prstGeom>
              <a:blipFill>
                <a:blip r:embed="rId3"/>
                <a:stretch>
                  <a:fillRect l="-492" t="-2691" b="-40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D658456-E76E-486C-B244-13EAB4D1A9E3}"/>
              </a:ext>
            </a:extLst>
          </p:cNvPr>
          <p:cNvCxnSpPr>
            <a:cxnSpLocks/>
          </p:cNvCxnSpPr>
          <p:nvPr/>
        </p:nvCxnSpPr>
        <p:spPr>
          <a:xfrm>
            <a:off x="2610465" y="2851428"/>
            <a:ext cx="0" cy="346047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5367E4-05C2-40A7-89A0-917D46555BE5}"/>
                  </a:ext>
                </a:extLst>
              </p:cNvPr>
              <p:cNvSpPr txBox="1"/>
              <p:nvPr/>
            </p:nvSpPr>
            <p:spPr>
              <a:xfrm>
                <a:off x="1331366" y="3880972"/>
                <a:ext cx="1258753" cy="61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5367E4-05C2-40A7-89A0-917D46555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366" y="3880972"/>
                <a:ext cx="1258753" cy="6199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B21176-C59F-499D-B313-F0E84C4FD4C9}"/>
                  </a:ext>
                </a:extLst>
              </p:cNvPr>
              <p:cNvSpPr txBox="1"/>
              <p:nvPr/>
            </p:nvSpPr>
            <p:spPr>
              <a:xfrm>
                <a:off x="2697671" y="3855836"/>
                <a:ext cx="1258753" cy="61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B21176-C59F-499D-B313-F0E84C4FD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671" y="3855836"/>
                <a:ext cx="1258753" cy="6199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원호 19">
            <a:extLst>
              <a:ext uri="{FF2B5EF4-FFF2-40B4-BE49-F238E27FC236}">
                <a16:creationId xmlns:a16="http://schemas.microsoft.com/office/drawing/2014/main" id="{78F10179-6473-4D7C-A746-ADA2F2C48249}"/>
              </a:ext>
            </a:extLst>
          </p:cNvPr>
          <p:cNvSpPr/>
          <p:nvPr/>
        </p:nvSpPr>
        <p:spPr>
          <a:xfrm rot="10800000">
            <a:off x="1080628" y="-1600774"/>
            <a:ext cx="3059673" cy="7777737"/>
          </a:xfrm>
          <a:prstGeom prst="arc">
            <a:avLst>
              <a:gd name="adj1" fmla="val 12369851"/>
              <a:gd name="adj2" fmla="val 19951547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5DD06FE-1080-40B2-836F-EA56263DEEB2}"/>
              </a:ext>
            </a:extLst>
          </p:cNvPr>
          <p:cNvCxnSpPr/>
          <p:nvPr/>
        </p:nvCxnSpPr>
        <p:spPr>
          <a:xfrm>
            <a:off x="1180877" y="3483000"/>
            <a:ext cx="3600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7BF3678A-20FB-4F78-9AB3-6ACAB726764B}"/>
              </a:ext>
            </a:extLst>
          </p:cNvPr>
          <p:cNvSpPr/>
          <p:nvPr/>
        </p:nvSpPr>
        <p:spPr>
          <a:xfrm>
            <a:off x="1072877" y="3429000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B7B58F-EE88-4586-A310-74ADCAF8134F}"/>
              </a:ext>
            </a:extLst>
          </p:cNvPr>
          <p:cNvSpPr txBox="1"/>
          <p:nvPr/>
        </p:nvSpPr>
        <p:spPr>
          <a:xfrm>
            <a:off x="763673" y="3449831"/>
            <a:ext cx="74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w1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FAF99B2-67B9-4E6D-BCF1-B18A5221965F}"/>
              </a:ext>
            </a:extLst>
          </p:cNvPr>
          <p:cNvCxnSpPr>
            <a:cxnSpLocks/>
          </p:cNvCxnSpPr>
          <p:nvPr/>
        </p:nvCxnSpPr>
        <p:spPr>
          <a:xfrm flipH="1">
            <a:off x="3582960" y="3873163"/>
            <a:ext cx="3600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9615882C-67B1-47F8-918F-ED562713B3AA}"/>
              </a:ext>
            </a:extLst>
          </p:cNvPr>
          <p:cNvSpPr/>
          <p:nvPr/>
        </p:nvSpPr>
        <p:spPr>
          <a:xfrm>
            <a:off x="3942960" y="381916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BA5A79-FEF0-48F9-B3E2-039F44D2E2CA}"/>
              </a:ext>
            </a:extLst>
          </p:cNvPr>
          <p:cNvSpPr txBox="1"/>
          <p:nvPr/>
        </p:nvSpPr>
        <p:spPr>
          <a:xfrm>
            <a:off x="3633756" y="3839994"/>
            <a:ext cx="74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3392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0988D-5989-460A-A136-C9665C15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Finding Minimum in Convex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E7E54-824C-4319-B474-C796C3806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75606" cy="4351338"/>
          </a:xfrm>
        </p:spPr>
        <p:txBody>
          <a:bodyPr/>
          <a:lstStyle/>
          <a:p>
            <a:r>
              <a:rPr lang="en-US" altLang="ko-KR" dirty="0"/>
              <a:t>Hill descent</a:t>
            </a:r>
            <a:r>
              <a:rPr lang="ko-KR" altLang="en-US" dirty="0"/>
              <a:t>를 통해 최댓값 찾기</a:t>
            </a:r>
            <a:endParaRPr lang="en-US" altLang="ko-KR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C25B9A1-0E94-46D8-B046-2E13B3F598FE}"/>
              </a:ext>
            </a:extLst>
          </p:cNvPr>
          <p:cNvCxnSpPr/>
          <p:nvPr/>
        </p:nvCxnSpPr>
        <p:spPr>
          <a:xfrm>
            <a:off x="895661" y="6311900"/>
            <a:ext cx="36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218E416-0465-40DC-8964-49D84BEDFF93}"/>
              </a:ext>
            </a:extLst>
          </p:cNvPr>
          <p:cNvCxnSpPr>
            <a:cxnSpLocks/>
          </p:cNvCxnSpPr>
          <p:nvPr/>
        </p:nvCxnSpPr>
        <p:spPr>
          <a:xfrm flipV="1">
            <a:off x="895661" y="2711900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2221CF-1567-4CCC-A9C9-46E57C20BE41}"/>
                  </a:ext>
                </a:extLst>
              </p:cNvPr>
              <p:cNvSpPr txBox="1"/>
              <p:nvPr/>
            </p:nvSpPr>
            <p:spPr>
              <a:xfrm>
                <a:off x="4495661" y="2851428"/>
                <a:ext cx="7676675" cy="1688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에서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ko-KR" altLang="en-US" dirty="0"/>
                  <a:t>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으로 수렴하지 않는다면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</a:rPr>
                      <m:t>η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ko-KR" altLang="en-US" dirty="0"/>
                  <a:t>를 수행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 때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는 </a:t>
                </a:r>
                <a:r>
                  <a:rPr lang="en-US" altLang="ko-KR" dirty="0"/>
                  <a:t>iteration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</a:rPr>
                      <m:t>η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dirty="0"/>
                  <a:t> step size</a:t>
                </a:r>
                <a:r>
                  <a:rPr lang="ko-KR" altLang="en-US" dirty="0"/>
                  <a:t>를 의미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err="1"/>
                  <a:t>Stepsize</a:t>
                </a:r>
                <a:r>
                  <a:rPr lang="ko-KR" altLang="en-US" dirty="0"/>
                  <a:t>의 크기에 따라 그림과 같이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의 값이 점프할 수도 있다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위의 과정을 계속 반복하면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dirty="0"/>
                  <a:t>으로 수렴하는 부분이 있다</a:t>
                </a:r>
                <a:r>
                  <a:rPr lang="en-US" altLang="ko-KR" dirty="0"/>
                  <a:t>(min).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2221CF-1567-4CCC-A9C9-46E57C20B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661" y="2851428"/>
                <a:ext cx="7676675" cy="1688539"/>
              </a:xfrm>
              <a:prstGeom prst="rect">
                <a:avLst/>
              </a:prstGeom>
              <a:blipFill>
                <a:blip r:embed="rId3"/>
                <a:stretch>
                  <a:fillRect l="-4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74DD9D8-FC29-459D-8027-CB5BB79838E4}"/>
              </a:ext>
            </a:extLst>
          </p:cNvPr>
          <p:cNvCxnSpPr/>
          <p:nvPr/>
        </p:nvCxnSpPr>
        <p:spPr>
          <a:xfrm>
            <a:off x="895661" y="6311900"/>
            <a:ext cx="36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FEDD563-017B-4A3E-AC1B-824BE6351054}"/>
              </a:ext>
            </a:extLst>
          </p:cNvPr>
          <p:cNvCxnSpPr>
            <a:cxnSpLocks/>
          </p:cNvCxnSpPr>
          <p:nvPr/>
        </p:nvCxnSpPr>
        <p:spPr>
          <a:xfrm flipV="1">
            <a:off x="895661" y="2711900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8DCEBD-41E9-4A05-9A2C-48AE132C6A95}"/>
              </a:ext>
            </a:extLst>
          </p:cNvPr>
          <p:cNvCxnSpPr>
            <a:cxnSpLocks/>
          </p:cNvCxnSpPr>
          <p:nvPr/>
        </p:nvCxnSpPr>
        <p:spPr>
          <a:xfrm>
            <a:off x="2610465" y="2851428"/>
            <a:ext cx="0" cy="346047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원호 37">
            <a:extLst>
              <a:ext uri="{FF2B5EF4-FFF2-40B4-BE49-F238E27FC236}">
                <a16:creationId xmlns:a16="http://schemas.microsoft.com/office/drawing/2014/main" id="{E13EDA73-8D3E-43F3-B6E1-62C3647AE1BD}"/>
              </a:ext>
            </a:extLst>
          </p:cNvPr>
          <p:cNvSpPr/>
          <p:nvPr/>
        </p:nvSpPr>
        <p:spPr>
          <a:xfrm rot="10800000">
            <a:off x="1080628" y="-1600774"/>
            <a:ext cx="3059673" cy="7777737"/>
          </a:xfrm>
          <a:prstGeom prst="arc">
            <a:avLst>
              <a:gd name="adj1" fmla="val 12369851"/>
              <a:gd name="adj2" fmla="val 19951547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EFDE22C-54CE-4C4D-AD2E-D6F77C8377D7}"/>
                  </a:ext>
                </a:extLst>
              </p:cNvPr>
              <p:cNvSpPr txBox="1"/>
              <p:nvPr/>
            </p:nvSpPr>
            <p:spPr>
              <a:xfrm>
                <a:off x="4505493" y="5117774"/>
                <a:ext cx="7676675" cy="1248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u"/>
                </a:pPr>
                <a:r>
                  <a:rPr lang="en-US" altLang="ko-KR" dirty="0"/>
                  <a:t>Hill Climbing</a:t>
                </a:r>
                <a:r>
                  <a:rPr lang="ko-KR" altLang="en-US" dirty="0"/>
                  <a:t>에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서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</a:rPr>
                      <m:t>η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/>
              </a:p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u"/>
                </a:pPr>
                <a:endParaRPr lang="en-US" altLang="ko-KR" dirty="0"/>
              </a:p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u"/>
                </a:pPr>
                <a:r>
                  <a:rPr lang="en-US" altLang="ko-KR" dirty="0"/>
                  <a:t>Hill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Descent</a:t>
                </a:r>
                <a:r>
                  <a:rPr lang="ko-KR" altLang="en-US" dirty="0"/>
                  <a:t>에서는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</a:rPr>
                      <m:t>η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EFDE22C-54CE-4C4D-AD2E-D6F77C837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493" y="5117774"/>
                <a:ext cx="7676675" cy="1248803"/>
              </a:xfrm>
              <a:prstGeom prst="rect">
                <a:avLst/>
              </a:prstGeom>
              <a:blipFill>
                <a:blip r:embed="rId4"/>
                <a:stretch>
                  <a:fillRect l="-4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타원 77">
            <a:extLst>
              <a:ext uri="{FF2B5EF4-FFF2-40B4-BE49-F238E27FC236}">
                <a16:creationId xmlns:a16="http://schemas.microsoft.com/office/drawing/2014/main" id="{9A71E52B-8D53-4FD7-B7FE-6191A0FA60AF}"/>
              </a:ext>
            </a:extLst>
          </p:cNvPr>
          <p:cNvSpPr/>
          <p:nvPr/>
        </p:nvSpPr>
        <p:spPr>
          <a:xfrm>
            <a:off x="1072877" y="3429000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A94497A-3B10-47FC-896D-1562BDBF81A1}"/>
                  </a:ext>
                </a:extLst>
              </p:cNvPr>
              <p:cNvSpPr txBox="1"/>
              <p:nvPr/>
            </p:nvSpPr>
            <p:spPr>
              <a:xfrm>
                <a:off x="763673" y="3449831"/>
                <a:ext cx="742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A94497A-3B10-47FC-896D-1562BDBF8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73" y="3449831"/>
                <a:ext cx="74251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2D55DF5-87F9-41EB-8842-2AEAE0CBB76B}"/>
              </a:ext>
            </a:extLst>
          </p:cNvPr>
          <p:cNvCxnSpPr>
            <a:cxnSpLocks/>
          </p:cNvCxnSpPr>
          <p:nvPr/>
        </p:nvCxnSpPr>
        <p:spPr>
          <a:xfrm>
            <a:off x="1251022" y="3512430"/>
            <a:ext cx="2602597" cy="32756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id="{CEC9AD4E-7A12-4A01-B9A2-3BB7FFBA5DF7}"/>
              </a:ext>
            </a:extLst>
          </p:cNvPr>
          <p:cNvSpPr/>
          <p:nvPr/>
        </p:nvSpPr>
        <p:spPr>
          <a:xfrm>
            <a:off x="3942960" y="381916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16F31E0-ED03-4B93-9139-BB7C2E85D928}"/>
                  </a:ext>
                </a:extLst>
              </p:cNvPr>
              <p:cNvSpPr txBox="1"/>
              <p:nvPr/>
            </p:nvSpPr>
            <p:spPr>
              <a:xfrm>
                <a:off x="3633756" y="3839994"/>
                <a:ext cx="742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16F31E0-ED03-4B93-9139-BB7C2E85D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756" y="3839994"/>
                <a:ext cx="742519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타원 83">
            <a:extLst>
              <a:ext uri="{FF2B5EF4-FFF2-40B4-BE49-F238E27FC236}">
                <a16:creationId xmlns:a16="http://schemas.microsoft.com/office/drawing/2014/main" id="{8A09CB5F-B72C-47B7-8E60-4971749737D7}"/>
              </a:ext>
            </a:extLst>
          </p:cNvPr>
          <p:cNvSpPr/>
          <p:nvPr/>
        </p:nvSpPr>
        <p:spPr>
          <a:xfrm>
            <a:off x="1273804" y="441281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5EEB29B-3561-4A06-88ED-33A80BBE9A93}"/>
                  </a:ext>
                </a:extLst>
              </p:cNvPr>
              <p:cNvSpPr txBox="1"/>
              <p:nvPr/>
            </p:nvSpPr>
            <p:spPr>
              <a:xfrm>
                <a:off x="964600" y="4433649"/>
                <a:ext cx="742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5EEB29B-3561-4A06-88ED-33A80BBE9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00" y="4433649"/>
                <a:ext cx="742519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타원 85">
            <a:extLst>
              <a:ext uri="{FF2B5EF4-FFF2-40B4-BE49-F238E27FC236}">
                <a16:creationId xmlns:a16="http://schemas.microsoft.com/office/drawing/2014/main" id="{7215DF95-B398-4861-8D7A-487D8EDFD1C4}"/>
              </a:ext>
            </a:extLst>
          </p:cNvPr>
          <p:cNvSpPr/>
          <p:nvPr/>
        </p:nvSpPr>
        <p:spPr>
          <a:xfrm>
            <a:off x="3675193" y="481045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447A817-2E53-46C6-B4AA-13225FBCA7DA}"/>
                  </a:ext>
                </a:extLst>
              </p:cNvPr>
              <p:cNvSpPr txBox="1"/>
              <p:nvPr/>
            </p:nvSpPr>
            <p:spPr>
              <a:xfrm>
                <a:off x="3365989" y="4831285"/>
                <a:ext cx="742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447A817-2E53-46C6-B4AA-13225FBCA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989" y="4831285"/>
                <a:ext cx="742519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타원 87">
            <a:extLst>
              <a:ext uri="{FF2B5EF4-FFF2-40B4-BE49-F238E27FC236}">
                <a16:creationId xmlns:a16="http://schemas.microsoft.com/office/drawing/2014/main" id="{0F8EBED4-F0BD-45C5-8627-C5ECA4A160AF}"/>
              </a:ext>
            </a:extLst>
          </p:cNvPr>
          <p:cNvSpPr/>
          <p:nvPr/>
        </p:nvSpPr>
        <p:spPr>
          <a:xfrm>
            <a:off x="1733533" y="5524306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38B6DBC-C765-4BF7-85D5-AE3EBF439898}"/>
                  </a:ext>
                </a:extLst>
              </p:cNvPr>
              <p:cNvSpPr txBox="1"/>
              <p:nvPr/>
            </p:nvSpPr>
            <p:spPr>
              <a:xfrm>
                <a:off x="1424329" y="5545137"/>
                <a:ext cx="742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38B6DBC-C765-4BF7-85D5-AE3EBF439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329" y="5545137"/>
                <a:ext cx="742519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753CF1BB-FDDB-46DB-BA28-86F2E5648551}"/>
              </a:ext>
            </a:extLst>
          </p:cNvPr>
          <p:cNvCxnSpPr>
            <a:cxnSpLocks/>
          </p:cNvCxnSpPr>
          <p:nvPr/>
        </p:nvCxnSpPr>
        <p:spPr>
          <a:xfrm flipH="1">
            <a:off x="1424329" y="3974931"/>
            <a:ext cx="2386964" cy="46619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746E63B5-EE39-4E7C-8631-0902DD6B745D}"/>
              </a:ext>
            </a:extLst>
          </p:cNvPr>
          <p:cNvCxnSpPr>
            <a:cxnSpLocks/>
          </p:cNvCxnSpPr>
          <p:nvPr/>
        </p:nvCxnSpPr>
        <p:spPr>
          <a:xfrm>
            <a:off x="1448363" y="4505875"/>
            <a:ext cx="2185393" cy="29710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D8B0189-3D5F-4156-BDC1-4C4BE9CB2116}"/>
              </a:ext>
            </a:extLst>
          </p:cNvPr>
          <p:cNvCxnSpPr>
            <a:cxnSpLocks/>
          </p:cNvCxnSpPr>
          <p:nvPr/>
        </p:nvCxnSpPr>
        <p:spPr>
          <a:xfrm flipH="1">
            <a:off x="1918952" y="4918454"/>
            <a:ext cx="1683194" cy="6175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10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0988D-5989-460A-A136-C9665C15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Stepsize</a:t>
            </a:r>
            <a:r>
              <a:rPr lang="en-US" altLang="ko-KR" dirty="0"/>
              <a:t> </a:t>
            </a:r>
            <a:r>
              <a:rPr lang="ko-KR" altLang="en-US" dirty="0"/>
              <a:t>조절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E7E54-824C-4319-B474-C796C3806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75606" cy="4351338"/>
          </a:xfrm>
        </p:spPr>
        <p:txBody>
          <a:bodyPr/>
          <a:lstStyle/>
          <a:p>
            <a:r>
              <a:rPr lang="en-US" altLang="ko-KR" dirty="0"/>
              <a:t>Decreasing </a:t>
            </a:r>
            <a:r>
              <a:rPr lang="en-US" altLang="ko-KR" dirty="0" err="1"/>
              <a:t>stepsize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2221CF-1567-4CCC-A9C9-46E57C20BE41}"/>
              </a:ext>
            </a:extLst>
          </p:cNvPr>
          <p:cNvSpPr txBox="1"/>
          <p:nvPr/>
        </p:nvSpPr>
        <p:spPr>
          <a:xfrm>
            <a:off x="4495661" y="2851428"/>
            <a:ext cx="7676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Stepsize</a:t>
            </a:r>
            <a:r>
              <a:rPr lang="ko-KR" altLang="en-US" dirty="0"/>
              <a:t>는 고정으로 할 수도 있지만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갈수록 감소시키는 것이 수렴시키기에 더욱 좋다</a:t>
            </a:r>
            <a:r>
              <a:rPr lang="en-US" altLang="ko-KR" dirty="0"/>
              <a:t>.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DA95E12-9978-4349-86B5-0246FA81B92F}"/>
              </a:ext>
            </a:extLst>
          </p:cNvPr>
          <p:cNvCxnSpPr/>
          <p:nvPr/>
        </p:nvCxnSpPr>
        <p:spPr>
          <a:xfrm>
            <a:off x="895661" y="6311900"/>
            <a:ext cx="36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888DC07-2A9E-4612-99CE-C156C82128D4}"/>
              </a:ext>
            </a:extLst>
          </p:cNvPr>
          <p:cNvCxnSpPr>
            <a:cxnSpLocks/>
          </p:cNvCxnSpPr>
          <p:nvPr/>
        </p:nvCxnSpPr>
        <p:spPr>
          <a:xfrm flipV="1">
            <a:off x="895661" y="2711900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C7EF212-23EC-4662-AA53-08B20711E4D0}"/>
              </a:ext>
            </a:extLst>
          </p:cNvPr>
          <p:cNvCxnSpPr/>
          <p:nvPr/>
        </p:nvCxnSpPr>
        <p:spPr>
          <a:xfrm>
            <a:off x="895661" y="6311900"/>
            <a:ext cx="36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9F66861-EBF4-4A6B-903A-85A7F5D9C98A}"/>
              </a:ext>
            </a:extLst>
          </p:cNvPr>
          <p:cNvCxnSpPr>
            <a:cxnSpLocks/>
          </p:cNvCxnSpPr>
          <p:nvPr/>
        </p:nvCxnSpPr>
        <p:spPr>
          <a:xfrm flipV="1">
            <a:off x="895661" y="2711900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DE6E092-35D3-462D-A2F2-3ED4AA304457}"/>
              </a:ext>
            </a:extLst>
          </p:cNvPr>
          <p:cNvCxnSpPr>
            <a:cxnSpLocks/>
          </p:cNvCxnSpPr>
          <p:nvPr/>
        </p:nvCxnSpPr>
        <p:spPr>
          <a:xfrm>
            <a:off x="2610465" y="2851428"/>
            <a:ext cx="0" cy="346047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원호 38">
            <a:extLst>
              <a:ext uri="{FF2B5EF4-FFF2-40B4-BE49-F238E27FC236}">
                <a16:creationId xmlns:a16="http://schemas.microsoft.com/office/drawing/2014/main" id="{927F46B6-6B4B-4F05-B04E-02F9C0194E59}"/>
              </a:ext>
            </a:extLst>
          </p:cNvPr>
          <p:cNvSpPr/>
          <p:nvPr/>
        </p:nvSpPr>
        <p:spPr>
          <a:xfrm rot="10800000">
            <a:off x="1080628" y="-1600774"/>
            <a:ext cx="3059673" cy="7777737"/>
          </a:xfrm>
          <a:prstGeom prst="arc">
            <a:avLst>
              <a:gd name="adj1" fmla="val 12369851"/>
              <a:gd name="adj2" fmla="val 19951547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3A66CF3-663C-4764-A6EC-A13B225C95E5}"/>
              </a:ext>
            </a:extLst>
          </p:cNvPr>
          <p:cNvSpPr/>
          <p:nvPr/>
        </p:nvSpPr>
        <p:spPr>
          <a:xfrm>
            <a:off x="1072877" y="3429000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5F99FD2-9D24-45A5-8128-97FD21E29708}"/>
                  </a:ext>
                </a:extLst>
              </p:cNvPr>
              <p:cNvSpPr txBox="1"/>
              <p:nvPr/>
            </p:nvSpPr>
            <p:spPr>
              <a:xfrm>
                <a:off x="763673" y="3449831"/>
                <a:ext cx="742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5F99FD2-9D24-45A5-8128-97FD21E29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73" y="3449831"/>
                <a:ext cx="74251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A6A841B-932B-4975-942C-BFF5AB1362EC}"/>
              </a:ext>
            </a:extLst>
          </p:cNvPr>
          <p:cNvCxnSpPr>
            <a:cxnSpLocks/>
          </p:cNvCxnSpPr>
          <p:nvPr/>
        </p:nvCxnSpPr>
        <p:spPr>
          <a:xfrm>
            <a:off x="1251022" y="3512430"/>
            <a:ext cx="2602597" cy="32756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96C25395-BD28-413D-AEDE-3F119924745B}"/>
              </a:ext>
            </a:extLst>
          </p:cNvPr>
          <p:cNvSpPr/>
          <p:nvPr/>
        </p:nvSpPr>
        <p:spPr>
          <a:xfrm>
            <a:off x="3942960" y="381916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3C19E3B-34A9-430A-8B2C-C97315819CAE}"/>
                  </a:ext>
                </a:extLst>
              </p:cNvPr>
              <p:cNvSpPr txBox="1"/>
              <p:nvPr/>
            </p:nvSpPr>
            <p:spPr>
              <a:xfrm>
                <a:off x="3633756" y="3839994"/>
                <a:ext cx="742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3C19E3B-34A9-430A-8B2C-C97315819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756" y="3839994"/>
                <a:ext cx="742519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타원 44">
            <a:extLst>
              <a:ext uri="{FF2B5EF4-FFF2-40B4-BE49-F238E27FC236}">
                <a16:creationId xmlns:a16="http://schemas.microsoft.com/office/drawing/2014/main" id="{45BF7F64-372F-4C4E-84E6-9AC347B39954}"/>
              </a:ext>
            </a:extLst>
          </p:cNvPr>
          <p:cNvSpPr/>
          <p:nvPr/>
        </p:nvSpPr>
        <p:spPr>
          <a:xfrm>
            <a:off x="1273804" y="441281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AA5F5FB-7748-4D76-A1F7-B8FA40C6FB2E}"/>
                  </a:ext>
                </a:extLst>
              </p:cNvPr>
              <p:cNvSpPr txBox="1"/>
              <p:nvPr/>
            </p:nvSpPr>
            <p:spPr>
              <a:xfrm>
                <a:off x="964600" y="4433649"/>
                <a:ext cx="742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AA5F5FB-7748-4D76-A1F7-B8FA40C6F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00" y="4433649"/>
                <a:ext cx="742519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타원 46">
            <a:extLst>
              <a:ext uri="{FF2B5EF4-FFF2-40B4-BE49-F238E27FC236}">
                <a16:creationId xmlns:a16="http://schemas.microsoft.com/office/drawing/2014/main" id="{8B78F906-3946-4869-A7A1-4504DCF855DC}"/>
              </a:ext>
            </a:extLst>
          </p:cNvPr>
          <p:cNvSpPr/>
          <p:nvPr/>
        </p:nvSpPr>
        <p:spPr>
          <a:xfrm>
            <a:off x="3675193" y="481045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5FA4358-9FE7-4A26-A0DF-363223FF922A}"/>
                  </a:ext>
                </a:extLst>
              </p:cNvPr>
              <p:cNvSpPr txBox="1"/>
              <p:nvPr/>
            </p:nvSpPr>
            <p:spPr>
              <a:xfrm>
                <a:off x="3365989" y="4831285"/>
                <a:ext cx="742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5FA4358-9FE7-4A26-A0DF-363223FF9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989" y="4831285"/>
                <a:ext cx="742519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타원 48">
            <a:extLst>
              <a:ext uri="{FF2B5EF4-FFF2-40B4-BE49-F238E27FC236}">
                <a16:creationId xmlns:a16="http://schemas.microsoft.com/office/drawing/2014/main" id="{5CDA00C2-DB82-4FB8-AC69-F8778DFD94CE}"/>
              </a:ext>
            </a:extLst>
          </p:cNvPr>
          <p:cNvSpPr/>
          <p:nvPr/>
        </p:nvSpPr>
        <p:spPr>
          <a:xfrm>
            <a:off x="1733533" y="5524306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453D0A2-FDC9-4378-9FE4-09699C8BD01E}"/>
                  </a:ext>
                </a:extLst>
              </p:cNvPr>
              <p:cNvSpPr txBox="1"/>
              <p:nvPr/>
            </p:nvSpPr>
            <p:spPr>
              <a:xfrm>
                <a:off x="1424329" y="5545137"/>
                <a:ext cx="742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453D0A2-FDC9-4378-9FE4-09699C8BD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329" y="5545137"/>
                <a:ext cx="742519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8B39EEA-3CD9-437E-AD6F-AA302DD21510}"/>
              </a:ext>
            </a:extLst>
          </p:cNvPr>
          <p:cNvCxnSpPr>
            <a:cxnSpLocks/>
          </p:cNvCxnSpPr>
          <p:nvPr/>
        </p:nvCxnSpPr>
        <p:spPr>
          <a:xfrm flipH="1">
            <a:off x="1424329" y="3974931"/>
            <a:ext cx="2386964" cy="46619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EE085BE-58CB-43F6-BE86-59CBE63E29E0}"/>
              </a:ext>
            </a:extLst>
          </p:cNvPr>
          <p:cNvCxnSpPr>
            <a:cxnSpLocks/>
          </p:cNvCxnSpPr>
          <p:nvPr/>
        </p:nvCxnSpPr>
        <p:spPr>
          <a:xfrm>
            <a:off x="1448363" y="4505875"/>
            <a:ext cx="2185393" cy="29710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A51037C-65A6-4E99-92AF-B4AC872DF9F8}"/>
              </a:ext>
            </a:extLst>
          </p:cNvPr>
          <p:cNvCxnSpPr>
            <a:cxnSpLocks/>
          </p:cNvCxnSpPr>
          <p:nvPr/>
        </p:nvCxnSpPr>
        <p:spPr>
          <a:xfrm flipH="1">
            <a:off x="1918952" y="4918454"/>
            <a:ext cx="1683194" cy="6175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130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0988D-5989-460A-A136-C9665C15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수렴 기준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E2E7E54-824C-4319-B474-C796C3806D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24535" cy="4351338"/>
              </a:xfrm>
            </p:spPr>
            <p:txBody>
              <a:bodyPr/>
              <a:lstStyle/>
              <a:p>
                <a:r>
                  <a:rPr lang="en-US" altLang="ko-KR" dirty="0"/>
                  <a:t>Convex function</a:t>
                </a:r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최적의 값을 알 수 있다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예제에서는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ko-KR" altLang="en-US" dirty="0"/>
                  <a:t>에서 최적의 값을 알 수 있다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즉</a:t>
                </a:r>
                <a:r>
                  <a:rPr lang="en-US" altLang="ko-KR" dirty="0"/>
                  <a:t>, 0</a:t>
                </a:r>
                <a:r>
                  <a:rPr lang="ko-KR" altLang="en-US" dirty="0"/>
                  <a:t>에 아주 가까운 수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ko-KR" altLang="en-US" dirty="0"/>
                  <a:t>에 극한해도 알 수 있다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E2E7E54-824C-4319-B474-C796C3806D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24535" cy="4351338"/>
              </a:xfrm>
              <a:blipFill>
                <a:blip r:embed="rId3"/>
                <a:stretch>
                  <a:fillRect l="-966" t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160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5C827-A82A-4F0E-9D11-BB77E330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다차원에서의 움직임 </a:t>
            </a:r>
            <a:r>
              <a:rPr lang="en-US" altLang="ko-KR" dirty="0"/>
              <a:t>: Gradient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76725C-94AE-4ED9-A25B-4A5502660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6794"/>
            <a:ext cx="4279490" cy="40367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993103-730C-4D01-974C-36797188B87E}"/>
                  </a:ext>
                </a:extLst>
              </p:cNvPr>
              <p:cNvSpPr txBox="1"/>
              <p:nvPr/>
            </p:nvSpPr>
            <p:spPr>
              <a:xfrm>
                <a:off x="5117689" y="2336794"/>
                <a:ext cx="6887497" cy="3105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i="1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</m:e>
                        </m:eqArr>
                      </m:e>
                    </m:d>
                  </m:oMath>
                </a14:m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형식으로 나타낼 수 있다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i="1" smtClean="0">
                        <a:latin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ko-KR" altLang="en-US" dirty="0"/>
                  <a:t>는 </a:t>
                </a:r>
                <a:r>
                  <a:rPr lang="en-US" altLang="ko-KR" dirty="0"/>
                  <a:t>gradient</a:t>
                </a:r>
                <a:r>
                  <a:rPr lang="ko-KR" altLang="en-US" dirty="0"/>
                  <a:t>를 의미하며 다차원 미분의 기본이 되는 연산자이다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g(w)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w=(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dirty="0"/>
                  <a:t>) (p=</a:t>
                </a:r>
                <a:r>
                  <a:rPr lang="ko-KR" altLang="en-US" dirty="0"/>
                  <a:t>차원의 개수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를 의미한다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993103-730C-4D01-974C-36797188B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689" y="2336794"/>
                <a:ext cx="6887497" cy="3105466"/>
              </a:xfrm>
              <a:prstGeom prst="rect">
                <a:avLst/>
              </a:prstGeom>
              <a:blipFill>
                <a:blip r:embed="rId4"/>
                <a:stretch>
                  <a:fillRect l="-797" r="-89" b="-1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63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0988D-5989-460A-A136-C9665C15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단순</a:t>
            </a:r>
            <a:r>
              <a:rPr lang="en-US" altLang="ko-KR" dirty="0"/>
              <a:t> </a:t>
            </a:r>
            <a:r>
              <a:rPr lang="ko-KR" altLang="en-US" dirty="0"/>
              <a:t>선형 회귀 분석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E2E7E54-824C-4319-B474-C796C3806D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빨간 점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데이터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r>
                  <a:rPr lang="ko-KR" altLang="en-US" dirty="0"/>
                  <a:t>초록색 선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단순 선형 회귀 분석 그래프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)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E2E7E54-824C-4319-B474-C796C3806D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934BFA7-F103-4B1E-9AAB-2EC007E7ABE3}"/>
              </a:ext>
            </a:extLst>
          </p:cNvPr>
          <p:cNvCxnSpPr/>
          <p:nvPr/>
        </p:nvCxnSpPr>
        <p:spPr>
          <a:xfrm>
            <a:off x="973394" y="6002594"/>
            <a:ext cx="99404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F9AE7B8-7063-43F8-86AC-1F7C94091DDC}"/>
              </a:ext>
            </a:extLst>
          </p:cNvPr>
          <p:cNvCxnSpPr>
            <a:cxnSpLocks/>
          </p:cNvCxnSpPr>
          <p:nvPr/>
        </p:nvCxnSpPr>
        <p:spPr>
          <a:xfrm flipV="1">
            <a:off x="973394" y="3429000"/>
            <a:ext cx="0" cy="25735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697AAB-BF48-42B1-9198-E1085DF23AE2}"/>
              </a:ext>
            </a:extLst>
          </p:cNvPr>
          <p:cNvSpPr txBox="1"/>
          <p:nvPr/>
        </p:nvSpPr>
        <p:spPr>
          <a:xfrm>
            <a:off x="4608871" y="6176963"/>
            <a:ext cx="266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집 평수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ABCCED-DCA6-47D3-9310-AEB4E1BD1D81}"/>
              </a:ext>
            </a:extLst>
          </p:cNvPr>
          <p:cNvSpPr txBox="1"/>
          <p:nvPr/>
        </p:nvSpPr>
        <p:spPr>
          <a:xfrm>
            <a:off x="376535" y="4053015"/>
            <a:ext cx="461665" cy="13255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dirty="0"/>
              <a:t>가격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13931B5-EC1C-4F79-8679-8079A67A4B32}"/>
              </a:ext>
            </a:extLst>
          </p:cNvPr>
          <p:cNvSpPr/>
          <p:nvPr/>
        </p:nvSpPr>
        <p:spPr>
          <a:xfrm>
            <a:off x="1669413" y="519857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B607CEF-D0A5-4985-A214-47E13501E4E8}"/>
              </a:ext>
            </a:extLst>
          </p:cNvPr>
          <p:cNvSpPr/>
          <p:nvPr/>
        </p:nvSpPr>
        <p:spPr>
          <a:xfrm>
            <a:off x="4965487" y="444029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0B18F4B-295C-4884-BCE3-A7A7CB121D05}"/>
              </a:ext>
            </a:extLst>
          </p:cNvPr>
          <p:cNvSpPr/>
          <p:nvPr/>
        </p:nvSpPr>
        <p:spPr>
          <a:xfrm>
            <a:off x="3363169" y="541382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75129C6-F32E-4A0D-A48C-FF4829B1E206}"/>
              </a:ext>
            </a:extLst>
          </p:cNvPr>
          <p:cNvSpPr/>
          <p:nvPr/>
        </p:nvSpPr>
        <p:spPr>
          <a:xfrm>
            <a:off x="6912821" y="411447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0B28FB9-EB5E-46A7-B91D-E4EA83B1ED31}"/>
              </a:ext>
            </a:extLst>
          </p:cNvPr>
          <p:cNvSpPr/>
          <p:nvPr/>
        </p:nvSpPr>
        <p:spPr>
          <a:xfrm>
            <a:off x="10230843" y="363641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ED7FDCF-8D26-4E97-8C48-5FC608E2BC8E}"/>
              </a:ext>
            </a:extLst>
          </p:cNvPr>
          <p:cNvSpPr/>
          <p:nvPr/>
        </p:nvSpPr>
        <p:spPr>
          <a:xfrm>
            <a:off x="3521415" y="435371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7C0508C-4E0F-4828-AAE4-6D7A08D0DC4D}"/>
              </a:ext>
            </a:extLst>
          </p:cNvPr>
          <p:cNvSpPr/>
          <p:nvPr/>
        </p:nvSpPr>
        <p:spPr>
          <a:xfrm>
            <a:off x="8676188" y="37037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00A1C0C-C288-47C9-BA91-4B1BFF3FFECE}"/>
              </a:ext>
            </a:extLst>
          </p:cNvPr>
          <p:cNvSpPr/>
          <p:nvPr/>
        </p:nvSpPr>
        <p:spPr>
          <a:xfrm>
            <a:off x="8690578" y="411447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335F5C7-5298-4005-A356-9E1A69777C13}"/>
              </a:ext>
            </a:extLst>
          </p:cNvPr>
          <p:cNvSpPr/>
          <p:nvPr/>
        </p:nvSpPr>
        <p:spPr>
          <a:xfrm>
            <a:off x="4651986" y="32192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B8D3857-EA45-4B57-88FF-EE29710E4A0A}"/>
              </a:ext>
            </a:extLst>
          </p:cNvPr>
          <p:cNvSpPr/>
          <p:nvPr/>
        </p:nvSpPr>
        <p:spPr>
          <a:xfrm>
            <a:off x="2537768" y="509696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3A2639C-4213-4496-829F-0269B99A4289}"/>
              </a:ext>
            </a:extLst>
          </p:cNvPr>
          <p:cNvSpPr/>
          <p:nvPr/>
        </p:nvSpPr>
        <p:spPr>
          <a:xfrm>
            <a:off x="6955747" y="368454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E35E20A-BEE6-415C-B053-89E89883257B}"/>
              </a:ext>
            </a:extLst>
          </p:cNvPr>
          <p:cNvSpPr/>
          <p:nvPr/>
        </p:nvSpPr>
        <p:spPr>
          <a:xfrm>
            <a:off x="8870578" y="328797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EE73B46-C244-4BC8-9C00-6C604D526AC9}"/>
              </a:ext>
            </a:extLst>
          </p:cNvPr>
          <p:cNvSpPr/>
          <p:nvPr/>
        </p:nvSpPr>
        <p:spPr>
          <a:xfrm>
            <a:off x="2755502" y="464301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859AD96-CE21-42E7-A827-32F31B4A2A29}"/>
              </a:ext>
            </a:extLst>
          </p:cNvPr>
          <p:cNvSpPr/>
          <p:nvPr/>
        </p:nvSpPr>
        <p:spPr>
          <a:xfrm>
            <a:off x="9453845" y="33550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C2FDAC0-D36E-46D0-BEF5-B90DDBEB552E}"/>
              </a:ext>
            </a:extLst>
          </p:cNvPr>
          <p:cNvSpPr/>
          <p:nvPr/>
        </p:nvSpPr>
        <p:spPr>
          <a:xfrm>
            <a:off x="8152806" y="32404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97A704E-D59B-4EB0-AA0C-814E47CD930C}"/>
              </a:ext>
            </a:extLst>
          </p:cNvPr>
          <p:cNvSpPr/>
          <p:nvPr/>
        </p:nvSpPr>
        <p:spPr>
          <a:xfrm>
            <a:off x="8128979" y="398283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576AD00-BD80-4B87-9746-584ACAD53A8B}"/>
              </a:ext>
            </a:extLst>
          </p:cNvPr>
          <p:cNvSpPr/>
          <p:nvPr/>
        </p:nvSpPr>
        <p:spPr>
          <a:xfrm>
            <a:off x="3958590" y="482709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1BFE32D-029C-4657-A513-2BD769F64BAF}"/>
              </a:ext>
            </a:extLst>
          </p:cNvPr>
          <p:cNvSpPr/>
          <p:nvPr/>
        </p:nvSpPr>
        <p:spPr>
          <a:xfrm>
            <a:off x="7451556" y="34294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94791C7-7131-4C61-93DD-1129B60C8978}"/>
              </a:ext>
            </a:extLst>
          </p:cNvPr>
          <p:cNvSpPr/>
          <p:nvPr/>
        </p:nvSpPr>
        <p:spPr>
          <a:xfrm>
            <a:off x="4859954" y="488928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75B9007-4FBB-495B-8E7A-9B7DB5AD7B49}"/>
              </a:ext>
            </a:extLst>
          </p:cNvPr>
          <p:cNvSpPr/>
          <p:nvPr/>
        </p:nvSpPr>
        <p:spPr>
          <a:xfrm>
            <a:off x="5645972" y="46887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CDE3536-2F92-44A2-9AFB-E2A7FE827802}"/>
              </a:ext>
            </a:extLst>
          </p:cNvPr>
          <p:cNvSpPr/>
          <p:nvPr/>
        </p:nvSpPr>
        <p:spPr>
          <a:xfrm>
            <a:off x="6716878" y="443496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6892ED6-773F-41E5-9F27-D1A2B742285C}"/>
              </a:ext>
            </a:extLst>
          </p:cNvPr>
          <p:cNvSpPr/>
          <p:nvPr/>
        </p:nvSpPr>
        <p:spPr>
          <a:xfrm>
            <a:off x="6133409" y="422756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8C9FA74-8C53-45EE-82EE-B908C81C5D3A}"/>
              </a:ext>
            </a:extLst>
          </p:cNvPr>
          <p:cNvSpPr/>
          <p:nvPr/>
        </p:nvSpPr>
        <p:spPr>
          <a:xfrm>
            <a:off x="5620830" y="440469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6300C18-C104-43F8-A6B6-CE1B8A0CE268}"/>
              </a:ext>
            </a:extLst>
          </p:cNvPr>
          <p:cNvSpPr/>
          <p:nvPr/>
        </p:nvSpPr>
        <p:spPr>
          <a:xfrm>
            <a:off x="7628147" y="37937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B03EEEF-83E2-41FF-99FC-3EE31F1FDAB4}"/>
              </a:ext>
            </a:extLst>
          </p:cNvPr>
          <p:cNvSpPr/>
          <p:nvPr/>
        </p:nvSpPr>
        <p:spPr>
          <a:xfrm>
            <a:off x="9407970" y="54345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2C8A2EA-182E-4902-8F26-57617E3B4502}"/>
              </a:ext>
            </a:extLst>
          </p:cNvPr>
          <p:cNvSpPr/>
          <p:nvPr/>
        </p:nvSpPr>
        <p:spPr>
          <a:xfrm>
            <a:off x="1732962" y="402970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49C537F-5D1B-43F2-801E-C37CDBA028D3}"/>
              </a:ext>
            </a:extLst>
          </p:cNvPr>
          <p:cNvCxnSpPr/>
          <p:nvPr/>
        </p:nvCxnSpPr>
        <p:spPr>
          <a:xfrm flipV="1">
            <a:off x="973394" y="3167153"/>
            <a:ext cx="9674941" cy="283544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9899E48-E665-4591-886C-AFEFC556958D}"/>
              </a:ext>
            </a:extLst>
          </p:cNvPr>
          <p:cNvCxnSpPr>
            <a:cxnSpLocks/>
            <a:stCxn id="26" idx="4"/>
          </p:cNvCxnSpPr>
          <p:nvPr/>
        </p:nvCxnSpPr>
        <p:spPr>
          <a:xfrm flipH="1">
            <a:off x="4740445" y="3399246"/>
            <a:ext cx="1541" cy="149003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9265D4-A5DC-4085-A242-2AF405E21270}"/>
                  </a:ext>
                </a:extLst>
              </p:cNvPr>
              <p:cNvSpPr txBox="1"/>
              <p:nvPr/>
            </p:nvSpPr>
            <p:spPr>
              <a:xfrm>
                <a:off x="4262994" y="3739684"/>
                <a:ext cx="2848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9265D4-A5DC-4085-A242-2AF405E21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994" y="3739684"/>
                <a:ext cx="284890" cy="523220"/>
              </a:xfrm>
              <a:prstGeom prst="rect">
                <a:avLst/>
              </a:prstGeom>
              <a:blipFill>
                <a:blip r:embed="rId4"/>
                <a:stretch>
                  <a:fillRect r="-148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2424E4-340C-4446-83CC-84943FC95A14}"/>
                  </a:ext>
                </a:extLst>
              </p:cNvPr>
              <p:cNvSpPr txBox="1"/>
              <p:nvPr/>
            </p:nvSpPr>
            <p:spPr>
              <a:xfrm>
                <a:off x="3842726" y="2663975"/>
                <a:ext cx="37864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2424E4-340C-4446-83CC-84943FC95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26" y="2663975"/>
                <a:ext cx="378649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B848069-26CF-42D2-B441-DFDC83E1E1B5}"/>
              </a:ext>
            </a:extLst>
          </p:cNvPr>
          <p:cNvCxnSpPr>
            <a:cxnSpLocks/>
          </p:cNvCxnSpPr>
          <p:nvPr/>
        </p:nvCxnSpPr>
        <p:spPr>
          <a:xfrm flipV="1">
            <a:off x="5145487" y="3162358"/>
            <a:ext cx="0" cy="37529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BC90822-E166-421E-8315-173A212B81C8}"/>
              </a:ext>
            </a:extLst>
          </p:cNvPr>
          <p:cNvCxnSpPr>
            <a:cxnSpLocks/>
          </p:cNvCxnSpPr>
          <p:nvPr/>
        </p:nvCxnSpPr>
        <p:spPr>
          <a:xfrm flipV="1">
            <a:off x="6096000" y="3159723"/>
            <a:ext cx="0" cy="37529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1818047-BD54-474C-9CBA-0555565C1A64}"/>
              </a:ext>
            </a:extLst>
          </p:cNvPr>
          <p:cNvSpPr txBox="1"/>
          <p:nvPr/>
        </p:nvSpPr>
        <p:spPr>
          <a:xfrm>
            <a:off x="4889608" y="3527508"/>
            <a:ext cx="1520288" cy="44145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parameters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3913F6-BA20-4944-B978-403859ABAEA8}"/>
              </a:ext>
            </a:extLst>
          </p:cNvPr>
          <p:cNvCxnSpPr>
            <a:cxnSpLocks/>
          </p:cNvCxnSpPr>
          <p:nvPr/>
        </p:nvCxnSpPr>
        <p:spPr>
          <a:xfrm>
            <a:off x="4889608" y="3159723"/>
            <a:ext cx="537798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BA70680-8742-449A-BD8B-26D8CDEB6F35}"/>
              </a:ext>
            </a:extLst>
          </p:cNvPr>
          <p:cNvCxnSpPr>
            <a:cxnSpLocks/>
          </p:cNvCxnSpPr>
          <p:nvPr/>
        </p:nvCxnSpPr>
        <p:spPr>
          <a:xfrm>
            <a:off x="5760863" y="3159723"/>
            <a:ext cx="537798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652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8B4B9-94FE-4D35-89A5-75C90E57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단순</a:t>
            </a:r>
            <a:r>
              <a:rPr lang="en-US" altLang="ko-KR" dirty="0"/>
              <a:t> </a:t>
            </a:r>
            <a:r>
              <a:rPr lang="ko-KR" altLang="en-US" dirty="0"/>
              <a:t>선형 회귀 분석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77BDA4-8DEE-49AA-A38B-696335D62AED}"/>
              </a:ext>
            </a:extLst>
          </p:cNvPr>
          <p:cNvSpPr/>
          <p:nvPr/>
        </p:nvSpPr>
        <p:spPr>
          <a:xfrm>
            <a:off x="1649361" y="2133138"/>
            <a:ext cx="144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Training</a:t>
            </a:r>
          </a:p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Data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4492F6-AD2F-41B2-B3F5-608894A1EACB}"/>
              </a:ext>
            </a:extLst>
          </p:cNvPr>
          <p:cNvSpPr/>
          <p:nvPr/>
        </p:nvSpPr>
        <p:spPr>
          <a:xfrm>
            <a:off x="4313903" y="2133137"/>
            <a:ext cx="1440000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Feature</a:t>
            </a:r>
          </a:p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Extraction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3D8CE0-4B98-44DC-8542-79F644A56C59}"/>
              </a:ext>
            </a:extLst>
          </p:cNvPr>
          <p:cNvSpPr/>
          <p:nvPr/>
        </p:nvSpPr>
        <p:spPr>
          <a:xfrm>
            <a:off x="6978445" y="2133136"/>
            <a:ext cx="1440000" cy="10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ML</a:t>
            </a:r>
          </a:p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Model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3E251E-F806-4013-B858-C2388B06CE54}"/>
              </a:ext>
            </a:extLst>
          </p:cNvPr>
          <p:cNvSpPr/>
          <p:nvPr/>
        </p:nvSpPr>
        <p:spPr>
          <a:xfrm>
            <a:off x="6978445" y="3871450"/>
            <a:ext cx="1440000" cy="108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ML</a:t>
            </a:r>
          </a:p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Algorithm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969991-BB9D-4AAA-B3D8-944870DE105A}"/>
              </a:ext>
            </a:extLst>
          </p:cNvPr>
          <p:cNvSpPr/>
          <p:nvPr/>
        </p:nvSpPr>
        <p:spPr>
          <a:xfrm>
            <a:off x="6978445" y="5609764"/>
            <a:ext cx="1440000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Quality</a:t>
            </a:r>
          </a:p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Metric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2CD84E5-F6A1-4019-836E-84C2FAB6EB7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089361" y="2673137"/>
            <a:ext cx="122454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53909EC-1B53-4095-AA4C-4A2D211E406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753903" y="2673136"/>
            <a:ext cx="122454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422A843-0E60-4386-8FDD-5B01027A94F2}"/>
              </a:ext>
            </a:extLst>
          </p:cNvPr>
          <p:cNvCxnSpPr>
            <a:cxnSpLocks/>
          </p:cNvCxnSpPr>
          <p:nvPr/>
        </p:nvCxnSpPr>
        <p:spPr>
          <a:xfrm flipV="1">
            <a:off x="8418445" y="2673136"/>
            <a:ext cx="22298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5314CEF-6892-48E3-A169-CE9FAF3BF5E5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7698445" y="3213136"/>
            <a:ext cx="0" cy="6583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CADCEF9-7BD5-41E1-AC1D-6481D785D8F0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7698445" y="4951450"/>
            <a:ext cx="0" cy="6583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D17D88B-BEE7-4DEE-A221-7317A311465F}"/>
              </a:ext>
            </a:extLst>
          </p:cNvPr>
          <p:cNvCxnSpPr>
            <a:stCxn id="4" idx="2"/>
            <a:endCxn id="8" idx="1"/>
          </p:cNvCxnSpPr>
          <p:nvPr/>
        </p:nvCxnSpPr>
        <p:spPr>
          <a:xfrm rot="16200000" flipH="1">
            <a:off x="3205590" y="2376909"/>
            <a:ext cx="2936626" cy="460908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97F661C4-B484-4D89-89B8-02A384A41884}"/>
              </a:ext>
            </a:extLst>
          </p:cNvPr>
          <p:cNvCxnSpPr>
            <a:cxnSpLocks/>
            <a:endCxn id="8" idx="3"/>
          </p:cNvCxnSpPr>
          <p:nvPr/>
        </p:nvCxnSpPr>
        <p:spPr>
          <a:xfrm rot="5400000">
            <a:off x="7146148" y="3945433"/>
            <a:ext cx="3476629" cy="93203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4E27EAB-51B3-4774-91B9-9693D1C57D2E}"/>
              </a:ext>
            </a:extLst>
          </p:cNvPr>
          <p:cNvSpPr txBox="1"/>
          <p:nvPr/>
        </p:nvSpPr>
        <p:spPr>
          <a:xfrm>
            <a:off x="2369361" y="3213135"/>
            <a:ext cx="14399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accent1"/>
                </a:solidFill>
              </a:rPr>
              <a:t>y </a:t>
            </a:r>
            <a:r>
              <a:rPr lang="en-US" altLang="ko-KR" dirty="0"/>
              <a:t>: </a:t>
            </a:r>
            <a:r>
              <a:rPr lang="ko-KR" altLang="en-US" dirty="0" err="1"/>
              <a:t>실제값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2331E6-DCD8-431B-B2CD-9CA51E4C0102}"/>
              </a:ext>
            </a:extLst>
          </p:cNvPr>
          <p:cNvSpPr txBox="1"/>
          <p:nvPr/>
        </p:nvSpPr>
        <p:spPr>
          <a:xfrm>
            <a:off x="6006177" y="2079105"/>
            <a:ext cx="719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accent1"/>
                </a:solidFill>
              </a:rPr>
              <a:t>x</a:t>
            </a:r>
            <a:endParaRPr lang="ko-KR" altLang="en-US" sz="30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B9B3782-5A47-432F-BDFE-EC62CDBB4A80}"/>
                  </a:ext>
                </a:extLst>
              </p:cNvPr>
              <p:cNvSpPr txBox="1"/>
              <p:nvPr/>
            </p:nvSpPr>
            <p:spPr>
              <a:xfrm>
                <a:off x="8418445" y="1775983"/>
                <a:ext cx="32917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3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ko-KR" altLang="en-US" sz="30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선형 회귀 분석 후의 값</a:t>
                </a:r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B9B3782-5A47-432F-BDFE-EC62CDBB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445" y="1775983"/>
                <a:ext cx="3291774" cy="830997"/>
              </a:xfrm>
              <a:prstGeom prst="rect">
                <a:avLst/>
              </a:prstGeom>
              <a:blipFill>
                <a:blip r:embed="rId3"/>
                <a:stretch>
                  <a:fillRect b="-36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81EB7E-4F30-4C66-A62B-8BDB6CC57E37}"/>
                  </a:ext>
                </a:extLst>
              </p:cNvPr>
              <p:cNvSpPr txBox="1"/>
              <p:nvPr/>
            </p:nvSpPr>
            <p:spPr>
              <a:xfrm>
                <a:off x="7698452" y="3265294"/>
                <a:ext cx="719993" cy="579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3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acc>
                    </m:oMath>
                  </m:oMathPara>
                </a14:m>
                <a:endParaRPr lang="ko-KR" altLang="en-US" sz="3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81EB7E-4F30-4C66-A62B-8BDB6CC57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452" y="3265294"/>
                <a:ext cx="719993" cy="579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28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0988D-5989-460A-A136-C9665C15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RSS(Residual Sum of Squares)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E2E7E54-824C-4319-B474-C796C3806D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/>
              <a:lstStyle/>
              <a:p>
                <a:r>
                  <a:rPr lang="ko-KR" altLang="en-US" dirty="0"/>
                  <a:t>모든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^2=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^2</m:t>
                    </m:r>
                  </m:oMath>
                </a14:m>
                <a:r>
                  <a:rPr lang="ko-KR" altLang="en-US" dirty="0"/>
                  <a:t>을 전부 </a:t>
                </a:r>
                <a:r>
                  <a:rPr lang="ko-KR" altLang="en-US" dirty="0" err="1"/>
                  <a:t>더한것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RSS(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E2E7E54-824C-4319-B474-C796C3806D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3"/>
                <a:stretch>
                  <a:fillRect l="-96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934BFA7-F103-4B1E-9AAB-2EC007E7ABE3}"/>
              </a:ext>
            </a:extLst>
          </p:cNvPr>
          <p:cNvCxnSpPr/>
          <p:nvPr/>
        </p:nvCxnSpPr>
        <p:spPr>
          <a:xfrm>
            <a:off x="973394" y="6002594"/>
            <a:ext cx="99404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F9AE7B8-7063-43F8-86AC-1F7C94091DDC}"/>
              </a:ext>
            </a:extLst>
          </p:cNvPr>
          <p:cNvCxnSpPr>
            <a:cxnSpLocks/>
          </p:cNvCxnSpPr>
          <p:nvPr/>
        </p:nvCxnSpPr>
        <p:spPr>
          <a:xfrm flipV="1">
            <a:off x="973394" y="3429000"/>
            <a:ext cx="0" cy="25735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697AAB-BF48-42B1-9198-E1085DF23AE2}"/>
              </a:ext>
            </a:extLst>
          </p:cNvPr>
          <p:cNvSpPr txBox="1"/>
          <p:nvPr/>
        </p:nvSpPr>
        <p:spPr>
          <a:xfrm>
            <a:off x="4608871" y="6176963"/>
            <a:ext cx="266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집 평수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ABCCED-DCA6-47D3-9310-AEB4E1BD1D81}"/>
              </a:ext>
            </a:extLst>
          </p:cNvPr>
          <p:cNvSpPr txBox="1"/>
          <p:nvPr/>
        </p:nvSpPr>
        <p:spPr>
          <a:xfrm>
            <a:off x="376535" y="4053015"/>
            <a:ext cx="461665" cy="13255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dirty="0"/>
              <a:t>가격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13931B5-EC1C-4F79-8679-8079A67A4B32}"/>
              </a:ext>
            </a:extLst>
          </p:cNvPr>
          <p:cNvSpPr/>
          <p:nvPr/>
        </p:nvSpPr>
        <p:spPr>
          <a:xfrm>
            <a:off x="1669413" y="519857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B607CEF-D0A5-4985-A214-47E13501E4E8}"/>
              </a:ext>
            </a:extLst>
          </p:cNvPr>
          <p:cNvSpPr/>
          <p:nvPr/>
        </p:nvSpPr>
        <p:spPr>
          <a:xfrm>
            <a:off x="4965487" y="444029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0B18F4B-295C-4884-BCE3-A7A7CB121D05}"/>
              </a:ext>
            </a:extLst>
          </p:cNvPr>
          <p:cNvSpPr/>
          <p:nvPr/>
        </p:nvSpPr>
        <p:spPr>
          <a:xfrm>
            <a:off x="3363169" y="541382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75129C6-F32E-4A0D-A48C-FF4829B1E206}"/>
              </a:ext>
            </a:extLst>
          </p:cNvPr>
          <p:cNvSpPr/>
          <p:nvPr/>
        </p:nvSpPr>
        <p:spPr>
          <a:xfrm>
            <a:off x="6912821" y="411447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0B28FB9-EB5E-46A7-B91D-E4EA83B1ED31}"/>
              </a:ext>
            </a:extLst>
          </p:cNvPr>
          <p:cNvSpPr/>
          <p:nvPr/>
        </p:nvSpPr>
        <p:spPr>
          <a:xfrm>
            <a:off x="10230843" y="363641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ED7FDCF-8D26-4E97-8C48-5FC608E2BC8E}"/>
              </a:ext>
            </a:extLst>
          </p:cNvPr>
          <p:cNvSpPr/>
          <p:nvPr/>
        </p:nvSpPr>
        <p:spPr>
          <a:xfrm>
            <a:off x="3521415" y="435371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7C0508C-4E0F-4828-AAE4-6D7A08D0DC4D}"/>
              </a:ext>
            </a:extLst>
          </p:cNvPr>
          <p:cNvSpPr/>
          <p:nvPr/>
        </p:nvSpPr>
        <p:spPr>
          <a:xfrm>
            <a:off x="8676188" y="37037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00A1C0C-C288-47C9-BA91-4B1BFF3FFECE}"/>
              </a:ext>
            </a:extLst>
          </p:cNvPr>
          <p:cNvSpPr/>
          <p:nvPr/>
        </p:nvSpPr>
        <p:spPr>
          <a:xfrm>
            <a:off x="8690578" y="411447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335F5C7-5298-4005-A356-9E1A69777C13}"/>
              </a:ext>
            </a:extLst>
          </p:cNvPr>
          <p:cNvSpPr/>
          <p:nvPr/>
        </p:nvSpPr>
        <p:spPr>
          <a:xfrm>
            <a:off x="4651986" y="32192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B8D3857-EA45-4B57-88FF-EE29710E4A0A}"/>
              </a:ext>
            </a:extLst>
          </p:cNvPr>
          <p:cNvSpPr/>
          <p:nvPr/>
        </p:nvSpPr>
        <p:spPr>
          <a:xfrm>
            <a:off x="2537768" y="509696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3A2639C-4213-4496-829F-0269B99A4289}"/>
              </a:ext>
            </a:extLst>
          </p:cNvPr>
          <p:cNvSpPr/>
          <p:nvPr/>
        </p:nvSpPr>
        <p:spPr>
          <a:xfrm>
            <a:off x="6955747" y="368454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E35E20A-BEE6-415C-B053-89E89883257B}"/>
              </a:ext>
            </a:extLst>
          </p:cNvPr>
          <p:cNvSpPr/>
          <p:nvPr/>
        </p:nvSpPr>
        <p:spPr>
          <a:xfrm>
            <a:off x="8870578" y="328797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EE73B46-C244-4BC8-9C00-6C604D526AC9}"/>
              </a:ext>
            </a:extLst>
          </p:cNvPr>
          <p:cNvSpPr/>
          <p:nvPr/>
        </p:nvSpPr>
        <p:spPr>
          <a:xfrm>
            <a:off x="2755502" y="464301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859AD96-CE21-42E7-A827-32F31B4A2A29}"/>
              </a:ext>
            </a:extLst>
          </p:cNvPr>
          <p:cNvSpPr/>
          <p:nvPr/>
        </p:nvSpPr>
        <p:spPr>
          <a:xfrm>
            <a:off x="9453845" y="33550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C2FDAC0-D36E-46D0-BEF5-B90DDBEB552E}"/>
              </a:ext>
            </a:extLst>
          </p:cNvPr>
          <p:cNvSpPr/>
          <p:nvPr/>
        </p:nvSpPr>
        <p:spPr>
          <a:xfrm>
            <a:off x="8152806" y="32404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97A704E-D59B-4EB0-AA0C-814E47CD930C}"/>
              </a:ext>
            </a:extLst>
          </p:cNvPr>
          <p:cNvSpPr/>
          <p:nvPr/>
        </p:nvSpPr>
        <p:spPr>
          <a:xfrm>
            <a:off x="8128979" y="398283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576AD00-BD80-4B87-9746-584ACAD53A8B}"/>
              </a:ext>
            </a:extLst>
          </p:cNvPr>
          <p:cNvSpPr/>
          <p:nvPr/>
        </p:nvSpPr>
        <p:spPr>
          <a:xfrm>
            <a:off x="3958590" y="482709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1BFE32D-029C-4657-A513-2BD769F64BAF}"/>
              </a:ext>
            </a:extLst>
          </p:cNvPr>
          <p:cNvSpPr/>
          <p:nvPr/>
        </p:nvSpPr>
        <p:spPr>
          <a:xfrm>
            <a:off x="7451556" y="34294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94791C7-7131-4C61-93DD-1129B60C8978}"/>
              </a:ext>
            </a:extLst>
          </p:cNvPr>
          <p:cNvSpPr/>
          <p:nvPr/>
        </p:nvSpPr>
        <p:spPr>
          <a:xfrm>
            <a:off x="4859954" y="488928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75B9007-4FBB-495B-8E7A-9B7DB5AD7B49}"/>
              </a:ext>
            </a:extLst>
          </p:cNvPr>
          <p:cNvSpPr/>
          <p:nvPr/>
        </p:nvSpPr>
        <p:spPr>
          <a:xfrm>
            <a:off x="5645972" y="46887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CDE3536-2F92-44A2-9AFB-E2A7FE827802}"/>
              </a:ext>
            </a:extLst>
          </p:cNvPr>
          <p:cNvSpPr/>
          <p:nvPr/>
        </p:nvSpPr>
        <p:spPr>
          <a:xfrm>
            <a:off x="6716878" y="443496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6892ED6-773F-41E5-9F27-D1A2B742285C}"/>
              </a:ext>
            </a:extLst>
          </p:cNvPr>
          <p:cNvSpPr/>
          <p:nvPr/>
        </p:nvSpPr>
        <p:spPr>
          <a:xfrm>
            <a:off x="6133409" y="422756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8C9FA74-8C53-45EE-82EE-B908C81C5D3A}"/>
              </a:ext>
            </a:extLst>
          </p:cNvPr>
          <p:cNvSpPr/>
          <p:nvPr/>
        </p:nvSpPr>
        <p:spPr>
          <a:xfrm>
            <a:off x="5620830" y="440469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6300C18-C104-43F8-A6B6-CE1B8A0CE268}"/>
              </a:ext>
            </a:extLst>
          </p:cNvPr>
          <p:cNvSpPr/>
          <p:nvPr/>
        </p:nvSpPr>
        <p:spPr>
          <a:xfrm>
            <a:off x="7628147" y="37937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B03EEEF-83E2-41FF-99FC-3EE31F1FDAB4}"/>
              </a:ext>
            </a:extLst>
          </p:cNvPr>
          <p:cNvSpPr/>
          <p:nvPr/>
        </p:nvSpPr>
        <p:spPr>
          <a:xfrm>
            <a:off x="9407970" y="54345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2C8A2EA-182E-4902-8F26-57617E3B4502}"/>
              </a:ext>
            </a:extLst>
          </p:cNvPr>
          <p:cNvSpPr/>
          <p:nvPr/>
        </p:nvSpPr>
        <p:spPr>
          <a:xfrm>
            <a:off x="1732962" y="402970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49C537F-5D1B-43F2-801E-C37CDBA028D3}"/>
              </a:ext>
            </a:extLst>
          </p:cNvPr>
          <p:cNvCxnSpPr/>
          <p:nvPr/>
        </p:nvCxnSpPr>
        <p:spPr>
          <a:xfrm flipV="1">
            <a:off x="973394" y="3167153"/>
            <a:ext cx="9674941" cy="283544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9899E48-E665-4591-886C-AFEFC556958D}"/>
              </a:ext>
            </a:extLst>
          </p:cNvPr>
          <p:cNvCxnSpPr>
            <a:cxnSpLocks/>
            <a:stCxn id="26" idx="4"/>
          </p:cNvCxnSpPr>
          <p:nvPr/>
        </p:nvCxnSpPr>
        <p:spPr>
          <a:xfrm flipH="1">
            <a:off x="4740445" y="3399246"/>
            <a:ext cx="1541" cy="149003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9265D4-A5DC-4085-A242-2AF405E21270}"/>
                  </a:ext>
                </a:extLst>
              </p:cNvPr>
              <p:cNvSpPr txBox="1"/>
              <p:nvPr/>
            </p:nvSpPr>
            <p:spPr>
              <a:xfrm>
                <a:off x="4262994" y="3739684"/>
                <a:ext cx="2848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9265D4-A5DC-4085-A242-2AF405E21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994" y="3739684"/>
                <a:ext cx="284890" cy="523220"/>
              </a:xfrm>
              <a:prstGeom prst="rect">
                <a:avLst/>
              </a:prstGeom>
              <a:blipFill>
                <a:blip r:embed="rId4"/>
                <a:stretch>
                  <a:fillRect r="-148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12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49C537F-5D1B-43F2-801E-C37CDBA028D3}"/>
              </a:ext>
            </a:extLst>
          </p:cNvPr>
          <p:cNvCxnSpPr/>
          <p:nvPr/>
        </p:nvCxnSpPr>
        <p:spPr>
          <a:xfrm flipV="1">
            <a:off x="973394" y="3167153"/>
            <a:ext cx="9674941" cy="283544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B69E895-C23A-4C6E-80A2-4542CEF11B9B}"/>
              </a:ext>
            </a:extLst>
          </p:cNvPr>
          <p:cNvCxnSpPr>
            <a:cxnSpLocks/>
          </p:cNvCxnSpPr>
          <p:nvPr/>
        </p:nvCxnSpPr>
        <p:spPr>
          <a:xfrm flipV="1">
            <a:off x="973393" y="3317566"/>
            <a:ext cx="9917129" cy="253461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273CFB2-3A30-4220-9FE2-87B9673AC04F}"/>
              </a:ext>
            </a:extLst>
          </p:cNvPr>
          <p:cNvCxnSpPr>
            <a:cxnSpLocks/>
          </p:cNvCxnSpPr>
          <p:nvPr/>
        </p:nvCxnSpPr>
        <p:spPr>
          <a:xfrm flipV="1">
            <a:off x="978463" y="3240426"/>
            <a:ext cx="8744701" cy="247601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B59F291-3661-409E-8B41-B5DED587F167}"/>
              </a:ext>
            </a:extLst>
          </p:cNvPr>
          <p:cNvCxnSpPr>
            <a:cxnSpLocks/>
          </p:cNvCxnSpPr>
          <p:nvPr/>
        </p:nvCxnSpPr>
        <p:spPr>
          <a:xfrm flipV="1">
            <a:off x="983533" y="3445022"/>
            <a:ext cx="9799996" cy="219427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A890988D-5989-460A-A136-C9665C15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RSS(Residual Sum of Squares)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E2E7E54-824C-4319-B474-C796C3806D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/>
              <a:lstStyle/>
              <a:p>
                <a:r>
                  <a:rPr lang="en-US" altLang="ko-KR" dirty="0"/>
                  <a:t>RSS(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최소화 </a:t>
                </a:r>
                <a:r>
                  <a:rPr lang="en-US" altLang="ko-KR" dirty="0"/>
                  <a:t>= </a:t>
                </a:r>
                <a:r>
                  <a:rPr lang="ko-KR" altLang="en-US" dirty="0"/>
                  <a:t>에러의 최소화</a:t>
                </a:r>
                <a:endParaRPr lang="en-US" altLang="ko-KR" dirty="0"/>
              </a:p>
              <a:p>
                <a:r>
                  <a:rPr lang="ko-KR" altLang="en-US" dirty="0"/>
                  <a:t>따라서 </a:t>
                </a:r>
                <a:r>
                  <a:rPr lang="en-US" altLang="ko-KR" dirty="0"/>
                  <a:t>minimal RSS value</a:t>
                </a:r>
                <a:r>
                  <a:rPr lang="ko-KR" altLang="en-US" dirty="0"/>
                  <a:t>를 찾으면 가장 정확한 </a:t>
                </a:r>
                <a:r>
                  <a:rPr lang="en-US" altLang="ko-KR" dirty="0"/>
                  <a:t>linear regression line</a:t>
                </a:r>
                <a:r>
                  <a:rPr lang="ko-KR" altLang="en-US" dirty="0"/>
                  <a:t>을 찾을 수 있다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E2E7E54-824C-4319-B474-C796C3806D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3"/>
                <a:stretch>
                  <a:fillRect l="-96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934BFA7-F103-4B1E-9AAB-2EC007E7ABE3}"/>
              </a:ext>
            </a:extLst>
          </p:cNvPr>
          <p:cNvCxnSpPr/>
          <p:nvPr/>
        </p:nvCxnSpPr>
        <p:spPr>
          <a:xfrm>
            <a:off x="973394" y="6002594"/>
            <a:ext cx="99404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F9AE7B8-7063-43F8-86AC-1F7C94091DDC}"/>
              </a:ext>
            </a:extLst>
          </p:cNvPr>
          <p:cNvCxnSpPr>
            <a:cxnSpLocks/>
          </p:cNvCxnSpPr>
          <p:nvPr/>
        </p:nvCxnSpPr>
        <p:spPr>
          <a:xfrm flipV="1">
            <a:off x="973394" y="3429000"/>
            <a:ext cx="0" cy="25735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697AAB-BF48-42B1-9198-E1085DF23AE2}"/>
              </a:ext>
            </a:extLst>
          </p:cNvPr>
          <p:cNvSpPr txBox="1"/>
          <p:nvPr/>
        </p:nvSpPr>
        <p:spPr>
          <a:xfrm>
            <a:off x="4608871" y="6176963"/>
            <a:ext cx="266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집 평수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ABCCED-DCA6-47D3-9310-AEB4E1BD1D81}"/>
              </a:ext>
            </a:extLst>
          </p:cNvPr>
          <p:cNvSpPr txBox="1"/>
          <p:nvPr/>
        </p:nvSpPr>
        <p:spPr>
          <a:xfrm>
            <a:off x="376535" y="4053015"/>
            <a:ext cx="461665" cy="13255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dirty="0"/>
              <a:t>가격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13931B5-EC1C-4F79-8679-8079A67A4B32}"/>
              </a:ext>
            </a:extLst>
          </p:cNvPr>
          <p:cNvSpPr/>
          <p:nvPr/>
        </p:nvSpPr>
        <p:spPr>
          <a:xfrm>
            <a:off x="1669413" y="519857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B607CEF-D0A5-4985-A214-47E13501E4E8}"/>
              </a:ext>
            </a:extLst>
          </p:cNvPr>
          <p:cNvSpPr/>
          <p:nvPr/>
        </p:nvSpPr>
        <p:spPr>
          <a:xfrm>
            <a:off x="4965487" y="444029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0B18F4B-295C-4884-BCE3-A7A7CB121D05}"/>
              </a:ext>
            </a:extLst>
          </p:cNvPr>
          <p:cNvSpPr/>
          <p:nvPr/>
        </p:nvSpPr>
        <p:spPr>
          <a:xfrm>
            <a:off x="3363169" y="541382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75129C6-F32E-4A0D-A48C-FF4829B1E206}"/>
              </a:ext>
            </a:extLst>
          </p:cNvPr>
          <p:cNvSpPr/>
          <p:nvPr/>
        </p:nvSpPr>
        <p:spPr>
          <a:xfrm>
            <a:off x="6912821" y="411447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0B28FB9-EB5E-46A7-B91D-E4EA83B1ED31}"/>
              </a:ext>
            </a:extLst>
          </p:cNvPr>
          <p:cNvSpPr/>
          <p:nvPr/>
        </p:nvSpPr>
        <p:spPr>
          <a:xfrm>
            <a:off x="10230843" y="363641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ED7FDCF-8D26-4E97-8C48-5FC608E2BC8E}"/>
              </a:ext>
            </a:extLst>
          </p:cNvPr>
          <p:cNvSpPr/>
          <p:nvPr/>
        </p:nvSpPr>
        <p:spPr>
          <a:xfrm>
            <a:off x="3521415" y="435371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7C0508C-4E0F-4828-AAE4-6D7A08D0DC4D}"/>
              </a:ext>
            </a:extLst>
          </p:cNvPr>
          <p:cNvSpPr/>
          <p:nvPr/>
        </p:nvSpPr>
        <p:spPr>
          <a:xfrm>
            <a:off x="8676188" y="37037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00A1C0C-C288-47C9-BA91-4B1BFF3FFECE}"/>
              </a:ext>
            </a:extLst>
          </p:cNvPr>
          <p:cNvSpPr/>
          <p:nvPr/>
        </p:nvSpPr>
        <p:spPr>
          <a:xfrm>
            <a:off x="8690578" y="411447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335F5C7-5298-4005-A356-9E1A69777C13}"/>
              </a:ext>
            </a:extLst>
          </p:cNvPr>
          <p:cNvSpPr/>
          <p:nvPr/>
        </p:nvSpPr>
        <p:spPr>
          <a:xfrm>
            <a:off x="4651986" y="32192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B8D3857-EA45-4B57-88FF-EE29710E4A0A}"/>
              </a:ext>
            </a:extLst>
          </p:cNvPr>
          <p:cNvSpPr/>
          <p:nvPr/>
        </p:nvSpPr>
        <p:spPr>
          <a:xfrm>
            <a:off x="2537768" y="509696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3A2639C-4213-4496-829F-0269B99A4289}"/>
              </a:ext>
            </a:extLst>
          </p:cNvPr>
          <p:cNvSpPr/>
          <p:nvPr/>
        </p:nvSpPr>
        <p:spPr>
          <a:xfrm>
            <a:off x="6955747" y="368454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E35E20A-BEE6-415C-B053-89E89883257B}"/>
              </a:ext>
            </a:extLst>
          </p:cNvPr>
          <p:cNvSpPr/>
          <p:nvPr/>
        </p:nvSpPr>
        <p:spPr>
          <a:xfrm>
            <a:off x="8870578" y="328797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EE73B46-C244-4BC8-9C00-6C604D526AC9}"/>
              </a:ext>
            </a:extLst>
          </p:cNvPr>
          <p:cNvSpPr/>
          <p:nvPr/>
        </p:nvSpPr>
        <p:spPr>
          <a:xfrm>
            <a:off x="2755502" y="464301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859AD96-CE21-42E7-A827-32F31B4A2A29}"/>
              </a:ext>
            </a:extLst>
          </p:cNvPr>
          <p:cNvSpPr/>
          <p:nvPr/>
        </p:nvSpPr>
        <p:spPr>
          <a:xfrm>
            <a:off x="9453845" y="33550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C2FDAC0-D36E-46D0-BEF5-B90DDBEB552E}"/>
              </a:ext>
            </a:extLst>
          </p:cNvPr>
          <p:cNvSpPr/>
          <p:nvPr/>
        </p:nvSpPr>
        <p:spPr>
          <a:xfrm>
            <a:off x="8152806" y="32404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97A704E-D59B-4EB0-AA0C-814E47CD930C}"/>
              </a:ext>
            </a:extLst>
          </p:cNvPr>
          <p:cNvSpPr/>
          <p:nvPr/>
        </p:nvSpPr>
        <p:spPr>
          <a:xfrm>
            <a:off x="8128979" y="398283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576AD00-BD80-4B87-9746-584ACAD53A8B}"/>
              </a:ext>
            </a:extLst>
          </p:cNvPr>
          <p:cNvSpPr/>
          <p:nvPr/>
        </p:nvSpPr>
        <p:spPr>
          <a:xfrm>
            <a:off x="3958590" y="482709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1BFE32D-029C-4657-A513-2BD769F64BAF}"/>
              </a:ext>
            </a:extLst>
          </p:cNvPr>
          <p:cNvSpPr/>
          <p:nvPr/>
        </p:nvSpPr>
        <p:spPr>
          <a:xfrm>
            <a:off x="7451556" y="34294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94791C7-7131-4C61-93DD-1129B60C8978}"/>
              </a:ext>
            </a:extLst>
          </p:cNvPr>
          <p:cNvSpPr/>
          <p:nvPr/>
        </p:nvSpPr>
        <p:spPr>
          <a:xfrm>
            <a:off x="4859954" y="488928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75B9007-4FBB-495B-8E7A-9B7DB5AD7B49}"/>
              </a:ext>
            </a:extLst>
          </p:cNvPr>
          <p:cNvSpPr/>
          <p:nvPr/>
        </p:nvSpPr>
        <p:spPr>
          <a:xfrm>
            <a:off x="5645972" y="46887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CDE3536-2F92-44A2-9AFB-E2A7FE827802}"/>
              </a:ext>
            </a:extLst>
          </p:cNvPr>
          <p:cNvSpPr/>
          <p:nvPr/>
        </p:nvSpPr>
        <p:spPr>
          <a:xfrm>
            <a:off x="6716878" y="443496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6892ED6-773F-41E5-9F27-D1A2B742285C}"/>
              </a:ext>
            </a:extLst>
          </p:cNvPr>
          <p:cNvSpPr/>
          <p:nvPr/>
        </p:nvSpPr>
        <p:spPr>
          <a:xfrm>
            <a:off x="6133409" y="422756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8C9FA74-8C53-45EE-82EE-B908C81C5D3A}"/>
              </a:ext>
            </a:extLst>
          </p:cNvPr>
          <p:cNvSpPr/>
          <p:nvPr/>
        </p:nvSpPr>
        <p:spPr>
          <a:xfrm>
            <a:off x="5620830" y="440469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6300C18-C104-43F8-A6B6-CE1B8A0CE268}"/>
              </a:ext>
            </a:extLst>
          </p:cNvPr>
          <p:cNvSpPr/>
          <p:nvPr/>
        </p:nvSpPr>
        <p:spPr>
          <a:xfrm>
            <a:off x="7628147" y="37937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B03EEEF-83E2-41FF-99FC-3EE31F1FDAB4}"/>
              </a:ext>
            </a:extLst>
          </p:cNvPr>
          <p:cNvSpPr/>
          <p:nvPr/>
        </p:nvSpPr>
        <p:spPr>
          <a:xfrm>
            <a:off x="9407970" y="54345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2C8A2EA-182E-4902-8F26-57617E3B4502}"/>
              </a:ext>
            </a:extLst>
          </p:cNvPr>
          <p:cNvSpPr/>
          <p:nvPr/>
        </p:nvSpPr>
        <p:spPr>
          <a:xfrm>
            <a:off x="1732962" y="402970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A5B139-E116-462D-8B87-953CD8838464}"/>
              </a:ext>
            </a:extLst>
          </p:cNvPr>
          <p:cNvSpPr txBox="1"/>
          <p:nvPr/>
        </p:nvSpPr>
        <p:spPr>
          <a:xfrm>
            <a:off x="7135747" y="4688728"/>
            <a:ext cx="3647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Minimal</a:t>
            </a:r>
            <a:r>
              <a:rPr lang="ko-KR" altLang="en-US" dirty="0"/>
              <a:t> </a:t>
            </a:r>
            <a:r>
              <a:rPr lang="en-US" altLang="ko-KR" dirty="0"/>
              <a:t>RSS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optimal</a:t>
            </a:r>
            <a:r>
              <a:rPr lang="ko-KR" altLang="en-US" dirty="0"/>
              <a:t> </a:t>
            </a:r>
            <a:r>
              <a:rPr lang="en-US" altLang="ko-KR" dirty="0"/>
              <a:t>linear regression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312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0988D-5989-460A-A136-C9665C15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vs Fitted 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E7E54-824C-4319-B474-C796C3806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75606" cy="4351338"/>
          </a:xfrm>
        </p:spPr>
        <p:txBody>
          <a:bodyPr/>
          <a:lstStyle/>
          <a:p>
            <a:r>
              <a:rPr lang="en-US" altLang="ko-KR" dirty="0"/>
              <a:t>Buyer</a:t>
            </a:r>
            <a:r>
              <a:rPr lang="ko-KR" altLang="en-US" dirty="0"/>
              <a:t>가 집을 구매하고자 할 때</a:t>
            </a:r>
            <a:r>
              <a:rPr lang="en-US" altLang="ko-KR" dirty="0"/>
              <a:t>, RSS</a:t>
            </a:r>
            <a:r>
              <a:rPr lang="ko-KR" altLang="en-US" dirty="0"/>
              <a:t>를 통해 얻은 </a:t>
            </a:r>
            <a:r>
              <a:rPr lang="en-US" altLang="ko-KR" dirty="0"/>
              <a:t>Optimal Linear Regression Line</a:t>
            </a:r>
            <a:r>
              <a:rPr lang="ko-KR" altLang="en-US" dirty="0"/>
              <a:t>을 이용하여 결정할 수 있다</a:t>
            </a:r>
            <a:r>
              <a:rPr lang="en-US" altLang="ko-KR" dirty="0"/>
              <a:t>.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934BFA7-F103-4B1E-9AAB-2EC007E7ABE3}"/>
              </a:ext>
            </a:extLst>
          </p:cNvPr>
          <p:cNvCxnSpPr/>
          <p:nvPr/>
        </p:nvCxnSpPr>
        <p:spPr>
          <a:xfrm>
            <a:off x="973394" y="6002594"/>
            <a:ext cx="99404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F9AE7B8-7063-43F8-86AC-1F7C94091DDC}"/>
              </a:ext>
            </a:extLst>
          </p:cNvPr>
          <p:cNvCxnSpPr>
            <a:cxnSpLocks/>
          </p:cNvCxnSpPr>
          <p:nvPr/>
        </p:nvCxnSpPr>
        <p:spPr>
          <a:xfrm flipV="1">
            <a:off x="973394" y="3429000"/>
            <a:ext cx="0" cy="25735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697AAB-BF48-42B1-9198-E1085DF23AE2}"/>
              </a:ext>
            </a:extLst>
          </p:cNvPr>
          <p:cNvSpPr txBox="1"/>
          <p:nvPr/>
        </p:nvSpPr>
        <p:spPr>
          <a:xfrm>
            <a:off x="4608871" y="6176963"/>
            <a:ext cx="266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집 평수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ABCCED-DCA6-47D3-9310-AEB4E1BD1D81}"/>
              </a:ext>
            </a:extLst>
          </p:cNvPr>
          <p:cNvSpPr txBox="1"/>
          <p:nvPr/>
        </p:nvSpPr>
        <p:spPr>
          <a:xfrm>
            <a:off x="376535" y="4053015"/>
            <a:ext cx="461665" cy="13255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dirty="0"/>
              <a:t>가격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13931B5-EC1C-4F79-8679-8079A67A4B32}"/>
              </a:ext>
            </a:extLst>
          </p:cNvPr>
          <p:cNvSpPr/>
          <p:nvPr/>
        </p:nvSpPr>
        <p:spPr>
          <a:xfrm>
            <a:off x="1669413" y="519857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B607CEF-D0A5-4985-A214-47E13501E4E8}"/>
              </a:ext>
            </a:extLst>
          </p:cNvPr>
          <p:cNvSpPr/>
          <p:nvPr/>
        </p:nvSpPr>
        <p:spPr>
          <a:xfrm>
            <a:off x="4965487" y="444029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0B18F4B-295C-4884-BCE3-A7A7CB121D05}"/>
              </a:ext>
            </a:extLst>
          </p:cNvPr>
          <p:cNvSpPr/>
          <p:nvPr/>
        </p:nvSpPr>
        <p:spPr>
          <a:xfrm>
            <a:off x="3363169" y="541382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75129C6-F32E-4A0D-A48C-FF4829B1E206}"/>
              </a:ext>
            </a:extLst>
          </p:cNvPr>
          <p:cNvSpPr/>
          <p:nvPr/>
        </p:nvSpPr>
        <p:spPr>
          <a:xfrm>
            <a:off x="6912821" y="411447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0B28FB9-EB5E-46A7-B91D-E4EA83B1ED31}"/>
              </a:ext>
            </a:extLst>
          </p:cNvPr>
          <p:cNvSpPr/>
          <p:nvPr/>
        </p:nvSpPr>
        <p:spPr>
          <a:xfrm>
            <a:off x="10230843" y="363641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ED7FDCF-8D26-4E97-8C48-5FC608E2BC8E}"/>
              </a:ext>
            </a:extLst>
          </p:cNvPr>
          <p:cNvSpPr/>
          <p:nvPr/>
        </p:nvSpPr>
        <p:spPr>
          <a:xfrm>
            <a:off x="3521415" y="435371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7C0508C-4E0F-4828-AAE4-6D7A08D0DC4D}"/>
              </a:ext>
            </a:extLst>
          </p:cNvPr>
          <p:cNvSpPr/>
          <p:nvPr/>
        </p:nvSpPr>
        <p:spPr>
          <a:xfrm>
            <a:off x="8676188" y="37037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00A1C0C-C288-47C9-BA91-4B1BFF3FFECE}"/>
              </a:ext>
            </a:extLst>
          </p:cNvPr>
          <p:cNvSpPr/>
          <p:nvPr/>
        </p:nvSpPr>
        <p:spPr>
          <a:xfrm>
            <a:off x="8690578" y="411447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335F5C7-5298-4005-A356-9E1A69777C13}"/>
              </a:ext>
            </a:extLst>
          </p:cNvPr>
          <p:cNvSpPr/>
          <p:nvPr/>
        </p:nvSpPr>
        <p:spPr>
          <a:xfrm>
            <a:off x="4651986" y="32192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B8D3857-EA45-4B57-88FF-EE29710E4A0A}"/>
              </a:ext>
            </a:extLst>
          </p:cNvPr>
          <p:cNvSpPr/>
          <p:nvPr/>
        </p:nvSpPr>
        <p:spPr>
          <a:xfrm>
            <a:off x="2537768" y="509696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3A2639C-4213-4496-829F-0269B99A4289}"/>
              </a:ext>
            </a:extLst>
          </p:cNvPr>
          <p:cNvSpPr/>
          <p:nvPr/>
        </p:nvSpPr>
        <p:spPr>
          <a:xfrm>
            <a:off x="6955747" y="368454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E35E20A-BEE6-415C-B053-89E89883257B}"/>
              </a:ext>
            </a:extLst>
          </p:cNvPr>
          <p:cNvSpPr/>
          <p:nvPr/>
        </p:nvSpPr>
        <p:spPr>
          <a:xfrm>
            <a:off x="8870578" y="328797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EE73B46-C244-4BC8-9C00-6C604D526AC9}"/>
              </a:ext>
            </a:extLst>
          </p:cNvPr>
          <p:cNvSpPr/>
          <p:nvPr/>
        </p:nvSpPr>
        <p:spPr>
          <a:xfrm>
            <a:off x="2755502" y="464301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859AD96-CE21-42E7-A827-32F31B4A2A29}"/>
              </a:ext>
            </a:extLst>
          </p:cNvPr>
          <p:cNvSpPr/>
          <p:nvPr/>
        </p:nvSpPr>
        <p:spPr>
          <a:xfrm>
            <a:off x="9453845" y="33550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C2FDAC0-D36E-46D0-BEF5-B90DDBEB552E}"/>
              </a:ext>
            </a:extLst>
          </p:cNvPr>
          <p:cNvSpPr/>
          <p:nvPr/>
        </p:nvSpPr>
        <p:spPr>
          <a:xfrm>
            <a:off x="8152806" y="32404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97A704E-D59B-4EB0-AA0C-814E47CD930C}"/>
              </a:ext>
            </a:extLst>
          </p:cNvPr>
          <p:cNvSpPr/>
          <p:nvPr/>
        </p:nvSpPr>
        <p:spPr>
          <a:xfrm>
            <a:off x="8128979" y="398283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576AD00-BD80-4B87-9746-584ACAD53A8B}"/>
              </a:ext>
            </a:extLst>
          </p:cNvPr>
          <p:cNvSpPr/>
          <p:nvPr/>
        </p:nvSpPr>
        <p:spPr>
          <a:xfrm>
            <a:off x="3958590" y="482709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1BFE32D-029C-4657-A513-2BD769F64BAF}"/>
              </a:ext>
            </a:extLst>
          </p:cNvPr>
          <p:cNvSpPr/>
          <p:nvPr/>
        </p:nvSpPr>
        <p:spPr>
          <a:xfrm>
            <a:off x="7451556" y="34294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94791C7-7131-4C61-93DD-1129B60C8978}"/>
              </a:ext>
            </a:extLst>
          </p:cNvPr>
          <p:cNvSpPr/>
          <p:nvPr/>
        </p:nvSpPr>
        <p:spPr>
          <a:xfrm>
            <a:off x="4859954" y="488928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75B9007-4FBB-495B-8E7A-9B7DB5AD7B49}"/>
              </a:ext>
            </a:extLst>
          </p:cNvPr>
          <p:cNvSpPr/>
          <p:nvPr/>
        </p:nvSpPr>
        <p:spPr>
          <a:xfrm>
            <a:off x="5645972" y="46887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CDE3536-2F92-44A2-9AFB-E2A7FE827802}"/>
              </a:ext>
            </a:extLst>
          </p:cNvPr>
          <p:cNvSpPr/>
          <p:nvPr/>
        </p:nvSpPr>
        <p:spPr>
          <a:xfrm>
            <a:off x="6716878" y="443496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6892ED6-773F-41E5-9F27-D1A2B742285C}"/>
              </a:ext>
            </a:extLst>
          </p:cNvPr>
          <p:cNvSpPr/>
          <p:nvPr/>
        </p:nvSpPr>
        <p:spPr>
          <a:xfrm>
            <a:off x="6133409" y="422756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8C9FA74-8C53-45EE-82EE-B908C81C5D3A}"/>
              </a:ext>
            </a:extLst>
          </p:cNvPr>
          <p:cNvSpPr/>
          <p:nvPr/>
        </p:nvSpPr>
        <p:spPr>
          <a:xfrm>
            <a:off x="5620830" y="440469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6300C18-C104-43F8-A6B6-CE1B8A0CE268}"/>
              </a:ext>
            </a:extLst>
          </p:cNvPr>
          <p:cNvSpPr/>
          <p:nvPr/>
        </p:nvSpPr>
        <p:spPr>
          <a:xfrm>
            <a:off x="7628147" y="37937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B03EEEF-83E2-41FF-99FC-3EE31F1FDAB4}"/>
              </a:ext>
            </a:extLst>
          </p:cNvPr>
          <p:cNvSpPr/>
          <p:nvPr/>
        </p:nvSpPr>
        <p:spPr>
          <a:xfrm>
            <a:off x="9407970" y="54345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2C8A2EA-182E-4902-8F26-57617E3B4502}"/>
              </a:ext>
            </a:extLst>
          </p:cNvPr>
          <p:cNvSpPr/>
          <p:nvPr/>
        </p:nvSpPr>
        <p:spPr>
          <a:xfrm>
            <a:off x="1732962" y="402970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49C537F-5D1B-43F2-801E-C37CDBA028D3}"/>
              </a:ext>
            </a:extLst>
          </p:cNvPr>
          <p:cNvCxnSpPr/>
          <p:nvPr/>
        </p:nvCxnSpPr>
        <p:spPr>
          <a:xfrm flipV="1">
            <a:off x="973394" y="3167153"/>
            <a:ext cx="9674941" cy="283544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5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0988D-5989-460A-A136-C9665C15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vs Fitted Line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E2E7E54-824C-4319-B474-C796C3806D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075606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=−44890+280.76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일 때</a:t>
                </a:r>
                <a:r>
                  <a:rPr lang="en-US" altLang="ko-KR" dirty="0"/>
                  <a:t>,</a:t>
                </a:r>
              </a:p>
              <a:p>
                <a:r>
                  <a:rPr lang="en-US" altLang="ko-KR" dirty="0"/>
                  <a:t>2,640</a:t>
                </a:r>
                <a:r>
                  <a:rPr lang="ko-KR" altLang="en-US" dirty="0"/>
                  <a:t>평을 원한다면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=2640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대입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acc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=696,316.4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E2E7E54-824C-4319-B474-C796C3806D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075606" cy="4351338"/>
              </a:xfrm>
              <a:blipFill>
                <a:blip r:embed="rId3"/>
                <a:stretch>
                  <a:fillRect l="-1090" t="-1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934BFA7-F103-4B1E-9AAB-2EC007E7ABE3}"/>
              </a:ext>
            </a:extLst>
          </p:cNvPr>
          <p:cNvCxnSpPr/>
          <p:nvPr/>
        </p:nvCxnSpPr>
        <p:spPr>
          <a:xfrm>
            <a:off x="973394" y="6002594"/>
            <a:ext cx="99404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F9AE7B8-7063-43F8-86AC-1F7C94091DDC}"/>
              </a:ext>
            </a:extLst>
          </p:cNvPr>
          <p:cNvCxnSpPr>
            <a:cxnSpLocks/>
          </p:cNvCxnSpPr>
          <p:nvPr/>
        </p:nvCxnSpPr>
        <p:spPr>
          <a:xfrm flipV="1">
            <a:off x="973394" y="3429000"/>
            <a:ext cx="0" cy="25735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697AAB-BF48-42B1-9198-E1085DF23AE2}"/>
              </a:ext>
            </a:extLst>
          </p:cNvPr>
          <p:cNvSpPr txBox="1"/>
          <p:nvPr/>
        </p:nvSpPr>
        <p:spPr>
          <a:xfrm>
            <a:off x="4608871" y="6176963"/>
            <a:ext cx="266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집 평수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ABCCED-DCA6-47D3-9310-AEB4E1BD1D81}"/>
              </a:ext>
            </a:extLst>
          </p:cNvPr>
          <p:cNvSpPr txBox="1"/>
          <p:nvPr/>
        </p:nvSpPr>
        <p:spPr>
          <a:xfrm>
            <a:off x="376535" y="4053015"/>
            <a:ext cx="461665" cy="13255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dirty="0"/>
              <a:t>가격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13931B5-EC1C-4F79-8679-8079A67A4B32}"/>
              </a:ext>
            </a:extLst>
          </p:cNvPr>
          <p:cNvSpPr/>
          <p:nvPr/>
        </p:nvSpPr>
        <p:spPr>
          <a:xfrm>
            <a:off x="1669413" y="519857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B607CEF-D0A5-4985-A214-47E13501E4E8}"/>
              </a:ext>
            </a:extLst>
          </p:cNvPr>
          <p:cNvSpPr/>
          <p:nvPr/>
        </p:nvSpPr>
        <p:spPr>
          <a:xfrm>
            <a:off x="4965487" y="444029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0B18F4B-295C-4884-BCE3-A7A7CB121D05}"/>
              </a:ext>
            </a:extLst>
          </p:cNvPr>
          <p:cNvSpPr/>
          <p:nvPr/>
        </p:nvSpPr>
        <p:spPr>
          <a:xfrm>
            <a:off x="3363169" y="541382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75129C6-F32E-4A0D-A48C-FF4829B1E206}"/>
              </a:ext>
            </a:extLst>
          </p:cNvPr>
          <p:cNvSpPr/>
          <p:nvPr/>
        </p:nvSpPr>
        <p:spPr>
          <a:xfrm>
            <a:off x="6912821" y="411447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0B28FB9-EB5E-46A7-B91D-E4EA83B1ED31}"/>
              </a:ext>
            </a:extLst>
          </p:cNvPr>
          <p:cNvSpPr/>
          <p:nvPr/>
        </p:nvSpPr>
        <p:spPr>
          <a:xfrm>
            <a:off x="10230843" y="363641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ED7FDCF-8D26-4E97-8C48-5FC608E2BC8E}"/>
              </a:ext>
            </a:extLst>
          </p:cNvPr>
          <p:cNvSpPr/>
          <p:nvPr/>
        </p:nvSpPr>
        <p:spPr>
          <a:xfrm>
            <a:off x="3521415" y="435371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7C0508C-4E0F-4828-AAE4-6D7A08D0DC4D}"/>
              </a:ext>
            </a:extLst>
          </p:cNvPr>
          <p:cNvSpPr/>
          <p:nvPr/>
        </p:nvSpPr>
        <p:spPr>
          <a:xfrm>
            <a:off x="8676188" y="37037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00A1C0C-C288-47C9-BA91-4B1BFF3FFECE}"/>
              </a:ext>
            </a:extLst>
          </p:cNvPr>
          <p:cNvSpPr/>
          <p:nvPr/>
        </p:nvSpPr>
        <p:spPr>
          <a:xfrm>
            <a:off x="8690578" y="411447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335F5C7-5298-4005-A356-9E1A69777C13}"/>
              </a:ext>
            </a:extLst>
          </p:cNvPr>
          <p:cNvSpPr/>
          <p:nvPr/>
        </p:nvSpPr>
        <p:spPr>
          <a:xfrm>
            <a:off x="4651986" y="32192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B8D3857-EA45-4B57-88FF-EE29710E4A0A}"/>
              </a:ext>
            </a:extLst>
          </p:cNvPr>
          <p:cNvSpPr/>
          <p:nvPr/>
        </p:nvSpPr>
        <p:spPr>
          <a:xfrm>
            <a:off x="2537768" y="509696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3A2639C-4213-4496-829F-0269B99A4289}"/>
              </a:ext>
            </a:extLst>
          </p:cNvPr>
          <p:cNvSpPr/>
          <p:nvPr/>
        </p:nvSpPr>
        <p:spPr>
          <a:xfrm>
            <a:off x="6955747" y="368454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E35E20A-BEE6-415C-B053-89E89883257B}"/>
              </a:ext>
            </a:extLst>
          </p:cNvPr>
          <p:cNvSpPr/>
          <p:nvPr/>
        </p:nvSpPr>
        <p:spPr>
          <a:xfrm>
            <a:off x="8870578" y="328797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EE73B46-C244-4BC8-9C00-6C604D526AC9}"/>
              </a:ext>
            </a:extLst>
          </p:cNvPr>
          <p:cNvSpPr/>
          <p:nvPr/>
        </p:nvSpPr>
        <p:spPr>
          <a:xfrm>
            <a:off x="2755502" y="464301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859AD96-CE21-42E7-A827-32F31B4A2A29}"/>
              </a:ext>
            </a:extLst>
          </p:cNvPr>
          <p:cNvSpPr/>
          <p:nvPr/>
        </p:nvSpPr>
        <p:spPr>
          <a:xfrm>
            <a:off x="9453845" y="33550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C2FDAC0-D36E-46D0-BEF5-B90DDBEB552E}"/>
              </a:ext>
            </a:extLst>
          </p:cNvPr>
          <p:cNvSpPr/>
          <p:nvPr/>
        </p:nvSpPr>
        <p:spPr>
          <a:xfrm>
            <a:off x="8152806" y="32404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97A704E-D59B-4EB0-AA0C-814E47CD930C}"/>
              </a:ext>
            </a:extLst>
          </p:cNvPr>
          <p:cNvSpPr/>
          <p:nvPr/>
        </p:nvSpPr>
        <p:spPr>
          <a:xfrm>
            <a:off x="8128979" y="398283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576AD00-BD80-4B87-9746-584ACAD53A8B}"/>
              </a:ext>
            </a:extLst>
          </p:cNvPr>
          <p:cNvSpPr/>
          <p:nvPr/>
        </p:nvSpPr>
        <p:spPr>
          <a:xfrm>
            <a:off x="3958590" y="482709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1BFE32D-029C-4657-A513-2BD769F64BAF}"/>
              </a:ext>
            </a:extLst>
          </p:cNvPr>
          <p:cNvSpPr/>
          <p:nvPr/>
        </p:nvSpPr>
        <p:spPr>
          <a:xfrm>
            <a:off x="7451556" y="34294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94791C7-7131-4C61-93DD-1129B60C8978}"/>
              </a:ext>
            </a:extLst>
          </p:cNvPr>
          <p:cNvSpPr/>
          <p:nvPr/>
        </p:nvSpPr>
        <p:spPr>
          <a:xfrm>
            <a:off x="4859954" y="488928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75B9007-4FBB-495B-8E7A-9B7DB5AD7B49}"/>
              </a:ext>
            </a:extLst>
          </p:cNvPr>
          <p:cNvSpPr/>
          <p:nvPr/>
        </p:nvSpPr>
        <p:spPr>
          <a:xfrm>
            <a:off x="5645972" y="46887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CDE3536-2F92-44A2-9AFB-E2A7FE827802}"/>
              </a:ext>
            </a:extLst>
          </p:cNvPr>
          <p:cNvSpPr/>
          <p:nvPr/>
        </p:nvSpPr>
        <p:spPr>
          <a:xfrm>
            <a:off x="6716878" y="443496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6892ED6-773F-41E5-9F27-D1A2B742285C}"/>
              </a:ext>
            </a:extLst>
          </p:cNvPr>
          <p:cNvSpPr/>
          <p:nvPr/>
        </p:nvSpPr>
        <p:spPr>
          <a:xfrm>
            <a:off x="6133409" y="422756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8C9FA74-8C53-45EE-82EE-B908C81C5D3A}"/>
              </a:ext>
            </a:extLst>
          </p:cNvPr>
          <p:cNvSpPr/>
          <p:nvPr/>
        </p:nvSpPr>
        <p:spPr>
          <a:xfrm>
            <a:off x="5620830" y="440469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6300C18-C104-43F8-A6B6-CE1B8A0CE268}"/>
              </a:ext>
            </a:extLst>
          </p:cNvPr>
          <p:cNvSpPr/>
          <p:nvPr/>
        </p:nvSpPr>
        <p:spPr>
          <a:xfrm>
            <a:off x="7628147" y="37937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B03EEEF-83E2-41FF-99FC-3EE31F1FDAB4}"/>
              </a:ext>
            </a:extLst>
          </p:cNvPr>
          <p:cNvSpPr/>
          <p:nvPr/>
        </p:nvSpPr>
        <p:spPr>
          <a:xfrm>
            <a:off x="9407970" y="54345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2C8A2EA-182E-4902-8F26-57617E3B4502}"/>
              </a:ext>
            </a:extLst>
          </p:cNvPr>
          <p:cNvSpPr/>
          <p:nvPr/>
        </p:nvSpPr>
        <p:spPr>
          <a:xfrm>
            <a:off x="1732962" y="402970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49C537F-5D1B-43F2-801E-C37CDBA028D3}"/>
              </a:ext>
            </a:extLst>
          </p:cNvPr>
          <p:cNvCxnSpPr/>
          <p:nvPr/>
        </p:nvCxnSpPr>
        <p:spPr>
          <a:xfrm flipV="1">
            <a:off x="973394" y="3167153"/>
            <a:ext cx="9674941" cy="283544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74484D-1B95-4DFF-B986-FD28405625E3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8676188" y="3730085"/>
            <a:ext cx="26360" cy="227251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AC602FF-8619-4EDF-8967-CD294C876DB5}"/>
              </a:ext>
            </a:extLst>
          </p:cNvPr>
          <p:cNvSpPr txBox="1"/>
          <p:nvPr/>
        </p:nvSpPr>
        <p:spPr>
          <a:xfrm>
            <a:off x="8332806" y="6176963"/>
            <a:ext cx="87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2,640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A22EC39-8680-4520-81AE-A3B43A84C253}"/>
              </a:ext>
            </a:extLst>
          </p:cNvPr>
          <p:cNvCxnSpPr>
            <a:cxnSpLocks/>
          </p:cNvCxnSpPr>
          <p:nvPr/>
        </p:nvCxnSpPr>
        <p:spPr>
          <a:xfrm flipH="1">
            <a:off x="973393" y="3761451"/>
            <a:ext cx="7715976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9ABC19A-3CC1-45B9-A225-4A782B333530}"/>
              </a:ext>
            </a:extLst>
          </p:cNvPr>
          <p:cNvSpPr txBox="1"/>
          <p:nvPr/>
        </p:nvSpPr>
        <p:spPr>
          <a:xfrm>
            <a:off x="-1" y="3608512"/>
            <a:ext cx="101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696,316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6402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0988D-5989-460A-A136-C9665C15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Minimizing the cost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E7E54-824C-4319-B474-C796C3806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75606" cy="4351338"/>
          </a:xfrm>
        </p:spPr>
        <p:txBody>
          <a:bodyPr/>
          <a:lstStyle/>
          <a:p>
            <a:r>
              <a:rPr lang="en-US" altLang="ko-KR" dirty="0"/>
              <a:t>RSS</a:t>
            </a:r>
            <a:r>
              <a:rPr lang="ko-KR" altLang="en-US" dirty="0"/>
              <a:t> 최소화 </a:t>
            </a:r>
            <a:r>
              <a:rPr lang="en-US" altLang="ko-KR" dirty="0"/>
              <a:t>=</a:t>
            </a:r>
            <a:r>
              <a:rPr lang="ko-KR" altLang="en-US" dirty="0"/>
              <a:t> 오차 최소화 </a:t>
            </a:r>
            <a:r>
              <a:rPr lang="en-US" altLang="ko-KR" dirty="0"/>
              <a:t>= </a:t>
            </a:r>
            <a:r>
              <a:rPr lang="ko-KR" altLang="en-US" dirty="0"/>
              <a:t>가장 적합한 가치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ED2892-1295-4AAF-9C0A-38EBD79B1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6794"/>
            <a:ext cx="4279490" cy="40367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1B5A28-A3D2-4D7E-9896-EFA99F8D92D9}"/>
                  </a:ext>
                </a:extLst>
              </p:cNvPr>
              <p:cNvSpPr txBox="1"/>
              <p:nvPr/>
            </p:nvSpPr>
            <p:spPr>
              <a:xfrm>
                <a:off x="5117690" y="3057004"/>
                <a:ext cx="4866968" cy="12981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3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3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30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ko-KR" sz="3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3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3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3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3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ko-KR" sz="3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3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3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3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3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3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3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sz="3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3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sz="3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3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30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1B5A28-A3D2-4D7E-9896-EFA99F8D9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690" y="3057004"/>
                <a:ext cx="4866968" cy="12981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설명선: 굽은 선 12">
                <a:extLst>
                  <a:ext uri="{FF2B5EF4-FFF2-40B4-BE49-F238E27FC236}">
                    <a16:creationId xmlns:a16="http://schemas.microsoft.com/office/drawing/2014/main" id="{D3279731-ED0F-4209-ABA3-6BC5B051F2BC}"/>
                  </a:ext>
                </a:extLst>
              </p:cNvPr>
              <p:cNvSpPr/>
              <p:nvPr/>
            </p:nvSpPr>
            <p:spPr>
              <a:xfrm>
                <a:off x="7074312" y="2336794"/>
                <a:ext cx="4026309" cy="642380"/>
              </a:xfrm>
              <a:prstGeom prst="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185969"/>
                  <a:gd name="adj6" fmla="val -37265"/>
                </a:avLst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가능한 모든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sz="18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>
                    <a:solidFill>
                      <a:sysClr val="windowText" lastClr="000000"/>
                    </a:solidFill>
                  </a:rPr>
                  <a:t>서 함수 최소화</a:t>
                </a:r>
              </a:p>
            </p:txBody>
          </p:sp>
        </mc:Choice>
        <mc:Fallback xmlns="">
          <p:sp>
            <p:nvSpPr>
              <p:cNvPr id="13" name="설명선: 굽은 선 12">
                <a:extLst>
                  <a:ext uri="{FF2B5EF4-FFF2-40B4-BE49-F238E27FC236}">
                    <a16:creationId xmlns:a16="http://schemas.microsoft.com/office/drawing/2014/main" id="{D3279731-ED0F-4209-ABA3-6BC5B051F2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312" y="2336794"/>
                <a:ext cx="4026309" cy="642380"/>
              </a:xfrm>
              <a:prstGeom prst="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185969"/>
                  <a:gd name="adj6" fmla="val -37265"/>
                </a:avLst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왼쪽 중괄호 13">
            <a:extLst>
              <a:ext uri="{FF2B5EF4-FFF2-40B4-BE49-F238E27FC236}">
                <a16:creationId xmlns:a16="http://schemas.microsoft.com/office/drawing/2014/main" id="{63872757-08EA-40E3-8FDE-C0EE5C76524C}"/>
              </a:ext>
            </a:extLst>
          </p:cNvPr>
          <p:cNvSpPr/>
          <p:nvPr/>
        </p:nvSpPr>
        <p:spPr>
          <a:xfrm rot="16200000">
            <a:off x="7653953" y="2703682"/>
            <a:ext cx="654764" cy="3770671"/>
          </a:xfrm>
          <a:prstGeom prst="leftBrace">
            <a:avLst>
              <a:gd name="adj1" fmla="val 20926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4F8C73-4830-4C28-8B06-7929716D552A}"/>
              </a:ext>
            </a:extLst>
          </p:cNvPr>
          <p:cNvSpPr txBox="1"/>
          <p:nvPr/>
        </p:nvSpPr>
        <p:spPr>
          <a:xfrm>
            <a:off x="6661354" y="5075390"/>
            <a:ext cx="263996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RSS </a:t>
            </a:r>
            <a:r>
              <a:rPr lang="ko-KR" altLang="en-US" dirty="0"/>
              <a:t>함수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00A567F-6A1E-4134-86FB-C2C4B2FC2766}"/>
              </a:ext>
            </a:extLst>
          </p:cNvPr>
          <p:cNvSpPr/>
          <p:nvPr/>
        </p:nvSpPr>
        <p:spPr>
          <a:xfrm>
            <a:off x="2977945" y="4916400"/>
            <a:ext cx="180000" cy="18000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5B48FE8-6621-4D0D-B8E8-63A7EDC8EF6A}"/>
              </a:ext>
            </a:extLst>
          </p:cNvPr>
          <p:cNvCxnSpPr>
            <a:cxnSpLocks/>
            <a:stCxn id="10" idx="1"/>
            <a:endCxn id="45" idx="7"/>
          </p:cNvCxnSpPr>
          <p:nvPr/>
        </p:nvCxnSpPr>
        <p:spPr>
          <a:xfrm flipH="1">
            <a:off x="3131585" y="3706092"/>
            <a:ext cx="1986105" cy="12366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418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2117</Words>
  <Application>Microsoft Office PowerPoint</Application>
  <PresentationFormat>와이드스크린</PresentationFormat>
  <Paragraphs>284</Paragraphs>
  <Slides>24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Cambria Math</vt:lpstr>
      <vt:lpstr>Wingdings</vt:lpstr>
      <vt:lpstr>Office 테마</vt:lpstr>
      <vt:lpstr>Gradient descent / Gradient ascent</vt:lpstr>
      <vt:lpstr>단순 선형 회귀 분석</vt:lpstr>
      <vt:lpstr>단순 선형 회귀 분석</vt:lpstr>
      <vt:lpstr>단순 선형 회귀 분석</vt:lpstr>
      <vt:lpstr>RSS(Residual Sum of Squares)</vt:lpstr>
      <vt:lpstr>RSS(Residual Sum of Squares)</vt:lpstr>
      <vt:lpstr>Model vs Fitted Line</vt:lpstr>
      <vt:lpstr>Model vs Fitted Line</vt:lpstr>
      <vt:lpstr>Minimizing the cost</vt:lpstr>
      <vt:lpstr>최적화 문제(Optimization)</vt:lpstr>
      <vt:lpstr>최적화 문제(Optimization)</vt:lpstr>
      <vt:lpstr>최적화 문제(Optimization)</vt:lpstr>
      <vt:lpstr>최적화 문제(Optimization)</vt:lpstr>
      <vt:lpstr>최적화 문제(Optimization)</vt:lpstr>
      <vt:lpstr>최적화 문제(Optimization)</vt:lpstr>
      <vt:lpstr>Finding Maximum in Concave function</vt:lpstr>
      <vt:lpstr>Finding Maximum in Concave function</vt:lpstr>
      <vt:lpstr>Finding Maximum in Concave function</vt:lpstr>
      <vt:lpstr>Finding Minimum in Convex function</vt:lpstr>
      <vt:lpstr>Finding Minimum in Convex function</vt:lpstr>
      <vt:lpstr>Finding Minimum in Convex function</vt:lpstr>
      <vt:lpstr>Stepsize 조절</vt:lpstr>
      <vt:lpstr>수렴 기준</vt:lpstr>
      <vt:lpstr>다차원에서의 움직임 : Gradient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descent / Gradient ascent</dc:title>
  <dc:creator>엄 태선</dc:creator>
  <cp:lastModifiedBy>엄 태선</cp:lastModifiedBy>
  <cp:revision>48</cp:revision>
  <dcterms:created xsi:type="dcterms:W3CDTF">2020-11-23T10:00:02Z</dcterms:created>
  <dcterms:modified xsi:type="dcterms:W3CDTF">2020-11-25T06:29:07Z</dcterms:modified>
</cp:coreProperties>
</file>