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84" r:id="rId27"/>
    <p:sldId id="286" r:id="rId28"/>
    <p:sldId id="285" r:id="rId29"/>
    <p:sldId id="287" r:id="rId30"/>
    <p:sldId id="288" r:id="rId31"/>
    <p:sldId id="289" r:id="rId32"/>
    <p:sldId id="290" r:id="rId33"/>
    <p:sldId id="291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3173" autoAdjust="0"/>
  </p:normalViewPr>
  <p:slideViewPr>
    <p:cSldViewPr snapToGrid="0">
      <p:cViewPr varScale="1">
        <p:scale>
          <a:sx n="28" d="100"/>
          <a:sy n="28" d="100"/>
        </p:scale>
        <p:origin x="84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5D3DF-201D-4666-A3A7-9E9B58DBFA29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2EC18-5F0D-43C6-ADC9-1445E81B53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892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2EC18-5F0D-43C6-ADC9-1445E81B53F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70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9BFCF-422C-4945-8FAC-D4D36758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849D60-A05D-478C-BEB0-F8AE3E9EC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6D71A8-7112-4B68-B78B-4909CE414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83F8-AA71-4CB0-87C6-0AB940E2D4F5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F905C-FF09-48F3-887B-7D03D059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1FAD95-7EBE-4BAC-BBB8-5BA4DFB8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4BB0-1617-48A8-A03F-9B7F2C219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66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53A71-7537-4F47-8F89-3830F45E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94FD39-D986-4854-813D-0E91A0DF2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2AE506-78E7-4E98-9950-73C201F6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83F8-AA71-4CB0-87C6-0AB940E2D4F5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558686-6679-408A-BA4E-1E7B5EF8C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4D82CB-E0B9-4B8A-9174-FB5DDECD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4BB0-1617-48A8-A03F-9B7F2C219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60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92E26A-5D92-4992-A7E2-6CDEBA53F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082F60-7688-45B7-9534-A0EE50379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E32F9D-08FB-4371-A9B8-7DF50027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83F8-AA71-4CB0-87C6-0AB940E2D4F5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2F379-863A-47C5-AB37-945E2C12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33841F-BC5C-40CD-9F90-52007DFF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4BB0-1617-48A8-A03F-9B7F2C219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20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06150-CB18-406C-9382-432E4D51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03F28A-B0F6-4261-A663-FB50F5ED8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810003-CC11-4715-97B0-AFFACF2EE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83F8-AA71-4CB0-87C6-0AB940E2D4F5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0CEA57-E68C-4A5B-B2E7-A4D6E053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0AE37B-CDB3-466B-B1EA-DD358C0F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4BB0-1617-48A8-A03F-9B7F2C219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63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30ECC-FDDF-48E3-9B7E-60E8474A7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3CDFD6-142D-49BE-AF82-B88648DD6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888C8B-2456-4170-9D2C-6AAC2B3E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83F8-AA71-4CB0-87C6-0AB940E2D4F5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AEE1A-3F43-4FD8-ACE5-1B5FF8618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A21BB2-8675-4664-B5C9-ACBA8475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4BB0-1617-48A8-A03F-9B7F2C219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31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B4D1C-5223-436F-AB08-9713C821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14973D-6EFB-46FF-81D1-A624338F9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A5DB05-EA8A-43FA-A0BE-51D9B942A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2E4A2D-CB67-437B-B055-37830BDD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83F8-AA71-4CB0-87C6-0AB940E2D4F5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C4BCF4-22C0-4216-83F7-1851BD18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EE0200-D442-4967-A804-0E57C9D1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4BB0-1617-48A8-A03F-9B7F2C219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8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E32B6-66B7-40B7-913C-0FAE4E3B1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CB1899-9B8D-43D3-A6F8-6667876FB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97C662-0E08-4FC2-9A8C-6C4314BAA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0ACA6A-6546-493C-A827-33FA0AAA5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3DE8C8-F398-43D6-BB38-94E61D0C7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0F8F83-62A6-4F1B-B94A-DFE60A54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83F8-AA71-4CB0-87C6-0AB940E2D4F5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3130CD-F4D3-4B30-8F9E-E3B5436C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95F2E9-1D5A-400B-A3D0-08C42C1B3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4BB0-1617-48A8-A03F-9B7F2C219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40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0C858-8DF4-43FC-80B2-AB16CF5C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A57545-F7AE-4EC4-BC04-CEC23C2DF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83F8-AA71-4CB0-87C6-0AB940E2D4F5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F7623B-B84A-4669-9047-FBCBB438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2D6770-89CE-4142-B15C-503FBA18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4BB0-1617-48A8-A03F-9B7F2C219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67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1331CF-E0FC-4B90-974D-760B9934F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83F8-AA71-4CB0-87C6-0AB940E2D4F5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457AFB-BEA7-4D91-8BC3-CBA09689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B9173D-715B-4C32-B05A-EB29F316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4BB0-1617-48A8-A03F-9B7F2C219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0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31D2C-9051-4A3E-8BB1-C0981273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28694F-E8E1-468A-A79C-9EABDB3ED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27777-9B92-4385-8258-F6255C498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083011-49F3-42A8-B551-75AE8F2D2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83F8-AA71-4CB0-87C6-0AB940E2D4F5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8560F1-4D01-49FF-AE42-378BF9E9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447529-9B85-4F94-B4B3-764B7685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4BB0-1617-48A8-A03F-9B7F2C219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6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D5613-2A2C-4EBC-92EC-E852C3ABF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58704B-A352-4B51-8244-99FB60678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B7D018-6031-436F-9F28-5E8CDFFDE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D4F39A-345C-4AF9-9365-B0BA65AD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83F8-AA71-4CB0-87C6-0AB940E2D4F5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13D90D-526D-4F38-B696-5EE2A170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5CD458-10F6-4A7F-B12F-1AC874D2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4BB0-1617-48A8-A03F-9B7F2C219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9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8EB9EF-96F4-4D54-9451-ECB27B773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90AD03-B0B5-411D-82DC-6EE0B51D0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B05C5-B95C-4971-84C0-7F0A78F1E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B83F8-AA71-4CB0-87C6-0AB940E2D4F5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0795B-B49D-46F4-96F5-A67868E96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624C18-B515-4A42-93B3-34F7CB60A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D4BB0-1617-48A8-A03F-9B7F2C219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50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0CE58-54FA-4106-908A-0CF48FF5F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13</a:t>
            </a:r>
            <a:r>
              <a:rPr lang="ko-KR" altLang="en-US"/>
              <a:t>주차 </a:t>
            </a:r>
            <a:r>
              <a:rPr lang="ko-KR" altLang="en-US" dirty="0"/>
              <a:t>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7B4F9B-1D28-4D91-9DE6-151F82B58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14011077 </a:t>
            </a:r>
            <a:r>
              <a:rPr lang="ko-KR" altLang="en-US" dirty="0" err="1"/>
              <a:t>엄태선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6724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Environment.py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0" y="3429000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123 : canvas </a:t>
            </a:r>
            <a:r>
              <a:rPr lang="ko-KR" altLang="en-US" dirty="0"/>
              <a:t>위치를 그리드월드 위치로 변환하는 함수</a:t>
            </a:r>
            <a:endParaRPr lang="en-US" altLang="ko-KR" dirty="0"/>
          </a:p>
          <a:p>
            <a:r>
              <a:rPr lang="en-US" altLang="ko-KR" dirty="0"/>
              <a:t>124~125 : x, y </a:t>
            </a:r>
            <a:r>
              <a:rPr lang="ko-KR" altLang="en-US" dirty="0"/>
              <a:t>위치 계산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438C52-E058-4C6A-BBD7-42B83D69A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27" b="950"/>
          <a:stretch/>
        </p:blipFill>
        <p:spPr>
          <a:xfrm>
            <a:off x="1394756" y="1565337"/>
            <a:ext cx="9402487" cy="66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56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Environment.py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0" y="3429000"/>
            <a:ext cx="12191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128 : env reset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en-US" altLang="ko-KR" dirty="0"/>
              <a:t>129 : </a:t>
            </a:r>
            <a:r>
              <a:rPr lang="en-US" altLang="ko-KR" dirty="0" err="1"/>
              <a:t>self.update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130 : agent</a:t>
            </a:r>
            <a:r>
              <a:rPr lang="ko-KR" altLang="en-US" dirty="0"/>
              <a:t>가 이동할 때마다 </a:t>
            </a:r>
            <a:r>
              <a:rPr lang="en-US" altLang="ko-KR" dirty="0"/>
              <a:t>0.5</a:t>
            </a:r>
            <a:r>
              <a:rPr lang="ko-KR" altLang="en-US" dirty="0"/>
              <a:t>초 정지 </a:t>
            </a:r>
            <a:r>
              <a:rPr lang="en-US" altLang="ko-KR" dirty="0"/>
              <a:t>(</a:t>
            </a:r>
            <a:r>
              <a:rPr lang="ko-KR" altLang="en-US" dirty="0"/>
              <a:t>가시적인 움직임 위해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131 : </a:t>
            </a:r>
            <a:r>
              <a:rPr lang="ko-KR" altLang="en-US" dirty="0"/>
              <a:t>출발 지점 위치 계산</a:t>
            </a:r>
            <a:endParaRPr lang="en-US" altLang="ko-KR" dirty="0"/>
          </a:p>
          <a:p>
            <a:r>
              <a:rPr lang="en-US" altLang="ko-KR" dirty="0"/>
              <a:t>132 : canvas</a:t>
            </a:r>
            <a:r>
              <a:rPr lang="ko-KR" altLang="en-US" dirty="0"/>
              <a:t>에 출발 지점 그리기</a:t>
            </a:r>
            <a:endParaRPr lang="en-US" altLang="ko-KR" dirty="0"/>
          </a:p>
          <a:p>
            <a:r>
              <a:rPr lang="en-US" altLang="ko-KR" dirty="0"/>
              <a:t>133 : </a:t>
            </a:r>
            <a:r>
              <a:rPr lang="en-US" altLang="ko-KR" dirty="0" err="1"/>
              <a:t>reset_reward</a:t>
            </a:r>
            <a:r>
              <a:rPr lang="en-US" altLang="ko-KR" dirty="0"/>
              <a:t>() </a:t>
            </a:r>
            <a:r>
              <a:rPr lang="ko-KR" altLang="en-US" dirty="0"/>
              <a:t>함수 실행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B975A9-34C8-4C60-9A30-BA5E490504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55"/>
          <a:stretch/>
        </p:blipFill>
        <p:spPr>
          <a:xfrm>
            <a:off x="1385230" y="1192025"/>
            <a:ext cx="9421540" cy="11448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8A9F5ED-0C9F-4CF1-984C-9C0F898FEB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43" r="36621" b="24"/>
          <a:stretch/>
        </p:blipFill>
        <p:spPr>
          <a:xfrm>
            <a:off x="5021942" y="4306163"/>
            <a:ext cx="6773190" cy="2425700"/>
          </a:xfrm>
          <a:prstGeom prst="rect">
            <a:avLst/>
          </a:prstGeom>
        </p:spPr>
      </p:pic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CCF5DBF-92C6-40D4-9044-82A3526BC1B5}"/>
              </a:ext>
            </a:extLst>
          </p:cNvPr>
          <p:cNvCxnSpPr/>
          <p:nvPr/>
        </p:nvCxnSpPr>
        <p:spPr>
          <a:xfrm rot="16200000" flipH="1">
            <a:off x="6613547" y="2617539"/>
            <a:ext cx="2216106" cy="1161142"/>
          </a:xfrm>
          <a:prstGeom prst="bentConnector3">
            <a:avLst>
              <a:gd name="adj1" fmla="val -108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3393E9-1DF0-4894-B6A4-2559ADE4E69E}"/>
              </a:ext>
            </a:extLst>
          </p:cNvPr>
          <p:cNvSpPr/>
          <p:nvPr/>
        </p:nvSpPr>
        <p:spPr>
          <a:xfrm>
            <a:off x="2278743" y="1988457"/>
            <a:ext cx="4862286" cy="203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120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Environment.py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0" y="3429000"/>
            <a:ext cx="12191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136 : </a:t>
            </a:r>
            <a:r>
              <a:rPr lang="ko-KR" altLang="en-US" dirty="0"/>
              <a:t>한 </a:t>
            </a:r>
            <a:r>
              <a:rPr lang="en-US" altLang="ko-KR" dirty="0"/>
              <a:t>time step </a:t>
            </a:r>
            <a:r>
              <a:rPr lang="ko-KR" altLang="en-US" dirty="0"/>
              <a:t>진행하는 함수 정의</a:t>
            </a:r>
            <a:endParaRPr lang="en-US" altLang="ko-KR" dirty="0"/>
          </a:p>
          <a:p>
            <a:r>
              <a:rPr lang="en-US" altLang="ko-KR" dirty="0"/>
              <a:t>137 : time step </a:t>
            </a:r>
            <a:r>
              <a:rPr lang="ko-KR" altLang="en-US" dirty="0"/>
              <a:t>횟수 </a:t>
            </a:r>
            <a:r>
              <a:rPr lang="en-US" altLang="ko-KR" dirty="0"/>
              <a:t>+1</a:t>
            </a:r>
          </a:p>
          <a:p>
            <a:r>
              <a:rPr lang="en-US" altLang="ko-KR" dirty="0"/>
              <a:t>138 : render </a:t>
            </a:r>
            <a:r>
              <a:rPr lang="ko-KR" altLang="en-US" dirty="0"/>
              <a:t>함수 실행</a:t>
            </a:r>
            <a:endParaRPr lang="en-US" altLang="ko-KR" dirty="0"/>
          </a:p>
          <a:p>
            <a:r>
              <a:rPr lang="en-US" altLang="ko-KR" dirty="0"/>
              <a:t>140~141 : # 2</a:t>
            </a:r>
            <a:r>
              <a:rPr lang="ko-KR" altLang="en-US" dirty="0"/>
              <a:t>번마다 </a:t>
            </a:r>
            <a:r>
              <a:rPr lang="en-US" altLang="ko-KR" dirty="0"/>
              <a:t>reward </a:t>
            </a:r>
            <a:r>
              <a:rPr lang="ko-KR" altLang="en-US" dirty="0"/>
              <a:t>계산</a:t>
            </a:r>
            <a:endParaRPr lang="en-US" altLang="ko-KR" dirty="0"/>
          </a:p>
          <a:p>
            <a:r>
              <a:rPr lang="en-US" altLang="ko-KR" dirty="0"/>
              <a:t>143 : </a:t>
            </a:r>
            <a:r>
              <a:rPr lang="ko-KR" altLang="en-US" dirty="0"/>
              <a:t>행동을 입력해 </a:t>
            </a:r>
            <a:r>
              <a:rPr lang="en-US" altLang="ko-KR" dirty="0"/>
              <a:t>rectangle</a:t>
            </a:r>
            <a:r>
              <a:rPr lang="ko-KR" altLang="en-US" dirty="0"/>
              <a:t>의 위치를 계산</a:t>
            </a:r>
            <a:endParaRPr lang="en-US" altLang="ko-KR" dirty="0"/>
          </a:p>
          <a:p>
            <a:r>
              <a:rPr lang="en-US" altLang="ko-KR" dirty="0"/>
              <a:t>144 : </a:t>
            </a:r>
            <a:r>
              <a:rPr lang="ko-KR" altLang="en-US" dirty="0"/>
              <a:t>목표지점에 도착하는지 판단</a:t>
            </a:r>
            <a:endParaRPr lang="en-US" altLang="ko-KR" dirty="0"/>
          </a:p>
          <a:p>
            <a:r>
              <a:rPr lang="en-US" altLang="ko-KR" dirty="0"/>
              <a:t>145 : </a:t>
            </a:r>
            <a:r>
              <a:rPr lang="ko-KR" altLang="en-US" dirty="0"/>
              <a:t>목표 지점 도착 판단 받기</a:t>
            </a:r>
            <a:endParaRPr lang="en-US" altLang="ko-KR" dirty="0"/>
          </a:p>
          <a:p>
            <a:r>
              <a:rPr lang="en-US" altLang="ko-KR" dirty="0"/>
              <a:t>146 : reward </a:t>
            </a:r>
            <a:r>
              <a:rPr lang="ko-KR" altLang="en-US" dirty="0"/>
              <a:t>도착 판단 받기</a:t>
            </a:r>
            <a:endParaRPr lang="en-US" altLang="ko-KR" dirty="0"/>
          </a:p>
          <a:p>
            <a:r>
              <a:rPr lang="en-US" altLang="ko-KR" dirty="0"/>
              <a:t>148 : </a:t>
            </a:r>
            <a:r>
              <a:rPr lang="ko-KR" altLang="en-US" dirty="0"/>
              <a:t>행동에 따라 이동하는 </a:t>
            </a:r>
            <a:r>
              <a:rPr lang="en-US" altLang="ko-KR" dirty="0"/>
              <a:t>rectangle</a:t>
            </a:r>
            <a:r>
              <a:rPr lang="ko-KR" altLang="en-US" dirty="0"/>
              <a:t>을 </a:t>
            </a:r>
            <a:r>
              <a:rPr lang="en-US" altLang="ko-KR" dirty="0"/>
              <a:t>canvas</a:t>
            </a:r>
            <a:r>
              <a:rPr lang="ko-KR" altLang="en-US" dirty="0"/>
              <a:t>에  그리기</a:t>
            </a:r>
            <a:endParaRPr lang="en-US" altLang="ko-KR" dirty="0"/>
          </a:p>
          <a:p>
            <a:r>
              <a:rPr lang="en-US" altLang="ko-KR" dirty="0"/>
              <a:t>150 : </a:t>
            </a:r>
            <a:r>
              <a:rPr lang="en-US" altLang="ko-KR" dirty="0" err="1"/>
              <a:t>get_state</a:t>
            </a:r>
            <a:r>
              <a:rPr lang="en-US" altLang="ko-KR" dirty="0"/>
              <a:t>() </a:t>
            </a:r>
            <a:r>
              <a:rPr lang="ko-KR" altLang="en-US" dirty="0"/>
              <a:t>함수 실행 </a:t>
            </a:r>
            <a:r>
              <a:rPr lang="en-US" altLang="ko-KR" dirty="0"/>
              <a:t>(</a:t>
            </a:r>
            <a:r>
              <a:rPr lang="ko-KR" altLang="en-US" dirty="0"/>
              <a:t>다음 페이지에서 </a:t>
            </a:r>
            <a:r>
              <a:rPr lang="en-US" altLang="ko-KR" dirty="0" err="1"/>
              <a:t>get_state</a:t>
            </a:r>
            <a:r>
              <a:rPr lang="en-US" altLang="ko-KR" dirty="0"/>
              <a:t>() </a:t>
            </a:r>
            <a:r>
              <a:rPr lang="ko-KR" altLang="en-US" dirty="0"/>
              <a:t>설명</a:t>
            </a:r>
            <a:r>
              <a:rPr lang="en-US" altLang="ko-KR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B975A9-34C8-4C60-9A30-BA5E490504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07"/>
          <a:stretch/>
        </p:blipFill>
        <p:spPr>
          <a:xfrm>
            <a:off x="1385230" y="566057"/>
            <a:ext cx="9421540" cy="27739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B601594-CB39-4BD1-B9EB-D13940122F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86869" r="51545"/>
          <a:stretch/>
        </p:blipFill>
        <p:spPr>
          <a:xfrm>
            <a:off x="7213602" y="3831771"/>
            <a:ext cx="3991429" cy="580406"/>
          </a:xfrm>
          <a:prstGeom prst="rect">
            <a:avLst/>
          </a:prstGeom>
        </p:spPr>
      </p:pic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E94B3364-888D-496F-9945-E0C6A2A5ACE3}"/>
              </a:ext>
            </a:extLst>
          </p:cNvPr>
          <p:cNvCxnSpPr>
            <a:cxnSpLocks/>
            <a:stCxn id="14" idx="3"/>
            <a:endCxn id="4" idx="0"/>
          </p:cNvCxnSpPr>
          <p:nvPr/>
        </p:nvCxnSpPr>
        <p:spPr>
          <a:xfrm>
            <a:off x="4978400" y="973880"/>
            <a:ext cx="4230917" cy="285789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EE964E-D814-45BC-BFCE-4E814CCA59D7}"/>
              </a:ext>
            </a:extLst>
          </p:cNvPr>
          <p:cNvSpPr/>
          <p:nvPr/>
        </p:nvSpPr>
        <p:spPr>
          <a:xfrm>
            <a:off x="2293257" y="885371"/>
            <a:ext cx="2685143" cy="1770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944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Environment.py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0" y="3429000"/>
            <a:ext cx="121919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154 : </a:t>
            </a:r>
            <a:r>
              <a:rPr lang="ko-KR" altLang="en-US" dirty="0"/>
              <a:t>정보를 합해서 상태를 저장하는 함수 정의</a:t>
            </a:r>
            <a:endParaRPr lang="en-US" altLang="ko-KR" dirty="0"/>
          </a:p>
          <a:p>
            <a:r>
              <a:rPr lang="en-US" altLang="ko-KR" dirty="0"/>
              <a:t>156 : </a:t>
            </a:r>
            <a:r>
              <a:rPr lang="en-US" altLang="ko-KR" dirty="0" err="1"/>
              <a:t>coords_to_state</a:t>
            </a:r>
            <a:r>
              <a:rPr lang="ko-KR" altLang="en-US" dirty="0"/>
              <a:t>함수를 이용해 현재의 그리드월드 위치 계산</a:t>
            </a:r>
            <a:endParaRPr lang="en-US" altLang="ko-KR" dirty="0"/>
          </a:p>
          <a:p>
            <a:r>
              <a:rPr lang="en-US" altLang="ko-KR" dirty="0"/>
              <a:t>157~158 : agent</a:t>
            </a:r>
            <a:r>
              <a:rPr lang="ko-KR" altLang="en-US" dirty="0"/>
              <a:t>의 좌표 </a:t>
            </a:r>
            <a:r>
              <a:rPr lang="en-US" altLang="ko-KR" dirty="0"/>
              <a:t>x, y</a:t>
            </a:r>
          </a:p>
          <a:p>
            <a:r>
              <a:rPr lang="en-US" altLang="ko-KR" dirty="0"/>
              <a:t>160 : states </a:t>
            </a:r>
            <a:r>
              <a:rPr lang="ko-KR" altLang="en-US" dirty="0"/>
              <a:t>초기화</a:t>
            </a:r>
            <a:endParaRPr lang="en-US" altLang="ko-KR" dirty="0"/>
          </a:p>
          <a:p>
            <a:r>
              <a:rPr lang="en-US" altLang="ko-KR" dirty="0"/>
              <a:t>162 : </a:t>
            </a:r>
            <a:r>
              <a:rPr lang="ko-KR" altLang="en-US" dirty="0"/>
              <a:t>장애물</a:t>
            </a:r>
            <a:r>
              <a:rPr lang="en-US" altLang="ko-KR" dirty="0"/>
              <a:t>, </a:t>
            </a:r>
            <a:r>
              <a:rPr lang="ko-KR" altLang="en-US" dirty="0"/>
              <a:t>목표지점 정보를 </a:t>
            </a:r>
            <a:r>
              <a:rPr lang="en-US" altLang="ko-KR" dirty="0"/>
              <a:t>for</a:t>
            </a:r>
            <a:r>
              <a:rPr lang="ko-KR" altLang="en-US" dirty="0"/>
              <a:t>문으로 반복</a:t>
            </a:r>
            <a:endParaRPr lang="en-US" altLang="ko-KR" dirty="0"/>
          </a:p>
          <a:p>
            <a:r>
              <a:rPr lang="en-US" altLang="ko-KR" dirty="0"/>
              <a:t>163 : </a:t>
            </a:r>
            <a:r>
              <a:rPr lang="ko-KR" altLang="en-US" dirty="0"/>
              <a:t>장애물의 그리드월드 위치</a:t>
            </a:r>
            <a:endParaRPr lang="en-US" altLang="ko-KR" dirty="0"/>
          </a:p>
          <a:p>
            <a:r>
              <a:rPr lang="en-US" altLang="ko-KR" dirty="0"/>
              <a:t>164~165 : </a:t>
            </a:r>
            <a:r>
              <a:rPr lang="ko-KR" altLang="en-US" dirty="0"/>
              <a:t>장애물과 </a:t>
            </a:r>
            <a:r>
              <a:rPr lang="en-US" altLang="ko-KR" dirty="0"/>
              <a:t>agent</a:t>
            </a:r>
            <a:r>
              <a:rPr lang="ko-KR" altLang="en-US" dirty="0"/>
              <a:t>의 상대 위치</a:t>
            </a:r>
            <a:endParaRPr lang="en-US" altLang="ko-KR" dirty="0"/>
          </a:p>
          <a:p>
            <a:r>
              <a:rPr lang="en-US" altLang="ko-KR" dirty="0"/>
              <a:t>166 : </a:t>
            </a:r>
            <a:r>
              <a:rPr lang="ko-KR" altLang="en-US" dirty="0"/>
              <a:t>보상이 </a:t>
            </a:r>
            <a:r>
              <a:rPr lang="en-US" altLang="ko-KR" dirty="0"/>
              <a:t>0</a:t>
            </a:r>
            <a:r>
              <a:rPr lang="ko-KR" altLang="en-US" dirty="0"/>
              <a:t>보다 작으면</a:t>
            </a:r>
            <a:r>
              <a:rPr lang="en-US" altLang="ko-KR" dirty="0"/>
              <a:t>(</a:t>
            </a:r>
            <a:r>
              <a:rPr lang="ko-KR" altLang="en-US" dirty="0"/>
              <a:t>장애물이라면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167~168 : -1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방향을 </a:t>
            </a:r>
            <a:r>
              <a:rPr lang="en-US" altLang="ko-KR" dirty="0"/>
              <a:t>append</a:t>
            </a:r>
          </a:p>
          <a:p>
            <a:r>
              <a:rPr lang="en-US" altLang="ko-KR" dirty="0"/>
              <a:t>169 : </a:t>
            </a:r>
            <a:r>
              <a:rPr lang="ko-KR" altLang="en-US" dirty="0"/>
              <a:t>장애물이 아니라면</a:t>
            </a:r>
            <a:r>
              <a:rPr lang="en-US" altLang="ko-KR" dirty="0"/>
              <a:t>(</a:t>
            </a:r>
            <a:r>
              <a:rPr lang="ko-KR" altLang="en-US" dirty="0"/>
              <a:t>목표 지점이라면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170 : 1</a:t>
            </a:r>
            <a:r>
              <a:rPr lang="ko-KR" altLang="en-US" dirty="0"/>
              <a:t>을 </a:t>
            </a:r>
            <a:r>
              <a:rPr lang="en-US" altLang="ko-KR" dirty="0"/>
              <a:t>append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9C0DD6-2DF4-4846-A98B-26AFE8AA6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519" y="332943"/>
            <a:ext cx="9392961" cy="30960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898AE0-9E79-4C3A-B92E-64977C5B89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7" t="80150" r="32556" b="950"/>
          <a:stretch/>
        </p:blipFill>
        <p:spPr>
          <a:xfrm>
            <a:off x="7649029" y="3534165"/>
            <a:ext cx="4020457" cy="455556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2AE81285-2804-4753-958E-3FA36E435A07}"/>
              </a:ext>
            </a:extLst>
          </p:cNvPr>
          <p:cNvCxnSpPr>
            <a:cxnSpLocks/>
            <a:endCxn id="5" idx="3"/>
          </p:cNvCxnSpPr>
          <p:nvPr/>
        </p:nvCxnSpPr>
        <p:spPr>
          <a:xfrm rot="16200000" flipH="1">
            <a:off x="9623429" y="1715886"/>
            <a:ext cx="2989026" cy="1103087"/>
          </a:xfrm>
          <a:prstGeom prst="bentConnector4">
            <a:avLst>
              <a:gd name="adj1" fmla="val -912"/>
              <a:gd name="adj2" fmla="val 12072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CC2903-6B1F-4FC6-991B-CD693B7ED1C6}"/>
              </a:ext>
            </a:extLst>
          </p:cNvPr>
          <p:cNvSpPr/>
          <p:nvPr/>
        </p:nvSpPr>
        <p:spPr>
          <a:xfrm>
            <a:off x="2307770" y="644219"/>
            <a:ext cx="8258629" cy="1976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41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Environment.py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0" y="3429000"/>
            <a:ext cx="12191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174 : step</a:t>
            </a:r>
            <a:r>
              <a:rPr lang="ko-KR" altLang="en-US" dirty="0"/>
              <a:t>을 진행한 후의 </a:t>
            </a:r>
            <a:r>
              <a:rPr lang="en-US" altLang="ko-KR" dirty="0"/>
              <a:t>reward</a:t>
            </a:r>
            <a:r>
              <a:rPr lang="ko-KR" altLang="en-US" dirty="0"/>
              <a:t>를 계산하는 함수 정의</a:t>
            </a:r>
            <a:endParaRPr lang="en-US" altLang="ko-KR" dirty="0"/>
          </a:p>
          <a:p>
            <a:r>
              <a:rPr lang="en-US" altLang="ko-KR" dirty="0"/>
              <a:t>175 : </a:t>
            </a:r>
            <a:r>
              <a:rPr lang="en-US" altLang="ko-KR" dirty="0" err="1"/>
              <a:t>reward_list</a:t>
            </a:r>
            <a:r>
              <a:rPr lang="en-US" altLang="ko-KR" dirty="0"/>
              <a:t> </a:t>
            </a:r>
            <a:r>
              <a:rPr lang="ko-KR" altLang="en-US" dirty="0"/>
              <a:t>변수 생성</a:t>
            </a:r>
            <a:endParaRPr lang="en-US" altLang="ko-KR" dirty="0"/>
          </a:p>
          <a:p>
            <a:r>
              <a:rPr lang="en-US" altLang="ko-KR" dirty="0"/>
              <a:t>176 : </a:t>
            </a:r>
            <a:r>
              <a:rPr lang="ko-KR" altLang="en-US" dirty="0"/>
              <a:t>기존의 </a:t>
            </a:r>
            <a:r>
              <a:rPr lang="en-US" altLang="ko-KR" dirty="0"/>
              <a:t>reward </a:t>
            </a:r>
            <a:r>
              <a:rPr lang="ko-KR" altLang="en-US" dirty="0" err="1"/>
              <a:t>읽어오기</a:t>
            </a:r>
            <a:endParaRPr lang="en-US" altLang="ko-KR" dirty="0"/>
          </a:p>
          <a:p>
            <a:r>
              <a:rPr lang="en-US" altLang="ko-KR" dirty="0"/>
              <a:t>177 : </a:t>
            </a:r>
            <a:r>
              <a:rPr lang="ko-KR" altLang="en-US" dirty="0"/>
              <a:t>만약 목표 지점이라면</a:t>
            </a:r>
            <a:endParaRPr lang="en-US" altLang="ko-KR" dirty="0"/>
          </a:p>
          <a:p>
            <a:r>
              <a:rPr lang="en-US" altLang="ko-KR" dirty="0"/>
              <a:t>178~179 : </a:t>
            </a:r>
            <a:r>
              <a:rPr lang="ko-KR" altLang="en-US" dirty="0"/>
              <a:t>현재의 상태</a:t>
            </a:r>
            <a:r>
              <a:rPr lang="en-US" altLang="ko-KR" dirty="0"/>
              <a:t>(</a:t>
            </a:r>
            <a:r>
              <a:rPr lang="ko-KR" altLang="en-US" dirty="0"/>
              <a:t>목표 지점에 도착한 상태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append</a:t>
            </a:r>
            <a:r>
              <a:rPr lang="ko-KR" altLang="en-US" dirty="0"/>
              <a:t>한 후 계속 진행</a:t>
            </a:r>
            <a:endParaRPr lang="en-US" altLang="ko-KR" dirty="0"/>
          </a:p>
          <a:p>
            <a:r>
              <a:rPr lang="en-US" altLang="ko-KR" dirty="0"/>
              <a:t>180 : </a:t>
            </a:r>
            <a:r>
              <a:rPr lang="en-US" altLang="ko-KR" dirty="0" err="1"/>
              <a:t>move_const</a:t>
            </a:r>
            <a:r>
              <a:rPr lang="en-US" altLang="ko-KR" dirty="0"/>
              <a:t> </a:t>
            </a:r>
            <a:r>
              <a:rPr lang="ko-KR" altLang="en-US" dirty="0"/>
              <a:t>함수를 통해 이동한 장애물의 </a:t>
            </a:r>
            <a:r>
              <a:rPr lang="en-US" altLang="ko-KR" dirty="0"/>
              <a:t>canvas image </a:t>
            </a:r>
            <a:r>
              <a:rPr lang="ko-KR" altLang="en-US" dirty="0"/>
              <a:t>위치를 계산</a:t>
            </a:r>
            <a:endParaRPr lang="en-US" altLang="ko-KR" dirty="0"/>
          </a:p>
          <a:p>
            <a:r>
              <a:rPr lang="en-US" altLang="ko-KR" dirty="0"/>
              <a:t>181 : canvas </a:t>
            </a:r>
            <a:r>
              <a:rPr lang="ko-KR" altLang="en-US" dirty="0"/>
              <a:t>좌표를 그리드월드 좌표로 변환</a:t>
            </a:r>
            <a:endParaRPr lang="en-US" altLang="ko-KR" dirty="0"/>
          </a:p>
          <a:p>
            <a:r>
              <a:rPr lang="en-US" altLang="ko-KR" dirty="0"/>
              <a:t>182 : </a:t>
            </a:r>
            <a:r>
              <a:rPr lang="ko-KR" altLang="en-US" dirty="0"/>
              <a:t>장애물 정보를 저장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4C50D1-853A-4DB6-8807-BC72AC6B0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67" y="1070375"/>
            <a:ext cx="9431066" cy="16575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D1B816F-7C61-48EF-9618-92E8AEA39B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7" t="80150" r="32556" b="950"/>
          <a:stretch/>
        </p:blipFill>
        <p:spPr>
          <a:xfrm>
            <a:off x="7357135" y="6161251"/>
            <a:ext cx="4315754" cy="489016"/>
          </a:xfrm>
          <a:prstGeom prst="rect">
            <a:avLst/>
          </a:prstGeom>
        </p:spPr>
      </p:pic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CB3B28E-2F43-42FE-9D14-A37CCA046661}"/>
              </a:ext>
            </a:extLst>
          </p:cNvPr>
          <p:cNvCxnSpPr>
            <a:cxnSpLocks/>
            <a:endCxn id="11" idx="3"/>
          </p:cNvCxnSpPr>
          <p:nvPr/>
        </p:nvCxnSpPr>
        <p:spPr>
          <a:xfrm rot="16200000" flipH="1">
            <a:off x="8170766" y="2903635"/>
            <a:ext cx="4083473" cy="2920774"/>
          </a:xfrm>
          <a:prstGeom prst="bentConnector4">
            <a:avLst>
              <a:gd name="adj1" fmla="val -268"/>
              <a:gd name="adj2" fmla="val 1078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F09277-6771-4F33-ADD9-067E3640C6A4}"/>
              </a:ext>
            </a:extLst>
          </p:cNvPr>
          <p:cNvSpPr/>
          <p:nvPr/>
        </p:nvSpPr>
        <p:spPr>
          <a:xfrm>
            <a:off x="2552905" y="2247314"/>
            <a:ext cx="6199210" cy="1765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71D7CC6B-460E-41D1-A28F-CDD7DCB9AAE5}"/>
              </a:ext>
            </a:extLst>
          </p:cNvPr>
          <p:cNvCxnSpPr>
            <a:cxnSpLocks/>
            <a:endCxn id="22" idx="0"/>
          </p:cNvCxnSpPr>
          <p:nvPr/>
        </p:nvCxnSpPr>
        <p:spPr>
          <a:xfrm rot="5400000">
            <a:off x="9219761" y="2774677"/>
            <a:ext cx="1393800" cy="12700"/>
          </a:xfrm>
          <a:prstGeom prst="bentConnector3">
            <a:avLst>
              <a:gd name="adj1" fmla="val 2098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9EEDE2-3129-445C-A987-9663782CC35C}"/>
              </a:ext>
            </a:extLst>
          </p:cNvPr>
          <p:cNvSpPr/>
          <p:nvPr/>
        </p:nvSpPr>
        <p:spPr>
          <a:xfrm>
            <a:off x="2552905" y="1999638"/>
            <a:ext cx="7363756" cy="24767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B3F72B1-EB49-4C15-8313-F905D8FFCA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8" r="20083"/>
          <a:stretch/>
        </p:blipFill>
        <p:spPr>
          <a:xfrm>
            <a:off x="8160432" y="3471577"/>
            <a:ext cx="3512457" cy="206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15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Environment.py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0" y="3429000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185 : </a:t>
            </a:r>
            <a:r>
              <a:rPr lang="ko-KR" altLang="en-US" dirty="0"/>
              <a:t>장애물의 </a:t>
            </a:r>
            <a:r>
              <a:rPr lang="ko-KR" altLang="en-US" dirty="0" err="1"/>
              <a:t>장애물의</a:t>
            </a:r>
            <a:r>
              <a:rPr lang="ko-KR" altLang="en-US" dirty="0"/>
              <a:t> 움직임을 판단하는 함수</a:t>
            </a:r>
            <a:endParaRPr lang="en-US" altLang="ko-KR" dirty="0"/>
          </a:p>
          <a:p>
            <a:r>
              <a:rPr lang="en-US" altLang="ko-KR" dirty="0"/>
              <a:t>187 : </a:t>
            </a:r>
            <a:r>
              <a:rPr lang="ko-KR" altLang="en-US" dirty="0"/>
              <a:t>장애물의 위치</a:t>
            </a:r>
            <a:endParaRPr lang="en-US" altLang="ko-KR" dirty="0"/>
          </a:p>
          <a:p>
            <a:r>
              <a:rPr lang="en-US" altLang="ko-KR" dirty="0"/>
              <a:t>189 : </a:t>
            </a:r>
            <a:r>
              <a:rPr lang="en-US" altLang="ko-KR" dirty="0" err="1"/>
              <a:t>action_array</a:t>
            </a:r>
            <a:r>
              <a:rPr lang="en-US" altLang="ko-KR" dirty="0"/>
              <a:t> </a:t>
            </a:r>
            <a:r>
              <a:rPr lang="ko-KR" altLang="en-US" dirty="0"/>
              <a:t>초기화</a:t>
            </a:r>
            <a:endParaRPr lang="en-US" altLang="ko-KR" dirty="0"/>
          </a:p>
          <a:p>
            <a:r>
              <a:rPr lang="en-US" altLang="ko-KR" dirty="0"/>
              <a:t>191~192 : </a:t>
            </a:r>
            <a:r>
              <a:rPr lang="ko-KR" altLang="en-US" dirty="0"/>
              <a:t>장애물의 방향이 오른쪽을 향하는 경우</a:t>
            </a:r>
            <a:r>
              <a:rPr lang="en-US" altLang="ko-KR" dirty="0"/>
              <a:t>, </a:t>
            </a:r>
            <a:r>
              <a:rPr lang="ko-KR" altLang="en-US" dirty="0"/>
              <a:t>오른쪽으로 이동</a:t>
            </a:r>
            <a:endParaRPr lang="en-US" altLang="ko-KR" dirty="0"/>
          </a:p>
          <a:p>
            <a:r>
              <a:rPr lang="en-US" altLang="ko-KR" dirty="0"/>
              <a:t>193~194 : </a:t>
            </a:r>
            <a:r>
              <a:rPr lang="ko-KR" altLang="en-US" dirty="0"/>
              <a:t>장애물의 방향이 왼쪽을 향하는 경우</a:t>
            </a:r>
            <a:r>
              <a:rPr lang="en-US" altLang="ko-KR" dirty="0"/>
              <a:t>, </a:t>
            </a:r>
            <a:r>
              <a:rPr lang="ko-KR" altLang="en-US" dirty="0"/>
              <a:t>왼쪽으로 이동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98022D-3381-4889-AB3A-8EC9016C0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553"/>
          <a:stretch/>
        </p:blipFill>
        <p:spPr>
          <a:xfrm>
            <a:off x="1389993" y="1096860"/>
            <a:ext cx="9412013" cy="160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64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Environment.py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0" y="3429000"/>
            <a:ext cx="12191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196~197 : </a:t>
            </a:r>
            <a:r>
              <a:rPr lang="ko-KR" altLang="en-US" dirty="0"/>
              <a:t>왼쪽으로 이동</a:t>
            </a:r>
            <a:endParaRPr lang="en-US" altLang="ko-KR" dirty="0"/>
          </a:p>
          <a:p>
            <a:r>
              <a:rPr lang="en-US" altLang="ko-KR" dirty="0"/>
              <a:t>198~199 : </a:t>
            </a:r>
            <a:r>
              <a:rPr lang="ko-KR" altLang="en-US" dirty="0"/>
              <a:t>오른쪽으로 이동</a:t>
            </a:r>
            <a:endParaRPr lang="en-US" altLang="ko-KR" dirty="0"/>
          </a:p>
          <a:p>
            <a:r>
              <a:rPr lang="en-US" altLang="ko-KR" dirty="0"/>
              <a:t>201~202 : </a:t>
            </a:r>
            <a:r>
              <a:rPr lang="ko-KR" altLang="en-US" dirty="0"/>
              <a:t>장애물 위치와 </a:t>
            </a:r>
            <a:r>
              <a:rPr lang="en-US" altLang="ko-KR" dirty="0"/>
              <a:t>rectangle </a:t>
            </a:r>
            <a:r>
              <a:rPr lang="ko-KR" altLang="en-US" dirty="0"/>
              <a:t>위치가 다르고 목표 지점에 도착한 경우</a:t>
            </a:r>
            <a:endParaRPr lang="en-US" altLang="ko-KR" dirty="0"/>
          </a:p>
          <a:p>
            <a:r>
              <a:rPr lang="en-US" altLang="ko-KR" dirty="0"/>
              <a:t>203 : </a:t>
            </a:r>
            <a:r>
              <a:rPr lang="en-US" altLang="ko-KR" dirty="0" err="1"/>
              <a:t>action_array</a:t>
            </a:r>
            <a:r>
              <a:rPr lang="en-US" altLang="ko-KR" dirty="0"/>
              <a:t> </a:t>
            </a:r>
            <a:r>
              <a:rPr lang="ko-KR" altLang="en-US" dirty="0"/>
              <a:t>초기화</a:t>
            </a:r>
            <a:endParaRPr lang="en-US" altLang="ko-KR" dirty="0"/>
          </a:p>
          <a:p>
            <a:r>
              <a:rPr lang="en-US" altLang="ko-KR" dirty="0"/>
              <a:t>205 : </a:t>
            </a:r>
            <a:r>
              <a:rPr lang="ko-KR" altLang="en-US" dirty="0"/>
              <a:t>장애물의 </a:t>
            </a:r>
            <a:r>
              <a:rPr lang="en-US" altLang="ko-KR" dirty="0"/>
              <a:t>canvas </a:t>
            </a:r>
            <a:r>
              <a:rPr lang="ko-KR" altLang="en-US" dirty="0"/>
              <a:t>위치를 변경</a:t>
            </a:r>
            <a:endParaRPr lang="en-US" altLang="ko-KR" dirty="0"/>
          </a:p>
          <a:p>
            <a:r>
              <a:rPr lang="en-US" altLang="ko-KR" dirty="0"/>
              <a:t>207 : </a:t>
            </a:r>
            <a:r>
              <a:rPr lang="ko-KR" altLang="en-US" dirty="0"/>
              <a:t>이동한 위치를 저장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98022D-3381-4889-AB3A-8EC9016C0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00"/>
          <a:stretch/>
        </p:blipFill>
        <p:spPr>
          <a:xfrm>
            <a:off x="1389993" y="754742"/>
            <a:ext cx="9412013" cy="231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38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Environment.py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1" y="4146847"/>
            <a:ext cx="12191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211 : agent(rectangle)</a:t>
            </a:r>
            <a:r>
              <a:rPr lang="ko-KR" altLang="en-US" dirty="0"/>
              <a:t>가 움직이는 함수 정의</a:t>
            </a:r>
            <a:endParaRPr lang="en-US" altLang="ko-KR" dirty="0"/>
          </a:p>
          <a:p>
            <a:r>
              <a:rPr lang="en-US" altLang="ko-KR" dirty="0"/>
              <a:t>212 : agent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현재 위치 확인</a:t>
            </a:r>
            <a:endParaRPr lang="en-US" altLang="ko-KR" dirty="0"/>
          </a:p>
          <a:p>
            <a:r>
              <a:rPr lang="en-US" altLang="ko-KR" dirty="0"/>
              <a:t>214 : </a:t>
            </a:r>
            <a:r>
              <a:rPr lang="ko-KR" altLang="en-US" dirty="0"/>
              <a:t>행동 초기화</a:t>
            </a:r>
            <a:endParaRPr lang="en-US" altLang="ko-KR" dirty="0"/>
          </a:p>
          <a:p>
            <a:r>
              <a:rPr lang="en-US" altLang="ko-KR" dirty="0"/>
              <a:t>216~227 : [0, 1, 2, 3]</a:t>
            </a:r>
            <a:r>
              <a:rPr lang="ko-KR" altLang="en-US" dirty="0"/>
              <a:t>에 따라 </a:t>
            </a:r>
            <a:r>
              <a:rPr lang="en-US" altLang="ko-KR" dirty="0"/>
              <a:t>[up, down, right, left]</a:t>
            </a:r>
            <a:r>
              <a:rPr lang="ko-KR" altLang="en-US" dirty="0"/>
              <a:t>로 움직임</a:t>
            </a:r>
            <a:r>
              <a:rPr lang="en-US" altLang="ko-KR" dirty="0"/>
              <a:t>. </a:t>
            </a:r>
            <a:r>
              <a:rPr lang="ko-KR" altLang="en-US" dirty="0"/>
              <a:t>본래 </a:t>
            </a:r>
            <a:r>
              <a:rPr lang="en-US" altLang="ko-KR" dirty="0" err="1"/>
              <a:t>action_space</a:t>
            </a:r>
            <a:r>
              <a:rPr lang="en-US" altLang="ko-KR" dirty="0"/>
              <a:t>[4]=4</a:t>
            </a:r>
            <a:r>
              <a:rPr lang="ko-KR" altLang="en-US" dirty="0"/>
              <a:t>도 있는데</a:t>
            </a:r>
            <a:r>
              <a:rPr lang="en-US" altLang="ko-KR" dirty="0"/>
              <a:t>, </a:t>
            </a:r>
            <a:r>
              <a:rPr lang="ko-KR" altLang="en-US" dirty="0"/>
              <a:t>이것은 제자리 정지를 의미하므로 </a:t>
            </a:r>
            <a:r>
              <a:rPr lang="en-US" altLang="ko-KR" dirty="0"/>
              <a:t>move </a:t>
            </a:r>
            <a:r>
              <a:rPr lang="ko-KR" altLang="en-US" dirty="0"/>
              <a:t>함수에 없어도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229 : agent</a:t>
            </a:r>
            <a:r>
              <a:rPr lang="ko-KR" altLang="en-US" dirty="0"/>
              <a:t>가 </a:t>
            </a:r>
            <a:r>
              <a:rPr lang="en-US" altLang="ko-KR" dirty="0"/>
              <a:t>canvas</a:t>
            </a:r>
            <a:r>
              <a:rPr lang="ko-KR" altLang="en-US" dirty="0"/>
              <a:t>에서 이동</a:t>
            </a:r>
            <a:endParaRPr lang="en-US" altLang="ko-KR" dirty="0"/>
          </a:p>
          <a:p>
            <a:r>
              <a:rPr lang="en-US" altLang="ko-KR" dirty="0"/>
              <a:t>231 : </a:t>
            </a:r>
            <a:r>
              <a:rPr lang="ko-KR" altLang="en-US" dirty="0"/>
              <a:t>이동한 위치 저장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60E852-005F-4A76-AA40-920A9ED9AE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58"/>
          <a:stretch/>
        </p:blipFill>
        <p:spPr>
          <a:xfrm>
            <a:off x="1399519" y="369332"/>
            <a:ext cx="9392961" cy="37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16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Environment.py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1" y="3754076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235 : </a:t>
            </a:r>
            <a:r>
              <a:rPr lang="ko-KR" altLang="en-US" dirty="0"/>
              <a:t>게임을 실행하는 함수 정의</a:t>
            </a:r>
            <a:endParaRPr lang="en-US" altLang="ko-KR" dirty="0"/>
          </a:p>
          <a:p>
            <a:r>
              <a:rPr lang="en-US" altLang="ko-KR" dirty="0"/>
              <a:t>236 : </a:t>
            </a:r>
            <a:r>
              <a:rPr lang="en-US" altLang="ko-KR" dirty="0" err="1"/>
              <a:t>render_speed</a:t>
            </a:r>
            <a:r>
              <a:rPr lang="en-US" altLang="ko-KR" dirty="0"/>
              <a:t> </a:t>
            </a:r>
            <a:r>
              <a:rPr lang="ko-KR" altLang="en-US" dirty="0"/>
              <a:t>변수에 따라 멈춘다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237 : update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60E852-005F-4A76-AA40-920A9ED9AE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19" b="1217"/>
          <a:stretch/>
        </p:blipFill>
        <p:spPr>
          <a:xfrm>
            <a:off x="1399519" y="1814961"/>
            <a:ext cx="9392961" cy="49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1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train_Reinforce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1" y="3754076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1~5 : </a:t>
            </a:r>
            <a:r>
              <a:rPr lang="ko-KR" altLang="en-US" dirty="0"/>
              <a:t>필요한 패키지들을 </a:t>
            </a:r>
            <a:r>
              <a:rPr lang="en-US" altLang="ko-KR" dirty="0"/>
              <a:t>import </a:t>
            </a:r>
            <a:r>
              <a:rPr lang="ko-KR" altLang="en-US" dirty="0"/>
              <a:t>해준다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CBD2FA-8FA9-4FD6-B116-02AC1C4AC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04" y="1547282"/>
            <a:ext cx="9440592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7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A99E3D-20C7-4250-BE49-F992F57E3B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97"/>
          <a:stretch/>
        </p:blipFill>
        <p:spPr>
          <a:xfrm>
            <a:off x="1380467" y="962954"/>
            <a:ext cx="9431066" cy="18724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Environment.py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0" y="3429000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1~4 : </a:t>
            </a:r>
            <a:r>
              <a:rPr lang="ko-KR" altLang="en-US" dirty="0"/>
              <a:t>필요한 패키지들을 </a:t>
            </a:r>
            <a:r>
              <a:rPr lang="en-US" altLang="ko-KR" dirty="0"/>
              <a:t>import</a:t>
            </a:r>
            <a:r>
              <a:rPr lang="ko-KR" altLang="en-US" dirty="0"/>
              <a:t>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 : import</a:t>
            </a:r>
            <a:r>
              <a:rPr lang="ko-KR" altLang="en-US" dirty="0"/>
              <a:t>한 </a:t>
            </a:r>
            <a:r>
              <a:rPr lang="en-US" altLang="ko-KR" dirty="0" err="1"/>
              <a:t>ImageTk.PhotoImage</a:t>
            </a:r>
            <a:r>
              <a:rPr lang="ko-KR" altLang="en-US" dirty="0"/>
              <a:t>로 </a:t>
            </a:r>
            <a:r>
              <a:rPr lang="en-US" altLang="ko-KR" dirty="0"/>
              <a:t>Photo Image Instance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7~9 : </a:t>
            </a:r>
            <a:r>
              <a:rPr lang="ko-KR" altLang="en-US" dirty="0"/>
              <a:t>픽셀 수</a:t>
            </a:r>
            <a:r>
              <a:rPr lang="en-US" altLang="ko-KR" dirty="0"/>
              <a:t>, </a:t>
            </a:r>
            <a:r>
              <a:rPr lang="ko-KR" altLang="en-US" dirty="0"/>
              <a:t>그리드의 가로 세로 수를 정해준다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11 : </a:t>
            </a:r>
            <a:r>
              <a:rPr lang="en-US" altLang="ko-KR" dirty="0" err="1"/>
              <a:t>random.seed</a:t>
            </a:r>
            <a:r>
              <a:rPr lang="en-US" altLang="ko-KR" dirty="0"/>
              <a:t>(1)</a:t>
            </a:r>
            <a:r>
              <a:rPr lang="ko-KR" altLang="en-US" dirty="0"/>
              <a:t>로 설정한다</a:t>
            </a:r>
            <a:r>
              <a:rPr lang="en-US" altLang="ko-KR" dirty="0"/>
              <a:t>. </a:t>
            </a:r>
            <a:r>
              <a:rPr lang="en-US" altLang="ko-KR" dirty="0" err="1"/>
              <a:t>Random.seed</a:t>
            </a:r>
            <a:r>
              <a:rPr lang="en-US" altLang="ko-KR" dirty="0"/>
              <a:t>()</a:t>
            </a:r>
            <a:r>
              <a:rPr lang="ko-KR" altLang="en-US" dirty="0"/>
              <a:t>의 값은 굳이 </a:t>
            </a:r>
            <a:r>
              <a:rPr lang="en-US" altLang="ko-KR" dirty="0"/>
              <a:t>1</a:t>
            </a:r>
            <a:r>
              <a:rPr lang="ko-KR" altLang="en-US" dirty="0"/>
              <a:t>이 아니어도 상관없다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162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train_Reinforce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1" y="3754076"/>
            <a:ext cx="12191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 : REINFORCE </a:t>
            </a:r>
            <a:r>
              <a:rPr lang="ko-KR" altLang="en-US" dirty="0"/>
              <a:t>클래스를 정의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 : class </a:t>
            </a:r>
            <a:r>
              <a:rPr lang="ko-KR" altLang="en-US" dirty="0"/>
              <a:t>생성자 함수 생성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 : </a:t>
            </a:r>
            <a:r>
              <a:rPr lang="ko-KR" altLang="en-US" dirty="0"/>
              <a:t>하위 </a:t>
            </a:r>
            <a:r>
              <a:rPr lang="en-US" altLang="ko-KR" dirty="0"/>
              <a:t>class</a:t>
            </a:r>
            <a:r>
              <a:rPr lang="ko-KR" altLang="en-US" dirty="0"/>
              <a:t>에서 상위 </a:t>
            </a:r>
            <a:r>
              <a:rPr lang="en-US" altLang="ko-KR" dirty="0"/>
              <a:t>class</a:t>
            </a:r>
            <a:r>
              <a:rPr lang="ko-KR" altLang="en-US" dirty="0"/>
              <a:t>를 이용하기 위한 장치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 : </a:t>
            </a:r>
            <a:r>
              <a:rPr lang="ko-KR" altLang="en-US" dirty="0" err="1"/>
              <a:t>은닉층</a:t>
            </a:r>
            <a:r>
              <a:rPr lang="ko-KR" altLang="en-US" dirty="0"/>
              <a:t> </a:t>
            </a:r>
            <a:r>
              <a:rPr lang="en-US" altLang="ko-KR" dirty="0"/>
              <a:t>1. unit </a:t>
            </a:r>
            <a:r>
              <a:rPr lang="ko-KR" altLang="en-US" dirty="0"/>
              <a:t>개수는 </a:t>
            </a:r>
            <a:r>
              <a:rPr lang="en-US" altLang="ko-KR" dirty="0"/>
              <a:t>24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활성함수는 </a:t>
            </a:r>
            <a:r>
              <a:rPr lang="en-US" altLang="ko-KR" dirty="0"/>
              <a:t>‘</a:t>
            </a:r>
            <a:r>
              <a:rPr lang="en-US" altLang="ko-KR" dirty="0" err="1"/>
              <a:t>relu</a:t>
            </a:r>
            <a:r>
              <a:rPr lang="en-US" altLang="ko-KR" dirty="0"/>
              <a:t>’</a:t>
            </a:r>
            <a:r>
              <a:rPr lang="ko-KR" altLang="en-US" dirty="0"/>
              <a:t>형식</a:t>
            </a:r>
            <a:endParaRPr lang="en-US" altLang="ko-KR" dirty="0"/>
          </a:p>
          <a:p>
            <a:r>
              <a:rPr lang="en-US" altLang="ko-KR" dirty="0"/>
              <a:t>6 : </a:t>
            </a:r>
            <a:r>
              <a:rPr lang="ko-KR" altLang="en-US" dirty="0" err="1"/>
              <a:t>은닉층</a:t>
            </a:r>
            <a:r>
              <a:rPr lang="ko-KR" altLang="en-US" dirty="0"/>
              <a:t> </a:t>
            </a:r>
            <a:r>
              <a:rPr lang="en-US" altLang="ko-KR" dirty="0"/>
              <a:t>2. unit </a:t>
            </a:r>
            <a:r>
              <a:rPr lang="ko-KR" altLang="en-US" dirty="0"/>
              <a:t>개수는 </a:t>
            </a:r>
            <a:r>
              <a:rPr lang="en-US" altLang="ko-KR" dirty="0"/>
              <a:t>24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활성함수는 </a:t>
            </a:r>
            <a:r>
              <a:rPr lang="en-US" altLang="ko-KR" dirty="0"/>
              <a:t>‘</a:t>
            </a:r>
            <a:r>
              <a:rPr lang="en-US" altLang="ko-KR" dirty="0" err="1"/>
              <a:t>relu</a:t>
            </a:r>
            <a:r>
              <a:rPr lang="en-US" altLang="ko-KR" dirty="0"/>
              <a:t>’</a:t>
            </a:r>
            <a:r>
              <a:rPr lang="ko-KR" altLang="en-US" dirty="0"/>
              <a:t>형식</a:t>
            </a:r>
            <a:endParaRPr lang="en-US" altLang="ko-KR" dirty="0"/>
          </a:p>
          <a:p>
            <a:r>
              <a:rPr lang="en-US" altLang="ko-KR" dirty="0"/>
              <a:t>7 : </a:t>
            </a:r>
            <a:r>
              <a:rPr lang="ko-KR" altLang="en-US" dirty="0" err="1"/>
              <a:t>출력층</a:t>
            </a:r>
            <a:r>
              <a:rPr lang="en-US" altLang="ko-KR" dirty="0"/>
              <a:t>. unit</a:t>
            </a:r>
            <a:r>
              <a:rPr lang="ko-KR" altLang="en-US" dirty="0"/>
              <a:t> 개수는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r>
              <a:rPr lang="en-US" altLang="ko-KR" dirty="0"/>
              <a:t>(=</a:t>
            </a:r>
            <a:r>
              <a:rPr lang="en-US" altLang="ko-KR" dirty="0" err="1"/>
              <a:t>action_size</a:t>
            </a:r>
            <a:r>
              <a:rPr lang="en-US" altLang="ko-KR" dirty="0"/>
              <a:t>), </a:t>
            </a:r>
            <a:r>
              <a:rPr lang="ko-KR" altLang="en-US" dirty="0"/>
              <a:t>활성함수는 </a:t>
            </a:r>
            <a:r>
              <a:rPr lang="en-US" altLang="ko-KR" dirty="0"/>
              <a:t>‘</a:t>
            </a:r>
            <a:r>
              <a:rPr lang="en-US" altLang="ko-KR" dirty="0" err="1"/>
              <a:t>softmax</a:t>
            </a:r>
            <a:r>
              <a:rPr lang="en-US" altLang="ko-KR" dirty="0"/>
              <a:t>’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082774-63B1-41E4-906E-B769DD8838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50"/>
          <a:stretch/>
        </p:blipFill>
        <p:spPr>
          <a:xfrm>
            <a:off x="1375704" y="1349598"/>
            <a:ext cx="9440592" cy="126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47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train_Reinforce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1" y="3754076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 : call </a:t>
            </a:r>
            <a:r>
              <a:rPr lang="ko-KR" altLang="en-US" dirty="0"/>
              <a:t>함수 실행</a:t>
            </a:r>
            <a:r>
              <a:rPr lang="en-US" altLang="ko-KR" dirty="0"/>
              <a:t>. </a:t>
            </a:r>
            <a:r>
              <a:rPr lang="ko-KR" altLang="en-US" dirty="0"/>
              <a:t>생성자에서 만든 다양한 </a:t>
            </a:r>
            <a:r>
              <a:rPr lang="en-US" altLang="ko-KR" dirty="0"/>
              <a:t>layer</a:t>
            </a:r>
            <a:r>
              <a:rPr lang="ko-KR" altLang="en-US" dirty="0"/>
              <a:t>들을 실질적으로 실행시킨다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11 : </a:t>
            </a:r>
            <a:r>
              <a:rPr lang="ko-KR" altLang="en-US" dirty="0" err="1"/>
              <a:t>은닉층</a:t>
            </a:r>
            <a:r>
              <a:rPr lang="ko-KR" altLang="en-US" dirty="0"/>
              <a:t> </a:t>
            </a:r>
            <a:r>
              <a:rPr lang="en-US" altLang="ko-KR" dirty="0"/>
              <a:t>1 </a:t>
            </a:r>
            <a:r>
              <a:rPr lang="ko-KR" altLang="en-US" dirty="0"/>
              <a:t>실행</a:t>
            </a:r>
            <a:endParaRPr lang="en-US" altLang="ko-KR" dirty="0"/>
          </a:p>
          <a:p>
            <a:r>
              <a:rPr lang="en-US" altLang="ko-KR" dirty="0"/>
              <a:t>12 : </a:t>
            </a:r>
            <a:r>
              <a:rPr lang="ko-KR" altLang="en-US" dirty="0" err="1"/>
              <a:t>은닉층</a:t>
            </a:r>
            <a:r>
              <a:rPr lang="ko-KR" altLang="en-US" dirty="0"/>
              <a:t> </a:t>
            </a:r>
            <a:r>
              <a:rPr lang="en-US" altLang="ko-KR" dirty="0"/>
              <a:t>2 </a:t>
            </a:r>
            <a:r>
              <a:rPr lang="ko-KR" altLang="en-US" dirty="0"/>
              <a:t>실행</a:t>
            </a:r>
            <a:endParaRPr lang="en-US" altLang="ko-KR" dirty="0"/>
          </a:p>
          <a:p>
            <a:r>
              <a:rPr lang="en-US" altLang="ko-KR" dirty="0"/>
              <a:t>13 : </a:t>
            </a:r>
            <a:r>
              <a:rPr lang="ko-KR" altLang="en-US" dirty="0"/>
              <a:t>출력층의 결과를 </a:t>
            </a:r>
            <a:r>
              <a:rPr lang="en-US" altLang="ko-KR" dirty="0"/>
              <a:t>policy</a:t>
            </a:r>
            <a:r>
              <a:rPr lang="ko-KR" altLang="en-US" dirty="0"/>
              <a:t>에 저장</a:t>
            </a:r>
            <a:endParaRPr lang="en-US" altLang="ko-KR" dirty="0"/>
          </a:p>
          <a:p>
            <a:r>
              <a:rPr lang="en-US" altLang="ko-KR" dirty="0"/>
              <a:t>15 : policy </a:t>
            </a:r>
            <a:r>
              <a:rPr lang="ko-KR" altLang="en-US" dirty="0"/>
              <a:t>반환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082774-63B1-41E4-906E-B769DD8838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09"/>
          <a:stretch/>
        </p:blipFill>
        <p:spPr>
          <a:xfrm>
            <a:off x="1375704" y="1349598"/>
            <a:ext cx="9440592" cy="110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79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train_Reinforce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1" y="3754076"/>
            <a:ext cx="12191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 : </a:t>
            </a:r>
            <a:r>
              <a:rPr lang="en-US" altLang="ko-KR" dirty="0" err="1"/>
              <a:t>REINFORCEAgnet</a:t>
            </a:r>
            <a:r>
              <a:rPr lang="en-US" altLang="ko-KR" dirty="0"/>
              <a:t> </a:t>
            </a:r>
            <a:r>
              <a:rPr lang="ko-KR" altLang="en-US" dirty="0"/>
              <a:t>클래스 정의</a:t>
            </a:r>
            <a:endParaRPr lang="en-US" altLang="ko-KR" dirty="0"/>
          </a:p>
          <a:p>
            <a:r>
              <a:rPr lang="en-US" altLang="ko-KR" dirty="0"/>
              <a:t>3 : </a:t>
            </a:r>
            <a:r>
              <a:rPr lang="ko-KR" altLang="en-US" dirty="0"/>
              <a:t>클래스 생성자 함수 정의</a:t>
            </a:r>
            <a:endParaRPr lang="en-US" altLang="ko-KR" dirty="0"/>
          </a:p>
          <a:p>
            <a:r>
              <a:rPr lang="en-US" altLang="ko-KR" dirty="0"/>
              <a:t>5 : </a:t>
            </a:r>
            <a:r>
              <a:rPr lang="ko-KR" altLang="en-US" dirty="0"/>
              <a:t>총</a:t>
            </a:r>
            <a:r>
              <a:rPr lang="en-US" altLang="ko-KR" dirty="0"/>
              <a:t> state</a:t>
            </a:r>
            <a:r>
              <a:rPr lang="ko-KR" altLang="en-US" dirty="0"/>
              <a:t>의 개수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 : </a:t>
            </a:r>
            <a:r>
              <a:rPr lang="ko-KR" altLang="en-US" dirty="0"/>
              <a:t>총 </a:t>
            </a:r>
            <a:r>
              <a:rPr lang="en-US" altLang="ko-KR" dirty="0" err="1"/>
              <a:t>action_size</a:t>
            </a:r>
            <a:r>
              <a:rPr lang="ko-KR" altLang="en-US" dirty="0"/>
              <a:t>의 개수</a:t>
            </a:r>
            <a:r>
              <a:rPr lang="en-US" altLang="ko-KR" dirty="0"/>
              <a:t>. </a:t>
            </a:r>
            <a:r>
              <a:rPr lang="ko-KR" altLang="en-US" dirty="0"/>
              <a:t>상</a:t>
            </a:r>
            <a:r>
              <a:rPr lang="en-US" altLang="ko-KR" dirty="0"/>
              <a:t>/</a:t>
            </a:r>
            <a:r>
              <a:rPr lang="ko-KR" altLang="en-US" dirty="0"/>
              <a:t>하</a:t>
            </a:r>
            <a:r>
              <a:rPr lang="en-US" altLang="ko-KR" dirty="0"/>
              <a:t>/</a:t>
            </a:r>
            <a:r>
              <a:rPr lang="ko-KR" altLang="en-US" dirty="0"/>
              <a:t>좌</a:t>
            </a:r>
            <a:r>
              <a:rPr lang="en-US" altLang="ko-KR" dirty="0"/>
              <a:t>/</a:t>
            </a:r>
            <a:r>
              <a:rPr lang="ko-KR" altLang="en-US" dirty="0"/>
              <a:t>우</a:t>
            </a:r>
            <a:r>
              <a:rPr lang="en-US" altLang="ko-KR" dirty="0"/>
              <a:t>/</a:t>
            </a:r>
            <a:r>
              <a:rPr lang="ko-KR" altLang="en-US" dirty="0"/>
              <a:t>제자리 총 </a:t>
            </a:r>
            <a:r>
              <a:rPr lang="en-US" altLang="ko-KR" dirty="0"/>
              <a:t>5</a:t>
            </a:r>
            <a:r>
              <a:rPr lang="ko-KR" altLang="en-US" dirty="0"/>
              <a:t>개의 크기가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9 : </a:t>
            </a:r>
            <a:r>
              <a:rPr lang="en-US" altLang="ko-KR" dirty="0" err="1"/>
              <a:t>discount_factor</a:t>
            </a:r>
            <a:r>
              <a:rPr lang="en-US" altLang="ko-KR" dirty="0"/>
              <a:t>(</a:t>
            </a:r>
            <a:r>
              <a:rPr lang="ko-KR" altLang="en-US" dirty="0" err="1"/>
              <a:t>가감률</a:t>
            </a:r>
            <a:r>
              <a:rPr lang="en-US" altLang="ko-KR" dirty="0"/>
              <a:t>) </a:t>
            </a:r>
            <a:r>
              <a:rPr lang="ko-KR" altLang="en-US" dirty="0"/>
              <a:t>설정</a:t>
            </a:r>
            <a:r>
              <a:rPr lang="en-US" altLang="ko-KR" dirty="0"/>
              <a:t>. </a:t>
            </a:r>
            <a:r>
              <a:rPr lang="ko-KR" altLang="en-US" dirty="0"/>
              <a:t>미래의 </a:t>
            </a:r>
            <a:r>
              <a:rPr lang="en-US" altLang="ko-KR" dirty="0"/>
              <a:t>reward</a:t>
            </a:r>
            <a:r>
              <a:rPr lang="ko-KR" altLang="en-US" dirty="0"/>
              <a:t>의 중요도라고 생각하면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10 : </a:t>
            </a:r>
            <a:r>
              <a:rPr lang="en-US" altLang="ko-KR" dirty="0" err="1"/>
              <a:t>learning_rate</a:t>
            </a:r>
            <a:r>
              <a:rPr lang="en-US" altLang="ko-KR" dirty="0"/>
              <a:t>(</a:t>
            </a:r>
            <a:r>
              <a:rPr lang="ko-KR" altLang="en-US" dirty="0" err="1"/>
              <a:t>학습률</a:t>
            </a:r>
            <a:r>
              <a:rPr lang="en-US" altLang="ko-KR" dirty="0"/>
              <a:t>) </a:t>
            </a:r>
            <a:r>
              <a:rPr lang="ko-KR" altLang="en-US" dirty="0"/>
              <a:t>설정</a:t>
            </a:r>
            <a:r>
              <a:rPr lang="en-US" altLang="ko-KR" dirty="0"/>
              <a:t>. </a:t>
            </a:r>
            <a:r>
              <a:rPr lang="ko-KR" altLang="en-US" dirty="0" err="1"/>
              <a:t>학습률은</a:t>
            </a:r>
            <a:r>
              <a:rPr lang="ko-KR" altLang="en-US" dirty="0"/>
              <a:t> </a:t>
            </a:r>
            <a:r>
              <a:rPr lang="en-US" altLang="ko-KR" dirty="0"/>
              <a:t>step size</a:t>
            </a:r>
            <a:r>
              <a:rPr lang="ko-KR" altLang="en-US" dirty="0"/>
              <a:t>라고도 불린다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12 : REINFORECE class</a:t>
            </a:r>
            <a:r>
              <a:rPr lang="ko-KR" altLang="en-US" dirty="0"/>
              <a:t>를 모델로 사용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13 : optimizer </a:t>
            </a:r>
            <a:r>
              <a:rPr lang="ko-KR" altLang="en-US" dirty="0"/>
              <a:t>설정</a:t>
            </a:r>
            <a:r>
              <a:rPr lang="en-US" altLang="ko-KR" dirty="0"/>
              <a:t>. Descent gradient </a:t>
            </a:r>
            <a:r>
              <a:rPr lang="ko-KR" altLang="en-US" dirty="0"/>
              <a:t>식을 이용한다</a:t>
            </a:r>
            <a:r>
              <a:rPr lang="en-US" altLang="ko-KR" dirty="0"/>
              <a:t>. </a:t>
            </a:r>
            <a:r>
              <a:rPr lang="en-US" altLang="ko-KR" dirty="0" err="1"/>
              <a:t>lr</a:t>
            </a:r>
            <a:r>
              <a:rPr lang="ko-KR" altLang="en-US" dirty="0"/>
              <a:t>은 </a:t>
            </a:r>
            <a:r>
              <a:rPr lang="en-US" altLang="ko-KR" dirty="0"/>
              <a:t>learning rate(=step size)</a:t>
            </a:r>
            <a:r>
              <a:rPr lang="ko-KR" altLang="en-US" dirty="0"/>
              <a:t>를 의미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14 : </a:t>
            </a:r>
            <a:r>
              <a:rPr lang="ko-KR" altLang="en-US" dirty="0"/>
              <a:t>각 상태</a:t>
            </a:r>
            <a:r>
              <a:rPr lang="en-US" altLang="ko-KR" dirty="0"/>
              <a:t>, </a:t>
            </a:r>
            <a:r>
              <a:rPr lang="ko-KR" altLang="en-US" dirty="0"/>
              <a:t>행동</a:t>
            </a:r>
            <a:r>
              <a:rPr lang="en-US" altLang="ko-KR" dirty="0"/>
              <a:t>, </a:t>
            </a:r>
            <a:r>
              <a:rPr lang="ko-KR" altLang="en-US" dirty="0"/>
              <a:t>보상 값을 초기화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F6DD8F-7EB3-43F9-AC2E-073E5828A9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26"/>
          <a:stretch/>
        </p:blipFill>
        <p:spPr>
          <a:xfrm>
            <a:off x="1389993" y="710453"/>
            <a:ext cx="9412013" cy="239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26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train_Reinforce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1" y="3754076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17 : </a:t>
            </a:r>
            <a:r>
              <a:rPr lang="en-US" altLang="ko-KR" dirty="0" err="1"/>
              <a:t>get_action</a:t>
            </a:r>
            <a:r>
              <a:rPr lang="ko-KR" altLang="en-US" dirty="0"/>
              <a:t> 함수 정의</a:t>
            </a:r>
            <a:r>
              <a:rPr lang="en-US" altLang="ko-KR" dirty="0"/>
              <a:t>. </a:t>
            </a:r>
            <a:r>
              <a:rPr lang="ko-KR" altLang="en-US" dirty="0"/>
              <a:t>정책을 통해 행동을 선택하는 함수이다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18 : policy </a:t>
            </a:r>
            <a:r>
              <a:rPr lang="ko-KR" altLang="en-US" dirty="0"/>
              <a:t>변수에 </a:t>
            </a:r>
            <a:r>
              <a:rPr lang="en-US" altLang="ko-KR" dirty="0"/>
              <a:t>model(state)[0]</a:t>
            </a:r>
            <a:r>
              <a:rPr lang="ko-KR" altLang="en-US" dirty="0"/>
              <a:t>을 대입</a:t>
            </a:r>
            <a:r>
              <a:rPr lang="en-US" altLang="ko-KR" dirty="0"/>
              <a:t>. </a:t>
            </a:r>
            <a:r>
              <a:rPr lang="ko-KR" altLang="en-US" dirty="0"/>
              <a:t>현재 상태가 </a:t>
            </a:r>
            <a:r>
              <a:rPr lang="en-US" altLang="ko-KR" dirty="0"/>
              <a:t>REINFORCE </a:t>
            </a:r>
            <a:r>
              <a:rPr lang="ko-KR" altLang="en-US" dirty="0"/>
              <a:t>클래스의 </a:t>
            </a:r>
            <a:r>
              <a:rPr lang="en-US" altLang="ko-KR" dirty="0"/>
              <a:t>NN model</a:t>
            </a:r>
            <a:r>
              <a:rPr lang="ko-KR" altLang="en-US" dirty="0"/>
              <a:t>에서 작동한 값이다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19 : </a:t>
            </a:r>
            <a:r>
              <a:rPr lang="en-US" altLang="ko-KR" dirty="0" err="1"/>
              <a:t>np.array</a:t>
            </a:r>
            <a:r>
              <a:rPr lang="ko-KR" altLang="en-US" dirty="0"/>
              <a:t>로 변환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20 : p=policy </a:t>
            </a:r>
            <a:r>
              <a:rPr lang="ko-KR" altLang="en-US" dirty="0"/>
              <a:t>중 </a:t>
            </a:r>
            <a:r>
              <a:rPr lang="en-US" altLang="ko-KR" dirty="0" err="1"/>
              <a:t>action_size</a:t>
            </a:r>
            <a:r>
              <a:rPr lang="en-US" altLang="ko-KR" dirty="0"/>
              <a:t>(=5)</a:t>
            </a:r>
            <a:r>
              <a:rPr lang="ko-KR" altLang="en-US" dirty="0"/>
              <a:t>만큼의 수에서 무작위 수 </a:t>
            </a:r>
            <a:r>
              <a:rPr lang="en-US" altLang="ko-KR" dirty="0"/>
              <a:t>1</a:t>
            </a:r>
            <a:r>
              <a:rPr lang="ko-KR" altLang="en-US" dirty="0"/>
              <a:t>개를 선택한다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policy</a:t>
            </a:r>
            <a:r>
              <a:rPr lang="ko-KR" altLang="en-US" dirty="0"/>
              <a:t> 중에서 무작위 수를 선택한다</a:t>
            </a:r>
            <a:r>
              <a:rPr lang="en-US" altLang="ko-KR" dirty="0"/>
              <a:t>.</a:t>
            </a:r>
            <a:r>
              <a:rPr lang="ko-KR" altLang="en-US" dirty="0"/>
              <a:t> 실제로 </a:t>
            </a:r>
            <a:r>
              <a:rPr lang="en-US" altLang="ko-KR" dirty="0"/>
              <a:t>policy</a:t>
            </a:r>
            <a:r>
              <a:rPr lang="ko-KR" altLang="en-US" dirty="0"/>
              <a:t>에서 확률이 가장 높은 </a:t>
            </a:r>
            <a:r>
              <a:rPr lang="en-US" altLang="ko-KR" dirty="0"/>
              <a:t>action</a:t>
            </a:r>
            <a:r>
              <a:rPr lang="ko-KR" altLang="en-US" dirty="0"/>
              <a:t>과 별개로 실제 행하는 </a:t>
            </a:r>
            <a:r>
              <a:rPr lang="en-US" altLang="ko-KR" dirty="0"/>
              <a:t>action</a:t>
            </a:r>
            <a:r>
              <a:rPr lang="ko-KR" altLang="en-US" dirty="0"/>
              <a:t>은 무작위이다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F6DD8F-7EB3-43F9-AC2E-073E5828A9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47" b="800"/>
          <a:stretch/>
        </p:blipFill>
        <p:spPr>
          <a:xfrm>
            <a:off x="1389993" y="1656124"/>
            <a:ext cx="9412013" cy="81116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F11AAB6-E6D7-4ACB-A3CA-09F39327C8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740"/>
          <a:stretch/>
        </p:blipFill>
        <p:spPr>
          <a:xfrm>
            <a:off x="6971881" y="5201876"/>
            <a:ext cx="4477375" cy="138169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67AB73C-C675-42EC-AAB2-144F53FEED71}"/>
              </a:ext>
            </a:extLst>
          </p:cNvPr>
          <p:cNvSpPr/>
          <p:nvPr/>
        </p:nvSpPr>
        <p:spPr>
          <a:xfrm>
            <a:off x="8448568" y="5318637"/>
            <a:ext cx="717756" cy="2654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BAE68A-1981-454F-A068-ED4541230D2A}"/>
              </a:ext>
            </a:extLst>
          </p:cNvPr>
          <p:cNvSpPr/>
          <p:nvPr/>
        </p:nvSpPr>
        <p:spPr>
          <a:xfrm>
            <a:off x="7706232" y="6108461"/>
            <a:ext cx="717756" cy="2654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701876-31B6-4C49-AC64-7793D432AE62}"/>
              </a:ext>
            </a:extLst>
          </p:cNvPr>
          <p:cNvSpPr/>
          <p:nvPr/>
        </p:nvSpPr>
        <p:spPr>
          <a:xfrm>
            <a:off x="10650995" y="5333385"/>
            <a:ext cx="717756" cy="26547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4D47A7-486E-4D3C-B24E-8E7B8806DAB3}"/>
              </a:ext>
            </a:extLst>
          </p:cNvPr>
          <p:cNvSpPr/>
          <p:nvPr/>
        </p:nvSpPr>
        <p:spPr>
          <a:xfrm>
            <a:off x="10650995" y="6145950"/>
            <a:ext cx="717756" cy="26547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563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train_Reinforce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1" y="3754076"/>
            <a:ext cx="12191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22 : </a:t>
            </a:r>
            <a:r>
              <a:rPr lang="en-US" altLang="ko-KR" dirty="0" err="1"/>
              <a:t>discount_rewards</a:t>
            </a:r>
            <a:r>
              <a:rPr lang="en-US" altLang="ko-KR" dirty="0"/>
              <a:t> </a:t>
            </a:r>
            <a:r>
              <a:rPr lang="ko-KR" altLang="en-US" dirty="0"/>
              <a:t>함수 정의</a:t>
            </a:r>
            <a:r>
              <a:rPr lang="en-US" altLang="ko-KR" dirty="0"/>
              <a:t>. </a:t>
            </a:r>
            <a:r>
              <a:rPr lang="ko-KR" altLang="en-US" dirty="0" err="1"/>
              <a:t>반환값</a:t>
            </a:r>
            <a:r>
              <a:rPr lang="ko-KR" altLang="en-US" dirty="0"/>
              <a:t> 계산 함수이다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23 : </a:t>
            </a:r>
            <a:r>
              <a:rPr lang="en-US" altLang="ko-KR" dirty="0" err="1"/>
              <a:t>discounted_rewards</a:t>
            </a:r>
            <a:r>
              <a:rPr lang="ko-KR" altLang="en-US" dirty="0"/>
              <a:t>를 </a:t>
            </a:r>
            <a:r>
              <a:rPr lang="en-US" altLang="ko-KR" dirty="0"/>
              <a:t>rewards</a:t>
            </a:r>
            <a:r>
              <a:rPr lang="ko-KR" altLang="en-US" dirty="0"/>
              <a:t>와 같은 형태의 배열이지만 전부 </a:t>
            </a:r>
            <a:r>
              <a:rPr lang="en-US" altLang="ko-KR" dirty="0"/>
              <a:t>0</a:t>
            </a:r>
            <a:r>
              <a:rPr lang="ko-KR" altLang="en-US" dirty="0"/>
              <a:t>으로 채워준다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24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running</a:t>
            </a:r>
            <a:r>
              <a:rPr lang="ko-KR" altLang="en-US" dirty="0"/>
              <a:t> </a:t>
            </a:r>
            <a:r>
              <a:rPr lang="en-US" altLang="ko-KR" dirty="0"/>
              <a:t>add=0</a:t>
            </a:r>
            <a:r>
              <a:rPr lang="ko-KR" altLang="en-US" dirty="0"/>
              <a:t>으로 설정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25 : </a:t>
            </a:r>
            <a:r>
              <a:rPr lang="ko-KR" altLang="en-US" dirty="0"/>
              <a:t>효율적으로 </a:t>
            </a:r>
            <a:r>
              <a:rPr lang="ko-KR" altLang="en-US" dirty="0" err="1"/>
              <a:t>반환값을</a:t>
            </a:r>
            <a:r>
              <a:rPr lang="ko-KR" altLang="en-US" dirty="0"/>
              <a:t> 계산하기 위해 거꾸로 진행한다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26 :</a:t>
            </a:r>
            <a:r>
              <a:rPr lang="ko-KR" altLang="en-US" dirty="0"/>
              <a:t> 받은 보상들의 합을 구해준다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27 : </a:t>
            </a:r>
            <a:r>
              <a:rPr lang="ko-KR" altLang="en-US" dirty="0" err="1"/>
              <a:t>반환값을</a:t>
            </a:r>
            <a:r>
              <a:rPr lang="ko-KR" altLang="en-US" dirty="0"/>
              <a:t> </a:t>
            </a:r>
            <a:r>
              <a:rPr lang="en-US" altLang="ko-KR" dirty="0" err="1"/>
              <a:t>discounted_rewards</a:t>
            </a:r>
            <a:r>
              <a:rPr lang="en-US" altLang="ko-KR" dirty="0"/>
              <a:t> </a:t>
            </a:r>
            <a:r>
              <a:rPr lang="ko-KR" altLang="en-US" dirty="0"/>
              <a:t>리스트에 차례대로 저장한다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28 : </a:t>
            </a:r>
            <a:r>
              <a:rPr lang="en-US" altLang="ko-KR" dirty="0" err="1"/>
              <a:t>discounted_rewards</a:t>
            </a:r>
            <a:r>
              <a:rPr lang="en-US" altLang="ko-KR" dirty="0"/>
              <a:t> </a:t>
            </a:r>
            <a:r>
              <a:rPr lang="ko-KR" altLang="en-US" dirty="0"/>
              <a:t>반환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94BC194-590B-42BF-BB02-3098E00EC7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35"/>
          <a:stretch/>
        </p:blipFill>
        <p:spPr>
          <a:xfrm>
            <a:off x="1394756" y="1171260"/>
            <a:ext cx="9402487" cy="120032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26310CC-DFA1-4752-960C-3BF7C2803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490" y="4441700"/>
            <a:ext cx="5134692" cy="131463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3493F7F-1B21-4B31-9F28-50C11FB2D38B}"/>
              </a:ext>
            </a:extLst>
          </p:cNvPr>
          <p:cNvCxnSpPr>
            <a:cxnSpLocks/>
          </p:cNvCxnSpPr>
          <p:nvPr/>
        </p:nvCxnSpPr>
        <p:spPr>
          <a:xfrm flipH="1" flipV="1">
            <a:off x="6095999" y="4739250"/>
            <a:ext cx="730491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540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train_Reinforce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1" y="3754076"/>
            <a:ext cx="12191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30 : </a:t>
            </a:r>
            <a:r>
              <a:rPr lang="en-US" altLang="ko-KR" dirty="0" err="1"/>
              <a:t>append_sample</a:t>
            </a:r>
            <a:r>
              <a:rPr lang="en-US" altLang="ko-KR" dirty="0"/>
              <a:t> </a:t>
            </a:r>
            <a:r>
              <a:rPr lang="ko-KR" altLang="en-US" dirty="0"/>
              <a:t>함수를 정의</a:t>
            </a:r>
            <a:r>
              <a:rPr lang="en-US" altLang="ko-KR" dirty="0"/>
              <a:t>. </a:t>
            </a:r>
            <a:r>
              <a:rPr lang="ko-KR" altLang="en-US" dirty="0"/>
              <a:t>한 에피소드 동안의 상태</a:t>
            </a:r>
            <a:r>
              <a:rPr lang="en-US" altLang="ko-KR" dirty="0"/>
              <a:t>, </a:t>
            </a:r>
            <a:r>
              <a:rPr lang="ko-KR" altLang="en-US" dirty="0"/>
              <a:t>행동</a:t>
            </a:r>
            <a:r>
              <a:rPr lang="en-US" altLang="ko-KR" dirty="0"/>
              <a:t>, </a:t>
            </a:r>
            <a:r>
              <a:rPr lang="ko-KR" altLang="en-US" dirty="0"/>
              <a:t>보상을 저장한다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31 : </a:t>
            </a:r>
            <a:r>
              <a:rPr lang="ko-KR" altLang="en-US" dirty="0"/>
              <a:t>상태 저장</a:t>
            </a:r>
            <a:endParaRPr lang="en-US" altLang="ko-KR" dirty="0"/>
          </a:p>
          <a:p>
            <a:r>
              <a:rPr lang="en-US" altLang="ko-KR" dirty="0"/>
              <a:t>32 : </a:t>
            </a:r>
            <a:r>
              <a:rPr lang="ko-KR" altLang="en-US" dirty="0"/>
              <a:t>보상 저장</a:t>
            </a:r>
            <a:endParaRPr lang="en-US" altLang="ko-KR" dirty="0"/>
          </a:p>
          <a:p>
            <a:r>
              <a:rPr lang="en-US" altLang="ko-KR" dirty="0"/>
              <a:t>33 : </a:t>
            </a:r>
            <a:r>
              <a:rPr lang="ko-KR" altLang="en-US" dirty="0"/>
              <a:t>행동을 </a:t>
            </a:r>
            <a:r>
              <a:rPr lang="en-US" altLang="ko-KR" dirty="0"/>
              <a:t>one hot encoding</a:t>
            </a:r>
            <a:r>
              <a:rPr lang="ko-KR" altLang="en-US" dirty="0"/>
              <a:t>으로 변환</a:t>
            </a:r>
            <a:r>
              <a:rPr lang="en-US" altLang="ko-KR" dirty="0"/>
              <a:t>. (</a:t>
            </a:r>
            <a:r>
              <a:rPr lang="ko-KR" altLang="en-US" dirty="0"/>
              <a:t>변환하고 싶은 인덱스 </a:t>
            </a:r>
            <a:r>
              <a:rPr lang="en-US" altLang="ko-KR" dirty="0"/>
              <a:t>= 1 / </a:t>
            </a:r>
            <a:r>
              <a:rPr lang="ko-KR" altLang="en-US" dirty="0"/>
              <a:t>그 외의 인덱스 </a:t>
            </a:r>
            <a:r>
              <a:rPr lang="en-US" altLang="ko-KR" dirty="0"/>
              <a:t>= 0)</a:t>
            </a:r>
          </a:p>
          <a:p>
            <a:r>
              <a:rPr lang="en-US" altLang="ko-KR" dirty="0"/>
              <a:t>34 : act</a:t>
            </a:r>
            <a:r>
              <a:rPr lang="ko-KR" altLang="en-US" dirty="0"/>
              <a:t> 리스트에 실제 </a:t>
            </a:r>
            <a:r>
              <a:rPr lang="en-US" altLang="ko-KR" dirty="0"/>
              <a:t>action</a:t>
            </a:r>
            <a:r>
              <a:rPr lang="ko-KR" altLang="en-US" dirty="0"/>
              <a:t>한 곳을 </a:t>
            </a:r>
            <a:r>
              <a:rPr lang="en-US" altLang="ko-KR" dirty="0"/>
              <a:t>1</a:t>
            </a:r>
            <a:r>
              <a:rPr lang="ko-KR" altLang="en-US" dirty="0"/>
              <a:t>로 표시</a:t>
            </a:r>
            <a:endParaRPr lang="en-US" altLang="ko-KR" dirty="0"/>
          </a:p>
          <a:p>
            <a:r>
              <a:rPr lang="en-US" altLang="ko-KR" dirty="0"/>
              <a:t>35 : actions </a:t>
            </a:r>
            <a:r>
              <a:rPr lang="ko-KR" altLang="en-US" dirty="0"/>
              <a:t>리스트에 </a:t>
            </a:r>
            <a:r>
              <a:rPr lang="en-US" altLang="ko-KR" dirty="0"/>
              <a:t>act</a:t>
            </a:r>
            <a:r>
              <a:rPr lang="ko-KR" altLang="en-US" dirty="0"/>
              <a:t>를 저장</a:t>
            </a:r>
            <a:r>
              <a:rPr lang="en-US" altLang="ko-KR" dirty="0"/>
              <a:t>. </a:t>
            </a:r>
            <a:r>
              <a:rPr lang="ko-KR" altLang="en-US" dirty="0" err="1"/>
              <a:t>이렇게하면</a:t>
            </a:r>
            <a:r>
              <a:rPr lang="ko-KR" altLang="en-US" dirty="0"/>
              <a:t> 몇 번째 </a:t>
            </a:r>
            <a:r>
              <a:rPr lang="en-US" altLang="ko-KR" dirty="0"/>
              <a:t>step</a:t>
            </a:r>
            <a:r>
              <a:rPr lang="ko-KR" altLang="en-US" dirty="0"/>
              <a:t>에서 어떤 </a:t>
            </a:r>
            <a:r>
              <a:rPr lang="en-US" altLang="ko-KR" dirty="0"/>
              <a:t>action</a:t>
            </a:r>
            <a:r>
              <a:rPr lang="ko-KR" altLang="en-US" dirty="0"/>
              <a:t>을 했는지 알 수 있다</a:t>
            </a:r>
            <a:r>
              <a:rPr lang="en-US" altLang="ko-KR" dirty="0"/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94BC194-590B-42BF-BB02-3098E00EC7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74" b="194"/>
          <a:stretch/>
        </p:blipFill>
        <p:spPr>
          <a:xfrm>
            <a:off x="1394756" y="1354506"/>
            <a:ext cx="9402487" cy="95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320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train_Reinforce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1" y="3367257"/>
            <a:ext cx="12191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37 : </a:t>
            </a:r>
            <a:r>
              <a:rPr lang="en-US" altLang="ko-KR" dirty="0" err="1"/>
              <a:t>train_model</a:t>
            </a:r>
            <a:r>
              <a:rPr lang="en-US" altLang="ko-KR" dirty="0"/>
              <a:t> </a:t>
            </a:r>
            <a:r>
              <a:rPr lang="ko-KR" altLang="en-US" dirty="0"/>
              <a:t>함수 정의</a:t>
            </a:r>
            <a:r>
              <a:rPr lang="en-US" altLang="ko-KR" dirty="0"/>
              <a:t>. </a:t>
            </a:r>
            <a:r>
              <a:rPr lang="ko-KR" altLang="en-US" dirty="0"/>
              <a:t>정책신경망 업데이트 함수이다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38 : </a:t>
            </a:r>
            <a:r>
              <a:rPr lang="en-US" altLang="ko-KR" dirty="0" err="1"/>
              <a:t>discounted_rewards</a:t>
            </a:r>
            <a:r>
              <a:rPr lang="en-US" altLang="ko-KR" dirty="0"/>
              <a:t> </a:t>
            </a:r>
            <a:r>
              <a:rPr lang="ko-KR" altLang="en-US" dirty="0"/>
              <a:t>함수를 통해 </a:t>
            </a:r>
            <a:r>
              <a:rPr lang="ko-KR" altLang="en-US" dirty="0" err="1"/>
              <a:t>반환값을</a:t>
            </a:r>
            <a:r>
              <a:rPr lang="ko-KR" altLang="en-US" dirty="0"/>
              <a:t> </a:t>
            </a:r>
            <a:r>
              <a:rPr lang="en-US" altLang="ko-KR" dirty="0"/>
              <a:t>return</a:t>
            </a:r>
            <a:r>
              <a:rPr lang="ko-KR" altLang="en-US" dirty="0"/>
              <a:t>하고 </a:t>
            </a:r>
            <a:r>
              <a:rPr lang="ko-KR" altLang="en-US" dirty="0" err="1"/>
              <a:t>반환값을</a:t>
            </a:r>
            <a:r>
              <a:rPr lang="ko-KR" altLang="en-US" dirty="0"/>
              <a:t> </a:t>
            </a:r>
            <a:r>
              <a:rPr lang="en-US" altLang="ko-KR" dirty="0"/>
              <a:t>float32 </a:t>
            </a:r>
            <a:r>
              <a:rPr lang="ko-KR" altLang="en-US" dirty="0"/>
              <a:t>형식으로 변환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39~40 : </a:t>
            </a:r>
            <a:r>
              <a:rPr lang="ko-KR" altLang="en-US" dirty="0"/>
              <a:t>데이터를 </a:t>
            </a:r>
            <a:r>
              <a:rPr lang="ko-KR" altLang="en-US" dirty="0" err="1"/>
              <a:t>표준화한다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42 : </a:t>
            </a:r>
            <a:r>
              <a:rPr lang="en-US" altLang="ko-KR" dirty="0" err="1"/>
              <a:t>model_params</a:t>
            </a:r>
            <a:r>
              <a:rPr lang="en-US" altLang="ko-KR" dirty="0"/>
              <a:t> </a:t>
            </a:r>
            <a:r>
              <a:rPr lang="ko-KR" altLang="en-US" dirty="0"/>
              <a:t>변수를 받아온다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45 : </a:t>
            </a:r>
            <a:r>
              <a:rPr lang="ko-KR" altLang="en-US" dirty="0"/>
              <a:t>자동 미분 시작</a:t>
            </a:r>
            <a:r>
              <a:rPr lang="en-US" altLang="ko-KR" dirty="0"/>
              <a:t>(</a:t>
            </a:r>
            <a:r>
              <a:rPr lang="ko-KR" altLang="en-US" dirty="0"/>
              <a:t>오차 </a:t>
            </a:r>
            <a:r>
              <a:rPr lang="ko-KR" altLang="en-US" dirty="0" err="1"/>
              <a:t>역전파</a:t>
            </a:r>
            <a:r>
              <a:rPr lang="en-US" altLang="ko-KR" dirty="0"/>
              <a:t>/</a:t>
            </a:r>
            <a:r>
              <a:rPr lang="ko-KR" altLang="en-US" dirty="0"/>
              <a:t>오차 최소화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46 : </a:t>
            </a:r>
            <a:r>
              <a:rPr lang="en-US" altLang="ko-KR" dirty="0" err="1"/>
              <a:t>model_params</a:t>
            </a:r>
            <a:r>
              <a:rPr lang="ko-KR" altLang="en-US" dirty="0"/>
              <a:t> 기록</a:t>
            </a:r>
            <a:endParaRPr lang="en-US" altLang="ko-KR" dirty="0"/>
          </a:p>
          <a:p>
            <a:r>
              <a:rPr lang="en-US" altLang="ko-KR" dirty="0"/>
              <a:t>47~48 : </a:t>
            </a:r>
            <a:r>
              <a:rPr lang="ko-KR" altLang="en-US" dirty="0"/>
              <a:t>현재 </a:t>
            </a:r>
            <a:r>
              <a:rPr lang="en-US" altLang="ko-KR" dirty="0"/>
              <a:t>state</a:t>
            </a:r>
            <a:r>
              <a:rPr lang="ko-KR" altLang="en-US" dirty="0"/>
              <a:t>에서의 </a:t>
            </a:r>
            <a:r>
              <a:rPr lang="en-US" altLang="ko-KR" dirty="0"/>
              <a:t>policy</a:t>
            </a:r>
            <a:r>
              <a:rPr lang="ko-KR" altLang="en-US" dirty="0"/>
              <a:t>와 </a:t>
            </a:r>
            <a:r>
              <a:rPr lang="en-US" altLang="ko-KR" dirty="0"/>
              <a:t>action</a:t>
            </a:r>
            <a:r>
              <a:rPr lang="ko-KR" altLang="en-US" dirty="0"/>
              <a:t>등의 평균을 저장</a:t>
            </a:r>
            <a:endParaRPr lang="en-US" altLang="ko-KR" dirty="0"/>
          </a:p>
          <a:p>
            <a:r>
              <a:rPr lang="en-US" altLang="ko-KR" dirty="0"/>
              <a:t>49 : action</a:t>
            </a:r>
            <a:r>
              <a:rPr lang="ko-KR" altLang="en-US" dirty="0"/>
              <a:t>이 행해지는 확률은 </a:t>
            </a:r>
            <a:r>
              <a:rPr lang="en-US" altLang="ko-KR" dirty="0"/>
              <a:t>(</a:t>
            </a:r>
            <a:r>
              <a:rPr lang="ko-KR" altLang="en-US" dirty="0"/>
              <a:t>실제 한 </a:t>
            </a:r>
            <a:r>
              <a:rPr lang="en-US" altLang="ko-KR" dirty="0"/>
              <a:t>action * </a:t>
            </a:r>
            <a:r>
              <a:rPr lang="ko-KR" altLang="en-US" dirty="0"/>
              <a:t>각 </a:t>
            </a:r>
            <a:r>
              <a:rPr lang="en-US" altLang="ko-KR" dirty="0"/>
              <a:t>action</a:t>
            </a:r>
            <a:r>
              <a:rPr lang="ko-KR" altLang="en-US" dirty="0"/>
              <a:t>의 확률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그 과정에서 확실하게 하기 위해 차원수를 줄인다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50 : </a:t>
            </a:r>
            <a:r>
              <a:rPr lang="en-US" altLang="ko-KR" dirty="0" err="1"/>
              <a:t>cross_entropy</a:t>
            </a:r>
            <a:r>
              <a:rPr lang="en-US" altLang="ko-KR" dirty="0"/>
              <a:t> </a:t>
            </a:r>
            <a:r>
              <a:rPr lang="ko-KR" altLang="en-US" dirty="0"/>
              <a:t>값을 구한다</a:t>
            </a:r>
            <a:r>
              <a:rPr lang="en-US" altLang="ko-KR" dirty="0"/>
              <a:t>. (</a:t>
            </a:r>
            <a:r>
              <a:rPr lang="en-US" altLang="ko-KR" dirty="0" err="1"/>
              <a:t>cross_entropy</a:t>
            </a:r>
            <a:r>
              <a:rPr lang="ko-KR" altLang="en-US" dirty="0"/>
              <a:t>는 해당 </a:t>
            </a:r>
            <a:r>
              <a:rPr lang="en-US" altLang="ko-KR" dirty="0"/>
              <a:t>action</a:t>
            </a:r>
            <a:r>
              <a:rPr lang="ko-KR" altLang="en-US" dirty="0"/>
              <a:t>을 할 때 다른 </a:t>
            </a:r>
            <a:r>
              <a:rPr lang="en-US" altLang="ko-KR" dirty="0"/>
              <a:t>action</a:t>
            </a:r>
            <a:r>
              <a:rPr lang="ko-KR" altLang="en-US" dirty="0"/>
              <a:t>과의 </a:t>
            </a:r>
            <a:r>
              <a:rPr lang="ko-KR" altLang="en-US" dirty="0" err="1"/>
              <a:t>기댓값을</a:t>
            </a:r>
            <a:r>
              <a:rPr lang="ko-KR" altLang="en-US" dirty="0"/>
              <a:t> 비교하는 것이다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51 : </a:t>
            </a:r>
            <a:r>
              <a:rPr lang="ko-KR" altLang="en-US" dirty="0" err="1"/>
              <a:t>손실율</a:t>
            </a:r>
            <a:r>
              <a:rPr lang="ko-KR" altLang="en-US" dirty="0"/>
              <a:t> 계산</a:t>
            </a:r>
            <a:endParaRPr lang="en-US" altLang="ko-KR" dirty="0"/>
          </a:p>
          <a:p>
            <a:r>
              <a:rPr lang="en-US" altLang="ko-KR" dirty="0"/>
              <a:t>52 : entropy</a:t>
            </a:r>
            <a:r>
              <a:rPr lang="ko-KR" altLang="en-US" dirty="0"/>
              <a:t>값을 계산</a:t>
            </a:r>
            <a:r>
              <a:rPr lang="en-US" altLang="ko-KR" dirty="0"/>
              <a:t>. (entropy</a:t>
            </a:r>
            <a:r>
              <a:rPr lang="ko-KR" altLang="en-US" dirty="0"/>
              <a:t>는 최적의 전략에서 해당 </a:t>
            </a:r>
            <a:r>
              <a:rPr lang="en-US" altLang="ko-KR" dirty="0"/>
              <a:t>action</a:t>
            </a:r>
            <a:r>
              <a:rPr lang="ko-KR" altLang="en-US" dirty="0"/>
              <a:t>을 하기까지의 </a:t>
            </a:r>
            <a:r>
              <a:rPr lang="ko-KR" altLang="en-US" dirty="0" err="1"/>
              <a:t>기댓값</a:t>
            </a:r>
            <a:r>
              <a:rPr lang="en-US" altLang="ko-KR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85914A-D949-4397-B64C-E541F69ABC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61"/>
          <a:stretch/>
        </p:blipFill>
        <p:spPr>
          <a:xfrm>
            <a:off x="1394756" y="448000"/>
            <a:ext cx="9402487" cy="265592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1043810-C0BF-4E2E-A314-4A0FD357F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206" y="1172405"/>
            <a:ext cx="4712616" cy="120711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81A3BC9-EC43-4D2E-9FE4-467EB2D9C8F9}"/>
              </a:ext>
            </a:extLst>
          </p:cNvPr>
          <p:cNvCxnSpPr>
            <a:cxnSpLocks/>
          </p:cNvCxnSpPr>
          <p:nvPr/>
        </p:nvCxnSpPr>
        <p:spPr>
          <a:xfrm rot="16200000" flipV="1">
            <a:off x="9133173" y="-921841"/>
            <a:ext cx="987739" cy="3200753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EB8E923-542F-455F-BBA7-B468BC5722C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76342" y="184664"/>
            <a:ext cx="2450327" cy="431211"/>
          </a:xfrm>
          <a:prstGeom prst="bentConnector3">
            <a:avLst>
              <a:gd name="adj1" fmla="val 9955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CA4A638-A5CA-40DD-9311-F31DBFA4FBE9}"/>
              </a:ext>
            </a:extLst>
          </p:cNvPr>
          <p:cNvSpPr/>
          <p:nvPr/>
        </p:nvSpPr>
        <p:spPr>
          <a:xfrm>
            <a:off x="4467068" y="615877"/>
            <a:ext cx="2450327" cy="1916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241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train_Reinforce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1" y="3429000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55~56 : </a:t>
            </a:r>
            <a:r>
              <a:rPr lang="ko-KR" altLang="en-US" dirty="0"/>
              <a:t>가중치 업데이트</a:t>
            </a:r>
            <a:endParaRPr lang="en-US" altLang="ko-KR" dirty="0"/>
          </a:p>
          <a:p>
            <a:r>
              <a:rPr lang="en-US" altLang="ko-KR" dirty="0"/>
              <a:t>57 : </a:t>
            </a:r>
            <a:r>
              <a:rPr lang="ko-KR" altLang="en-US" dirty="0"/>
              <a:t>상태</a:t>
            </a:r>
            <a:r>
              <a:rPr lang="en-US" altLang="ko-KR" dirty="0"/>
              <a:t>, </a:t>
            </a:r>
            <a:r>
              <a:rPr lang="ko-KR" altLang="en-US" dirty="0"/>
              <a:t>행동</a:t>
            </a:r>
            <a:r>
              <a:rPr lang="en-US" altLang="ko-KR" dirty="0"/>
              <a:t>, </a:t>
            </a:r>
            <a:r>
              <a:rPr lang="ko-KR" altLang="en-US" dirty="0"/>
              <a:t>보상 초기화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017065-4189-4726-B246-54075A6514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22" b="7583"/>
          <a:stretch/>
        </p:blipFill>
        <p:spPr>
          <a:xfrm>
            <a:off x="1394756" y="1472943"/>
            <a:ext cx="9402487" cy="79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11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train_Reinforce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1" y="3429000"/>
            <a:ext cx="12191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: </a:t>
            </a:r>
            <a:r>
              <a:rPr lang="ko-KR" altLang="en-US" dirty="0"/>
              <a:t>해당 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ko-KR" altLang="en-US" dirty="0"/>
              <a:t>를 그대로 실행</a:t>
            </a:r>
            <a:endParaRPr lang="en-US" altLang="ko-KR" dirty="0"/>
          </a:p>
          <a:p>
            <a:r>
              <a:rPr lang="en-US" altLang="ko-KR" dirty="0"/>
              <a:t>3 : </a:t>
            </a:r>
            <a:r>
              <a:rPr lang="ko-KR" altLang="en-US" dirty="0"/>
              <a:t>위에서 </a:t>
            </a:r>
            <a:r>
              <a:rPr lang="en-US" altLang="ko-KR" dirty="0"/>
              <a:t>import</a:t>
            </a:r>
            <a:r>
              <a:rPr lang="ko-KR" altLang="en-US" dirty="0"/>
              <a:t>한 </a:t>
            </a:r>
            <a:r>
              <a:rPr lang="en-US" altLang="ko-KR" dirty="0"/>
              <a:t>Env</a:t>
            </a:r>
            <a:r>
              <a:rPr lang="ko-KR" altLang="en-US" dirty="0"/>
              <a:t>로 </a:t>
            </a:r>
            <a:r>
              <a:rPr lang="en-US" altLang="ko-KR" dirty="0"/>
              <a:t>environment instance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4~6 : </a:t>
            </a:r>
            <a:r>
              <a:rPr lang="ko-KR" altLang="en-US" dirty="0"/>
              <a:t>상태 개수</a:t>
            </a:r>
            <a:r>
              <a:rPr lang="en-US" altLang="ko-KR" dirty="0"/>
              <a:t>, </a:t>
            </a:r>
            <a:r>
              <a:rPr lang="ko-KR" altLang="en-US" dirty="0"/>
              <a:t>행동</a:t>
            </a:r>
            <a:r>
              <a:rPr lang="en-US" altLang="ko-KR" dirty="0"/>
              <a:t>, </a:t>
            </a:r>
            <a:r>
              <a:rPr lang="ko-KR" altLang="en-US" dirty="0"/>
              <a:t>행동 개수 정의</a:t>
            </a:r>
            <a:endParaRPr lang="en-US" altLang="ko-KR" dirty="0"/>
          </a:p>
          <a:p>
            <a:r>
              <a:rPr lang="en-US" altLang="ko-KR" dirty="0"/>
              <a:t>7 : </a:t>
            </a:r>
            <a:r>
              <a:rPr lang="en-US" altLang="ko-KR" dirty="0" err="1"/>
              <a:t>REINFORCEAgent</a:t>
            </a:r>
            <a:r>
              <a:rPr lang="en-US" altLang="ko-KR" dirty="0"/>
              <a:t> instance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9 : scores, episodes </a:t>
            </a:r>
            <a:r>
              <a:rPr lang="ko-KR" altLang="en-US" dirty="0"/>
              <a:t>초기화</a:t>
            </a:r>
            <a:endParaRPr lang="en-US" altLang="ko-KR" dirty="0"/>
          </a:p>
          <a:p>
            <a:r>
              <a:rPr lang="en-US" altLang="ko-KR" dirty="0"/>
              <a:t>11 : EPISODES 100</a:t>
            </a:r>
            <a:r>
              <a:rPr lang="ko-KR" altLang="en-US" dirty="0"/>
              <a:t>으로 설정 </a:t>
            </a:r>
            <a:r>
              <a:rPr lang="en-US" altLang="ko-KR" dirty="0"/>
              <a:t>(</a:t>
            </a:r>
            <a:r>
              <a:rPr lang="ko-KR" altLang="en-US" dirty="0"/>
              <a:t>실습 시에는 </a:t>
            </a:r>
            <a:r>
              <a:rPr lang="en-US" altLang="ko-KR" dirty="0"/>
              <a:t>1000</a:t>
            </a:r>
            <a:r>
              <a:rPr lang="ko-KR" altLang="en-US" dirty="0"/>
              <a:t>번으로 설정했습니다</a:t>
            </a:r>
            <a:r>
              <a:rPr lang="en-US" altLang="ko-KR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6E2881-F796-40C6-AD96-EFECEBB57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56" y="951296"/>
            <a:ext cx="9402487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89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train_Reinforce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1" y="3429000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 : EPISODES </a:t>
            </a:r>
            <a:r>
              <a:rPr lang="ko-KR" altLang="en-US" dirty="0"/>
              <a:t>수만큼 반복</a:t>
            </a:r>
            <a:endParaRPr lang="en-US" altLang="ko-KR" dirty="0"/>
          </a:p>
          <a:p>
            <a:r>
              <a:rPr lang="en-US" altLang="ko-KR" dirty="0"/>
              <a:t>14 : </a:t>
            </a:r>
            <a:r>
              <a:rPr lang="ko-KR" altLang="en-US" dirty="0"/>
              <a:t>목표 도달했으므로 성공 유무를 </a:t>
            </a:r>
            <a:r>
              <a:rPr lang="en-US" altLang="ko-KR" dirty="0"/>
              <a:t>‘</a:t>
            </a:r>
            <a:r>
              <a:rPr lang="ko-KR" altLang="en-US" dirty="0"/>
              <a:t>실패</a:t>
            </a:r>
            <a:r>
              <a:rPr lang="en-US" altLang="ko-KR" dirty="0"/>
              <a:t>’</a:t>
            </a:r>
            <a:r>
              <a:rPr lang="ko-KR" altLang="en-US" dirty="0"/>
              <a:t>상태로 바꿔준다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15~16 : score, step </a:t>
            </a:r>
            <a:r>
              <a:rPr lang="ko-KR" altLang="en-US" dirty="0"/>
              <a:t>초기화</a:t>
            </a:r>
            <a:endParaRPr lang="en-US" altLang="ko-KR" dirty="0"/>
          </a:p>
          <a:p>
            <a:r>
              <a:rPr lang="en-US" altLang="ko-KR" dirty="0"/>
              <a:t>19 : env </a:t>
            </a:r>
            <a:r>
              <a:rPr lang="ko-KR" altLang="en-US" dirty="0"/>
              <a:t>초기화</a:t>
            </a:r>
            <a:endParaRPr lang="en-US" altLang="ko-KR" dirty="0"/>
          </a:p>
          <a:p>
            <a:r>
              <a:rPr lang="en-US" altLang="ko-KR" dirty="0"/>
              <a:t>20 : </a:t>
            </a:r>
            <a:r>
              <a:rPr lang="ko-KR" altLang="en-US" dirty="0"/>
              <a:t>상태 </a:t>
            </a:r>
            <a:r>
              <a:rPr lang="en-US" altLang="ko-KR" dirty="0"/>
              <a:t>list</a:t>
            </a:r>
            <a:r>
              <a:rPr lang="ko-KR" altLang="en-US" dirty="0"/>
              <a:t>를 </a:t>
            </a:r>
            <a:r>
              <a:rPr lang="en-US" altLang="ko-KR" dirty="0"/>
              <a:t>(1, 15)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en-US" altLang="ko-KR" dirty="0" err="1"/>
              <a:t>numpy</a:t>
            </a:r>
            <a:r>
              <a:rPr lang="en-US" altLang="ko-KR" dirty="0"/>
              <a:t>, array</a:t>
            </a:r>
            <a:r>
              <a:rPr lang="ko-KR" altLang="en-US" dirty="0"/>
              <a:t>로 변환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10DDF0-690A-4F92-8802-1DA1525488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67"/>
          <a:stretch/>
        </p:blipFill>
        <p:spPr>
          <a:xfrm>
            <a:off x="1394756" y="1240750"/>
            <a:ext cx="9402487" cy="131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72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A99E3D-20C7-4250-BE49-F992F57E3B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06" b="736"/>
          <a:stretch/>
        </p:blipFill>
        <p:spPr>
          <a:xfrm>
            <a:off x="1380467" y="369332"/>
            <a:ext cx="9431066" cy="21311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Environment.py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0" y="3738716"/>
            <a:ext cx="12191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 : Environment</a:t>
            </a:r>
            <a:r>
              <a:rPr lang="ko-KR" altLang="en-US" dirty="0"/>
              <a:t>를 정의하는 </a:t>
            </a:r>
            <a:r>
              <a:rPr lang="en-US" altLang="ko-KR" dirty="0"/>
              <a:t>Env </a:t>
            </a:r>
            <a:r>
              <a:rPr lang="ko-KR" altLang="en-US" dirty="0"/>
              <a:t>클래스 선언</a:t>
            </a:r>
            <a:endParaRPr lang="en-US" altLang="ko-KR" dirty="0"/>
          </a:p>
          <a:p>
            <a:r>
              <a:rPr lang="en-US" altLang="ko-KR" dirty="0"/>
              <a:t>15 : class</a:t>
            </a:r>
            <a:r>
              <a:rPr lang="ko-KR" altLang="en-US" dirty="0"/>
              <a:t>의 생성자 정의</a:t>
            </a:r>
            <a:r>
              <a:rPr lang="en-US" altLang="ko-KR" dirty="0"/>
              <a:t>. </a:t>
            </a:r>
            <a:r>
              <a:rPr lang="en-US" altLang="ko-KR" dirty="0" err="1"/>
              <a:t>render_speed</a:t>
            </a:r>
            <a:r>
              <a:rPr lang="ko-KR" altLang="en-US" dirty="0"/>
              <a:t>는 게임 속도 설정을 의미한다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16 : </a:t>
            </a:r>
            <a:r>
              <a:rPr lang="ko-KR" altLang="en-US" dirty="0"/>
              <a:t>하위 </a:t>
            </a:r>
            <a:r>
              <a:rPr lang="en-US" altLang="ko-KR" dirty="0"/>
              <a:t>class</a:t>
            </a:r>
            <a:r>
              <a:rPr lang="ko-KR" altLang="en-US" dirty="0"/>
              <a:t>에서 상위 </a:t>
            </a:r>
            <a:r>
              <a:rPr lang="en-US" altLang="ko-KR" dirty="0"/>
              <a:t>class</a:t>
            </a:r>
            <a:r>
              <a:rPr lang="ko-KR" altLang="en-US" dirty="0"/>
              <a:t>를 이용하기 위한 장치</a:t>
            </a:r>
            <a:r>
              <a:rPr lang="en-US" altLang="ko-KR" dirty="0"/>
              <a:t>. </a:t>
            </a:r>
            <a:r>
              <a:rPr lang="ko-KR" altLang="en-US" dirty="0"/>
              <a:t>쉽게 말해</a:t>
            </a:r>
            <a:r>
              <a:rPr lang="en-US" altLang="ko-KR" dirty="0"/>
              <a:t>, train.py</a:t>
            </a:r>
            <a:r>
              <a:rPr lang="ko-KR" altLang="en-US" dirty="0"/>
              <a:t>에서도 </a:t>
            </a:r>
            <a:r>
              <a:rPr lang="en-US" altLang="ko-KR" dirty="0"/>
              <a:t>Env</a:t>
            </a:r>
            <a:r>
              <a:rPr lang="ko-KR" altLang="en-US" dirty="0"/>
              <a:t>를 사용하기 위한 장치이다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17~20 : </a:t>
            </a:r>
            <a:r>
              <a:rPr lang="ko-KR" altLang="en-US" dirty="0"/>
              <a:t>게임속도</a:t>
            </a:r>
            <a:r>
              <a:rPr lang="en-US" altLang="ko-KR" dirty="0"/>
              <a:t>, </a:t>
            </a:r>
            <a:r>
              <a:rPr lang="en-US" altLang="ko-KR" dirty="0" err="1"/>
              <a:t>action_space</a:t>
            </a:r>
            <a:r>
              <a:rPr lang="en-US" altLang="ko-KR" dirty="0"/>
              <a:t>, </a:t>
            </a:r>
            <a:r>
              <a:rPr lang="en-US" altLang="ko-KR" dirty="0" err="1"/>
              <a:t>action_size</a:t>
            </a:r>
            <a:r>
              <a:rPr lang="en-US" altLang="ko-KR" dirty="0"/>
              <a:t>, GUI </a:t>
            </a:r>
            <a:r>
              <a:rPr lang="ko-KR" altLang="en-US" dirty="0"/>
              <a:t>타이틀 초기화</a:t>
            </a:r>
            <a:endParaRPr lang="en-US" altLang="ko-KR" dirty="0"/>
          </a:p>
          <a:p>
            <a:r>
              <a:rPr lang="en-US" altLang="ko-KR" dirty="0"/>
              <a:t>21 : </a:t>
            </a:r>
            <a:r>
              <a:rPr lang="en-US" altLang="ko-KR" dirty="0" err="1"/>
              <a:t>self.geometry</a:t>
            </a:r>
            <a:r>
              <a:rPr lang="ko-KR" altLang="en-US" dirty="0"/>
              <a:t>로 창 너비 설정</a:t>
            </a:r>
            <a:endParaRPr lang="en-US" altLang="ko-KR" dirty="0"/>
          </a:p>
          <a:p>
            <a:r>
              <a:rPr lang="en-US" altLang="ko-KR" dirty="0"/>
              <a:t>22 : </a:t>
            </a:r>
            <a:r>
              <a:rPr lang="en-US" altLang="ko-KR" dirty="0" err="1"/>
              <a:t>load_image</a:t>
            </a:r>
            <a:r>
              <a:rPr lang="en-US" altLang="ko-KR" dirty="0"/>
              <a:t> </a:t>
            </a:r>
            <a:r>
              <a:rPr lang="ko-KR" altLang="en-US" dirty="0"/>
              <a:t>함수에서 이미지 </a:t>
            </a:r>
            <a:r>
              <a:rPr lang="ko-KR" altLang="en-US" dirty="0" err="1"/>
              <a:t>읽어옴</a:t>
            </a:r>
            <a:endParaRPr lang="en-US" altLang="ko-KR" dirty="0"/>
          </a:p>
          <a:p>
            <a:r>
              <a:rPr lang="en-US" altLang="ko-KR" dirty="0"/>
              <a:t>23 : _</a:t>
            </a:r>
            <a:r>
              <a:rPr lang="en-US" altLang="ko-KR" dirty="0" err="1"/>
              <a:t>build_canvas</a:t>
            </a:r>
            <a:r>
              <a:rPr lang="en-US" altLang="ko-KR" dirty="0"/>
              <a:t> </a:t>
            </a:r>
            <a:r>
              <a:rPr lang="ko-KR" altLang="en-US" dirty="0"/>
              <a:t>함수에서 </a:t>
            </a:r>
            <a:r>
              <a:rPr lang="en-US" altLang="ko-KR" dirty="0"/>
              <a:t>canvas </a:t>
            </a:r>
            <a:r>
              <a:rPr lang="ko-KR" altLang="en-US" dirty="0" err="1"/>
              <a:t>읽어옴</a:t>
            </a:r>
            <a:endParaRPr lang="en-US" altLang="ko-KR" dirty="0"/>
          </a:p>
          <a:p>
            <a:r>
              <a:rPr lang="en-US" altLang="ko-KR" dirty="0"/>
              <a:t>24~26 : counter, reward, goal </a:t>
            </a:r>
            <a:r>
              <a:rPr lang="ko-KR" altLang="en-US" dirty="0"/>
              <a:t>초기화</a:t>
            </a:r>
            <a:endParaRPr lang="en-US" altLang="ko-KR" dirty="0"/>
          </a:p>
          <a:p>
            <a:r>
              <a:rPr lang="en-US" altLang="ko-KR" dirty="0"/>
              <a:t>27~30 : </a:t>
            </a:r>
            <a:r>
              <a:rPr lang="ko-KR" altLang="en-US" dirty="0"/>
              <a:t>장애물 위치 및 </a:t>
            </a:r>
            <a:r>
              <a:rPr lang="en-US" altLang="ko-KR" dirty="0"/>
              <a:t>reward </a:t>
            </a:r>
            <a:r>
              <a:rPr lang="ko-KR" altLang="en-US" dirty="0"/>
              <a:t>설정</a:t>
            </a:r>
            <a:endParaRPr lang="en-US" altLang="ko-KR" dirty="0"/>
          </a:p>
          <a:p>
            <a:r>
              <a:rPr lang="en-US" altLang="ko-KR" dirty="0"/>
              <a:t>31~32 : goal </a:t>
            </a:r>
            <a:r>
              <a:rPr lang="ko-KR" altLang="en-US" dirty="0"/>
              <a:t>위치 및 </a:t>
            </a:r>
            <a:r>
              <a:rPr lang="en-US" altLang="ko-KR" dirty="0"/>
              <a:t>reward </a:t>
            </a:r>
            <a:r>
              <a:rPr lang="ko-KR" altLang="en-US" dirty="0"/>
              <a:t>설정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6E73DB-17EE-4089-8FB7-5803F31C5C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437"/>
          <a:stretch/>
        </p:blipFill>
        <p:spPr>
          <a:xfrm>
            <a:off x="1389993" y="2500474"/>
            <a:ext cx="9412013" cy="97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86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train_Reinforce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1" y="3429000"/>
            <a:ext cx="12191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22 : </a:t>
            </a:r>
            <a:r>
              <a:rPr lang="ko-KR" altLang="en-US" dirty="0"/>
              <a:t>목표 지점에 도달할 때까지 무한 반복</a:t>
            </a:r>
            <a:endParaRPr lang="en-US" altLang="ko-KR" dirty="0"/>
          </a:p>
          <a:p>
            <a:r>
              <a:rPr lang="en-US" altLang="ko-KR" dirty="0"/>
              <a:t>24 : step</a:t>
            </a:r>
            <a:r>
              <a:rPr lang="ko-KR" altLang="en-US" dirty="0"/>
              <a:t>이 한 번 늘어남</a:t>
            </a:r>
            <a:endParaRPr lang="en-US" altLang="ko-KR" dirty="0"/>
          </a:p>
          <a:p>
            <a:r>
              <a:rPr lang="en-US" altLang="ko-KR" dirty="0"/>
              <a:t>27 : </a:t>
            </a:r>
            <a:r>
              <a:rPr lang="en-US" altLang="ko-KR" dirty="0" err="1"/>
              <a:t>get_action</a:t>
            </a:r>
            <a:r>
              <a:rPr lang="en-US" altLang="ko-KR" dirty="0"/>
              <a:t> </a:t>
            </a:r>
            <a:r>
              <a:rPr lang="ko-KR" altLang="en-US" dirty="0"/>
              <a:t>함수에서 </a:t>
            </a:r>
            <a:r>
              <a:rPr lang="en-US" altLang="ko-KR" dirty="0"/>
              <a:t>action</a:t>
            </a:r>
            <a:r>
              <a:rPr lang="ko-KR" altLang="en-US" dirty="0"/>
              <a:t>을 </a:t>
            </a:r>
            <a:r>
              <a:rPr lang="ko-KR" altLang="en-US" dirty="0" err="1"/>
              <a:t>받아옴</a:t>
            </a:r>
            <a:endParaRPr lang="en-US" altLang="ko-KR" dirty="0"/>
          </a:p>
          <a:p>
            <a:r>
              <a:rPr lang="en-US" altLang="ko-KR" dirty="0"/>
              <a:t>30 : env</a:t>
            </a:r>
            <a:r>
              <a:rPr lang="ko-KR" altLang="en-US" dirty="0"/>
              <a:t>에서 다음 </a:t>
            </a:r>
            <a:r>
              <a:rPr lang="en-US" altLang="ko-KR" dirty="0"/>
              <a:t>step</a:t>
            </a:r>
            <a:r>
              <a:rPr lang="ko-KR" altLang="en-US" dirty="0"/>
              <a:t>의 정보 수집</a:t>
            </a:r>
            <a:endParaRPr lang="en-US" altLang="ko-KR" dirty="0"/>
          </a:p>
          <a:p>
            <a:r>
              <a:rPr lang="en-US" altLang="ko-KR" dirty="0"/>
              <a:t>31 : </a:t>
            </a:r>
            <a:r>
              <a:rPr lang="ko-KR" altLang="en-US" dirty="0"/>
              <a:t>다음 </a:t>
            </a:r>
            <a:r>
              <a:rPr lang="en-US" altLang="ko-KR" dirty="0"/>
              <a:t>state</a:t>
            </a:r>
            <a:r>
              <a:rPr lang="ko-KR" altLang="en-US" dirty="0"/>
              <a:t>의 정보 수집</a:t>
            </a:r>
            <a:endParaRPr lang="en-US" altLang="ko-KR" dirty="0"/>
          </a:p>
          <a:p>
            <a:r>
              <a:rPr lang="en-US" altLang="ko-KR" dirty="0"/>
              <a:t>34 : REINFORCE instance</a:t>
            </a:r>
            <a:r>
              <a:rPr lang="ko-KR" altLang="en-US" dirty="0"/>
              <a:t>를 통해 모델 학습</a:t>
            </a:r>
            <a:endParaRPr lang="en-US" altLang="ko-KR" dirty="0"/>
          </a:p>
          <a:p>
            <a:r>
              <a:rPr lang="en-US" altLang="ko-KR" dirty="0"/>
              <a:t>35 : </a:t>
            </a:r>
            <a:r>
              <a:rPr lang="ko-KR" altLang="en-US" dirty="0"/>
              <a:t>점수 갱신</a:t>
            </a:r>
            <a:endParaRPr lang="en-US" altLang="ko-KR" dirty="0"/>
          </a:p>
          <a:p>
            <a:r>
              <a:rPr lang="en-US" altLang="ko-KR" dirty="0"/>
              <a:t>36 : state </a:t>
            </a:r>
            <a:r>
              <a:rPr lang="ko-KR" altLang="en-US" dirty="0"/>
              <a:t>갱신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10DDF0-690A-4F92-8802-1DA1525488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25" b="-14"/>
          <a:stretch/>
        </p:blipFill>
        <p:spPr>
          <a:xfrm>
            <a:off x="1394756" y="669973"/>
            <a:ext cx="9402487" cy="24583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3CF6937-323E-4A53-9EE5-2AA6CC203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251" y="938964"/>
            <a:ext cx="4365114" cy="64013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7259ECFA-7D06-4EE4-9C81-10DFA2A463F2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841823" y="1259032"/>
            <a:ext cx="2414428" cy="334941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DBA0A381-D1C2-46F1-B9CF-C4B5C154EC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4" t="31807" r="20421"/>
          <a:stretch/>
        </p:blipFill>
        <p:spPr>
          <a:xfrm>
            <a:off x="6049037" y="4232292"/>
            <a:ext cx="5393399" cy="2160965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FBC0E6-5E95-4ADA-8243-D874F70D838C}"/>
              </a:ext>
            </a:extLst>
          </p:cNvPr>
          <p:cNvSpPr/>
          <p:nvPr/>
        </p:nvSpPr>
        <p:spPr>
          <a:xfrm>
            <a:off x="2547914" y="1507103"/>
            <a:ext cx="2293909" cy="2363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F2F680D9-3557-4DE1-A00D-4F24A0AF9AC9}"/>
              </a:ext>
            </a:extLst>
          </p:cNvPr>
          <p:cNvCxnSpPr>
            <a:cxnSpLocks/>
            <a:stCxn id="20" idx="3"/>
            <a:endCxn id="15" idx="3"/>
          </p:cNvCxnSpPr>
          <p:nvPr/>
        </p:nvCxnSpPr>
        <p:spPr>
          <a:xfrm>
            <a:off x="5516380" y="2068718"/>
            <a:ext cx="5926056" cy="3244057"/>
          </a:xfrm>
          <a:prstGeom prst="bentConnector3">
            <a:avLst>
              <a:gd name="adj1" fmla="val 103858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1E96CFF-EBCC-4BFF-A7FE-DA7882CE7BFF}"/>
              </a:ext>
            </a:extLst>
          </p:cNvPr>
          <p:cNvSpPr/>
          <p:nvPr/>
        </p:nvSpPr>
        <p:spPr>
          <a:xfrm>
            <a:off x="4391706" y="1976135"/>
            <a:ext cx="1124674" cy="1851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058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train_Reinforce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1" y="3429000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38 : </a:t>
            </a:r>
            <a:r>
              <a:rPr lang="ko-KR" altLang="en-US" dirty="0"/>
              <a:t>만약 </a:t>
            </a:r>
            <a:r>
              <a:rPr lang="en-US" altLang="ko-KR" dirty="0"/>
              <a:t>episode</a:t>
            </a:r>
            <a:r>
              <a:rPr lang="ko-KR" altLang="en-US" dirty="0"/>
              <a:t>가 끝났다면</a:t>
            </a:r>
            <a:r>
              <a:rPr lang="en-US" altLang="ko-KR" dirty="0"/>
              <a:t>(goal</a:t>
            </a:r>
            <a:r>
              <a:rPr lang="ko-KR" altLang="en-US" dirty="0"/>
              <a:t>에 도착했다면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39 : step</a:t>
            </a:r>
            <a:r>
              <a:rPr lang="ko-KR" altLang="en-US" dirty="0"/>
              <a:t>수 확인</a:t>
            </a:r>
            <a:endParaRPr lang="en-US" altLang="ko-KR" dirty="0"/>
          </a:p>
          <a:p>
            <a:r>
              <a:rPr lang="en-US" altLang="ko-KR" dirty="0"/>
              <a:t>42 : entropy(</a:t>
            </a:r>
            <a:r>
              <a:rPr lang="ko-KR" altLang="en-US" dirty="0"/>
              <a:t>해당</a:t>
            </a:r>
            <a:r>
              <a:rPr lang="en-US" altLang="ko-KR" dirty="0"/>
              <a:t> action</a:t>
            </a:r>
            <a:r>
              <a:rPr lang="ko-KR" altLang="en-US" dirty="0"/>
              <a:t>을 하기까지의 </a:t>
            </a:r>
            <a:r>
              <a:rPr lang="ko-KR" altLang="en-US" dirty="0" err="1"/>
              <a:t>기댓값</a:t>
            </a:r>
            <a:r>
              <a:rPr lang="en-US" altLang="ko-KR" dirty="0"/>
              <a:t>) </a:t>
            </a:r>
            <a:r>
              <a:rPr lang="ko-KR" altLang="en-US" dirty="0"/>
              <a:t>정보 갱신</a:t>
            </a:r>
            <a:endParaRPr lang="en-US" altLang="ko-KR" dirty="0"/>
          </a:p>
          <a:p>
            <a:r>
              <a:rPr lang="en-US" altLang="ko-KR" dirty="0"/>
              <a:t>45 : </a:t>
            </a:r>
            <a:r>
              <a:rPr lang="ko-KR" altLang="en-US" dirty="0"/>
              <a:t>몇 번째 </a:t>
            </a:r>
            <a:r>
              <a:rPr lang="en-US" altLang="ko-KR" dirty="0"/>
              <a:t>episode</a:t>
            </a:r>
            <a:r>
              <a:rPr lang="ko-KR" altLang="en-US" dirty="0"/>
              <a:t>인지</a:t>
            </a:r>
            <a:r>
              <a:rPr lang="en-US" altLang="ko-KR" dirty="0"/>
              <a:t>, reward score, entropy</a:t>
            </a:r>
            <a:r>
              <a:rPr lang="ko-KR" altLang="en-US" dirty="0"/>
              <a:t>등 확인</a:t>
            </a:r>
            <a:endParaRPr lang="en-US" altLang="ko-KR" dirty="0"/>
          </a:p>
          <a:p>
            <a:r>
              <a:rPr lang="en-US" altLang="ko-KR" dirty="0"/>
              <a:t>50 : 10</a:t>
            </a:r>
            <a:r>
              <a:rPr lang="ko-KR" altLang="en-US" dirty="0"/>
              <a:t>번째 </a:t>
            </a:r>
            <a:r>
              <a:rPr lang="en-US" altLang="ko-KR" dirty="0"/>
              <a:t>episode</a:t>
            </a:r>
            <a:r>
              <a:rPr lang="ko-KR" altLang="en-US" dirty="0"/>
              <a:t>마다 저장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E2955B-ADCB-4423-987A-E8E2220A4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67" y="704627"/>
            <a:ext cx="9431066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6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1" y="5346092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처음 학습을 시작할 때에는 약 </a:t>
            </a:r>
            <a:r>
              <a:rPr lang="en-US" altLang="ko-KR" dirty="0"/>
              <a:t>200</a:t>
            </a:r>
            <a:r>
              <a:rPr lang="ko-KR" altLang="en-US" dirty="0"/>
              <a:t>번 이상의 </a:t>
            </a:r>
            <a:r>
              <a:rPr lang="en-US" altLang="ko-KR" dirty="0"/>
              <a:t>step</a:t>
            </a:r>
            <a:r>
              <a:rPr lang="ko-KR" altLang="en-US" dirty="0"/>
              <a:t>을 거쳐야 </a:t>
            </a:r>
            <a:r>
              <a:rPr lang="en-US" altLang="ko-KR" dirty="0"/>
              <a:t>goal</a:t>
            </a:r>
            <a:r>
              <a:rPr lang="ko-KR" altLang="en-US" dirty="0"/>
              <a:t>에 도착했지만</a:t>
            </a:r>
            <a:endParaRPr lang="en-US" altLang="ko-KR" dirty="0"/>
          </a:p>
          <a:p>
            <a:r>
              <a:rPr lang="en-US" altLang="ko-KR" dirty="0"/>
              <a:t>episode</a:t>
            </a:r>
            <a:r>
              <a:rPr lang="ko-KR" altLang="en-US" dirty="0"/>
              <a:t>가 많아질수록 </a:t>
            </a:r>
            <a:r>
              <a:rPr lang="en-US" altLang="ko-KR" dirty="0"/>
              <a:t>step(</a:t>
            </a:r>
            <a:r>
              <a:rPr lang="ko-KR" altLang="en-US" dirty="0"/>
              <a:t>목표 도달까지의 시간</a:t>
            </a:r>
            <a:r>
              <a:rPr lang="en-US" altLang="ko-KR" dirty="0"/>
              <a:t>), score(</a:t>
            </a:r>
            <a:r>
              <a:rPr lang="ko-KR" altLang="en-US" dirty="0"/>
              <a:t>점수</a:t>
            </a:r>
            <a:r>
              <a:rPr lang="en-US" altLang="ko-KR" dirty="0"/>
              <a:t>), entropy(</a:t>
            </a:r>
            <a:r>
              <a:rPr lang="ko-KR" altLang="en-US" dirty="0"/>
              <a:t>올바른 길을 가기까지의 결정 </a:t>
            </a:r>
            <a:r>
              <a:rPr lang="ko-KR" altLang="en-US" dirty="0" err="1"/>
              <a:t>기댓값</a:t>
            </a:r>
            <a:r>
              <a:rPr lang="en-US" altLang="ko-KR" dirty="0"/>
              <a:t>)</a:t>
            </a:r>
            <a:r>
              <a:rPr lang="ko-KR" altLang="en-US" dirty="0"/>
              <a:t>등이</a:t>
            </a:r>
            <a:r>
              <a:rPr lang="en-US" altLang="ko-KR" dirty="0"/>
              <a:t> </a:t>
            </a:r>
            <a:r>
              <a:rPr lang="ko-KR" altLang="en-US" dirty="0"/>
              <a:t>점점 더 좋은 수치를 보이는 것을 알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entropy</a:t>
            </a:r>
            <a:r>
              <a:rPr lang="ko-KR" altLang="en-US" dirty="0"/>
              <a:t>는 점점 더 낮아지는 반면</a:t>
            </a:r>
            <a:r>
              <a:rPr lang="en-US" altLang="ko-KR" dirty="0"/>
              <a:t>, step</a:t>
            </a:r>
            <a:r>
              <a:rPr lang="ko-KR" altLang="en-US" dirty="0"/>
              <a:t>은 오히려 기하급수적으로 높아지는 현상이 발견되었다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3B6B4E-5D73-433F-92F5-F4902DBAC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00" y="563875"/>
            <a:ext cx="2972215" cy="426779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3E88BF3-6ECB-4EFD-9F04-86712A80A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377" y="563875"/>
            <a:ext cx="2886478" cy="441069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34B9B45-DF70-4817-9355-7E6E480886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818" y="563875"/>
            <a:ext cx="2962688" cy="478221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8E462A-CFAA-4351-B7F1-29D952681DFF}"/>
              </a:ext>
            </a:extLst>
          </p:cNvPr>
          <p:cNvSpPr/>
          <p:nvPr/>
        </p:nvSpPr>
        <p:spPr>
          <a:xfrm>
            <a:off x="8724275" y="3429000"/>
            <a:ext cx="3267856" cy="1053059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1334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1" y="4826675"/>
            <a:ext cx="12191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전체적으로 보면</a:t>
            </a:r>
            <a:r>
              <a:rPr lang="en-US" altLang="ko-KR" dirty="0"/>
              <a:t>, episode</a:t>
            </a:r>
            <a:r>
              <a:rPr lang="ko-KR" altLang="en-US" dirty="0"/>
              <a:t>가 늘어날수록 </a:t>
            </a:r>
            <a:r>
              <a:rPr lang="en-US" altLang="ko-KR" dirty="0"/>
              <a:t>entropy</a:t>
            </a:r>
            <a:r>
              <a:rPr lang="ko-KR" altLang="en-US" dirty="0"/>
              <a:t>는 확실히 </a:t>
            </a:r>
            <a:r>
              <a:rPr lang="ko-KR" altLang="en-US" dirty="0" err="1"/>
              <a:t>점점더</a:t>
            </a:r>
            <a:r>
              <a:rPr lang="ko-KR" altLang="en-US" dirty="0"/>
              <a:t> 감소했지만</a:t>
            </a:r>
            <a:r>
              <a:rPr lang="en-US" altLang="ko-KR" dirty="0"/>
              <a:t>, </a:t>
            </a:r>
            <a:r>
              <a:rPr lang="ko-KR" altLang="en-US" dirty="0"/>
              <a:t>그것과는 상관 없이 </a:t>
            </a:r>
            <a:r>
              <a:rPr lang="en-US" altLang="ko-KR" dirty="0"/>
              <a:t>step</a:t>
            </a:r>
            <a:r>
              <a:rPr lang="ko-KR" altLang="en-US" dirty="0"/>
              <a:t>은 학습 의의를 잃을 정도로 기하급수적으로 증가하고 있었다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goal</a:t>
            </a:r>
            <a:r>
              <a:rPr lang="ko-KR" altLang="en-US" dirty="0"/>
              <a:t>까지 갈 확실한 행동 </a:t>
            </a:r>
            <a:r>
              <a:rPr lang="ko-KR" altLang="en-US" dirty="0" err="1"/>
              <a:t>기댓값</a:t>
            </a:r>
            <a:r>
              <a:rPr lang="en-US" altLang="ko-KR" dirty="0"/>
              <a:t>(entropy)</a:t>
            </a:r>
            <a:r>
              <a:rPr lang="ko-KR" altLang="en-US" dirty="0"/>
              <a:t>을 충족시키기 전까지는 차라리 움직이지 않는 것이 효율적이라고 판단한 것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경향을 이번 학습 말고도 여러 차례 보였다</a:t>
            </a:r>
            <a:r>
              <a:rPr lang="en-US" altLang="ko-KR" dirty="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AA0A18E-66F2-495B-8FC7-435322074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225" y="369332"/>
            <a:ext cx="2924583" cy="334374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EE6D284-7046-4544-B684-A271BB1D9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561" y="369332"/>
            <a:ext cx="2972215" cy="426779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4742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Environment.py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0" y="3968139"/>
            <a:ext cx="12191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34 : _</a:t>
            </a:r>
            <a:r>
              <a:rPr lang="en-US" altLang="ko-KR" dirty="0" err="1"/>
              <a:t>build_canvas</a:t>
            </a:r>
            <a:r>
              <a:rPr lang="en-US" altLang="ko-KR" dirty="0"/>
              <a:t> </a:t>
            </a:r>
            <a:r>
              <a:rPr lang="ko-KR" altLang="en-US" dirty="0"/>
              <a:t>함수 정의</a:t>
            </a:r>
            <a:endParaRPr lang="en-US" altLang="ko-KR" dirty="0"/>
          </a:p>
          <a:p>
            <a:r>
              <a:rPr lang="en-US" altLang="ko-KR" dirty="0"/>
              <a:t>35~37 : canvas</a:t>
            </a:r>
            <a:r>
              <a:rPr lang="ko-KR" altLang="en-US" dirty="0"/>
              <a:t> 객체 생성</a:t>
            </a:r>
            <a:r>
              <a:rPr lang="en-US" altLang="ko-KR" dirty="0"/>
              <a:t>. </a:t>
            </a:r>
            <a:r>
              <a:rPr lang="ko-KR" altLang="en-US" dirty="0"/>
              <a:t>배경색은 </a:t>
            </a:r>
            <a:r>
              <a:rPr lang="en-US" altLang="ko-KR" dirty="0"/>
              <a:t>‘white’</a:t>
            </a:r>
          </a:p>
          <a:p>
            <a:r>
              <a:rPr lang="en-US" altLang="ko-KR" dirty="0"/>
              <a:t>38~44 : grid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46~47 : </a:t>
            </a:r>
            <a:r>
              <a:rPr lang="ko-KR" altLang="en-US" dirty="0"/>
              <a:t>보상</a:t>
            </a:r>
            <a:r>
              <a:rPr lang="en-US" altLang="ko-KR" dirty="0"/>
              <a:t>, goal </a:t>
            </a:r>
            <a:r>
              <a:rPr lang="ko-KR" altLang="en-US" dirty="0"/>
              <a:t>초기화</a:t>
            </a:r>
            <a:endParaRPr lang="en-US" altLang="ko-KR" dirty="0"/>
          </a:p>
          <a:p>
            <a:r>
              <a:rPr lang="en-US" altLang="ko-KR" dirty="0"/>
              <a:t>49 : x, y </a:t>
            </a:r>
            <a:r>
              <a:rPr lang="ko-KR" altLang="en-US" dirty="0"/>
              <a:t>좌표 설정</a:t>
            </a:r>
            <a:r>
              <a:rPr lang="en-US" altLang="ko-KR" dirty="0"/>
              <a:t>(rectangle</a:t>
            </a:r>
            <a:r>
              <a:rPr lang="ko-KR" altLang="en-US" dirty="0"/>
              <a:t>의 초기 위치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50 : rectangle </a:t>
            </a:r>
            <a:r>
              <a:rPr lang="ko-KR" altLang="en-US" dirty="0"/>
              <a:t>객체 생성</a:t>
            </a:r>
            <a:endParaRPr lang="en-US" altLang="ko-KR" dirty="0"/>
          </a:p>
          <a:p>
            <a:r>
              <a:rPr lang="en-US" altLang="ko-KR" dirty="0"/>
              <a:t>53 : </a:t>
            </a:r>
            <a:r>
              <a:rPr lang="en-US" altLang="ko-KR" dirty="0" err="1"/>
              <a:t>canvas.pack</a:t>
            </a:r>
            <a:r>
              <a:rPr lang="ko-KR" altLang="en-US" dirty="0"/>
              <a:t>으로 그림 완성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BAB439-243E-40D0-854B-53F75A17E6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89"/>
          <a:stretch/>
        </p:blipFill>
        <p:spPr>
          <a:xfrm>
            <a:off x="1389993" y="369332"/>
            <a:ext cx="9412013" cy="359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52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Environment.py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0" y="3640983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57 : </a:t>
            </a:r>
            <a:r>
              <a:rPr lang="en-US" altLang="ko-KR" dirty="0" err="1"/>
              <a:t>load_images</a:t>
            </a:r>
            <a:r>
              <a:rPr lang="en-US" altLang="ko-KR" dirty="0"/>
              <a:t> </a:t>
            </a:r>
            <a:r>
              <a:rPr lang="ko-KR" altLang="en-US" dirty="0"/>
              <a:t>함수 정의</a:t>
            </a:r>
            <a:endParaRPr lang="en-US" altLang="ko-KR" dirty="0"/>
          </a:p>
          <a:p>
            <a:r>
              <a:rPr lang="en-US" altLang="ko-KR" dirty="0"/>
              <a:t>58~63 : </a:t>
            </a:r>
            <a:r>
              <a:rPr lang="en-US" altLang="ko-KR" dirty="0" err="1"/>
              <a:t>Image.open</a:t>
            </a:r>
            <a:r>
              <a:rPr lang="ko-KR" altLang="en-US" dirty="0"/>
              <a:t>을 이용해 해당 그림을 가져온다</a:t>
            </a:r>
            <a:r>
              <a:rPr lang="en-US" altLang="ko-KR" dirty="0"/>
              <a:t>. </a:t>
            </a:r>
            <a:r>
              <a:rPr lang="ko-KR" altLang="en-US" dirty="0"/>
              <a:t>그림은 직접 </a:t>
            </a:r>
            <a:r>
              <a:rPr lang="ko-KR" altLang="en-US" dirty="0" err="1"/>
              <a:t>저장해야하며</a:t>
            </a:r>
            <a:r>
              <a:rPr lang="en-US" altLang="ko-KR" dirty="0"/>
              <a:t>, </a:t>
            </a:r>
            <a:r>
              <a:rPr lang="ko-KR" altLang="en-US" dirty="0"/>
              <a:t>다른 파일에 있는 그림도 </a:t>
            </a:r>
            <a:r>
              <a:rPr lang="ko-KR" altLang="en-US" dirty="0" err="1"/>
              <a:t>갖고올</a:t>
            </a:r>
            <a:r>
              <a:rPr lang="ko-KR" altLang="en-US" dirty="0"/>
              <a:t>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65 : </a:t>
            </a:r>
            <a:r>
              <a:rPr lang="ko-KR" altLang="en-US" dirty="0"/>
              <a:t>그림 반환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FB3301-38D0-4B77-8764-E7FE406B98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778"/>
          <a:stretch/>
        </p:blipFill>
        <p:spPr>
          <a:xfrm>
            <a:off x="1385229" y="1267223"/>
            <a:ext cx="9421540" cy="147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1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Environment.py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0" y="3640983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67 : </a:t>
            </a:r>
            <a:r>
              <a:rPr lang="en-US" altLang="ko-KR" dirty="0" err="1"/>
              <a:t>reset_reward</a:t>
            </a:r>
            <a:r>
              <a:rPr lang="en-US" altLang="ko-KR" dirty="0"/>
              <a:t> </a:t>
            </a:r>
            <a:r>
              <a:rPr lang="ko-KR" altLang="en-US" dirty="0"/>
              <a:t>함수 정의</a:t>
            </a:r>
            <a:endParaRPr lang="en-US" altLang="ko-KR" dirty="0"/>
          </a:p>
          <a:p>
            <a:r>
              <a:rPr lang="en-US" altLang="ko-KR" dirty="0"/>
              <a:t>69~70 : reward</a:t>
            </a:r>
            <a:r>
              <a:rPr lang="ko-KR" altLang="en-US" dirty="0"/>
              <a:t>에 저장된 </a:t>
            </a:r>
            <a:r>
              <a:rPr lang="en-US" altLang="ko-KR" dirty="0"/>
              <a:t>canvas</a:t>
            </a:r>
            <a:r>
              <a:rPr lang="ko-KR" altLang="en-US" dirty="0"/>
              <a:t>들 삭제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72 : rewards </a:t>
            </a:r>
            <a:r>
              <a:rPr lang="ko-KR" altLang="en-US" dirty="0"/>
              <a:t>초기화</a:t>
            </a:r>
            <a:endParaRPr lang="en-US" altLang="ko-KR" dirty="0"/>
          </a:p>
          <a:p>
            <a:r>
              <a:rPr lang="en-US" altLang="ko-KR" dirty="0"/>
              <a:t>73 : goal </a:t>
            </a:r>
            <a:r>
              <a:rPr lang="ko-KR" altLang="en-US" dirty="0"/>
              <a:t>초기화</a:t>
            </a:r>
            <a:endParaRPr lang="en-US" altLang="ko-KR" dirty="0"/>
          </a:p>
          <a:p>
            <a:r>
              <a:rPr lang="en-US" altLang="ko-KR" dirty="0"/>
              <a:t>74~79 : </a:t>
            </a:r>
            <a:r>
              <a:rPr lang="ko-KR" altLang="en-US" dirty="0"/>
              <a:t>장애물과 목표 지점의 위치와 </a:t>
            </a:r>
            <a:r>
              <a:rPr lang="en-US" altLang="ko-KR" dirty="0"/>
              <a:t>reward </a:t>
            </a:r>
            <a:r>
              <a:rPr lang="ko-KR" altLang="en-US" dirty="0"/>
              <a:t>초기화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FB3301-38D0-4B77-8764-E7FE406B98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43" b="24"/>
          <a:stretch/>
        </p:blipFill>
        <p:spPr>
          <a:xfrm>
            <a:off x="1385229" y="935899"/>
            <a:ext cx="9421540" cy="213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02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Environment.py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0" y="3429000"/>
            <a:ext cx="12191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81 : </a:t>
            </a:r>
            <a:r>
              <a:rPr lang="en-US" altLang="ko-KR" dirty="0" err="1"/>
              <a:t>set_reward</a:t>
            </a:r>
            <a:r>
              <a:rPr lang="en-US" altLang="ko-KR" dirty="0"/>
              <a:t> </a:t>
            </a:r>
            <a:r>
              <a:rPr lang="ko-KR" altLang="en-US" dirty="0"/>
              <a:t>함수 정의</a:t>
            </a:r>
            <a:endParaRPr lang="en-US" altLang="ko-KR" dirty="0"/>
          </a:p>
          <a:p>
            <a:r>
              <a:rPr lang="en-US" altLang="ko-KR" dirty="0"/>
              <a:t>82 : </a:t>
            </a:r>
            <a:r>
              <a:rPr lang="ko-KR" altLang="en-US" dirty="0"/>
              <a:t>위치를 </a:t>
            </a:r>
            <a:r>
              <a:rPr lang="en-US" altLang="ko-KR" dirty="0"/>
              <a:t>list </a:t>
            </a:r>
            <a:r>
              <a:rPr lang="ko-KR" altLang="en-US" dirty="0"/>
              <a:t>형식으로 저장</a:t>
            </a:r>
            <a:endParaRPr lang="en-US" altLang="ko-KR" dirty="0"/>
          </a:p>
          <a:p>
            <a:r>
              <a:rPr lang="en-US" altLang="ko-KR" dirty="0"/>
              <a:t>83~84 : canvas</a:t>
            </a:r>
            <a:r>
              <a:rPr lang="ko-KR" altLang="en-US" dirty="0"/>
              <a:t>에 있는 위치 설정</a:t>
            </a:r>
            <a:endParaRPr lang="en-US" altLang="ko-KR" dirty="0"/>
          </a:p>
          <a:p>
            <a:r>
              <a:rPr lang="en-US" altLang="ko-KR" dirty="0"/>
              <a:t>85 : </a:t>
            </a:r>
            <a:r>
              <a:rPr lang="en-US" altLang="ko-KR" dirty="0" err="1"/>
              <a:t>dict</a:t>
            </a:r>
            <a:r>
              <a:rPr lang="ko-KR" altLang="en-US" dirty="0"/>
              <a:t>형식으로 임시 저장 변수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86 : </a:t>
            </a:r>
            <a:r>
              <a:rPr lang="ko-KR" altLang="en-US" dirty="0"/>
              <a:t>만약 </a:t>
            </a:r>
            <a:r>
              <a:rPr lang="en-US" altLang="ko-KR" dirty="0"/>
              <a:t>reward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보다 크다면</a:t>
            </a:r>
            <a:r>
              <a:rPr lang="en-US" altLang="ko-KR" dirty="0"/>
              <a:t>(</a:t>
            </a:r>
            <a:r>
              <a:rPr lang="ko-KR" altLang="en-US" dirty="0"/>
              <a:t>목표 지점에 도착했다면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87 : reward</a:t>
            </a:r>
            <a:r>
              <a:rPr lang="ko-KR" altLang="en-US" dirty="0"/>
              <a:t>를 임시 저장</a:t>
            </a:r>
            <a:endParaRPr lang="en-US" altLang="ko-KR" dirty="0"/>
          </a:p>
          <a:p>
            <a:r>
              <a:rPr lang="en-US" altLang="ko-KR" dirty="0"/>
              <a:t>88~90 : canvas</a:t>
            </a:r>
            <a:r>
              <a:rPr lang="ko-KR" altLang="en-US" dirty="0"/>
              <a:t>에 그려진 </a:t>
            </a:r>
            <a:r>
              <a:rPr lang="en-US" altLang="ko-KR" dirty="0"/>
              <a:t>circle</a:t>
            </a:r>
            <a:r>
              <a:rPr lang="ko-KR" altLang="en-US" dirty="0"/>
              <a:t>을 </a:t>
            </a:r>
            <a:r>
              <a:rPr lang="en-US" altLang="ko-KR" dirty="0"/>
              <a:t>figure</a:t>
            </a:r>
            <a:r>
              <a:rPr lang="ko-KR" altLang="en-US" dirty="0"/>
              <a:t>에 임시 저장</a:t>
            </a:r>
            <a:endParaRPr lang="en-US" altLang="ko-KR" dirty="0"/>
          </a:p>
          <a:p>
            <a:r>
              <a:rPr lang="en-US" altLang="ko-KR" dirty="0"/>
              <a:t>92 : </a:t>
            </a:r>
            <a:r>
              <a:rPr lang="ko-KR" altLang="en-US" dirty="0"/>
              <a:t>도착한 </a:t>
            </a:r>
            <a:r>
              <a:rPr lang="en-US" altLang="ko-KR" dirty="0"/>
              <a:t>canvas image</a:t>
            </a:r>
            <a:r>
              <a:rPr lang="ko-KR" altLang="en-US" dirty="0"/>
              <a:t>를 </a:t>
            </a:r>
            <a:r>
              <a:rPr lang="en-US" altLang="ko-KR" dirty="0"/>
              <a:t>goal</a:t>
            </a:r>
            <a:r>
              <a:rPr lang="ko-KR" altLang="en-US" dirty="0"/>
              <a:t>에 저장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B6E765-7B12-4513-B5FB-1921589AE1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90"/>
          <a:stretch/>
        </p:blipFill>
        <p:spPr>
          <a:xfrm>
            <a:off x="1385230" y="926083"/>
            <a:ext cx="9421540" cy="194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90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Environment.py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0" y="3429000"/>
            <a:ext cx="12191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95 : reward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보다 작은 경우</a:t>
            </a:r>
            <a:r>
              <a:rPr lang="en-US" altLang="ko-KR" dirty="0"/>
              <a:t>(</a:t>
            </a:r>
            <a:r>
              <a:rPr lang="ko-KR" altLang="en-US" dirty="0"/>
              <a:t>장애물에 걸린 경우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96 : direction -1</a:t>
            </a:r>
            <a:r>
              <a:rPr lang="ko-KR" altLang="en-US" dirty="0"/>
              <a:t>을 임시 저장</a:t>
            </a:r>
            <a:endParaRPr lang="en-US" altLang="ko-KR" dirty="0"/>
          </a:p>
          <a:p>
            <a:r>
              <a:rPr lang="en-US" altLang="ko-KR" dirty="0"/>
              <a:t>97 : reward </a:t>
            </a:r>
            <a:r>
              <a:rPr lang="ko-KR" altLang="en-US" dirty="0"/>
              <a:t>임시 저장</a:t>
            </a:r>
            <a:endParaRPr lang="en-US" altLang="ko-KR" dirty="0"/>
          </a:p>
          <a:p>
            <a:r>
              <a:rPr lang="en-US" altLang="ko-KR" dirty="0"/>
              <a:t>98~100 : triangle</a:t>
            </a:r>
            <a:r>
              <a:rPr lang="ko-KR" altLang="en-US" dirty="0"/>
              <a:t>의 위치와 그림을 </a:t>
            </a:r>
            <a:r>
              <a:rPr lang="en-US" altLang="ko-KR" dirty="0"/>
              <a:t>figure</a:t>
            </a:r>
            <a:r>
              <a:rPr lang="ko-KR" altLang="en-US" dirty="0"/>
              <a:t>에 임시 저장</a:t>
            </a:r>
            <a:endParaRPr lang="en-US" altLang="ko-KR" dirty="0"/>
          </a:p>
          <a:p>
            <a:r>
              <a:rPr lang="en-US" altLang="ko-KR" dirty="0"/>
              <a:t>102 : </a:t>
            </a:r>
            <a:r>
              <a:rPr lang="ko-KR" altLang="en-US" dirty="0"/>
              <a:t>저장된 </a:t>
            </a:r>
            <a:r>
              <a:rPr lang="en-US" altLang="ko-KR" dirty="0"/>
              <a:t>figure(reward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보다 큰 경우 목표지점</a:t>
            </a:r>
            <a:r>
              <a:rPr lang="en-US" altLang="ko-KR" dirty="0"/>
              <a:t>, reward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보다 작은 경우 장애물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 err="1"/>
              <a:t>coords</a:t>
            </a:r>
            <a:r>
              <a:rPr lang="en-US" altLang="ko-KR" dirty="0"/>
              <a:t> </a:t>
            </a:r>
            <a:r>
              <a:rPr lang="ko-KR" altLang="en-US" dirty="0"/>
              <a:t>에 임시 저장</a:t>
            </a:r>
            <a:endParaRPr lang="en-US" altLang="ko-KR" dirty="0"/>
          </a:p>
          <a:p>
            <a:r>
              <a:rPr lang="en-US" altLang="ko-KR" dirty="0"/>
              <a:t>103 : </a:t>
            </a:r>
            <a:r>
              <a:rPr lang="ko-KR" altLang="en-US" dirty="0"/>
              <a:t>상태를 임시 저장</a:t>
            </a:r>
            <a:endParaRPr lang="en-US" altLang="ko-KR" dirty="0"/>
          </a:p>
          <a:p>
            <a:r>
              <a:rPr lang="en-US" altLang="ko-KR" dirty="0"/>
              <a:t>104 : </a:t>
            </a:r>
            <a:r>
              <a:rPr lang="ko-KR" altLang="en-US" dirty="0"/>
              <a:t>임시 저장된</a:t>
            </a:r>
            <a:r>
              <a:rPr lang="en-US" altLang="ko-KR" dirty="0"/>
              <a:t> </a:t>
            </a:r>
            <a:r>
              <a:rPr lang="ko-KR" altLang="en-US" dirty="0"/>
              <a:t>모든</a:t>
            </a:r>
            <a:r>
              <a:rPr lang="en-US" altLang="ko-KR" dirty="0"/>
              <a:t> </a:t>
            </a:r>
            <a:r>
              <a:rPr lang="ko-KR" altLang="en-US" dirty="0"/>
              <a:t>정보를 </a:t>
            </a:r>
            <a:r>
              <a:rPr lang="en-US" altLang="ko-KR" dirty="0"/>
              <a:t>reward</a:t>
            </a:r>
            <a:r>
              <a:rPr lang="ko-KR" altLang="en-US" dirty="0"/>
              <a:t>에 </a:t>
            </a:r>
            <a:r>
              <a:rPr lang="en-US" altLang="ko-KR" dirty="0"/>
              <a:t>append.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B6E765-7B12-4513-B5FB-1921589AE1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27" b="4422"/>
          <a:stretch/>
        </p:blipFill>
        <p:spPr>
          <a:xfrm>
            <a:off x="1385230" y="1015149"/>
            <a:ext cx="9421540" cy="164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71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Environment.py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0" y="3429000"/>
            <a:ext cx="12191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108 : </a:t>
            </a:r>
            <a:r>
              <a:rPr lang="ko-KR" altLang="en-US" dirty="0"/>
              <a:t>목표지점에 도착할 수 있는지 확인하는 함수를 정의</a:t>
            </a:r>
            <a:endParaRPr lang="en-US" altLang="ko-KR" dirty="0"/>
          </a:p>
          <a:p>
            <a:r>
              <a:rPr lang="en-US" altLang="ko-KR" dirty="0"/>
              <a:t>109 : </a:t>
            </a:r>
            <a:r>
              <a:rPr lang="en-US" altLang="ko-KR" dirty="0" err="1"/>
              <a:t>check_list</a:t>
            </a:r>
            <a:r>
              <a:rPr lang="ko-KR" altLang="en-US" dirty="0"/>
              <a:t>를 </a:t>
            </a:r>
            <a:r>
              <a:rPr lang="en-US" altLang="ko-KR" dirty="0" err="1"/>
              <a:t>dict</a:t>
            </a:r>
            <a:r>
              <a:rPr lang="en-US" altLang="ko-KR" dirty="0"/>
              <a:t>() </a:t>
            </a:r>
            <a:r>
              <a:rPr lang="ko-KR" altLang="en-US" dirty="0"/>
              <a:t>함수로 정의</a:t>
            </a:r>
            <a:endParaRPr lang="en-US" altLang="ko-KR" dirty="0"/>
          </a:p>
          <a:p>
            <a:r>
              <a:rPr lang="en-US" altLang="ko-KR" dirty="0"/>
              <a:t>110 : </a:t>
            </a:r>
            <a:r>
              <a:rPr lang="ko-KR" altLang="en-US" dirty="0"/>
              <a:t>목표 지점 도착 판단</a:t>
            </a:r>
            <a:r>
              <a:rPr lang="en-US" altLang="ko-KR" dirty="0"/>
              <a:t> </a:t>
            </a:r>
            <a:r>
              <a:rPr lang="ko-KR" altLang="en-US" dirty="0"/>
              <a:t>변수 초기화</a:t>
            </a:r>
            <a:endParaRPr lang="en-US" altLang="ko-KR" dirty="0"/>
          </a:p>
          <a:p>
            <a:r>
              <a:rPr lang="en-US" altLang="ko-KR" dirty="0"/>
              <a:t>111 : </a:t>
            </a:r>
            <a:r>
              <a:rPr lang="ko-KR" altLang="en-US" dirty="0"/>
              <a:t>보상 초기화</a:t>
            </a:r>
            <a:endParaRPr lang="en-US" altLang="ko-KR" dirty="0"/>
          </a:p>
          <a:p>
            <a:r>
              <a:rPr lang="en-US" altLang="ko-KR" dirty="0"/>
              <a:t>113 : </a:t>
            </a:r>
            <a:r>
              <a:rPr lang="en-US" altLang="ko-KR" dirty="0" err="1"/>
              <a:t>self.rewards</a:t>
            </a:r>
            <a:r>
              <a:rPr lang="en-US" altLang="ko-KR" dirty="0"/>
              <a:t> </a:t>
            </a:r>
            <a:r>
              <a:rPr lang="ko-KR" altLang="en-US" dirty="0"/>
              <a:t>안의 장애물 </a:t>
            </a:r>
            <a:r>
              <a:rPr lang="en-US" altLang="ko-KR" dirty="0"/>
              <a:t>3</a:t>
            </a:r>
            <a:r>
              <a:rPr lang="ko-KR" altLang="en-US" dirty="0"/>
              <a:t>개와 목표지점 </a:t>
            </a:r>
            <a:r>
              <a:rPr lang="en-US" altLang="ko-KR" dirty="0"/>
              <a:t>1</a:t>
            </a:r>
            <a:r>
              <a:rPr lang="ko-KR" altLang="en-US" dirty="0"/>
              <a:t>개로 </a:t>
            </a:r>
            <a:r>
              <a:rPr lang="en-US" altLang="ko-KR" dirty="0"/>
              <a:t>for</a:t>
            </a:r>
            <a:r>
              <a:rPr lang="ko-KR" altLang="en-US" dirty="0"/>
              <a:t>문 실행</a:t>
            </a:r>
            <a:endParaRPr lang="en-US" altLang="ko-KR" dirty="0"/>
          </a:p>
          <a:p>
            <a:r>
              <a:rPr lang="en-US" altLang="ko-KR" dirty="0"/>
              <a:t>114 : </a:t>
            </a:r>
            <a:r>
              <a:rPr lang="ko-KR" altLang="en-US" dirty="0"/>
              <a:t>장애물</a:t>
            </a:r>
            <a:r>
              <a:rPr lang="en-US" altLang="ko-KR" dirty="0"/>
              <a:t>, </a:t>
            </a:r>
            <a:r>
              <a:rPr lang="ko-KR" altLang="en-US" dirty="0"/>
              <a:t>목표 지점에 도착한다면</a:t>
            </a:r>
            <a:endParaRPr lang="en-US" altLang="ko-KR" dirty="0"/>
          </a:p>
          <a:p>
            <a:r>
              <a:rPr lang="en-US" altLang="ko-KR" dirty="0"/>
              <a:t>115 : </a:t>
            </a:r>
            <a:r>
              <a:rPr lang="ko-KR" altLang="en-US" dirty="0"/>
              <a:t>보상을 받는다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116 : </a:t>
            </a:r>
            <a:r>
              <a:rPr lang="ko-KR" altLang="en-US" dirty="0"/>
              <a:t>목표지점에 도착한 경우</a:t>
            </a:r>
            <a:r>
              <a:rPr lang="en-US" altLang="ko-KR" dirty="0"/>
              <a:t>(</a:t>
            </a:r>
            <a:r>
              <a:rPr lang="ko-KR" altLang="en-US" dirty="0"/>
              <a:t>목표 지점의 </a:t>
            </a:r>
            <a:r>
              <a:rPr lang="en-US" altLang="ko-KR" dirty="0"/>
              <a:t>reward = 1)</a:t>
            </a:r>
          </a:p>
          <a:p>
            <a:r>
              <a:rPr lang="en-US" altLang="ko-KR" dirty="0"/>
              <a:t>117 : </a:t>
            </a:r>
            <a:r>
              <a:rPr lang="ko-KR" altLang="en-US" dirty="0"/>
              <a:t>목표 지점 도착 판단 변수 </a:t>
            </a:r>
            <a:r>
              <a:rPr lang="en-US" altLang="ko-KR" dirty="0"/>
              <a:t>= True</a:t>
            </a:r>
          </a:p>
          <a:p>
            <a:r>
              <a:rPr lang="en-US" altLang="ko-KR" dirty="0"/>
              <a:t>119 : </a:t>
            </a:r>
            <a:r>
              <a:rPr lang="ko-KR" altLang="en-US" dirty="0"/>
              <a:t>보상 저장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438C52-E058-4C6A-BBD7-42B83D69A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6" b="23909"/>
          <a:stretch/>
        </p:blipFill>
        <p:spPr>
          <a:xfrm>
            <a:off x="1394756" y="600732"/>
            <a:ext cx="9402487" cy="230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43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2012</Words>
  <Application>Microsoft Office PowerPoint</Application>
  <PresentationFormat>와이드스크린</PresentationFormat>
  <Paragraphs>232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13주차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11주차 과제</dc:title>
  <dc:creator>엄 태선</dc:creator>
  <cp:lastModifiedBy>엄 태선</cp:lastModifiedBy>
  <cp:revision>39</cp:revision>
  <dcterms:created xsi:type="dcterms:W3CDTF">2020-11-19T11:43:03Z</dcterms:created>
  <dcterms:modified xsi:type="dcterms:W3CDTF">2020-12-01T01:54:15Z</dcterms:modified>
</cp:coreProperties>
</file>