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561" r:id="rId2"/>
    <p:sldId id="782" r:id="rId3"/>
    <p:sldId id="659" r:id="rId4"/>
    <p:sldId id="660" r:id="rId5"/>
    <p:sldId id="661" r:id="rId6"/>
    <p:sldId id="663" r:id="rId7"/>
    <p:sldId id="664" r:id="rId8"/>
    <p:sldId id="667" r:id="rId9"/>
    <p:sldId id="666" r:id="rId10"/>
    <p:sldId id="668" r:id="rId11"/>
    <p:sldId id="669" r:id="rId12"/>
    <p:sldId id="672" r:id="rId13"/>
    <p:sldId id="673" r:id="rId14"/>
    <p:sldId id="675" r:id="rId15"/>
    <p:sldId id="677" r:id="rId16"/>
    <p:sldId id="678" r:id="rId17"/>
    <p:sldId id="679" r:id="rId18"/>
    <p:sldId id="680" r:id="rId19"/>
    <p:sldId id="781" r:id="rId20"/>
    <p:sldId id="637" r:id="rId21"/>
    <p:sldId id="636" r:id="rId22"/>
    <p:sldId id="638" r:id="rId23"/>
    <p:sldId id="639" r:id="rId24"/>
    <p:sldId id="640" r:id="rId25"/>
    <p:sldId id="641" r:id="rId26"/>
    <p:sldId id="721" r:id="rId27"/>
    <p:sldId id="722" r:id="rId28"/>
    <p:sldId id="723" r:id="rId29"/>
    <p:sldId id="724" r:id="rId30"/>
    <p:sldId id="725" r:id="rId31"/>
    <p:sldId id="726" r:id="rId32"/>
    <p:sldId id="727" r:id="rId33"/>
    <p:sldId id="731" r:id="rId34"/>
    <p:sldId id="745" r:id="rId35"/>
    <p:sldId id="734" r:id="rId36"/>
    <p:sldId id="746" r:id="rId37"/>
    <p:sldId id="742" r:id="rId38"/>
    <p:sldId id="744" r:id="rId39"/>
    <p:sldId id="735" r:id="rId40"/>
    <p:sldId id="736" r:id="rId41"/>
    <p:sldId id="737" r:id="rId42"/>
    <p:sldId id="738" r:id="rId43"/>
    <p:sldId id="739" r:id="rId44"/>
    <p:sldId id="740" r:id="rId45"/>
    <p:sldId id="741" r:id="rId46"/>
    <p:sldId id="729" r:id="rId47"/>
    <p:sldId id="732" r:id="rId48"/>
    <p:sldId id="733" r:id="rId49"/>
    <p:sldId id="599" r:id="rId50"/>
    <p:sldId id="747" r:id="rId51"/>
    <p:sldId id="748" r:id="rId52"/>
    <p:sldId id="749" r:id="rId53"/>
    <p:sldId id="750" r:id="rId54"/>
    <p:sldId id="751" r:id="rId55"/>
    <p:sldId id="752" r:id="rId56"/>
    <p:sldId id="753" r:id="rId57"/>
    <p:sldId id="754" r:id="rId58"/>
    <p:sldId id="755" r:id="rId59"/>
    <p:sldId id="756" r:id="rId60"/>
    <p:sldId id="757" r:id="rId61"/>
    <p:sldId id="758" r:id="rId62"/>
    <p:sldId id="759" r:id="rId63"/>
    <p:sldId id="760" r:id="rId64"/>
    <p:sldId id="761" r:id="rId65"/>
    <p:sldId id="762" r:id="rId66"/>
    <p:sldId id="763" r:id="rId67"/>
    <p:sldId id="764" r:id="rId68"/>
    <p:sldId id="765" r:id="rId69"/>
    <p:sldId id="766" r:id="rId70"/>
    <p:sldId id="767" r:id="rId71"/>
    <p:sldId id="768" r:id="rId72"/>
    <p:sldId id="769" r:id="rId73"/>
    <p:sldId id="770" r:id="rId74"/>
    <p:sldId id="771" r:id="rId75"/>
    <p:sldId id="772" r:id="rId76"/>
    <p:sldId id="773" r:id="rId77"/>
    <p:sldId id="774" r:id="rId78"/>
    <p:sldId id="775" r:id="rId79"/>
    <p:sldId id="776" r:id="rId80"/>
    <p:sldId id="777" r:id="rId81"/>
    <p:sldId id="778" r:id="rId82"/>
    <p:sldId id="779" r:id="rId83"/>
    <p:sldId id="780" r:id="rId8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B02465D-D87A-4D13-9C1F-DDFB75A3A6EC}">
          <p14:sldIdLst>
            <p14:sldId id="561"/>
            <p14:sldId id="782"/>
            <p14:sldId id="659"/>
            <p14:sldId id="660"/>
            <p14:sldId id="661"/>
            <p14:sldId id="663"/>
            <p14:sldId id="664"/>
            <p14:sldId id="667"/>
            <p14:sldId id="666"/>
            <p14:sldId id="668"/>
            <p14:sldId id="669"/>
            <p14:sldId id="672"/>
            <p14:sldId id="673"/>
            <p14:sldId id="675"/>
            <p14:sldId id="677"/>
            <p14:sldId id="678"/>
            <p14:sldId id="679"/>
            <p14:sldId id="680"/>
            <p14:sldId id="781"/>
            <p14:sldId id="637"/>
            <p14:sldId id="636"/>
            <p14:sldId id="638"/>
            <p14:sldId id="639"/>
            <p14:sldId id="640"/>
            <p14:sldId id="641"/>
            <p14:sldId id="721"/>
            <p14:sldId id="722"/>
            <p14:sldId id="723"/>
            <p14:sldId id="724"/>
            <p14:sldId id="725"/>
            <p14:sldId id="726"/>
            <p14:sldId id="727"/>
            <p14:sldId id="731"/>
            <p14:sldId id="745"/>
            <p14:sldId id="734"/>
            <p14:sldId id="746"/>
            <p14:sldId id="742"/>
            <p14:sldId id="744"/>
            <p14:sldId id="735"/>
            <p14:sldId id="736"/>
            <p14:sldId id="737"/>
            <p14:sldId id="738"/>
            <p14:sldId id="739"/>
            <p14:sldId id="740"/>
            <p14:sldId id="741"/>
            <p14:sldId id="729"/>
            <p14:sldId id="732"/>
            <p14:sldId id="733"/>
            <p14:sldId id="599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185" autoAdjust="0"/>
    <p:restoredTop sz="92407" autoAdjust="0"/>
  </p:normalViewPr>
  <p:slideViewPr>
    <p:cSldViewPr snapToGrid="0">
      <p:cViewPr>
        <p:scale>
          <a:sx n="66" d="100"/>
          <a:sy n="66" d="100"/>
        </p:scale>
        <p:origin x="-1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038"/>
    </p:cViewPr>
  </p:sorterViewPr>
  <p:notesViewPr>
    <p:cSldViewPr snapToGrid="0" showGuides="1">
      <p:cViewPr varScale="1">
        <p:scale>
          <a:sx n="66" d="100"/>
          <a:sy n="66" d="100"/>
        </p:scale>
        <p:origin x="3234" y="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3385091-F19F-4679-B518-8A67366682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66E35-C2AA-477F-8E2B-F321C0A3F4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7B3B5-CE10-4A26-B9C8-B38CDFCA2B1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002CE7-8C0B-4FED-883E-731FFA8317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8C9671-06D4-461A-8834-6A9D6A4C05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EE7EF-1D2F-48DF-9F36-51323388C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6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이미지 개체 틀 7">
            <a:extLst>
              <a:ext uri="{FF2B5EF4-FFF2-40B4-BE49-F238E27FC236}">
                <a16:creationId xmlns:a16="http://schemas.microsoft.com/office/drawing/2014/main" id="{304F155F-F049-4149-95C4-0FA5BD161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5928E2-6F7D-4611-A0A5-99CD8F9FC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24B52-4D35-4647-AD06-9CF8CB4E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5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31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69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4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6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73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70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2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46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72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0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59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37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33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62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21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06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34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17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3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49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6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47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35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0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85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48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5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086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06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854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519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4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9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68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96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6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5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3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4B52-4D35-4647-AD06-9CF8CB4ED09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7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7667-A8D2-4DFC-923A-BB100ACFC06C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9173305" y="6466879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0FD-8774-4E3D-9A3B-D0E8510A80FB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D9A-C6C7-42E1-A554-DA6E1188A09F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6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EE70-B6A9-45A4-A5AC-68346A2AF369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9/04/introduction-deep-q-learning-python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06293-895C-4523-A5AC-1A4751CC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FB6B3F-16A7-468D-8F6F-ED67829A2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배우는 강화학습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: </a:t>
            </a:r>
            <a:r>
              <a:rPr lang="ko-KR" altLang="en-US" dirty="0"/>
              <a:t>강화학습</a:t>
            </a:r>
            <a:r>
              <a:rPr lang="en-US" altLang="ko-KR" dirty="0"/>
              <a:t> </a:t>
            </a:r>
            <a:r>
              <a:rPr lang="ko-KR" altLang="en-US" dirty="0"/>
              <a:t>심화</a:t>
            </a:r>
            <a:r>
              <a:rPr lang="en-US" altLang="ko-KR" dirty="0"/>
              <a:t>2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4647F-971F-4A14-9AEA-F56FDFA7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3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Deep Q-Networks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098" name="Picture 2" descr="deep q-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43" y="1507235"/>
            <a:ext cx="7949255" cy="52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84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Deep Q-Networks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그렇다면 딥 </a:t>
            </a:r>
            <a:r>
              <a:rPr lang="en-US" altLang="ko-KR" dirty="0"/>
              <a:t>Q- </a:t>
            </a:r>
            <a:r>
              <a:rPr lang="ko-KR" altLang="en-US" dirty="0"/>
              <a:t>러닝 네트워크 </a:t>
            </a:r>
            <a:r>
              <a:rPr lang="en-US" altLang="ko-KR" dirty="0"/>
              <a:t>(DQN)</a:t>
            </a:r>
            <a:r>
              <a:rPr lang="ko-KR" altLang="en-US" dirty="0"/>
              <a:t>를 사용하는 강화 학습에 관련된 단계는 무엇입니까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모든 과거 경험은 사용자가 메모리에 저장합니다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행동은 </a:t>
            </a:r>
            <a:r>
              <a:rPr lang="en-US" altLang="ko-KR" dirty="0"/>
              <a:t>Q- </a:t>
            </a:r>
            <a:r>
              <a:rPr lang="ko-KR" altLang="en-US" dirty="0"/>
              <a:t>네트워크의 출력의 최대 값에 의해 결정됩니다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여기서 손실 함수는 예측 된 </a:t>
            </a:r>
            <a:r>
              <a:rPr lang="en-US" altLang="ko-KR" dirty="0"/>
              <a:t>Q</a:t>
            </a:r>
            <a:r>
              <a:rPr lang="ko-KR" altLang="en-US" dirty="0"/>
              <a:t>값 </a:t>
            </a:r>
            <a:r>
              <a:rPr lang="en-US" altLang="ko-KR" dirty="0"/>
              <a:t>-</a:t>
            </a:r>
            <a:r>
              <a:rPr lang="ko-KR" altLang="en-US" dirty="0"/>
              <a:t> 목표 </a:t>
            </a:r>
            <a:r>
              <a:rPr lang="en-US" altLang="ko-KR" dirty="0"/>
              <a:t>Q</a:t>
            </a:r>
            <a:r>
              <a:rPr lang="ko-KR" altLang="en-US" dirty="0"/>
              <a:t>값의 평균 제곱 오차입니다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이것은 기본적으로 회귀 문제입니다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그러나 우리는 강화 학습 문제를 다루고 있으므로 여기서 목표 또는 실제 값을 알지 못합니다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Bellman </a:t>
            </a:r>
            <a:r>
              <a:rPr lang="ko-KR" altLang="en-US" dirty="0"/>
              <a:t>방정식에서 파생 된 </a:t>
            </a:r>
            <a:r>
              <a:rPr lang="en-US" altLang="ko-KR" dirty="0"/>
              <a:t>Q</a:t>
            </a:r>
            <a:r>
              <a:rPr lang="ko-KR" altLang="en-US" dirty="0"/>
              <a:t>값 업데이트 방정식으로 돌아갑니다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8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Challenges in Deep RL as Compared to Deep Learning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146" name="Picture 2" descr="deep q-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76326"/>
            <a:ext cx="8699500" cy="412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404533" y="5102578"/>
            <a:ext cx="451556" cy="56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3119" y="47896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새로운 가중치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725333" y="5310117"/>
            <a:ext cx="45156" cy="582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7620" y="59870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현재 </a:t>
            </a:r>
            <a:r>
              <a:rPr lang="ko-KR" altLang="en-US" dirty="0">
                <a:solidFill>
                  <a:srgbClr val="FF0000"/>
                </a:solidFill>
              </a:rPr>
              <a:t>가중치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400801" y="5310117"/>
            <a:ext cx="564443" cy="873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81403" y="618405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현재의 </a:t>
            </a:r>
            <a:r>
              <a:rPr lang="en-US" altLang="ko-KR" dirty="0">
                <a:solidFill>
                  <a:srgbClr val="FF0000"/>
                </a:solidFill>
              </a:rPr>
              <a:t>Q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47131" y="4974356"/>
            <a:ext cx="1410201" cy="466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704" y="4131569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미분값이</a:t>
            </a:r>
            <a:r>
              <a:rPr lang="ko-KR" altLang="en-US" dirty="0">
                <a:solidFill>
                  <a:srgbClr val="FF0000"/>
                </a:solidFill>
              </a:rPr>
              <a:t> 최소가 될 때의 </a:t>
            </a:r>
            <a:r>
              <a:rPr lang="ko-KR" altLang="en-US" dirty="0" err="1">
                <a:solidFill>
                  <a:srgbClr val="FF0000"/>
                </a:solidFill>
              </a:rPr>
              <a:t>패러미터값을</a:t>
            </a:r>
            <a:r>
              <a:rPr lang="ko-KR" altLang="en-US" dirty="0">
                <a:solidFill>
                  <a:srgbClr val="FF0000"/>
                </a:solidFill>
              </a:rPr>
              <a:t> 구함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210756" y="4512205"/>
            <a:ext cx="247446" cy="404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9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Target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동일한 네트워크가 예측 값과 목표 값을 계산하기 때문에 문제가 될 수 있음</a:t>
            </a:r>
            <a:endParaRPr lang="en-US" altLang="ko-KR" dirty="0"/>
          </a:p>
          <a:p>
            <a:r>
              <a:rPr lang="ko-KR" altLang="en-US" dirty="0"/>
              <a:t>따라서 학습에 </a:t>
            </a:r>
            <a:r>
              <a:rPr lang="en-US" altLang="ko-KR" dirty="0"/>
              <a:t>1</a:t>
            </a:r>
            <a:r>
              <a:rPr lang="ko-KR" altLang="en-US" dirty="0"/>
              <a:t>개의 신경망을 사용하는 대신 </a:t>
            </a:r>
            <a:r>
              <a:rPr lang="en-US" altLang="ko-KR" dirty="0"/>
              <a:t>2 </a:t>
            </a:r>
            <a:r>
              <a:rPr lang="ko-KR" altLang="en-US" dirty="0"/>
              <a:t>개를 </a:t>
            </a:r>
            <a:r>
              <a:rPr lang="ko-KR" altLang="en-US" dirty="0" err="1"/>
              <a:t>사용는</a:t>
            </a:r>
            <a:r>
              <a:rPr lang="ko-KR" altLang="en-US" dirty="0"/>
              <a:t> 방법을 택함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타겟을 추정하기 위해 별도의 네트워크를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9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.analyticsvidhya.com/wp-content/uploads/2019/04/Screenshot-2019-04-17-at-12.48.05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05" y="1151011"/>
            <a:ext cx="6549081" cy="543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886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1. Target Network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2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/>
          <a:lstStyle/>
          <a:p>
            <a:r>
              <a:rPr lang="en-US" altLang="ko-KR" dirty="0"/>
              <a:t>2. Experience Replay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8606"/>
            <a:ext cx="10515600" cy="4978357"/>
          </a:xfrm>
        </p:spPr>
        <p:txBody>
          <a:bodyPr>
            <a:normAutofit/>
          </a:bodyPr>
          <a:lstStyle/>
          <a:p>
            <a:r>
              <a:rPr lang="ko-KR" altLang="en-US" dirty="0"/>
              <a:t>시뮬레이션 또는 실제 경험 중에 발생하는 상태 </a:t>
            </a:r>
            <a:r>
              <a:rPr lang="en-US" altLang="ko-KR" dirty="0"/>
              <a:t>/ </a:t>
            </a:r>
            <a:r>
              <a:rPr lang="ko-KR" altLang="en-US" dirty="0"/>
              <a:t>액션 쌍에 대해 </a:t>
            </a:r>
            <a:r>
              <a:rPr lang="en-US" altLang="ko-KR" dirty="0"/>
              <a:t>Q- </a:t>
            </a:r>
            <a:r>
              <a:rPr lang="ko-KR" altLang="en-US" dirty="0"/>
              <a:t>학습을 실행하는 대신 시스템은 </a:t>
            </a:r>
            <a:r>
              <a:rPr lang="en-US" altLang="ko-KR" dirty="0"/>
              <a:t>[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조치</a:t>
            </a:r>
            <a:r>
              <a:rPr lang="en-US" altLang="ko-KR" dirty="0"/>
              <a:t>, </a:t>
            </a:r>
            <a:r>
              <a:rPr lang="ko-KR" altLang="en-US" dirty="0"/>
              <a:t>보상</a:t>
            </a:r>
            <a:r>
              <a:rPr lang="en-US" altLang="ko-KR" dirty="0"/>
              <a:t>, </a:t>
            </a:r>
            <a:r>
              <a:rPr lang="en-US" altLang="ko-KR" dirty="0" err="1"/>
              <a:t>next_state</a:t>
            </a:r>
            <a:r>
              <a:rPr lang="en-US" altLang="ko-KR" dirty="0"/>
              <a:t>]</a:t>
            </a:r>
            <a:r>
              <a:rPr lang="ko-KR" altLang="en-US" dirty="0"/>
              <a:t>에 대해 발견 된 데이터를 큰 테이블에 저장</a:t>
            </a:r>
            <a:endParaRPr lang="en-US" altLang="ko-KR" dirty="0"/>
          </a:p>
          <a:p>
            <a:r>
              <a:rPr lang="ko-KR" altLang="en-US" dirty="0"/>
              <a:t>예를 들어 게임의 각 프레임이 서로 다른 상태를 나타내는 비디오 게임 봇을 구축하려 한다고 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 중에 마지막 </a:t>
            </a:r>
            <a:r>
              <a:rPr lang="en-US" altLang="ko-KR" dirty="0"/>
              <a:t>100,000 </a:t>
            </a:r>
            <a:r>
              <a:rPr lang="ko-KR" altLang="en-US" dirty="0"/>
              <a:t>개 프레임에서 </a:t>
            </a:r>
            <a:r>
              <a:rPr lang="en-US" altLang="ko-KR" dirty="0"/>
              <a:t>64 </a:t>
            </a:r>
            <a:r>
              <a:rPr lang="ko-KR" altLang="en-US" dirty="0"/>
              <a:t>개 프레임의 무작위 배치를 </a:t>
            </a:r>
            <a:r>
              <a:rPr lang="ko-KR" altLang="en-US" dirty="0" err="1"/>
              <a:t>샘플링하여</a:t>
            </a:r>
            <a:r>
              <a:rPr lang="ko-KR" altLang="en-US" dirty="0"/>
              <a:t> 네트워크를 훈련</a:t>
            </a:r>
            <a:endParaRPr lang="en-US" altLang="ko-KR" dirty="0"/>
          </a:p>
          <a:p>
            <a:r>
              <a:rPr lang="ko-KR" altLang="en-US" dirty="0"/>
              <a:t>이렇게 하면 샘플 간의 상관 관계가 낮고 더 나은 샘플링 효율성을 제공하는 하위 집합을 얻을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3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>
            <a:normAutofit/>
          </a:bodyPr>
          <a:lstStyle/>
          <a:p>
            <a:r>
              <a:rPr lang="en-US" altLang="ko-KR" b="1" dirty="0"/>
              <a:t>Putting it all Together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98606"/>
            <a:ext cx="10515600" cy="1816443"/>
          </a:xfrm>
        </p:spPr>
        <p:txBody>
          <a:bodyPr>
            <a:normAutofit/>
          </a:bodyPr>
          <a:lstStyle/>
          <a:p>
            <a:r>
              <a:rPr lang="ko-KR" altLang="en-US" dirty="0"/>
              <a:t>이들을 모두 결합하면</a:t>
            </a:r>
            <a:endParaRPr lang="en-US" altLang="ko-KR" dirty="0"/>
          </a:p>
          <a:p>
            <a:r>
              <a:rPr lang="en-US" altLang="ko-KR" dirty="0"/>
              <a:t>Atari </a:t>
            </a:r>
            <a:r>
              <a:rPr lang="ko-KR" altLang="en-US" dirty="0"/>
              <a:t>게임에서 인간 수준의 성능을 달성하는 데 사용 된 심층 </a:t>
            </a:r>
            <a:r>
              <a:rPr lang="en-US" altLang="ko-KR" dirty="0"/>
              <a:t>Q </a:t>
            </a:r>
            <a:r>
              <a:rPr lang="ko-KR" altLang="en-US" dirty="0"/>
              <a:t>학습 알고리즘이 됨 </a:t>
            </a:r>
            <a:r>
              <a:rPr lang="en-US" altLang="ko-KR" dirty="0"/>
              <a:t>(</a:t>
            </a:r>
            <a:r>
              <a:rPr lang="ko-KR" altLang="en-US" dirty="0"/>
              <a:t>게임의 비디오 프레임 만 사용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218" name="Picture 2" descr="https://cdn.analyticsvidhya.com/wp-content/uploads/2019/04/Screenshot-2019-04-17-at-1.15.28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83" y="3015049"/>
            <a:ext cx="6794157" cy="326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8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805" y="4032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Putting it all Together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6669" y="1988626"/>
            <a:ext cx="10840995" cy="34585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아래에 딥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Q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네트워크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(DQN)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와 관련된 단계를 나열합니다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.</a:t>
            </a:r>
          </a:p>
          <a:p>
            <a:pPr marL="457200" lvl="0" indent="-4572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게임 화면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(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상태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)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을 </a:t>
            </a:r>
            <a:r>
              <a:rPr lang="ko-KR" altLang="en-US" sz="2400" dirty="0" err="1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전처리하고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DQN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에 공급하면 각 상태에서 가능한 모든 행동의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Q-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값이 반환됨</a:t>
            </a:r>
            <a:endParaRPr lang="en-US" altLang="ko-KR" sz="2400" dirty="0">
              <a:solidFill>
                <a:srgbClr val="595858"/>
              </a:solidFill>
              <a:latin typeface="Arial" panose="020B0604020202020204" pitchFamily="34" charset="0"/>
              <a:ea typeface="roboto"/>
            </a:endParaRPr>
          </a:p>
          <a:p>
            <a:pPr marL="457200" lvl="0" indent="-4572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epsilon-greedy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정책을 사용하여 행동을 선택</a:t>
            </a:r>
            <a:endParaRPr lang="en-US" altLang="ko-KR" sz="2400" dirty="0">
              <a:solidFill>
                <a:srgbClr val="595858"/>
              </a:solidFill>
              <a:latin typeface="Arial" panose="020B0604020202020204" pitchFamily="34" charset="0"/>
              <a:ea typeface="roboto"/>
            </a:endParaRPr>
          </a:p>
          <a:p>
            <a:pPr marL="457200" lvl="0" indent="-4572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확률 </a:t>
            </a:r>
            <a:r>
              <a:rPr lang="ko-KR" altLang="en-US" sz="2400" dirty="0" err="1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엡실론을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 사용하여 무작위 작업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a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를 선택하고 확률이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1-epsilon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인 경우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a = </a:t>
            </a:r>
            <a:r>
              <a:rPr lang="en-US" altLang="ko-KR" sz="2400" dirty="0" err="1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argmax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 (Q (s, a, w))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와 같이 최대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Q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값이 있는 작업을 선택</a:t>
            </a:r>
            <a:endParaRPr lang="en-US" altLang="ko-KR" sz="2400" dirty="0">
              <a:solidFill>
                <a:srgbClr val="595858"/>
              </a:solidFill>
              <a:latin typeface="Arial" panose="020B0604020202020204" pitchFamily="34" charset="0"/>
              <a:ea typeface="roboto"/>
            </a:endParaRPr>
          </a:p>
          <a:p>
            <a:pPr marL="457200" lvl="0" indent="-4572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한 상태에서 이 작업을 수행하고 보상을 받으려면 새 상태로 이동</a:t>
            </a:r>
            <a:endParaRPr lang="en-US" altLang="ko-KR" sz="2400" dirty="0">
              <a:solidFill>
                <a:srgbClr val="595858"/>
              </a:solidFill>
              <a:latin typeface="Arial" panose="020B0604020202020204" pitchFamily="34" charset="0"/>
              <a:ea typeface="roboto"/>
            </a:endParaRPr>
          </a:p>
          <a:p>
            <a:pPr marL="457200" lvl="0" indent="-4572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이 상태는 다음 게임 화면의 전처리 된 이미지</a:t>
            </a:r>
            <a:endParaRPr lang="en-US" altLang="ko-KR" sz="2400" dirty="0">
              <a:solidFill>
                <a:srgbClr val="595858"/>
              </a:solidFill>
              <a:latin typeface="Arial" panose="020B0604020202020204" pitchFamily="34" charset="0"/>
              <a:ea typeface="roboto"/>
            </a:endParaRPr>
          </a:p>
          <a:p>
            <a:pPr marL="457200" lvl="0" indent="-4572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이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transition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을 재생 버퍼에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&lt;s, a, r, s '&gt;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로 저장합니다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.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rgbClr val="595858"/>
              </a:solidFill>
              <a:effectLst/>
              <a:latin typeface="Arial" panose="020B0604020202020204" pitchFamily="34" charset="0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5881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805" y="4032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Putting it all Together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6669" y="1988627"/>
            <a:ext cx="10840995" cy="34585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7.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다음으로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, replay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 버퍼에서 임의의 값을 배치로 </a:t>
            </a:r>
            <a:r>
              <a:rPr lang="ko-KR" altLang="en-US" sz="2400" dirty="0" err="1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샘플링하고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 손실을 계산</a:t>
            </a:r>
            <a:endParaRPr lang="en-US" altLang="ko-KR" sz="2400" dirty="0">
              <a:solidFill>
                <a:srgbClr val="595858"/>
              </a:solidFill>
              <a:latin typeface="Arial" panose="020B0604020202020204" pitchFamily="34" charset="0"/>
              <a:ea typeface="robot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8.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목표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Q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와 예측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Q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의 차이를 제곱</a:t>
            </a:r>
            <a:endParaRPr lang="en-US" altLang="ko-KR" sz="2400" dirty="0">
              <a:solidFill>
                <a:srgbClr val="595858"/>
              </a:solidFill>
              <a:latin typeface="Arial" panose="020B0604020202020204" pitchFamily="34" charset="0"/>
              <a:ea typeface="robot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9.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이 손실을 최소화하기 위해 실제 네트워크 매개 변수와 관련하여 경사 하강 법을 수행합니다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10.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모든 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C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반복 후 실제 네트워크 가중치를 타겟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네트워크 가중치에 복사</a:t>
            </a:r>
            <a:endParaRPr lang="en-US" altLang="ko-KR" sz="2400" dirty="0">
              <a:solidFill>
                <a:srgbClr val="595858"/>
              </a:solidFill>
              <a:latin typeface="Arial" panose="020B0604020202020204" pitchFamily="34" charset="0"/>
              <a:ea typeface="roboto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11. M </a:t>
            </a:r>
            <a:r>
              <a:rPr lang="ko-KR" altLang="en-US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개의 에피소드에 대해이 단계를 반복합니다</a:t>
            </a:r>
            <a:r>
              <a:rPr lang="en-US" altLang="ko-KR" sz="2400" dirty="0">
                <a:solidFill>
                  <a:srgbClr val="595858"/>
                </a:solidFill>
                <a:latin typeface="Arial" panose="020B0604020202020204" pitchFamily="34" charset="0"/>
                <a:ea typeface="roboto"/>
              </a:rPr>
              <a:t>.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rgbClr val="595858"/>
              </a:solidFill>
              <a:effectLst/>
              <a:latin typeface="Arial" panose="020B0604020202020204" pitchFamily="34" charset="0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4781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카트폴과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8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A Hands-On Introduction to Deep Q-Learning using </a:t>
            </a:r>
            <a:r>
              <a:rPr lang="en-US" altLang="ko-KR" b="1" dirty="0" err="1"/>
              <a:t>OpenAI</a:t>
            </a:r>
            <a:r>
              <a:rPr lang="en-US" altLang="ko-KR" b="1" dirty="0"/>
              <a:t> Gym in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https://www.analyticsvidhya.com/blog/2019/04/introduction-deep-q-learning-python/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4460D-5A56-4DF0-BD10-9C247DFF0E52}"/>
                  </a:ext>
                </a:extLst>
              </p:cNvPr>
              <p:cNvSpPr txBox="1"/>
              <p:nvPr/>
            </p:nvSpPr>
            <p:spPr>
              <a:xfrm>
                <a:off x="175844" y="775861"/>
                <a:ext cx="10250856" cy="588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b="1" dirty="0" err="1"/>
                  <a:t>CartPole</a:t>
                </a:r>
                <a:r>
                  <a:rPr lang="ko-KR" altLang="en-US" b="1" dirty="0"/>
                  <a:t> 소개 </a:t>
                </a:r>
                <a:endParaRPr lang="en-US" altLang="ko-KR" b="1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아래 이미지 중 검은 사각형이 카트</a:t>
                </a:r>
                <a:r>
                  <a:rPr lang="en-US" altLang="ko-KR" dirty="0"/>
                  <a:t>(Cart)</a:t>
                </a:r>
                <a:r>
                  <a:rPr lang="ko-KR" altLang="en-US" dirty="0"/>
                  <a:t>이고 황색 막대가 폴</a:t>
                </a:r>
                <a:r>
                  <a:rPr lang="en-US" altLang="ko-KR" dirty="0"/>
                  <a:t>(Pole)</a:t>
                </a:r>
                <a:r>
                  <a:rPr lang="ko-KR" altLang="en-US" dirty="0"/>
                  <a:t>임 </a:t>
                </a: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카트는 검은색 수평선을 따라 마찰 없이 자유롭게 왔다 갔다 할 수 있음</a:t>
                </a: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목표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폴이 쓰러지지 않도록 카트를 움직임</a:t>
                </a: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에이전트의 상태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이용할 수 있는 정보</a:t>
                </a:r>
                <a:r>
                  <a:rPr lang="en-US" altLang="ko-KR" dirty="0"/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카트의 수평선 상의 위치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4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카트의 속도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14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폴의 수직선으로부터 기운 각도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14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폴의 각속도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altLang="ko-KR" sz="14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에이전트의 행동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오른쪽 혹은 왼쪽으로 이동 </a:t>
                </a:r>
                <a:r>
                  <a:rPr lang="en-US" altLang="ko-KR" dirty="0"/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</a:pP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err="1"/>
                  <a:t>오픈에이아이</a:t>
                </a:r>
                <a:r>
                  <a:rPr lang="ko-KR" altLang="en-US" sz="1200" dirty="0"/>
                  <a:t> 짐이 사용하고 있는 </a:t>
                </a:r>
                <a:r>
                  <a:rPr lang="ko-KR" altLang="en-US" sz="1200" dirty="0" err="1"/>
                  <a:t>카트폴</a:t>
                </a:r>
                <a:r>
                  <a:rPr lang="ko-KR" altLang="en-US" sz="1200" dirty="0"/>
                  <a:t> 예제 논문</a:t>
                </a:r>
                <a:r>
                  <a:rPr lang="en-US" altLang="ko-KR" sz="1200" dirty="0"/>
                  <a:t>: Sutton, R. S., </a:t>
                </a:r>
                <a:r>
                  <a:rPr lang="en-US" altLang="ko-KR" sz="1200" dirty="0" err="1"/>
                  <a:t>Barto</a:t>
                </a:r>
                <a:r>
                  <a:rPr lang="en-US" altLang="ko-KR" sz="1200" dirty="0"/>
                  <a:t>, A. G., &amp; Anderson, C. W. (1983). Neuronlike adaptive elements that can solve difficult learning control problems. </a:t>
                </a:r>
                <a:r>
                  <a:rPr lang="en-US" altLang="ko-KR" sz="1200" i="1" dirty="0"/>
                  <a:t>IEEE Transactions on Systems, Man, and Cybernetics</a:t>
                </a:r>
                <a:r>
                  <a:rPr lang="en-US" altLang="ko-KR" sz="1200" dirty="0"/>
                  <a:t>, </a:t>
                </a:r>
                <a:r>
                  <a:rPr lang="en-US" altLang="ko-KR" sz="1200" i="1" dirty="0"/>
                  <a:t>5</a:t>
                </a:r>
                <a:r>
                  <a:rPr lang="en-US" altLang="ko-KR" sz="1200" dirty="0"/>
                  <a:t>, 834-846.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4460D-5A56-4DF0-BD10-9C247DFF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4" y="775861"/>
                <a:ext cx="10250856" cy="5888728"/>
              </a:xfrm>
              <a:prstGeom prst="rect">
                <a:avLst/>
              </a:prstGeom>
              <a:blipFill>
                <a:blip r:embed="rId3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옅은, 교통, 중지, 거리이(가) 표시된 사진&#10;&#10;자동 생성된 설명">
            <a:extLst>
              <a:ext uri="{FF2B5EF4-FFF2-40B4-BE49-F238E27FC236}">
                <a16:creationId xmlns:a16="http://schemas.microsoft.com/office/drawing/2014/main" id="{0B34ED92-B892-483E-9BA3-DD435CAF4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65" y="3806851"/>
            <a:ext cx="3138303" cy="20398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3986EA-ECC4-43A9-8B4F-8553A9141EF6}"/>
              </a:ext>
            </a:extLst>
          </p:cNvPr>
          <p:cNvSpPr/>
          <p:nvPr/>
        </p:nvSpPr>
        <p:spPr>
          <a:xfrm>
            <a:off x="6681458" y="3775294"/>
            <a:ext cx="3159659" cy="2082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D25210-4340-4A19-BC4F-87C0DA80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3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2347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이론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Deepmind</a:t>
            </a:r>
            <a:r>
              <a:rPr lang="ko-KR" altLang="en-US" dirty="0"/>
              <a:t>의 </a:t>
            </a:r>
            <a:r>
              <a:rPr lang="en-US" altLang="ko-KR" dirty="0"/>
              <a:t>“Playing Atari With Deep Reinforcement Learning”</a:t>
            </a:r>
            <a:r>
              <a:rPr lang="ko-KR" altLang="en-US" dirty="0"/>
              <a:t>이라는 논문에서 </a:t>
            </a:r>
            <a:r>
              <a:rPr lang="en-US" altLang="ko-KR" dirty="0"/>
              <a:t>DQN</a:t>
            </a:r>
            <a:r>
              <a:rPr lang="ko-KR" altLang="en-US" dirty="0"/>
              <a:t>을 소개함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Q-function</a:t>
            </a:r>
            <a:r>
              <a:rPr lang="ko-KR" altLang="en-US" sz="1400" dirty="0"/>
              <a:t>을 이용한 </a:t>
            </a:r>
            <a:r>
              <a:rPr lang="en-US" altLang="ko-KR" sz="1400" dirty="0"/>
              <a:t>Q-learning</a:t>
            </a:r>
            <a:r>
              <a:rPr lang="ko-KR" altLang="en-US" sz="1400" dirty="0"/>
              <a:t> 에 </a:t>
            </a:r>
            <a:r>
              <a:rPr lang="en-US" altLang="ko-KR" sz="1400" dirty="0"/>
              <a:t>Deep Neural Network</a:t>
            </a:r>
            <a:r>
              <a:rPr lang="ko-KR" altLang="en-US" sz="1400" dirty="0"/>
              <a:t>를 결합해 </a:t>
            </a:r>
            <a:r>
              <a:rPr lang="en-US" altLang="ko-KR" sz="1400" dirty="0"/>
              <a:t>Atari 2600</a:t>
            </a:r>
            <a:r>
              <a:rPr lang="ko-KR" altLang="en-US" sz="1400" dirty="0"/>
              <a:t>의 고전 게임을 성공적으로 플레이하는 에이전트를 발표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Q-learning</a:t>
            </a:r>
            <a:r>
              <a:rPr lang="ko-KR" altLang="en-US" dirty="0"/>
              <a:t>과 </a:t>
            </a:r>
            <a:r>
              <a:rPr lang="en-US" altLang="ko-KR" dirty="0"/>
              <a:t>DNN</a:t>
            </a:r>
            <a:r>
              <a:rPr lang="ko-KR" altLang="en-US" dirty="0"/>
              <a:t>을 함께 사용하려면 경험 리플레이</a:t>
            </a:r>
            <a:r>
              <a:rPr lang="en-US" altLang="ko-KR" dirty="0"/>
              <a:t>(Experience Replay)</a:t>
            </a:r>
            <a:r>
              <a:rPr lang="ko-KR" altLang="en-US" dirty="0"/>
              <a:t>가 필요함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Agent</a:t>
            </a:r>
            <a:r>
              <a:rPr lang="ko-KR" altLang="en-US" dirty="0"/>
              <a:t>는 환경에서 훈련해 얻은 샘플</a:t>
            </a:r>
            <a:r>
              <a:rPr lang="en-US" altLang="ko-KR" dirty="0"/>
              <a:t>(s, a, r, s’)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리플레이 메모리</a:t>
            </a:r>
            <a:r>
              <a:rPr lang="en-US" altLang="ko-KR" dirty="0"/>
              <a:t>(Replay Memory)</a:t>
            </a:r>
            <a:r>
              <a:rPr lang="ko-KR" altLang="en-US" dirty="0"/>
              <a:t>에 저장함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60EC66-073B-4737-8B69-5000F1D3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22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2174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이론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Replay Memory</a:t>
            </a:r>
            <a:r>
              <a:rPr lang="ko-KR" altLang="en-US" dirty="0"/>
              <a:t>를 이용한 인공신경망의 학습은 아래와 같음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Replay Memory</a:t>
            </a:r>
            <a:r>
              <a:rPr lang="ko-KR" altLang="en-US" sz="1400" dirty="0"/>
              <a:t>에서 여러 개의 샘플을 무작위로 추출함 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추출한 샘플에 대해 인공신경망을 업데이트함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위의 과정을 매 </a:t>
            </a:r>
            <a:r>
              <a:rPr lang="en-US" altLang="ko-KR" sz="1400" dirty="0"/>
              <a:t>timestep</a:t>
            </a:r>
            <a:r>
              <a:rPr lang="ko-KR" altLang="en-US" sz="1400" dirty="0"/>
              <a:t>마다 반복함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경험 리플레이를 이용하면 샘플 간의 상관관계를 없앨 수 있음으로 안 좋은 상황이 지속되는 현상이 발생하지 않음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B5996-3F95-4EAC-B7E5-601BCE0066CE}"/>
              </a:ext>
            </a:extLst>
          </p:cNvPr>
          <p:cNvSpPr/>
          <p:nvPr/>
        </p:nvSpPr>
        <p:spPr>
          <a:xfrm>
            <a:off x="2760955" y="3368365"/>
            <a:ext cx="2148398" cy="36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샘플</a:t>
            </a:r>
            <a:r>
              <a:rPr lang="en-US" altLang="ko-KR" sz="1400" dirty="0">
                <a:solidFill>
                  <a:schemeClr val="tx1"/>
                </a:solidFill>
              </a:rPr>
              <a:t>(s,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a,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s’)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2BEE55-8112-47D0-AC03-2E06BAEBFACE}"/>
              </a:ext>
            </a:extLst>
          </p:cNvPr>
          <p:cNvSpPr/>
          <p:nvPr/>
        </p:nvSpPr>
        <p:spPr>
          <a:xfrm>
            <a:off x="2760955" y="4191159"/>
            <a:ext cx="2148398" cy="11589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Agent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인공신경망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F90D06-9FEC-4DD9-8950-355F9D27A324}"/>
              </a:ext>
            </a:extLst>
          </p:cNvPr>
          <p:cNvSpPr/>
          <p:nvPr/>
        </p:nvSpPr>
        <p:spPr>
          <a:xfrm>
            <a:off x="2760955" y="5746824"/>
            <a:ext cx="2148398" cy="363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4FB56C-7889-4668-88A4-C92C0A07AFA1}"/>
              </a:ext>
            </a:extLst>
          </p:cNvPr>
          <p:cNvSpPr/>
          <p:nvPr/>
        </p:nvSpPr>
        <p:spPr>
          <a:xfrm>
            <a:off x="6775142" y="3368365"/>
            <a:ext cx="2148398" cy="363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샘플</a:t>
            </a:r>
            <a:r>
              <a:rPr lang="en-US" altLang="ko-KR" sz="1400" dirty="0">
                <a:solidFill>
                  <a:schemeClr val="tx1"/>
                </a:solidFill>
              </a:rPr>
              <a:t>(s,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a,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s’)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28B0D-2F03-494C-87DB-07370FFD6A43}"/>
              </a:ext>
            </a:extLst>
          </p:cNvPr>
          <p:cNvSpPr/>
          <p:nvPr/>
        </p:nvSpPr>
        <p:spPr>
          <a:xfrm>
            <a:off x="6775142" y="3732350"/>
            <a:ext cx="2148398" cy="2372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Replay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CD5C33A-9932-42F2-9220-543258FAC70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909353" y="4129027"/>
            <a:ext cx="1865789" cy="179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6856F0-7688-4772-B0CF-FBBF25625B4D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909353" y="4918626"/>
            <a:ext cx="1865789" cy="101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251E75-78A6-4DAB-9D03-8315FD541203}"/>
              </a:ext>
            </a:extLst>
          </p:cNvPr>
          <p:cNvCxnSpPr>
            <a:cxnSpLocks/>
          </p:cNvCxnSpPr>
          <p:nvPr/>
        </p:nvCxnSpPr>
        <p:spPr>
          <a:xfrm flipH="1">
            <a:off x="4909353" y="5391643"/>
            <a:ext cx="1865789" cy="57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755544-5CF6-427B-9E32-6D3C7FBDB83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4909353" y="5928816"/>
            <a:ext cx="1865789" cy="15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59F852-4EE7-47DA-9A2B-E97CC449B67A}"/>
              </a:ext>
            </a:extLst>
          </p:cNvPr>
          <p:cNvSpPr txBox="1"/>
          <p:nvPr/>
        </p:nvSpPr>
        <p:spPr>
          <a:xfrm>
            <a:off x="5341753" y="62334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무작위 추출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288478-D088-49C7-A756-8AC299AFD2C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835154" y="5350146"/>
            <a:ext cx="0" cy="39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153611-0176-4EC5-9898-E27CD9B1791E}"/>
              </a:ext>
            </a:extLst>
          </p:cNvPr>
          <p:cNvSpPr txBox="1"/>
          <p:nvPr/>
        </p:nvSpPr>
        <p:spPr>
          <a:xfrm>
            <a:off x="3835154" y="54390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C2751E-6078-4172-8055-616853C5868B}"/>
              </a:ext>
            </a:extLst>
          </p:cNvPr>
          <p:cNvSpPr txBox="1"/>
          <p:nvPr/>
        </p:nvSpPr>
        <p:spPr>
          <a:xfrm>
            <a:off x="3925410" y="38211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탐험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935F0C-4276-4573-B51C-92F657BAD82D}"/>
              </a:ext>
            </a:extLst>
          </p:cNvPr>
          <p:cNvCxnSpPr>
            <a:stCxn id="7" idx="0"/>
            <a:endCxn id="2" idx="2"/>
          </p:cNvCxnSpPr>
          <p:nvPr/>
        </p:nvCxnSpPr>
        <p:spPr>
          <a:xfrm flipV="1">
            <a:off x="3835154" y="3732349"/>
            <a:ext cx="0" cy="4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5D69DF-B813-480D-A072-C10A2A71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CFD083E-C825-4368-B698-517062FEEA01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4909353" y="3550357"/>
            <a:ext cx="1865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FDF00A-44A3-4CE4-973D-7C6AF2C9B2D7}"/>
              </a:ext>
            </a:extLst>
          </p:cNvPr>
          <p:cNvSpPr txBox="1"/>
          <p:nvPr/>
        </p:nvSpPr>
        <p:spPr>
          <a:xfrm>
            <a:off x="5642315" y="32751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92228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2347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이론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DQN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Q-learning </a:t>
            </a:r>
            <a:r>
              <a:rPr lang="ko-KR" altLang="en-US" sz="1400" dirty="0"/>
              <a:t>알고리즘을 경험 리플레이 메모리와 함께 사용함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Target-Network</a:t>
            </a:r>
            <a:r>
              <a:rPr lang="ko-KR" altLang="en-US" sz="1400" dirty="0"/>
              <a:t>를 사용함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Q-learning</a:t>
            </a:r>
            <a:r>
              <a:rPr lang="ko-KR" altLang="en-US" dirty="0"/>
              <a:t>에서 </a:t>
            </a:r>
            <a:r>
              <a:rPr lang="en-US" altLang="ko-KR" dirty="0"/>
              <a:t>Q-function</a:t>
            </a:r>
            <a:r>
              <a:rPr lang="ko-KR" altLang="en-US" dirty="0"/>
              <a:t>을 업데이트하는 수식은 아래와 같음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A86C0-1913-4A7D-B6D0-5C834473CA78}"/>
                  </a:ext>
                </a:extLst>
              </p:cNvPr>
              <p:cNvSpPr txBox="1"/>
              <p:nvPr/>
            </p:nvSpPr>
            <p:spPr>
              <a:xfrm>
                <a:off x="923274" y="3525914"/>
                <a:ext cx="956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A86C0-1913-4A7D-B6D0-5C834473C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74" y="3525914"/>
                <a:ext cx="956031" cy="276999"/>
              </a:xfrm>
              <a:prstGeom prst="rect">
                <a:avLst/>
              </a:prstGeom>
              <a:blipFill>
                <a:blip r:embed="rId3"/>
                <a:stretch>
                  <a:fillRect l="-6369" r="-700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01B8E8-D3C1-4A64-B3A5-A7747E34B668}"/>
                  </a:ext>
                </a:extLst>
              </p:cNvPr>
              <p:cNvSpPr txBox="1"/>
              <p:nvPr/>
            </p:nvSpPr>
            <p:spPr>
              <a:xfrm>
                <a:off x="2504979" y="3525914"/>
                <a:ext cx="956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01B8E8-D3C1-4A64-B3A5-A7747E34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979" y="3525914"/>
                <a:ext cx="956031" cy="276999"/>
              </a:xfrm>
              <a:prstGeom prst="rect">
                <a:avLst/>
              </a:prstGeom>
              <a:blipFill>
                <a:blip r:embed="rId4"/>
                <a:stretch>
                  <a:fillRect l="-6369" r="-700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DE596-F6E4-470F-B416-2BAB365E4904}"/>
                  </a:ext>
                </a:extLst>
              </p:cNvPr>
              <p:cNvSpPr txBox="1"/>
              <p:nvPr/>
            </p:nvSpPr>
            <p:spPr>
              <a:xfrm>
                <a:off x="3639103" y="3525914"/>
                <a:ext cx="4172745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li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DE596-F6E4-470F-B416-2BAB365E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103" y="3525914"/>
                <a:ext cx="4172745" cy="362407"/>
              </a:xfrm>
              <a:prstGeom prst="rect">
                <a:avLst/>
              </a:prstGeom>
              <a:blipFill>
                <a:blip r:embed="rId5"/>
                <a:stretch>
                  <a:fillRect l="-1901" t="-23333" r="-336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343424-2015-408D-AC04-508F82CB8DD7}"/>
              </a:ext>
            </a:extLst>
          </p:cNvPr>
          <p:cNvCxnSpPr>
            <a:cxnSpLocks/>
          </p:cNvCxnSpPr>
          <p:nvPr/>
        </p:nvCxnSpPr>
        <p:spPr>
          <a:xfrm flipH="1">
            <a:off x="1968085" y="3682169"/>
            <a:ext cx="411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47C876-2FB7-4B80-8862-E64A8864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9ACCDBE2-6041-4AAA-B501-1C5DCD2F9B2A}"/>
                  </a:ext>
                </a:extLst>
              </p:cNvPr>
              <p:cNvSpPr txBox="1"/>
              <p:nvPr/>
            </p:nvSpPr>
            <p:spPr>
              <a:xfrm>
                <a:off x="8093648" y="3169212"/>
                <a:ext cx="3625110" cy="2178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i="1" dirty="0">
                    <a:latin typeface="Cambria Math" panose="02040503050406030204" pitchFamily="18" charset="0"/>
                  </a:rPr>
                  <a:t>Q: </a:t>
                </a:r>
                <a:r>
                  <a:rPr lang="ko-KR" altLang="en-US" sz="1400" dirty="0" err="1">
                    <a:latin typeface="Cambria Math" panose="02040503050406030204" pitchFamily="18" charset="0"/>
                  </a:rPr>
                  <a:t>큐함수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현재 상태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400" dirty="0"/>
                  <a:t>현재 상태의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 행동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400" dirty="0"/>
                  <a:t>다음 상태의 보상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다음 상태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400" dirty="0"/>
                  <a:t>:</a:t>
                </a:r>
                <a:r>
                  <a:rPr lang="ko-KR" altLang="en-US" sz="1400" dirty="0"/>
                  <a:t>다음 상태의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 행동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가장 큰 보상을 받은 행동의 </a:t>
                </a:r>
                <a:r>
                  <a:rPr lang="en-US" altLang="ko-KR" sz="1400" dirty="0"/>
                  <a:t>Q</a:t>
                </a:r>
                <a:r>
                  <a:rPr lang="ko-KR" altLang="en-US" sz="1400" dirty="0"/>
                  <a:t>값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/>
                  <a:t>: learning rate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 err="1"/>
                  <a:t>감가율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9ACCDBE2-6041-4AAA-B501-1C5DCD2F9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648" y="3169212"/>
                <a:ext cx="3625110" cy="2178289"/>
              </a:xfrm>
              <a:prstGeom prst="rect">
                <a:avLst/>
              </a:prstGeom>
              <a:blipFill>
                <a:blip r:embed="rId6"/>
                <a:stretch>
                  <a:fillRect l="-505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4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특징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DQN</a:t>
            </a:r>
            <a:r>
              <a:rPr lang="ko-KR" altLang="en-US" dirty="0"/>
              <a:t>에서 오류함수로 </a:t>
            </a:r>
            <a:r>
              <a:rPr lang="en-US" altLang="ko-KR" dirty="0"/>
              <a:t>MSE</a:t>
            </a:r>
            <a:r>
              <a:rPr lang="ko-KR" altLang="en-US" dirty="0"/>
              <a:t>를 사용함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오류함수를 최소로 하는 방향으로 인공신경망을 업데이트함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DE596-F6E4-470F-B416-2BAB365E4904}"/>
                  </a:ext>
                </a:extLst>
              </p:cNvPr>
              <p:cNvSpPr txBox="1"/>
              <p:nvPr/>
            </p:nvSpPr>
            <p:spPr>
              <a:xfrm>
                <a:off x="1003339" y="3810000"/>
                <a:ext cx="6734729" cy="375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정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baseline="3000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DE596-F6E4-470F-B416-2BAB365E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39" y="3810000"/>
                <a:ext cx="6734729" cy="375809"/>
              </a:xfrm>
              <a:prstGeom prst="rect">
                <a:avLst/>
              </a:prstGeom>
              <a:blipFill>
                <a:blip r:embed="rId3"/>
                <a:stretch>
                  <a:fillRect l="-181" t="-4839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3FB4A4-3042-48EE-9E57-00DD3AA7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>
                <a:extLst>
                  <a:ext uri="{FF2B5EF4-FFF2-40B4-BE49-F238E27FC236}">
                    <a16:creationId xmlns:a16="http://schemas.microsoft.com/office/drawing/2014/main" id="{C7E5F5F3-E885-460A-9E4D-9ACE45C2759C}"/>
                  </a:ext>
                </a:extLst>
              </p:cNvPr>
              <p:cNvSpPr txBox="1"/>
              <p:nvPr/>
            </p:nvSpPr>
            <p:spPr>
              <a:xfrm>
                <a:off x="8291395" y="2862881"/>
                <a:ext cx="3625110" cy="188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i="1" dirty="0">
                    <a:latin typeface="Cambria Math" panose="02040503050406030204" pitchFamily="18" charset="0"/>
                  </a:rPr>
                  <a:t>Q: </a:t>
                </a:r>
                <a:r>
                  <a:rPr lang="ko-KR" altLang="en-US" sz="1400" dirty="0" err="1">
                    <a:latin typeface="Cambria Math" panose="02040503050406030204" pitchFamily="18" charset="0"/>
                  </a:rPr>
                  <a:t>큐함수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i="1" dirty="0"/>
                  <a:t>s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현재 상태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400" i="1" dirty="0">
                    <a:latin typeface="Cambria Math" panose="02040503050406030204" pitchFamily="18" charset="0"/>
                  </a:rPr>
                  <a:t>현재</a:t>
                </a:r>
                <a:r>
                  <a:rPr lang="ko-KR" altLang="en-US" sz="1400" dirty="0"/>
                  <a:t> 상태의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 행동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i="1" dirty="0"/>
                  <a:t>s</a:t>
                </a:r>
                <a:r>
                  <a:rPr lang="en-US" altLang="ko-KR" sz="1400" dirty="0"/>
                  <a:t>’: </a:t>
                </a:r>
                <a:r>
                  <a:rPr lang="ko-KR" altLang="en-US" sz="1400" dirty="0"/>
                  <a:t>다음 상태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i="1" dirty="0">
                    <a:latin typeface="Cambria Math" panose="02040503050406030204" pitchFamily="18" charset="0"/>
                  </a:rPr>
                  <a:t>a’: 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다음</a:t>
                </a:r>
                <a:r>
                  <a:rPr lang="ko-KR" altLang="en-US" sz="1400" dirty="0"/>
                  <a:t> 상태의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 행동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r>
                  <a:rPr lang="ko-KR" altLang="en-US" sz="1400" dirty="0"/>
                  <a:t>책신경망의 매개변수 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가장 큰 보상을 받은 행동의 </a:t>
                </a:r>
                <a:r>
                  <a:rPr lang="en-US" altLang="ko-KR" sz="1400" dirty="0"/>
                  <a:t>Q</a:t>
                </a:r>
                <a:r>
                  <a:rPr lang="ko-KR" altLang="en-US" sz="1400" dirty="0"/>
                  <a:t>값임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 err="1"/>
                  <a:t>감가율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9">
                <a:extLst>
                  <a:ext uri="{FF2B5EF4-FFF2-40B4-BE49-F238E27FC236}">
                    <a16:creationId xmlns:a16="http://schemas.microsoft.com/office/drawing/2014/main" id="{C7E5F5F3-E885-460A-9E4D-9ACE45C2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395" y="2862881"/>
                <a:ext cx="3625110" cy="1886350"/>
              </a:xfrm>
              <a:prstGeom prst="rect">
                <a:avLst/>
              </a:prstGeom>
              <a:blipFill>
                <a:blip r:embed="rId4"/>
                <a:stretch>
                  <a:fillRect l="-504" t="-971" b="-22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602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특징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기존의 알고리즘은 부트스트랩</a:t>
            </a:r>
            <a:r>
              <a:rPr lang="en-US" altLang="ko-KR" dirty="0"/>
              <a:t>(Bootstrap) </a:t>
            </a:r>
            <a:r>
              <a:rPr lang="ko-KR" altLang="en-US" dirty="0"/>
              <a:t>방식으로 학습함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문제점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Bootstrap</a:t>
            </a:r>
            <a:r>
              <a:rPr lang="ko-KR" altLang="en-US" sz="1400" dirty="0"/>
              <a:t>의 문제점은 업데이트의 </a:t>
            </a:r>
            <a:r>
              <a:rPr lang="ko-KR" altLang="en-US" sz="1400" dirty="0" err="1"/>
              <a:t>목표값이</a:t>
            </a:r>
            <a:r>
              <a:rPr lang="ko-KR" altLang="en-US" sz="1400" dirty="0"/>
              <a:t> 계속 변함</a:t>
            </a:r>
            <a:r>
              <a:rPr lang="en-US" altLang="ko-KR" sz="1400" dirty="0"/>
              <a:t>	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인공신경망 자체도 계속 업데이트되면 문제점이 더 </a:t>
            </a:r>
            <a:r>
              <a:rPr lang="ko-KR" altLang="en-US" sz="1400" dirty="0" err="1"/>
              <a:t>심해짐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해결방안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정답을 만들어 내는 인공신경망을 일정 시간 동안 유지함 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타깃신경망을 따로 만들고 타깃신경망에서 정답에 해당하는 값을 구함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여기서 구한 정답을 통해 다른 인공신경망을 계속 학습시킴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타깃신경망은 </a:t>
            </a:r>
            <a:r>
              <a:rPr lang="ko-KR" altLang="en-US" sz="1400" dirty="0">
                <a:solidFill>
                  <a:srgbClr val="FF0000"/>
                </a:solidFill>
              </a:rPr>
              <a:t>일정한 시간 간격마다 그 인공신경망으로 업데이트함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DE596-F6E4-470F-B416-2BAB365E4904}"/>
                  </a:ext>
                </a:extLst>
              </p:cNvPr>
              <p:cNvSpPr txBox="1"/>
              <p:nvPr/>
            </p:nvSpPr>
            <p:spPr>
              <a:xfrm>
                <a:off x="892442" y="5063449"/>
                <a:ext cx="7116114" cy="375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정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DE596-F6E4-470F-B416-2BAB365E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42" y="5063449"/>
                <a:ext cx="7116114" cy="375809"/>
              </a:xfrm>
              <a:prstGeom prst="rect">
                <a:avLst/>
              </a:prstGeom>
              <a:blipFill>
                <a:blip r:embed="rId3"/>
                <a:stretch>
                  <a:fillRect l="-86" t="-6557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801EFF-59E4-499B-A638-B5AF9A2C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>
                <a:extLst>
                  <a:ext uri="{FF2B5EF4-FFF2-40B4-BE49-F238E27FC236}">
                    <a16:creationId xmlns:a16="http://schemas.microsoft.com/office/drawing/2014/main" id="{15C825CF-2241-4F6C-AEE1-0377C93143D8}"/>
                  </a:ext>
                </a:extLst>
              </p:cNvPr>
              <p:cNvSpPr txBox="1"/>
              <p:nvPr/>
            </p:nvSpPr>
            <p:spPr>
              <a:xfrm>
                <a:off x="8093648" y="4196495"/>
                <a:ext cx="3625110" cy="2378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i="1" dirty="0">
                    <a:latin typeface="Cambria Math" panose="02040503050406030204" pitchFamily="18" charset="0"/>
                  </a:rPr>
                  <a:t>Q: </a:t>
                </a:r>
                <a:r>
                  <a:rPr lang="ko-KR" altLang="en-US" sz="1400" dirty="0" err="1">
                    <a:latin typeface="Cambria Math" panose="02040503050406030204" pitchFamily="18" charset="0"/>
                  </a:rPr>
                  <a:t>큐함수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현재 상태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400" dirty="0"/>
                  <a:t>현재 상태의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 행동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400" dirty="0"/>
                  <a:t>다음 상태의 보상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다음 상태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타깃 신경망의 매개변수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400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1400" dirty="0"/>
                  <a:t>공신경망의 매개변수 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가장 큰 보상을 받은 행동의 </a:t>
                </a:r>
                <a:r>
                  <a:rPr lang="en-US" altLang="ko-KR" sz="1400" dirty="0"/>
                  <a:t>Q</a:t>
                </a:r>
                <a:r>
                  <a:rPr lang="ko-KR" altLang="en-US" sz="1400" dirty="0"/>
                  <a:t>값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400" dirty="0"/>
                  <a:t>: learning rate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 err="1"/>
                  <a:t>감가율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9">
                <a:extLst>
                  <a:ext uri="{FF2B5EF4-FFF2-40B4-BE49-F238E27FC236}">
                    <a16:creationId xmlns:a16="http://schemas.microsoft.com/office/drawing/2014/main" id="{15C825CF-2241-4F6C-AEE1-0377C9314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648" y="4196495"/>
                <a:ext cx="3625110" cy="2378793"/>
              </a:xfrm>
              <a:prstGeom prst="rect">
                <a:avLst/>
              </a:prstGeom>
              <a:blipFill>
                <a:blip r:embed="rId4"/>
                <a:stretch>
                  <a:fillRect l="-505" t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AE84C996-94A5-4FF6-BAFE-BCB3CC5A99D8}"/>
                  </a:ext>
                </a:extLst>
              </p:cNvPr>
              <p:cNvSpPr txBox="1"/>
              <p:nvPr/>
            </p:nvSpPr>
            <p:spPr>
              <a:xfrm>
                <a:off x="6185406" y="5795143"/>
                <a:ext cx="18178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sz="1400" dirty="0">
                    <a:latin typeface="Cambria Math" panose="02040503050406030204" pitchFamily="18" charset="0"/>
                  </a:rPr>
                  <a:t>델의 예측에 해당 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AE84C996-94A5-4FF6-BAFE-BCB3CC5A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406" y="5795143"/>
                <a:ext cx="1817863" cy="307777"/>
              </a:xfrm>
              <a:prstGeom prst="rect">
                <a:avLst/>
              </a:prstGeom>
              <a:blipFill>
                <a:blip r:embed="rId5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3780B08F-0E91-494D-B70E-C2E5C2801B54}"/>
              </a:ext>
            </a:extLst>
          </p:cNvPr>
          <p:cNvSpPr/>
          <p:nvPr/>
        </p:nvSpPr>
        <p:spPr>
          <a:xfrm rot="5400000">
            <a:off x="4820868" y="4303632"/>
            <a:ext cx="218082" cy="25353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ACC4C701-0178-4355-AC94-E0A25BCF009B}"/>
              </a:ext>
            </a:extLst>
          </p:cNvPr>
          <p:cNvSpPr/>
          <p:nvPr/>
        </p:nvSpPr>
        <p:spPr>
          <a:xfrm rot="5400000">
            <a:off x="6961353" y="5104885"/>
            <a:ext cx="218083" cy="9328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B554C-8558-41D9-941A-56737405F784}"/>
              </a:ext>
            </a:extLst>
          </p:cNvPr>
          <p:cNvSpPr txBox="1"/>
          <p:nvPr/>
        </p:nvSpPr>
        <p:spPr>
          <a:xfrm>
            <a:off x="4402666" y="5741226"/>
            <a:ext cx="132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ambria Math" panose="02040503050406030204" pitchFamily="18" charset="0"/>
              </a:rPr>
              <a:t>target</a:t>
            </a:r>
            <a:r>
              <a:rPr lang="ko-KR" altLang="en-US" sz="1400" dirty="0">
                <a:latin typeface="Cambria Math" panose="02040503050406030204" pitchFamily="18" charset="0"/>
              </a:rPr>
              <a:t>에 해당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50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7771CDD-8A40-46F3-B2B2-AABF743D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3" y="972230"/>
            <a:ext cx="7562850" cy="3324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EF49EF-87E5-4132-B687-3D82E8EC776A}"/>
              </a:ext>
            </a:extLst>
          </p:cNvPr>
          <p:cNvSpPr txBox="1"/>
          <p:nvPr/>
        </p:nvSpPr>
        <p:spPr>
          <a:xfrm>
            <a:off x="664653" y="4833257"/>
            <a:ext cx="318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필요한 패키지를 </a:t>
            </a:r>
            <a:r>
              <a:rPr lang="en-US" altLang="ko-KR" dirty="0"/>
              <a:t>import</a:t>
            </a:r>
            <a:r>
              <a:rPr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358071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1240A46-7405-452C-BC9A-A849E65C0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93" y="628650"/>
            <a:ext cx="7096125" cy="2800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F4C95-30BD-4044-BEBF-818A5C3DB83A}"/>
              </a:ext>
            </a:extLst>
          </p:cNvPr>
          <p:cNvSpPr txBox="1"/>
          <p:nvPr/>
        </p:nvSpPr>
        <p:spPr>
          <a:xfrm>
            <a:off x="8470924" y="86483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env </a:t>
            </a:r>
            <a:r>
              <a:rPr lang="ko-KR" altLang="en-US" dirty="0">
                <a:solidFill>
                  <a:srgbClr val="FF0000"/>
                </a:solidFill>
              </a:rPr>
              <a:t>객체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8E43A-3F23-4460-8495-D3CE8B85BCC4}"/>
              </a:ext>
            </a:extLst>
          </p:cNvPr>
          <p:cNvSpPr txBox="1"/>
          <p:nvPr/>
        </p:nvSpPr>
        <p:spPr>
          <a:xfrm>
            <a:off x="359887" y="1564904"/>
            <a:ext cx="260433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상태의 크기와 행동의 크기를 얻음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501CFF0-AFBC-4D2A-9602-9D03A6E24534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005373" y="1867914"/>
            <a:ext cx="1026399" cy="17130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C6354F-474B-4B83-9CF8-0642BF4DE0A5}"/>
              </a:ext>
            </a:extLst>
          </p:cNvPr>
          <p:cNvSpPr txBox="1"/>
          <p:nvPr/>
        </p:nvSpPr>
        <p:spPr>
          <a:xfrm>
            <a:off x="5095172" y="3556919"/>
            <a:ext cx="524677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상태의 크기와 행동의 크기를 </a:t>
            </a:r>
            <a:r>
              <a:rPr lang="en-US" altLang="ko-KR" dirty="0" err="1">
                <a:solidFill>
                  <a:srgbClr val="FF0000"/>
                </a:solidFill>
              </a:rPr>
              <a:t>DNQAgent</a:t>
            </a:r>
            <a:r>
              <a:rPr lang="ko-KR" altLang="en-US" dirty="0">
                <a:solidFill>
                  <a:srgbClr val="FF0000"/>
                </a:solidFill>
              </a:rPr>
              <a:t>함수에 입력해 </a:t>
            </a:r>
            <a:r>
              <a:rPr lang="en-US" altLang="ko-KR" dirty="0">
                <a:solidFill>
                  <a:srgbClr val="FF0000"/>
                </a:solidFill>
              </a:rPr>
              <a:t>agent</a:t>
            </a:r>
            <a:r>
              <a:rPr lang="ko-KR" altLang="en-US" dirty="0">
                <a:solidFill>
                  <a:srgbClr val="FF0000"/>
                </a:solidFill>
              </a:rPr>
              <a:t>를 생성함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2E5AFEF-21A0-447D-B142-DB28642986E6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8589349" y="3237633"/>
            <a:ext cx="1752600" cy="642452"/>
          </a:xfrm>
          <a:prstGeom prst="bentConnector3">
            <a:avLst>
              <a:gd name="adj1" fmla="val -130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11AA50-0314-45BE-AE41-E344EE1C8D14}"/>
              </a:ext>
            </a:extLst>
          </p:cNvPr>
          <p:cNvSpPr txBox="1"/>
          <p:nvPr/>
        </p:nvSpPr>
        <p:spPr>
          <a:xfrm>
            <a:off x="8990653" y="1465497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137: </a:t>
            </a:r>
            <a:r>
              <a:rPr lang="en-US" altLang="zh-CN" dirty="0" err="1">
                <a:solidFill>
                  <a:srgbClr val="FF0000"/>
                </a:solidFill>
              </a:rPr>
              <a:t>state_size</a:t>
            </a:r>
            <a:r>
              <a:rPr lang="en-US" altLang="zh-CN" dirty="0">
                <a:solidFill>
                  <a:srgbClr val="FF0000"/>
                </a:solidFill>
              </a:rPr>
              <a:t>-&gt; 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138: </a:t>
            </a:r>
            <a:r>
              <a:rPr lang="en-US" altLang="zh-CN" dirty="0" err="1">
                <a:solidFill>
                  <a:srgbClr val="FF0000"/>
                </a:solidFill>
              </a:rPr>
              <a:t>action_size</a:t>
            </a:r>
            <a:r>
              <a:rPr lang="en-US" altLang="zh-CN" dirty="0">
                <a:solidFill>
                  <a:srgbClr val="FF0000"/>
                </a:solidFill>
              </a:rPr>
              <a:t>-&gt;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57604-7331-47D4-A605-7A51A9175CBF}"/>
              </a:ext>
            </a:extLst>
          </p:cNvPr>
          <p:cNvSpPr txBox="1"/>
          <p:nvPr/>
        </p:nvSpPr>
        <p:spPr>
          <a:xfrm>
            <a:off x="-549805" y="3629037"/>
            <a:ext cx="479971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state</a:t>
            </a: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</a:rPr>
              <a:t>카트의 수평선 상의 위치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</a:rPr>
              <a:t>카트의 속도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</a:rPr>
              <a:t>폴의 수직선으로부터 기운 각도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</a:rPr>
              <a:t>폴의 가속도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FF0000"/>
                </a:solidFill>
              </a:rPr>
              <a:t>action_size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</a:rPr>
              <a:t>오른쪽</a:t>
            </a:r>
            <a:r>
              <a:rPr lang="en-US" altLang="ko-KR" sz="1600" dirty="0">
                <a:solidFill>
                  <a:srgbClr val="FF0000"/>
                </a:solidFill>
              </a:rPr>
              <a:t>: 0</a:t>
            </a: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</a:rPr>
              <a:t>왼쪽</a:t>
            </a:r>
            <a:r>
              <a:rPr lang="en-US" altLang="ko-KR" sz="1600" dirty="0">
                <a:solidFill>
                  <a:srgbClr val="FF0000"/>
                </a:solidFill>
              </a:rPr>
              <a:t>: 1</a:t>
            </a:r>
          </a:p>
          <a:p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2886" y="3039762"/>
            <a:ext cx="4838038" cy="389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4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FCDD920-2A2B-4A46-9670-9EB04D4F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97" y="622180"/>
            <a:ext cx="4549492" cy="573417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9D9C8F-DC17-45A4-BA21-C80E22C41279}"/>
              </a:ext>
            </a:extLst>
          </p:cNvPr>
          <p:cNvSpPr/>
          <p:nvPr/>
        </p:nvSpPr>
        <p:spPr>
          <a:xfrm>
            <a:off x="2890155" y="1557687"/>
            <a:ext cx="3211288" cy="52300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F3D46-4E0B-4CBA-8C33-A03FF7A912EC}"/>
              </a:ext>
            </a:extLst>
          </p:cNvPr>
          <p:cNvSpPr txBox="1"/>
          <p:nvPr/>
        </p:nvSpPr>
        <p:spPr>
          <a:xfrm>
            <a:off x="7004956" y="1434365"/>
            <a:ext cx="25581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상태의 크기와 행동의 크기를 정의함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E35A22-9D0B-4693-9885-38157312C57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297385" y="1757530"/>
            <a:ext cx="707571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8D5D44-2708-40A0-BA44-FB6690A475B4}"/>
              </a:ext>
            </a:extLst>
          </p:cNvPr>
          <p:cNvSpPr/>
          <p:nvPr/>
        </p:nvSpPr>
        <p:spPr>
          <a:xfrm>
            <a:off x="2884712" y="2754086"/>
            <a:ext cx="3211288" cy="143691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32799-8AC2-4B0B-B9DB-C4929DC9D5C0}"/>
              </a:ext>
            </a:extLst>
          </p:cNvPr>
          <p:cNvSpPr txBox="1"/>
          <p:nvPr/>
        </p:nvSpPr>
        <p:spPr>
          <a:xfrm>
            <a:off x="6999513" y="3105834"/>
            <a:ext cx="25581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각 </a:t>
            </a:r>
            <a:r>
              <a:rPr lang="ko-KR" altLang="en-US" dirty="0" err="1">
                <a:solidFill>
                  <a:srgbClr val="0000FF"/>
                </a:solidFill>
              </a:rPr>
              <a:t>하이퍼파라미터를</a:t>
            </a:r>
            <a:r>
              <a:rPr lang="ko-KR" altLang="en-US" dirty="0">
                <a:solidFill>
                  <a:srgbClr val="0000FF"/>
                </a:solidFill>
              </a:rPr>
              <a:t> 정의함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B4AA18-754F-4597-A9B9-3B6F1F8EB37C}"/>
              </a:ext>
            </a:extLst>
          </p:cNvPr>
          <p:cNvCxnSpPr/>
          <p:nvPr/>
        </p:nvCxnSpPr>
        <p:spPr>
          <a:xfrm flipH="1" flipV="1">
            <a:off x="6291942" y="3428999"/>
            <a:ext cx="707571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3D8D1-A66B-4776-9066-29CA18D3B4A5}"/>
              </a:ext>
            </a:extLst>
          </p:cNvPr>
          <p:cNvSpPr/>
          <p:nvPr/>
        </p:nvSpPr>
        <p:spPr>
          <a:xfrm>
            <a:off x="2884712" y="4555218"/>
            <a:ext cx="3211288" cy="30917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67315-6BAB-4145-A4DF-D1AD2D62A749}"/>
              </a:ext>
            </a:extLst>
          </p:cNvPr>
          <p:cNvSpPr txBox="1"/>
          <p:nvPr/>
        </p:nvSpPr>
        <p:spPr>
          <a:xfrm>
            <a:off x="6912428" y="4479635"/>
            <a:ext cx="25581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최대 크기 </a:t>
            </a:r>
            <a:r>
              <a:rPr lang="en-US" altLang="ko-KR" dirty="0">
                <a:solidFill>
                  <a:srgbClr val="0000FF"/>
                </a:solidFill>
              </a:rPr>
              <a:t>2,000</a:t>
            </a:r>
            <a:r>
              <a:rPr lang="ko-KR" altLang="en-US" dirty="0">
                <a:solidFill>
                  <a:srgbClr val="0000FF"/>
                </a:solidFill>
              </a:rPr>
              <a:t>인 메모리 생성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A7A575-D2A7-4D90-9C0E-4F95BAD920AD}"/>
              </a:ext>
            </a:extLst>
          </p:cNvPr>
          <p:cNvCxnSpPr/>
          <p:nvPr/>
        </p:nvCxnSpPr>
        <p:spPr>
          <a:xfrm flipH="1" flipV="1">
            <a:off x="6204857" y="4681474"/>
            <a:ext cx="707571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43FAD9-700E-4B6C-99FB-D4939AC778C5}"/>
              </a:ext>
            </a:extLst>
          </p:cNvPr>
          <p:cNvSpPr/>
          <p:nvPr/>
        </p:nvSpPr>
        <p:spPr>
          <a:xfrm>
            <a:off x="2884712" y="5143340"/>
            <a:ext cx="3211288" cy="386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53494D-332C-4FB1-80B6-A99F0BAF4F7A}"/>
              </a:ext>
            </a:extLst>
          </p:cNvPr>
          <p:cNvSpPr txBox="1"/>
          <p:nvPr/>
        </p:nvSpPr>
        <p:spPr>
          <a:xfrm>
            <a:off x="6912428" y="5647789"/>
            <a:ext cx="25581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모델을 생성함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DB6E9C8-1843-4F5D-A627-9CFE21038CB9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6204858" y="5331935"/>
            <a:ext cx="707570" cy="500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1ACF24-9E32-47E4-9D1C-EA47BA75762E}"/>
              </a:ext>
            </a:extLst>
          </p:cNvPr>
          <p:cNvSpPr txBox="1"/>
          <p:nvPr/>
        </p:nvSpPr>
        <p:spPr>
          <a:xfrm>
            <a:off x="9307288" y="2209571"/>
            <a:ext cx="215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39: </a:t>
            </a:r>
            <a:r>
              <a:rPr lang="en-US" altLang="zh-CN" dirty="0" err="1">
                <a:solidFill>
                  <a:srgbClr val="FF0000"/>
                </a:solidFill>
              </a:rPr>
              <a:t>state_size</a:t>
            </a:r>
            <a:r>
              <a:rPr lang="en-US" altLang="zh-CN" dirty="0">
                <a:solidFill>
                  <a:srgbClr val="FF0000"/>
                </a:solidFill>
              </a:rPr>
              <a:t>-&gt; 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40: </a:t>
            </a:r>
            <a:r>
              <a:rPr lang="en-US" altLang="zh-CN" dirty="0" err="1">
                <a:solidFill>
                  <a:srgbClr val="FF0000"/>
                </a:solidFill>
              </a:rPr>
              <a:t>action_size</a:t>
            </a:r>
            <a:r>
              <a:rPr lang="en-US" altLang="zh-CN" dirty="0">
                <a:solidFill>
                  <a:srgbClr val="FF0000"/>
                </a:solidFill>
              </a:rPr>
              <a:t>-&gt; 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99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8B1D87-EAC7-4CBC-AF74-A9500446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3" y="817991"/>
            <a:ext cx="8294178" cy="372865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ED0671-D7FA-4909-A7C1-A0D8CF304268}"/>
              </a:ext>
            </a:extLst>
          </p:cNvPr>
          <p:cNvSpPr/>
          <p:nvPr/>
        </p:nvSpPr>
        <p:spPr>
          <a:xfrm>
            <a:off x="1665514" y="1393371"/>
            <a:ext cx="7108372" cy="166551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7AFA7CE-DD96-4415-90A6-1F2DACF11A25}"/>
              </a:ext>
            </a:extLst>
          </p:cNvPr>
          <p:cNvCxnSpPr>
            <a:cxnSpLocks/>
            <a:endCxn id="3" idx="3"/>
          </p:cNvCxnSpPr>
          <p:nvPr/>
        </p:nvCxnSpPr>
        <p:spPr>
          <a:xfrm rot="16200000" flipV="1">
            <a:off x="8529739" y="2470277"/>
            <a:ext cx="1408137" cy="9198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16E5B27-E5E1-4514-B966-4A5E36991EB9}"/>
              </a:ext>
            </a:extLst>
          </p:cNvPr>
          <p:cNvGrpSpPr/>
          <p:nvPr/>
        </p:nvGrpSpPr>
        <p:grpSpPr>
          <a:xfrm>
            <a:off x="8033657" y="3634266"/>
            <a:ext cx="3167743" cy="2503715"/>
            <a:chOff x="8033657" y="3634266"/>
            <a:chExt cx="3167743" cy="250371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A61ABA-29E4-4CFD-BC0E-4F88538FAD7D}"/>
                </a:ext>
              </a:extLst>
            </p:cNvPr>
            <p:cNvSpPr/>
            <p:nvPr/>
          </p:nvSpPr>
          <p:spPr>
            <a:xfrm>
              <a:off x="8033657" y="3634266"/>
              <a:ext cx="3167743" cy="2503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CD718D-BBE5-4D4E-A883-AF74276511A4}"/>
                </a:ext>
              </a:extLst>
            </p:cNvPr>
            <p:cNvSpPr/>
            <p:nvPr/>
          </p:nvSpPr>
          <p:spPr>
            <a:xfrm>
              <a:off x="8414657" y="4045908"/>
              <a:ext cx="359229" cy="19929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5D5C3B-804B-422D-9423-EFF47AE5F32A}"/>
                </a:ext>
              </a:extLst>
            </p:cNvPr>
            <p:cNvSpPr/>
            <p:nvPr/>
          </p:nvSpPr>
          <p:spPr>
            <a:xfrm>
              <a:off x="10308773" y="4672882"/>
              <a:ext cx="359229" cy="73904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5BA8BE-E66A-46E6-816A-6469972F6174}"/>
                </a:ext>
              </a:extLst>
            </p:cNvPr>
            <p:cNvSpPr txBox="1"/>
            <p:nvPr/>
          </p:nvSpPr>
          <p:spPr>
            <a:xfrm>
              <a:off x="8151980" y="3709282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Hidden layer</a:t>
              </a:r>
              <a:endParaRPr lang="ko-KR" altLang="en-US" sz="11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C6D405-B7B3-4EDC-9DC4-793834B01476}"/>
                </a:ext>
              </a:extLst>
            </p:cNvPr>
            <p:cNvSpPr txBox="1"/>
            <p:nvPr/>
          </p:nvSpPr>
          <p:spPr>
            <a:xfrm>
              <a:off x="9958658" y="4323708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Output layer</a:t>
              </a:r>
              <a:endParaRPr lang="ko-KR" altLang="en-US" sz="11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2E1BBA-14C1-46D3-AFB0-27E04A28B69D}"/>
                </a:ext>
              </a:extLst>
            </p:cNvPr>
            <p:cNvSpPr txBox="1"/>
            <p:nvPr/>
          </p:nvSpPr>
          <p:spPr>
            <a:xfrm>
              <a:off x="9069219" y="3709281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Hidden layer</a:t>
              </a:r>
              <a:endParaRPr lang="ko-KR" altLang="en-US" sz="1100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EB7C32-4369-44F7-95CB-5425CC254A02}"/>
                </a:ext>
              </a:extLst>
            </p:cNvPr>
            <p:cNvSpPr/>
            <p:nvPr/>
          </p:nvSpPr>
          <p:spPr>
            <a:xfrm>
              <a:off x="9425261" y="4045908"/>
              <a:ext cx="359229" cy="19929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8418562-267D-44FA-91BF-AB543B02126C}"/>
                </a:ext>
              </a:extLst>
            </p:cNvPr>
            <p:cNvCxnSpPr/>
            <p:nvPr/>
          </p:nvCxnSpPr>
          <p:spPr>
            <a:xfrm>
              <a:off x="8773886" y="5042404"/>
              <a:ext cx="651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B52F3C8-6222-46E2-A983-59F62267766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9789010" y="5033837"/>
              <a:ext cx="519763" cy="8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7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Q Learning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77105" y="1844577"/>
            <a:ext cx="900118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595858"/>
                </a:solidFill>
                <a:ea typeface="roboto"/>
              </a:rPr>
              <a:t>모든 단계에서 각 행동의 예상되는 보상을 알고 있다고 가정 해 보겠습니다</a:t>
            </a:r>
            <a:r>
              <a:rPr lang="en-US" altLang="ko-KR" sz="2000" dirty="0">
                <a:solidFill>
                  <a:srgbClr val="595858"/>
                </a:solidFill>
                <a:ea typeface="roboto"/>
              </a:rPr>
              <a:t>.</a:t>
            </a:r>
          </a:p>
          <a:p>
            <a:pPr marL="342900" lvl="0" indent="-34290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595858"/>
                </a:solidFill>
                <a:ea typeface="roboto"/>
              </a:rPr>
              <a:t>이것은 본질적으로 에이전트의 </a:t>
            </a:r>
            <a:r>
              <a:rPr lang="ko-KR" altLang="en-US" sz="2000" dirty="0" err="1">
                <a:solidFill>
                  <a:srgbClr val="595858"/>
                </a:solidFill>
                <a:ea typeface="roboto"/>
              </a:rPr>
              <a:t>치트</a:t>
            </a:r>
            <a:r>
              <a:rPr lang="ko-KR" altLang="en-US" sz="2000" dirty="0">
                <a:solidFill>
                  <a:srgbClr val="595858"/>
                </a:solidFill>
                <a:ea typeface="roboto"/>
              </a:rPr>
              <a:t> 시트와 같습니다</a:t>
            </a:r>
            <a:r>
              <a:rPr lang="en-US" altLang="ko-KR" sz="2000" dirty="0">
                <a:solidFill>
                  <a:srgbClr val="595858"/>
                </a:solidFill>
                <a:ea typeface="roboto"/>
              </a:rPr>
              <a:t>.</a:t>
            </a:r>
          </a:p>
          <a:p>
            <a:pPr marL="342900" lvl="0" indent="-34290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595858"/>
                </a:solidFill>
                <a:ea typeface="roboto"/>
              </a:rPr>
              <a:t>즉</a:t>
            </a:r>
            <a:r>
              <a:rPr lang="en-US" altLang="ko-KR" sz="2000" dirty="0">
                <a:solidFill>
                  <a:srgbClr val="595858"/>
                </a:solidFill>
                <a:ea typeface="roboto"/>
              </a:rPr>
              <a:t>, </a:t>
            </a:r>
            <a:r>
              <a:rPr lang="ko-KR" altLang="en-US" sz="2000" dirty="0">
                <a:solidFill>
                  <a:srgbClr val="595858"/>
                </a:solidFill>
                <a:ea typeface="roboto"/>
              </a:rPr>
              <a:t>에이전트는 수행 할 작업을 정확히 알고 </a:t>
            </a:r>
            <a:r>
              <a:rPr lang="ko-KR" altLang="en-US" sz="2000" dirty="0" err="1">
                <a:solidFill>
                  <a:srgbClr val="595858"/>
                </a:solidFill>
                <a:ea typeface="roboto"/>
              </a:rPr>
              <a:t>있게되는거죠</a:t>
            </a:r>
            <a:r>
              <a:rPr lang="en-US" altLang="ko-KR" sz="2000" dirty="0">
                <a:solidFill>
                  <a:srgbClr val="595858"/>
                </a:solidFill>
                <a:ea typeface="roboto"/>
              </a:rPr>
              <a:t>.</a:t>
            </a:r>
          </a:p>
          <a:p>
            <a:pPr marL="342900" lvl="0" indent="-34290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595858"/>
                </a:solidFill>
                <a:ea typeface="roboto"/>
              </a:rPr>
              <a:t>결국 최대 총 보상을 생성하는 일련의 행동을 수행합니다</a:t>
            </a:r>
            <a:r>
              <a:rPr lang="en-US" altLang="ko-KR" sz="2000" dirty="0">
                <a:solidFill>
                  <a:srgbClr val="595858"/>
                </a:solidFill>
                <a:ea typeface="roboto"/>
              </a:rPr>
              <a:t>.</a:t>
            </a:r>
          </a:p>
          <a:p>
            <a:pPr marL="342900" lvl="0" indent="-34290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595858"/>
                </a:solidFill>
                <a:ea typeface="roboto"/>
              </a:rPr>
              <a:t>이 총 보상을 </a:t>
            </a:r>
            <a:r>
              <a:rPr lang="en-US" altLang="ko-KR" sz="2000" dirty="0">
                <a:solidFill>
                  <a:srgbClr val="595858"/>
                </a:solidFill>
                <a:ea typeface="roboto"/>
              </a:rPr>
              <a:t>Q-value</a:t>
            </a:r>
            <a:r>
              <a:rPr lang="ko-KR" altLang="en-US" sz="2000" dirty="0">
                <a:solidFill>
                  <a:srgbClr val="595858"/>
                </a:solidFill>
                <a:ea typeface="roboto"/>
              </a:rPr>
              <a:t>라고도 하며 다음과 같이 전략을 식으로 만들었죠</a:t>
            </a:r>
            <a:r>
              <a:rPr lang="en-US" altLang="ko-KR" sz="2000" dirty="0">
                <a:solidFill>
                  <a:srgbClr val="595858"/>
                </a:solidFill>
                <a:ea typeface="roboto"/>
              </a:rPr>
              <a:t>.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https://cdn.analyticsvidhya.com/wp-content/uploads/2019/04/1_lTVHyzT3d26Bd_znaKayl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40" y="4399122"/>
            <a:ext cx="8652060" cy="9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50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25BC2E-74F8-4303-BE9B-04C59141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3" y="1023257"/>
            <a:ext cx="7726064" cy="37664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5A7EDC9-C0B7-42E5-B885-E7FAF539590B}"/>
              </a:ext>
            </a:extLst>
          </p:cNvPr>
          <p:cNvSpPr/>
          <p:nvPr/>
        </p:nvSpPr>
        <p:spPr>
          <a:xfrm>
            <a:off x="2164235" y="2062843"/>
            <a:ext cx="3452794" cy="3211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8A0C6-3967-4BD8-B1B3-FADEBA065C12}"/>
              </a:ext>
            </a:extLst>
          </p:cNvPr>
          <p:cNvSpPr txBox="1"/>
          <p:nvPr/>
        </p:nvSpPr>
        <p:spPr>
          <a:xfrm>
            <a:off x="6471557" y="2038741"/>
            <a:ext cx="42780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훈련하는 </a:t>
            </a:r>
            <a:r>
              <a:rPr lang="en-US" altLang="ko-KR" dirty="0">
                <a:solidFill>
                  <a:srgbClr val="0000FF"/>
                </a:solidFill>
              </a:rPr>
              <a:t>episode </a:t>
            </a:r>
            <a:r>
              <a:rPr lang="ko-KR" altLang="en-US" dirty="0">
                <a:solidFill>
                  <a:srgbClr val="0000FF"/>
                </a:solidFill>
              </a:rPr>
              <a:t>회수를 정의함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57781-72B4-43B5-8160-F780F7B0347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867400" y="2223407"/>
            <a:ext cx="604157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126DAE-17FB-4334-84FE-A242BB035B37}"/>
              </a:ext>
            </a:extLst>
          </p:cNvPr>
          <p:cNvSpPr/>
          <p:nvPr/>
        </p:nvSpPr>
        <p:spPr>
          <a:xfrm>
            <a:off x="2643205" y="3684813"/>
            <a:ext cx="5390451" cy="68034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6E440-C14A-4364-8F56-D9A7456F508D}"/>
              </a:ext>
            </a:extLst>
          </p:cNvPr>
          <p:cNvSpPr txBox="1"/>
          <p:nvPr/>
        </p:nvSpPr>
        <p:spPr>
          <a:xfrm>
            <a:off x="6762678" y="2777226"/>
            <a:ext cx="427808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매번 훈련 시작할 때 환경을 초기화하고 </a:t>
            </a:r>
            <a:r>
              <a:rPr lang="en-US" altLang="ko-KR" dirty="0">
                <a:solidFill>
                  <a:srgbClr val="0000FF"/>
                </a:solidFill>
              </a:rPr>
              <a:t>reshape</a:t>
            </a:r>
            <a:r>
              <a:rPr lang="ko-KR" altLang="en-US" dirty="0">
                <a:solidFill>
                  <a:srgbClr val="0000FF"/>
                </a:solidFill>
              </a:rPr>
              <a:t>을 진행함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BA8F575-B544-46F6-AB2A-39A27FAFB7D7}"/>
              </a:ext>
            </a:extLst>
          </p:cNvPr>
          <p:cNvCxnSpPr>
            <a:cxnSpLocks/>
            <a:stCxn id="14" idx="1"/>
            <a:endCxn id="12" idx="0"/>
          </p:cNvCxnSpPr>
          <p:nvPr/>
        </p:nvCxnSpPr>
        <p:spPr>
          <a:xfrm rot="10800000" flipV="1">
            <a:off x="5338432" y="3100391"/>
            <a:ext cx="1424247" cy="584421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4EF42F-FF66-4492-809D-5D89CD1F86B5}"/>
              </a:ext>
            </a:extLst>
          </p:cNvPr>
          <p:cNvSpPr txBox="1"/>
          <p:nvPr/>
        </p:nvSpPr>
        <p:spPr>
          <a:xfrm>
            <a:off x="4050476" y="4999947"/>
            <a:ext cx="7130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152: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state-&gt;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[ 0.02680346  0.00147292 -0.01816686 -0.01559384]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153: state-&gt; [[ 0.02680346  0.00147292 -0.01816686 -0.01559384]]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883" y="558988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__name__ == "__main__": </a:t>
            </a:r>
            <a:r>
              <a:rPr lang="ko-KR" altLang="en-US" dirty="0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49995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B9513665-B3C4-4880-91F1-EC290F11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590675"/>
            <a:ext cx="11925300" cy="36766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B6DF-44AA-47F2-90C7-BEAD14295F26}"/>
              </a:ext>
            </a:extLst>
          </p:cNvPr>
          <p:cNvSpPr txBox="1"/>
          <p:nvPr/>
        </p:nvSpPr>
        <p:spPr>
          <a:xfrm>
            <a:off x="5120368" y="6066847"/>
            <a:ext cx="40712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다음 상태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보상</a:t>
            </a:r>
            <a:r>
              <a:rPr lang="en-US" altLang="ko-KR" sz="1400" dirty="0">
                <a:solidFill>
                  <a:srgbClr val="0000FF"/>
                </a:solidFill>
              </a:rPr>
              <a:t>, done(</a:t>
            </a:r>
            <a:r>
              <a:rPr lang="ko-KR" altLang="en-US" sz="1400" dirty="0">
                <a:solidFill>
                  <a:srgbClr val="0000FF"/>
                </a:solidFill>
              </a:rPr>
              <a:t>계속 진행할지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을 얻음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BEDA655-5497-4760-9D98-FDA7F95AB82A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rot="16200000" flipV="1">
            <a:off x="6767814" y="5678663"/>
            <a:ext cx="776366" cy="1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D15852-5A69-415C-A527-CE73D2D7FCA1}"/>
              </a:ext>
            </a:extLst>
          </p:cNvPr>
          <p:cNvSpPr/>
          <p:nvPr/>
        </p:nvSpPr>
        <p:spPr>
          <a:xfrm>
            <a:off x="2253342" y="4016812"/>
            <a:ext cx="9805308" cy="127366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8250" y="902091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__name__ == "__main__": </a:t>
            </a:r>
            <a:r>
              <a:rPr lang="ko-KR" altLang="en-US" dirty="0"/>
              <a:t>계속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114562" y="5224076"/>
            <a:ext cx="4140375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state</a:t>
            </a: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FF0000"/>
                </a:solidFill>
              </a:rPr>
              <a:t>카트의 수평선 상의 위치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FF0000"/>
                </a:solidFill>
              </a:rPr>
              <a:t>카트의 속도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FF0000"/>
                </a:solidFill>
              </a:rPr>
              <a:t>폴의 </a:t>
            </a:r>
            <a:r>
              <a:rPr lang="ko-KR" altLang="en-US" sz="1200" dirty="0" err="1">
                <a:solidFill>
                  <a:srgbClr val="FF0000"/>
                </a:solidFill>
              </a:rPr>
              <a:t>수직선으로부터</a:t>
            </a:r>
            <a:r>
              <a:rPr lang="ko-KR" altLang="en-US" sz="1200" dirty="0">
                <a:solidFill>
                  <a:srgbClr val="FF0000"/>
                </a:solidFill>
              </a:rPr>
              <a:t> 기운 각도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FF0000"/>
                </a:solidFill>
              </a:rPr>
              <a:t>폴의 가속도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902091"/>
            <a:ext cx="8210550" cy="771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468" y="1726069"/>
            <a:ext cx="8134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14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9EE4FD-188A-4440-B721-BE0EFF84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7" y="1637637"/>
            <a:ext cx="7067550" cy="1209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AAD62D-8E7E-487D-8350-FBCF1C78EBA2}"/>
              </a:ext>
            </a:extLst>
          </p:cNvPr>
          <p:cNvSpPr txBox="1"/>
          <p:nvPr/>
        </p:nvSpPr>
        <p:spPr>
          <a:xfrm>
            <a:off x="7282543" y="2291880"/>
            <a:ext cx="40712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에피소드가 중간에 끝나면 </a:t>
            </a:r>
            <a:r>
              <a:rPr lang="en-US" altLang="ko-KR" sz="1400" dirty="0">
                <a:solidFill>
                  <a:srgbClr val="0000FF"/>
                </a:solidFill>
              </a:rPr>
              <a:t>-1</a:t>
            </a:r>
            <a:r>
              <a:rPr lang="ko-KR" altLang="en-US" sz="1400" dirty="0">
                <a:solidFill>
                  <a:srgbClr val="0000FF"/>
                </a:solidFill>
              </a:rPr>
              <a:t>의 보상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아니면 </a:t>
            </a:r>
            <a:r>
              <a:rPr lang="en-US" altLang="ko-KR" sz="1400" dirty="0">
                <a:solidFill>
                  <a:srgbClr val="0000FF"/>
                </a:solidFill>
              </a:rPr>
              <a:t>+0.1</a:t>
            </a:r>
            <a:r>
              <a:rPr lang="ko-KR" altLang="en-US" sz="1400" dirty="0">
                <a:solidFill>
                  <a:srgbClr val="0000FF"/>
                </a:solidFill>
              </a:rPr>
              <a:t>의 보상을 얻음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B7456-E450-4D99-8AEA-81D1B413024D}"/>
              </a:ext>
            </a:extLst>
          </p:cNvPr>
          <p:cNvSpPr/>
          <p:nvPr/>
        </p:nvSpPr>
        <p:spPr>
          <a:xfrm>
            <a:off x="2304710" y="2291880"/>
            <a:ext cx="4313804" cy="55543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539BB9-EABF-4E72-9D96-38437EE1262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894398" y="2553490"/>
            <a:ext cx="388145" cy="1610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12" y="3340428"/>
            <a:ext cx="9690666" cy="613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89" y="4360844"/>
            <a:ext cx="9333113" cy="61153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88250" y="902091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__name__ == "__main__": </a:t>
            </a:r>
            <a:r>
              <a:rPr lang="ko-KR" altLang="en-US" dirty="0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08418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38" y="2199997"/>
            <a:ext cx="7595076" cy="17509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50" y="902091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__name__ == "__main__": </a:t>
            </a:r>
            <a:r>
              <a:rPr lang="ko-KR" altLang="en-US" dirty="0"/>
              <a:t>계속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98838" y="2918499"/>
            <a:ext cx="7018637" cy="50583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746" y="4404477"/>
            <a:ext cx="2948665" cy="6983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746" y="5405375"/>
            <a:ext cx="3134896" cy="6983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30869" y="4035145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</a:rPr>
              <a:t>smaple</a:t>
            </a:r>
            <a:r>
              <a:rPr lang="ko-KR" altLang="en-US" dirty="0">
                <a:solidFill>
                  <a:srgbClr val="0000FF"/>
                </a:solidFill>
              </a:rPr>
              <a:t>이 </a:t>
            </a:r>
            <a:r>
              <a:rPr lang="en-US" altLang="ko-KR" dirty="0">
                <a:solidFill>
                  <a:srgbClr val="0000FF"/>
                </a:solidFill>
              </a:rPr>
              <a:t>1,00</a:t>
            </a:r>
            <a:r>
              <a:rPr lang="ko-KR" altLang="en-US" dirty="0">
                <a:solidFill>
                  <a:srgbClr val="0000FF"/>
                </a:solidFill>
              </a:rPr>
              <a:t>개 이상 쌓이면 </a:t>
            </a:r>
            <a:r>
              <a:rPr lang="en-US" altLang="ko-KR" dirty="0">
                <a:solidFill>
                  <a:srgbClr val="0000FF"/>
                </a:solidFill>
              </a:rPr>
              <a:t>model </a:t>
            </a:r>
            <a:r>
              <a:rPr lang="ko-KR" altLang="en-US" dirty="0">
                <a:solidFill>
                  <a:srgbClr val="0000FF"/>
                </a:solidFill>
              </a:rPr>
              <a:t>훈련 시작</a:t>
            </a:r>
          </a:p>
        </p:txBody>
      </p:sp>
      <p:cxnSp>
        <p:nvCxnSpPr>
          <p:cNvPr id="19" name="직선 화살표 연결선 18"/>
          <p:cNvCxnSpPr>
            <a:stCxn id="15" idx="0"/>
          </p:cNvCxnSpPr>
          <p:nvPr/>
        </p:nvCxnSpPr>
        <p:spPr>
          <a:xfrm flipH="1" flipV="1">
            <a:off x="8303741" y="3687629"/>
            <a:ext cx="1113734" cy="34751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8" idx="1"/>
            <a:endCxn id="10" idx="1"/>
          </p:cNvCxnSpPr>
          <p:nvPr/>
        </p:nvCxnSpPr>
        <p:spPr>
          <a:xfrm rot="10800000" flipH="1" flipV="1">
            <a:off x="2398838" y="3171417"/>
            <a:ext cx="1185908" cy="1582244"/>
          </a:xfrm>
          <a:prstGeom prst="bentConnector3">
            <a:avLst>
              <a:gd name="adj1" fmla="val -19276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14800" y="3424334"/>
            <a:ext cx="4188941" cy="52658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98357" y="2434281"/>
            <a:ext cx="7695557" cy="234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22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6ADC5-EC30-407A-BA5B-8C1C4F1EE1C0}"/>
              </a:ext>
            </a:extLst>
          </p:cNvPr>
          <p:cNvSpPr txBox="1"/>
          <p:nvPr/>
        </p:nvSpPr>
        <p:spPr>
          <a:xfrm>
            <a:off x="7678842" y="821357"/>
            <a:ext cx="40712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상태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행동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보상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다음 상태</a:t>
            </a:r>
            <a:r>
              <a:rPr lang="en-US" altLang="ko-KR" sz="1400" dirty="0">
                <a:solidFill>
                  <a:srgbClr val="FF0000"/>
                </a:solidFill>
              </a:rPr>
              <a:t>, done(</a:t>
            </a:r>
            <a:r>
              <a:rPr lang="ko-KR" altLang="en-US" sz="1400" dirty="0">
                <a:solidFill>
                  <a:srgbClr val="FF0000"/>
                </a:solidFill>
              </a:rPr>
              <a:t>진행 여부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를 리플레이 메모리에 저장함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7468EDA-7BDE-4F5B-B488-45AED61A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7" y="1633829"/>
            <a:ext cx="10199914" cy="11222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4" y="3306987"/>
            <a:ext cx="11887357" cy="2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3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38" y="2199997"/>
            <a:ext cx="7595076" cy="17509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50" y="902091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__name__ == "__main__": </a:t>
            </a:r>
            <a:r>
              <a:rPr lang="ko-KR" altLang="en-US" dirty="0"/>
              <a:t>계속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38368" y="3620530"/>
            <a:ext cx="2434281" cy="308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79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5920157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학습을 위해 아래 공식을 이용해 오류함수를 계산함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tf.one_hot</a:t>
            </a:r>
            <a:r>
              <a:rPr lang="en-US" altLang="ko-KR" dirty="0"/>
              <a:t> </a:t>
            </a:r>
            <a:r>
              <a:rPr lang="ko-KR" altLang="en-US" dirty="0"/>
              <a:t>함수를 통해 실제로 한 행동이 </a:t>
            </a:r>
            <a:r>
              <a:rPr lang="en-US" altLang="ko-KR" dirty="0"/>
              <a:t>1</a:t>
            </a:r>
            <a:r>
              <a:rPr lang="ko-KR" altLang="en-US" dirty="0"/>
              <a:t>이고 나머지가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one-hot vector</a:t>
            </a:r>
            <a:r>
              <a:rPr lang="ko-KR" altLang="en-US" dirty="0"/>
              <a:t>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학습과정에 </a:t>
            </a:r>
            <a:r>
              <a:rPr lang="en-US" altLang="ko-KR" dirty="0" err="1"/>
              <a:t>target_model</a:t>
            </a:r>
            <a:r>
              <a:rPr lang="ko-KR" altLang="en-US" dirty="0"/>
              <a:t>이 학습되는 것을 방지하기 위해 </a:t>
            </a:r>
            <a:r>
              <a:rPr lang="en-US" altLang="ko-KR" dirty="0" err="1"/>
              <a:t>tf.stop_gradient</a:t>
            </a:r>
            <a:r>
              <a:rPr lang="en-US" altLang="ko-KR" dirty="0"/>
              <a:t> </a:t>
            </a:r>
            <a:r>
              <a:rPr lang="ko-KR" altLang="en-US" dirty="0"/>
              <a:t>함수를 적용함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 함수를 사용하면 </a:t>
            </a:r>
            <a:r>
              <a:rPr lang="en-US" altLang="ko-KR" dirty="0" err="1"/>
              <a:t>target_predicts</a:t>
            </a:r>
            <a:r>
              <a:rPr lang="ko-KR" altLang="en-US" dirty="0"/>
              <a:t>를 예측하려고 사용된 인공신경망은 업데이트되지 않음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E20881-FC97-4025-AB8C-2BDAD832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6250"/>
            <a:ext cx="5876925" cy="5905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9109A9-AEAE-4C3E-8896-7AA064ADBB05}"/>
                  </a:ext>
                </a:extLst>
              </p:cNvPr>
              <p:cNvSpPr txBox="1"/>
              <p:nvPr/>
            </p:nvSpPr>
            <p:spPr>
              <a:xfrm>
                <a:off x="434830" y="2131422"/>
                <a:ext cx="5402184" cy="220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정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답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𝑚𝑎𝑥𝑄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9109A9-AEAE-4C3E-8896-7AA064ADB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0" y="2131422"/>
                <a:ext cx="5402184" cy="220894"/>
              </a:xfrm>
              <a:prstGeom prst="rect">
                <a:avLst/>
              </a:prstGeom>
              <a:blipFill>
                <a:blip r:embed="rId4"/>
                <a:stretch>
                  <a:fillRect l="-113" t="-11111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FCEA5B-6F6D-46BE-87C7-9246EBBE94F6}"/>
                  </a:ext>
                </a:extLst>
              </p:cNvPr>
              <p:cNvSpPr txBox="1"/>
              <p:nvPr/>
            </p:nvSpPr>
            <p:spPr>
              <a:xfrm>
                <a:off x="584182" y="2665561"/>
                <a:ext cx="4591500" cy="219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𝑚𝑎𝑥𝑄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업</m:t>
                    </m:r>
                  </m:oMath>
                </a14:m>
                <a:r>
                  <a:rPr lang="ko-KR" altLang="en-US" sz="1400" dirty="0"/>
                  <a:t>데이트 </a:t>
                </a:r>
                <a:r>
                  <a:rPr lang="en-US" altLang="ko-KR" sz="1400" dirty="0"/>
                  <a:t>target</a:t>
                </a:r>
                <a:r>
                  <a:rPr lang="ko-KR" altLang="en-US" sz="1400" dirty="0"/>
                  <a:t>에 해당함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FCEA5B-6F6D-46BE-87C7-9246EBBE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82" y="2665561"/>
                <a:ext cx="4591500" cy="219291"/>
              </a:xfrm>
              <a:prstGeom prst="rect">
                <a:avLst/>
              </a:prstGeom>
              <a:blipFill>
                <a:blip r:embed="rId5"/>
                <a:stretch>
                  <a:fillRect l="-1328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89685C-14EE-4385-A654-49C8BAC54057}"/>
                  </a:ext>
                </a:extLst>
              </p:cNvPr>
              <p:cNvSpPr txBox="1"/>
              <p:nvPr/>
            </p:nvSpPr>
            <p:spPr>
              <a:xfrm>
                <a:off x="1895103" y="2950650"/>
                <a:ext cx="19666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1400" dirty="0"/>
                  <a:t> 모델의 예측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89685C-14EE-4385-A654-49C8BAC5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103" y="2950650"/>
                <a:ext cx="1966629" cy="215444"/>
              </a:xfrm>
              <a:prstGeom prst="rect">
                <a:avLst/>
              </a:prstGeom>
              <a:blipFill>
                <a:blip r:embed="rId6"/>
                <a:stretch>
                  <a:fillRect l="-4037" t="-25714" r="-4658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025745-E29A-461F-B415-22E51C5F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13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50" y="902091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__name__ == "__main__": </a:t>
            </a:r>
            <a:r>
              <a:rPr lang="ko-KR" altLang="en-US" dirty="0"/>
              <a:t>계속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30" y="1642137"/>
            <a:ext cx="61436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3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50" y="902091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__name__ == "__main__": </a:t>
            </a:r>
            <a:r>
              <a:rPr lang="ko-KR" altLang="en-US" dirty="0"/>
              <a:t>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76" y="122489"/>
            <a:ext cx="7451124" cy="62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7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366837"/>
            <a:ext cx="6657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3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위의 방정식은 행동 </a:t>
            </a:r>
            <a:r>
              <a:rPr lang="en-US" altLang="ko-KR" dirty="0"/>
              <a:t>a</a:t>
            </a:r>
            <a:r>
              <a:rPr lang="ko-KR" altLang="en-US" dirty="0"/>
              <a:t>를 수행하여 얻은 </a:t>
            </a:r>
            <a:r>
              <a:rPr lang="en-US" altLang="ko-KR" dirty="0"/>
              <a:t>Q </a:t>
            </a:r>
            <a:r>
              <a:rPr lang="ko-KR" altLang="en-US" dirty="0"/>
              <a:t>값은 즉각적인 보상 </a:t>
            </a:r>
            <a:r>
              <a:rPr lang="en-US" altLang="ko-KR" dirty="0"/>
              <a:t>r (s, a)</a:t>
            </a:r>
            <a:r>
              <a:rPr lang="ko-KR" altLang="en-US" dirty="0"/>
              <a:t>에 다음 상태 </a:t>
            </a:r>
            <a:r>
              <a:rPr lang="en-US" altLang="ko-KR" dirty="0"/>
              <a:t>s’</a:t>
            </a:r>
            <a:r>
              <a:rPr lang="ko-KR" altLang="en-US" dirty="0"/>
              <a:t>에서 가능한 가장 높은 </a:t>
            </a:r>
            <a:r>
              <a:rPr lang="en-US" altLang="ko-KR" dirty="0"/>
              <a:t>Q</a:t>
            </a:r>
            <a:r>
              <a:rPr lang="ko-KR" altLang="en-US" dirty="0"/>
              <a:t>값을 더한 것을 의미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여기서 감마는 향후 보상의 기여도를 제어하는 </a:t>
            </a:r>
            <a:r>
              <a:rPr lang="en-US" altLang="ko-KR" dirty="0"/>
              <a:t>discount rate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15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852487"/>
            <a:ext cx="73247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9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824037"/>
            <a:ext cx="7143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80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114425"/>
            <a:ext cx="74199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10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1033462"/>
            <a:ext cx="30956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4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038225"/>
            <a:ext cx="7381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90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328862"/>
            <a:ext cx="6496050" cy="2200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69" y="5042693"/>
            <a:ext cx="52101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07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F50E96-632E-4EC8-A004-D7AB94FA6E43}"/>
              </a:ext>
            </a:extLst>
          </p:cNvPr>
          <p:cNvGrpSpPr/>
          <p:nvPr/>
        </p:nvGrpSpPr>
        <p:grpSpPr>
          <a:xfrm>
            <a:off x="664653" y="1185415"/>
            <a:ext cx="10220325" cy="1609725"/>
            <a:chOff x="664653" y="4071937"/>
            <a:chExt cx="10220325" cy="16097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1F96931-6292-43F8-8047-8DCB80DB2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653" y="4071937"/>
              <a:ext cx="10220325" cy="16097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CB5DFA-B0D0-448E-B38D-399AE90EF33C}"/>
                </a:ext>
              </a:extLst>
            </p:cNvPr>
            <p:cNvSpPr/>
            <p:nvPr/>
          </p:nvSpPr>
          <p:spPr>
            <a:xfrm>
              <a:off x="2699658" y="4528456"/>
              <a:ext cx="2764971" cy="2503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4E8600-858C-4407-A503-70BC18D8BCF2}"/>
              </a:ext>
            </a:extLst>
          </p:cNvPr>
          <p:cNvSpPr txBox="1"/>
          <p:nvPr/>
        </p:nvSpPr>
        <p:spPr>
          <a:xfrm>
            <a:off x="7282543" y="1234760"/>
            <a:ext cx="429573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모델의 가중치를 이용해 타깃 모델을 업데이트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2963" y="673730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__name__ == "__main__":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602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8DFCD7-BB23-4F47-A516-F46A7A5C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429000"/>
            <a:ext cx="7467600" cy="94297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1F50E96-632E-4EC8-A004-D7AB94FA6E43}"/>
              </a:ext>
            </a:extLst>
          </p:cNvPr>
          <p:cNvGrpSpPr/>
          <p:nvPr/>
        </p:nvGrpSpPr>
        <p:grpSpPr>
          <a:xfrm>
            <a:off x="664653" y="1185415"/>
            <a:ext cx="10220325" cy="2667413"/>
            <a:chOff x="664653" y="4071937"/>
            <a:chExt cx="10220325" cy="26674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1F96931-6292-43F8-8047-8DCB80DB2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653" y="4071937"/>
              <a:ext cx="10220325" cy="16097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CB5DFA-B0D0-448E-B38D-399AE90EF33C}"/>
                </a:ext>
              </a:extLst>
            </p:cNvPr>
            <p:cNvSpPr/>
            <p:nvPr/>
          </p:nvSpPr>
          <p:spPr>
            <a:xfrm>
              <a:off x="2699658" y="4528456"/>
              <a:ext cx="2764971" cy="2503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0BB64E95-0F86-448D-B972-2F13FF90114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rot="16200000" flipH="1">
              <a:off x="4884417" y="5233852"/>
              <a:ext cx="2085708" cy="925288"/>
            </a:xfrm>
            <a:prstGeom prst="bentConnector3">
              <a:avLst>
                <a:gd name="adj1" fmla="val -10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2FE133-DB54-4511-AA6F-A943A812E35B}"/>
              </a:ext>
            </a:extLst>
          </p:cNvPr>
          <p:cNvSpPr/>
          <p:nvPr/>
        </p:nvSpPr>
        <p:spPr>
          <a:xfrm>
            <a:off x="4169230" y="3852828"/>
            <a:ext cx="4441369" cy="331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E8600-858C-4407-A503-70BC18D8BCF2}"/>
              </a:ext>
            </a:extLst>
          </p:cNvPr>
          <p:cNvSpPr txBox="1"/>
          <p:nvPr/>
        </p:nvSpPr>
        <p:spPr>
          <a:xfrm>
            <a:off x="7282543" y="1234760"/>
            <a:ext cx="429573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모델의 가중치를 이용해 타깃 모델을 업데이트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14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8DFCD7-BB23-4F47-A516-F46A7A5C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429000"/>
            <a:ext cx="7467600" cy="94297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1F50E96-632E-4EC8-A004-D7AB94FA6E43}"/>
              </a:ext>
            </a:extLst>
          </p:cNvPr>
          <p:cNvGrpSpPr/>
          <p:nvPr/>
        </p:nvGrpSpPr>
        <p:grpSpPr>
          <a:xfrm>
            <a:off x="664653" y="1185415"/>
            <a:ext cx="10220325" cy="2667413"/>
            <a:chOff x="664653" y="4071937"/>
            <a:chExt cx="10220325" cy="26674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1F96931-6292-43F8-8047-8DCB80DB2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653" y="4071937"/>
              <a:ext cx="10220325" cy="16097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CB5DFA-B0D0-448E-B38D-399AE90EF33C}"/>
                </a:ext>
              </a:extLst>
            </p:cNvPr>
            <p:cNvSpPr/>
            <p:nvPr/>
          </p:nvSpPr>
          <p:spPr>
            <a:xfrm>
              <a:off x="2699658" y="4528456"/>
              <a:ext cx="2764971" cy="2503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0BB64E95-0F86-448D-B972-2F13FF90114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rot="16200000" flipH="1">
              <a:off x="4884417" y="5233852"/>
              <a:ext cx="2085708" cy="925288"/>
            </a:xfrm>
            <a:prstGeom prst="bentConnector3">
              <a:avLst>
                <a:gd name="adj1" fmla="val -10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E66814D-22C9-42AC-A702-D857468B5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703" y="5627120"/>
            <a:ext cx="5353050" cy="9715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2FE133-DB54-4511-AA6F-A943A812E35B}"/>
              </a:ext>
            </a:extLst>
          </p:cNvPr>
          <p:cNvSpPr/>
          <p:nvPr/>
        </p:nvSpPr>
        <p:spPr>
          <a:xfrm>
            <a:off x="4169230" y="3852828"/>
            <a:ext cx="4441369" cy="331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EC37C3-FDD7-4945-B57F-15FDB183D68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302829" y="4183995"/>
            <a:ext cx="2057399" cy="1443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4E8600-858C-4407-A503-70BC18D8BCF2}"/>
              </a:ext>
            </a:extLst>
          </p:cNvPr>
          <p:cNvSpPr txBox="1"/>
          <p:nvPr/>
        </p:nvSpPr>
        <p:spPr>
          <a:xfrm>
            <a:off x="7282543" y="1234760"/>
            <a:ext cx="429573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모델의 가중치를 이용해 타깃 모델을 업데이트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4789" y="1000897"/>
            <a:ext cx="1161535" cy="4448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72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4615961" y="3105834"/>
            <a:ext cx="2960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참고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163497-5247-4040-B6BA-DDA4828C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3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4775"/>
          </a:xfrm>
        </p:spPr>
        <p:txBody>
          <a:bodyPr/>
          <a:lstStyle/>
          <a:p>
            <a:r>
              <a:rPr lang="en-US" altLang="ko-KR" dirty="0"/>
              <a:t>Q (s', a)</a:t>
            </a:r>
            <a:r>
              <a:rPr lang="ko-KR" altLang="en-US" dirty="0"/>
              <a:t>는 다시 감마 제곱 계수를 갖는 </a:t>
            </a:r>
            <a:r>
              <a:rPr lang="en-US" altLang="ko-KR" dirty="0"/>
              <a:t>Q (s”, a)</a:t>
            </a:r>
            <a:r>
              <a:rPr lang="ko-KR" altLang="en-US" dirty="0"/>
              <a:t>에 의존합니다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Q</a:t>
            </a:r>
            <a:r>
              <a:rPr lang="ko-KR" altLang="en-US" dirty="0"/>
              <a:t>값은 다음과 같이 미래 상태의 </a:t>
            </a:r>
            <a:r>
              <a:rPr lang="en-US" altLang="ko-KR" dirty="0"/>
              <a:t>Q </a:t>
            </a:r>
            <a:r>
              <a:rPr lang="ko-KR" altLang="en-US" dirty="0"/>
              <a:t>값에 따라 계산됩니다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https://cdn.analyticsvidhya.com/wp-content/uploads/2019/04/Screenshot-2019-04-17-at-7.15.35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88" y="3655650"/>
            <a:ext cx="86106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38200" y="4946993"/>
            <a:ext cx="95785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감마 값을 조정하면 향후 보상의 기여도가 감소하거나 증가합니다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2173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오픈에이아이</a:t>
            </a:r>
            <a:r>
              <a:rPr lang="ko-KR" altLang="en-US" dirty="0"/>
              <a:t> 짐을 사용하려면  </a:t>
            </a:r>
            <a:r>
              <a:rPr lang="en-US" altLang="ko-KR" dirty="0"/>
              <a:t>gym </a:t>
            </a:r>
            <a:r>
              <a:rPr lang="ko-KR" altLang="en-US" dirty="0"/>
              <a:t>패케이지를 </a:t>
            </a:r>
            <a:r>
              <a:rPr lang="ko-KR" altLang="en-US" dirty="0" err="1"/>
              <a:t>선언해야함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gym.make</a:t>
            </a:r>
            <a:r>
              <a:rPr lang="en-US" altLang="ko-KR" dirty="0"/>
              <a:t>()</a:t>
            </a:r>
            <a:r>
              <a:rPr lang="ko-KR" altLang="en-US" dirty="0"/>
              <a:t>내에 </a:t>
            </a:r>
            <a:r>
              <a:rPr lang="en-US" altLang="ko-KR" dirty="0"/>
              <a:t>‘CartPole-v1’</a:t>
            </a:r>
            <a:r>
              <a:rPr lang="ko-KR" altLang="en-US" dirty="0"/>
              <a:t>을 넣으면 </a:t>
            </a:r>
            <a:r>
              <a:rPr lang="en-US" altLang="ko-KR" dirty="0"/>
              <a:t>500 timestep</a:t>
            </a:r>
            <a:r>
              <a:rPr lang="ko-KR" altLang="en-US" dirty="0"/>
              <a:t>이 최대로 플레이하는 환경이 생성됨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Gym.make</a:t>
            </a:r>
            <a:r>
              <a:rPr lang="en-US" altLang="ko-KR" dirty="0"/>
              <a:t>()</a:t>
            </a:r>
            <a:r>
              <a:rPr lang="ko-KR" altLang="en-US" dirty="0"/>
              <a:t>내에 </a:t>
            </a:r>
            <a:r>
              <a:rPr lang="en-US" altLang="ko-KR" dirty="0"/>
              <a:t>‘CartPole-v0’</a:t>
            </a:r>
            <a:r>
              <a:rPr lang="ko-KR" altLang="en-US" dirty="0"/>
              <a:t>을 넣으면 </a:t>
            </a:r>
            <a:r>
              <a:rPr lang="en-US" altLang="ko-KR" dirty="0"/>
              <a:t>200 timestep </a:t>
            </a:r>
            <a:r>
              <a:rPr lang="ko-KR" altLang="en-US" dirty="0"/>
              <a:t>이 최대로 플레이하는 환경이 생성됨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gym.make</a:t>
            </a:r>
            <a:r>
              <a:rPr lang="ko-KR" altLang="en-US" dirty="0"/>
              <a:t>를 통해 환경을 </a:t>
            </a:r>
            <a:r>
              <a:rPr lang="en-US" altLang="ko-KR" dirty="0"/>
              <a:t>env</a:t>
            </a:r>
            <a:r>
              <a:rPr lang="ko-KR" altLang="en-US" dirty="0"/>
              <a:t>객체로 선언했으면 그 객체로부터 환경의 정보를 가져올 수 있음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상태와 행동의 크기를 환경으로부터 얻었으면 그 정보를 통해 </a:t>
            </a:r>
            <a:r>
              <a:rPr lang="en-US" altLang="ko-KR"/>
              <a:t>Agent</a:t>
            </a:r>
            <a:r>
              <a:rPr lang="ko-KR" altLang="en-US"/>
              <a:t> </a:t>
            </a:r>
            <a:r>
              <a:rPr lang="ko-KR" altLang="en-US" dirty="0"/>
              <a:t>객체를 생성할 수 있음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7A33F1-3494-4496-8126-CD6A7D5C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78BE8C-2999-4A1C-A516-40413333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36" y="3321558"/>
            <a:ext cx="5266323" cy="33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85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291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Agent</a:t>
            </a:r>
            <a:r>
              <a:rPr lang="ko-KR" altLang="en-US" dirty="0"/>
              <a:t>는 다음과 같은 순서로 환경과 상호작용함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상태에 따른 행동 선택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선택한 행동으로 환경에서 한 </a:t>
            </a:r>
            <a:r>
              <a:rPr lang="en-US" altLang="ko-KR" sz="1400" dirty="0"/>
              <a:t>timestep</a:t>
            </a:r>
            <a:r>
              <a:rPr lang="ko-KR" altLang="en-US" sz="1400" dirty="0"/>
              <a:t>을 진행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환경으로부터 다음 상태와 보상을 받음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샘플</a:t>
            </a:r>
            <a:r>
              <a:rPr lang="en-US" altLang="ko-KR" sz="1400" dirty="0"/>
              <a:t>(s, a, r, s’)</a:t>
            </a:r>
            <a:r>
              <a:rPr lang="ko-KR" altLang="en-US" sz="1400" dirty="0"/>
              <a:t>을 리플레이 메모리에 저장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Replay Memory</a:t>
            </a:r>
            <a:r>
              <a:rPr lang="ko-KR" altLang="en-US" sz="1400" dirty="0"/>
              <a:t>에서 무작위 추출한 샘플로 학습</a:t>
            </a:r>
            <a:endParaRPr lang="en-US" altLang="ko-KR" sz="1400" dirty="0"/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에피소드마다 타깃 모델 업데이트</a:t>
            </a:r>
            <a:endParaRPr lang="en-US" altLang="ko-KR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59B56E-DA17-4FDC-A741-E6DCBFA3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473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62ADD8-E72A-4281-853A-82766B61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92" y="2528080"/>
            <a:ext cx="7214584" cy="40520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상태에 따른 행동 선택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상태를 입력으로 받아 </a:t>
            </a:r>
            <a:r>
              <a:rPr lang="en-US" altLang="ko-KR" sz="1400" dirty="0"/>
              <a:t>Q-function</a:t>
            </a:r>
            <a:r>
              <a:rPr lang="ko-KR" altLang="en-US" sz="1400" dirty="0"/>
              <a:t>를 출력으로 내보낼 모델이 필요함 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/>
              <a:t>모델을 정의하는 </a:t>
            </a:r>
            <a:r>
              <a:rPr lang="en-US" altLang="ko-KR" sz="1400" dirty="0"/>
              <a:t>class</a:t>
            </a:r>
            <a:r>
              <a:rPr lang="ko-KR" altLang="en-US" sz="1400" dirty="0"/>
              <a:t>는 </a:t>
            </a:r>
            <a:r>
              <a:rPr lang="en-US" altLang="ko-KR" sz="1400" dirty="0"/>
              <a:t>DQN</a:t>
            </a:r>
            <a:r>
              <a:rPr lang="ko-KR" altLang="en-US" sz="1400" dirty="0"/>
              <a:t>이고 코드는 아래와 같음</a:t>
            </a: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BCDDDA-8703-454E-9A47-EC4D4788A3EF}"/>
              </a:ext>
            </a:extLst>
          </p:cNvPr>
          <p:cNvSpPr/>
          <p:nvPr/>
        </p:nvSpPr>
        <p:spPr>
          <a:xfrm>
            <a:off x="5442011" y="4304145"/>
            <a:ext cx="1328244" cy="25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15BB7F-201F-40FC-A2B5-9C2A00A0BD76}"/>
              </a:ext>
            </a:extLst>
          </p:cNvPr>
          <p:cNvSpPr/>
          <p:nvPr/>
        </p:nvSpPr>
        <p:spPr>
          <a:xfrm>
            <a:off x="9917836" y="3818238"/>
            <a:ext cx="2057880" cy="1210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모델의 출력이 큐함수이기 때문에 모델의 마지막 층의 크기는 행동의 개수가 되어야함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여기서는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39DC86-0F1D-4FDA-ABA2-1933AD55CB9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6770255" y="4423719"/>
            <a:ext cx="3147581" cy="5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C2AFD5-E927-4859-AE1A-F32E76DB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9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62ADD8-E72A-4281-853A-82766B61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92" y="2528080"/>
            <a:ext cx="7214584" cy="40520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6471302" y="1189252"/>
            <a:ext cx="44891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RandomUniform</a:t>
            </a:r>
            <a:r>
              <a:rPr lang="en-US" altLang="ko-KR" b="1" dirty="0"/>
              <a:t> </a:t>
            </a:r>
            <a:r>
              <a:rPr lang="ko-KR" altLang="en-US" b="1" dirty="0"/>
              <a:t>함수를 통해 특정 범위 안에서 무작위 수를 뽑아서 가중치를 초기화</a:t>
            </a: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BCDDDA-8703-454E-9A47-EC4D4788A3EF}"/>
              </a:ext>
            </a:extLst>
          </p:cNvPr>
          <p:cNvSpPr/>
          <p:nvPr/>
        </p:nvSpPr>
        <p:spPr>
          <a:xfrm>
            <a:off x="3524056" y="4585613"/>
            <a:ext cx="5558159" cy="29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C2AFD5-E927-4859-AE1A-F32E76DB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52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8316097" y="2323070"/>
            <a:ext cx="284206" cy="226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0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DQNAgent</a:t>
            </a:r>
            <a:r>
              <a:rPr lang="ko-KR" altLang="en-US" dirty="0"/>
              <a:t>를 초기화 할</a:t>
            </a:r>
            <a:r>
              <a:rPr lang="en-US" altLang="ko-KR" dirty="0"/>
              <a:t> </a:t>
            </a:r>
            <a:r>
              <a:rPr lang="ko-KR" altLang="en-US" dirty="0"/>
              <a:t>때 </a:t>
            </a:r>
            <a:r>
              <a:rPr lang="en-US" altLang="ko-KR" dirty="0"/>
              <a:t>DQN</a:t>
            </a:r>
            <a:r>
              <a:rPr lang="ko-KR" altLang="en-US" dirty="0"/>
              <a:t>을 통해 모델을 생성함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DQN</a:t>
            </a:r>
            <a:r>
              <a:rPr lang="ko-KR" altLang="en-US" dirty="0"/>
              <a:t>의 특징은 </a:t>
            </a:r>
            <a:r>
              <a:rPr lang="en-US" altLang="ko-KR" dirty="0"/>
              <a:t>target-network(</a:t>
            </a:r>
            <a:r>
              <a:rPr lang="en-US" altLang="ko-KR" dirty="0" err="1"/>
              <a:t>target_model</a:t>
            </a:r>
            <a:r>
              <a:rPr lang="en-US" altLang="ko-KR" dirty="0"/>
              <a:t>)</a:t>
            </a:r>
            <a:r>
              <a:rPr lang="ko-KR" altLang="en-US" dirty="0"/>
              <a:t>을 사용하는 것임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따라서 </a:t>
            </a:r>
            <a:r>
              <a:rPr lang="en-US" altLang="ko-KR" dirty="0"/>
              <a:t>DQN </a:t>
            </a:r>
            <a:r>
              <a:rPr lang="ko-KR" altLang="en-US" dirty="0"/>
              <a:t>클래스를 두 번 호출해 </a:t>
            </a:r>
            <a:r>
              <a:rPr lang="en-US" altLang="ko-KR" dirty="0"/>
              <a:t>model</a:t>
            </a:r>
            <a:r>
              <a:rPr lang="ko-KR" altLang="en-US" dirty="0"/>
              <a:t>과 </a:t>
            </a:r>
            <a:r>
              <a:rPr lang="en-US" altLang="ko-KR" dirty="0" err="1"/>
              <a:t>target_model</a:t>
            </a:r>
            <a:r>
              <a:rPr lang="ko-KR" altLang="en-US" dirty="0"/>
              <a:t>을 생성함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모델의 가중치는 무작위로 초기화되기 때문에 </a:t>
            </a:r>
            <a:r>
              <a:rPr lang="en-US" altLang="ko-KR" dirty="0" err="1"/>
              <a:t>update_target_model</a:t>
            </a:r>
            <a:r>
              <a:rPr lang="ko-KR" altLang="en-US" dirty="0"/>
              <a:t>을 통해 가중치의 값을 통일함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92761D-D22B-43B3-9CF7-E3C41FC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244" y="3521547"/>
            <a:ext cx="7958653" cy="28806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5288692" y="2916195"/>
            <a:ext cx="1865870" cy="2669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67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update_target_model</a:t>
            </a:r>
            <a:r>
              <a:rPr lang="ko-KR" altLang="en-US" dirty="0"/>
              <a:t>은 학습을 진행하는 도중에도 </a:t>
            </a:r>
            <a:r>
              <a:rPr lang="en-US" altLang="ko-KR" dirty="0" err="1"/>
              <a:t>target_model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를 </a:t>
            </a:r>
            <a:r>
              <a:rPr lang="en-US" altLang="ko-KR" dirty="0"/>
              <a:t>model</a:t>
            </a:r>
            <a:r>
              <a:rPr lang="ko-KR" altLang="en-US" dirty="0"/>
              <a:t>의 그것으로 업데이트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92761D-D22B-43B3-9CF7-E3C41FC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87" y="2814181"/>
            <a:ext cx="7958653" cy="28806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263978" y="2224216"/>
            <a:ext cx="37071" cy="2409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93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get_action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이렇게 생성한 모델을 통해 에이전트는 행동을 선택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행동을 선택할 때는 입실론 탐욕 정책을 통해 행동을 선택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92761D-D22B-43B3-9CF7-E3C41FC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777" y="2298357"/>
            <a:ext cx="8490683" cy="2790997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8229600" y="2631989"/>
            <a:ext cx="234778" cy="37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07178" y="224100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초기값은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443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115429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train_model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입실론 값이 </a:t>
            </a:r>
            <a:r>
              <a:rPr lang="en-US" altLang="ko-KR" dirty="0"/>
              <a:t>0</a:t>
            </a:r>
            <a:r>
              <a:rPr lang="ko-KR" altLang="en-US" dirty="0"/>
              <a:t>이 되지 않도록 최소값 설정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최소값보다 큰 경우 입실론 값을 감소시킴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92761D-D22B-43B3-9CF7-E3C41FC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56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8229600" y="2631989"/>
            <a:ext cx="234778" cy="37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553" y="2631989"/>
            <a:ext cx="9325918" cy="176701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3064476" y="1888591"/>
            <a:ext cx="1816443" cy="147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417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5920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 err="1"/>
              <a:t>get_action</a:t>
            </a:r>
            <a:r>
              <a:rPr lang="ko-KR" altLang="en-US" dirty="0"/>
              <a:t>함수를 통해 얻은 행동으로 환경에서 한 </a:t>
            </a:r>
            <a:r>
              <a:rPr lang="en-US" altLang="ko-KR" dirty="0"/>
              <a:t>timestep</a:t>
            </a:r>
            <a:r>
              <a:rPr lang="ko-KR" altLang="en-US" dirty="0"/>
              <a:t> 진행하면 하나의 샘플을 얻음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매번 얻은 샘플을 </a:t>
            </a:r>
            <a:r>
              <a:rPr lang="en-US" altLang="ko-KR" dirty="0"/>
              <a:t>Replay Memory</a:t>
            </a:r>
            <a:r>
              <a:rPr lang="ko-KR" altLang="en-US" dirty="0"/>
              <a:t>에 저장하고 다시 매 </a:t>
            </a:r>
            <a:r>
              <a:rPr lang="en-US" altLang="ko-KR" dirty="0"/>
              <a:t>timestep </a:t>
            </a:r>
            <a:r>
              <a:rPr lang="ko-KR" altLang="en-US" dirty="0"/>
              <a:t>학습에 사용함 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20A007-E255-4034-A201-F14BF9D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D6006-864E-46F5-AE8D-62198E9F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564" y="1211249"/>
            <a:ext cx="6266809" cy="46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29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알고리즘 </a:t>
            </a:r>
            <a:r>
              <a:rPr lang="en-US" altLang="ko-KR" sz="2400" b="1" dirty="0">
                <a:latin typeface="+mn-ea"/>
              </a:rPr>
              <a:t>: DQN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175843" y="775861"/>
            <a:ext cx="592015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DQN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Episode</a:t>
            </a:r>
            <a:r>
              <a:rPr lang="ko-KR" altLang="en-US" dirty="0"/>
              <a:t>가 지속될수록 점수가 올라감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실행결과는 아래와 같음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AF097C-4633-41EB-A4AF-37804CF2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44E7C6-3923-429A-9BCC-E960CEAA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57" y="2672189"/>
            <a:ext cx="624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8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405"/>
          </a:xfrm>
        </p:spPr>
        <p:txBody>
          <a:bodyPr/>
          <a:lstStyle/>
          <a:p>
            <a:r>
              <a:rPr lang="en-US" altLang="ko-KR" b="1" dirty="0"/>
              <a:t>Q Learning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917324"/>
            <a:ext cx="1025816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ysClr val="windowText" lastClr="000000"/>
                </a:solidFill>
                <a:ea typeface="roboto"/>
              </a:rPr>
              <a:t>이것은 재귀 방정식이므로 모든 </a:t>
            </a:r>
            <a:r>
              <a:rPr lang="en-US" altLang="ko-KR" sz="2400" dirty="0">
                <a:solidFill>
                  <a:sysClr val="windowText" lastClr="000000"/>
                </a:solidFill>
                <a:ea typeface="roboto"/>
              </a:rPr>
              <a:t>Q</a:t>
            </a:r>
            <a:r>
              <a:rPr lang="ko-KR" altLang="en-US" sz="2400" dirty="0">
                <a:solidFill>
                  <a:sysClr val="windowText" lastClr="000000"/>
                </a:solidFill>
                <a:ea typeface="roboto"/>
              </a:rPr>
              <a:t>값에 대해 임의의 가정을 하는 것으로 시작할 수 있습니다</a:t>
            </a:r>
            <a:r>
              <a:rPr lang="en-US" altLang="ko-KR" sz="2400" dirty="0">
                <a:solidFill>
                  <a:sysClr val="windowText" lastClr="000000"/>
                </a:solidFill>
                <a:ea typeface="roboto"/>
              </a:rPr>
              <a:t>.</a:t>
            </a:r>
          </a:p>
          <a:p>
            <a:pPr marL="342900" lvl="0" indent="-342900" latinLnBrk="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ysClr val="windowText" lastClr="000000"/>
              </a:solidFill>
              <a:ea typeface="roboto"/>
            </a:endParaRPr>
          </a:p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ysClr val="windowText" lastClr="000000"/>
                </a:solidFill>
                <a:ea typeface="roboto"/>
              </a:rPr>
              <a:t>이 식은 경험을 통해 최적의 정책으로 수렴합니다</a:t>
            </a:r>
            <a:r>
              <a:rPr lang="en-US" altLang="ko-KR" sz="2400" dirty="0">
                <a:solidFill>
                  <a:sysClr val="windowText" lastClr="000000"/>
                </a:solidFill>
                <a:ea typeface="roboto"/>
              </a:rPr>
              <a:t>.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>
              <a:solidFill>
                <a:sysClr val="windowText" lastClr="000000"/>
              </a:solidFill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lvl="0" latinLnBrk="0"/>
            <a:endParaRPr lang="en-US" altLang="ko-KR" sz="2400" dirty="0">
              <a:solidFill>
                <a:sysClr val="windowText" lastClr="000000"/>
              </a:solidFill>
              <a:ea typeface="roboto"/>
            </a:endParaRPr>
          </a:p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ysClr val="windowText" lastClr="000000"/>
                </a:solidFill>
                <a:ea typeface="roboto"/>
              </a:rPr>
              <a:t>여기서 알파는 </a:t>
            </a:r>
            <a:r>
              <a:rPr lang="ko-KR" altLang="en-US" sz="2400" dirty="0" err="1">
                <a:solidFill>
                  <a:sysClr val="windowText" lastClr="000000"/>
                </a:solidFill>
                <a:ea typeface="roboto"/>
              </a:rPr>
              <a:t>학습률</a:t>
            </a:r>
            <a:r>
              <a:rPr lang="ko-KR" altLang="en-US" sz="2400" dirty="0">
                <a:solidFill>
                  <a:sysClr val="windowText" lastClr="000000"/>
                </a:solidFill>
                <a:ea typeface="roboto"/>
              </a:rPr>
              <a:t> 또는 단계 크기입니다</a:t>
            </a:r>
            <a:r>
              <a:rPr lang="en-US" altLang="ko-KR" sz="2400" dirty="0">
                <a:solidFill>
                  <a:sysClr val="windowText" lastClr="000000"/>
                </a:solidFill>
                <a:ea typeface="roboto"/>
              </a:rPr>
              <a:t>.</a:t>
            </a:r>
          </a:p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ysClr val="windowText" lastClr="000000"/>
                </a:solidFill>
                <a:ea typeface="roboto"/>
              </a:rPr>
              <a:t>이것은 새로 획득한 정보가 이전 정보를 대체하는 정도를 결정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roboto"/>
            </a:endParaRPr>
          </a:p>
        </p:txBody>
      </p:sp>
      <p:pic>
        <p:nvPicPr>
          <p:cNvPr id="3076" name="Picture 4" descr="https://cdn.analyticsvidhya.com/wp-content/uploads/2019/04/Screenshot-2019-03-26-at-7.57.30-P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73" y="3810150"/>
            <a:ext cx="9072021" cy="75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33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4650065"/>
            <a:ext cx="111224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3: </a:t>
            </a:r>
            <a:r>
              <a:rPr lang="ko-KR" altLang="en-US" b="1" dirty="0"/>
              <a:t>강화학습 환경을 제공해 주는 </a:t>
            </a:r>
            <a:r>
              <a:rPr lang="en-US" altLang="ko-KR" b="1" dirty="0"/>
              <a:t>gym </a:t>
            </a:r>
            <a:r>
              <a:rPr lang="ko-KR" altLang="en-US" b="1" dirty="0"/>
              <a:t>라이브러리 </a:t>
            </a:r>
            <a:r>
              <a:rPr lang="en-US" altLang="ko-KR" b="1" dirty="0"/>
              <a:t>Import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4: </a:t>
            </a:r>
            <a:r>
              <a:rPr lang="ko-KR" altLang="en-US" b="1" dirty="0"/>
              <a:t>이미지를 그리기 위해 </a:t>
            </a:r>
            <a:r>
              <a:rPr lang="en-US" altLang="ko-KR" b="1" dirty="0" err="1"/>
              <a:t>pylab</a:t>
            </a:r>
            <a:r>
              <a:rPr lang="en-US" altLang="ko-KR" b="1" dirty="0"/>
              <a:t> </a:t>
            </a:r>
            <a:r>
              <a:rPr lang="ko-KR" altLang="en-US" b="1" dirty="0"/>
              <a:t>라이브러리 </a:t>
            </a:r>
            <a:r>
              <a:rPr lang="en-US" altLang="ko-KR" b="1" dirty="0"/>
              <a:t>Import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7: </a:t>
            </a:r>
            <a:r>
              <a:rPr lang="ko-KR" altLang="en-US" b="1" dirty="0"/>
              <a:t>리플레이 메모리로 사용할 </a:t>
            </a:r>
            <a:r>
              <a:rPr lang="en-US" altLang="ko-KR" b="1" dirty="0"/>
              <a:t>deque </a:t>
            </a:r>
            <a:r>
              <a:rPr lang="ko-KR" altLang="en-US" b="1" dirty="0"/>
              <a:t>자료구조 </a:t>
            </a:r>
            <a:r>
              <a:rPr lang="en-US" altLang="ko-KR" b="1" dirty="0"/>
              <a:t>Import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8~11: </a:t>
            </a:r>
            <a:r>
              <a:rPr lang="ko-KR" altLang="en-US" b="1" dirty="0"/>
              <a:t>인공신경망 추출을 위한 </a:t>
            </a:r>
            <a:r>
              <a:rPr lang="en-US" altLang="ko-KR" b="1" dirty="0" err="1"/>
              <a:t>tensorflow</a:t>
            </a:r>
            <a:r>
              <a:rPr lang="en-US" altLang="ko-KR" b="1" dirty="0"/>
              <a:t> </a:t>
            </a:r>
            <a:r>
              <a:rPr lang="ko-KR" altLang="en-US" b="1" dirty="0"/>
              <a:t>관련 클래스 </a:t>
            </a:r>
            <a:r>
              <a:rPr lang="en-US" altLang="ko-KR" b="1" dirty="0"/>
              <a:t>Import 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BD49B1-8B69-4513-8BF2-92AE288B7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4" y="896178"/>
            <a:ext cx="8534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069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31520" y="5422723"/>
            <a:ext cx="111224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18: </a:t>
            </a:r>
            <a:r>
              <a:rPr lang="ko-KR" altLang="en-US" b="1" dirty="0" err="1"/>
              <a:t>입력층</a:t>
            </a:r>
            <a:r>
              <a:rPr lang="en-US" altLang="ko-KR" b="1" dirty="0"/>
              <a:t>(unit</a:t>
            </a:r>
            <a:r>
              <a:rPr lang="ko-KR" altLang="en-US" b="1" dirty="0"/>
              <a:t> 개수</a:t>
            </a:r>
            <a:r>
              <a:rPr lang="en-US" altLang="ko-KR" b="1" dirty="0"/>
              <a:t>: 24, </a:t>
            </a:r>
            <a:r>
              <a:rPr lang="ko-KR" altLang="en-US" b="1" dirty="0"/>
              <a:t>활성화 함수</a:t>
            </a:r>
            <a:r>
              <a:rPr lang="en-US" altLang="ko-KR" b="1" dirty="0"/>
              <a:t>: </a:t>
            </a:r>
            <a:r>
              <a:rPr lang="en-US" altLang="ko-KR" b="1" dirty="0" err="1"/>
              <a:t>ReLU</a:t>
            </a:r>
            <a:r>
              <a:rPr lang="en-US" altLang="ko-KR" b="1" dirty="0"/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19: </a:t>
            </a:r>
            <a:r>
              <a:rPr lang="ko-KR" altLang="en-US" b="1" dirty="0" err="1"/>
              <a:t>은닉층</a:t>
            </a:r>
            <a:r>
              <a:rPr lang="en-US" altLang="ko-KR" b="1" dirty="0"/>
              <a:t>(unit</a:t>
            </a:r>
            <a:r>
              <a:rPr lang="ko-KR" altLang="en-US" b="1" dirty="0"/>
              <a:t> 개수</a:t>
            </a:r>
            <a:r>
              <a:rPr lang="en-US" altLang="ko-KR" b="1" dirty="0"/>
              <a:t>: 24, </a:t>
            </a:r>
            <a:r>
              <a:rPr lang="ko-KR" altLang="en-US" b="1" dirty="0"/>
              <a:t>활성화 함수</a:t>
            </a:r>
            <a:r>
              <a:rPr lang="en-US" altLang="ko-KR" b="1" dirty="0"/>
              <a:t>: </a:t>
            </a:r>
            <a:r>
              <a:rPr lang="en-US" altLang="ko-KR" b="1" dirty="0" err="1"/>
              <a:t>ReLU</a:t>
            </a:r>
            <a:r>
              <a:rPr lang="en-US" altLang="ko-KR" b="1" dirty="0"/>
              <a:t>)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20: </a:t>
            </a:r>
            <a:r>
              <a:rPr lang="ko-KR" altLang="en-US" b="1" dirty="0" err="1"/>
              <a:t>출력층</a:t>
            </a:r>
            <a:r>
              <a:rPr lang="en-US" altLang="ko-KR" b="1" dirty="0"/>
              <a:t>(unit</a:t>
            </a:r>
            <a:r>
              <a:rPr lang="ko-KR" altLang="en-US" b="1" dirty="0"/>
              <a:t> 개수</a:t>
            </a:r>
            <a:r>
              <a:rPr lang="en-US" altLang="ko-KR" b="1" dirty="0"/>
              <a:t> = 2, </a:t>
            </a:r>
            <a:r>
              <a:rPr lang="ko-KR" altLang="en-US" b="1" dirty="0"/>
              <a:t>좌</a:t>
            </a:r>
            <a:r>
              <a:rPr lang="en-US" altLang="ko-KR" b="1" dirty="0"/>
              <a:t>, </a:t>
            </a:r>
            <a:r>
              <a:rPr lang="ko-KR" altLang="en-US" b="1" dirty="0"/>
              <a:t>우</a:t>
            </a:r>
            <a:r>
              <a:rPr lang="en-US" altLang="ko-KR" b="1" dirty="0"/>
              <a:t>(</a:t>
            </a:r>
            <a:r>
              <a:rPr lang="ko-KR" altLang="en-US" b="1" dirty="0" err="1"/>
              <a:t>카트폴은</a:t>
            </a:r>
            <a:r>
              <a:rPr lang="ko-KR" altLang="en-US" b="1" dirty="0"/>
              <a:t> 오른쪽 혹은 왼쪽으로 이동함</a:t>
            </a:r>
            <a:r>
              <a:rPr lang="en-US" altLang="ko-KR" b="1" dirty="0"/>
              <a:t>))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F737C6-4B82-4C8C-93A4-D02E7D0F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03" y="683624"/>
            <a:ext cx="9079972" cy="46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96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460D-5A56-4DF0-BD10-9C247DFF0E52}"/>
              </a:ext>
            </a:extLst>
          </p:cNvPr>
          <p:cNvSpPr txBox="1"/>
          <p:nvPr/>
        </p:nvSpPr>
        <p:spPr>
          <a:xfrm>
            <a:off x="794075" y="5962214"/>
            <a:ext cx="1112243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36, 37: </a:t>
            </a:r>
            <a:r>
              <a:rPr lang="ko-KR" altLang="en-US" b="1" dirty="0"/>
              <a:t>상태의 크기와 행동의 크기를 정의함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40~46: DQN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 err="1"/>
              <a:t>하이퍼파라미터를</a:t>
            </a:r>
            <a:r>
              <a:rPr lang="ko-KR" altLang="en-US" b="1" dirty="0"/>
              <a:t> 정의함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3817FD-1BD3-4F7F-AF87-C8106A10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27" y="683624"/>
            <a:ext cx="5794914" cy="51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966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AD21D6-D927-4BAF-8E41-5E915B99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7" y="912536"/>
            <a:ext cx="8153400" cy="3800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4849031"/>
            <a:ext cx="1112243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49: Deque</a:t>
            </a:r>
            <a:r>
              <a:rPr lang="ko-KR" altLang="en-US" b="1" dirty="0"/>
              <a:t> 자료구조를 사용해 리플레이 메모리를 정의함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52, 53: </a:t>
            </a:r>
            <a:r>
              <a:rPr lang="ko-KR" altLang="en-US" b="1" dirty="0"/>
              <a:t>정책 신경망과 타깃 신경망 생성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54: </a:t>
            </a:r>
            <a:r>
              <a:rPr lang="ko-KR" altLang="en-US" b="1" dirty="0"/>
              <a:t>활성화 함수를 정의함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57: </a:t>
            </a:r>
            <a:r>
              <a:rPr lang="en-US" altLang="ko-KR" b="1" dirty="0" err="1"/>
              <a:t>Update_target_model</a:t>
            </a:r>
            <a:r>
              <a:rPr lang="en-US" altLang="ko-KR" b="1" dirty="0"/>
              <a:t> </a:t>
            </a:r>
            <a:r>
              <a:rPr lang="ko-KR" altLang="en-US" b="1" dirty="0"/>
              <a:t>함수를 사용해 타깃 신경망을 </a:t>
            </a:r>
            <a:r>
              <a:rPr lang="ko-KR" altLang="en-US" b="1" dirty="0" err="1"/>
              <a:t>업데이터함</a:t>
            </a:r>
            <a:r>
              <a:rPr lang="ko-KR" altLang="en-US" b="1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51550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4775531"/>
            <a:ext cx="1112243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60~61: </a:t>
            </a:r>
            <a:r>
              <a:rPr lang="ko-KR" altLang="en-US" b="1" dirty="0"/>
              <a:t>타깃 신경망의 가중치를 정책 신경망의 가중치로 설정함으로써 타깃 모델을 업데이트하는 기능을 구현함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64~69: </a:t>
            </a:r>
            <a:r>
              <a:rPr lang="ko-KR" altLang="en-US" b="1" dirty="0" err="1"/>
              <a:t>엡실론</a:t>
            </a:r>
            <a:r>
              <a:rPr lang="ko-KR" altLang="en-US" b="1" dirty="0"/>
              <a:t> 방식으로 행동하는 </a:t>
            </a:r>
            <a:r>
              <a:rPr lang="en-US" altLang="ko-KR" b="1" dirty="0" err="1"/>
              <a:t>get_action</a:t>
            </a:r>
            <a:r>
              <a:rPr lang="en-US" altLang="ko-KR" b="1" dirty="0"/>
              <a:t>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65~66: </a:t>
            </a:r>
            <a:r>
              <a:rPr lang="ko-KR" altLang="en-US" b="1" dirty="0"/>
              <a:t>랜덤으로 생성한 숫자가 </a:t>
            </a:r>
            <a:r>
              <a:rPr lang="ko-KR" altLang="en-US" b="1" dirty="0" err="1"/>
              <a:t>엡실론보다</a:t>
            </a:r>
            <a:r>
              <a:rPr lang="ko-KR" altLang="en-US" b="1" dirty="0"/>
              <a:t> 작으면 랜덤으로</a:t>
            </a:r>
            <a:r>
              <a:rPr lang="en-US" altLang="ko-KR" b="1" dirty="0"/>
              <a:t>, </a:t>
            </a:r>
            <a:r>
              <a:rPr lang="ko-KR" altLang="en-US" b="1" dirty="0"/>
              <a:t>그렇지 않을 경우 정책신경망을 통해 행동을 구함</a:t>
            </a:r>
            <a:r>
              <a:rPr lang="en-US" altLang="ko-KR" b="1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47BDDD-F82B-4713-A103-222B169E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5" y="683624"/>
            <a:ext cx="8317850" cy="39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831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4248821"/>
            <a:ext cx="111224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72~73: </a:t>
            </a:r>
            <a:r>
              <a:rPr lang="ko-KR" altLang="en-US" b="1" dirty="0"/>
              <a:t>에이전트가 탐험 과정에서 얻은 상태</a:t>
            </a:r>
            <a:r>
              <a:rPr lang="en-US" altLang="ko-KR" b="1" dirty="0"/>
              <a:t>, </a:t>
            </a:r>
            <a:r>
              <a:rPr lang="ko-KR" altLang="en-US" b="1" dirty="0"/>
              <a:t>보상 등을 리플레이 메모리에 저장하는 </a:t>
            </a:r>
            <a:r>
              <a:rPr lang="en-US" altLang="ko-KR" b="1" dirty="0" err="1"/>
              <a:t>append_sample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73: </a:t>
            </a:r>
            <a:r>
              <a:rPr lang="ko-KR" altLang="en-US" b="1" dirty="0" err="1"/>
              <a:t>파리미터로</a:t>
            </a:r>
            <a:r>
              <a:rPr lang="ko-KR" altLang="en-US" b="1" dirty="0"/>
              <a:t> 받은 상태</a:t>
            </a:r>
            <a:r>
              <a:rPr lang="en-US" altLang="ko-KR" b="1" dirty="0"/>
              <a:t>, </a:t>
            </a:r>
            <a:r>
              <a:rPr lang="ko-KR" altLang="en-US" b="1" dirty="0"/>
              <a:t>행동</a:t>
            </a:r>
            <a:r>
              <a:rPr lang="en-US" altLang="ko-KR" b="1" dirty="0"/>
              <a:t>, </a:t>
            </a:r>
            <a:r>
              <a:rPr lang="ko-KR" altLang="en-US" b="1" dirty="0"/>
              <a:t>보상 등을 </a:t>
            </a:r>
            <a:r>
              <a:rPr lang="en-US" altLang="ko-KR" b="1" dirty="0"/>
              <a:t>tuple</a:t>
            </a:r>
            <a:r>
              <a:rPr lang="ko-KR" altLang="en-US" b="1" dirty="0"/>
              <a:t>로 만들어 리플레이 메모리에 추가함</a:t>
            </a:r>
            <a:r>
              <a:rPr lang="en-US" altLang="ko-KR" b="1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7839D8-50EE-463E-B9B8-885131DA7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89" y="1389980"/>
            <a:ext cx="9686925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7B794E-49CD-4E5A-B21E-CE42A3D506B7}"/>
              </a:ext>
            </a:extLst>
          </p:cNvPr>
          <p:cNvSpPr txBox="1"/>
          <p:nvPr/>
        </p:nvSpPr>
        <p:spPr>
          <a:xfrm>
            <a:off x="1895061" y="2771493"/>
            <a:ext cx="10296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state: [[ 0.03059037 -0.34802688 -0.0077385   0.60395239]] </a:t>
            </a:r>
          </a:p>
          <a:p>
            <a:r>
              <a:rPr lang="en-US" altLang="ko-KR" dirty="0"/>
              <a:t>action: 0</a:t>
            </a:r>
          </a:p>
          <a:p>
            <a:r>
              <a:rPr lang="en-US" altLang="ko-KR" dirty="0"/>
              <a:t>reward: 0.1</a:t>
            </a:r>
          </a:p>
          <a:p>
            <a:r>
              <a:rPr lang="en-US" altLang="ko-KR" dirty="0" err="1"/>
              <a:t>next_state</a:t>
            </a:r>
            <a:r>
              <a:rPr lang="en-US" altLang="ko-KR" dirty="0"/>
              <a:t>: [[ 0.02362983 -0.54303975  0.00434055  0.89418784]] </a:t>
            </a:r>
          </a:p>
          <a:p>
            <a:r>
              <a:rPr lang="en-US" altLang="ko-KR" dirty="0"/>
              <a:t>done :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9835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5131217"/>
            <a:ext cx="1112243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b="1" dirty="0"/>
              <a:t>76</a:t>
            </a:r>
            <a:r>
              <a:rPr lang="en-US" altLang="ko-KR" b="1" dirty="0"/>
              <a:t>: </a:t>
            </a:r>
            <a:r>
              <a:rPr lang="ko-KR" altLang="en-US" b="1" dirty="0"/>
              <a:t>정책 신경망을 훈련하는 함수 </a:t>
            </a:r>
            <a:r>
              <a:rPr lang="en-US" altLang="ko-KR" b="1" dirty="0" err="1"/>
              <a:t>train_model</a:t>
            </a:r>
            <a:r>
              <a:rPr lang="ko-KR" altLang="en-US" b="1" dirty="0"/>
              <a:t>을 구현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78: </a:t>
            </a:r>
            <a:r>
              <a:rPr lang="ko-KR" altLang="en-US" b="1" dirty="0" err="1"/>
              <a:t>엡실론이</a:t>
            </a:r>
            <a:r>
              <a:rPr lang="ko-KR" altLang="en-US" b="1" dirty="0"/>
              <a:t> 정해진 최소값에 도달하지 않았을 경우</a:t>
            </a:r>
            <a:r>
              <a:rPr lang="en-US" altLang="ko-KR" b="1" dirty="0"/>
              <a:t>, </a:t>
            </a:r>
            <a:r>
              <a:rPr lang="ko-KR" altLang="en-US" b="1" dirty="0"/>
              <a:t>감사율을 사용해 </a:t>
            </a:r>
            <a:r>
              <a:rPr lang="ko-KR" altLang="en-US" b="1" dirty="0" err="1"/>
              <a:t>엡실론</a:t>
            </a:r>
            <a:r>
              <a:rPr lang="ko-KR" altLang="en-US" b="1" dirty="0"/>
              <a:t> 값을 줄임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81: </a:t>
            </a:r>
            <a:r>
              <a:rPr lang="ko-KR" altLang="en-US" b="1" dirty="0"/>
              <a:t>리플레이 메모리에서 랜덤으로 배치 사이즈 만큼의 샘플을 선택함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87: </a:t>
            </a:r>
            <a:r>
              <a:rPr lang="ko-KR" altLang="en-US" b="1" dirty="0"/>
              <a:t>상태</a:t>
            </a:r>
            <a:r>
              <a:rPr lang="en-US" altLang="ko-KR" b="1" dirty="0"/>
              <a:t>, </a:t>
            </a:r>
            <a:r>
              <a:rPr lang="ko-KR" altLang="en-US" b="1" dirty="0"/>
              <a:t>행동</a:t>
            </a:r>
            <a:r>
              <a:rPr lang="en-US" altLang="ko-KR" b="1" dirty="0"/>
              <a:t>, </a:t>
            </a:r>
            <a:r>
              <a:rPr lang="ko-KR" altLang="en-US" b="1" dirty="0"/>
              <a:t>보상</a:t>
            </a:r>
            <a:r>
              <a:rPr lang="en-US" altLang="ko-KR" b="1" dirty="0"/>
              <a:t>, </a:t>
            </a:r>
            <a:r>
              <a:rPr lang="ko-KR" altLang="en-US" b="1" dirty="0"/>
              <a:t>다음 상태</a:t>
            </a:r>
            <a:r>
              <a:rPr lang="en-US" altLang="ko-KR" b="1" dirty="0"/>
              <a:t>, done</a:t>
            </a:r>
            <a:r>
              <a:rPr lang="ko-KR" altLang="en-US" b="1" dirty="0"/>
              <a:t>을 리스트로 묶어서 저장함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D40C8E-4EF5-4471-A2B6-A08FD8C4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55" y="683624"/>
            <a:ext cx="86677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66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train.py/</a:t>
            </a:r>
            <a:r>
              <a:rPr lang="en-US" altLang="ko-KR" sz="2400" b="1" dirty="0" err="1">
                <a:latin typeface="+mn-ea"/>
              </a:rPr>
              <a:t>train_model</a:t>
            </a:r>
            <a:r>
              <a:rPr lang="ko-KR" altLang="en-US" sz="2400" b="1" dirty="0">
                <a:latin typeface="+mn-ea"/>
              </a:rPr>
              <a:t> 함수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3859801"/>
            <a:ext cx="1112243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90: </a:t>
            </a:r>
            <a:r>
              <a:rPr lang="ko-KR" altLang="en-US" b="1" dirty="0"/>
              <a:t>훈련에 필요한 가중치를 선택함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91: 92~104</a:t>
            </a:r>
            <a:r>
              <a:rPr lang="ko-KR" altLang="en-US" b="1" dirty="0"/>
              <a:t>에서 실행된 모든 연산을 테이프</a:t>
            </a:r>
            <a:r>
              <a:rPr lang="en-US" altLang="ko-KR" b="1" dirty="0"/>
              <a:t>(tape)</a:t>
            </a:r>
            <a:r>
              <a:rPr lang="ko-KR" altLang="en-US" b="1" dirty="0"/>
              <a:t>에 </a:t>
            </a:r>
            <a:r>
              <a:rPr lang="en-US" altLang="ko-KR" b="1" dirty="0"/>
              <a:t>“</a:t>
            </a:r>
            <a:r>
              <a:rPr lang="ko-KR" altLang="en-US" b="1" dirty="0"/>
              <a:t>기록</a:t>
            </a:r>
            <a:r>
              <a:rPr lang="en-US" altLang="ko-KR" b="1" dirty="0"/>
              <a:t>”</a:t>
            </a:r>
            <a:r>
              <a:rPr lang="ko-KR" altLang="en-US" b="1" dirty="0"/>
              <a:t>함</a:t>
            </a:r>
            <a:r>
              <a:rPr lang="en-US" altLang="ko-KR" b="1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93: </a:t>
            </a:r>
            <a:r>
              <a:rPr lang="ko-KR" altLang="en-US" b="1" dirty="0"/>
              <a:t>현재 모델의 예측을 구함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94: </a:t>
            </a:r>
            <a:r>
              <a:rPr lang="en-US" altLang="ko-KR" b="1" dirty="0" err="1"/>
              <a:t>tf.one_hot</a:t>
            </a:r>
            <a:r>
              <a:rPr lang="ko-KR" altLang="en-US" b="1" dirty="0"/>
              <a:t>함수를 통해 실제로 한 행동이 </a:t>
            </a:r>
            <a:r>
              <a:rPr lang="en-US" altLang="ko-KR" b="1" dirty="0"/>
              <a:t>1</a:t>
            </a:r>
            <a:r>
              <a:rPr lang="ko-KR" altLang="en-US" b="1" dirty="0"/>
              <a:t>이고 나머지가 </a:t>
            </a:r>
            <a:r>
              <a:rPr lang="en-US" altLang="ko-KR" b="1" dirty="0"/>
              <a:t>0</a:t>
            </a:r>
            <a:r>
              <a:rPr lang="ko-KR" altLang="en-US" b="1" dirty="0"/>
              <a:t>인 </a:t>
            </a:r>
            <a:r>
              <a:rPr lang="en-US" altLang="ko-KR" b="1" dirty="0"/>
              <a:t>one-hot vector</a:t>
            </a:r>
            <a:r>
              <a:rPr lang="ko-KR" altLang="en-US" b="1" dirty="0"/>
              <a:t>를 구현함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95: </a:t>
            </a:r>
            <a:r>
              <a:rPr lang="en-US" altLang="ko-KR" b="1" dirty="0" err="1"/>
              <a:t>reduce_sum</a:t>
            </a:r>
            <a:r>
              <a:rPr lang="ko-KR" altLang="en-US" b="1" dirty="0"/>
              <a:t>을 이용해 모든 차원을 제거하고 단 하나의 스칼라 값을 출력함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E768B-BDB5-4AA7-80E3-C1F4075C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75" y="1114425"/>
            <a:ext cx="85248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04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31520" y="4163231"/>
            <a:ext cx="11006593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98: </a:t>
            </a:r>
            <a:r>
              <a:rPr lang="ko-KR" altLang="en-US" b="1" dirty="0"/>
              <a:t>다음 상태에 대한 타깃 모델의 큐함수를 구현</a:t>
            </a:r>
            <a:r>
              <a:rPr lang="en-US" altLang="ko-KR" b="1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99: </a:t>
            </a:r>
            <a:r>
              <a:rPr lang="en-US" altLang="ko-KR" b="1" dirty="0" err="1"/>
              <a:t>stop_gradient</a:t>
            </a:r>
            <a:r>
              <a:rPr lang="ko-KR" altLang="en-US" b="1" dirty="0"/>
              <a:t>함수를 사용하면 </a:t>
            </a:r>
            <a:r>
              <a:rPr lang="en-US" altLang="ko-KR" b="1" dirty="0" err="1"/>
              <a:t>target_predict</a:t>
            </a:r>
            <a:r>
              <a:rPr lang="ko-KR" altLang="en-US" b="1" dirty="0"/>
              <a:t>를 예측하려고 사용된 인공신경망은 업데이트되지 않음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102: </a:t>
            </a:r>
            <a:r>
              <a:rPr lang="ko-KR" altLang="en-US" b="1" dirty="0"/>
              <a:t>큐함수의 타깃 </a:t>
            </a:r>
            <a:r>
              <a:rPr lang="ko-KR" altLang="en-US" b="1" dirty="0" err="1"/>
              <a:t>예측값</a:t>
            </a:r>
            <a:r>
              <a:rPr lang="ko-KR" altLang="en-US" b="1" dirty="0"/>
              <a:t> 중 최대값을 선택함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103: done = true</a:t>
            </a:r>
            <a:r>
              <a:rPr lang="ko-KR" altLang="en-US" b="1" dirty="0"/>
              <a:t>일 경우 </a:t>
            </a:r>
            <a:r>
              <a:rPr lang="en-US" altLang="ko-KR" b="1" dirty="0"/>
              <a:t>target = reward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104: MSE</a:t>
            </a:r>
            <a:r>
              <a:rPr lang="ko-KR" altLang="en-US" b="1" dirty="0"/>
              <a:t> 오류함수를 계산함 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108569-E4E3-4743-9D8A-2F60A72FF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1" y="1097477"/>
            <a:ext cx="91725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216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5306231"/>
            <a:ext cx="1112243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107: gradient</a:t>
            </a:r>
            <a:r>
              <a:rPr lang="ko-KR" altLang="en-US" b="1" dirty="0"/>
              <a:t>를 계산</a:t>
            </a:r>
            <a:r>
              <a:rPr lang="en-US" altLang="ko-KR" b="1" dirty="0"/>
              <a:t>(</a:t>
            </a:r>
            <a:r>
              <a:rPr lang="en-US" altLang="ko-KR" b="1" dirty="0" err="1"/>
              <a:t>model_params</a:t>
            </a:r>
            <a:r>
              <a:rPr lang="ko-KR" altLang="en-US" b="1" dirty="0"/>
              <a:t>에 대한 </a:t>
            </a:r>
            <a:r>
              <a:rPr lang="en-US" altLang="ko-KR" b="1" dirty="0"/>
              <a:t>loss</a:t>
            </a:r>
            <a:r>
              <a:rPr lang="ko-KR" altLang="en-US" b="1" dirty="0"/>
              <a:t>의 </a:t>
            </a:r>
            <a:r>
              <a:rPr lang="ko-KR" altLang="en-US" b="1" dirty="0" err="1"/>
              <a:t>미분값을</a:t>
            </a:r>
            <a:r>
              <a:rPr lang="ko-KR" altLang="en-US" b="1" dirty="0"/>
              <a:t> 계산함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108: gradient</a:t>
            </a:r>
            <a:r>
              <a:rPr lang="ko-KR" altLang="en-US" b="1" dirty="0"/>
              <a:t>를 줄이는 방향으로 가중치를 업데이트함  </a:t>
            </a:r>
            <a:r>
              <a:rPr lang="en-US" altLang="ko-KR" b="1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EF2A5A-7EC5-46D9-B59A-CE5842A5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84" y="1673087"/>
            <a:ext cx="79438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7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‘Deep’ Q-Learning?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r>
              <a:rPr lang="ko-KR" altLang="en-US" dirty="0"/>
              <a:t>은 에이전트를 위한 </a:t>
            </a:r>
            <a:r>
              <a:rPr lang="ko-KR" altLang="en-US" dirty="0" err="1"/>
              <a:t>치트시트를</a:t>
            </a:r>
            <a:r>
              <a:rPr lang="ko-KR" altLang="en-US" dirty="0"/>
              <a:t> 만드는 간단하지만 매우 강력한 알고리즘입니다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 에이전트는 수행 할 작업을 정확히 파악할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</a:t>
            </a:r>
            <a:r>
              <a:rPr lang="ko-KR" altLang="en-US" dirty="0" err="1"/>
              <a:t>치트시트가</a:t>
            </a:r>
            <a:r>
              <a:rPr lang="ko-KR" altLang="en-US" dirty="0"/>
              <a:t> 너무 크면 어떻게 될까요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10,000 </a:t>
            </a:r>
            <a:r>
              <a:rPr lang="ko-KR" altLang="en-US" dirty="0"/>
              <a:t>개의 상태와 상태 당 </a:t>
            </a:r>
            <a:r>
              <a:rPr lang="en-US" altLang="ko-KR" dirty="0"/>
              <a:t>1,000 </a:t>
            </a:r>
            <a:r>
              <a:rPr lang="ko-KR" altLang="en-US" dirty="0"/>
              <a:t>개의 작업이 있는 환경을 상상해보십시오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이것은 천만 개의 셀 테이블을 만들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상황이 금방 통제 불능 상태가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64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31520" y="3994266"/>
            <a:ext cx="1112243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111: main</a:t>
            </a:r>
            <a:r>
              <a:rPr lang="ko-KR" altLang="en-US" b="1" dirty="0"/>
              <a:t>함수를 선언함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113: gym </a:t>
            </a:r>
            <a:r>
              <a:rPr lang="ko-KR" altLang="en-US" b="1" dirty="0"/>
              <a:t>라이브러리를 사용해 </a:t>
            </a:r>
            <a:r>
              <a:rPr lang="en-US" altLang="ko-KR" b="1" dirty="0" err="1"/>
              <a:t>CartPole</a:t>
            </a:r>
            <a:r>
              <a:rPr lang="en-US" altLang="ko-KR" b="1" dirty="0"/>
              <a:t> </a:t>
            </a:r>
            <a:r>
              <a:rPr lang="ko-KR" altLang="en-US" b="1" dirty="0"/>
              <a:t>환경을 생성함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114: </a:t>
            </a:r>
            <a:r>
              <a:rPr lang="ko-KR" altLang="en-US" b="1" dirty="0"/>
              <a:t>환경에서 상태의 크기를 얻음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115: </a:t>
            </a:r>
            <a:r>
              <a:rPr lang="ko-KR" altLang="en-US" b="1" dirty="0"/>
              <a:t>환경에서 행동의 크기를 얻음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118: </a:t>
            </a:r>
            <a:r>
              <a:rPr lang="ko-KR" altLang="en-US" b="1" dirty="0"/>
              <a:t>상태와 행동을 통해 </a:t>
            </a:r>
            <a:r>
              <a:rPr lang="en-US" altLang="ko-KR" b="1" dirty="0"/>
              <a:t>agent</a:t>
            </a:r>
            <a:r>
              <a:rPr lang="ko-KR" altLang="en-US" b="1" dirty="0"/>
              <a:t>를 생성함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120: scores</a:t>
            </a:r>
            <a:r>
              <a:rPr lang="ko-KR" altLang="en-US" b="1" dirty="0"/>
              <a:t>과 </a:t>
            </a:r>
            <a:r>
              <a:rPr lang="ko-KR" altLang="en-US" b="1" dirty="0" err="1"/>
              <a:t>엡실론을</a:t>
            </a:r>
            <a:r>
              <a:rPr lang="ko-KR" altLang="en-US" b="1" dirty="0"/>
              <a:t> 정의함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121: </a:t>
            </a:r>
            <a:r>
              <a:rPr lang="en-US" altLang="ko-KR" b="1" dirty="0" err="1"/>
              <a:t>score_avg</a:t>
            </a:r>
            <a:r>
              <a:rPr lang="ko-KR" altLang="en-US" b="1" dirty="0"/>
              <a:t>를 정의함    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2C4BF-7486-4B50-A8BD-C098D977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84" y="221959"/>
            <a:ext cx="6238875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734EEC-D1C0-4199-9846-19D70253174B}"/>
              </a:ext>
            </a:extLst>
          </p:cNvPr>
          <p:cNvSpPr txBox="1"/>
          <p:nvPr/>
        </p:nvSpPr>
        <p:spPr>
          <a:xfrm>
            <a:off x="8716618" y="1182756"/>
            <a:ext cx="28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state_size</a:t>
            </a:r>
            <a:r>
              <a:rPr lang="en-US" altLang="zh-CN" dirty="0"/>
              <a:t>: 4</a:t>
            </a:r>
          </a:p>
          <a:p>
            <a:r>
              <a:rPr lang="en-US" altLang="ko-KR" dirty="0" err="1"/>
              <a:t>action_size</a:t>
            </a:r>
            <a:r>
              <a:rPr lang="en-US" altLang="ko-KR" dirty="0"/>
              <a:t>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300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953101" y="3809312"/>
            <a:ext cx="1112243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123: </a:t>
            </a:r>
            <a:r>
              <a:rPr lang="ko-KR" altLang="en-US" b="1" dirty="0" err="1"/>
              <a:t>엡실론의</a:t>
            </a:r>
            <a:r>
              <a:rPr lang="ko-KR" altLang="en-US" b="1" dirty="0"/>
              <a:t> 회수를 정의함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124: </a:t>
            </a:r>
            <a:r>
              <a:rPr lang="ko-KR" altLang="en-US" b="1" dirty="0"/>
              <a:t>정의한 </a:t>
            </a:r>
            <a:r>
              <a:rPr lang="ko-KR" altLang="en-US" b="1" dirty="0" err="1"/>
              <a:t>엡실론</a:t>
            </a:r>
            <a:r>
              <a:rPr lang="ko-KR" altLang="en-US" b="1" dirty="0"/>
              <a:t> 만큼 반복함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125: done = False</a:t>
            </a:r>
            <a:r>
              <a:rPr lang="ko-KR" altLang="en-US" b="1" dirty="0"/>
              <a:t>로 정의함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126: score = 0</a:t>
            </a:r>
            <a:r>
              <a:rPr lang="ko-KR" altLang="en-US" b="1" dirty="0"/>
              <a:t>으로 정의함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128: </a:t>
            </a:r>
            <a:r>
              <a:rPr lang="ko-KR" altLang="en-US" b="1" dirty="0"/>
              <a:t>환경을 초기화하고 상태를 정의함 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129: </a:t>
            </a:r>
            <a:r>
              <a:rPr lang="ko-KR" altLang="en-US" b="1" dirty="0"/>
              <a:t>상태를 </a:t>
            </a:r>
            <a:r>
              <a:rPr lang="en-US" altLang="ko-KR" b="1" dirty="0"/>
              <a:t>reshape</a:t>
            </a:r>
            <a:r>
              <a:rPr lang="ko-KR" altLang="en-US" b="1" dirty="0"/>
              <a:t>함   </a:t>
            </a:r>
            <a:r>
              <a:rPr lang="en-US" altLang="ko-KR" b="1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5E1AA7-1B76-47CC-9D4D-26765A12D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22"/>
          <a:stretch/>
        </p:blipFill>
        <p:spPr>
          <a:xfrm>
            <a:off x="484119" y="800722"/>
            <a:ext cx="6572250" cy="2439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6E001-E0EF-4B91-970F-FE904885942A}"/>
              </a:ext>
            </a:extLst>
          </p:cNvPr>
          <p:cNvSpPr txBox="1"/>
          <p:nvPr/>
        </p:nvSpPr>
        <p:spPr>
          <a:xfrm>
            <a:off x="2145795" y="3258452"/>
            <a:ext cx="727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state:[[ 0.0328165   0.04180157 -0.0146071   0.02769561]]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2777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31520" y="4519756"/>
            <a:ext cx="1112243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131: </a:t>
            </a:r>
            <a:r>
              <a:rPr lang="ko-KR" altLang="en-US" b="1" dirty="0" err="1"/>
              <a:t>엡실론이</a:t>
            </a:r>
            <a:r>
              <a:rPr lang="ko-KR" altLang="en-US" b="1" dirty="0"/>
              <a:t> </a:t>
            </a:r>
            <a:r>
              <a:rPr lang="ko-KR" altLang="en-US" b="1" dirty="0" err="1"/>
              <a:t>끝날때</a:t>
            </a:r>
            <a:r>
              <a:rPr lang="ko-KR" altLang="en-US" b="1" dirty="0"/>
              <a:t> 까지 계속 실행함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133: </a:t>
            </a:r>
            <a:r>
              <a:rPr lang="ko-KR" altLang="en-US" b="1" dirty="0"/>
              <a:t>환경을 출력함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136: </a:t>
            </a:r>
            <a:r>
              <a:rPr lang="ko-KR" altLang="en-US" b="1" dirty="0"/>
              <a:t>현재 상태에 대한 행동을 선택함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138: </a:t>
            </a:r>
            <a:r>
              <a:rPr lang="ko-KR" altLang="en-US" b="1" dirty="0"/>
              <a:t>선택한 행동으로 부터 다음 상태</a:t>
            </a:r>
            <a:r>
              <a:rPr lang="en-US" altLang="ko-KR" b="1" dirty="0"/>
              <a:t>, </a:t>
            </a:r>
            <a:r>
              <a:rPr lang="ko-KR" altLang="en-US" b="1" dirty="0"/>
              <a:t>보상</a:t>
            </a:r>
            <a:r>
              <a:rPr lang="en-US" altLang="ko-KR" b="1" dirty="0"/>
              <a:t>, done,</a:t>
            </a:r>
            <a:r>
              <a:rPr lang="ko-KR" altLang="en-US" b="1" dirty="0"/>
              <a:t> </a:t>
            </a:r>
            <a:r>
              <a:rPr lang="en-US" altLang="ko-KR" b="1" dirty="0"/>
              <a:t>info</a:t>
            </a:r>
            <a:r>
              <a:rPr lang="ko-KR" altLang="en-US" b="1" dirty="0"/>
              <a:t>를 얻음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139: </a:t>
            </a:r>
            <a:r>
              <a:rPr lang="ko-KR" altLang="en-US" b="1" dirty="0"/>
              <a:t>다음 상태의 값을 </a:t>
            </a:r>
            <a:r>
              <a:rPr lang="en-US" altLang="ko-KR" b="1" dirty="0"/>
              <a:t>reshape</a:t>
            </a:r>
            <a:r>
              <a:rPr lang="ko-KR" altLang="en-US" b="1" dirty="0"/>
              <a:t>함 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D8EEF1-FB15-4FFB-A21E-FA6693699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71"/>
          <a:stretch/>
        </p:blipFill>
        <p:spPr>
          <a:xfrm>
            <a:off x="540093" y="880762"/>
            <a:ext cx="8763000" cy="3144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28886-E9D7-45A8-8686-926D27DEC6EC}"/>
              </a:ext>
            </a:extLst>
          </p:cNvPr>
          <p:cNvSpPr txBox="1"/>
          <p:nvPr/>
        </p:nvSpPr>
        <p:spPr>
          <a:xfrm>
            <a:off x="6480380" y="2563999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action: 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4FB51-BB9D-4133-9E3B-56E8F0BF429C}"/>
              </a:ext>
            </a:extLst>
          </p:cNvPr>
          <p:cNvSpPr txBox="1"/>
          <p:nvPr/>
        </p:nvSpPr>
        <p:spPr>
          <a:xfrm>
            <a:off x="5377837" y="4035824"/>
            <a:ext cx="10155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next_state</a:t>
            </a:r>
            <a:r>
              <a:rPr lang="en-US" altLang="zh-CN" dirty="0"/>
              <a:t>: [ 0.03365253 -0.1531079  -0.01405319  0.31573428]</a:t>
            </a:r>
          </a:p>
          <a:p>
            <a:r>
              <a:rPr lang="en-US" altLang="zh-CN" dirty="0"/>
              <a:t>Reward: 1.0</a:t>
            </a:r>
          </a:p>
          <a:p>
            <a:r>
              <a:rPr lang="en-US" altLang="zh-CN" dirty="0"/>
              <a:t>Done: False</a:t>
            </a:r>
          </a:p>
          <a:p>
            <a:r>
              <a:rPr lang="en-US" altLang="zh-CN" dirty="0"/>
              <a:t>Info: {}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34F099-A44F-4F1B-9F7F-1DC63E55271A}"/>
              </a:ext>
            </a:extLst>
          </p:cNvPr>
          <p:cNvSpPr/>
          <p:nvPr/>
        </p:nvSpPr>
        <p:spPr>
          <a:xfrm>
            <a:off x="2504661" y="3293058"/>
            <a:ext cx="5993296" cy="288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355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31520" y="4599875"/>
            <a:ext cx="1112243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142: score</a:t>
            </a:r>
            <a:r>
              <a:rPr lang="ko-KR" altLang="en-US" b="1" dirty="0"/>
              <a:t>값에 </a:t>
            </a:r>
            <a:r>
              <a:rPr lang="ko-KR" altLang="en-US" b="1" dirty="0" err="1"/>
              <a:t>보상값을</a:t>
            </a:r>
            <a:r>
              <a:rPr lang="ko-KR" altLang="en-US" b="1" dirty="0"/>
              <a:t> 추가함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143: </a:t>
            </a:r>
            <a:r>
              <a:rPr lang="ko-KR" altLang="en-US" b="1" dirty="0"/>
              <a:t>타임스텝마다 보상 </a:t>
            </a:r>
            <a:r>
              <a:rPr lang="en-US" altLang="ko-KR" b="1" dirty="0"/>
              <a:t>0.1, </a:t>
            </a:r>
            <a:r>
              <a:rPr lang="ko-KR" altLang="en-US" b="1" dirty="0"/>
              <a:t>에피소드가 중간에 끝나면 보상 </a:t>
            </a:r>
            <a:r>
              <a:rPr lang="en-US" altLang="ko-KR" b="1" dirty="0"/>
              <a:t>-1</a:t>
            </a:r>
            <a:r>
              <a:rPr lang="ko-KR" altLang="en-US" b="1" dirty="0"/>
              <a:t>로 크기를 조절함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146: </a:t>
            </a:r>
            <a:r>
              <a:rPr lang="ko-KR" altLang="en-US" b="1" dirty="0"/>
              <a:t>리플레이 메모리에 샘플</a:t>
            </a:r>
            <a:r>
              <a:rPr lang="en-US" altLang="ko-KR" b="1" dirty="0"/>
              <a:t>(</a:t>
            </a:r>
            <a:r>
              <a:rPr lang="ko-KR" altLang="en-US" b="1" dirty="0"/>
              <a:t>상태</a:t>
            </a:r>
            <a:r>
              <a:rPr lang="en-US" altLang="ko-KR" b="1" dirty="0"/>
              <a:t>, </a:t>
            </a:r>
            <a:r>
              <a:rPr lang="ko-KR" altLang="en-US" b="1" dirty="0"/>
              <a:t>행동</a:t>
            </a:r>
            <a:r>
              <a:rPr lang="en-US" altLang="ko-KR" b="1" dirty="0"/>
              <a:t>, </a:t>
            </a:r>
            <a:r>
              <a:rPr lang="ko-KR" altLang="en-US" b="1" dirty="0"/>
              <a:t>보상</a:t>
            </a:r>
            <a:r>
              <a:rPr lang="en-US" altLang="ko-KR" b="1" dirty="0"/>
              <a:t>, </a:t>
            </a:r>
            <a:r>
              <a:rPr lang="ko-KR" altLang="en-US" b="1" dirty="0"/>
              <a:t>다음 상태</a:t>
            </a:r>
            <a:r>
              <a:rPr lang="en-US" altLang="ko-KR" b="1" dirty="0"/>
              <a:t>, done)</a:t>
            </a:r>
            <a:r>
              <a:rPr lang="ko-KR" altLang="en-US" b="1" dirty="0"/>
              <a:t>을 저장함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148~149: </a:t>
            </a:r>
            <a:r>
              <a:rPr lang="ko-KR" altLang="en-US" b="1" dirty="0"/>
              <a:t>에이전트의 메모리 길이가 정의한 </a:t>
            </a:r>
            <a:r>
              <a:rPr lang="en-US" altLang="ko-KR" b="1" dirty="0" err="1"/>
              <a:t>train_start</a:t>
            </a:r>
            <a:r>
              <a:rPr lang="ko-KR" altLang="en-US" b="1" dirty="0"/>
              <a:t>보다 클 경우 </a:t>
            </a:r>
            <a:r>
              <a:rPr lang="en-US" altLang="ko-KR" b="1" dirty="0" err="1"/>
              <a:t>train_model</a:t>
            </a:r>
            <a:r>
              <a:rPr lang="ko-KR" altLang="en-US" b="1" dirty="0"/>
              <a:t>함수를 실행함  </a:t>
            </a:r>
            <a:r>
              <a:rPr lang="en-US" altLang="ko-KR" b="1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151: </a:t>
            </a:r>
            <a:r>
              <a:rPr lang="ko-KR" altLang="en-US" b="1" dirty="0"/>
              <a:t>상태는 다음 상태와 같음 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1EFB8D-ACB9-4566-BD68-E6638E80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1" y="894650"/>
            <a:ext cx="89344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90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31520" y="3775605"/>
            <a:ext cx="1112243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153: done = True</a:t>
            </a:r>
            <a:r>
              <a:rPr lang="ko-KR" altLang="en-US" b="1" dirty="0"/>
              <a:t>일 경우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155: </a:t>
            </a:r>
            <a:r>
              <a:rPr lang="ko-KR" altLang="en-US" b="1" dirty="0"/>
              <a:t>매 에피소드마다 타깃 모델을 모델의 가중치로 업데이트함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157: </a:t>
            </a:r>
            <a:r>
              <a:rPr lang="en-US" altLang="ko-KR" b="1" dirty="0" err="1"/>
              <a:t>score_avg</a:t>
            </a:r>
            <a:r>
              <a:rPr lang="ko-KR" altLang="en-US" b="1" dirty="0"/>
              <a:t>의 값을 구함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158~159: </a:t>
            </a:r>
            <a:r>
              <a:rPr lang="ko-KR" altLang="en-US" b="1" dirty="0" err="1"/>
              <a:t>에프소드</a:t>
            </a:r>
            <a:r>
              <a:rPr lang="ko-KR" altLang="en-US" b="1" dirty="0"/>
              <a:t> 마다 학습 결과를 출력함 </a:t>
            </a:r>
            <a:r>
              <a:rPr lang="en-US" altLang="ko-KR" b="1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94950E-5B36-4424-856E-22DCA44B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147"/>
            <a:ext cx="12192000" cy="22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32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train.py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4907264"/>
            <a:ext cx="111224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162~167: scores</a:t>
            </a:r>
            <a:r>
              <a:rPr lang="ko-KR" altLang="en-US" b="1" dirty="0"/>
              <a:t>와 에피소드의 변화를 그리고 이미지를 저장함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170~172: </a:t>
            </a:r>
            <a:r>
              <a:rPr lang="ko-KR" altLang="en-US" b="1" dirty="0"/>
              <a:t>에피소드 점수의 이동평균을 구하고 이동평균이 </a:t>
            </a:r>
            <a:r>
              <a:rPr lang="en-US" altLang="ko-KR" b="1" dirty="0"/>
              <a:t>400</a:t>
            </a:r>
            <a:r>
              <a:rPr lang="ko-KR" altLang="en-US" b="1" dirty="0"/>
              <a:t>점 이상이면 모델 가중치를 저장하고 코드를 종료함</a:t>
            </a:r>
            <a:r>
              <a:rPr lang="en-US" altLang="ko-KR" b="1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4BBBFC-EAB0-4D66-8F5A-13ACFA291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8" y="795751"/>
            <a:ext cx="101441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64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test.py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3825301"/>
            <a:ext cx="111224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2: </a:t>
            </a:r>
            <a:r>
              <a:rPr lang="ko-KR" altLang="en-US" b="1" dirty="0"/>
              <a:t>강화학습 환경을 제공해 주는 </a:t>
            </a:r>
            <a:r>
              <a:rPr lang="en-US" altLang="ko-KR" b="1" dirty="0"/>
              <a:t>gym </a:t>
            </a:r>
            <a:r>
              <a:rPr lang="ko-KR" altLang="en-US" b="1" dirty="0"/>
              <a:t>라이브러리 </a:t>
            </a:r>
            <a:r>
              <a:rPr lang="en-US" altLang="ko-KR" b="1" dirty="0"/>
              <a:t>Import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6: </a:t>
            </a:r>
            <a:r>
              <a:rPr lang="ko-KR" altLang="en-US" b="1" dirty="0"/>
              <a:t>리플레이 메모리로 사용할 </a:t>
            </a:r>
            <a:r>
              <a:rPr lang="en-US" altLang="ko-KR" b="1" dirty="0"/>
              <a:t>deque </a:t>
            </a:r>
            <a:r>
              <a:rPr lang="ko-KR" altLang="en-US" b="1" dirty="0"/>
              <a:t>자료구조 </a:t>
            </a:r>
            <a:r>
              <a:rPr lang="en-US" altLang="ko-KR" b="1" dirty="0"/>
              <a:t>Import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8, 9: </a:t>
            </a:r>
            <a:r>
              <a:rPr lang="ko-KR" altLang="en-US" b="1" dirty="0"/>
              <a:t>인공신경망 추출을 위한 </a:t>
            </a:r>
            <a:r>
              <a:rPr lang="en-US" altLang="ko-KR" b="1" dirty="0" err="1"/>
              <a:t>tensorflow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en-US" altLang="ko-KR" b="1" dirty="0" err="1"/>
              <a:t>keras</a:t>
            </a:r>
            <a:r>
              <a:rPr lang="en-US" altLang="ko-KR" b="1" dirty="0"/>
              <a:t> </a:t>
            </a:r>
            <a:r>
              <a:rPr lang="ko-KR" altLang="en-US" b="1" dirty="0"/>
              <a:t>관련 클래스 </a:t>
            </a:r>
            <a:r>
              <a:rPr lang="en-US" altLang="ko-KR" b="1" dirty="0"/>
              <a:t>Import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AEFCF5-2BFE-468A-BEFD-CCF8ACE4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64" y="683624"/>
            <a:ext cx="68389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29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test.py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5306231"/>
            <a:ext cx="111224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16: </a:t>
            </a:r>
            <a:r>
              <a:rPr lang="ko-KR" altLang="en-US" b="1" dirty="0" err="1"/>
              <a:t>입력층</a:t>
            </a:r>
            <a:r>
              <a:rPr lang="en-US" altLang="ko-KR" b="1" dirty="0"/>
              <a:t>(unit</a:t>
            </a:r>
            <a:r>
              <a:rPr lang="ko-KR" altLang="en-US" b="1" dirty="0"/>
              <a:t> 개수</a:t>
            </a:r>
            <a:r>
              <a:rPr lang="en-US" altLang="ko-KR" b="1" dirty="0"/>
              <a:t>: 24, </a:t>
            </a:r>
            <a:r>
              <a:rPr lang="ko-KR" altLang="en-US" b="1" dirty="0"/>
              <a:t>활성화 함수</a:t>
            </a:r>
            <a:r>
              <a:rPr lang="en-US" altLang="ko-KR" b="1" dirty="0"/>
              <a:t>: </a:t>
            </a:r>
            <a:r>
              <a:rPr lang="en-US" altLang="ko-KR" b="1" dirty="0" err="1"/>
              <a:t>ReLU</a:t>
            </a:r>
            <a:r>
              <a:rPr lang="en-US" altLang="ko-KR" b="1" dirty="0"/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17: </a:t>
            </a:r>
            <a:r>
              <a:rPr lang="ko-KR" altLang="en-US" b="1" dirty="0" err="1"/>
              <a:t>은닉층</a:t>
            </a:r>
            <a:r>
              <a:rPr lang="en-US" altLang="ko-KR" b="1" dirty="0"/>
              <a:t>(unit</a:t>
            </a:r>
            <a:r>
              <a:rPr lang="ko-KR" altLang="en-US" b="1" dirty="0"/>
              <a:t> 개수</a:t>
            </a:r>
            <a:r>
              <a:rPr lang="en-US" altLang="ko-KR" b="1" dirty="0"/>
              <a:t>: 24, </a:t>
            </a:r>
            <a:r>
              <a:rPr lang="ko-KR" altLang="en-US" b="1" dirty="0"/>
              <a:t>활성화 함수</a:t>
            </a:r>
            <a:r>
              <a:rPr lang="en-US" altLang="ko-KR" b="1" dirty="0"/>
              <a:t>: </a:t>
            </a:r>
            <a:r>
              <a:rPr lang="en-US" altLang="ko-KR" b="1" dirty="0" err="1"/>
              <a:t>ReLU</a:t>
            </a:r>
            <a:r>
              <a:rPr lang="en-US" altLang="ko-KR" b="1" dirty="0"/>
              <a:t>)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18, 19: </a:t>
            </a:r>
            <a:r>
              <a:rPr lang="ko-KR" altLang="en-US" b="1" dirty="0" err="1"/>
              <a:t>출력층</a:t>
            </a:r>
            <a:r>
              <a:rPr lang="en-US" altLang="ko-KR" b="1" dirty="0"/>
              <a:t>(unit</a:t>
            </a:r>
            <a:r>
              <a:rPr lang="ko-KR" altLang="en-US" b="1" dirty="0"/>
              <a:t> 개수</a:t>
            </a:r>
            <a:r>
              <a:rPr lang="en-US" altLang="ko-KR" b="1" dirty="0"/>
              <a:t> = 2, </a:t>
            </a:r>
            <a:r>
              <a:rPr lang="ko-KR" altLang="en-US" b="1" dirty="0"/>
              <a:t>좌</a:t>
            </a:r>
            <a:r>
              <a:rPr lang="en-US" altLang="ko-KR" b="1" dirty="0"/>
              <a:t>, </a:t>
            </a:r>
            <a:r>
              <a:rPr lang="ko-KR" altLang="en-US" b="1" dirty="0"/>
              <a:t>우</a:t>
            </a:r>
            <a:r>
              <a:rPr lang="en-US" altLang="ko-KR" b="1" dirty="0"/>
              <a:t>(</a:t>
            </a:r>
            <a:r>
              <a:rPr lang="ko-KR" altLang="en-US" b="1" dirty="0" err="1"/>
              <a:t>카트폴은</a:t>
            </a:r>
            <a:r>
              <a:rPr lang="ko-KR" altLang="en-US" b="1" dirty="0"/>
              <a:t> 오른쪽 혹은 왼쪽으로 이동함</a:t>
            </a:r>
            <a:r>
              <a:rPr lang="en-US" altLang="ko-KR" b="1" dirty="0"/>
              <a:t>))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144610-685B-46FE-9617-F466CE0A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89" y="658031"/>
            <a:ext cx="90773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280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latin typeface="+mn-ea"/>
              </a:rPr>
              <a:t>test.py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953101" y="4444968"/>
            <a:ext cx="1112243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29: </a:t>
            </a:r>
            <a:r>
              <a:rPr lang="en-US" altLang="ko-KR" b="1" dirty="0" err="1"/>
              <a:t>DQNAgent</a:t>
            </a:r>
            <a:r>
              <a:rPr lang="ko-KR" altLang="en-US" b="1" dirty="0"/>
              <a:t> </a:t>
            </a:r>
            <a:r>
              <a:rPr lang="en-US" altLang="ko-KR" b="1" dirty="0"/>
              <a:t>class</a:t>
            </a:r>
            <a:r>
              <a:rPr lang="ko-KR" altLang="en-US" b="1" dirty="0"/>
              <a:t>를 선언함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32, 33: </a:t>
            </a:r>
            <a:r>
              <a:rPr lang="ko-KR" altLang="en-US" b="1" dirty="0"/>
              <a:t>상태의 크기와 행동의 크기를 정의함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36: DQN</a:t>
            </a:r>
            <a:r>
              <a:rPr lang="ko-KR" altLang="en-US" b="1" dirty="0"/>
              <a:t> 모델을 작동함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37: </a:t>
            </a:r>
            <a:r>
              <a:rPr lang="ko-KR" altLang="en-US" b="1" dirty="0"/>
              <a:t>모델의 가중치를 저장함  </a:t>
            </a:r>
            <a:r>
              <a:rPr lang="en-US" altLang="ko-KR" b="1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7B4CA1-EEB2-4684-A4E6-5BA595BF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7" y="887896"/>
            <a:ext cx="7505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65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test.py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4421649"/>
            <a:ext cx="111224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40: </a:t>
            </a:r>
            <a:r>
              <a:rPr lang="ko-KR" altLang="en-US" b="1" dirty="0" err="1"/>
              <a:t>엡실론</a:t>
            </a:r>
            <a:r>
              <a:rPr lang="ko-KR" altLang="en-US" b="1" dirty="0"/>
              <a:t> 방식으로 행동하는 </a:t>
            </a:r>
            <a:r>
              <a:rPr lang="en-US" altLang="ko-KR" b="1" dirty="0" err="1"/>
              <a:t>get_action</a:t>
            </a:r>
            <a:r>
              <a:rPr lang="en-US" altLang="ko-KR" b="1" dirty="0"/>
              <a:t>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41: </a:t>
            </a:r>
            <a:r>
              <a:rPr lang="ko-KR" altLang="en-US" b="1" dirty="0"/>
              <a:t>큐함수의 값을 구함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42: argmax</a:t>
            </a:r>
            <a:r>
              <a:rPr lang="ko-KR" altLang="en-US" b="1" dirty="0"/>
              <a:t>의 방식으로 제일 큰 값을 선택함  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07DB45-E7DE-47E7-B929-01B62EF8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71" y="1509920"/>
            <a:ext cx="4838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‘Deep’ Q-Learning?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이미 탐색 된 상태에서 새로운 상태의 </a:t>
            </a:r>
            <a:r>
              <a:rPr lang="en-US" altLang="ko-KR" dirty="0"/>
              <a:t>Q </a:t>
            </a:r>
            <a:r>
              <a:rPr lang="ko-KR" altLang="en-US" dirty="0"/>
              <a:t>값을 추론 할 수 없다는 것은 매우 분명합니다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여기에는 두 가지 문제가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해당 테이블을 저장하고 업데이트하는 데 필요한 메모리 양은 상태 수가 증가함에 따라 증가합니다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필요한 </a:t>
            </a:r>
            <a:r>
              <a:rPr lang="en-US" altLang="ko-KR" dirty="0"/>
              <a:t>Q- </a:t>
            </a:r>
            <a:r>
              <a:rPr lang="ko-KR" altLang="en-US" dirty="0"/>
              <a:t>테이블을 만들기 위해 각 상태를 탐색하는 데 필요한 시간은 비현실적입니다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신경망과 같은 기계 학습 모델을 사용하여 이러한 </a:t>
            </a:r>
            <a:r>
              <a:rPr lang="en-US" altLang="ko-KR" dirty="0"/>
              <a:t>Q- </a:t>
            </a:r>
            <a:r>
              <a:rPr lang="ko-KR" altLang="en-US" dirty="0"/>
              <a:t>값을 근사하면 어떨까요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이것이 </a:t>
            </a:r>
            <a:r>
              <a:rPr lang="en-US" altLang="ko-KR" dirty="0"/>
              <a:t>Google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억 달러에 인수하게 된 </a:t>
            </a:r>
            <a:r>
              <a:rPr lang="en-US" altLang="ko-KR" dirty="0"/>
              <a:t>DeepMind </a:t>
            </a:r>
            <a:r>
              <a:rPr lang="ko-KR" altLang="en-US" dirty="0"/>
              <a:t>알고리즘의 아이디어였습니다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565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test.py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3967890"/>
            <a:ext cx="1112243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45: main</a:t>
            </a:r>
            <a:r>
              <a:rPr lang="ko-KR" altLang="en-US" b="1" dirty="0"/>
              <a:t>함수를 선언함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47: gym </a:t>
            </a:r>
            <a:r>
              <a:rPr lang="ko-KR" altLang="en-US" b="1" dirty="0"/>
              <a:t>라이브러리를 사용해 </a:t>
            </a:r>
            <a:r>
              <a:rPr lang="en-US" altLang="ko-KR" b="1" dirty="0" err="1"/>
              <a:t>CartPole</a:t>
            </a:r>
            <a:r>
              <a:rPr lang="en-US" altLang="ko-KR" b="1" dirty="0"/>
              <a:t> </a:t>
            </a:r>
            <a:r>
              <a:rPr lang="ko-KR" altLang="en-US" b="1" dirty="0"/>
              <a:t>환경을 생성함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48: </a:t>
            </a:r>
            <a:r>
              <a:rPr lang="ko-KR" altLang="en-US" b="1" dirty="0"/>
              <a:t>환경에서 상태의 크기를 얻음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49: </a:t>
            </a:r>
            <a:r>
              <a:rPr lang="ko-KR" altLang="en-US" b="1" dirty="0"/>
              <a:t>환경에서 행동의 크기를 얻음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52: </a:t>
            </a:r>
            <a:r>
              <a:rPr lang="ko-KR" altLang="en-US" b="1" dirty="0"/>
              <a:t>상태와 행동을 통해 </a:t>
            </a:r>
            <a:r>
              <a:rPr lang="en-US" altLang="ko-KR" b="1" dirty="0"/>
              <a:t>agent</a:t>
            </a:r>
            <a:r>
              <a:rPr lang="ko-KR" altLang="en-US" b="1" dirty="0"/>
              <a:t>를 생성함 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D15DB9-E4B7-4D79-ADB6-8B7A668F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020832"/>
            <a:ext cx="61531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66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test.py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31520" y="3811489"/>
            <a:ext cx="1112243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54: </a:t>
            </a:r>
            <a:r>
              <a:rPr lang="ko-KR" altLang="en-US" b="1" dirty="0"/>
              <a:t>에피소드의 개수를 정의함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56: done = False</a:t>
            </a:r>
            <a:r>
              <a:rPr lang="ko-KR" altLang="en-US" b="1" dirty="0"/>
              <a:t>로 정의함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57: score = 0</a:t>
            </a:r>
            <a:r>
              <a:rPr lang="ko-KR" altLang="en-US" b="1" dirty="0"/>
              <a:t>으로 정의함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59: </a:t>
            </a:r>
            <a:r>
              <a:rPr lang="ko-KR" altLang="en-US" b="1" dirty="0"/>
              <a:t>환경을 초기화하고 상태를 정의함 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60: </a:t>
            </a:r>
            <a:r>
              <a:rPr lang="ko-KR" altLang="en-US" b="1" dirty="0"/>
              <a:t>상태를 </a:t>
            </a:r>
            <a:r>
              <a:rPr lang="en-US" altLang="ko-KR" b="1" dirty="0"/>
              <a:t>reshape</a:t>
            </a:r>
            <a:r>
              <a:rPr lang="ko-KR" altLang="en-US" b="1" dirty="0"/>
              <a:t>함   </a:t>
            </a:r>
            <a:r>
              <a:rPr lang="en-US" altLang="ko-KR" b="1" dirty="0"/>
              <a:t> 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CCBEE0-04E6-4732-9C54-988827F0F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43" y="1014205"/>
            <a:ext cx="6219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05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test.py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4511101"/>
            <a:ext cx="1112243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62: </a:t>
            </a:r>
            <a:r>
              <a:rPr lang="ko-KR" altLang="en-US" b="1" dirty="0"/>
              <a:t>에피소드가 끝나지 않을 경우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63: </a:t>
            </a:r>
            <a:r>
              <a:rPr lang="ko-KR" altLang="en-US" b="1" dirty="0"/>
              <a:t>화면을 화면으로 출력함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66: </a:t>
            </a:r>
            <a:r>
              <a:rPr lang="ko-KR" altLang="en-US" b="1" dirty="0"/>
              <a:t>현재 상태의 행동을 선택하 </a:t>
            </a:r>
            <a:r>
              <a:rPr lang="ko-KR" altLang="en-US" b="1" dirty="0" err="1"/>
              <a:t>ㅁ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68: </a:t>
            </a:r>
            <a:r>
              <a:rPr lang="ko-KR" altLang="en-US" b="1" dirty="0"/>
              <a:t>다음 상태</a:t>
            </a:r>
            <a:r>
              <a:rPr lang="en-US" altLang="ko-KR" b="1" dirty="0"/>
              <a:t>, </a:t>
            </a:r>
            <a:r>
              <a:rPr lang="ko-KR" altLang="en-US" b="1" dirty="0"/>
              <a:t>보상</a:t>
            </a:r>
            <a:r>
              <a:rPr lang="en-US" altLang="ko-KR" b="1" dirty="0"/>
              <a:t>, done, info</a:t>
            </a:r>
            <a:r>
              <a:rPr lang="ko-KR" altLang="en-US" b="1" dirty="0"/>
              <a:t>를 매 </a:t>
            </a:r>
            <a:r>
              <a:rPr lang="ko-KR" altLang="en-US" b="1" dirty="0" err="1"/>
              <a:t>타임스탭</a:t>
            </a:r>
            <a:r>
              <a:rPr lang="ko-KR" altLang="en-US" b="1" dirty="0"/>
              <a:t> 마다 얻음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69: </a:t>
            </a:r>
            <a:r>
              <a:rPr lang="ko-KR" altLang="en-US" b="1" dirty="0"/>
              <a:t>다음 상태의 값을 </a:t>
            </a:r>
            <a:r>
              <a:rPr lang="en-US" altLang="ko-KR" b="1" dirty="0"/>
              <a:t>reshape</a:t>
            </a:r>
            <a:r>
              <a:rPr lang="ko-KR" altLang="en-US" b="1" dirty="0"/>
              <a:t>함 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0A28CF-DAC1-4818-AE57-BC39A228B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6041"/>
          <a:stretch/>
        </p:blipFill>
        <p:spPr>
          <a:xfrm>
            <a:off x="475835" y="1184515"/>
            <a:ext cx="8934450" cy="26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738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CD371-D3B7-4823-8FC2-E29883C66BD7}"/>
              </a:ext>
            </a:extLst>
          </p:cNvPr>
          <p:cNvSpPr/>
          <p:nvPr/>
        </p:nvSpPr>
        <p:spPr>
          <a:xfrm>
            <a:off x="175846" y="221959"/>
            <a:ext cx="1167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test.py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F445D1-EE40-4272-B931-88DBAC6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C61C-C995-47A3-8529-35EC065868CD}"/>
              </a:ext>
            </a:extLst>
          </p:cNvPr>
          <p:cNvSpPr txBox="1"/>
          <p:nvPr/>
        </p:nvSpPr>
        <p:spPr>
          <a:xfrm>
            <a:off x="794075" y="5306231"/>
            <a:ext cx="111224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76: </a:t>
            </a:r>
            <a:r>
              <a:rPr lang="ko-KR" altLang="en-US" b="1" dirty="0"/>
              <a:t>매 </a:t>
            </a:r>
            <a:r>
              <a:rPr lang="ko-KR" altLang="en-US" b="1" dirty="0" err="1"/>
              <a:t>에티소드가</a:t>
            </a:r>
            <a:r>
              <a:rPr lang="ko-KR" altLang="en-US" b="1" dirty="0"/>
              <a:t> 끝나면 에피소드의 회수와 </a:t>
            </a:r>
            <a:r>
              <a:rPr lang="en-US" altLang="ko-KR" b="1" dirty="0"/>
              <a:t>score</a:t>
            </a:r>
            <a:r>
              <a:rPr lang="ko-KR" altLang="en-US" b="1" dirty="0"/>
              <a:t>를 출력함 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1FA181-1319-4DA2-8703-4B3FFDBF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0" y="1447800"/>
            <a:ext cx="8829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Deep Q-Networks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심층 </a:t>
            </a:r>
            <a:r>
              <a:rPr lang="en-US" altLang="ko-KR" dirty="0"/>
              <a:t>Q </a:t>
            </a:r>
            <a:r>
              <a:rPr lang="ko-KR" altLang="en-US" dirty="0"/>
              <a:t>학습에서는 신경망을 사용하여 </a:t>
            </a:r>
            <a:r>
              <a:rPr lang="en-US" altLang="ko-KR" dirty="0"/>
              <a:t>Q </a:t>
            </a:r>
            <a:r>
              <a:rPr lang="ko-KR" altLang="en-US" dirty="0"/>
              <a:t>값 함수를 근사합니다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상태는 입력으로 제공되고 가능한 모든 작업의 </a:t>
            </a:r>
            <a:r>
              <a:rPr lang="en-US" altLang="ko-KR" dirty="0"/>
              <a:t>Q </a:t>
            </a:r>
            <a:r>
              <a:rPr lang="ko-KR" altLang="en-US" dirty="0"/>
              <a:t>값이 출력으로 생성됩니다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</a:t>
            </a:r>
            <a:r>
              <a:rPr lang="ko-KR" altLang="en-US" dirty="0"/>
              <a:t>러닝과 딥 </a:t>
            </a:r>
            <a:r>
              <a:rPr lang="en-US" altLang="ko-KR" dirty="0"/>
              <a:t>Q</a:t>
            </a:r>
            <a:r>
              <a:rPr lang="ko-KR" altLang="en-US" dirty="0"/>
              <a:t>러닝의 비교는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6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40560</TotalTime>
  <Words>3321</Words>
  <Application>Microsoft Office PowerPoint</Application>
  <PresentationFormat>와이드스크린</PresentationFormat>
  <Paragraphs>568</Paragraphs>
  <Slides>83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8" baseType="lpstr">
      <vt:lpstr>맑은 고딕</vt:lpstr>
      <vt:lpstr>Arial</vt:lpstr>
      <vt:lpstr>Cambria Math</vt:lpstr>
      <vt:lpstr>Wingdings</vt:lpstr>
      <vt:lpstr>Office 테마</vt:lpstr>
      <vt:lpstr>DQN</vt:lpstr>
      <vt:lpstr>A Hands-On Introduction to Deep Q-Learning using OpenAI Gym in Python</vt:lpstr>
      <vt:lpstr>Q Learning</vt:lpstr>
      <vt:lpstr>Q Learning</vt:lpstr>
      <vt:lpstr>Q Learning</vt:lpstr>
      <vt:lpstr>Q Learning</vt:lpstr>
      <vt:lpstr>Why ‘Deep’ Q-Learning?</vt:lpstr>
      <vt:lpstr>Why ‘Deep’ Q-Learning?</vt:lpstr>
      <vt:lpstr>Deep Q-Networks</vt:lpstr>
      <vt:lpstr>Deep Q-Networks</vt:lpstr>
      <vt:lpstr>Deep Q-Networks</vt:lpstr>
      <vt:lpstr>Challenges in Deep RL as Compared to Deep Learning</vt:lpstr>
      <vt:lpstr>1. Target Network</vt:lpstr>
      <vt:lpstr>1. Target Network</vt:lpstr>
      <vt:lpstr>2. Experience Replay</vt:lpstr>
      <vt:lpstr>Putting it all Together</vt:lpstr>
      <vt:lpstr>Putting it all Together</vt:lpstr>
      <vt:lpstr>Putting it all Together</vt:lpstr>
      <vt:lpstr>카트폴과 DQN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엄 태선</cp:lastModifiedBy>
  <cp:revision>2420</cp:revision>
  <cp:lastPrinted>2020-08-10T03:35:24Z</cp:lastPrinted>
  <dcterms:created xsi:type="dcterms:W3CDTF">2016-12-05T02:51:06Z</dcterms:created>
  <dcterms:modified xsi:type="dcterms:W3CDTF">2020-12-02T09:44:18Z</dcterms:modified>
</cp:coreProperties>
</file>