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91" r:id="rId5"/>
    <p:sldId id="292" r:id="rId6"/>
    <p:sldId id="293" r:id="rId7"/>
    <p:sldId id="294" r:id="rId8"/>
    <p:sldId id="295" r:id="rId9"/>
    <p:sldId id="267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73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함초롬바탕" panose="02030604000101010101" pitchFamily="18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765661"/>
    <a:srgbClr val="6197B1"/>
    <a:srgbClr val="4990B1"/>
    <a:srgbClr val="A4A8AC"/>
    <a:srgbClr val="997380"/>
    <a:srgbClr val="7C9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61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3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52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66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1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9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59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96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5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0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30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4A8AC"/>
            </a:gs>
            <a:gs pos="39000">
              <a:srgbClr val="7C9FB0"/>
            </a:gs>
            <a:gs pos="100000">
              <a:srgbClr val="4990B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8280-EAE3-44C1-B5EC-9E00C65390AC}" type="datetimeFigureOut">
              <a:rPr lang="ko-KR" altLang="en-US" smtClean="0"/>
              <a:t>2020-10-07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0C3B-3960-4CA6-8EA2-8BB3DF7819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32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cxnSpLocks/>
          </p:cNvCxnSpPr>
          <p:nvPr/>
        </p:nvCxnSpPr>
        <p:spPr>
          <a:xfrm>
            <a:off x="3895831" y="2343702"/>
            <a:ext cx="35411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4355882" y="1883813"/>
            <a:ext cx="0" cy="1568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 rot="10800000">
            <a:off x="4753711" y="3782445"/>
            <a:ext cx="35411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 rot="10800000">
            <a:off x="7834802" y="2673416"/>
            <a:ext cx="0" cy="1568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12DD52-E4EF-47F2-8E5F-E2F061081363}"/>
              </a:ext>
            </a:extLst>
          </p:cNvPr>
          <p:cNvSpPr/>
          <p:nvPr/>
        </p:nvSpPr>
        <p:spPr>
          <a:xfrm>
            <a:off x="5061879" y="3812668"/>
            <a:ext cx="2066926" cy="227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6197B1"/>
                </a:solidFill>
              </a:rPr>
              <a:t>14011977 </a:t>
            </a:r>
            <a:r>
              <a:rPr lang="ko-KR" altLang="en-US" sz="1600" dirty="0">
                <a:solidFill>
                  <a:srgbClr val="6197B1"/>
                </a:solidFill>
              </a:rPr>
              <a:t>엄태선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CE73DB-F4C8-4527-AB79-5E7D0E88439F}"/>
              </a:ext>
            </a:extLst>
          </p:cNvPr>
          <p:cNvSpPr/>
          <p:nvPr/>
        </p:nvSpPr>
        <p:spPr>
          <a:xfrm>
            <a:off x="5061879" y="2521175"/>
            <a:ext cx="2066926" cy="282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소프트웨어특강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8AF883-A93D-4B75-B2DA-7B16655803A0}"/>
              </a:ext>
            </a:extLst>
          </p:cNvPr>
          <p:cNvSpPr/>
          <p:nvPr/>
        </p:nvSpPr>
        <p:spPr>
          <a:xfrm>
            <a:off x="5061879" y="3122103"/>
            <a:ext cx="2066926" cy="282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</a:rPr>
              <a:t>과제 </a:t>
            </a:r>
            <a:r>
              <a:rPr lang="en-US" altLang="ko-KR" sz="4000" dirty="0">
                <a:latin typeface="+mj-lt"/>
              </a:rPr>
              <a:t>5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24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Monte</a:t>
            </a:r>
            <a:r>
              <a:rPr lang="ko-KR" altLang="en-US" sz="2500" dirty="0"/>
              <a:t> </a:t>
            </a:r>
            <a:r>
              <a:rPr lang="en-US" altLang="ko-KR" sz="2500" dirty="0"/>
              <a:t>Carlo</a:t>
            </a:r>
            <a:r>
              <a:rPr lang="ko-KR" altLang="en-US" sz="2500" dirty="0"/>
              <a:t> </a:t>
            </a:r>
            <a:r>
              <a:rPr lang="en-US" altLang="ko-KR" sz="2500" dirty="0"/>
              <a:t>Prediction(1)</a:t>
            </a:r>
          </a:p>
          <a:p>
            <a:pPr marL="457200" indent="-457200">
              <a:buAutoNum type="arabicParenR"/>
            </a:pPr>
            <a:endParaRPr lang="en-US" altLang="ko-KR" sz="2500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value function</a:t>
            </a:r>
            <a:r>
              <a:rPr lang="ko-KR" altLang="en-US" dirty="0"/>
              <a:t>은 </a:t>
            </a:r>
            <a:r>
              <a:rPr lang="en-US" altLang="ko-KR" dirty="0"/>
              <a:t>policy</a:t>
            </a:r>
            <a:r>
              <a:rPr lang="ko-KR" altLang="en-US" dirty="0"/>
              <a:t>를 통해 구해진 기대 수익</a:t>
            </a:r>
            <a:r>
              <a:rPr lang="en-US" altLang="ko-KR" dirty="0"/>
              <a:t>(expected return)</a:t>
            </a:r>
            <a:r>
              <a:rPr lang="ko-KR" altLang="en-US" dirty="0"/>
              <a:t>을 구하는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Monte Carlo Prediction</a:t>
            </a:r>
            <a:r>
              <a:rPr lang="ko-KR" altLang="en-US" dirty="0"/>
              <a:t>에서는 주어진 </a:t>
            </a:r>
            <a:r>
              <a:rPr lang="en-US" altLang="ko-KR" dirty="0"/>
              <a:t>policy</a:t>
            </a:r>
            <a:r>
              <a:rPr lang="ko-KR" altLang="en-US" dirty="0"/>
              <a:t>를 통해 구하는 것이 아니므로 평균 수익</a:t>
            </a:r>
            <a:r>
              <a:rPr lang="en-US" altLang="ko-KR" dirty="0"/>
              <a:t>(mean return)</a:t>
            </a:r>
            <a:r>
              <a:rPr lang="ko-KR" altLang="en-US" dirty="0"/>
              <a:t>을 이용해 </a:t>
            </a:r>
            <a:r>
              <a:rPr lang="en-US" altLang="ko-KR" dirty="0"/>
              <a:t>value function</a:t>
            </a:r>
            <a:r>
              <a:rPr lang="ko-KR" altLang="en-US" dirty="0"/>
              <a:t>값을 유추해야 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4DC871-3011-49D8-87BE-0BBDFAD5F313}"/>
              </a:ext>
            </a:extLst>
          </p:cNvPr>
          <p:cNvSpPr/>
          <p:nvPr/>
        </p:nvSpPr>
        <p:spPr>
          <a:xfrm>
            <a:off x="1738233" y="2778563"/>
            <a:ext cx="2757055" cy="10945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Random value function</a:t>
            </a:r>
            <a:r>
              <a:rPr lang="ko-KR" altLang="en-US" dirty="0">
                <a:solidFill>
                  <a:sysClr val="windowText" lastClr="000000"/>
                </a:solidFill>
              </a:rPr>
              <a:t>과 </a:t>
            </a:r>
            <a:r>
              <a:rPr lang="en-US" altLang="ko-KR" dirty="0">
                <a:solidFill>
                  <a:sysClr val="windowText" lastClr="000000"/>
                </a:solidFill>
              </a:rPr>
              <a:t>return</a:t>
            </a:r>
            <a:r>
              <a:rPr lang="ko-KR" altLang="en-US" dirty="0">
                <a:solidFill>
                  <a:sysClr val="windowText" lastClr="000000"/>
                </a:solidFill>
              </a:rPr>
              <a:t>값을 받을 </a:t>
            </a:r>
            <a:r>
              <a:rPr lang="en-US" altLang="ko-KR" dirty="0">
                <a:solidFill>
                  <a:sysClr val="windowText" lastClr="000000"/>
                </a:solidFill>
              </a:rPr>
              <a:t>list</a:t>
            </a:r>
            <a:r>
              <a:rPr lang="ko-KR" altLang="en-US" dirty="0">
                <a:solidFill>
                  <a:sysClr val="windowText" lastClr="000000"/>
                </a:solidFill>
              </a:rPr>
              <a:t>를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초기화한다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2D86D-0719-4A42-B98F-EA3B1BBFE51B}"/>
              </a:ext>
            </a:extLst>
          </p:cNvPr>
          <p:cNvSpPr/>
          <p:nvPr/>
        </p:nvSpPr>
        <p:spPr>
          <a:xfrm>
            <a:off x="5406736" y="2778563"/>
            <a:ext cx="2757055" cy="10945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모든 </a:t>
            </a:r>
            <a:r>
              <a:rPr lang="en-US" altLang="ko-KR" dirty="0">
                <a:solidFill>
                  <a:sysClr val="windowText" lastClr="000000"/>
                </a:solidFill>
              </a:rPr>
              <a:t>episode</a:t>
            </a:r>
            <a:r>
              <a:rPr lang="ko-KR" altLang="en-US" dirty="0">
                <a:solidFill>
                  <a:sysClr val="windowText" lastClr="000000"/>
                </a:solidFill>
              </a:rPr>
              <a:t>마다 </a:t>
            </a:r>
            <a:r>
              <a:rPr lang="en-US" altLang="ko-KR" dirty="0">
                <a:solidFill>
                  <a:sysClr val="windowText" lastClr="000000"/>
                </a:solidFill>
              </a:rPr>
              <a:t>return</a:t>
            </a:r>
            <a:r>
              <a:rPr lang="ko-KR" altLang="en-US" dirty="0">
                <a:solidFill>
                  <a:sysClr val="windowText" lastClr="000000"/>
                </a:solidFill>
              </a:rPr>
              <a:t>값을 계산한 뒤</a:t>
            </a:r>
            <a:r>
              <a:rPr lang="en-US" altLang="ko-KR" dirty="0">
                <a:solidFill>
                  <a:sysClr val="windowText" lastClr="000000"/>
                </a:solidFill>
              </a:rPr>
              <a:t>, return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list</a:t>
            </a:r>
            <a:r>
              <a:rPr lang="ko-KR" altLang="en-US" dirty="0">
                <a:solidFill>
                  <a:sysClr val="windowText" lastClr="000000"/>
                </a:solidFill>
              </a:rPr>
              <a:t>에 </a:t>
            </a:r>
            <a:r>
              <a:rPr lang="en-US" altLang="ko-KR" dirty="0">
                <a:solidFill>
                  <a:sysClr val="windowText" lastClr="000000"/>
                </a:solidFill>
              </a:rPr>
              <a:t>append</a:t>
            </a:r>
            <a:r>
              <a:rPr lang="ko-KR" altLang="en-US" dirty="0">
                <a:solidFill>
                  <a:sysClr val="windowText" lastClr="000000"/>
                </a:solidFill>
              </a:rPr>
              <a:t>해준다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9AAD0-A9D8-4F47-8986-942A54F89453}"/>
              </a:ext>
            </a:extLst>
          </p:cNvPr>
          <p:cNvSpPr/>
          <p:nvPr/>
        </p:nvSpPr>
        <p:spPr>
          <a:xfrm>
            <a:off x="9075239" y="2778563"/>
            <a:ext cx="2757055" cy="10945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Return list </a:t>
            </a:r>
            <a:r>
              <a:rPr lang="ko-KR" altLang="en-US" dirty="0">
                <a:solidFill>
                  <a:sysClr val="windowText" lastClr="000000"/>
                </a:solidFill>
              </a:rPr>
              <a:t>안에 있는 값들의 평균을 구해준다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0F0B4EA-C6CE-466A-939A-DF944890D869}"/>
              </a:ext>
            </a:extLst>
          </p:cNvPr>
          <p:cNvSpPr/>
          <p:nvPr/>
        </p:nvSpPr>
        <p:spPr>
          <a:xfrm>
            <a:off x="4588098" y="3048726"/>
            <a:ext cx="716974" cy="5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4D38F6B-F86E-41A6-BABE-8B522F36DA24}"/>
              </a:ext>
            </a:extLst>
          </p:cNvPr>
          <p:cNvSpPr/>
          <p:nvPr/>
        </p:nvSpPr>
        <p:spPr>
          <a:xfrm>
            <a:off x="8284822" y="3048726"/>
            <a:ext cx="716974" cy="5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8E4277-0F9D-4791-9289-5C3E10794F07}"/>
              </a:ext>
            </a:extLst>
          </p:cNvPr>
          <p:cNvSpPr/>
          <p:nvPr/>
        </p:nvSpPr>
        <p:spPr>
          <a:xfrm>
            <a:off x="1634837" y="1982655"/>
            <a:ext cx="10349858" cy="2042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Monte Carlo Prediction</a:t>
            </a:r>
            <a:r>
              <a:rPr lang="ko-KR" altLang="en-US" dirty="0">
                <a:solidFill>
                  <a:sysClr val="windowText" lastClr="000000"/>
                </a:solidFill>
              </a:rPr>
              <a:t>하는 방법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0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Monte</a:t>
            </a:r>
            <a:r>
              <a:rPr lang="ko-KR" altLang="en-US" sz="2500" dirty="0"/>
              <a:t> </a:t>
            </a:r>
            <a:r>
              <a:rPr lang="en-US" altLang="ko-KR" sz="2500" dirty="0"/>
              <a:t>Carlo</a:t>
            </a:r>
            <a:r>
              <a:rPr lang="ko-KR" altLang="en-US" sz="2500" dirty="0"/>
              <a:t> </a:t>
            </a:r>
            <a:r>
              <a:rPr lang="en-US" altLang="ko-KR" sz="2500" dirty="0"/>
              <a:t>Prediction(2)</a:t>
            </a:r>
          </a:p>
          <a:p>
            <a:pPr marL="457200" indent="-457200">
              <a:buAutoNum type="arabicParenR"/>
            </a:pPr>
            <a:endParaRPr lang="en-US" altLang="ko-KR" sz="2500" dirty="0"/>
          </a:p>
          <a:p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/>
              <a:t>Carlo Prediction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가지 방법으로 나뉜다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First visit Monte Carlo : State</a:t>
            </a:r>
            <a:r>
              <a:rPr lang="ko-KR" altLang="en-US" dirty="0"/>
              <a:t>에 처음으로 도달했을 때의 </a:t>
            </a:r>
            <a:r>
              <a:rPr lang="en-US" altLang="ko-KR" dirty="0"/>
              <a:t>return</a:t>
            </a:r>
            <a:r>
              <a:rPr lang="ko-KR" altLang="en-US" dirty="0"/>
              <a:t>값만 저장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Every visit Monte Carlo : State</a:t>
            </a:r>
            <a:r>
              <a:rPr lang="ko-KR" altLang="en-US" dirty="0"/>
              <a:t>를 지날 때 나오는 모든 </a:t>
            </a:r>
            <a:r>
              <a:rPr lang="en-US" altLang="ko-KR" dirty="0"/>
              <a:t>return</a:t>
            </a:r>
            <a:r>
              <a:rPr lang="ko-KR" altLang="en-US" dirty="0"/>
              <a:t>값을 전부 저장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003812-633E-4026-9CDB-136B2E7C2CF6}"/>
              </a:ext>
            </a:extLst>
          </p:cNvPr>
          <p:cNvSpPr/>
          <p:nvPr/>
        </p:nvSpPr>
        <p:spPr>
          <a:xfrm>
            <a:off x="1745672" y="2592254"/>
            <a:ext cx="1219200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S1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D023DC-27C9-449D-96B9-0B3BB7ACDB3D}"/>
              </a:ext>
            </a:extLst>
          </p:cNvPr>
          <p:cNvSpPr/>
          <p:nvPr/>
        </p:nvSpPr>
        <p:spPr>
          <a:xfrm>
            <a:off x="3731591" y="2592254"/>
            <a:ext cx="1219200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9D6E53-EE89-4F2E-B853-19EFAC2C5168}"/>
              </a:ext>
            </a:extLst>
          </p:cNvPr>
          <p:cNvSpPr/>
          <p:nvPr/>
        </p:nvSpPr>
        <p:spPr>
          <a:xfrm>
            <a:off x="5717510" y="2592254"/>
            <a:ext cx="1219200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C65280-17A8-4D76-BAC7-AE84061DBC32}"/>
              </a:ext>
            </a:extLst>
          </p:cNvPr>
          <p:cNvSpPr/>
          <p:nvPr/>
        </p:nvSpPr>
        <p:spPr>
          <a:xfrm>
            <a:off x="3731591" y="4421054"/>
            <a:ext cx="1219200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3C2759-72BE-4988-84D8-4970160979DD}"/>
              </a:ext>
            </a:extLst>
          </p:cNvPr>
          <p:cNvSpPr/>
          <p:nvPr/>
        </p:nvSpPr>
        <p:spPr>
          <a:xfrm>
            <a:off x="1745672" y="4421054"/>
            <a:ext cx="1219200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B484BD-0F80-4444-8F38-E8E407AD89AB}"/>
              </a:ext>
            </a:extLst>
          </p:cNvPr>
          <p:cNvCxnSpPr>
            <a:stCxn id="7" idx="6"/>
          </p:cNvCxnSpPr>
          <p:nvPr/>
        </p:nvCxnSpPr>
        <p:spPr>
          <a:xfrm>
            <a:off x="2964872" y="3201854"/>
            <a:ext cx="76671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7DE003-3BD5-4A5A-A010-4B9000DE4EC9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355272" y="3811454"/>
            <a:ext cx="0" cy="6096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D2AF07-DBEC-423D-9332-5CB9162AE396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flipH="1">
            <a:off x="4950791" y="3811454"/>
            <a:ext cx="1376319" cy="12192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426915A-9721-4CE7-9AB6-C9EEA90E3695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341191" y="3811454"/>
            <a:ext cx="0" cy="6096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03254B-86B7-499A-998D-1931F2415AD1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>
            <a:off x="2964872" y="5030654"/>
            <a:ext cx="76671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D1C68A2-8AA7-4FEB-80C3-3EA08BE914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950791" y="3201854"/>
            <a:ext cx="76671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Monte</a:t>
            </a:r>
            <a:r>
              <a:rPr lang="ko-KR" altLang="en-US" sz="2500" dirty="0"/>
              <a:t> </a:t>
            </a:r>
            <a:r>
              <a:rPr lang="en-US" altLang="ko-KR" sz="2500" dirty="0"/>
              <a:t>Carlo</a:t>
            </a:r>
            <a:r>
              <a:rPr lang="ko-KR" altLang="en-US" sz="2500" dirty="0"/>
              <a:t> </a:t>
            </a:r>
            <a:r>
              <a:rPr lang="en-US" altLang="ko-KR" sz="2500" dirty="0"/>
              <a:t>Control</a:t>
            </a:r>
          </a:p>
          <a:p>
            <a:endParaRPr lang="en-US" altLang="ko-KR" sz="2500" dirty="0"/>
          </a:p>
          <a:p>
            <a:r>
              <a:rPr lang="en-US" altLang="ko-KR" dirty="0"/>
              <a:t>Monte Carlo Prediction</a:t>
            </a:r>
            <a:r>
              <a:rPr lang="ko-KR" altLang="en-US" dirty="0"/>
              <a:t>을 사용해서 </a:t>
            </a:r>
            <a:r>
              <a:rPr lang="en-US" altLang="ko-KR" dirty="0"/>
              <a:t>value function</a:t>
            </a:r>
            <a:r>
              <a:rPr lang="ko-KR" altLang="en-US" dirty="0"/>
              <a:t>을 추정할 수 있었다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Monte Carlo Control</a:t>
            </a:r>
            <a:r>
              <a:rPr lang="ko-KR" altLang="en-US" dirty="0"/>
              <a:t>을 이용해 </a:t>
            </a:r>
            <a:r>
              <a:rPr lang="en-US" altLang="ko-KR" dirty="0"/>
              <a:t>value function</a:t>
            </a:r>
            <a:r>
              <a:rPr lang="ko-KR" altLang="en-US" dirty="0"/>
              <a:t>을 최적화 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Monte Carlo Control</a:t>
            </a:r>
            <a:r>
              <a:rPr lang="ko-KR" altLang="en-US" dirty="0"/>
              <a:t>에서는 새로이</a:t>
            </a:r>
            <a:r>
              <a:rPr lang="en-US" altLang="ko-KR" dirty="0"/>
              <a:t> generalized policy iteration</a:t>
            </a:r>
            <a:r>
              <a:rPr lang="ko-KR" altLang="en-US" dirty="0"/>
              <a:t>을 사용할 것이다</a:t>
            </a:r>
            <a:r>
              <a:rPr lang="en-US" altLang="ko-KR" dirty="0"/>
              <a:t>. </a:t>
            </a:r>
            <a:r>
              <a:rPr lang="ko-KR" altLang="en-US" dirty="0"/>
              <a:t>기본적으로 </a:t>
            </a:r>
            <a:r>
              <a:rPr lang="en-US" altLang="ko-KR" dirty="0"/>
              <a:t>policy evaluation</a:t>
            </a:r>
            <a:r>
              <a:rPr lang="ko-KR" altLang="en-US" dirty="0"/>
              <a:t>과 </a:t>
            </a:r>
            <a:r>
              <a:rPr lang="en-US" altLang="ko-KR" dirty="0"/>
              <a:t>policy improvement</a:t>
            </a:r>
            <a:r>
              <a:rPr lang="ko-KR" altLang="en-US" dirty="0"/>
              <a:t>를 기반으로 작동한다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500" dirty="0"/>
              <a:t>Monte</a:t>
            </a:r>
            <a:r>
              <a:rPr lang="ko-KR" altLang="en-US" sz="2500" dirty="0"/>
              <a:t> </a:t>
            </a:r>
            <a:r>
              <a:rPr lang="en-US" altLang="ko-KR" sz="2500" dirty="0"/>
              <a:t>Carlo Exploration Starts</a:t>
            </a:r>
          </a:p>
          <a:p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/>
              <a:t>Carlo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r>
              <a:rPr lang="ko-KR" altLang="en-US" dirty="0"/>
              <a:t>에서는 </a:t>
            </a:r>
            <a:r>
              <a:rPr lang="en-US" altLang="ko-KR" dirty="0"/>
              <a:t>Model Dynamics</a:t>
            </a:r>
            <a:r>
              <a:rPr lang="ko-KR" altLang="en-US" dirty="0"/>
              <a:t>가 없으므로 </a:t>
            </a:r>
            <a:r>
              <a:rPr lang="en-US" altLang="ko-KR" dirty="0"/>
              <a:t>state value</a:t>
            </a:r>
            <a:r>
              <a:rPr lang="ko-KR" altLang="en-US" dirty="0"/>
              <a:t>를 결정하는 것은 적합하지 않다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action value</a:t>
            </a:r>
            <a:r>
              <a:rPr lang="ko-KR" altLang="en-US" dirty="0"/>
              <a:t>를 추정하는 것이 더욱 중요한데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state value</a:t>
            </a:r>
            <a:r>
              <a:rPr lang="ko-KR" altLang="en-US" dirty="0"/>
              <a:t>가 </a:t>
            </a:r>
            <a:r>
              <a:rPr lang="en-US" altLang="ko-KR" dirty="0"/>
              <a:t>policy</a:t>
            </a:r>
            <a:r>
              <a:rPr lang="ko-KR" altLang="en-US" dirty="0"/>
              <a:t>에 따른 값이 너무 다양하기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/>
              <a:t>Carlo</a:t>
            </a:r>
            <a:r>
              <a:rPr lang="ko-KR" altLang="en-US" dirty="0"/>
              <a:t> </a:t>
            </a:r>
            <a:r>
              <a:rPr lang="en-US" altLang="ko-KR" dirty="0"/>
              <a:t>Exploration</a:t>
            </a:r>
            <a:r>
              <a:rPr lang="ko-KR" altLang="en-US" dirty="0"/>
              <a:t> </a:t>
            </a:r>
            <a:r>
              <a:rPr lang="en-US" altLang="ko-KR" dirty="0"/>
              <a:t>Starts</a:t>
            </a:r>
            <a:r>
              <a:rPr lang="ko-KR" altLang="en-US" dirty="0"/>
              <a:t>를 위해서는 </a:t>
            </a:r>
            <a:r>
              <a:rPr lang="ko-KR" altLang="en-US" b="1" dirty="0"/>
              <a:t>모든 </a:t>
            </a:r>
            <a:r>
              <a:rPr lang="en-US" altLang="ko-KR" b="1" dirty="0"/>
              <a:t>State</a:t>
            </a:r>
            <a:r>
              <a:rPr lang="ko-KR" altLang="en-US" b="1" dirty="0"/>
              <a:t>에서 모든 </a:t>
            </a:r>
            <a:r>
              <a:rPr lang="en-US" altLang="ko-KR" b="1" dirty="0"/>
              <a:t>Action</a:t>
            </a:r>
            <a:r>
              <a:rPr lang="ko-KR" altLang="en-US" b="1" dirty="0"/>
              <a:t>의 </a:t>
            </a:r>
            <a:r>
              <a:rPr lang="en-US" altLang="ko-KR" b="1" dirty="0"/>
              <a:t>value</a:t>
            </a:r>
            <a:r>
              <a:rPr lang="ko-KR" altLang="en-US" dirty="0"/>
              <a:t>를 구해야 한다</a:t>
            </a:r>
            <a:r>
              <a:rPr lang="en-US" altLang="ko-KR" dirty="0"/>
              <a:t>.</a:t>
            </a:r>
            <a:r>
              <a:rPr lang="ko-KR" altLang="en-US" dirty="0"/>
              <a:t>그래서 기본적으로 </a:t>
            </a:r>
            <a:r>
              <a:rPr lang="en-US" altLang="ko-KR" dirty="0"/>
              <a:t>state-action fair</a:t>
            </a:r>
            <a:r>
              <a:rPr lang="ko-KR" altLang="en-US" dirty="0"/>
              <a:t>를 지정해준다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50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7" y="-971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Monte</a:t>
            </a:r>
            <a:r>
              <a:rPr lang="ko-KR" altLang="en-US" sz="2500" dirty="0"/>
              <a:t> </a:t>
            </a:r>
            <a:r>
              <a:rPr lang="en-US" altLang="ko-KR" sz="2500" dirty="0"/>
              <a:t>Carlo Exploring Starts</a:t>
            </a:r>
          </a:p>
          <a:p>
            <a:r>
              <a:rPr lang="en-US" altLang="ko-KR" dirty="0"/>
              <a:t>Monte Carlo Exploration starts</a:t>
            </a:r>
            <a:r>
              <a:rPr lang="ko-KR" altLang="en-US" dirty="0"/>
              <a:t>를 통해 </a:t>
            </a:r>
            <a:r>
              <a:rPr lang="en-US" altLang="ko-KR" dirty="0"/>
              <a:t>state-action fair value</a:t>
            </a:r>
            <a:r>
              <a:rPr lang="ko-KR" altLang="en-US" dirty="0"/>
              <a:t>를 구하더라도 그 것이 </a:t>
            </a:r>
            <a:r>
              <a:rPr lang="en-US" altLang="ko-KR" dirty="0"/>
              <a:t>optimal value</a:t>
            </a:r>
            <a:r>
              <a:rPr lang="ko-KR" altLang="en-US" dirty="0"/>
              <a:t>인지는 알 수 없다</a:t>
            </a:r>
            <a:r>
              <a:rPr lang="en-US" altLang="ko-KR" dirty="0"/>
              <a:t>. </a:t>
            </a:r>
            <a:r>
              <a:rPr lang="ko-KR" altLang="en-US" dirty="0"/>
              <a:t>이럴 때 </a:t>
            </a:r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/>
              <a:t>Carlo Exploring Starts,</a:t>
            </a:r>
            <a:r>
              <a:rPr lang="ko-KR" altLang="en-US" dirty="0"/>
              <a:t> </a:t>
            </a:r>
            <a:r>
              <a:rPr lang="en-US" altLang="ko-KR" dirty="0"/>
              <a:t>MC-ES</a:t>
            </a:r>
            <a:r>
              <a:rPr lang="ko-KR" altLang="en-US" dirty="0"/>
              <a:t> 알고리즘을 사용한다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13E9D5-9138-40F3-A1AC-85C2B45E59E2}"/>
              </a:ext>
            </a:extLst>
          </p:cNvPr>
          <p:cNvSpPr/>
          <p:nvPr/>
        </p:nvSpPr>
        <p:spPr>
          <a:xfrm>
            <a:off x="1738233" y="1979026"/>
            <a:ext cx="2757055" cy="10945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 </a:t>
            </a:r>
            <a:r>
              <a:rPr lang="ko-KR" altLang="en-US" dirty="0">
                <a:solidFill>
                  <a:sysClr val="windowText" lastClr="000000"/>
                </a:solidFill>
              </a:rPr>
              <a:t>함수</a:t>
            </a:r>
            <a:r>
              <a:rPr lang="en-US" altLang="ko-KR" dirty="0">
                <a:solidFill>
                  <a:sysClr val="windowText" lastClr="000000"/>
                </a:solidFill>
              </a:rPr>
              <a:t>, policy, return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list</a:t>
            </a:r>
            <a:r>
              <a:rPr lang="ko-KR" altLang="en-US" dirty="0">
                <a:solidFill>
                  <a:sysClr val="windowText" lastClr="000000"/>
                </a:solidFill>
              </a:rPr>
              <a:t>등을 초기화해준다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C30716-B032-4CB2-8DFA-D414F0E0801D}"/>
              </a:ext>
            </a:extLst>
          </p:cNvPr>
          <p:cNvSpPr/>
          <p:nvPr/>
        </p:nvSpPr>
        <p:spPr>
          <a:xfrm>
            <a:off x="5406736" y="1979026"/>
            <a:ext cx="2757055" cy="10945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모든 </a:t>
            </a:r>
            <a:r>
              <a:rPr lang="en-US" altLang="ko-KR" dirty="0">
                <a:solidFill>
                  <a:sysClr val="windowText" lastClr="000000"/>
                </a:solidFill>
              </a:rPr>
              <a:t>episode</a:t>
            </a:r>
            <a:r>
              <a:rPr lang="ko-KR" altLang="en-US" dirty="0">
                <a:solidFill>
                  <a:sysClr val="windowText" lastClr="000000"/>
                </a:solidFill>
              </a:rPr>
              <a:t>마다 임의의 </a:t>
            </a:r>
            <a:r>
              <a:rPr lang="en-US" altLang="ko-KR" dirty="0">
                <a:solidFill>
                  <a:sysClr val="windowText" lastClr="000000"/>
                </a:solidFill>
              </a:rPr>
              <a:t>policy</a:t>
            </a:r>
            <a:r>
              <a:rPr lang="ko-KR" altLang="en-US" dirty="0">
                <a:solidFill>
                  <a:sysClr val="windowText" lastClr="000000"/>
                </a:solidFill>
              </a:rPr>
              <a:t>를 사용한다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649601-111F-4EB5-B4E3-67C3F49FCF28}"/>
              </a:ext>
            </a:extLst>
          </p:cNvPr>
          <p:cNvSpPr/>
          <p:nvPr/>
        </p:nvSpPr>
        <p:spPr>
          <a:xfrm>
            <a:off x="9075239" y="1979026"/>
            <a:ext cx="2757055" cy="10945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모든 </a:t>
            </a:r>
            <a:r>
              <a:rPr lang="en-US" altLang="ko-KR" dirty="0">
                <a:solidFill>
                  <a:sysClr val="windowText" lastClr="000000"/>
                </a:solidFill>
              </a:rPr>
              <a:t>unique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state-action pair</a:t>
            </a:r>
            <a:r>
              <a:rPr lang="ko-KR" altLang="en-US" dirty="0">
                <a:solidFill>
                  <a:sysClr val="windowText" lastClr="000000"/>
                </a:solidFill>
              </a:rPr>
              <a:t>의 </a:t>
            </a:r>
            <a:r>
              <a:rPr lang="en-US" altLang="ko-KR" dirty="0">
                <a:solidFill>
                  <a:sysClr val="windowText" lastClr="000000"/>
                </a:solidFill>
              </a:rPr>
              <a:t>return</a:t>
            </a:r>
            <a:r>
              <a:rPr lang="ko-KR" altLang="en-US" dirty="0">
                <a:solidFill>
                  <a:sysClr val="windowText" lastClr="000000"/>
                </a:solidFill>
              </a:rPr>
              <a:t>값을 계산하고 </a:t>
            </a:r>
            <a:r>
              <a:rPr lang="en-US" altLang="ko-KR" dirty="0">
                <a:solidFill>
                  <a:sysClr val="windowText" lastClr="000000"/>
                </a:solidFill>
              </a:rPr>
              <a:t>return list</a:t>
            </a:r>
            <a:r>
              <a:rPr lang="ko-KR" altLang="en-US" dirty="0">
                <a:solidFill>
                  <a:sysClr val="windowText" lastClr="000000"/>
                </a:solidFill>
              </a:rPr>
              <a:t>에 </a:t>
            </a:r>
            <a:r>
              <a:rPr lang="en-US" altLang="ko-KR" dirty="0">
                <a:solidFill>
                  <a:sysClr val="windowText" lastClr="000000"/>
                </a:solidFill>
              </a:rPr>
              <a:t>append</a:t>
            </a:r>
            <a:r>
              <a:rPr lang="ko-KR" altLang="en-US" dirty="0">
                <a:solidFill>
                  <a:sysClr val="windowText" lastClr="000000"/>
                </a:solidFill>
              </a:rPr>
              <a:t>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BCF03D2-F222-4E8F-8DDA-58BA7A97BB8E}"/>
              </a:ext>
            </a:extLst>
          </p:cNvPr>
          <p:cNvSpPr/>
          <p:nvPr/>
        </p:nvSpPr>
        <p:spPr>
          <a:xfrm>
            <a:off x="4588098" y="2249189"/>
            <a:ext cx="716974" cy="5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485BA5F-0241-47EC-89AE-E36A53EDCF0A}"/>
              </a:ext>
            </a:extLst>
          </p:cNvPr>
          <p:cNvSpPr/>
          <p:nvPr/>
        </p:nvSpPr>
        <p:spPr>
          <a:xfrm>
            <a:off x="8284822" y="2249189"/>
            <a:ext cx="716974" cy="5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B34C26-78E2-4474-BF30-01192E404593}"/>
              </a:ext>
            </a:extLst>
          </p:cNvPr>
          <p:cNvSpPr/>
          <p:nvPr/>
        </p:nvSpPr>
        <p:spPr>
          <a:xfrm>
            <a:off x="1634837" y="1334789"/>
            <a:ext cx="10349858" cy="3449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MC-ES</a:t>
            </a:r>
            <a:r>
              <a:rPr lang="ko-KR" altLang="en-US" dirty="0">
                <a:solidFill>
                  <a:sysClr val="windowText" lastClr="000000"/>
                </a:solidFill>
              </a:rPr>
              <a:t> 알고리즘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62C80B0-AE85-4F69-B62E-47891277ABE5}"/>
              </a:ext>
            </a:extLst>
          </p:cNvPr>
          <p:cNvSpPr/>
          <p:nvPr/>
        </p:nvSpPr>
        <p:spPr>
          <a:xfrm>
            <a:off x="1738233" y="3783216"/>
            <a:ext cx="716974" cy="5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5BE48F-E66D-4F8D-8DA6-8A43275AFA9A}"/>
              </a:ext>
            </a:extLst>
          </p:cNvPr>
          <p:cNvSpPr/>
          <p:nvPr/>
        </p:nvSpPr>
        <p:spPr>
          <a:xfrm>
            <a:off x="2611070" y="3513053"/>
            <a:ext cx="2757055" cy="10945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Return list</a:t>
            </a:r>
            <a:r>
              <a:rPr lang="ko-KR" altLang="en-US" dirty="0">
                <a:solidFill>
                  <a:sysClr val="windowText" lastClr="000000"/>
                </a:solidFill>
              </a:rPr>
              <a:t>값들의 평균을 구해주고 </a:t>
            </a:r>
            <a:r>
              <a:rPr lang="en-US" altLang="ko-KR" dirty="0">
                <a:solidFill>
                  <a:sysClr val="windowText" lastClr="000000"/>
                </a:solidFill>
              </a:rPr>
              <a:t>Q </a:t>
            </a:r>
            <a:r>
              <a:rPr lang="ko-KR" altLang="en-US" dirty="0">
                <a:solidFill>
                  <a:sysClr val="windowText" lastClr="000000"/>
                </a:solidFill>
              </a:rPr>
              <a:t>함수에 할당한다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CFED63A-CEED-440B-8E71-03B8A906698F}"/>
              </a:ext>
            </a:extLst>
          </p:cNvPr>
          <p:cNvSpPr/>
          <p:nvPr/>
        </p:nvSpPr>
        <p:spPr>
          <a:xfrm>
            <a:off x="5471521" y="3783216"/>
            <a:ext cx="716974" cy="5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717F75-BC1E-4064-AF69-2B2CB66FEFA0}"/>
              </a:ext>
            </a:extLst>
          </p:cNvPr>
          <p:cNvSpPr/>
          <p:nvPr/>
        </p:nvSpPr>
        <p:spPr>
          <a:xfrm>
            <a:off x="6344358" y="3513053"/>
            <a:ext cx="2757055" cy="10945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각 상태에서의 </a:t>
            </a:r>
            <a:r>
              <a:rPr lang="en-US" altLang="ko-KR" dirty="0">
                <a:solidFill>
                  <a:sysClr val="windowText" lastClr="000000"/>
                </a:solidFill>
              </a:rPr>
              <a:t>optimal value</a:t>
            </a:r>
            <a:r>
              <a:rPr lang="ko-KR" altLang="en-US" dirty="0">
                <a:solidFill>
                  <a:sysClr val="windowText" lastClr="000000"/>
                </a:solidFill>
              </a:rPr>
              <a:t>를 선택한다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B547A-9C6E-49CF-8344-5FC67541DCA6}"/>
              </a:ext>
            </a:extLst>
          </p:cNvPr>
          <p:cNvSpPr txBox="1"/>
          <p:nvPr/>
        </p:nvSpPr>
        <p:spPr>
          <a:xfrm>
            <a:off x="1530416" y="4876880"/>
            <a:ext cx="10661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Unique</a:t>
            </a:r>
            <a:r>
              <a:rPr lang="ko-KR" altLang="en-US" dirty="0"/>
              <a:t> </a:t>
            </a:r>
            <a:r>
              <a:rPr lang="en-US" altLang="ko-KR" dirty="0"/>
              <a:t>state-action</a:t>
            </a:r>
            <a:r>
              <a:rPr lang="ko-KR" altLang="en-US" dirty="0"/>
              <a:t> </a:t>
            </a:r>
            <a:r>
              <a:rPr lang="en-US" altLang="ko-KR" dirty="0"/>
              <a:t>fair</a:t>
            </a:r>
            <a:r>
              <a:rPr lang="ko-KR" altLang="en-US" dirty="0"/>
              <a:t>를 계산하는 이유 </a:t>
            </a:r>
            <a:r>
              <a:rPr lang="en-US" altLang="ko-KR" dirty="0"/>
              <a:t>: </a:t>
            </a:r>
            <a:r>
              <a:rPr lang="ko-KR" altLang="en-US" dirty="0"/>
              <a:t>대부분의 경우에서 </a:t>
            </a:r>
            <a:r>
              <a:rPr lang="en-US" altLang="ko-KR" dirty="0"/>
              <a:t>state</a:t>
            </a:r>
            <a:r>
              <a:rPr lang="ko-KR" altLang="en-US" dirty="0"/>
              <a:t>안의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는 같은 경우가 많다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Unique state-action fair </a:t>
            </a:r>
            <a:r>
              <a:rPr lang="ko-KR" altLang="en-US" dirty="0"/>
              <a:t>위주로 계산하는 것이 더욱 효율적이다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MC-ES</a:t>
            </a:r>
            <a:r>
              <a:rPr lang="ko-KR" altLang="en-US" dirty="0"/>
              <a:t>에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이 많을 경우 엄청난 시간을 소비한다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위한 것이 </a:t>
            </a:r>
            <a:endParaRPr lang="en-US" altLang="ko-KR" dirty="0"/>
          </a:p>
          <a:p>
            <a:r>
              <a:rPr lang="en-US" altLang="ko-KR" b="1" dirty="0"/>
              <a:t>On-policy Monte Carlo Control</a:t>
            </a:r>
            <a:r>
              <a:rPr lang="ko-KR" altLang="en-US" dirty="0"/>
              <a:t>과 </a:t>
            </a:r>
            <a:r>
              <a:rPr lang="en-US" altLang="ko-KR" b="1" dirty="0"/>
              <a:t>Off-policy Monte Carlo Control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602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7" y="-971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On-policy Monte Carlo control (1)</a:t>
            </a:r>
          </a:p>
          <a:p>
            <a:endParaRPr lang="en-US" altLang="ko-KR" dirty="0"/>
          </a:p>
          <a:p>
            <a:r>
              <a:rPr lang="en-US" altLang="ko-KR" dirty="0"/>
              <a:t>On-policy</a:t>
            </a:r>
            <a:r>
              <a:rPr lang="ko-KR" altLang="en-US" dirty="0"/>
              <a:t> </a:t>
            </a:r>
            <a:r>
              <a:rPr lang="en-US" altLang="ko-KR" dirty="0"/>
              <a:t>MCC</a:t>
            </a:r>
            <a:r>
              <a:rPr lang="ko-KR" altLang="en-US" dirty="0"/>
              <a:t>는 기본적으로 탐욕 알고리즘을 기반으로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State1</a:t>
            </a:r>
            <a:r>
              <a:rPr lang="ko-KR" altLang="en-US" dirty="0"/>
              <a:t>에 </a:t>
            </a:r>
            <a:r>
              <a:rPr lang="en-US" altLang="ko-KR" dirty="0"/>
              <a:t>Action1, 2, 3</a:t>
            </a:r>
            <a:r>
              <a:rPr lang="ko-KR" altLang="en-US" dirty="0"/>
              <a:t>이 있다고 가정하자</a:t>
            </a:r>
            <a:r>
              <a:rPr lang="en-US" altLang="ko-KR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2B4D978-7CD5-4B67-9872-F5C00DCB8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51980"/>
              </p:ext>
            </p:extLst>
          </p:nvPr>
        </p:nvGraphicFramePr>
        <p:xfrm>
          <a:off x="1674990" y="1611788"/>
          <a:ext cx="6097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52">
                  <a:extLst>
                    <a:ext uri="{9D8B030D-6E8A-4147-A177-3AD203B41FA5}">
                      <a16:colId xmlns:a16="http://schemas.microsoft.com/office/drawing/2014/main" val="351455158"/>
                    </a:ext>
                  </a:extLst>
                </a:gridCol>
                <a:gridCol w="1524352">
                  <a:extLst>
                    <a:ext uri="{9D8B030D-6E8A-4147-A177-3AD203B41FA5}">
                      <a16:colId xmlns:a16="http://schemas.microsoft.com/office/drawing/2014/main" val="2269513813"/>
                    </a:ext>
                  </a:extLst>
                </a:gridCol>
                <a:gridCol w="1524352">
                  <a:extLst>
                    <a:ext uri="{9D8B030D-6E8A-4147-A177-3AD203B41FA5}">
                      <a16:colId xmlns:a16="http://schemas.microsoft.com/office/drawing/2014/main" val="3586282068"/>
                    </a:ext>
                  </a:extLst>
                </a:gridCol>
                <a:gridCol w="1524352">
                  <a:extLst>
                    <a:ext uri="{9D8B030D-6E8A-4147-A177-3AD203B41FA5}">
                      <a16:colId xmlns:a16="http://schemas.microsoft.com/office/drawing/2014/main" val="3171385580"/>
                    </a:ext>
                  </a:extLst>
                </a:gridCol>
              </a:tblGrid>
              <a:tr h="23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 list[]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81490"/>
                  </a:ext>
                </a:extLst>
              </a:tr>
              <a:tr h="23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971569"/>
                  </a:ext>
                </a:extLst>
              </a:tr>
              <a:tr h="233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State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Action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47092"/>
                  </a:ext>
                </a:extLst>
              </a:tr>
              <a:tr h="233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State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Action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39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F917B9-D427-46C5-BA24-7E75B1D1054C}"/>
              </a:ext>
            </a:extLst>
          </p:cNvPr>
          <p:cNvSpPr txBox="1"/>
          <p:nvPr/>
        </p:nvSpPr>
        <p:spPr>
          <a:xfrm>
            <a:off x="1530416" y="3088683"/>
            <a:ext cx="10661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처음에는 </a:t>
            </a:r>
            <a:r>
              <a:rPr lang="en-US" altLang="ko-KR" dirty="0"/>
              <a:t>Action 1</a:t>
            </a:r>
            <a:r>
              <a:rPr lang="ko-KR" altLang="en-US" dirty="0"/>
              <a:t>의 값이 가장 크므로 </a:t>
            </a:r>
            <a:r>
              <a:rPr lang="en-US" altLang="ko-KR" dirty="0"/>
              <a:t>return</a:t>
            </a:r>
            <a:r>
              <a:rPr lang="ko-KR" altLang="en-US" dirty="0"/>
              <a:t>값으로 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Action 2</a:t>
            </a:r>
            <a:r>
              <a:rPr lang="ko-KR" altLang="en-US" dirty="0"/>
              <a:t>는 기존 </a:t>
            </a:r>
            <a:r>
              <a:rPr lang="en-US" altLang="ko-KR" dirty="0"/>
              <a:t>return</a:t>
            </a:r>
            <a:r>
              <a:rPr lang="ko-KR" altLang="en-US" dirty="0"/>
              <a:t>값인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작으므로 </a:t>
            </a:r>
            <a:r>
              <a:rPr lang="en-US" altLang="ko-KR" dirty="0"/>
              <a:t>return</a:t>
            </a:r>
            <a:r>
              <a:rPr lang="ko-KR" altLang="en-US" dirty="0"/>
              <a:t>값에 변동은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Action 3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return</a:t>
            </a:r>
            <a:r>
              <a:rPr lang="ko-KR" altLang="en-US" dirty="0"/>
              <a:t>값인 </a:t>
            </a:r>
            <a:r>
              <a:rPr lang="en-US" altLang="ko-KR" dirty="0"/>
              <a:t>Action 1</a:t>
            </a:r>
            <a:r>
              <a:rPr lang="ko-KR" altLang="en-US" dirty="0"/>
              <a:t>보다 크므로 </a:t>
            </a:r>
            <a:r>
              <a:rPr lang="en-US" altLang="ko-KR" dirty="0"/>
              <a:t>return</a:t>
            </a:r>
            <a:r>
              <a:rPr lang="ko-KR" altLang="en-US" dirty="0"/>
              <a:t>값으로 바꿔준다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과정을 탐욕 알고리즘이라고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탐욕 알고리즘의 특징은 </a:t>
            </a:r>
            <a:r>
              <a:rPr lang="en-US" altLang="ko-KR" dirty="0"/>
              <a:t>update</a:t>
            </a:r>
            <a:r>
              <a:rPr lang="ko-KR" altLang="en-US" dirty="0"/>
              <a:t>가 즉각적이지만</a:t>
            </a:r>
            <a:r>
              <a:rPr lang="en-US" altLang="ko-KR" dirty="0"/>
              <a:t>, Action</a:t>
            </a:r>
            <a:r>
              <a:rPr lang="ko-KR" altLang="en-US" dirty="0"/>
              <a:t>을 실행할 때마다 </a:t>
            </a:r>
            <a:r>
              <a:rPr lang="en-US" altLang="ko-KR" dirty="0"/>
              <a:t>update</a:t>
            </a:r>
            <a:r>
              <a:rPr lang="ko-KR" altLang="en-US" dirty="0"/>
              <a:t>할지 말지를 결정해야 하고 최종적으로 </a:t>
            </a:r>
            <a:r>
              <a:rPr lang="en-US" altLang="ko-KR" dirty="0"/>
              <a:t>optimal value</a:t>
            </a:r>
            <a:r>
              <a:rPr lang="ko-KR" altLang="en-US" dirty="0"/>
              <a:t>인지 알 수가 없다는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65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7" y="-971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On-policy Monte Carlo control (2)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On-policy MCC</a:t>
            </a:r>
            <a:r>
              <a:rPr lang="ko-KR" altLang="en-US" dirty="0"/>
              <a:t>가 무엇인지 제대로 알아보자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한</a:t>
            </a:r>
            <a:r>
              <a:rPr lang="en-US" altLang="ko-KR" dirty="0"/>
              <a:t> state</a:t>
            </a:r>
            <a:r>
              <a:rPr lang="ko-KR" altLang="en-US" dirty="0"/>
              <a:t>안에 </a:t>
            </a:r>
            <a:r>
              <a:rPr lang="en-US" altLang="ko-KR" dirty="0"/>
              <a:t>Action</a:t>
            </a:r>
            <a:r>
              <a:rPr lang="ko-KR" altLang="en-US" dirty="0"/>
              <a:t>이 많다고 가정하자</a:t>
            </a:r>
            <a:r>
              <a:rPr lang="en-US" altLang="ko-KR" dirty="0"/>
              <a:t>. </a:t>
            </a:r>
            <a:r>
              <a:rPr lang="ko-KR" altLang="en-US" dirty="0"/>
              <a:t>이를 해결하기 위해 사용자는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 err="1"/>
              <a:t>sublist</a:t>
            </a:r>
            <a:r>
              <a:rPr lang="ko-KR" altLang="en-US" dirty="0"/>
              <a:t>로 분류하기로 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Local Optima</a:t>
            </a:r>
            <a:r>
              <a:rPr lang="ko-KR" altLang="en-US" dirty="0"/>
              <a:t>와 </a:t>
            </a:r>
            <a:r>
              <a:rPr lang="en-US" altLang="ko-KR" dirty="0"/>
              <a:t>Global Optima</a:t>
            </a:r>
            <a:r>
              <a:rPr lang="ko-KR" altLang="en-US" dirty="0"/>
              <a:t>를 실행해준다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Local Optima : </a:t>
            </a:r>
            <a:r>
              <a:rPr lang="ko-KR" altLang="en-US" dirty="0"/>
              <a:t>각각의 </a:t>
            </a:r>
            <a:r>
              <a:rPr lang="en-US" altLang="ko-KR" dirty="0" err="1"/>
              <a:t>sublist</a:t>
            </a:r>
            <a:r>
              <a:rPr lang="ko-KR" altLang="en-US" dirty="0"/>
              <a:t>에서 </a:t>
            </a:r>
            <a:r>
              <a:rPr lang="en-US" altLang="ko-KR" dirty="0"/>
              <a:t>optimal value</a:t>
            </a:r>
            <a:r>
              <a:rPr lang="ko-KR" altLang="en-US" dirty="0"/>
              <a:t>를 탐욕 정책을 이용해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Global Optima : Local Optima</a:t>
            </a:r>
            <a:r>
              <a:rPr lang="ko-KR" altLang="en-US" dirty="0"/>
              <a:t>에서 찾아낸 </a:t>
            </a:r>
            <a:r>
              <a:rPr lang="en-US" altLang="ko-KR" dirty="0"/>
              <a:t>values </a:t>
            </a:r>
            <a:r>
              <a:rPr lang="ko-KR" altLang="en-US" dirty="0"/>
              <a:t>사이에서 탐욕 정책을 이용해 </a:t>
            </a:r>
            <a:r>
              <a:rPr lang="en-US" altLang="ko-KR" dirty="0"/>
              <a:t>Optimal value</a:t>
            </a:r>
            <a:r>
              <a:rPr lang="ko-KR" altLang="en-US" dirty="0"/>
              <a:t>를 다시 선택해준다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8058BB-9BF5-4642-8B37-B5B93DBBF395}"/>
              </a:ext>
            </a:extLst>
          </p:cNvPr>
          <p:cNvSpPr/>
          <p:nvPr/>
        </p:nvSpPr>
        <p:spPr>
          <a:xfrm>
            <a:off x="1752088" y="2996783"/>
            <a:ext cx="1628422" cy="6053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Sub List 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E4F9E0-1BB3-4041-AD47-F9E8BF342BA6}"/>
              </a:ext>
            </a:extLst>
          </p:cNvPr>
          <p:cNvSpPr/>
          <p:nvPr/>
        </p:nvSpPr>
        <p:spPr>
          <a:xfrm>
            <a:off x="4467578" y="2996783"/>
            <a:ext cx="1628422" cy="6053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Sub List 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10BE52-6112-471C-A592-5C25336529B9}"/>
              </a:ext>
            </a:extLst>
          </p:cNvPr>
          <p:cNvSpPr/>
          <p:nvPr/>
        </p:nvSpPr>
        <p:spPr>
          <a:xfrm>
            <a:off x="7183068" y="2996783"/>
            <a:ext cx="1628422" cy="6053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Sub List 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9AEA91-3775-4E51-BBE0-45469BE6518A}"/>
              </a:ext>
            </a:extLst>
          </p:cNvPr>
          <p:cNvSpPr/>
          <p:nvPr/>
        </p:nvSpPr>
        <p:spPr>
          <a:xfrm>
            <a:off x="1752088" y="4307652"/>
            <a:ext cx="7059402" cy="6053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Return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B10B01-3ABC-4260-A6AA-C740F9071E5A}"/>
              </a:ext>
            </a:extLst>
          </p:cNvPr>
          <p:cNvCxnSpPr>
            <a:stCxn id="8" idx="2"/>
          </p:cNvCxnSpPr>
          <p:nvPr/>
        </p:nvCxnSpPr>
        <p:spPr>
          <a:xfrm>
            <a:off x="2566299" y="3602182"/>
            <a:ext cx="2698428" cy="7054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3719F7-56FE-48AB-B461-458A1001470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281789" y="3602182"/>
            <a:ext cx="0" cy="7054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E400DC-2134-4083-A5C1-258F56148FBD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281789" y="3602182"/>
            <a:ext cx="2715490" cy="7054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C9845A-982A-4868-A6B0-89765AACFD0B}"/>
              </a:ext>
            </a:extLst>
          </p:cNvPr>
          <p:cNvSpPr/>
          <p:nvPr/>
        </p:nvSpPr>
        <p:spPr>
          <a:xfrm>
            <a:off x="9033161" y="3652217"/>
            <a:ext cx="1628422" cy="6053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Local Optima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428387-B81A-436C-9BAB-AD22B03335AC}"/>
              </a:ext>
            </a:extLst>
          </p:cNvPr>
          <p:cNvCxnSpPr>
            <a:cxnSpLocks/>
          </p:cNvCxnSpPr>
          <p:nvPr/>
        </p:nvCxnSpPr>
        <p:spPr>
          <a:xfrm>
            <a:off x="5298852" y="4926906"/>
            <a:ext cx="0" cy="4763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6A6775-C43D-4D05-B710-7D5DF33CC7E8}"/>
              </a:ext>
            </a:extLst>
          </p:cNvPr>
          <p:cNvSpPr/>
          <p:nvPr/>
        </p:nvSpPr>
        <p:spPr>
          <a:xfrm>
            <a:off x="4467578" y="5417128"/>
            <a:ext cx="1628413" cy="6053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Optimal Value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388A5C-E47E-4D3A-861A-7A9DF524B5C9}"/>
              </a:ext>
            </a:extLst>
          </p:cNvPr>
          <p:cNvSpPr/>
          <p:nvPr/>
        </p:nvSpPr>
        <p:spPr>
          <a:xfrm>
            <a:off x="9033161" y="4951923"/>
            <a:ext cx="1628422" cy="6053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Global Optima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6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7" y="-971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On-policy Monte Carlo control (3)</a:t>
            </a:r>
          </a:p>
          <a:p>
            <a:endParaRPr lang="en-US" altLang="ko-KR" dirty="0"/>
          </a:p>
          <a:p>
            <a:r>
              <a:rPr lang="ko-KR" altLang="en-US" dirty="0"/>
              <a:t>탐욕 정책을 이용해 </a:t>
            </a:r>
            <a:r>
              <a:rPr lang="en-US" altLang="ko-KR" dirty="0"/>
              <a:t>Optimal Value</a:t>
            </a:r>
            <a:r>
              <a:rPr lang="ko-KR" altLang="en-US" dirty="0"/>
              <a:t>를 가려내는 것은 효율적으로 보인다</a:t>
            </a:r>
            <a:r>
              <a:rPr lang="en-US" altLang="ko-KR" dirty="0"/>
              <a:t>. </a:t>
            </a:r>
            <a:r>
              <a:rPr lang="ko-KR" altLang="en-US" dirty="0"/>
              <a:t>하지만 이런 방식은 다른 </a:t>
            </a:r>
            <a:r>
              <a:rPr lang="en-US" altLang="ko-KR" dirty="0"/>
              <a:t>unique state-action fair</a:t>
            </a:r>
            <a:r>
              <a:rPr lang="ko-KR" altLang="en-US" dirty="0"/>
              <a:t>에 있을지도 모를 </a:t>
            </a:r>
            <a:r>
              <a:rPr lang="en-US" altLang="ko-KR" dirty="0"/>
              <a:t>Better Optimal Value</a:t>
            </a:r>
            <a:r>
              <a:rPr lang="ko-KR" altLang="en-US" dirty="0"/>
              <a:t>를 찾기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마치 세종대 신입생이 학식이 맛있다는 얘기만 듣고 거기서만 식사를 하다가</a:t>
            </a:r>
            <a:r>
              <a:rPr lang="en-US" altLang="ko-KR" dirty="0"/>
              <a:t>, </a:t>
            </a:r>
            <a:r>
              <a:rPr lang="ko-KR" altLang="en-US" dirty="0"/>
              <a:t>근처 다른 맛집을 찾을 생각을 못하는 것과 마찬가지이다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exploration-exploitation dilemma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위와 같은 딜레마를 회피하기 위한 정책이 </a:t>
            </a:r>
            <a:r>
              <a:rPr lang="en-US" altLang="ko-KR" dirty="0"/>
              <a:t>epsilon-greedy policy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임의의 확률 </a:t>
            </a:r>
            <a:r>
              <a:rPr lang="en-US" altLang="ko-KR" dirty="0"/>
              <a:t>epsilon</a:t>
            </a:r>
            <a:r>
              <a:rPr lang="ko-KR" altLang="en-US" dirty="0"/>
              <a:t>을 설정하고</a:t>
            </a:r>
            <a:r>
              <a:rPr lang="en-US" altLang="ko-KR" dirty="0"/>
              <a:t> epsilon</a:t>
            </a:r>
            <a:r>
              <a:rPr lang="ko-KR" altLang="en-US" dirty="0"/>
              <a:t>보다 작으면 임의의 </a:t>
            </a:r>
            <a:r>
              <a:rPr lang="en-US" altLang="ko-KR" dirty="0"/>
              <a:t>New Action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en-US" altLang="ko-KR" dirty="0" err="1"/>
              <a:t>epsilo</a:t>
            </a:r>
            <a:r>
              <a:rPr lang="ko-KR" altLang="en-US" dirty="0"/>
              <a:t>보다 크면 기존의 </a:t>
            </a:r>
            <a:r>
              <a:rPr lang="en-US" altLang="ko-KR" dirty="0"/>
              <a:t>Best Action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3B60BCB-37AD-4860-9AD7-409580486B52}"/>
              </a:ext>
            </a:extLst>
          </p:cNvPr>
          <p:cNvSpPr/>
          <p:nvPr/>
        </p:nvSpPr>
        <p:spPr>
          <a:xfrm>
            <a:off x="1884217" y="4587377"/>
            <a:ext cx="1219200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S1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A24687-C82F-49A2-B471-C237B870BAF9}"/>
              </a:ext>
            </a:extLst>
          </p:cNvPr>
          <p:cNvCxnSpPr>
            <a:cxnSpLocks/>
            <a:stCxn id="3" idx="6"/>
            <a:endCxn id="29" idx="2"/>
          </p:cNvCxnSpPr>
          <p:nvPr/>
        </p:nvCxnSpPr>
        <p:spPr>
          <a:xfrm flipV="1">
            <a:off x="3103417" y="4474014"/>
            <a:ext cx="1416879" cy="72296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2AA223-55FE-4350-AEFD-08BFF11158F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103417" y="5196977"/>
            <a:ext cx="1396100" cy="64278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689A9-B9DB-42B7-92A8-D5B1EE9F5E10}"/>
              </a:ext>
            </a:extLst>
          </p:cNvPr>
          <p:cNvSpPr/>
          <p:nvPr/>
        </p:nvSpPr>
        <p:spPr>
          <a:xfrm>
            <a:off x="2947297" y="4175363"/>
            <a:ext cx="1628422" cy="6053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 &lt; epsilon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1DD3EA-AE81-499A-A34F-C4FA68978B5B}"/>
              </a:ext>
            </a:extLst>
          </p:cNvPr>
          <p:cNvSpPr/>
          <p:nvPr/>
        </p:nvSpPr>
        <p:spPr>
          <a:xfrm>
            <a:off x="2947297" y="5726403"/>
            <a:ext cx="1628422" cy="6053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 &gt;= epsilon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11F1431-11D9-4D7F-BAEE-D85280E2F866}"/>
              </a:ext>
            </a:extLst>
          </p:cNvPr>
          <p:cNvSpPr/>
          <p:nvPr/>
        </p:nvSpPr>
        <p:spPr>
          <a:xfrm>
            <a:off x="4520296" y="3864414"/>
            <a:ext cx="1908213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Randomly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Action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6538CA-EFBF-4998-95A8-844E0E15B35A}"/>
              </a:ext>
            </a:extLst>
          </p:cNvPr>
          <p:cNvSpPr/>
          <p:nvPr/>
        </p:nvSpPr>
        <p:spPr>
          <a:xfrm>
            <a:off x="4520297" y="5306291"/>
            <a:ext cx="1908212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Best Action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3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7" y="-971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Off-policy Monte Carlo control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Off-policy MCC</a:t>
            </a:r>
            <a:r>
              <a:rPr lang="ko-KR" altLang="en-US" dirty="0"/>
              <a:t>에서는 </a:t>
            </a:r>
            <a:r>
              <a:rPr lang="en-US" altLang="ko-KR" dirty="0"/>
              <a:t>Behavior Policy</a:t>
            </a:r>
            <a:r>
              <a:rPr lang="ko-KR" altLang="en-US" dirty="0"/>
              <a:t>와 </a:t>
            </a:r>
            <a:r>
              <a:rPr lang="en-US" altLang="ko-KR" dirty="0"/>
              <a:t>Target Policy</a:t>
            </a:r>
            <a:r>
              <a:rPr lang="ko-KR" altLang="en-US" dirty="0"/>
              <a:t>로 나눠진다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Agent</a:t>
            </a:r>
            <a:r>
              <a:rPr lang="ko-KR" altLang="en-US" dirty="0"/>
              <a:t>는 임의의 </a:t>
            </a:r>
            <a:r>
              <a:rPr lang="en-US" altLang="ko-KR" dirty="0"/>
              <a:t>policy</a:t>
            </a:r>
            <a:r>
              <a:rPr lang="ko-KR" altLang="en-US" dirty="0"/>
              <a:t>를 수행하는 동시에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policy</a:t>
            </a:r>
            <a:r>
              <a:rPr lang="ko-KR" altLang="en-US" dirty="0"/>
              <a:t>에 대해서 학습하고 개선하려고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agent</a:t>
            </a:r>
            <a:r>
              <a:rPr lang="ko-KR" altLang="en-US" dirty="0"/>
              <a:t>가 따르는 </a:t>
            </a:r>
            <a:r>
              <a:rPr lang="en-US" altLang="ko-KR" dirty="0"/>
              <a:t>policy</a:t>
            </a:r>
            <a:r>
              <a:rPr lang="ko-KR" altLang="en-US" dirty="0"/>
              <a:t>는 </a:t>
            </a:r>
            <a:r>
              <a:rPr lang="en-US" altLang="ko-KR" dirty="0"/>
              <a:t>Behavior Policy</a:t>
            </a:r>
            <a:r>
              <a:rPr lang="ko-KR" altLang="en-US" dirty="0"/>
              <a:t>가 되고</a:t>
            </a:r>
            <a:endParaRPr lang="en-US" altLang="ko-KR" dirty="0"/>
          </a:p>
          <a:p>
            <a:r>
              <a:rPr lang="en-US" altLang="ko-KR" dirty="0"/>
              <a:t>Agent</a:t>
            </a:r>
            <a:r>
              <a:rPr lang="ko-KR" altLang="en-US" dirty="0"/>
              <a:t>가 학습하고 개선하려는 </a:t>
            </a:r>
            <a:r>
              <a:rPr lang="en-US" altLang="ko-KR" dirty="0"/>
              <a:t>policy</a:t>
            </a:r>
            <a:r>
              <a:rPr lang="ko-KR" altLang="en-US" dirty="0"/>
              <a:t>는 </a:t>
            </a:r>
            <a:r>
              <a:rPr lang="en-US" altLang="ko-KR" dirty="0"/>
              <a:t>Target Policy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Behavior policy</a:t>
            </a:r>
            <a:r>
              <a:rPr lang="ko-KR" altLang="en-US" dirty="0"/>
              <a:t>와 </a:t>
            </a:r>
            <a:r>
              <a:rPr lang="en-US" altLang="ko-KR" dirty="0"/>
              <a:t>Target policy</a:t>
            </a:r>
            <a:r>
              <a:rPr lang="ko-KR" altLang="en-US" dirty="0"/>
              <a:t>는 독립적이다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Behavior policy</a:t>
            </a:r>
            <a:r>
              <a:rPr lang="ko-KR" altLang="en-US" dirty="0"/>
              <a:t>는 모든 </a:t>
            </a:r>
            <a:r>
              <a:rPr lang="en-US" altLang="ko-KR" dirty="0"/>
              <a:t>state</a:t>
            </a:r>
            <a:r>
              <a:rPr lang="ko-KR" altLang="en-US" dirty="0"/>
              <a:t>에서 모든 </a:t>
            </a:r>
            <a:r>
              <a:rPr lang="en-US" altLang="ko-KR" dirty="0"/>
              <a:t>action</a:t>
            </a:r>
            <a:r>
              <a:rPr lang="ko-KR" altLang="en-US" dirty="0"/>
              <a:t>을 계산해주고</a:t>
            </a:r>
            <a:endParaRPr lang="en-US" altLang="ko-KR" dirty="0"/>
          </a:p>
          <a:p>
            <a:r>
              <a:rPr lang="en-US" altLang="ko-KR" dirty="0"/>
              <a:t>Target policy</a:t>
            </a:r>
            <a:r>
              <a:rPr lang="ko-KR" altLang="en-US" dirty="0"/>
              <a:t>는 탐욕 정책을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11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cxnSpLocks/>
          </p:cNvCxnSpPr>
          <p:nvPr/>
        </p:nvCxnSpPr>
        <p:spPr>
          <a:xfrm>
            <a:off x="3895831" y="2343702"/>
            <a:ext cx="35411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4355882" y="1883813"/>
            <a:ext cx="0" cy="1568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 rot="10800000">
            <a:off x="4753711" y="3782445"/>
            <a:ext cx="35411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 rot="10800000">
            <a:off x="7834802" y="2673416"/>
            <a:ext cx="0" cy="1568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12DD52-E4EF-47F2-8E5F-E2F061081363}"/>
              </a:ext>
            </a:extLst>
          </p:cNvPr>
          <p:cNvSpPr/>
          <p:nvPr/>
        </p:nvSpPr>
        <p:spPr>
          <a:xfrm>
            <a:off x="5061879" y="3812668"/>
            <a:ext cx="2066926" cy="227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6197B1"/>
                </a:solidFill>
              </a:rPr>
              <a:t>14011977 </a:t>
            </a:r>
            <a:r>
              <a:rPr lang="ko-KR" altLang="en-US" sz="1600" dirty="0">
                <a:solidFill>
                  <a:srgbClr val="6197B1"/>
                </a:solidFill>
              </a:rPr>
              <a:t>엄태선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8AF883-A93D-4B75-B2DA-7B16655803A0}"/>
              </a:ext>
            </a:extLst>
          </p:cNvPr>
          <p:cNvSpPr/>
          <p:nvPr/>
        </p:nvSpPr>
        <p:spPr>
          <a:xfrm>
            <a:off x="4664511" y="2625929"/>
            <a:ext cx="2861661" cy="76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067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5573119" y="2377575"/>
            <a:ext cx="0" cy="16700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3C3F8-D893-4157-AF47-138C0CEE112E}"/>
              </a:ext>
            </a:extLst>
          </p:cNvPr>
          <p:cNvSpPr/>
          <p:nvPr/>
        </p:nvSpPr>
        <p:spPr>
          <a:xfrm>
            <a:off x="5001491" y="1727382"/>
            <a:ext cx="2189018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4C5E4-15EC-4B9C-B124-4334E48FAE49}"/>
              </a:ext>
            </a:extLst>
          </p:cNvPr>
          <p:cNvSpPr/>
          <p:nvPr/>
        </p:nvSpPr>
        <p:spPr>
          <a:xfrm>
            <a:off x="5627954" y="2364691"/>
            <a:ext cx="2189018" cy="168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765661"/>
                </a:solidFill>
              </a:rPr>
              <a:t>01</a:t>
            </a:r>
            <a:r>
              <a:rPr lang="en-US" altLang="ko-KR" sz="2000" dirty="0"/>
              <a:t> </a:t>
            </a:r>
            <a:r>
              <a:rPr lang="ko-KR" altLang="en-US" sz="2000" dirty="0"/>
              <a:t>과제 해결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765661"/>
                </a:solidFill>
              </a:rPr>
              <a:t>02</a:t>
            </a:r>
            <a:r>
              <a:rPr lang="en-US" altLang="ko-KR" sz="2000" dirty="0"/>
              <a:t> </a:t>
            </a:r>
            <a:r>
              <a:rPr lang="ko-KR" altLang="en-US" sz="2000" dirty="0"/>
              <a:t>강의 요약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5002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601C10-6594-4577-AA1F-2383B6135D59}"/>
              </a:ext>
            </a:extLst>
          </p:cNvPr>
          <p:cNvSpPr txBox="1"/>
          <p:nvPr/>
        </p:nvSpPr>
        <p:spPr>
          <a:xfrm>
            <a:off x="1530416" y="12884"/>
            <a:ext cx="106615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400" dirty="0"/>
              <a:t>1.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What is the Monte Carlo Method?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/>
              <a:t>Carlo</a:t>
            </a:r>
            <a:r>
              <a:rPr lang="ko-KR" altLang="en-US" dirty="0"/>
              <a:t>라는 유명한 카지노에서 유래한 알고리즘이다</a:t>
            </a:r>
            <a:r>
              <a:rPr lang="en-US" altLang="ko-KR" dirty="0"/>
              <a:t>. </a:t>
            </a:r>
            <a:r>
              <a:rPr lang="ko-KR" altLang="en-US" dirty="0"/>
              <a:t>수많은 임의의 샘플링</a:t>
            </a:r>
            <a:r>
              <a:rPr lang="en-US" altLang="ko-KR" dirty="0"/>
              <a:t>(random</a:t>
            </a:r>
            <a:r>
              <a:rPr lang="ko-KR" altLang="en-US" dirty="0"/>
              <a:t> </a:t>
            </a:r>
            <a:r>
              <a:rPr lang="en-US" altLang="ko-KR" dirty="0"/>
              <a:t>sampling)</a:t>
            </a:r>
            <a:r>
              <a:rPr lang="ko-KR" altLang="en-US" dirty="0"/>
              <a:t>으로부터 대략적인 해결법을 유추하는 방법을 의미한다</a:t>
            </a:r>
            <a:r>
              <a:rPr lang="en-US" altLang="ko-KR" dirty="0"/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D2B26B-6EDA-442E-A17B-F8B01035A400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01</a:t>
            </a:r>
          </a:p>
          <a:p>
            <a:endParaRPr lang="en-US" altLang="ko-KR" dirty="0"/>
          </a:p>
          <a:p>
            <a:r>
              <a:rPr lang="ko-KR" altLang="en-US" dirty="0"/>
              <a:t>과제 해결</a:t>
            </a:r>
          </a:p>
        </p:txBody>
      </p:sp>
    </p:spTree>
    <p:extLst>
      <p:ext uri="{BB962C8B-B14F-4D97-AF65-F5344CB8AC3E}">
        <p14:creationId xmlns:p14="http://schemas.microsoft.com/office/powerpoint/2010/main" val="270393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601C10-6594-4577-AA1F-2383B6135D59}"/>
                  </a:ext>
                </a:extLst>
              </p:cNvPr>
              <p:cNvSpPr txBox="1"/>
              <p:nvPr/>
            </p:nvSpPr>
            <p:spPr>
              <a:xfrm>
                <a:off x="1530416" y="12884"/>
                <a:ext cx="10661584" cy="246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r>
                  <a:rPr lang="en-US" altLang="ko-KR" sz="2400" dirty="0"/>
                  <a:t>2. </a:t>
                </a: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Estimate the value of the Golden Ratio using the Monte Carlo method</a:t>
                </a:r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endParaRPr>
              </a:p>
              <a:p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endParaRPr>
              </a:p>
              <a:p>
                <a:r>
                  <a:rPr lang="en-US" altLang="ko-KR" dirty="0"/>
                  <a:t>Golden Ratio(</a:t>
                </a:r>
                <a:r>
                  <a:rPr lang="ko-KR" altLang="en-US" dirty="0"/>
                  <a:t>황금비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어떠한 선으로 이등분하여 한쪽의 평방을 다른 쪽 전체의 면적과 같도록 하는 분할이다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. 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이를 수식으로 표현하면</a:t>
                </a:r>
                <a:endParaRPr lang="en-US" altLang="ko-KR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로 나타낼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그림으로 쉽게 </a:t>
                </a:r>
                <a:r>
                  <a:rPr lang="ko-KR" altLang="en-US" dirty="0" err="1"/>
                  <a:t>나타내보자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601C10-6594-4577-AA1F-2383B613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16" y="12884"/>
                <a:ext cx="10661584" cy="2464906"/>
              </a:xfrm>
              <a:prstGeom prst="rect">
                <a:avLst/>
              </a:prstGeom>
              <a:blipFill>
                <a:blip r:embed="rId2"/>
                <a:stretch>
                  <a:fillRect l="-858" r="-572" b="-2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D2B26B-6EDA-442E-A17B-F8B01035A400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01</a:t>
            </a:r>
          </a:p>
          <a:p>
            <a:endParaRPr lang="en-US" altLang="ko-KR" dirty="0"/>
          </a:p>
          <a:p>
            <a:r>
              <a:rPr lang="ko-KR" altLang="en-US" dirty="0"/>
              <a:t>과제 해결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8E39D-A98E-445E-9992-EF151675D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15" y="2490674"/>
            <a:ext cx="3374094" cy="22669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1AD87-5CCA-474F-AFEB-DEE07931455E}"/>
              </a:ext>
            </a:extLst>
          </p:cNvPr>
          <p:cNvSpPr/>
          <p:nvPr/>
        </p:nvSpPr>
        <p:spPr>
          <a:xfrm>
            <a:off x="1530415" y="4757644"/>
            <a:ext cx="10661583" cy="2100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위의 그림에 임의의 점을 무수히 찍으면 </a:t>
            </a:r>
            <a:r>
              <a:rPr lang="en-US" altLang="ko-KR" dirty="0">
                <a:solidFill>
                  <a:sysClr val="windowText" lastClr="000000"/>
                </a:solidFill>
              </a:rPr>
              <a:t>1:1.618…</a:t>
            </a:r>
            <a:r>
              <a:rPr lang="ko-KR" altLang="en-US" dirty="0">
                <a:solidFill>
                  <a:sysClr val="windowText" lastClr="000000"/>
                </a:solidFill>
              </a:rPr>
              <a:t>의 비로 소용돌이 모양 안에 점이 찍힐 것이다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2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D2B26B-6EDA-442E-A17B-F8B01035A400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01</a:t>
            </a:r>
          </a:p>
          <a:p>
            <a:endParaRPr lang="en-US" altLang="ko-KR" dirty="0"/>
          </a:p>
          <a:p>
            <a:r>
              <a:rPr lang="ko-KR" altLang="en-US" dirty="0"/>
              <a:t>과제 해결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3FA67-3620-4CF0-A671-F283962D398F}"/>
              </a:ext>
            </a:extLst>
          </p:cNvPr>
          <p:cNvSpPr txBox="1"/>
          <p:nvPr/>
        </p:nvSpPr>
        <p:spPr>
          <a:xfrm>
            <a:off x="1530416" y="12884"/>
            <a:ext cx="10661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400" dirty="0"/>
              <a:t>3.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What is the use of Monte Carlo prediction?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  <a:p>
            <a:r>
              <a:rPr lang="en-US" altLang="ko-KR" dirty="0"/>
              <a:t>Markov Decision Process(MDP)</a:t>
            </a:r>
            <a:r>
              <a:rPr lang="ko-KR" altLang="en-US" dirty="0"/>
              <a:t>에서는 </a:t>
            </a:r>
            <a:r>
              <a:rPr lang="en-US" altLang="ko-KR" dirty="0"/>
              <a:t>value iteration</a:t>
            </a:r>
            <a:r>
              <a:rPr lang="ko-KR" altLang="en-US" dirty="0"/>
              <a:t>과 </a:t>
            </a:r>
            <a:r>
              <a:rPr lang="en-US" altLang="ko-KR" dirty="0"/>
              <a:t>policy iteration</a:t>
            </a:r>
            <a:r>
              <a:rPr lang="ko-KR" altLang="en-US" dirty="0"/>
              <a:t>이 필요했지만</a:t>
            </a:r>
            <a:r>
              <a:rPr lang="en-US" altLang="ko-KR" dirty="0"/>
              <a:t>, Monte</a:t>
            </a:r>
            <a:r>
              <a:rPr lang="ko-KR" altLang="en-US" dirty="0"/>
              <a:t> </a:t>
            </a:r>
            <a:r>
              <a:rPr lang="en-US" altLang="ko-KR" dirty="0"/>
              <a:t>Carlo</a:t>
            </a:r>
            <a:r>
              <a:rPr lang="ko-KR" altLang="en-US" dirty="0"/>
              <a:t> </a:t>
            </a:r>
            <a:r>
              <a:rPr lang="en-US" altLang="ko-KR" dirty="0"/>
              <a:t>prediction(MCP)</a:t>
            </a:r>
            <a:r>
              <a:rPr lang="ko-KR" altLang="en-US" dirty="0"/>
              <a:t>는 그러한 모델이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MCP</a:t>
            </a:r>
            <a:r>
              <a:rPr lang="ko-KR" altLang="en-US" dirty="0"/>
              <a:t>는 모든 </a:t>
            </a:r>
            <a:r>
              <a:rPr lang="en-US" altLang="ko-KR" dirty="0"/>
              <a:t>episode</a:t>
            </a:r>
            <a:r>
              <a:rPr lang="ko-KR" altLang="en-US" dirty="0"/>
              <a:t>에서</a:t>
            </a:r>
            <a:r>
              <a:rPr lang="en-US" altLang="ko-KR" dirty="0"/>
              <a:t> return</a:t>
            </a:r>
            <a:r>
              <a:rPr lang="ko-KR" altLang="en-US" dirty="0"/>
              <a:t>값을 구한 뒤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return</a:t>
            </a:r>
            <a:r>
              <a:rPr lang="ko-KR" altLang="en-US" dirty="0"/>
              <a:t>값의 </a:t>
            </a:r>
            <a:r>
              <a:rPr lang="en-US" altLang="ko-KR" dirty="0"/>
              <a:t>average</a:t>
            </a:r>
            <a:r>
              <a:rPr lang="ko-KR" altLang="en-US" dirty="0"/>
              <a:t>를 계산하면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43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D2B26B-6EDA-442E-A17B-F8B01035A400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01</a:t>
            </a:r>
          </a:p>
          <a:p>
            <a:endParaRPr lang="en-US" altLang="ko-KR" dirty="0"/>
          </a:p>
          <a:p>
            <a:r>
              <a:rPr lang="ko-KR" altLang="en-US" dirty="0"/>
              <a:t>과제 해결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0F90F-2B97-44C9-B35D-CEE878C7CB46}"/>
              </a:ext>
            </a:extLst>
          </p:cNvPr>
          <p:cNvSpPr txBox="1"/>
          <p:nvPr/>
        </p:nvSpPr>
        <p:spPr>
          <a:xfrm>
            <a:off x="1530416" y="12884"/>
            <a:ext cx="106615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400" dirty="0"/>
              <a:t>4.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What is difference between first visit MC and every visit MC?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en-US" altLang="ko-KR" dirty="0"/>
              <a:t>Monte Carlo(MC)</a:t>
            </a:r>
            <a:r>
              <a:rPr lang="ko-KR" altLang="en-US" dirty="0"/>
              <a:t>를 이용한다는 것은 모든 </a:t>
            </a:r>
            <a:r>
              <a:rPr lang="en-US" altLang="ko-KR" dirty="0"/>
              <a:t>episode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값을 구해야 한다는 것이다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episode</a:t>
            </a:r>
            <a:r>
              <a:rPr lang="ko-KR" altLang="en-US" dirty="0"/>
              <a:t>를 반복하다 보면 중복되게 지나가는 </a:t>
            </a:r>
            <a:r>
              <a:rPr lang="en-US" altLang="ko-KR" dirty="0"/>
              <a:t>state</a:t>
            </a:r>
            <a:r>
              <a:rPr lang="ko-KR" altLang="en-US" dirty="0"/>
              <a:t>값이 발생한다</a:t>
            </a:r>
            <a:r>
              <a:rPr lang="en-US" altLang="ko-KR" dirty="0"/>
              <a:t>. First visit MC</a:t>
            </a:r>
            <a:r>
              <a:rPr lang="ko-KR" altLang="en-US" dirty="0"/>
              <a:t>는 </a:t>
            </a:r>
            <a:r>
              <a:rPr lang="en-US" altLang="ko-KR" dirty="0"/>
              <a:t>state</a:t>
            </a:r>
            <a:r>
              <a:rPr lang="ko-KR" altLang="en-US" dirty="0"/>
              <a:t>가 중복될 때</a:t>
            </a:r>
            <a:r>
              <a:rPr lang="en-US" altLang="ko-KR" dirty="0"/>
              <a:t> </a:t>
            </a:r>
            <a:r>
              <a:rPr lang="ko-KR" altLang="en-US" dirty="0"/>
              <a:t>무조건 첫번째 </a:t>
            </a:r>
            <a:r>
              <a:rPr lang="en-US" altLang="ko-KR" dirty="0"/>
              <a:t>return</a:t>
            </a:r>
            <a:r>
              <a:rPr lang="ko-KR" altLang="en-US" dirty="0"/>
              <a:t>값만 저장하는 것이다</a:t>
            </a:r>
            <a:r>
              <a:rPr lang="en-US" altLang="ko-KR" dirty="0"/>
              <a:t>. Every visit MC</a:t>
            </a:r>
            <a:r>
              <a:rPr lang="ko-KR" altLang="en-US" dirty="0"/>
              <a:t>는 중복되는 모든 </a:t>
            </a:r>
            <a:r>
              <a:rPr lang="en-US" altLang="ko-KR" dirty="0"/>
              <a:t>state</a:t>
            </a:r>
            <a:r>
              <a:rPr lang="ko-KR" altLang="en-US" dirty="0"/>
              <a:t>값의 </a:t>
            </a:r>
            <a:r>
              <a:rPr lang="en-US" altLang="ko-KR" dirty="0"/>
              <a:t>return</a:t>
            </a:r>
            <a:r>
              <a:rPr lang="ko-KR" altLang="en-US" dirty="0"/>
              <a:t>값을 전부 저장하는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21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D2B26B-6EDA-442E-A17B-F8B01035A400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01</a:t>
            </a:r>
          </a:p>
          <a:p>
            <a:endParaRPr lang="en-US" altLang="ko-KR" dirty="0"/>
          </a:p>
          <a:p>
            <a:r>
              <a:rPr lang="ko-KR" altLang="en-US" dirty="0"/>
              <a:t>과제 해결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327C7-798D-40B5-8C0F-9D0DB7ABAC44}"/>
              </a:ext>
            </a:extLst>
          </p:cNvPr>
          <p:cNvSpPr txBox="1"/>
          <p:nvPr/>
        </p:nvSpPr>
        <p:spPr>
          <a:xfrm>
            <a:off x="1530416" y="12884"/>
            <a:ext cx="106615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400" dirty="0"/>
              <a:t>5.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Why do we estimate the state-action value?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en-US" altLang="ko-KR" dirty="0"/>
              <a:t>Monte Carlo(MC)</a:t>
            </a:r>
            <a:r>
              <a:rPr lang="ko-KR" altLang="en-US" dirty="0"/>
              <a:t>에서 우리는 </a:t>
            </a:r>
            <a:r>
              <a:rPr lang="en-US" altLang="ko-KR" dirty="0"/>
              <a:t>Model Dynamics</a:t>
            </a:r>
            <a:r>
              <a:rPr lang="ko-KR" altLang="en-US" dirty="0"/>
              <a:t>를 알 수 없다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는 우리가</a:t>
            </a:r>
            <a:r>
              <a:rPr lang="en-US" altLang="ko-KR" dirty="0"/>
              <a:t> </a:t>
            </a:r>
            <a:r>
              <a:rPr lang="ko-KR" altLang="en-US" dirty="0"/>
              <a:t>어떤 정책을 골랐는지에 따라 값이 </a:t>
            </a:r>
            <a:r>
              <a:rPr lang="ko-KR" altLang="en-US" dirty="0" err="1"/>
              <a:t>다양해진다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를 유추하는 것이 더욱 중요하다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MC </a:t>
            </a:r>
            <a:r>
              <a:rPr lang="ko-KR" altLang="en-US" dirty="0"/>
              <a:t>알고리즘을 사용하다 보면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action</a:t>
            </a:r>
            <a:r>
              <a:rPr lang="ko-KR" altLang="en-US" dirty="0"/>
              <a:t>이 </a:t>
            </a:r>
            <a:r>
              <a:rPr lang="ko-KR" altLang="en-US" dirty="0" err="1"/>
              <a:t>최고값인지</a:t>
            </a:r>
            <a:r>
              <a:rPr lang="ko-KR" altLang="en-US" dirty="0"/>
              <a:t> 모를 때가 많다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episode</a:t>
            </a:r>
            <a:r>
              <a:rPr lang="ko-KR" altLang="en-US" dirty="0"/>
              <a:t>의 모든 </a:t>
            </a:r>
            <a:r>
              <a:rPr lang="en-US" altLang="ko-KR" dirty="0"/>
              <a:t>state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값을 구해야 하는데</a:t>
            </a:r>
            <a:r>
              <a:rPr lang="en-US" altLang="ko-KR" dirty="0"/>
              <a:t>, </a:t>
            </a:r>
            <a:r>
              <a:rPr lang="ko-KR" altLang="en-US" dirty="0"/>
              <a:t>이를 위한 알고리즘이 </a:t>
            </a:r>
            <a:r>
              <a:rPr lang="en-US" altLang="ko-KR" dirty="0"/>
              <a:t>MC-exploring starts(MC-ES) </a:t>
            </a:r>
            <a:r>
              <a:rPr lang="ko-KR" altLang="en-US" dirty="0"/>
              <a:t>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MC-ES</a:t>
            </a:r>
            <a:r>
              <a:rPr lang="ko-KR" altLang="en-US" dirty="0"/>
              <a:t>는 모든 </a:t>
            </a:r>
            <a:r>
              <a:rPr lang="en-US" altLang="ko-KR" dirty="0"/>
              <a:t>unique state-action pair</a:t>
            </a:r>
            <a:r>
              <a:rPr lang="ko-KR" altLang="en-US" dirty="0"/>
              <a:t>값을 구하고</a:t>
            </a:r>
            <a:r>
              <a:rPr lang="en-US" altLang="ko-KR" dirty="0"/>
              <a:t> </a:t>
            </a:r>
            <a:r>
              <a:rPr lang="ko-KR" altLang="en-US" dirty="0"/>
              <a:t>가장 높은 </a:t>
            </a:r>
            <a:r>
              <a:rPr lang="en-US" altLang="ko-KR" dirty="0"/>
              <a:t>value</a:t>
            </a:r>
            <a:r>
              <a:rPr lang="ko-KR" altLang="en-US" dirty="0"/>
              <a:t>를 추정한 다음</a:t>
            </a:r>
            <a:r>
              <a:rPr lang="en-US" altLang="ko-KR" dirty="0"/>
              <a:t>,</a:t>
            </a:r>
            <a:r>
              <a:rPr lang="ko-KR" altLang="en-US" dirty="0"/>
              <a:t> 이를 기반으로 최적의 정책을 제시해야하기 때문에 </a:t>
            </a:r>
            <a:r>
              <a:rPr lang="en-US" altLang="ko-KR" dirty="0"/>
              <a:t>state-action value</a:t>
            </a:r>
            <a:r>
              <a:rPr lang="ko-KR" altLang="en-US" dirty="0"/>
              <a:t>를 추정해야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39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D2B26B-6EDA-442E-A17B-F8B01035A400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01</a:t>
            </a:r>
          </a:p>
          <a:p>
            <a:endParaRPr lang="en-US" altLang="ko-KR" dirty="0"/>
          </a:p>
          <a:p>
            <a:r>
              <a:rPr lang="ko-KR" altLang="en-US" dirty="0"/>
              <a:t>과제 해결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EC2FA-F2F1-4749-987D-BCFE933AB628}"/>
              </a:ext>
            </a:extLst>
          </p:cNvPr>
          <p:cNvSpPr txBox="1"/>
          <p:nvPr/>
        </p:nvSpPr>
        <p:spPr>
          <a:xfrm>
            <a:off x="1530416" y="12884"/>
            <a:ext cx="10661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400" dirty="0"/>
              <a:t>7. W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rite some Python code for playing a Blackjack game with on-policy MC control.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1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A0A94-D180-4135-A643-2314413D269A}"/>
              </a:ext>
            </a:extLst>
          </p:cNvPr>
          <p:cNvSpPr/>
          <p:nvPr/>
        </p:nvSpPr>
        <p:spPr>
          <a:xfrm>
            <a:off x="154096" y="0"/>
            <a:ext cx="1283510" cy="1256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02</a:t>
            </a:r>
          </a:p>
          <a:p>
            <a:endParaRPr lang="en-US" altLang="ko-KR" dirty="0"/>
          </a:p>
          <a:p>
            <a:r>
              <a:rPr lang="ko-KR" altLang="en-US" dirty="0"/>
              <a:t>강의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1CDA3-F0FF-4023-91FC-DF6E4ABE9160}"/>
              </a:ext>
            </a:extLst>
          </p:cNvPr>
          <p:cNvSpPr txBox="1"/>
          <p:nvPr/>
        </p:nvSpPr>
        <p:spPr>
          <a:xfrm>
            <a:off x="1530416" y="12884"/>
            <a:ext cx="106615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500" dirty="0"/>
              <a:t>Monte</a:t>
            </a:r>
            <a:r>
              <a:rPr lang="ko-KR" altLang="en-US" sz="2500" dirty="0"/>
              <a:t> </a:t>
            </a:r>
            <a:r>
              <a:rPr lang="en-US" altLang="ko-KR" sz="2500" dirty="0"/>
              <a:t>Carlo</a:t>
            </a:r>
            <a:r>
              <a:rPr lang="ko-KR" altLang="en-US" sz="2500" dirty="0"/>
              <a:t> </a:t>
            </a:r>
            <a:r>
              <a:rPr lang="en-US" altLang="ko-KR" sz="2500" dirty="0"/>
              <a:t>Methods</a:t>
            </a:r>
          </a:p>
          <a:p>
            <a:pPr marL="457200" indent="-457200">
              <a:buAutoNum type="arabicParenR"/>
            </a:pPr>
            <a:endParaRPr lang="en-US" altLang="ko-KR" sz="2500" dirty="0"/>
          </a:p>
          <a:p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/>
              <a:t>Carlo Methods</a:t>
            </a:r>
            <a:r>
              <a:rPr lang="ko-KR" altLang="en-US" dirty="0"/>
              <a:t>는 별도의 </a:t>
            </a:r>
            <a:r>
              <a:rPr lang="en-US" altLang="ko-KR" dirty="0"/>
              <a:t>Environment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없이 </a:t>
            </a:r>
            <a:r>
              <a:rPr lang="en-US" altLang="ko-KR" dirty="0"/>
              <a:t>policy</a:t>
            </a:r>
            <a:r>
              <a:rPr lang="ko-KR" altLang="en-US" dirty="0"/>
              <a:t>를 수립하는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</a:t>
            </a:r>
            <a:r>
              <a:rPr lang="en-US" altLang="ko-KR" dirty="0"/>
              <a:t>value iteration</a:t>
            </a:r>
            <a:r>
              <a:rPr lang="ko-KR" altLang="en-US" dirty="0"/>
              <a:t>과 </a:t>
            </a:r>
            <a:r>
              <a:rPr lang="en-US" altLang="ko-KR" dirty="0"/>
              <a:t>policy iteration</a:t>
            </a:r>
            <a:r>
              <a:rPr lang="ko-KR" altLang="en-US" dirty="0"/>
              <a:t>을 활용한 </a:t>
            </a:r>
            <a:r>
              <a:rPr lang="en-US" altLang="ko-KR" dirty="0"/>
              <a:t>Markov Decision Process</a:t>
            </a:r>
            <a:r>
              <a:rPr lang="ko-KR" altLang="en-US" dirty="0"/>
              <a:t>와는 다르게 </a:t>
            </a:r>
            <a:r>
              <a:rPr lang="en-US" altLang="ko-KR" dirty="0"/>
              <a:t>State, Action, Reward</a:t>
            </a:r>
            <a:r>
              <a:rPr lang="ko-KR" altLang="en-US" dirty="0"/>
              <a:t>만 있어도 충분하다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Monte Carlo Method</a:t>
            </a:r>
            <a:r>
              <a:rPr lang="ko-KR" altLang="en-US" dirty="0"/>
              <a:t>의 기본 개념은 무수히 많은 난수를 이용해 대략적인 해결법을 </a:t>
            </a:r>
            <a:r>
              <a:rPr lang="ko-KR" altLang="en-US" b="1" dirty="0"/>
              <a:t>유추</a:t>
            </a:r>
            <a:r>
              <a:rPr lang="ko-KR" altLang="en-US" dirty="0"/>
              <a:t>한다는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좋은 예시가 원주율을 구하는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사각형 안에 사분면을 그린 뒤</a:t>
            </a:r>
            <a:r>
              <a:rPr lang="en-US" altLang="ko-KR" dirty="0"/>
              <a:t>, </a:t>
            </a:r>
            <a:r>
              <a:rPr lang="ko-KR" altLang="en-US" dirty="0"/>
              <a:t>수많은 점을 찍는다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확률적으로 </a:t>
            </a:r>
            <a:r>
              <a:rPr lang="en-US" altLang="ko-KR" dirty="0"/>
              <a:t>(</a:t>
            </a:r>
            <a:r>
              <a:rPr lang="ko-KR" altLang="en-US" dirty="0" err="1"/>
              <a:t>사분면</a:t>
            </a:r>
            <a:r>
              <a:rPr lang="ko-KR" altLang="en-US" dirty="0"/>
              <a:t> 안에 있는 점</a:t>
            </a:r>
            <a:r>
              <a:rPr lang="en-US" altLang="ko-KR" dirty="0"/>
              <a:t>) / (</a:t>
            </a:r>
            <a:r>
              <a:rPr lang="ko-KR" altLang="en-US" dirty="0"/>
              <a:t>전체 점의 수</a:t>
            </a:r>
            <a:r>
              <a:rPr lang="en-US" altLang="ko-KR" dirty="0"/>
              <a:t>) = π/4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된다는 것을 알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D06967-1A68-4B94-B360-2F4695BEA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1" y="3921646"/>
            <a:ext cx="2923470" cy="29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1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1302</Words>
  <Application>Microsoft Office PowerPoint</Application>
  <PresentationFormat>와이드스크린</PresentationFormat>
  <Paragraphs>226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함초롬바탕</vt:lpstr>
      <vt:lpstr>Arial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엄 태선</cp:lastModifiedBy>
  <cp:revision>69</cp:revision>
  <dcterms:created xsi:type="dcterms:W3CDTF">2017-04-11T00:20:19Z</dcterms:created>
  <dcterms:modified xsi:type="dcterms:W3CDTF">2020-10-07T07:51:45Z</dcterms:modified>
</cp:coreProperties>
</file>