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62" r:id="rId4"/>
  </p:sldIdLst>
  <p:sldSz cx="12192000" cy="6858000"/>
  <p:notesSz cx="6802438" cy="99345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F416E-BDEE-475A-BE43-4BCCACE5F70C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4" y="4781014"/>
            <a:ext cx="5441950" cy="39117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B02D9-803B-4B4E-B1A9-3168D4601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227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798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63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11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DBE1-081A-4C83-BB5C-7AB3CFF4573E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6161-433F-4C20-A111-6D2F856C9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30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DBE1-081A-4C83-BB5C-7AB3CFF4573E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6161-433F-4C20-A111-6D2F856C9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50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DBE1-081A-4C83-BB5C-7AB3CFF4573E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6161-433F-4C20-A111-6D2F856C9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664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DBE1-081A-4C83-BB5C-7AB3CFF4573E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6161-433F-4C20-A111-6D2F856C9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86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DBE1-081A-4C83-BB5C-7AB3CFF4573E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6161-433F-4C20-A111-6D2F856C9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29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DBE1-081A-4C83-BB5C-7AB3CFF4573E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6161-433F-4C20-A111-6D2F856C9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36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DBE1-081A-4C83-BB5C-7AB3CFF4573E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6161-433F-4C20-A111-6D2F856C9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65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DBE1-081A-4C83-BB5C-7AB3CFF4573E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6161-433F-4C20-A111-6D2F856C9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90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DBE1-081A-4C83-BB5C-7AB3CFF4573E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6161-433F-4C20-A111-6D2F856C9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40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DBE1-081A-4C83-BB5C-7AB3CFF4573E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6161-433F-4C20-A111-6D2F856C9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23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DBE1-081A-4C83-BB5C-7AB3CFF4573E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6161-433F-4C20-A111-6D2F856C9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3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BDBE1-081A-4C83-BB5C-7AB3CFF4573E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6161-433F-4C20-A111-6D2F856C9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44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2.jp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279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5303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1847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c) web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20532" y="1910211"/>
            <a:ext cx="8739964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 defTabSz="10223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dirty="0"/>
              <a:t>신호에 할당되는 시간과 혼잡도 분석 알고리즘</a:t>
            </a:r>
            <a:endParaRPr lang="en-US" altLang="ko-KR" dirty="0"/>
          </a:p>
          <a:p>
            <a:pPr marL="285750" lvl="1" indent="-285750" defTabSz="10223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맑은 고딕" panose="020B0503020000020004" pitchFamily="50" charset="-127"/>
              <a:buChar char="-"/>
            </a:pPr>
            <a:r>
              <a:rPr lang="ko-KR" altLang="en-US" dirty="0"/>
              <a:t>정지된 차량의 대수를 파악하여 할당 가중치를 곱한 시간만큼 신호를 할당 한다</a:t>
            </a:r>
            <a:r>
              <a:rPr lang="en-US" altLang="ko-KR" dirty="0"/>
              <a:t>.</a:t>
            </a:r>
          </a:p>
          <a:p>
            <a:pPr marL="285750" lvl="1" indent="-285750" defTabSz="10223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맑은 고딕" panose="020B0503020000020004" pitchFamily="50" charset="-127"/>
              <a:buChar char="-"/>
            </a:pPr>
            <a:r>
              <a:rPr lang="ko-KR" altLang="en-US" dirty="0"/>
              <a:t>신호가 꺼진 후 할당된 신호 동안 차량의 주행 속도와 통과한 차량의 수를 파악하여 할당 가중치를 증가시키거나 낮춘다</a:t>
            </a:r>
            <a:r>
              <a:rPr lang="en-US" altLang="ko-KR" dirty="0"/>
              <a:t>.</a:t>
            </a:r>
          </a:p>
          <a:p>
            <a:pPr marL="285750" lvl="1" indent="-285750" defTabSz="10223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맑은 고딕" panose="020B0503020000020004" pitchFamily="50" charset="-127"/>
              <a:buChar char="-"/>
            </a:pPr>
            <a:r>
              <a:rPr lang="ko-KR" altLang="en-US" dirty="0"/>
              <a:t>혼잡도는 각 도로의 길이와 제한속도 그리고 각 차량의 주행속도 교통체증 시간을 고려하여 측정한다</a:t>
            </a:r>
            <a:r>
              <a:rPr lang="en-US" altLang="ko-KR" dirty="0"/>
              <a:t>.</a:t>
            </a:r>
          </a:p>
          <a:p>
            <a:pPr marL="285750" lvl="1" indent="-285750" defTabSz="10223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맑은 고딕" panose="020B0503020000020004" pitchFamily="50" charset="-127"/>
              <a:buChar char="-"/>
            </a:pPr>
            <a:r>
              <a:rPr lang="ko-KR" altLang="en-US" dirty="0"/>
              <a:t>시간 할당 가중치를 요일과 시간 별로 </a:t>
            </a:r>
            <a:r>
              <a:rPr lang="ko-KR" altLang="en-US" dirty="0"/>
              <a:t>관리하여 </a:t>
            </a:r>
            <a:r>
              <a:rPr lang="ko-KR" altLang="en-US" dirty="0"/>
              <a:t>최적의 가중치로 신호를 할당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411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3" y="1956628"/>
            <a:ext cx="6293135" cy="392064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519" y="2636912"/>
            <a:ext cx="4873836" cy="4065654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2279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5303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1174942"/>
            <a:ext cx="9144000" cy="83490"/>
          </a:xfrm>
          <a:prstGeom prst="rect">
            <a:avLst/>
          </a:prstGeom>
          <a:blipFill>
            <a:blip r:embed="rId6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1847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c) web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cxnSp>
        <p:nvCxnSpPr>
          <p:cNvPr id="8" name="꺾인 연결선 7"/>
          <p:cNvCxnSpPr/>
          <p:nvPr/>
        </p:nvCxnSpPr>
        <p:spPr>
          <a:xfrm rot="10800000" flipV="1">
            <a:off x="4583832" y="2395060"/>
            <a:ext cx="5535380" cy="1926837"/>
          </a:xfrm>
          <a:prstGeom prst="bentConnector3">
            <a:avLst>
              <a:gd name="adj1" fmla="val 9738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109976" y="2376588"/>
            <a:ext cx="0" cy="683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763852" y="4275717"/>
            <a:ext cx="108012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꺾인 연결선 42"/>
          <p:cNvCxnSpPr>
            <a:stCxn id="37" idx="3"/>
          </p:cNvCxnSpPr>
          <p:nvPr/>
        </p:nvCxnSpPr>
        <p:spPr>
          <a:xfrm flipV="1">
            <a:off x="3394974" y="2636913"/>
            <a:ext cx="3221675" cy="320435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314853" y="5805264"/>
            <a:ext cx="1080120" cy="72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602428" y="2612426"/>
            <a:ext cx="1080120" cy="72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37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1524000" y="341106"/>
            <a:ext cx="9144000" cy="917326"/>
            <a:chOff x="0" y="341106"/>
            <a:chExt cx="9144000" cy="917326"/>
          </a:xfrm>
        </p:grpSpPr>
        <p:sp>
          <p:nvSpPr>
            <p:cNvPr id="48" name="직사각형 47"/>
            <p:cNvSpPr/>
            <p:nvPr/>
          </p:nvSpPr>
          <p:spPr>
            <a:xfrm>
              <a:off x="3601564" y="476746"/>
              <a:ext cx="554243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데모 환경 설계</a:t>
              </a: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4">
                <a:alphaModFix amt="10000"/>
              </a:blip>
              <a:stretch>
                <a:fillRect r="1000"/>
              </a:stretch>
            </a:blipFill>
          </p:spPr>
        </p:pic>
        <p:grpSp>
          <p:nvGrpSpPr>
            <p:cNvPr id="51" name="그룹 50"/>
            <p:cNvGrpSpPr/>
            <p:nvPr/>
          </p:nvGrpSpPr>
          <p:grpSpPr>
            <a:xfrm>
              <a:off x="1043608" y="341106"/>
              <a:ext cx="1623859" cy="845255"/>
              <a:chOff x="1147941" y="120111"/>
              <a:chExt cx="1623859" cy="845255"/>
            </a:xfrm>
          </p:grpSpPr>
          <p:grpSp>
            <p:nvGrpSpPr>
              <p:cNvPr id="52" name="그룹 51"/>
              <p:cNvGrpSpPr/>
              <p:nvPr/>
            </p:nvGrpSpPr>
            <p:grpSpPr>
              <a:xfrm flipH="1">
                <a:off x="2051720" y="627184"/>
                <a:ext cx="720080" cy="338182"/>
                <a:chOff x="2921000" y="3800475"/>
                <a:chExt cx="909638" cy="425451"/>
              </a:xfrm>
            </p:grpSpPr>
            <p:sp>
              <p:nvSpPr>
                <p:cNvPr id="56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7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8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9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1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4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 rot="1284091">
                <a:off x="1147941" y="120111"/>
                <a:ext cx="919987" cy="810121"/>
                <a:chOff x="246666" y="374810"/>
                <a:chExt cx="919987" cy="810121"/>
              </a:xfrm>
            </p:grpSpPr>
            <p:sp>
              <p:nvSpPr>
                <p:cNvPr id="54" name="Freeform 51"/>
                <p:cNvSpPr>
                  <a:spLocks/>
                </p:cNvSpPr>
                <p:nvPr/>
              </p:nvSpPr>
              <p:spPr bwMode="auto">
                <a:xfrm>
                  <a:off x="246666" y="374810"/>
                  <a:ext cx="919987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 rot="20315909">
                  <a:off x="467544" y="519063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7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</p:grpSp>
      <p:grpSp>
        <p:nvGrpSpPr>
          <p:cNvPr id="19" name="그룹 18"/>
          <p:cNvGrpSpPr/>
          <p:nvPr/>
        </p:nvGrpSpPr>
        <p:grpSpPr>
          <a:xfrm>
            <a:off x="4133659" y="3190379"/>
            <a:ext cx="4613500" cy="2813137"/>
            <a:chOff x="534564" y="1981199"/>
            <a:chExt cx="7997875" cy="4876801"/>
          </a:xfrm>
        </p:grpSpPr>
        <p:pic>
          <p:nvPicPr>
            <p:cNvPr id="2050" name="Picture 2" descr="computer monitor icon에 대한 이미지 검색결과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564" y="1981199"/>
              <a:ext cx="7997875" cy="4876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직선 연결선 4"/>
            <p:cNvCxnSpPr/>
            <p:nvPr/>
          </p:nvCxnSpPr>
          <p:spPr>
            <a:xfrm>
              <a:off x="4533501" y="2348880"/>
              <a:ext cx="0" cy="374441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115615" y="2624484"/>
              <a:ext cx="2098097" cy="480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current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service</a:t>
              </a:r>
              <a:endParaRPr lang="ko-KR" altLang="en-US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002959" y="2605358"/>
              <a:ext cx="2508712" cy="480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developed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service</a:t>
              </a:r>
              <a:endParaRPr lang="ko-KR" altLang="en-US" sz="1200" dirty="0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8392" y="3098677"/>
              <a:ext cx="3352800" cy="279202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67301" y="3098677"/>
              <a:ext cx="3278617" cy="2830283"/>
            </a:xfrm>
            <a:prstGeom prst="rect">
              <a:avLst/>
            </a:prstGeom>
          </p:spPr>
        </p:pic>
      </p:grpSp>
      <p:pic>
        <p:nvPicPr>
          <p:cNvPr id="2052" name="Picture 4" descr="computer icon에 대한 이미지 검색결과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20" b="41632"/>
          <a:stretch/>
        </p:blipFill>
        <p:spPr bwMode="auto">
          <a:xfrm>
            <a:off x="8801029" y="1893264"/>
            <a:ext cx="371150" cy="85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outer icon에 대한 이미지 검색결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27" y="1970704"/>
            <a:ext cx="752292" cy="75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9162906" y="1856772"/>
            <a:ext cx="1150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Server</a:t>
            </a:r>
          </a:p>
          <a:p>
            <a:pPr algn="ctr"/>
            <a:r>
              <a:rPr lang="en-US" altLang="ko-KR" dirty="0"/>
              <a:t>&amp;</a:t>
            </a:r>
          </a:p>
          <a:p>
            <a:pPr algn="ctr"/>
            <a:r>
              <a:rPr lang="en-US" altLang="ko-KR" dirty="0"/>
              <a:t>simulator</a:t>
            </a:r>
            <a:endParaRPr lang="ko-KR" altLang="en-US" dirty="0"/>
          </a:p>
        </p:txBody>
      </p:sp>
      <p:cxnSp>
        <p:nvCxnSpPr>
          <p:cNvPr id="111" name="직선 연결선 110"/>
          <p:cNvCxnSpPr/>
          <p:nvPr/>
        </p:nvCxnSpPr>
        <p:spPr>
          <a:xfrm flipV="1">
            <a:off x="7639816" y="2572188"/>
            <a:ext cx="976465" cy="976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flipH="1" flipV="1">
            <a:off x="8974954" y="2924984"/>
            <a:ext cx="11651" cy="223220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59697" y="27175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76" name="그룹 75"/>
          <p:cNvGrpSpPr/>
          <p:nvPr/>
        </p:nvGrpSpPr>
        <p:grpSpPr>
          <a:xfrm>
            <a:off x="2292054" y="1956628"/>
            <a:ext cx="1852917" cy="2495178"/>
            <a:chOff x="444622" y="2590006"/>
            <a:chExt cx="2534210" cy="3472838"/>
          </a:xfrm>
        </p:grpSpPr>
        <p:pic>
          <p:nvPicPr>
            <p:cNvPr id="2054" name="Picture 6" descr="raspberry pi icon에 대한 이미지 검색결과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22" y="4725104"/>
              <a:ext cx="1337740" cy="1337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pocket pi icon에 대한 이미지 검색결과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265" y="2590006"/>
              <a:ext cx="1000454" cy="1000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직선 연결선 22"/>
            <p:cNvCxnSpPr>
              <a:stCxn id="2054" idx="0"/>
            </p:cNvCxnSpPr>
            <p:nvPr/>
          </p:nvCxnSpPr>
          <p:spPr>
            <a:xfrm flipV="1">
              <a:off x="1113492" y="3717032"/>
              <a:ext cx="0" cy="1008072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773175" y="2701320"/>
              <a:ext cx="1205657" cy="899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4G Bridge</a:t>
              </a:r>
              <a:endParaRPr lang="ko-KR" altLang="en-US" dirty="0"/>
            </a:p>
          </p:txBody>
        </p:sp>
      </p:grpSp>
      <p:pic>
        <p:nvPicPr>
          <p:cNvPr id="2062" name="Picture 14" descr="기지국 icon에 대한 이미지 검색결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00" y="1936744"/>
            <a:ext cx="653208" cy="76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3" name="직선 연결선 112"/>
          <p:cNvCxnSpPr/>
          <p:nvPr/>
        </p:nvCxnSpPr>
        <p:spPr>
          <a:xfrm>
            <a:off x="5970210" y="2572189"/>
            <a:ext cx="655126" cy="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63223" y="2807102"/>
            <a:ext cx="11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15150" y="2794047"/>
            <a:ext cx="181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en-US" altLang="ko-KR" dirty="0">
                <a:solidFill>
                  <a:srgbClr val="FF0000"/>
                </a:solidFill>
              </a:rPr>
              <a:t>Port forward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5924416" y="2780102"/>
            <a:ext cx="269186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68333" y="6280005"/>
            <a:ext cx="124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*data flow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37559" y="4437112"/>
            <a:ext cx="1358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Virtual cars</a:t>
            </a:r>
            <a:endParaRPr lang="ko-KR" altLang="en-US" dirty="0"/>
          </a:p>
        </p:txBody>
      </p:sp>
      <p:cxnSp>
        <p:nvCxnSpPr>
          <p:cNvPr id="83" name="꺾인 연결선 82"/>
          <p:cNvCxnSpPr>
            <a:endCxn id="2058" idx="0"/>
          </p:cNvCxnSpPr>
          <p:nvPr/>
        </p:nvCxnSpPr>
        <p:spPr>
          <a:xfrm flipV="1">
            <a:off x="3163539" y="1970704"/>
            <a:ext cx="3927934" cy="1888552"/>
          </a:xfrm>
          <a:prstGeom prst="bentConnector4">
            <a:avLst>
              <a:gd name="adj1" fmla="val 64"/>
              <a:gd name="adj2" fmla="val 13166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8780102" y="5157192"/>
            <a:ext cx="23128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205663" y="5912375"/>
            <a:ext cx="4469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window.h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- Bit map API</a:t>
            </a:r>
            <a:r>
              <a:rPr lang="ko-KR" altLang="en-US" dirty="0"/>
              <a:t>를 기반으로 한 시뮬레이션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731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117</Words>
  <Application>Microsoft Office PowerPoint</Application>
  <PresentationFormat>와이드스크린</PresentationFormat>
  <Paragraphs>28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나눔고딕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JhPark</dc:creator>
  <cp:lastModifiedBy>JhPark</cp:lastModifiedBy>
  <cp:revision>9</cp:revision>
  <cp:lastPrinted>2017-03-16T03:59:07Z</cp:lastPrinted>
  <dcterms:created xsi:type="dcterms:W3CDTF">2017-03-15T09:45:09Z</dcterms:created>
  <dcterms:modified xsi:type="dcterms:W3CDTF">2017-03-19T08:34:08Z</dcterms:modified>
</cp:coreProperties>
</file>