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6" r:id="rId6"/>
    <p:sldId id="268" r:id="rId7"/>
    <p:sldId id="267" r:id="rId8"/>
    <p:sldId id="269" r:id="rId9"/>
    <p:sldId id="265" r:id="rId10"/>
    <p:sldId id="270" r:id="rId11"/>
    <p:sldId id="271" r:id="rId12"/>
    <p:sldId id="272" r:id="rId13"/>
    <p:sldId id="273" r:id="rId14"/>
    <p:sldId id="274" r:id="rId15"/>
    <p:sldId id="256" r:id="rId16"/>
  </p:sldIdLst>
  <p:sldSz cx="9145588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KoPub돋움체 Medium" panose="020B0600000101010101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84D34"/>
    <a:srgbClr val="EAE0BE"/>
    <a:srgbClr val="496F74"/>
    <a:srgbClr val="EE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56" y="-7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719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719" y="-2"/>
            <a:ext cx="971719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648" y="516645"/>
            <a:ext cx="2019304" cy="986007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0937" y="2535950"/>
            <a:ext cx="2019304" cy="986007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455070" y="1526687"/>
            <a:ext cx="2019304" cy="986007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1412501" y="516645"/>
            <a:ext cx="2019304" cy="986007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1929147" y="-3"/>
            <a:ext cx="971719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2900866" y="-2"/>
            <a:ext cx="971719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8173869" y="5829300"/>
            <a:ext cx="971719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7202150" y="5848347"/>
            <a:ext cx="971719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7642932" y="5355345"/>
            <a:ext cx="2019304" cy="986007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3872585" y="2389815"/>
            <a:ext cx="4155201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72585" y="2957682"/>
            <a:ext cx="4155201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719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719" y="-2"/>
            <a:ext cx="971719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648" y="516645"/>
            <a:ext cx="2019304" cy="986007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0937" y="2535950"/>
            <a:ext cx="2019304" cy="986007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971719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971719" y="-2"/>
            <a:ext cx="971719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516648" y="516645"/>
            <a:ext cx="2019304" cy="986007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530937" y="2535950"/>
            <a:ext cx="2019304" cy="986007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1943438" y="2569936"/>
            <a:ext cx="1926766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4183818" y="2569936"/>
            <a:ext cx="1926766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6424198" y="2569936"/>
            <a:ext cx="1926766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fa.kr/" TargetMode="External"/><Relationship Id="rId2" Type="http://schemas.openxmlformats.org/officeDocument/2006/relationships/hyperlink" Target="http://www.newtc.co.kr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ff.or.kr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872585" y="3761415"/>
            <a:ext cx="4788815" cy="50307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Sensitized fishing assistant </a:t>
            </a:r>
            <a:r>
              <a:rPr lang="en-US" altLang="ko-KR" dirty="0">
                <a:solidFill>
                  <a:srgbClr val="EC745B"/>
                </a:solidFill>
              </a:rPr>
              <a:t>s</a:t>
            </a:r>
            <a:r>
              <a:rPr lang="en-US" altLang="ko-KR" dirty="0" smtClean="0">
                <a:solidFill>
                  <a:srgbClr val="EC745B"/>
                </a:solidFill>
              </a:rPr>
              <a:t>ystem based on </a:t>
            </a:r>
            <a:r>
              <a:rPr lang="en-US" altLang="ko-KR" dirty="0" err="1" smtClean="0">
                <a:solidFill>
                  <a:srgbClr val="EC745B"/>
                </a:solidFill>
              </a:rPr>
              <a:t>IoT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355521" y="2386182"/>
            <a:ext cx="5343979" cy="1404769"/>
          </a:xfrm>
        </p:spPr>
        <p:txBody>
          <a:bodyPr/>
          <a:lstStyle/>
          <a:p>
            <a:r>
              <a:rPr lang="en-US" altLang="ko-KR" sz="4800" dirty="0" err="1" smtClean="0">
                <a:solidFill>
                  <a:srgbClr val="496F74"/>
                </a:solidFill>
              </a:rPr>
              <a:t>IoT</a:t>
            </a:r>
            <a:r>
              <a:rPr lang="ko-KR" altLang="en-US" sz="4800" dirty="0" smtClean="0">
                <a:solidFill>
                  <a:srgbClr val="496F74"/>
                </a:solidFill>
              </a:rPr>
              <a:t>기반의 </a:t>
            </a:r>
            <a:r>
              <a:rPr lang="ko-KR" altLang="en-US" sz="4800" dirty="0" err="1" smtClean="0">
                <a:solidFill>
                  <a:srgbClr val="496F74"/>
                </a:solidFill>
              </a:rPr>
              <a:t>감응형</a:t>
            </a:r>
            <a:r>
              <a:rPr lang="ko-KR" altLang="en-US" sz="4800" dirty="0" smtClean="0">
                <a:solidFill>
                  <a:srgbClr val="496F74"/>
                </a:solidFill>
              </a:rPr>
              <a:t>    낚시보조시스템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58306" y="5454181"/>
            <a:ext cx="3937494" cy="32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             A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교수님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58306" y="5783456"/>
            <a:ext cx="3734294" cy="32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          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교수님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58306" y="6112731"/>
            <a:ext cx="3937494" cy="427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2016             C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교수님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시스템 구성</a:t>
            </a:r>
            <a:r>
              <a:rPr lang="ko-KR" altLang="en-US" sz="3200" b="1" dirty="0">
                <a:solidFill>
                  <a:srgbClr val="496F74"/>
                </a:solidFill>
              </a:rPr>
              <a:t>도</a:t>
            </a:r>
          </a:p>
        </p:txBody>
      </p:sp>
      <p:pic>
        <p:nvPicPr>
          <p:cNvPr id="1026" name="Picture 2" descr="C:\Users\jino\Desktop\KakaoTalk_20151210_1023311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228" y="1075119"/>
            <a:ext cx="7811067" cy="51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개발 환경 및 개발 방법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2050" name="Picture 2" descr="C:\Users\jino\Desktop\3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91964"/>
            <a:ext cx="1965325" cy="1689646"/>
          </a:xfrm>
          <a:prstGeom prst="rect">
            <a:avLst/>
          </a:prstGeom>
          <a:noFill/>
        </p:spPr>
      </p:pic>
      <p:pic>
        <p:nvPicPr>
          <p:cNvPr id="2051" name="Picture 3" descr="C:\Users\jino\Desktop\33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9" y="1082675"/>
            <a:ext cx="5019048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ino\Desktop\1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9" y="3468688"/>
            <a:ext cx="1573212" cy="8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3848101" y="3672808"/>
            <a:ext cx="2324099" cy="312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아날로그 가속도센서 모듈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GY-61</a:t>
            </a:r>
          </a:p>
        </p:txBody>
      </p:sp>
      <p:pic>
        <p:nvPicPr>
          <p:cNvPr id="2053" name="Picture 5" descr="C:\Users\jino\Desktop\3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50" y="4162014"/>
            <a:ext cx="982350" cy="93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3886200" y="4527096"/>
            <a:ext cx="2324099" cy="312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365064"/>
              </p:ext>
            </p:extLst>
          </p:nvPr>
        </p:nvGraphicFramePr>
        <p:xfrm>
          <a:off x="1544150" y="5202906"/>
          <a:ext cx="6854200" cy="146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550"/>
                <a:gridCol w="1713550"/>
                <a:gridCol w="1713550"/>
                <a:gridCol w="1713550"/>
              </a:tblGrid>
              <a:tr h="588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언어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C/C++ ,</a:t>
                      </a:r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 Java, SQLite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프로그램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Arduino</a:t>
                      </a:r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 1.6.6</a:t>
                      </a:r>
                    </a:p>
                    <a:p>
                      <a:pPr latinLnBrk="1"/>
                      <a:r>
                        <a:rPr lang="en-US" altLang="ko-KR" b="0" baseline="0" dirty="0" smtClean="0">
                          <a:solidFill>
                            <a:srgbClr val="E84D34"/>
                          </a:solidFill>
                        </a:rPr>
                        <a:t>Android Studio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51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개발 운영체제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E84D34"/>
                          </a:solidFill>
                        </a:rPr>
                        <a:t>Windows 7</a:t>
                      </a:r>
                      <a:endParaRPr lang="ko-KR" altLang="en-US" b="0" dirty="0">
                        <a:solidFill>
                          <a:srgbClr val="E84D34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업무 분담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56494"/>
              </p:ext>
            </p:extLst>
          </p:nvPr>
        </p:nvGraphicFramePr>
        <p:xfrm>
          <a:off x="1229797" y="1319155"/>
          <a:ext cx="7650732" cy="421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09"/>
                <a:gridCol w="2141836"/>
                <a:gridCol w="2219204"/>
                <a:gridCol w="1912683"/>
              </a:tblGrid>
              <a:tr h="441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8023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자료탐색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아두이노</a:t>
                      </a:r>
                      <a:r>
                        <a:rPr lang="ko-KR" altLang="en-US" sz="1600" dirty="0" smtClean="0"/>
                        <a:t> 기술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블루투스</a:t>
                      </a:r>
                      <a:r>
                        <a:rPr lang="ko-KR" altLang="en-US" sz="1600" dirty="0" smtClean="0"/>
                        <a:t> 통신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가속도 센서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거치대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서버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</a:tr>
              <a:tr h="785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Application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센서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아두이노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거치대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DB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아두이노</a:t>
                      </a:r>
                      <a:r>
                        <a:rPr lang="ko-KR" altLang="en-US" sz="1600" dirty="0" smtClean="0"/>
                        <a:t> 데이터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블루투스</a:t>
                      </a:r>
                      <a:r>
                        <a:rPr lang="ko-KR" altLang="en-US" sz="1600" dirty="0" smtClean="0"/>
                        <a:t> 통신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센서 데이터 처리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아두이노</a:t>
                      </a:r>
                      <a:r>
                        <a:rPr lang="ko-KR" altLang="en-US" sz="1600" dirty="0" smtClean="0"/>
                        <a:t> 데이터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블루투스</a:t>
                      </a:r>
                      <a:r>
                        <a:rPr lang="ko-KR" altLang="en-US" sz="1600" dirty="0" smtClean="0"/>
                        <a:t> 통신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개발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센서 </a:t>
                      </a:r>
                      <a:r>
                        <a:rPr lang="ko-KR" altLang="en-US" sz="1600" dirty="0" err="1" smtClean="0"/>
                        <a:t>테이터</a:t>
                      </a:r>
                      <a:r>
                        <a:rPr lang="ko-KR" altLang="en-US" sz="1600" dirty="0" smtClean="0"/>
                        <a:t> 처리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개발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서버 및 </a:t>
                      </a:r>
                      <a:r>
                        <a:rPr lang="en-US" altLang="ko-KR" sz="1600" baseline="0" dirty="0" smtClean="0"/>
                        <a:t>DB </a:t>
                      </a:r>
                      <a:r>
                        <a:rPr lang="ko-KR" altLang="en-US" sz="1600" baseline="0" dirty="0" smtClean="0"/>
                        <a:t>개발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아두이노와</a:t>
                      </a:r>
                      <a:r>
                        <a:rPr lang="ko-KR" altLang="en-US" sz="1600" dirty="0" smtClean="0"/>
                        <a:t> 센서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스마트폰</a:t>
                      </a:r>
                      <a:r>
                        <a:rPr lang="ko-KR" altLang="en-US" sz="1600" dirty="0" smtClean="0"/>
                        <a:t> 사이의 데이터 송수신 테스트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작동 및 제어 테스트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통합테스트 및 유지보수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졸업 연구 수행일정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3074" name="Picture 2" descr="C:\Users\jino\Desktop\1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57" y="1874838"/>
            <a:ext cx="7107388" cy="291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참고 문헌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1870144" y="1556970"/>
            <a:ext cx="6930956" cy="3484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핵심 예제로 배우는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아두이노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프로그래밍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저자 허경용    출판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제이펍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Atmega328 Driver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Module 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www.newtc.co.kr/index.php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아두이노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각종 센서 제어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Arduinostory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 관련 기술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사단법인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한국프로낚시연맹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www.kpfa.kr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“KFF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한국낚시연합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http://www.kff.or.kr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/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 관련 법안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국가법령정보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Application</a:t>
            </a:r>
          </a:p>
        </p:txBody>
      </p:sp>
    </p:spTree>
    <p:extLst>
      <p:ext uri="{BB962C8B-B14F-4D97-AF65-F5344CB8AC3E}">
        <p14:creationId xmlns:p14="http://schemas.microsoft.com/office/powerpoint/2010/main" val="14963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232701" y="2985069"/>
            <a:ext cx="4780670" cy="1809743"/>
          </a:xfrm>
        </p:spPr>
        <p:txBody>
          <a:bodyPr/>
          <a:lstStyle/>
          <a:p>
            <a:r>
              <a:rPr lang="ko-KR" altLang="en-US" sz="7200" dirty="0" smtClean="0">
                <a:solidFill>
                  <a:srgbClr val="496F74"/>
                </a:solidFill>
              </a:rPr>
              <a:t>감사합니다</a:t>
            </a:r>
            <a:r>
              <a:rPr lang="en-US" altLang="ko-KR" sz="7200" dirty="0" smtClean="0">
                <a:solidFill>
                  <a:srgbClr val="496F74"/>
                </a:solidFill>
              </a:rPr>
              <a:t>.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목차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870144" y="1160250"/>
            <a:ext cx="4260258" cy="4402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졸업 연구 개요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수행 시나리오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연구 및 사례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구성도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 및 개발 방법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업무 분담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졸업 연구 수행일정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참고문헌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088" y="140970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29088" y="201930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30159" y="504825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33731" y="443865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726587" y="3200401"/>
            <a:ext cx="55017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29088" y="260985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29088" y="5638801"/>
            <a:ext cx="50015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26587" y="3810001"/>
            <a:ext cx="55017" cy="66675"/>
          </a:xfrm>
          <a:prstGeom prst="rect">
            <a:avLst/>
          </a:prstGeom>
          <a:solidFill>
            <a:srgbClr val="496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졸업 연구 개요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870144" y="1236450"/>
            <a:ext cx="4260258" cy="630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배경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088" y="1409701"/>
            <a:ext cx="50015" cy="66675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ino\Desktop\낚시인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753" y="2110475"/>
            <a:ext cx="2703247" cy="22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개체 틀 2"/>
          <p:cNvSpPr txBox="1">
            <a:spLocks/>
          </p:cNvSpPr>
          <p:nvPr/>
        </p:nvSpPr>
        <p:spPr>
          <a:xfrm>
            <a:off x="6602443" y="4408235"/>
            <a:ext cx="1668666" cy="29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해양수산부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1870143" y="2020932"/>
            <a:ext cx="4035357" cy="4075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dirty="0" smtClean="0">
                <a:solidFill>
                  <a:srgbClr val="EC745B"/>
                </a:solidFill>
              </a:rPr>
              <a:t>낚시 인구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증가하고 있으며 이에   따라 낚시 도구의 수요와 필요성이 늘어남 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dirty="0" smtClean="0">
                <a:solidFill>
                  <a:srgbClr val="EC745B"/>
                </a:solidFill>
              </a:rPr>
              <a:t>초심자</a:t>
            </a: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와 기존 낚시인들을</a:t>
            </a:r>
            <a:r>
              <a:rPr lang="ko-KR" altLang="en-US" sz="20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0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위한  더욱 편리한 낚시 보조 도구의 필요</a:t>
            </a:r>
            <a:endParaRPr lang="en-US" altLang="ko-KR" sz="20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 err="1" smtClean="0">
                <a:solidFill>
                  <a:srgbClr val="EC745B"/>
                </a:solidFill>
              </a:rPr>
              <a:t>IoT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사물인터넷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시대에 어울리는   첨단 낚시 도구 부족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2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졸업 연구 개요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1870144" y="1134850"/>
            <a:ext cx="4260258" cy="630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목표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9088" y="1308101"/>
            <a:ext cx="50015" cy="66675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1870143" y="1716132"/>
            <a:ext cx="6422957" cy="22335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어획 성공 확률을 높여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낚시인들의 전반적인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낚시 활동을 보조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하는 시스템을 개발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관련 정보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쉽게 접할 수 있는 </a:t>
            </a:r>
            <a:r>
              <a:rPr lang="en-US" altLang="ko-KR" sz="2000" b="1" dirty="0"/>
              <a:t>Application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개발로  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편의성과 유익성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증대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882451" y="4060400"/>
            <a:ext cx="4260258" cy="630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 개발 효과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41395" y="4233651"/>
            <a:ext cx="50015" cy="66675"/>
          </a:xfrm>
          <a:prstGeom prst="rect">
            <a:avLst/>
          </a:prstGeom>
          <a:solidFill>
            <a:srgbClr val="EC745B"/>
          </a:solidFill>
          <a:ln>
            <a:solidFill>
              <a:srgbClr val="EC7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022543" y="4548232"/>
            <a:ext cx="6422957" cy="1797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어획 확률을 높여줌으로써 기존 낚시인들에게는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만족감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주고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초심자들에게는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흥미를 유발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시켜 종합적으로 </a:t>
            </a:r>
            <a:r>
              <a:rPr lang="ko-KR" altLang="en-US" sz="1800" b="1" spc="-1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낚시 인구의 유입 증가</a:t>
            </a:r>
            <a:endParaRPr lang="en-US" altLang="ko-KR" sz="1800" b="1" spc="-1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도구 개발과 증가하는 낚시 인구의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시너지 효과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ko-KR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시장의 활성화와 확대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가능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5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시스템 수행 시나리오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11" name="Picture 2" descr="C:\Users\BAEK\Desktop\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1412"/>
            <a:ext cx="2286697" cy="23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BAEK\Desktop\낚시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3" y="1249337"/>
            <a:ext cx="2686149" cy="27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텍스트 개체 틀 2"/>
          <p:cNvSpPr txBox="1">
            <a:spLocks/>
          </p:cNvSpPr>
          <p:nvPr/>
        </p:nvSpPr>
        <p:spPr>
          <a:xfrm>
            <a:off x="2157198" y="4065632"/>
            <a:ext cx="1355659" cy="41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거치대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5916427" y="4065632"/>
            <a:ext cx="1355659" cy="41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낚싯대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273244" y="4972228"/>
            <a:ext cx="6994456" cy="938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거치대에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낚싯대를 거치하고 민감도를 조정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거치후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아래로 눌러 스프링을 압축시키고 그 상태를 고정시킴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1026" name="Picture 2" descr="C:\Users\jino\Desktop\거치 예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183" y="448425"/>
            <a:ext cx="3740666" cy="577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ino\Desktop\거치 예시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3" y="1933622"/>
            <a:ext cx="5125090" cy="34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28051" y="3212983"/>
            <a:ext cx="864066" cy="12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60084" y="2663967"/>
            <a:ext cx="180363" cy="551517"/>
          </a:xfrm>
          <a:prstGeom prst="roundRect">
            <a:avLst/>
          </a:prstGeom>
          <a:solidFill>
            <a:srgbClr val="EC74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4272762">
            <a:off x="4284427" y="2585966"/>
            <a:ext cx="1113740" cy="1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60083" y="2943215"/>
            <a:ext cx="180363" cy="272269"/>
          </a:xfrm>
          <a:prstGeom prst="roundRect">
            <a:avLst/>
          </a:prstGeom>
          <a:solidFill>
            <a:srgbClr val="EC74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2285378">
            <a:off x="4058781" y="2734530"/>
            <a:ext cx="1113740" cy="151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5" grpId="0" animBg="1"/>
      <p:bldP spid="5" grpId="1" animBg="1"/>
      <p:bldP spid="1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시스템 수행 시나리오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8" name="Picture 3" descr="C:\Users\BAEK\Desktop\낚시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83" y="1358860"/>
            <a:ext cx="2686149" cy="27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271527" y="4175155"/>
            <a:ext cx="1355659" cy="41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낚싯대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4257269" y="1819966"/>
            <a:ext cx="1008114" cy="792088"/>
          </a:xfrm>
          <a:prstGeom prst="straightConnector1">
            <a:avLst/>
          </a:prstGeom>
          <a:ln w="2159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텍스트 개체 틀 2"/>
          <p:cNvSpPr txBox="1">
            <a:spLocks/>
          </p:cNvSpPr>
          <p:nvPr/>
        </p:nvSpPr>
        <p:spPr>
          <a:xfrm>
            <a:off x="3627187" y="2764797"/>
            <a:ext cx="5362578" cy="2170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낚싯대 끝 부분에는 낚싯대의 움직임을 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감지하는 센서가 존재하며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움직임 감지 시 야간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시인성을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위한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발광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시스템 수행 시나리오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4354508" y="2848064"/>
            <a:ext cx="4752980" cy="938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움직임이 감지되면 낚시 거치대의 고정이    풀리며 압축되었던 스프링의 힘으로 낚싯대가 위로 들리게 됨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3" descr="C:\Users\BAEK\Desktop\낚시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83" y="1358860"/>
            <a:ext cx="2686149" cy="27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4257269" y="1819966"/>
            <a:ext cx="1008114" cy="792088"/>
          </a:xfrm>
          <a:prstGeom prst="straightConnector1">
            <a:avLst/>
          </a:prstGeom>
          <a:ln w="21590"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 descr="C:\Users\BAEK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50" y="4065632"/>
            <a:ext cx="2256128" cy="239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"/>
          <p:cNvSpPr txBox="1">
            <a:spLocks/>
          </p:cNvSpPr>
          <p:nvPr/>
        </p:nvSpPr>
        <p:spPr>
          <a:xfrm>
            <a:off x="4392607" y="4795470"/>
            <a:ext cx="4752980" cy="817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들리면서 물고기의 입에 확실하게 낚시 바늘이 걸리고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발광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알림 기능으로 사용자에게 상황 알림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시스템 수행 시나리오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pic>
        <p:nvPicPr>
          <p:cNvPr id="11" name="Picture 3" descr="C:\Users\BAEK\Desktop\캡처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93" y="1478107"/>
            <a:ext cx="4914901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1484306" y="4795470"/>
            <a:ext cx="6681793" cy="662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 관련 정보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낚시터 정보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지역 날씨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도움말 등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제공하는 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800" b="1" dirty="0" smtClean="0"/>
              <a:t>Application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통해 사용자는 낚시에 대한 여러 정보들에 보다 쉽게 접근</a:t>
            </a:r>
            <a:endParaRPr lang="en-US" altLang="ko-KR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1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1870144" y="302972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 smtClean="0">
                <a:solidFill>
                  <a:srgbClr val="496F74"/>
                </a:solidFill>
              </a:rPr>
              <a:t>관련 연구 및 사례</a:t>
            </a:r>
            <a:endParaRPr lang="ko-KR" altLang="en-US" sz="3200" b="1" dirty="0">
              <a:solidFill>
                <a:srgbClr val="496F74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0484"/>
              </p:ext>
            </p:extLst>
          </p:nvPr>
        </p:nvGraphicFramePr>
        <p:xfrm>
          <a:off x="1524264" y="1396647"/>
          <a:ext cx="6908535" cy="383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845"/>
                <a:gridCol w="2302845"/>
                <a:gridCol w="2302845"/>
              </a:tblGrid>
              <a:tr h="432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 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 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차별성</a:t>
                      </a:r>
                      <a:endParaRPr lang="ko-KR" altLang="en-US" dirty="0"/>
                    </a:p>
                  </a:txBody>
                  <a:tcPr/>
                </a:tc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낚시용 어신 감지 순간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낚음 장치 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특허등록포기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거치대에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감지 센서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램프와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부저로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알림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 낚음 기능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낚싯대 끝에 센서 부착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민감도 증가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민감도 조절 가능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-LED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 </a:t>
                      </a:r>
                      <a:r>
                        <a:rPr lang="ko-KR" altLang="en-US" sz="16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시인성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증대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모바일에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알림 전송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어신 감지 제어 장치와   이를 이용한 낚시찌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특허소멸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낚시찌에 감지 센서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발광소자로 알림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위의 기능 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+ 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자동 낚음 기능</a:t>
                      </a:r>
                    </a:p>
                  </a:txBody>
                  <a:tcPr/>
                </a:tc>
              </a:tr>
              <a:tr h="10446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통신수단을 갖는 낚시용 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좌대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장치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특허소멸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거치대에</a:t>
                      </a:r>
                      <a:r>
                        <a:rPr lang="ko-KR" altLang="en-US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감지 센서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거치대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슬라이딩 기능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수신기로 알림</a:t>
                      </a:r>
                      <a:endParaRPr lang="ko-KR" alt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자동 낚음 기능</a:t>
                      </a:r>
                      <a:endParaRPr lang="en-US" altLang="ko-KR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just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수신기 별도 필요</a:t>
                      </a:r>
                      <a:r>
                        <a:rPr lang="en-US" altLang="ko-K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1882841" y="5310232"/>
            <a:ext cx="6422957" cy="1128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전체적으로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연동을 통한 알림 기능과 민감도 조절기능이 없으며 또한 자동 낚음 장치가 대부분 없고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있다 하더라도 신축밴드 사용 등으로 내구성이 떨어짐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762</TotalTime>
  <Words>519</Words>
  <Application>Microsoft Office PowerPoint</Application>
  <PresentationFormat>사용자 지정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굴림</vt:lpstr>
      <vt:lpstr>Arial</vt:lpstr>
      <vt:lpstr>맑은 고딕</vt:lpstr>
      <vt:lpstr>KoPub돋움체 Medium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com01</cp:lastModifiedBy>
  <cp:revision>47</cp:revision>
  <dcterms:created xsi:type="dcterms:W3CDTF">2015-04-03T04:33:23Z</dcterms:created>
  <dcterms:modified xsi:type="dcterms:W3CDTF">2016-11-30T02:08:12Z</dcterms:modified>
</cp:coreProperties>
</file>