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325" r:id="rId5"/>
    <p:sldId id="327" r:id="rId6"/>
    <p:sldId id="330" r:id="rId7"/>
    <p:sldId id="328" r:id="rId8"/>
    <p:sldId id="319" r:id="rId9"/>
    <p:sldId id="334" r:id="rId10"/>
    <p:sldId id="321" r:id="rId11"/>
    <p:sldId id="333" r:id="rId12"/>
    <p:sldId id="322" r:id="rId13"/>
    <p:sldId id="323" r:id="rId14"/>
    <p:sldId id="331" r:id="rId15"/>
    <p:sldId id="324" r:id="rId16"/>
    <p:sldId id="329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HY울릉도B" panose="020B0600000101010101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FD0"/>
    <a:srgbClr val="57BB9C"/>
    <a:srgbClr val="C09EE2"/>
    <a:srgbClr val="D9C4EE"/>
    <a:srgbClr val="3B1B5C"/>
    <a:srgbClr val="4FC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 autoAdjust="0"/>
    <p:restoredTop sz="94573" autoAdjust="0"/>
  </p:normalViewPr>
  <p:slideViewPr>
    <p:cSldViewPr showGuides="1">
      <p:cViewPr varScale="1">
        <p:scale>
          <a:sx n="87" d="100"/>
          <a:sy n="87" d="100"/>
        </p:scale>
        <p:origin x="-135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13DE-7293-4E8A-BE35-9B888F85EC99}" type="datetimeFigureOut">
              <a:rPr lang="ko-KR" altLang="en-US" smtClean="0"/>
              <a:pPr/>
              <a:t>2016-11-30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55D1-5C25-4350-8C5B-609570357D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8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2" y="2130428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28D2-2B38-4C6D-BDDC-68252701C1AE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344D-649B-4A84-92CC-0461DB02812A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2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1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B5AC-B1D0-4F0C-8547-0962D13684E1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B5F5-EFF9-407B-9E40-609E59D0987B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14B88-4807-4A01-8761-291E0BF5419D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F347-125D-4E81-B565-6F7990592631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0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361F-8CE9-4CA2-A5D4-2D6A5BDF109B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AF92-20E6-430C-AFC2-2C896263D451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75AC-A477-4587-B06D-F6FD8B14FD79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5147-1686-4093-801E-05963649C2C9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6C7B-C986-4CC9-87EB-D4F63B0B77D0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68AC-DF25-4395-AD77-D60F26AC6B6B}" type="datetime1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2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5A6C-CD98-476A-9876-AAD9E5F98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3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9512" y="1741372"/>
            <a:ext cx="9153513" cy="3384376"/>
          </a:xfrm>
          <a:prstGeom prst="rect">
            <a:avLst/>
          </a:prstGeom>
          <a:solidFill>
            <a:schemeClr val="accent5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234450"/>
            <a:ext cx="915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 smtClean="0">
              <a:latin typeface="HY울릉도B" pitchFamily="18" charset="-127"/>
              <a:ea typeface="HY울릉도B" pitchFamily="18" charset="-127"/>
            </a:endParaRPr>
          </a:p>
          <a:p>
            <a:pPr algn="ctr"/>
            <a:r>
              <a:rPr lang="ko-KR" altLang="en-US" sz="2400" b="1" dirty="0" smtClean="0">
                <a:latin typeface="HY울릉도B" pitchFamily="18" charset="-127"/>
                <a:ea typeface="HY울릉도B" pitchFamily="18" charset="-127"/>
              </a:rPr>
              <a:t>시각 장애인을 위한 교통정보 어플리케이션</a:t>
            </a:r>
            <a:endParaRPr lang="en-US" altLang="ko-KR" sz="2400" b="1" dirty="0" smtClean="0">
              <a:latin typeface="HY울릉도B" pitchFamily="18" charset="-127"/>
              <a:ea typeface="HY울릉도B" pitchFamily="18" charset="-127"/>
            </a:endParaRPr>
          </a:p>
          <a:p>
            <a:pPr algn="ctr"/>
            <a:endParaRPr lang="en-US" altLang="ko-KR" sz="2400" b="1" dirty="0">
              <a:latin typeface="HY울릉도B" pitchFamily="18" charset="-127"/>
              <a:ea typeface="HY울릉도B" pitchFamily="18" charset="-127"/>
            </a:endParaRPr>
          </a:p>
          <a:p>
            <a:pPr algn="ctr"/>
            <a:r>
              <a:rPr lang="en-US" altLang="ko-KR" b="1" dirty="0" smtClean="0">
                <a:latin typeface="HY울릉도B" pitchFamily="18" charset="-127"/>
                <a:ea typeface="HY울릉도B" pitchFamily="18" charset="-127"/>
              </a:rPr>
              <a:t>&lt;Traffic information applications For the visually handicapped&gt;</a:t>
            </a:r>
            <a:endParaRPr lang="en-US" altLang="ko-KR" dirty="0" smtClean="0">
              <a:latin typeface="HY울릉도B" pitchFamily="18" charset="-127"/>
              <a:ea typeface="HY울릉도B" pitchFamily="18" charset="-127"/>
            </a:endParaRPr>
          </a:p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915819" y="2972385"/>
            <a:ext cx="3357481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273300" y="4185256"/>
            <a:ext cx="2801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dist"/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2016             A   2016        </a:t>
            </a:r>
            <a:r>
              <a:rPr lang="ko-KR" altLang="en-US" sz="16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  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B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                                                                                                      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2016        </a:t>
            </a:r>
            <a:r>
              <a:rPr lang="ko-KR" altLang="en-US" sz="16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  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C</a:t>
            </a:r>
            <a:endParaRPr lang="en-US" altLang="ko-KR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38948" y="380411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팀 명 </a:t>
            </a:r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: </a:t>
            </a:r>
            <a:r>
              <a:rPr lang="ko-KR" altLang="en-US" dirty="0" smtClean="0">
                <a:latin typeface="HY울릉도B" pitchFamily="18" charset="-127"/>
                <a:ea typeface="HY울릉도B" pitchFamily="18" charset="-127"/>
              </a:rPr>
              <a:t>○</a:t>
            </a:r>
            <a:r>
              <a:rPr lang="ko-KR" altLang="en-US" dirty="0">
                <a:latin typeface="HY울릉도B" pitchFamily="18" charset="-127"/>
                <a:ea typeface="HY울릉도B" pitchFamily="18" charset="-127"/>
              </a:rPr>
              <a:t> ○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500036" y="2762246"/>
            <a:ext cx="8358245" cy="361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1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98565"/>
              </p:ext>
            </p:extLst>
          </p:nvPr>
        </p:nvGraphicFramePr>
        <p:xfrm>
          <a:off x="2339752" y="1988840"/>
          <a:ext cx="6203032" cy="389340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0346"/>
                <a:gridCol w="4512686"/>
              </a:tblGrid>
              <a:tr h="573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Intel Core i5-3230M 2.60GHz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Memory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8192 RAM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AMD Radeon HD 7650M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HDD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SSD 64G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Window 7 64bit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개발 </a:t>
                      </a: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tool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Eclipse Luna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7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개발 언어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JDK 1.8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</a:t>
            </a:r>
            <a:r>
              <a:rPr lang="en-US" altLang="ko-KR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PC </a:t>
            </a:r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개 발 환 경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9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5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500036" y="2762246"/>
            <a:ext cx="8358245" cy="361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1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430866"/>
              </p:ext>
            </p:extLst>
          </p:nvPr>
        </p:nvGraphicFramePr>
        <p:xfrm>
          <a:off x="2339752" y="1988840"/>
          <a:ext cx="6203032" cy="389340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90346"/>
                <a:gridCol w="4512686"/>
              </a:tblGrid>
              <a:tr h="573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CPU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 </a:t>
                      </a:r>
                      <a:r>
                        <a:rPr lang="fr-FR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Qualcomm Krait</a:t>
                      </a:r>
                      <a:r>
                        <a:rPr lang="fr-FR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 400 MP4 </a:t>
                      </a:r>
                      <a:r>
                        <a:rPr lang="fr-FR" altLang="ko-K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2.3 GHz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Memory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2 GB LPDDR3 SDRAM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Graphic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 </a:t>
                      </a:r>
                      <a:r>
                        <a:rPr lang="fr-FR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Qualcomm </a:t>
                      </a:r>
                      <a:r>
                        <a:rPr lang="en-US" altLang="ko-K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Adreno</a:t>
                      </a:r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 330 MHz </a:t>
                      </a:r>
                      <a:r>
                        <a:rPr lang="en-US" altLang="ko-K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GPU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HDD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16 GB </a:t>
                      </a:r>
                      <a:r>
                        <a:rPr lang="ko-KR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HY울릉도B" pitchFamily="18" charset="-127"/>
                          <a:ea typeface="HY울릉도B" pitchFamily="18" charset="-127"/>
                          <a:cs typeface="+mn-cs"/>
                        </a:rPr>
                        <a:t>내장 메모리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O/S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Android </a:t>
                      </a:r>
                      <a:r>
                        <a:rPr lang="en-US" altLang="ko-KR" dirty="0" err="1" smtClean="0">
                          <a:latin typeface="HY울릉도B" pitchFamily="18" charset="-127"/>
                          <a:ea typeface="HY울릉도B" pitchFamily="18" charset="-127"/>
                        </a:rPr>
                        <a:t>KitKat</a:t>
                      </a: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 (4.4)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49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개발 </a:t>
                      </a: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tool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Eclipse Luna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57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개발 언어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JDK 1.8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2189899" y="1033989"/>
            <a:ext cx="4391876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</a:t>
            </a:r>
            <a:r>
              <a:rPr lang="en-US" altLang="ko-KR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Smart Phone </a:t>
            </a:r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개 발 환 경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10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5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500036" y="2762246"/>
            <a:ext cx="8358245" cy="361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Y울릉도B" pitchFamily="18" charset="-127"/>
              <a:ea typeface="HY울릉도B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73562"/>
              </p:ext>
            </p:extLst>
          </p:nvPr>
        </p:nvGraphicFramePr>
        <p:xfrm>
          <a:off x="2086974" y="1703133"/>
          <a:ext cx="6771306" cy="326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02"/>
                <a:gridCol w="2257102"/>
                <a:gridCol w="2257102"/>
              </a:tblGrid>
              <a:tr h="699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A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B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C</a:t>
                      </a:r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 anchor="ctr"/>
                </a:tc>
              </a:tr>
              <a:tr h="2287853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</a:b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</a:b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-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 시각장애인용 </a:t>
                      </a: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UI 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   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설계</a:t>
                      </a:r>
                      <a:r>
                        <a:rPr lang="ko-KR" altLang="en-US" baseline="0" dirty="0" smtClean="0">
                          <a:latin typeface="HY울릉도B" pitchFamily="18" charset="-127"/>
                          <a:ea typeface="HY울릉도B" pitchFamily="18" charset="-127"/>
                        </a:rPr>
                        <a:t> 및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 구현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>
                          <a:latin typeface="HY울릉도B" pitchFamily="18" charset="-127"/>
                          <a:ea typeface="HY울릉도B" pitchFamily="18" charset="-127"/>
                        </a:rPr>
                        <a:t>환승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 정보 알고리즘 조사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</a:b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</a:b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- Open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API 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조사   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   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및 </a:t>
                      </a:r>
                      <a:r>
                        <a:rPr lang="ko-KR" altLang="en-US" dirty="0" err="1" smtClean="0">
                          <a:latin typeface="HY울릉도B" pitchFamily="18" charset="-127"/>
                          <a:ea typeface="HY울릉도B" pitchFamily="18" charset="-127"/>
                        </a:rPr>
                        <a:t>파싱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 모듈 제작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</a:b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- STT 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기능 구현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latinLnBrk="1"/>
                      <a:endParaRPr lang="ko-KR" altLang="en-US" dirty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</a:b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- 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교통 정보 </a:t>
                      </a:r>
                      <a:r>
                        <a:rPr lang="ko-KR" altLang="en-US" dirty="0" err="1" smtClean="0">
                          <a:latin typeface="HY울릉도B" pitchFamily="18" charset="-127"/>
                          <a:ea typeface="HY울릉도B" pitchFamily="18" charset="-127"/>
                        </a:rPr>
                        <a:t>어플리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   </a:t>
                      </a:r>
                      <a:r>
                        <a:rPr lang="ko-KR" altLang="en-US" dirty="0" err="1" smtClean="0">
                          <a:latin typeface="HY울릉도B" pitchFamily="18" charset="-127"/>
                          <a:ea typeface="HY울릉도B" pitchFamily="18" charset="-127"/>
                        </a:rPr>
                        <a:t>케이션</a:t>
                      </a:r>
                      <a:r>
                        <a:rPr lang="en-US" altLang="ko-KR" baseline="0" dirty="0" smtClean="0">
                          <a:latin typeface="HY울릉도B" pitchFamily="18" charset="-127"/>
                          <a:ea typeface="HY울릉도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기능 제작  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/>
                      </a:r>
                      <a:b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</a:br>
                      <a:r>
                        <a:rPr lang="en-US" altLang="ko-KR" dirty="0" smtClean="0">
                          <a:latin typeface="HY울릉도B" pitchFamily="18" charset="-127"/>
                          <a:ea typeface="HY울릉도B" pitchFamily="18" charset="-127"/>
                        </a:rPr>
                        <a:t>- TTS </a:t>
                      </a:r>
                      <a:r>
                        <a:rPr lang="ko-KR" altLang="en-US" dirty="0" smtClean="0">
                          <a:latin typeface="HY울릉도B" pitchFamily="18" charset="-127"/>
                          <a:ea typeface="HY울릉도B" pitchFamily="18" charset="-127"/>
                        </a:rPr>
                        <a:t>기능 구현</a:t>
                      </a: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 smtClean="0">
                        <a:latin typeface="HY울릉도B" pitchFamily="18" charset="-127"/>
                        <a:ea typeface="HY울릉도B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업 무  분 담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11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66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500036" y="2762246"/>
            <a:ext cx="8358245" cy="361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051720" y="1277586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졸업 연구  수행 일정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 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12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49563" y="1503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31872"/>
            <a:ext cx="6797361" cy="337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35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555776" y="1831771"/>
            <a:ext cx="5336827" cy="3147843"/>
            <a:chOff x="1395413" y="1543050"/>
            <a:chExt cx="6353175" cy="37719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413" y="1543050"/>
              <a:ext cx="6353175" cy="377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아래쪽 화살표 1"/>
            <p:cNvSpPr/>
            <p:nvPr/>
          </p:nvSpPr>
          <p:spPr>
            <a:xfrm rot="16200000">
              <a:off x="2673751" y="2946225"/>
              <a:ext cx="772161" cy="1152127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Voice</a:t>
              </a:r>
              <a:endParaRPr lang="ko-KR" altLang="en-US" sz="12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4" name="아래쪽 화살표 23"/>
            <p:cNvSpPr/>
            <p:nvPr/>
          </p:nvSpPr>
          <p:spPr>
            <a:xfrm rot="16200000">
              <a:off x="5335140" y="2803379"/>
              <a:ext cx="772161" cy="130195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Text</a:t>
              </a:r>
              <a:endParaRPr lang="ko-KR" altLang="en-US" sz="1200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500036" y="2762246"/>
            <a:ext cx="8358245" cy="361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2051720" y="1277586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필요 기술  </a:t>
            </a:r>
            <a:r>
              <a:rPr lang="en-US" altLang="ko-KR" sz="24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  선행 연구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13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5775" y="4348486"/>
            <a:ext cx="5336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사용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자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의 음성 데이터를 문자 데이터로 변환 해주는 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STT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엔진 활용 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50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500036" y="2762246"/>
            <a:ext cx="8358245" cy="361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8505" y="2197323"/>
            <a:ext cx="2450645" cy="12083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6817" y="2205934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시각적인 문</a:t>
            </a:r>
            <a:r>
              <a:rPr lang="ko-KR" altLang="en-US" sz="2400" dirty="0">
                <a:latin typeface="HY울릉도B" pitchFamily="18" charset="-127"/>
                <a:ea typeface="HY울릉도B" pitchFamily="18" charset="-127"/>
              </a:rPr>
              <a:t>자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 데이터를 음성 데이터로 변환 해주는 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TTS 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엔진 활용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546930" y="3896552"/>
            <a:ext cx="1944215" cy="1713669"/>
            <a:chOff x="2322094" y="3682079"/>
            <a:chExt cx="2629975" cy="2270718"/>
          </a:xfrm>
        </p:grpSpPr>
        <p:sp>
          <p:nvSpPr>
            <p:cNvPr id="20" name="직사각형 19"/>
            <p:cNvSpPr/>
            <p:nvPr/>
          </p:nvSpPr>
          <p:spPr>
            <a:xfrm>
              <a:off x="3002318" y="3682079"/>
              <a:ext cx="1269528" cy="1447464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22094" y="5218644"/>
              <a:ext cx="1321197" cy="324809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83918" y="5259498"/>
              <a:ext cx="1368151" cy="693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HY울릉도B" pitchFamily="18" charset="-127"/>
                  <a:ea typeface="HY울릉도B" pitchFamily="18" charset="-127"/>
                </a:rPr>
                <a:t>API Sever</a:t>
              </a:r>
              <a:endParaRPr lang="ko-KR" altLang="en-US" sz="1400" dirty="0"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70243" y="4093160"/>
            <a:ext cx="315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대중교통 정보는 서울 열린 데이터 광장의 </a:t>
            </a:r>
            <a:r>
              <a:rPr lang="en-US" altLang="ko-KR" sz="2400" dirty="0" smtClean="0">
                <a:latin typeface="HY울릉도B" pitchFamily="18" charset="-127"/>
                <a:ea typeface="HY울릉도B" pitchFamily="18" charset="-127"/>
              </a:rPr>
              <a:t>Open API</a:t>
            </a:r>
            <a:r>
              <a:rPr lang="ko-KR" altLang="en-US" sz="2400" dirty="0" smtClean="0">
                <a:latin typeface="HY울릉도B" pitchFamily="18" charset="-127"/>
                <a:ea typeface="HY울릉도B" pitchFamily="18" charset="-127"/>
              </a:rPr>
              <a:t>를 활용</a:t>
            </a:r>
            <a:endParaRPr lang="ko-KR" altLang="en-US" sz="24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2051720" y="1277586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필요 기술  </a:t>
            </a:r>
            <a:r>
              <a:rPr lang="en-US" altLang="ko-KR" sz="24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  선행 연구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14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4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접힌 도형 3"/>
          <p:cNvSpPr/>
          <p:nvPr/>
        </p:nvSpPr>
        <p:spPr>
          <a:xfrm>
            <a:off x="4499992" y="0"/>
            <a:ext cx="4644008" cy="6858000"/>
          </a:xfrm>
          <a:prstGeom prst="foldedCorner">
            <a:avLst>
              <a:gd name="adj" fmla="val 33250"/>
            </a:avLst>
          </a:prstGeom>
          <a:solidFill>
            <a:srgbClr val="AF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474854"/>
            <a:ext cx="2952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AFDFD0"/>
                </a:solidFill>
                <a:latin typeface="HY울릉도B" pitchFamily="18" charset="-127"/>
                <a:ea typeface="HY울릉도B" pitchFamily="18" charset="-127"/>
              </a:rPr>
              <a:t>Q</a:t>
            </a:r>
            <a:r>
              <a:rPr lang="en-US" altLang="ko-KR" sz="8800" dirty="0" smtClean="0">
                <a:solidFill>
                  <a:srgbClr val="AFDFD0"/>
                </a:solidFill>
                <a:latin typeface="HY울릉도B" pitchFamily="18" charset="-127"/>
                <a:ea typeface="HY울릉도B" pitchFamily="18" charset="-127"/>
              </a:rPr>
              <a:t>&amp;A</a:t>
            </a:r>
            <a:endParaRPr lang="ko-KR" altLang="en-US" sz="1400" dirty="0">
              <a:solidFill>
                <a:srgbClr val="AFDFD0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1051" y="2043967"/>
            <a:ext cx="4581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Thank You</a:t>
            </a:r>
            <a:endParaRPr lang="ko-KR" altLang="en-US" sz="2000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15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12160" y="3233866"/>
            <a:ext cx="2829120" cy="2976332"/>
          </a:xfrm>
          <a:prstGeom prst="rect">
            <a:avLst/>
          </a:prstGeom>
          <a:blipFill dpi="0" rotWithShape="1">
            <a:blip r:embed="rId2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 rot="16200000">
            <a:off x="-2567928" y="2536010"/>
            <a:ext cx="6858000" cy="1785981"/>
          </a:xfrm>
          <a:prstGeom prst="rect">
            <a:avLst/>
          </a:prstGeom>
          <a:solidFill>
            <a:srgbClr val="AF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rot="5400000">
            <a:off x="-1043501" y="2770339"/>
            <a:ext cx="44550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spc="600" dirty="0" smtClean="0">
                <a:solidFill>
                  <a:schemeClr val="bg1"/>
                </a:solidFill>
                <a:latin typeface="HY울릉도B" pitchFamily="18" charset="-127"/>
                <a:ea typeface="HY울릉도B" pitchFamily="18" charset="-127"/>
              </a:rPr>
              <a:t>Contents</a:t>
            </a:r>
            <a:endParaRPr lang="ko-KR" altLang="en-US" sz="6000" spc="600" dirty="0">
              <a:solidFill>
                <a:schemeClr val="bg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389790" y="1692778"/>
            <a:ext cx="6732240" cy="0"/>
          </a:xfrm>
          <a:prstGeom prst="line">
            <a:avLst/>
          </a:prstGeom>
          <a:ln w="635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2400795" y="1692779"/>
            <a:ext cx="3035302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 01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졸업연구 개요           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400792" y="2075898"/>
            <a:ext cx="3611368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 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02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관련 연구 사례 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&amp;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00795" y="2438528"/>
            <a:ext cx="4674425" cy="492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 03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400795" y="3187419"/>
            <a:ext cx="3888432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 05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400795" y="4334399"/>
            <a:ext cx="4464496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 08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필요기술 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선행연구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400795" y="2816996"/>
            <a:ext cx="4678617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 04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400795" y="3563927"/>
            <a:ext cx="3888432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 06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2400795" y="3953394"/>
            <a:ext cx="3888432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Unit</a:t>
            </a:r>
            <a:r>
              <a:rPr lang="en-US" altLang="ko-KR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 07 </a:t>
            </a:r>
            <a:r>
              <a:rPr lang="ko-KR" altLang="en-US" sz="14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졸업연구  수행 일정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2400794" y="2073781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391651" y="2437509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404413" y="2826637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399080" y="3191382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88412" y="3570613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400794" y="3951277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384920" y="4342864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384920" y="4723866"/>
            <a:ext cx="6715140" cy="2117"/>
          </a:xfrm>
          <a:prstGeom prst="line">
            <a:avLst/>
          </a:prstGeom>
          <a:ln>
            <a:solidFill>
              <a:srgbClr val="AFDF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3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4141" y="1772507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2</a:t>
            </a:r>
            <a:endParaRPr lang="en-US" altLang="ko-KR" sz="1200" dirty="0" smtClean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24141" y="2119819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3</a:t>
            </a:r>
            <a:endParaRPr lang="en-US" altLang="ko-KR" sz="1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24141" y="2489151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7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16416" y="2864534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8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16416" y="3233866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9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6416" y="3648594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11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9832" y="4017926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12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09832" y="4416104"/>
            <a:ext cx="52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13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8013" y="1706566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88012" y="2067516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88010" y="2459422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7814" y="4342864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87817" y="3193499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87816" y="3556261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87815" y="3951277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87812" y="2828754"/>
            <a:ext cx="237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7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>
          <a:xfrm>
            <a:off x="5705223" y="1423571"/>
            <a:ext cx="3206161" cy="4369448"/>
          </a:xfrm>
          <a:prstGeom prst="foldedCorner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43462" y="1628800"/>
            <a:ext cx="574237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buFontTx/>
              <a:buChar char="-"/>
            </a:pPr>
            <a:r>
              <a:rPr lang="ko-KR" altLang="en-US" sz="1900" dirty="0" err="1" smtClean="0">
                <a:latin typeface="HY울릉도B" pitchFamily="18" charset="-127"/>
                <a:ea typeface="HY울릉도B" pitchFamily="18" charset="-127"/>
              </a:rPr>
              <a:t>스마트폰이</a:t>
            </a:r>
            <a:r>
              <a:rPr lang="ko-KR" altLang="en-US" sz="1900" dirty="0" smtClean="0">
                <a:latin typeface="HY울릉도B" pitchFamily="18" charset="-127"/>
                <a:ea typeface="HY울릉도B" pitchFamily="18" charset="-127"/>
              </a:rPr>
              <a:t> 대중화 되면서 일반인들은 어플리케이션을 통해 쉽고 편하게 교통정보를 알 수 있게 되어 있음</a:t>
            </a:r>
            <a:endParaRPr lang="en-US" altLang="ko-KR" sz="1900" dirty="0" smtClean="0">
              <a:latin typeface="HY울릉도B" pitchFamily="18" charset="-127"/>
              <a:ea typeface="HY울릉도B" pitchFamily="18" charset="-127"/>
            </a:endParaRPr>
          </a:p>
          <a:p>
            <a:pPr marL="342900" lvl="1" indent="-342900" algn="just">
              <a:buFontTx/>
              <a:buChar char="-"/>
            </a:pPr>
            <a:r>
              <a:rPr lang="ko-KR" altLang="en-US" sz="1900" dirty="0">
                <a:latin typeface="HY울릉도B" pitchFamily="18" charset="-127"/>
                <a:ea typeface="HY울릉도B" pitchFamily="18" charset="-127"/>
              </a:rPr>
              <a:t>어플리케이션이 시각적으로 </a:t>
            </a:r>
            <a:r>
              <a:rPr lang="ko-KR" altLang="en-US" sz="1900" dirty="0" smtClean="0">
                <a:latin typeface="HY울릉도B" pitchFamily="18" charset="-127"/>
                <a:ea typeface="HY울릉도B" pitchFamily="18" charset="-127"/>
              </a:rPr>
              <a:t>되어있어 시각 </a:t>
            </a:r>
            <a:r>
              <a:rPr lang="ko-KR" altLang="en-US" sz="1900" dirty="0">
                <a:latin typeface="HY울릉도B" pitchFamily="18" charset="-127"/>
                <a:ea typeface="HY울릉도B" pitchFamily="18" charset="-127"/>
              </a:rPr>
              <a:t>장애인이 사용하는데 불편함</a:t>
            </a:r>
            <a:endParaRPr lang="en-US" altLang="ko-KR" sz="1900" dirty="0" smtClean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순서도: 대체 처리 2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4" name="순서도: 대체 처리 23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 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6" name="순서도: 대체 처리 25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2103092" y="120371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연구 개발 배경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2103093" y="3208473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연구 개발 목표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43463" y="3684671"/>
            <a:ext cx="57423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1900" dirty="0" smtClean="0">
                <a:latin typeface="HY울릉도B" pitchFamily="18" charset="-127"/>
                <a:ea typeface="HY울릉도B" pitchFamily="18" charset="-127"/>
              </a:rPr>
              <a:t>시각 장애인의 특성에 맞게 </a:t>
            </a:r>
            <a:r>
              <a:rPr lang="en-US" altLang="ko-KR" sz="1900" dirty="0" smtClean="0">
                <a:latin typeface="HY울릉도B" pitchFamily="18" charset="-127"/>
                <a:ea typeface="HY울릉도B" pitchFamily="18" charset="-127"/>
              </a:rPr>
              <a:t>UI/UX</a:t>
            </a:r>
            <a:r>
              <a:rPr lang="ko-KR" altLang="en-US" sz="1900" dirty="0" smtClean="0">
                <a:latin typeface="HY울릉도B" pitchFamily="18" charset="-127"/>
                <a:ea typeface="HY울릉도B" pitchFamily="18" charset="-127"/>
              </a:rPr>
              <a:t>환경과 음성 인식 기능을 구현하여 교통 정보를 제공받을 수 있도록 함</a:t>
            </a:r>
            <a:endParaRPr lang="ko-KR" altLang="en-US" sz="19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103093" y="4744240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기 대 효 과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43463" y="5191625"/>
            <a:ext cx="5622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1900" dirty="0" smtClean="0">
                <a:latin typeface="HY울릉도B" pitchFamily="18" charset="-127"/>
                <a:ea typeface="HY울릉도B" pitchFamily="18" charset="-127"/>
              </a:rPr>
              <a:t>본 어플리케이션 개발로 시각 장애인의 대중 교  </a:t>
            </a:r>
            <a:endParaRPr lang="en-US" altLang="ko-KR" sz="1900" dirty="0" smtClean="0">
              <a:latin typeface="HY울릉도B" pitchFamily="18" charset="-127"/>
              <a:ea typeface="HY울릉도B" pitchFamily="18" charset="-127"/>
            </a:endParaRPr>
          </a:p>
          <a:p>
            <a:pPr algn="just"/>
            <a:r>
              <a:rPr lang="en-US" altLang="ko-KR" sz="19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900" dirty="0" smtClean="0">
                <a:latin typeface="HY울릉도B" pitchFamily="18" charset="-127"/>
                <a:ea typeface="HY울릉도B" pitchFamily="18" charset="-127"/>
              </a:rPr>
              <a:t>   </a:t>
            </a:r>
            <a:r>
              <a:rPr lang="ko-KR" altLang="en-US" sz="1900" dirty="0" smtClean="0">
                <a:latin typeface="HY울릉도B" pitchFamily="18" charset="-127"/>
                <a:ea typeface="HY울릉도B" pitchFamily="18" charset="-127"/>
              </a:rPr>
              <a:t>통 이용의 편의성과 활용도를 </a:t>
            </a:r>
            <a:r>
              <a:rPr lang="ko-KR" altLang="en-US" sz="1900" dirty="0" err="1" smtClean="0">
                <a:latin typeface="HY울릉도B" pitchFamily="18" charset="-127"/>
                <a:ea typeface="HY울릉도B" pitchFamily="18" charset="-127"/>
              </a:rPr>
              <a:t>높힌다</a:t>
            </a:r>
            <a:endParaRPr lang="ko-KR" altLang="en-US" sz="19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0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관련 연구 사례</a:t>
            </a:r>
            <a:r>
              <a:rPr lang="en-US" altLang="ko-KR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 1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012" y="1501956"/>
            <a:ext cx="30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1.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지하철 </a:t>
            </a:r>
            <a:r>
              <a:rPr lang="ko-KR" altLang="en-US" sz="2000" dirty="0" err="1" smtClean="0">
                <a:latin typeface="HY울릉도B" pitchFamily="18" charset="-127"/>
                <a:ea typeface="HY울릉도B" pitchFamily="18" charset="-127"/>
              </a:rPr>
              <a:t>내비게이션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6559" y="2736145"/>
            <a:ext cx="3060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전체 노선도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최단 소요 경로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최소 </a:t>
            </a:r>
            <a:r>
              <a:rPr lang="ko-KR" altLang="en-US" sz="2000" dirty="0" err="1" smtClean="0">
                <a:latin typeface="HY울릉도B" pitchFamily="18" charset="-127"/>
                <a:ea typeface="HY울릉도B" pitchFamily="18" charset="-127"/>
              </a:rPr>
              <a:t>환승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 경로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역 정보 보기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즐겨 찾기 설정 등 다양한 기능 구현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높은 완성도를 가지고 있지만 시각 장애인이 사용하기에 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UI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가 복잡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18" y="1917694"/>
            <a:ext cx="3399515" cy="4529624"/>
          </a:xfrm>
          <a:prstGeom prst="rect">
            <a:avLst/>
          </a:prstGeom>
        </p:spPr>
      </p:pic>
      <p:sp>
        <p:nvSpPr>
          <p:cNvPr id="20" name="순서도: 대체 처리 19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 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3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7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278012" y="1501956"/>
            <a:ext cx="30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2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.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서울버스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6559" y="2736145"/>
            <a:ext cx="3060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노선 번호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정류소 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ID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를 입력하여 버스의 현재 위치와 예상 소요 시간을 알 수 있음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텍스트로 되어있어 시각 장애인이 사용 할 수가 없음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14" y="1924346"/>
            <a:ext cx="3509593" cy="4600998"/>
          </a:xfrm>
          <a:prstGeom prst="rect">
            <a:avLst/>
          </a:prstGeom>
        </p:spPr>
      </p:pic>
      <p:sp>
        <p:nvSpPr>
          <p:cNvPr id="20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관련 연구 사례 </a:t>
            </a:r>
            <a:r>
              <a:rPr lang="en-US" altLang="ko-KR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2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4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0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278011" y="1501956"/>
            <a:ext cx="6865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3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.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기존의 시각 장애인 용 교통 정보 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APP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 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6559" y="2736145"/>
            <a:ext cx="3060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HY울릉도B" pitchFamily="18" charset="-127"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음성인식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err="1" smtClean="0">
                <a:latin typeface="HY울릉도B" pitchFamily="18" charset="-127"/>
                <a:ea typeface="HY울릉도B" pitchFamily="18" charset="-127"/>
              </a:rPr>
              <a:t>음성알림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장애인 콜택시 전화</a:t>
            </a:r>
            <a:r>
              <a:rPr lang="ko-KR" altLang="en-US" sz="20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등 시각 장애인이 사용하도록 개발되었음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지하철의 기능만 구현    되어있고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,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각 노선도의 정보가 부족</a:t>
            </a:r>
            <a:endParaRPr lang="ko-KR" altLang="en-US" sz="20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관련 연구 사례 </a:t>
            </a:r>
            <a:r>
              <a:rPr lang="en-US" altLang="ko-KR" sz="2400" spc="-1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3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14" y="1924347"/>
            <a:ext cx="3467100" cy="46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5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8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10698" y="1927144"/>
            <a:ext cx="4680520" cy="3813898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297468" y="1703133"/>
            <a:ext cx="6306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일반인에 맞춰진 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UI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환경은 시각 장애인에게 복잡하기 때문에 시각 장애인에게 최적화된 직관적인 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UI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설계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 </a:t>
            </a: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기존의 교통 정보 어플리케이션 기능 위에 시각 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0" lvl="1"/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  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장애인이 사용 할 수 있도록 음성 인식 기능을 구현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0" lvl="1"/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버스와 지하철을 통합하여 교통 수단들 간의 </a:t>
            </a:r>
            <a:r>
              <a:rPr lang="ko-KR" altLang="en-US" sz="2000" dirty="0" err="1" smtClean="0">
                <a:latin typeface="HY울릉도B" pitchFamily="18" charset="-127"/>
                <a:ea typeface="HY울릉도B" pitchFamily="18" charset="-127"/>
              </a:rPr>
              <a:t>환승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 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0" lvl="1"/>
            <a:r>
              <a:rPr lang="en-US" altLang="ko-KR" sz="2000" dirty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2000" dirty="0" smtClean="0">
                <a:latin typeface="HY울릉도B" pitchFamily="18" charset="-127"/>
                <a:ea typeface="HY울릉도B" pitchFamily="18" charset="-127"/>
              </a:rPr>
              <a:t>   </a:t>
            </a: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정보 전달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0" lvl="1"/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서버에서 버스의 실시간 위치를 받아 목적지 정류장까지의 실시간 소요 시간과 도착 알림 기능 추가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  <a:p>
            <a:pPr marL="342900" lvl="1" indent="-342900">
              <a:buFontTx/>
              <a:buChar char="-"/>
            </a:pPr>
            <a:endParaRPr lang="en-US" altLang="ko-KR" sz="2000" dirty="0">
              <a:latin typeface="HY울릉도B" pitchFamily="18" charset="-127"/>
              <a:ea typeface="HY울릉도B" pitchFamily="18" charset="-127"/>
            </a:endParaRPr>
          </a:p>
          <a:p>
            <a:pPr marL="342900" lvl="1" indent="-342900">
              <a:buFontTx/>
              <a:buChar char="-"/>
            </a:pPr>
            <a:r>
              <a:rPr lang="ko-KR" altLang="en-US" sz="2000" dirty="0" smtClean="0">
                <a:latin typeface="HY울릉도B" pitchFamily="18" charset="-127"/>
                <a:ea typeface="HY울릉도B" pitchFamily="18" charset="-127"/>
              </a:rPr>
              <a:t>모션인식을 통해 다시 듣기 기능을 구현</a:t>
            </a:r>
            <a:endParaRPr lang="en-US" altLang="ko-KR" sz="2000" dirty="0" smtClean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구 현 기 능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8" name="순서도: 대체 처리 17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6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8862841" y="3648418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/>
          <p:cNvSpPr txBox="1">
            <a:spLocks/>
          </p:cNvSpPr>
          <p:nvPr/>
        </p:nvSpPr>
        <p:spPr>
          <a:xfrm>
            <a:off x="500036" y="2762246"/>
            <a:ext cx="8358245" cy="361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59323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시스템 시나리오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0" name="순서도: 대체 처리 19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1" name="순서도: 대체 처리 20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2" name="순서도: 대체 처리 21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6" name="순서도: 대체 처리 35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7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29632" y="1760706"/>
            <a:ext cx="7254209" cy="4392640"/>
            <a:chOff x="1420900" y="1121142"/>
            <a:chExt cx="7541228" cy="4392640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560" y="3252832"/>
              <a:ext cx="1049373" cy="1447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39" y="1121142"/>
              <a:ext cx="808732" cy="1617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201" y="5074835"/>
              <a:ext cx="1599703" cy="406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760" y="3344830"/>
              <a:ext cx="1296144" cy="1584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62372" y="5113672"/>
              <a:ext cx="1899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HY울릉도B" pitchFamily="18" charset="-127"/>
                  <a:ea typeface="HY울릉도B" pitchFamily="18" charset="-127"/>
                </a:rPr>
                <a:t>API Server</a:t>
              </a:r>
              <a:endParaRPr lang="ko-KR" altLang="en-US" sz="2000" dirty="0"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 flipV="1">
              <a:off x="2439621" y="2693256"/>
              <a:ext cx="1311892" cy="7725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2767578" y="3205012"/>
              <a:ext cx="1248856" cy="77181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5434354" y="2746204"/>
              <a:ext cx="1113332" cy="7842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H="1" flipV="1">
              <a:off x="5074314" y="3138330"/>
              <a:ext cx="1152128" cy="82417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9785413">
              <a:off x="1924380" y="242303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울릉도B" pitchFamily="18" charset="-127"/>
                  <a:ea typeface="HY울릉도B" pitchFamily="18" charset="-127"/>
                </a:rPr>
                <a:t>지하철 및 버스 정보요청</a:t>
              </a:r>
              <a:r>
                <a:rPr lang="en-US" altLang="ko-KR" dirty="0" smtClean="0">
                  <a:latin typeface="HY울릉도B" pitchFamily="18" charset="-127"/>
                  <a:ea typeface="HY울릉도B" pitchFamily="18" charset="-127"/>
                </a:rPr>
                <a:t>(</a:t>
              </a:r>
              <a:r>
                <a:rPr lang="ko-KR" altLang="en-US" dirty="0" smtClean="0">
                  <a:latin typeface="HY울릉도B" pitchFamily="18" charset="-127"/>
                  <a:ea typeface="HY울릉도B" pitchFamily="18" charset="-127"/>
                </a:rPr>
                <a:t>음성</a:t>
              </a:r>
              <a:r>
                <a:rPr lang="en-US" altLang="ko-KR" dirty="0" smtClean="0">
                  <a:latin typeface="HY울릉도B" pitchFamily="18" charset="-127"/>
                  <a:ea typeface="HY울릉도B" pitchFamily="18" charset="-127"/>
                </a:rPr>
                <a:t>)</a:t>
              </a:r>
              <a:endParaRPr lang="ko-KR" altLang="en-US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9675702">
              <a:off x="2897548" y="3593893"/>
              <a:ext cx="127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울릉도B" pitchFamily="18" charset="-127"/>
                  <a:ea typeface="HY울릉도B" pitchFamily="18" charset="-127"/>
                </a:rPr>
                <a:t>음성 알림</a:t>
              </a:r>
              <a:endParaRPr lang="ko-KR" altLang="en-US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72712" y="267196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HY울릉도B" pitchFamily="18" charset="-127"/>
                  <a:ea typeface="HY울릉도B" pitchFamily="18" charset="-127"/>
                </a:rPr>
                <a:t>Application</a:t>
              </a:r>
              <a:endParaRPr lang="ko-KR" altLang="en-US" sz="14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 rot="2183448">
              <a:off x="4918586" y="3593894"/>
              <a:ext cx="127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울릉도B" pitchFamily="18" charset="-127"/>
                  <a:ea typeface="HY울릉도B" pitchFamily="18" charset="-127"/>
                </a:rPr>
                <a:t>정보전송</a:t>
              </a:r>
              <a:endParaRPr lang="ko-KR" altLang="en-US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 rot="2183448">
              <a:off x="5502824" y="2808310"/>
              <a:ext cx="127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울릉도B" pitchFamily="18" charset="-127"/>
                  <a:ea typeface="HY울릉도B" pitchFamily="18" charset="-127"/>
                </a:rPr>
                <a:t>정보요청</a:t>
              </a:r>
              <a:endParaRPr lang="ko-KR" altLang="en-US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420900" y="492900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울릉도B" pitchFamily="18" charset="-127"/>
                  <a:ea typeface="HY울릉도B" pitchFamily="18" charset="-127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6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7308304" y="178485"/>
            <a:ext cx="165618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시각 장애인을 위한 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ko-KR" altLang="en-US" sz="1200" spc="-1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HY울릉도B" pitchFamily="18" charset="-127"/>
                  <a:ea typeface="HY울릉도B" pitchFamily="18" charset="-127"/>
                </a:rPr>
                <a:t>교통 정보  어플리케이션</a:t>
              </a:r>
              <a:endParaRPr lang="en-US" altLang="ko-KR" sz="12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tx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"/>
          <p:cNvSpPr txBox="1">
            <a:spLocks/>
          </p:cNvSpPr>
          <p:nvPr/>
        </p:nvSpPr>
        <p:spPr>
          <a:xfrm>
            <a:off x="2189899" y="1033989"/>
            <a:ext cx="3816425" cy="46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spc="-15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○  시스템 구성도</a:t>
            </a:r>
            <a:endParaRPr lang="ko-KR" altLang="en-US" sz="2400" spc="-1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0" y="-11589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개요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-1692" y="845211"/>
            <a:ext cx="1801693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관련 연구 사례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구현 기능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-845" y="1703133"/>
            <a:ext cx="1800002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시나리오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-2537" y="2559933"/>
            <a:ext cx="1801693" cy="856800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3" name="순서도: 대체 처리 52"/>
          <p:cNvSpPr/>
          <p:nvPr/>
        </p:nvSpPr>
        <p:spPr>
          <a:xfrm>
            <a:off x="-1692" y="3405693"/>
            <a:ext cx="1801694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개발 환경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4" name="순서도: 대체 처리 53"/>
          <p:cNvSpPr/>
          <p:nvPr/>
        </p:nvSpPr>
        <p:spPr>
          <a:xfrm>
            <a:off x="-3384" y="4262493"/>
            <a:ext cx="1803386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업무 분담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5" name="순서도: 대체 처리 54"/>
          <p:cNvSpPr/>
          <p:nvPr/>
        </p:nvSpPr>
        <p:spPr>
          <a:xfrm>
            <a:off x="-2538" y="5120415"/>
            <a:ext cx="1802539" cy="856800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졸업 연구 </a:t>
            </a:r>
            <a:r>
              <a:rPr lang="en-US" altLang="ko-KR" sz="1600" dirty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수행 일정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-4229" y="5977215"/>
            <a:ext cx="1804231" cy="848512"/>
          </a:xfrm>
          <a:prstGeom prst="flowChartAlternateProcess">
            <a:avLst/>
          </a:prstGeom>
          <a:solidFill>
            <a:srgbClr val="AFDF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필요 기술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>&amp;</a:t>
            </a: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 </a:t>
            </a:r>
            <a: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  <a:t/>
            </a:r>
            <a:br>
              <a:rPr lang="en-US" altLang="ko-KR" sz="1600" dirty="0" smtClean="0">
                <a:latin typeface="HY울릉도B" pitchFamily="18" charset="-127"/>
                <a:ea typeface="HY울릉도B" pitchFamily="18" charset="-127"/>
              </a:rPr>
            </a:br>
            <a:r>
              <a:rPr lang="ko-KR" altLang="en-US" sz="1600" dirty="0" smtClean="0">
                <a:latin typeface="HY울릉도B" pitchFamily="18" charset="-127"/>
                <a:ea typeface="HY울릉도B" pitchFamily="18" charset="-127"/>
              </a:rPr>
              <a:t>선행 연구</a:t>
            </a:r>
            <a:endParaRPr lang="ko-KR" altLang="en-US" sz="16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8</a:t>
            </a:r>
            <a:endParaRPr lang="ko-KR" altLang="en-US" b="1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59832" y="2768165"/>
            <a:ext cx="5244737" cy="363330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021" y="911045"/>
            <a:ext cx="12468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52911"/>
            <a:ext cx="864096" cy="144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87426" y="25480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울릉도B" pitchFamily="18" charset="-127"/>
                <a:ea typeface="HY울릉도B" pitchFamily="18" charset="-127"/>
              </a:rPr>
              <a:t>Applicataion</a:t>
            </a:r>
            <a:endParaRPr lang="ko-KR" altLang="en-US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459469" y="3751076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STT</a:t>
            </a:r>
            <a:endParaRPr lang="ko-KR" altLang="en-US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041255" y="3247174"/>
            <a:ext cx="1387044" cy="1308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5041255" y="4976998"/>
            <a:ext cx="2808312" cy="1118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0510" y="3035781"/>
            <a:ext cx="13739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울릉도B" pitchFamily="18" charset="-127"/>
                <a:ea typeface="HY울릉도B" pitchFamily="18" charset="-127"/>
              </a:rPr>
              <a:t>검색 모듈</a:t>
            </a:r>
            <a:endParaRPr lang="ko-KR" altLang="en-US" sz="14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5437" y="4823108"/>
            <a:ext cx="17006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HY울릉도B" pitchFamily="18" charset="-127"/>
                <a:ea typeface="HY울릉도B" pitchFamily="18" charset="-127"/>
              </a:rPr>
              <a:t>환승정보</a:t>
            </a:r>
            <a:r>
              <a:rPr lang="ko-KR" altLang="en-US" sz="1400" dirty="0" smtClean="0">
                <a:latin typeface="HY울릉도B" pitchFamily="18" charset="-127"/>
                <a:ea typeface="HY울릉도B" pitchFamily="18" charset="-127"/>
              </a:rPr>
              <a:t> 탐색</a:t>
            </a:r>
            <a:endParaRPr lang="ko-KR" altLang="en-US" sz="14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051720" y="5120415"/>
            <a:ext cx="69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User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834562" y="2483615"/>
            <a:ext cx="117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울릉도B" pitchFamily="18" charset="-127"/>
                <a:ea typeface="HY울릉도B" pitchFamily="18" charset="-127"/>
              </a:rPr>
              <a:t>Server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160870" y="5249961"/>
            <a:ext cx="2580137" cy="6454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환승정보</a:t>
            </a:r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 알고리즘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585124" y="3247174"/>
            <a:ext cx="1387044" cy="1308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533531" y="3035781"/>
            <a:ext cx="15107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울릉도B" pitchFamily="18" charset="-127"/>
                <a:ea typeface="HY울릉도B" pitchFamily="18" charset="-127"/>
              </a:rPr>
              <a:t>통신 모듈</a:t>
            </a:r>
            <a:endParaRPr lang="ko-KR" altLang="en-US" sz="14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689160" y="3991759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</a:t>
            </a:r>
            <a:r>
              <a:rPr lang="ko-KR" altLang="en-US" sz="1400" dirty="0" err="1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파싱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667509" y="3461920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데이터 요청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5128378" y="3461920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지하철 정보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128378" y="3995309"/>
            <a:ext cx="1182058" cy="418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버스 정보</a:t>
            </a:r>
            <a:endParaRPr lang="ko-KR" altLang="en-US" sz="14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437674" y="4523411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모션인식</a:t>
            </a:r>
            <a:endParaRPr lang="ko-KR" altLang="en-US" sz="1600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3446859" y="5318491"/>
            <a:ext cx="1162348" cy="4535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rPr>
              <a:t>TTS</a:t>
            </a:r>
            <a:endParaRPr lang="ko-KR" altLang="en-US" dirty="0">
              <a:solidFill>
                <a:schemeClr val="tx1"/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1053" name="모서리가 둥근 직사각형 1052"/>
          <p:cNvSpPr/>
          <p:nvPr/>
        </p:nvSpPr>
        <p:spPr>
          <a:xfrm>
            <a:off x="3313063" y="3321290"/>
            <a:ext cx="1411570" cy="2774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3353649" y="3117385"/>
            <a:ext cx="13739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HY울릉도B" pitchFamily="18" charset="-127"/>
                <a:ea typeface="HY울릉도B" pitchFamily="18" charset="-127"/>
              </a:rPr>
              <a:t>입출</a:t>
            </a:r>
            <a:r>
              <a:rPr lang="ko-KR" altLang="en-US" sz="1400" dirty="0">
                <a:latin typeface="HY울릉도B" pitchFamily="18" charset="-127"/>
                <a:ea typeface="HY울릉도B" pitchFamily="18" charset="-127"/>
              </a:rPr>
              <a:t>력</a:t>
            </a:r>
            <a:r>
              <a:rPr lang="ko-KR" altLang="en-US" sz="1400" dirty="0" smtClean="0">
                <a:latin typeface="HY울릉도B" pitchFamily="18" charset="-127"/>
                <a:ea typeface="HY울릉도B" pitchFamily="18" charset="-127"/>
              </a:rPr>
              <a:t> 모듈</a:t>
            </a:r>
            <a:endParaRPr lang="ko-KR" altLang="en-US" sz="1400" dirty="0">
              <a:latin typeface="HY울릉도B" pitchFamily="18" charset="-127"/>
              <a:ea typeface="HY울릉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6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</TotalTime>
  <Words>915</Words>
  <Application>Microsoft Office PowerPoint</Application>
  <PresentationFormat>화면 슬라이드 쇼(4:3)</PresentationFormat>
  <Paragraphs>297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굴림</vt:lpstr>
      <vt:lpstr>Arial</vt:lpstr>
      <vt:lpstr>맑은 고딕</vt:lpstr>
      <vt:lpstr>HY울릉도B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 깔끔하게만 만들면 된다</dc:title>
  <dc:creator>Chunil</dc:creator>
  <cp:lastModifiedBy>com01</cp:lastModifiedBy>
  <cp:revision>147</cp:revision>
  <dcterms:created xsi:type="dcterms:W3CDTF">2014-05-09T00:22:11Z</dcterms:created>
  <dcterms:modified xsi:type="dcterms:W3CDTF">2016-11-30T02:00:42Z</dcterms:modified>
</cp:coreProperties>
</file>