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58" r:id="rId5"/>
    <p:sldId id="259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63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DX경필명조B" panose="020B0600000101010101" charset="-127"/>
      <p:regular r:id="rId20"/>
    </p:embeddedFont>
    <p:embeddedFont>
      <p:font typeface="HY강M" panose="020B0600000101010101" charset="-127"/>
      <p:regular r:id="rId21"/>
    </p:embeddedFont>
    <p:embeddedFont>
      <p:font typeface="HY강B" panose="020B0600000101010101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5" autoAdjust="0"/>
    <p:restoredTop sz="87184" autoAdjust="0"/>
  </p:normalViewPr>
  <p:slideViewPr>
    <p:cSldViewPr snapToGrid="0">
      <p:cViewPr varScale="1">
        <p:scale>
          <a:sx n="80" d="100"/>
          <a:sy n="80" d="100"/>
        </p:scale>
        <p:origin x="-130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A1DA-4C25-4EAE-A3E0-7129CBDAA8B4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E431F-6580-42F1-8614-48D3A9B8E7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0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Tip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시간 내에 발표 완료할 것</a:t>
            </a:r>
            <a:r>
              <a:rPr lang="en-US" altLang="ko-KR" baseline="0" dirty="0" smtClean="0"/>
              <a:t>(4</a:t>
            </a:r>
            <a:r>
              <a:rPr lang="ko-KR" altLang="en-US" baseline="0" dirty="0" smtClean="0"/>
              <a:t>분에 맞춰서 준비 할 것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구성도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기능을 중점으로 이야기 할 것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구성도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기능에 대한 질문 대비하여 </a:t>
            </a:r>
            <a:r>
              <a:rPr lang="ko-KR" altLang="en-US" baseline="0" dirty="0" err="1" smtClean="0"/>
              <a:t>스터디</a:t>
            </a:r>
            <a:r>
              <a:rPr lang="ko-KR" altLang="en-US" baseline="0" dirty="0" smtClean="0"/>
              <a:t> 진행하여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질문에 대한 대답을 준비할 것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4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가상화 시스템은 추가적인 하드웨어가 필요하지 않고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의 오버헤드도 적기 때문에 핵심적인 기술로 떠오르고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저희 조에서는 이 주제를 이용하여 졸업작품을 만들고자 </a:t>
            </a:r>
            <a:r>
              <a:rPr lang="ko-KR" altLang="en-US" dirty="0" err="1" smtClean="0"/>
              <a:t>기획ㅎㅏ였습니다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2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9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시스템에서 가상화된 게스트들에 발생하는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들을 선별해서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클라우드와</a:t>
            </a:r>
            <a:r>
              <a:rPr lang="ko-KR" altLang="en-US" dirty="0" smtClean="0"/>
              <a:t> 네트워크 사이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8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스니핑을</a:t>
            </a:r>
            <a:r>
              <a:rPr lang="ko-KR" altLang="en-US" dirty="0" smtClean="0"/>
              <a:t> 통해서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내용을 파악하면 어떤 사용자가 어떠한 기능을 사용하는지 파악이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</a:t>
            </a:r>
            <a:r>
              <a:rPr lang="ko-KR" altLang="en-US" dirty="0" err="1" smtClean="0"/>
              <a:t>스니핑</a:t>
            </a:r>
            <a:r>
              <a:rPr lang="ko-KR" altLang="en-US" dirty="0" smtClean="0"/>
              <a:t> 작업을 </a:t>
            </a:r>
            <a:r>
              <a:rPr lang="ko-KR" altLang="en-US" dirty="0" err="1" smtClean="0"/>
              <a:t>반복함으로서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트래픽의</a:t>
            </a:r>
            <a:r>
              <a:rPr lang="ko-KR" altLang="en-US" dirty="0" smtClean="0"/>
              <a:t> 양을 통계화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사용자가 사용하는 기능들로 인하여 발생하는 로그를 바탕으로 사용</a:t>
            </a:r>
            <a:r>
              <a:rPr lang="ko-KR" altLang="en-US" baseline="0" dirty="0" smtClean="0"/>
              <a:t> 패턴을 알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현재 쌓인 데이터가 </a:t>
            </a:r>
            <a:r>
              <a:rPr lang="ko-KR" altLang="en-US" dirty="0" err="1" smtClean="0"/>
              <a:t>없기떄문에</a:t>
            </a:r>
            <a:r>
              <a:rPr lang="ko-KR" altLang="en-US" dirty="0" smtClean="0"/>
              <a:t> 사용자들의 사용 정보를 </a:t>
            </a:r>
            <a:endParaRPr lang="en-US" altLang="ko-KR" dirty="0" smtClean="0"/>
          </a:p>
          <a:p>
            <a:r>
              <a:rPr lang="ko-KR" altLang="en-US" dirty="0" smtClean="0"/>
              <a:t>웹에 들어와서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 아닌 소스를 본다던가 관리자 계정으로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3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상용화되어있는</a:t>
            </a:r>
            <a:r>
              <a:rPr lang="ko-KR" altLang="en-US" dirty="0" smtClean="0"/>
              <a:t> 클라이언트 가상화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서버 가상화 </a:t>
            </a:r>
            <a:r>
              <a:rPr lang="ko-KR" altLang="en-US" dirty="0" err="1" smtClean="0"/>
              <a:t>이기때문에</a:t>
            </a:r>
            <a:r>
              <a:rPr lang="ko-KR" altLang="en-US" dirty="0" smtClean="0"/>
              <a:t> 차이점이 존재한다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서버 가상화와 클라이언트 가상화의 차이</a:t>
            </a:r>
            <a:r>
              <a:rPr lang="en-US" altLang="ko-KR" dirty="0" smtClean="0"/>
              <a:t>.</a:t>
            </a:r>
            <a:r>
              <a:rPr lang="ko-KR" altLang="en-US" dirty="0" smtClean="0"/>
              <a:t>서버의 </a:t>
            </a:r>
            <a:r>
              <a:rPr lang="ko-KR" altLang="en-US" dirty="0" err="1" smtClean="0"/>
              <a:t>퍼포먼스가</a:t>
            </a:r>
            <a:r>
              <a:rPr lang="ko-KR" altLang="en-US" dirty="0" smtClean="0"/>
              <a:t> 중요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</a:t>
            </a:r>
          </a:p>
          <a:p>
            <a:r>
              <a:rPr lang="ko-KR" altLang="en-US" dirty="0" smtClean="0"/>
              <a:t>질문 내용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작년 졸업작품과 차이점은 무엇인가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2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질문 내용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왜 </a:t>
            </a:r>
            <a:r>
              <a:rPr lang="en-US" altLang="ko-KR" dirty="0" smtClean="0"/>
              <a:t>Hyper – V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MS</a:t>
            </a:r>
            <a:r>
              <a:rPr lang="ko-KR" altLang="en-US" dirty="0" smtClean="0"/>
              <a:t>측에서는 개인 가상화 시스템을 지원하기 위해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HV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Hyper – 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8.1 pro </a:t>
            </a:r>
            <a:r>
              <a:rPr lang="ko-KR" altLang="en-US" baseline="0" dirty="0" smtClean="0"/>
              <a:t>버전에 지원을 시작하였다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이런 지원을 기반으로 소규모 가상화 시스템을 구상할 수 있게 되었다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대부분의 컴퓨터 사용자들이 </a:t>
            </a:r>
            <a:r>
              <a:rPr lang="en-US" altLang="ko-KR" baseline="0" dirty="0" smtClean="0"/>
              <a:t>Windows</a:t>
            </a:r>
            <a:r>
              <a:rPr lang="ko-KR" altLang="en-US" baseline="0" dirty="0" smtClean="0"/>
              <a:t>를 사용하고</a:t>
            </a:r>
            <a:r>
              <a:rPr lang="en-US" altLang="ko-KR" baseline="0" dirty="0" smtClean="0"/>
              <a:t>, Windows 8.1 pro </a:t>
            </a:r>
            <a:r>
              <a:rPr lang="ko-KR" altLang="en-US" baseline="0" dirty="0" smtClean="0"/>
              <a:t>이상 버전에서는 추가적인 설치 없이 지원이 가능하기 때문에 앞으로의 사용 가능성이 크다고 판단하여 선택하게 되었다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E431F-6580-42F1-8614-48D3A9B8E7E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0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noun_53820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4"/>
          <a:stretch/>
        </p:blipFill>
        <p:spPr bwMode="auto">
          <a:xfrm>
            <a:off x="5684427" y="4383287"/>
            <a:ext cx="677185" cy="5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02035" y="4973986"/>
            <a:ext cx="3139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2016       A</a:t>
            </a:r>
          </a:p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2016       B</a:t>
            </a:r>
            <a:endParaRPr lang="en-US" altLang="ko-KR" sz="2000" dirty="0" smtClean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컴퓨터공학부 </a:t>
            </a:r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2016       C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34137" y="7012610"/>
            <a:ext cx="9455487" cy="7694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클라우드</a:t>
            </a:r>
            <a:r>
              <a:rPr lang="ko-KR" altLang="en-US" sz="44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가상화 환경의 모니터링 시스템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602378" y="2944743"/>
            <a:ext cx="8987246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62528" y="2176492"/>
            <a:ext cx="96896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dirty="0" err="1" smtClean="0">
                <a:solidFill>
                  <a:schemeClr val="accent6">
                    <a:lumMod val="50000"/>
                  </a:schemeClr>
                </a:solidFill>
              </a:rPr>
              <a:t>클라우드</a:t>
            </a:r>
            <a:r>
              <a:rPr lang="ko-KR" altLang="en-US" sz="3800" b="1" dirty="0" smtClean="0">
                <a:solidFill>
                  <a:schemeClr val="accent6">
                    <a:lumMod val="50000"/>
                  </a:schemeClr>
                </a:solidFill>
              </a:rPr>
              <a:t> 가상화 환경의 모니터링 시스템</a:t>
            </a:r>
            <a:endParaRPr lang="ko-KR" altLang="en-US" sz="3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구성도 상세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107" y="950997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상세 내용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256" y="1685289"/>
            <a:ext cx="101811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크게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Server Module, Monitoring Module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나뉨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Server Module :  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Host(windows)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Hyper-V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그리고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두 개의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guest(Linux / Windows)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구성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guest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들은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web server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용도로 사용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Guest1,2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는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physical Network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사용하여 네트워크에 연결됨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Guest 1,2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쌓이는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log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들을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database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저장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네트워크를 통해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Host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흘러가는 특정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port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패킷을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캡쳐하고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database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저장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Guest1,2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패킷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또한 </a:t>
            </a:r>
            <a:r>
              <a:rPr lang="ko-KR" altLang="en-US" sz="20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캡쳐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후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database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저장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Monitoring Module : Database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열람하는 기능</a:t>
            </a:r>
            <a:endParaRPr lang="ko-KR" altLang="en-US" sz="20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3466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개발 환경 및 방법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107" y="950997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Server Module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34623"/>
              </p:ext>
            </p:extLst>
          </p:nvPr>
        </p:nvGraphicFramePr>
        <p:xfrm>
          <a:off x="1537717" y="2430169"/>
          <a:ext cx="2773025" cy="2664344"/>
        </p:xfrm>
        <a:graphic>
          <a:graphicData uri="http://schemas.openxmlformats.org/drawingml/2006/table">
            <a:tbl>
              <a:tblPr/>
              <a:tblGrid>
                <a:gridCol w="1021729"/>
                <a:gridCol w="1751296"/>
              </a:tblGrid>
              <a:tr h="5560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OS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Windows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 8.1 Pro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5560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HyperVisor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Hyper-V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3998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server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apache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3998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DB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Mysql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7526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Program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Language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Php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43221"/>
              </p:ext>
            </p:extLst>
          </p:nvPr>
        </p:nvGraphicFramePr>
        <p:xfrm>
          <a:off x="4513956" y="2430172"/>
          <a:ext cx="3101690" cy="3421987"/>
        </p:xfrm>
        <a:graphic>
          <a:graphicData uri="http://schemas.openxmlformats.org/drawingml/2006/table">
            <a:tbl>
              <a:tblPr/>
              <a:tblGrid>
                <a:gridCol w="1010290"/>
                <a:gridCol w="2091400"/>
              </a:tblGrid>
              <a:tr h="5324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OS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Ubuntu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 Linux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5324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Server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Apache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7207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Program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Language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php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7207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NetWork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Physical Bridge Network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Stroage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host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Stroage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(Share)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5324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Design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HTML5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04524"/>
              </p:ext>
            </p:extLst>
          </p:nvPr>
        </p:nvGraphicFramePr>
        <p:xfrm>
          <a:off x="7857249" y="2427575"/>
          <a:ext cx="3128617" cy="3401195"/>
        </p:xfrm>
        <a:graphic>
          <a:graphicData uri="http://schemas.openxmlformats.org/drawingml/2006/table">
            <a:tbl>
              <a:tblPr/>
              <a:tblGrid>
                <a:gridCol w="1031327"/>
                <a:gridCol w="2097290"/>
              </a:tblGrid>
              <a:tr h="5288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OS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Windows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 8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5288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Server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Tomcat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7158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Program </a:t>
                      </a:r>
                      <a:endParaRPr lang="en-US" sz="1400" b="1" dirty="0" smtClean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Language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JSP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7158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NetWork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Physical Bridge Network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3803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Stroage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host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Stroage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(Share)</a:t>
                      </a:r>
                      <a:endParaRPr lang="en-US" sz="1400" dirty="0">
                        <a:solidFill>
                          <a:srgbClr val="000000"/>
                        </a:solidFill>
                        <a:latin typeface="DX경필명조B" panose="02010606000101010101" pitchFamily="2" charset="-127"/>
                        <a:ea typeface="DX경필명조B" panose="02010606000101010101" pitchFamily="2" charset="-127"/>
                      </a:endParaRP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  <a:tr h="5288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Design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DX경필명조B" panose="02010606000101010101" pitchFamily="2" charset="-127"/>
                          <a:ea typeface="DX경필명조B" panose="02010606000101010101" pitchFamily="2" charset="-127"/>
                        </a:rPr>
                        <a:t>HTML5</a:t>
                      </a:r>
                    </a:p>
                  </a:txBody>
                  <a:tcPr marL="64770" marR="64770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6539" y="20582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Host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6279" y="203616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Guest1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2967" y="20608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Guest2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6285" y="1894113"/>
            <a:ext cx="9927772" cy="420624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업무 분담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107" y="950997"/>
            <a:ext cx="428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설계 및 구현에 대한 </a:t>
            </a:r>
            <a:r>
              <a:rPr lang="ko-KR" altLang="en-US" sz="200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업무 분담 계획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676451"/>
              </p:ext>
            </p:extLst>
          </p:nvPr>
        </p:nvGraphicFramePr>
        <p:xfrm>
          <a:off x="1766145" y="2021510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/>
                <a:gridCol w="2504363"/>
                <a:gridCol w="2536914"/>
                <a:gridCol w="2536914"/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 smtClean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b="1" kern="1200" dirty="0" smtClean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A</a:t>
                      </a:r>
                      <a:endParaRPr lang="ko-KR" altLang="en-US" sz="1400" b="1" kern="1200" dirty="0" smtClean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b="1" kern="1200" dirty="0" smtClean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B</a:t>
                      </a:r>
                      <a:endParaRPr lang="ko-KR" altLang="en-US" sz="1400" b="1" kern="1200" dirty="0" smtClean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b="1" kern="1200" smtClean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C</a:t>
                      </a:r>
                      <a:endParaRPr lang="ko-KR" altLang="en-US" sz="1400" b="1" kern="1200" dirty="0" smtClean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smtClean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클라우드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시스템 내 주요 기능에 대한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Log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조사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smtClean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스키마 설계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서브 모듈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(Host)</a:t>
                      </a:r>
                    </a:p>
                    <a:p>
                      <a:pPr algn="ctr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상세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Guest 1(Linux) Module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설계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Guest 2(Windows)</a:t>
                      </a:r>
                    </a:p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Module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설계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smtClean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DB server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구현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Web, DB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연동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Guest1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내의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server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구축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Guest2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내의 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server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구축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smtClean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 smtClean="0"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통합테스트</a:t>
                      </a:r>
                      <a:endParaRPr lang="en-US" altLang="ko-KR" sz="1300" b="0" dirty="0" smtClean="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 smtClean="0"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유지보수</a:t>
                      </a:r>
                      <a:endParaRPr lang="ko-KR" altLang="en-US" sz="1300" b="0" dirty="0"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738" y="366222"/>
            <a:ext cx="562975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366222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졸업 연구 수행 일정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107" y="950997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시간 분배 계획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71004"/>
              </p:ext>
            </p:extLst>
          </p:nvPr>
        </p:nvGraphicFramePr>
        <p:xfrm>
          <a:off x="1702861" y="1952722"/>
          <a:ext cx="8773552" cy="4149143"/>
        </p:xfrm>
        <a:graphic>
          <a:graphicData uri="http://schemas.openxmlformats.org/drawingml/2006/table">
            <a:tbl>
              <a:tblPr/>
              <a:tblGrid>
                <a:gridCol w="1642498"/>
                <a:gridCol w="3896472"/>
                <a:gridCol w="467577"/>
                <a:gridCol w="405233"/>
                <a:gridCol w="374061"/>
                <a:gridCol w="342890"/>
                <a:gridCol w="358475"/>
                <a:gridCol w="374061"/>
                <a:gridCol w="374061"/>
                <a:gridCol w="538224"/>
              </a:tblGrid>
              <a:tr h="433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항목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추진 사항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7-9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월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자료수집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주제에 따른 사전조사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자료수집 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제안서작성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요구사항 정의 및 분석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요구사항 분석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기능적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비기능적 분류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분석된 자료를 바탕으로 요구사항 정의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시스템 설계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</a:t>
                      </a:r>
                      <a:r>
                        <a:rPr lang="ko-KR" altLang="en-US" sz="1100" kern="1200" dirty="0" err="1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아키텍쳐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설계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상세 설계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서브 모듈 설계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1200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  <a:cs typeface="+mn-cs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구현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서브 모듈 구현 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통합 및 테스트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서브모듈 테스트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테스트 된 서브 모듈 점진적으로 통합하여 테스트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유지보수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서브 모듈 통합 </a:t>
                      </a:r>
                      <a:r>
                        <a:rPr lang="ko-KR" altLang="en-US" sz="1100" kern="1200" dirty="0" err="1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테스팅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 과정에서 생기는 문제점 보완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</a:rPr>
                        <a:t>최종 검토 및 발표</a:t>
                      </a:r>
                    </a:p>
                  </a:txBody>
                  <a:tcPr marL="16317" marR="16317" marT="16311" marB="1631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졸업작품 보고서</a:t>
                      </a: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사용 매뉴얼 작성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시스템 최종점검</a:t>
                      </a:r>
                    </a:p>
                    <a:p>
                      <a:pPr marL="0" marR="0" algn="l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rgbClr val="000000"/>
                          </a:solidFill>
                          <a:latin typeface="HY강M" panose="02030600000101010101" pitchFamily="18" charset="-127"/>
                          <a:ea typeface="HY강M" panose="02030600000101010101" pitchFamily="18" charset="-127"/>
                          <a:cs typeface="+mn-cs"/>
                        </a:rPr>
                        <a:t>발표</a:t>
                      </a: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dirty="0">
                        <a:solidFill>
                          <a:srgbClr val="000000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 marL="16317" marR="16317" marT="16311" marB="16311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  <a:alpha val="32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039" y="366222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필요 기술 및 참고 문헌 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2202" y="1829664"/>
            <a:ext cx="88258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클라우드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가상화 관련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Huaibin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Wang,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Haiyun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Zhou and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Chundong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Wang, 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「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virtual machine based Intrusion Detection System Framework in Cloud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Computin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Environmnet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」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(JOURNAL OF COMPUTERS,VOL.7, NO.10, OCTOBER 2012, 2397)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 C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Rachana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Dr. H S 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Guruprasad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「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Virtual Machine Introspection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」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(</a:t>
            </a:r>
            <a:r>
              <a:rPr lang="en-US" altLang="ko-KR" sz="20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COMPUSOFT,Aninternational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journal of advanced computer technology,3(4),April-2014,(Volume-III, Issue-VI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Hypervisor </a:t>
            </a: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관련</a:t>
            </a:r>
            <a:endParaRPr lang="en-US" altLang="ko-KR" sz="20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백승주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『Hyper-V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다루는 기술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』, </a:t>
            </a:r>
            <a:r>
              <a:rPr lang="ko-KR" altLang="en-US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길벗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2014</a:t>
            </a:r>
            <a:endParaRPr lang="en-US" altLang="ko-KR" sz="20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6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85394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itchFamily="18" charset="-127"/>
                <a:ea typeface="HY강M" pitchFamily="18" charset="-127"/>
              </a:rPr>
              <a:t>감사합니다</a:t>
            </a:r>
            <a:r>
              <a:rPr lang="en-US" altLang="ko-KR" sz="5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itchFamily="18" charset="-127"/>
                <a:ea typeface="HY강M" pitchFamily="18" charset="-127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4219" y="2325408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00" y="1731908"/>
            <a:ext cx="1290201" cy="12902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1058" y="3364993"/>
            <a:ext cx="3025182" cy="578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3864" y="3289115"/>
            <a:ext cx="9744273" cy="223695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클라우드</a:t>
            </a:r>
            <a:r>
              <a:rPr lang="ko-KR" altLang="en-US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4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가상화  </a:t>
            </a:r>
            <a:r>
              <a:rPr lang="ko-KR" altLang="en-US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시스템은 하드웨어의  </a:t>
            </a:r>
            <a:r>
              <a:rPr lang="ko-KR" altLang="en-US" sz="24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효율성을 </a:t>
            </a:r>
            <a:r>
              <a:rPr lang="ko-KR" altLang="en-US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높이는 핵심적인 기술이다</a:t>
            </a:r>
            <a:r>
              <a:rPr lang="en-US" altLang="ko-KR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추가적인 하드웨어가 필요하지 않기  때문에 비용 절감 면에서 우수하며 </a:t>
            </a:r>
            <a:r>
              <a:rPr lang="en-US" altLang="ko-KR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OS</a:t>
            </a:r>
            <a:r>
              <a:rPr lang="ko-KR" altLang="en-US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오버헤드도 적어 획기적이고 핵심적인 기술로 떠오르고 있다</a:t>
            </a:r>
            <a:r>
              <a:rPr lang="en-US" altLang="ko-KR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24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따라서 이 주제를 선정하여 졸업작품으로 구현해 보고자 하였다</a:t>
            </a:r>
            <a:r>
              <a:rPr lang="en-US" altLang="ko-KR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24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endParaRPr lang="en-US" altLang="ko-KR" sz="24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2699" y="0"/>
            <a:ext cx="621254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02145" y="575657"/>
            <a:ext cx="327334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1914" y="6404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2145" y="1285801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2145" y="2021345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712" y="2802235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20712" y="3503642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20712" y="4213786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20712" y="4949330"/>
            <a:ext cx="385042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39279" y="5730220"/>
            <a:ext cx="399468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endParaRPr lang="ko-KR" altLang="en-US" sz="32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1914" y="136212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관련 연구 및 사례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24112" y="208378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수행 시나리오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24112" y="280545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구성도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24112" y="3527120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개발 환경 및 방향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4112" y="424878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업무 분담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4112" y="497045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졸업 연구 수행 일정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24112" y="5692120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필요 기술 및 참고 문헌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0" y="2896894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목차</a:t>
            </a:r>
            <a:endParaRPr lang="ko-KR" altLang="en-US" sz="12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34" y="7050744"/>
            <a:ext cx="1112189" cy="1112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633977"/>
            <a:ext cx="103510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클라우드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가상화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기술이 비즈니스 효율성을 높이는데 큰 역할을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한다는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의견이 많아지면서 이를 이용한 혁신의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필요성 대두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그와 함께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클라우드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시스템 관리에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관한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기술이 이슈화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시대적인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분위기에 따라 가상화 환경을 모니터링 하는 시스템의 개발은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필수적임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997" y="951773"/>
            <a:ext cx="121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 배경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039" y="3662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016" y="2658353"/>
            <a:ext cx="1047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클라우드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시스템에서 가상화된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guest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들은 시스템의 컴포넌트 기능에 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/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관련된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log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들을 선별하여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DB server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 저장 후 분석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클라우드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시스템으로 오고 가는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패킷을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캡쳐하고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이를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DB server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저장 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관리자는 저장된 정보를 바탕으로 가상화 환경의 자원들의 정보 모니터링</a:t>
            </a:r>
            <a:endParaRPr lang="ko-KR" altLang="en-US" sz="2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017" y="966763"/>
            <a:ext cx="182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 개발 목표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6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8738" y="366222"/>
            <a:ext cx="452368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039" y="36622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개요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824" y="2365248"/>
            <a:ext cx="106314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네트워크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패킷의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내용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파악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패킷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분석을 통하여 어떠한 사용자가 어떠한 기능을 자주 사용하는지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/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파악 가능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네트워크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패킷을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통해서 </a:t>
            </a:r>
            <a:r>
              <a:rPr lang="ko-KR" altLang="en-US" sz="2400" dirty="0" err="1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트래픽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양을 알 수 있음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Log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기록으로 일반적인 패턴을 분석 가능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0" lvl="1"/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017" y="966763"/>
            <a:ext cx="214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연구 개발 효과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107" y="950997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차별성 언급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366222"/>
            <a:ext cx="3466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관련 연구 및 사례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5" name="Picture 2" descr="C:\Users\Admin\Desktop\K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76" y="4691738"/>
            <a:ext cx="2489200" cy="87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\Desktop\K-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76" y="2962182"/>
            <a:ext cx="2203665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\Desktop\K-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76" y="2182286"/>
            <a:ext cx="2178210" cy="5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5943600" y="2962182"/>
            <a:ext cx="506186" cy="4228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22097" y="2670490"/>
            <a:ext cx="416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특정 </a:t>
            </a:r>
            <a:r>
              <a:rPr lang="en-US" altLang="ko-KR" sz="2400" b="1" dirty="0" err="1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flatform</a:t>
            </a:r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 </a:t>
            </a:r>
            <a:r>
              <a:rPr lang="en-US" altLang="ko-KR" sz="2400" b="1" dirty="0" err="1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monitioring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지원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943600" y="4949951"/>
            <a:ext cx="506186" cy="42287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22097" y="4760879"/>
            <a:ext cx="416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대규모 </a:t>
            </a:r>
            <a:r>
              <a:rPr lang="en-US" altLang="ko-KR" sz="2400" b="1" dirty="0" err="1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flatform</a:t>
            </a:r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sz="2400" b="1" dirty="0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Performance monitor </a:t>
            </a:r>
            <a:r>
              <a:rPr lang="ko-KR" altLang="en-US" sz="2400" b="1" dirty="0" smtClean="0">
                <a:solidFill>
                  <a:schemeClr val="accent6">
                    <a:lumMod val="50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위주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47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238427" y="1151053"/>
            <a:ext cx="1952787" cy="186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107" y="950997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366222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수행 시나리오</a:t>
            </a:r>
            <a:endParaRPr lang="ko-KR" altLang="en-US" sz="3200" dirty="0">
              <a:ln>
                <a:solidFill>
                  <a:schemeClr val="tx1">
                    <a:alpha val="1000"/>
                  </a:schemeClr>
                </a:solidFill>
              </a:ln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68737" y="2107251"/>
            <a:ext cx="6433984" cy="334919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45540" y="3781850"/>
            <a:ext cx="1756761" cy="1497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915668" y="3781850"/>
            <a:ext cx="1756761" cy="1677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Admin\Downloads\noun_5706_cc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6325" r="15919" b="29038"/>
          <a:stretch/>
        </p:blipFill>
        <p:spPr bwMode="auto">
          <a:xfrm>
            <a:off x="1887257" y="3723995"/>
            <a:ext cx="2315044" cy="18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ownloads\noun_2127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4"/>
          <a:stretch/>
        </p:blipFill>
        <p:spPr bwMode="auto">
          <a:xfrm>
            <a:off x="7915668" y="3671542"/>
            <a:ext cx="2433367" cy="211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>
            <a:stCxn id="1028" idx="3"/>
            <a:endCxn id="31" idx="1"/>
          </p:cNvCxnSpPr>
          <p:nvPr/>
        </p:nvCxnSpPr>
        <p:spPr>
          <a:xfrm flipV="1">
            <a:off x="4202301" y="4620653"/>
            <a:ext cx="3713367" cy="52452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281222" y="1292248"/>
            <a:ext cx="1756761" cy="1677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99264" y="4186908"/>
            <a:ext cx="1471651" cy="3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system</a:t>
            </a:r>
            <a:endParaRPr lang="ko-KR" altLang="en-US" b="1" dirty="0"/>
          </a:p>
        </p:txBody>
      </p:sp>
      <p:pic>
        <p:nvPicPr>
          <p:cNvPr id="1026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4906122" y="1633876"/>
            <a:ext cx="2512102" cy="145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wnloads\noun_56115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20"/>
          <a:stretch/>
        </p:blipFill>
        <p:spPr bwMode="auto">
          <a:xfrm rot="17541530">
            <a:off x="6451683" y="3809331"/>
            <a:ext cx="900794" cy="74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noun_138614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r="15730" b="14804"/>
          <a:stretch/>
        </p:blipFill>
        <p:spPr bwMode="auto">
          <a:xfrm>
            <a:off x="3485153" y="4792961"/>
            <a:ext cx="435167" cy="5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 0.01296 C 0.07282 0.00764 0.07568 0.00856 0.05758 0.01296 C 0.05654 0.01319 0.0564 0.01667 0.05536 0.0169 C 0.05015 0.01852 0.04468 0.01805 0.03934 0.01875 C 0.02905 0.02454 0.01785 0.02361 0.00717 0.02454 C -0.00104 0.02685 -0.00833 0.03009 -0.01641 0.03217 C -0.04468 0.03032 -0.04429 0.04676 -0.04429 0.02824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9 0.02824 C -0.04611 0.025 -0.04833 0.02245 -0.04976 0.01875 C -0.05171 0.01319 -0.05249 0.0081 -0.0551 0.00347 C -0.05744 -0.01736 -0.05393 0.00509 -0.06044 -0.01366 C -0.062 -0.01829 -0.06226 -0.02408 -0.06357 -0.02894 C -0.06318 -0.04421 -0.0637 -0.05949 -0.06252 -0.07454 C -0.06226 -0.07708 -0.06018 -0.07801 -0.0594 -0.08033 C -0.05471 -0.09259 -0.06226 -0.07894 -0.05614 -0.09167 C -0.04676 -0.11111 -0.05393 -0.09306 -0.04859 -0.10695 C -0.04611 -0.12083 -0.04976 -0.10486 -0.04429 -0.11644 C -0.03751 -0.13079 -0.04689 -0.11875 -0.03895 -0.12778 C -0.03673 -0.13403 -0.03504 -0.13704 -0.03152 -0.1412 C -0.02644 -0.1544 -0.02931 -0.15 -0.02397 -0.15648 C -0.02188 -0.16806 -0.01485 -0.17685 -0.01003 -0.18495 C -0.00834 -0.20394 -0.00899 -0.19259 -0.00899 -0.21921 " pathEditMode="relative" ptsTypes="ffffffffffffffA">
                                      <p:cBhvr>
                                        <p:cTn id="10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97 -0.00255 C 0.02136 -0.00509 0.02058 -0.00926 0.02201 -0.01019 C 0.02605 -0.01296 0.03061 -0.01111 0.03491 -0.01204 C 0.04416 -0.01389 0.05367 -0.01945 0.06279 -0.02361 C 0.0663 -0.02523 0.0706 -0.0294 0.07347 -0.0331 C 0.07555 -0.03565 0.07659 -0.04028 0.07881 -0.04259 C 0.08258 -0.04676 0.0917 -0.04838 0.0917 -0.04838 C 0.09522 -0.05787 0.10369 -0.06574 0.10994 -0.06921 C 0.11202 -0.07523 0.11945 -0.08796 0.12283 -0.09213 C 0.12388 -0.09468 0.12466 -0.09746 0.12596 -0.09977 C 0.12687 -0.10139 0.12844 -0.10162 0.12922 -0.10347 C 0.13247 -0.11042 0.13221 -0.11528 0.13664 -0.1206 C 0.13834 -0.12894 0.14016 -0.13681 0.1442 -0.14167 C 0.1468 -0.16088 0.14329 -0.14074 0.14745 -0.15301 C 0.14811 -0.15463 0.14811 -0.15695 0.1485 -0.1588 C 0.14915 -0.16134 0.14967 -0.16412 0.15058 -0.16644 C 0.15384 -0.17523 0.15944 -0.18449 0.16139 -0.19491 C 0.16295 -0.20371 0.16322 -0.20972 0.16673 -0.21597 C 0.16895 -0.22593 0.17246 -0.24051 0.17741 -0.2463 C 0.18028 -0.25371 0.18106 -0.26181 0.18393 -0.26921 C 0.18601 -0.28056 0.18588 -0.28079 0.19031 -0.2882 C 0.19161 -0.29584 0.19291 -0.29908 0.19669 -0.30347 C 0.19904 -0.31158 0.20008 -0.31389 0.20425 -0.31875 C 0.20568 -0.32246 0.20646 -0.32755 0.20855 -0.33009 C 0.21271 -0.33542 0.21089 -0.33218 0.21389 -0.33959 C 0.21506 -0.34815 0.21389 -0.34537 0.21597 -0.34931 " pathEditMode="relative" ptsTypes="fffffffffffffffffffffffffA">
                                      <p:cBhvr>
                                        <p:cTn id="14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3099736" y="1526277"/>
            <a:ext cx="2521648" cy="424887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endCxn id="38" idx="3"/>
          </p:cNvCxnSpPr>
          <p:nvPr/>
        </p:nvCxnSpPr>
        <p:spPr>
          <a:xfrm flipH="1">
            <a:off x="5071552" y="5244227"/>
            <a:ext cx="22153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8738" y="366222"/>
            <a:ext cx="585417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endParaRPr lang="ko-KR" altLang="en-US" sz="6000" b="1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3039" y="366222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시스템 구성</a:t>
            </a:r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HY강M" panose="02030600000101010101" pitchFamily="18" charset="-127"/>
                <a:ea typeface="HY강M" panose="02030600000101010101" pitchFamily="18" charset="-127"/>
              </a:rPr>
              <a:t>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241495" y="3310125"/>
            <a:ext cx="22770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46404" y="2151051"/>
            <a:ext cx="108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Monitoring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8" name="Picture 2" descr="C:\Users\Admin\Downloads\noun_15531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0"/>
          <a:stretch/>
        </p:blipFill>
        <p:spPr bwMode="auto">
          <a:xfrm>
            <a:off x="3587006" y="4798605"/>
            <a:ext cx="1484546" cy="89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Admin\Downloads\noun_21272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4"/>
          <a:stretch/>
        </p:blipFill>
        <p:spPr bwMode="auto">
          <a:xfrm>
            <a:off x="7286925" y="4053840"/>
            <a:ext cx="2307112" cy="20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\Downloads\noun_129039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5"/>
          <a:stretch/>
        </p:blipFill>
        <p:spPr bwMode="auto">
          <a:xfrm>
            <a:off x="3424059" y="3290928"/>
            <a:ext cx="1810440" cy="149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5985754" y="5020962"/>
            <a:ext cx="493361" cy="421364"/>
            <a:chOff x="6176763" y="5535172"/>
            <a:chExt cx="493361" cy="421364"/>
          </a:xfrm>
        </p:grpSpPr>
        <p:sp>
          <p:nvSpPr>
            <p:cNvPr id="76" name="직사각형 75"/>
            <p:cNvSpPr/>
            <p:nvPr/>
          </p:nvSpPr>
          <p:spPr>
            <a:xfrm>
              <a:off x="6176763" y="5535172"/>
              <a:ext cx="493361" cy="421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3" name="Picture 5" descr="C:\Users\Admin\Downloads\noun_181379_cc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0" t="11657" r="21476" b="28666"/>
            <a:stretch/>
          </p:blipFill>
          <p:spPr bwMode="auto">
            <a:xfrm>
              <a:off x="6176763" y="5535172"/>
              <a:ext cx="493361" cy="421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Admin\Downloads\noun_228479_cc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6"/>
          <a:stretch/>
        </p:blipFill>
        <p:spPr bwMode="auto">
          <a:xfrm>
            <a:off x="7478569" y="1536929"/>
            <a:ext cx="1956558" cy="16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3563341" y="2700794"/>
            <a:ext cx="1481707" cy="4692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a typeface="1훈새마을운동 R"/>
              </a:rPr>
              <a:t>Hyper-V</a:t>
            </a:r>
            <a:endParaRPr lang="ko-KR" altLang="en-US" b="1" dirty="0">
              <a:solidFill>
                <a:schemeClr val="tx1"/>
              </a:solidFill>
              <a:ea typeface="1훈새마을운동 R"/>
            </a:endParaRPr>
          </a:p>
        </p:txBody>
      </p:sp>
      <p:pic>
        <p:nvPicPr>
          <p:cNvPr id="45" name="Picture 4" descr="C:\Users\Admin\Downloads\noun_129039_cc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5"/>
          <a:stretch/>
        </p:blipFill>
        <p:spPr bwMode="auto">
          <a:xfrm>
            <a:off x="3247028" y="1606761"/>
            <a:ext cx="1051012" cy="8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:\Users\Admin\Downloads\noun_129039_cc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5"/>
          <a:stretch/>
        </p:blipFill>
        <p:spPr bwMode="auto">
          <a:xfrm>
            <a:off x="4369015" y="1606760"/>
            <a:ext cx="1051012" cy="8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7179657" y="1419964"/>
            <a:ext cx="2521648" cy="206138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79656" y="1136772"/>
            <a:ext cx="248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Monitoring Module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99736" y="1251080"/>
            <a:ext cx="256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Server Module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334042" y="4680461"/>
            <a:ext cx="0" cy="103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305905" y="3185831"/>
            <a:ext cx="0" cy="230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771508" y="2471795"/>
            <a:ext cx="0" cy="230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7" idx="2"/>
          </p:cNvCxnSpPr>
          <p:nvPr/>
        </p:nvCxnSpPr>
        <p:spPr>
          <a:xfrm>
            <a:off x="4894521" y="2474631"/>
            <a:ext cx="0" cy="2071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74291" y="3767098"/>
            <a:ext cx="80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1훈새마을운동 R"/>
              </a:rPr>
              <a:t>Host</a:t>
            </a:r>
            <a:endParaRPr lang="ko-KR" altLang="en-US" b="1" dirty="0">
              <a:ea typeface="1훈새마을운동 R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81944" y="1836935"/>
            <a:ext cx="643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a typeface="1훈새마을운동 R"/>
              </a:rPr>
              <a:t>Guest1</a:t>
            </a:r>
            <a:endParaRPr lang="ko-KR" altLang="en-US" b="1" dirty="0">
              <a:ea typeface="1훈새마을운동 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01323" y="1845079"/>
            <a:ext cx="6435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ea typeface="1훈새마을운동 R"/>
              </a:rPr>
              <a:t>Guest2</a:t>
            </a:r>
            <a:endParaRPr lang="ko-KR" altLang="en-US" b="1" dirty="0">
              <a:ea typeface="1훈새마을운동 R"/>
            </a:endParaRPr>
          </a:p>
        </p:txBody>
      </p:sp>
      <p:cxnSp>
        <p:nvCxnSpPr>
          <p:cNvPr id="79" name="직선 연결선 78"/>
          <p:cNvCxnSpPr>
            <a:stCxn id="49" idx="2"/>
            <a:endCxn id="39" idx="0"/>
          </p:cNvCxnSpPr>
          <p:nvPr/>
        </p:nvCxnSpPr>
        <p:spPr>
          <a:xfrm>
            <a:off x="8440481" y="3481347"/>
            <a:ext cx="0" cy="572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5" descr="C:\Users\Admin\Downloads\noun_181379_cc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11657" r="21476" b="28666"/>
          <a:stretch/>
        </p:blipFill>
        <p:spPr bwMode="auto">
          <a:xfrm>
            <a:off x="4596521" y="2440034"/>
            <a:ext cx="246680" cy="2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5" descr="C:\Users\Admin\Downloads\noun_181379_cc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11657" r="21476" b="28666"/>
          <a:stretch/>
        </p:blipFill>
        <p:spPr bwMode="auto">
          <a:xfrm>
            <a:off x="3798732" y="2435271"/>
            <a:ext cx="246680" cy="2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5" descr="C:\Users\Admin\Downloads\noun_181379_cc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" t="11657" r="21476" b="28666"/>
          <a:stretch/>
        </p:blipFill>
        <p:spPr bwMode="auto">
          <a:xfrm>
            <a:off x="3086281" y="5976818"/>
            <a:ext cx="246680" cy="2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3424059" y="5976818"/>
            <a:ext cx="282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Packet capture</a:t>
            </a:r>
            <a:endParaRPr lang="ko-KR" altLang="en-US" sz="1600" dirty="0"/>
          </a:p>
        </p:txBody>
      </p:sp>
      <p:cxnSp>
        <p:nvCxnSpPr>
          <p:cNvPr id="94" name="구부러진 연결선 93"/>
          <p:cNvCxnSpPr>
            <a:endCxn id="38" idx="1"/>
          </p:cNvCxnSpPr>
          <p:nvPr/>
        </p:nvCxnSpPr>
        <p:spPr>
          <a:xfrm rot="5400000">
            <a:off x="2343938" y="3830098"/>
            <a:ext cx="2657198" cy="171061"/>
          </a:xfrm>
          <a:prstGeom prst="curvedConnector4">
            <a:avLst>
              <a:gd name="adj1" fmla="val 321"/>
              <a:gd name="adj2" fmla="val 37872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 104"/>
          <p:cNvCxnSpPr>
            <a:stCxn id="2053" idx="2"/>
            <a:endCxn id="48" idx="2"/>
          </p:cNvCxnSpPr>
          <p:nvPr/>
        </p:nvCxnSpPr>
        <p:spPr>
          <a:xfrm rot="5400000">
            <a:off x="5130085" y="4672802"/>
            <a:ext cx="332827" cy="1871875"/>
          </a:xfrm>
          <a:prstGeom prst="curvedConnector3">
            <a:avLst>
              <a:gd name="adj1" fmla="val 16868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986302" y="2423452"/>
            <a:ext cx="139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Physical Network</a:t>
            </a:r>
            <a:endParaRPr lang="ko-KR" altLang="en-US" sz="11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906098" y="3160123"/>
            <a:ext cx="139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Administrator</a:t>
            </a:r>
            <a:endParaRPr lang="ko-KR" altLang="en-US" sz="1100" b="1" dirty="0"/>
          </a:p>
        </p:txBody>
      </p:sp>
      <p:cxnSp>
        <p:nvCxnSpPr>
          <p:cNvPr id="69" name="직선 연결선 68"/>
          <p:cNvCxnSpPr>
            <a:stCxn id="2054" idx="1"/>
          </p:cNvCxnSpPr>
          <p:nvPr/>
        </p:nvCxnSpPr>
        <p:spPr>
          <a:xfrm flipH="1">
            <a:off x="4986302" y="2364497"/>
            <a:ext cx="2492267" cy="2630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30509" y="1488133"/>
            <a:ext cx="912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  <a:ea typeface="1훈새마을운동 R"/>
              </a:rPr>
              <a:t>Log </a:t>
            </a:r>
            <a:r>
              <a:rPr lang="ko-KR" altLang="en-US" sz="1200" b="1" dirty="0" smtClean="0">
                <a:solidFill>
                  <a:srgbClr val="C00000"/>
                </a:solidFill>
                <a:ea typeface="1훈새마을운동 R"/>
              </a:rPr>
              <a:t>분석</a:t>
            </a:r>
            <a:endParaRPr lang="ko-KR" altLang="en-US" b="1" dirty="0">
              <a:solidFill>
                <a:srgbClr val="C00000"/>
              </a:solidFill>
              <a:ea typeface="1훈새마을운동 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97107" y="95099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도식화</a:t>
            </a:r>
            <a:endParaRPr lang="ko-KR" altLang="en-US" sz="2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912</Words>
  <Application>Microsoft Office PowerPoint</Application>
  <PresentationFormat>사용자 지정</PresentationFormat>
  <Paragraphs>230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맑은 고딕</vt:lpstr>
      <vt:lpstr>DX경필명조B</vt:lpstr>
      <vt:lpstr>Wingdings</vt:lpstr>
      <vt:lpstr>1훈새마을운동 R</vt:lpstr>
      <vt:lpstr>HY강M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com01</cp:lastModifiedBy>
  <cp:revision>49</cp:revision>
  <dcterms:created xsi:type="dcterms:W3CDTF">2015-05-21T02:05:49Z</dcterms:created>
  <dcterms:modified xsi:type="dcterms:W3CDTF">2016-11-30T01:53:43Z</dcterms:modified>
</cp:coreProperties>
</file>