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9"/>
  </p:notesMasterIdLst>
  <p:sldIdLst>
    <p:sldId id="256" r:id="rId2"/>
    <p:sldId id="258" r:id="rId3"/>
    <p:sldId id="284" r:id="rId4"/>
    <p:sldId id="285" r:id="rId5"/>
    <p:sldId id="286" r:id="rId6"/>
    <p:sldId id="269" r:id="rId7"/>
    <p:sldId id="283" r:id="rId8"/>
    <p:sldId id="288" r:id="rId9"/>
    <p:sldId id="270" r:id="rId10"/>
    <p:sldId id="287" r:id="rId11"/>
    <p:sldId id="282" r:id="rId12"/>
    <p:sldId id="289" r:id="rId13"/>
    <p:sldId id="292" r:id="rId14"/>
    <p:sldId id="291" r:id="rId15"/>
    <p:sldId id="290" r:id="rId16"/>
    <p:sldId id="294" r:id="rId17"/>
    <p:sldId id="268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휴먼둥근헤드라인" panose="02030504000101010101" pitchFamily="18" charset="-127"/>
      <p:regular r:id="rId28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445569"/>
    <a:srgbClr val="1F4E79"/>
    <a:srgbClr val="0165B2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703" autoAdjust="0"/>
  </p:normalViewPr>
  <p:slideViewPr>
    <p:cSldViewPr>
      <p:cViewPr varScale="1">
        <p:scale>
          <a:sx n="83" d="100"/>
          <a:sy n="83" d="100"/>
        </p:scale>
        <p:origin x="65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B7A6682-7ADC-4BA3-9AFF-1B09CCA71B47}" type="datetimeFigureOut">
              <a:rPr lang="ko-KR" altLang="en-US"/>
              <a:pPr>
                <a:defRPr/>
              </a:pPr>
              <a:t>2021-11-21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410664-8E55-4915-9D4C-2970112C28E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B290B761-A5F8-4754-A5FA-F444E9328E42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09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E4A55F53-59A8-4567-BD17-462E0B9786E2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55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6F4F7218-8ECC-4FBB-BF6E-1832B81A7909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6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2754388" y="2806018"/>
            <a:ext cx="8208912" cy="49244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LSTM</a:t>
            </a:r>
            <a:r>
              <a:rPr lang="ko-KR" altLang="en-US" sz="3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을 활용한 국가별 작명 추천 모델 구현</a:t>
            </a:r>
          </a:p>
        </p:txBody>
      </p:sp>
      <p:grpSp>
        <p:nvGrpSpPr>
          <p:cNvPr id="6147" name="그룹 6">
            <a:extLst>
              <a:ext uri="{FF2B5EF4-FFF2-40B4-BE49-F238E27FC236}">
                <a16:creationId xmlns:a16="http://schemas.microsoft.com/office/drawing/2014/main" id="{159CBD4E-9C84-40E8-8EC0-CF064A25517A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2806018"/>
            <a:ext cx="2503488" cy="1077913"/>
            <a:chOff x="3268663" y="2240868"/>
            <a:chExt cx="3763441" cy="16201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EB34073-E088-4F6A-B5CA-5F7809D3A065}"/>
                </a:ext>
              </a:extLst>
            </p:cNvPr>
            <p:cNvSpPr/>
            <p:nvPr/>
          </p:nvSpPr>
          <p:spPr>
            <a:xfrm>
              <a:off x="3268663" y="2240868"/>
              <a:ext cx="3095233" cy="1620180"/>
            </a:xfrm>
            <a:prstGeom prst="rect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b="1" dirty="0"/>
                <a:t>빅데이터 </a:t>
              </a:r>
              <a:endParaRPr lang="en-US" altLang="ko-KR" sz="1600" b="1" dirty="0"/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b="1" dirty="0"/>
                <a:t>정보처리</a:t>
              </a: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E1113E3C-D964-4CC0-A7E5-FFA4CA2BDEAF}"/>
                </a:ext>
              </a:extLst>
            </p:cNvPr>
            <p:cNvSpPr/>
            <p:nvPr/>
          </p:nvSpPr>
          <p:spPr>
            <a:xfrm rot="5400000">
              <a:off x="6437911" y="2150148"/>
              <a:ext cx="503473" cy="684913"/>
            </a:xfrm>
            <a:prstGeom prst="rtTriangle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8904312" y="5265204"/>
            <a:ext cx="2783294" cy="110799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2017010809</a:t>
            </a:r>
          </a:p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정보통계학과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성언승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>
            <a:extLst>
              <a:ext uri="{FF2B5EF4-FFF2-40B4-BE49-F238E27FC236}">
                <a16:creationId xmlns:a16="http://schemas.microsoft.com/office/drawing/2014/main" id="{C46ED5AE-380F-44BF-8436-E5975620C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23121-FDC9-4C13-8AF8-2722FE6CB918}"/>
              </a:ext>
            </a:extLst>
          </p:cNvPr>
          <p:cNvSpPr txBox="1"/>
          <p:nvPr/>
        </p:nvSpPr>
        <p:spPr>
          <a:xfrm>
            <a:off x="849313" y="66675"/>
            <a:ext cx="209865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LSTM 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네트워크 설계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B6EB28-8F3C-467D-8336-BD01B9650886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69CBE1-3A13-45BD-8934-46D465DEACB2}"/>
              </a:ext>
            </a:extLst>
          </p:cNvPr>
          <p:cNvSpPr/>
          <p:nvPr/>
        </p:nvSpPr>
        <p:spPr>
          <a:xfrm>
            <a:off x="254000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D0C4A-AE6A-4E5D-ABB9-922B40552515}"/>
              </a:ext>
            </a:extLst>
          </p:cNvPr>
          <p:cNvSpPr txBox="1"/>
          <p:nvPr/>
        </p:nvSpPr>
        <p:spPr>
          <a:xfrm>
            <a:off x="399940" y="763551"/>
            <a:ext cx="479891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1.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Embedding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7AB8593-4FD7-49F3-9859-D21677523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978" y="1102105"/>
            <a:ext cx="5509594" cy="49262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9E1FA22-56D9-4A82-A41B-636FE51CF624}"/>
              </a:ext>
            </a:extLst>
          </p:cNvPr>
          <p:cNvSpPr txBox="1"/>
          <p:nvPr/>
        </p:nvSpPr>
        <p:spPr>
          <a:xfrm>
            <a:off x="1924312" y="2404718"/>
            <a:ext cx="22566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atin typeface="+mn-ea"/>
              </a:rPr>
              <a:t>One-hot Tensor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68E52E-5B91-4DA3-BF4D-E9C10C3A71BA}"/>
              </a:ext>
            </a:extLst>
          </p:cNvPr>
          <p:cNvSpPr txBox="1"/>
          <p:nvPr/>
        </p:nvSpPr>
        <p:spPr>
          <a:xfrm>
            <a:off x="2116894" y="4473116"/>
            <a:ext cx="1871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atin typeface="+mn-ea"/>
              </a:rPr>
              <a:t>연속적인 값</a:t>
            </a: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AA535063-7C60-4AD9-ADF5-1109FE2E97C1}"/>
              </a:ext>
            </a:extLst>
          </p:cNvPr>
          <p:cNvSpPr/>
          <p:nvPr/>
        </p:nvSpPr>
        <p:spPr>
          <a:xfrm>
            <a:off x="2810768" y="3263498"/>
            <a:ext cx="483740" cy="756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1">
            <a:extLst>
              <a:ext uri="{FF2B5EF4-FFF2-40B4-BE49-F238E27FC236}">
                <a16:creationId xmlns:a16="http://schemas.microsoft.com/office/drawing/2014/main" id="{2B0C342D-F8FF-4A3D-B047-861EAD857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B45E87-2341-4472-B9F3-233F82D0912E}"/>
              </a:ext>
            </a:extLst>
          </p:cNvPr>
          <p:cNvSpPr txBox="1"/>
          <p:nvPr/>
        </p:nvSpPr>
        <p:spPr>
          <a:xfrm>
            <a:off x="849313" y="66675"/>
            <a:ext cx="209865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LSTM 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네트워크 설계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563FCD4-64A7-4814-896D-B050AE4038AB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DE4B9E-1637-473C-AD6D-2AE887F15A30}"/>
              </a:ext>
            </a:extLst>
          </p:cNvPr>
          <p:cNvSpPr/>
          <p:nvPr/>
        </p:nvSpPr>
        <p:spPr>
          <a:xfrm>
            <a:off x="254000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6ED7B1-45B3-4A73-86D1-956D9ECE981E}"/>
              </a:ext>
            </a:extLst>
          </p:cNvPr>
          <p:cNvSpPr txBox="1"/>
          <p:nvPr/>
        </p:nvSpPr>
        <p:spPr>
          <a:xfrm>
            <a:off x="399940" y="763551"/>
            <a:ext cx="479891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2. LSTM &amp; Classifier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013BBB-9968-40CE-BC08-C5989532B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87" y="1268760"/>
            <a:ext cx="5436601" cy="5076564"/>
          </a:xfrm>
          <a:prstGeom prst="rect">
            <a:avLst/>
          </a:prstGeom>
        </p:spPr>
      </p:pic>
      <p:pic>
        <p:nvPicPr>
          <p:cNvPr id="1026" name="Picture 2" descr="ShareTechnote - 5G - What is 5G ?">
            <a:extLst>
              <a:ext uri="{FF2B5EF4-FFF2-40B4-BE49-F238E27FC236}">
                <a16:creationId xmlns:a16="http://schemas.microsoft.com/office/drawing/2014/main" id="{049784B3-4E92-4E9E-B051-B1E6380A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56" y="1268760"/>
            <a:ext cx="2952328" cy="496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19EFD-E083-422E-9BAE-EE752804C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88FD8-D5CE-499C-BD82-3E087E300267}"/>
              </a:ext>
            </a:extLst>
          </p:cNvPr>
          <p:cNvSpPr txBox="1"/>
          <p:nvPr/>
        </p:nvSpPr>
        <p:spPr>
          <a:xfrm>
            <a:off x="849313" y="66675"/>
            <a:ext cx="209865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LSTM 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네트워크 설계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0B0739A-1F7C-4E37-A7BC-374BDC9C0CB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35778D-B1DE-433A-9161-3EF4358D3B23}"/>
              </a:ext>
            </a:extLst>
          </p:cNvPr>
          <p:cNvSpPr/>
          <p:nvPr/>
        </p:nvSpPr>
        <p:spPr>
          <a:xfrm>
            <a:off x="254000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6648E-DEE6-45B9-BC7F-2BDE5787F4C5}"/>
              </a:ext>
            </a:extLst>
          </p:cNvPr>
          <p:cNvSpPr txBox="1"/>
          <p:nvPr/>
        </p:nvSpPr>
        <p:spPr>
          <a:xfrm>
            <a:off x="399940" y="763551"/>
            <a:ext cx="479891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3. 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네트워크 정의 및 손실함수 선언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1A4290-CABC-4538-ABB3-3D42725F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28" y="1281230"/>
            <a:ext cx="5068572" cy="51211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70DA59-DCC6-4129-90D7-F56F68FCB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56" y="1077052"/>
            <a:ext cx="5004555" cy="538604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628BC1-5A03-47BD-84B4-3982C94FF66F}"/>
              </a:ext>
            </a:extLst>
          </p:cNvPr>
          <p:cNvSpPr/>
          <p:nvPr/>
        </p:nvSpPr>
        <p:spPr>
          <a:xfrm>
            <a:off x="2027548" y="3897052"/>
            <a:ext cx="3672408" cy="100811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47AFC2-0D7C-46A3-9492-A50B5789A184}"/>
              </a:ext>
            </a:extLst>
          </p:cNvPr>
          <p:cNvSpPr/>
          <p:nvPr/>
        </p:nvSpPr>
        <p:spPr>
          <a:xfrm>
            <a:off x="6082825" y="4437113"/>
            <a:ext cx="3672408" cy="9721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249BA6C-BFF3-4DD6-9BD2-8D380A63A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56" y="1314617"/>
            <a:ext cx="5357210" cy="529197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0877A3-189E-4E80-BE84-3277B4C2192B}"/>
              </a:ext>
            </a:extLst>
          </p:cNvPr>
          <p:cNvSpPr/>
          <p:nvPr/>
        </p:nvSpPr>
        <p:spPr>
          <a:xfrm>
            <a:off x="2387588" y="6101290"/>
            <a:ext cx="1332148" cy="1440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7DDF11-97D9-4911-941B-2E1054EF1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E9642-D4C4-4FD0-A4B2-149A154C9BBF}"/>
              </a:ext>
            </a:extLst>
          </p:cNvPr>
          <p:cNvSpPr txBox="1"/>
          <p:nvPr/>
        </p:nvSpPr>
        <p:spPr>
          <a:xfrm>
            <a:off x="849312" y="66675"/>
            <a:ext cx="18623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Training &amp; Evaluate</a:t>
            </a:r>
            <a:endParaRPr lang="ko-KR" altLang="en-US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>
              <a:defRPr/>
            </a:pPr>
            <a:endParaRPr lang="ko-KR" altLang="en-US" sz="1600" b="1" spc="-150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DF57F5D-106D-4D9D-83BF-46E9FBF8E9F5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692466-9BB9-4D85-8F94-EC035A908D2C}"/>
              </a:ext>
            </a:extLst>
          </p:cNvPr>
          <p:cNvSpPr/>
          <p:nvPr/>
        </p:nvSpPr>
        <p:spPr>
          <a:xfrm>
            <a:off x="254000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97999-89EC-42F0-8B58-192F47F3193C}"/>
              </a:ext>
            </a:extLst>
          </p:cNvPr>
          <p:cNvSpPr txBox="1"/>
          <p:nvPr/>
        </p:nvSpPr>
        <p:spPr>
          <a:xfrm>
            <a:off x="399940" y="763551"/>
            <a:ext cx="479891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1. Training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7961A-E671-4BDC-9733-211A9A9D4DBA}"/>
              </a:ext>
            </a:extLst>
          </p:cNvPr>
          <p:cNvSpPr txBox="1"/>
          <p:nvPr/>
        </p:nvSpPr>
        <p:spPr>
          <a:xfrm>
            <a:off x="6204012" y="1293970"/>
            <a:ext cx="58326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445569"/>
                </a:solidFill>
                <a:latin typeface="+mn-ea"/>
                <a:ea typeface="+mn-ea"/>
              </a:rPr>
              <a:t>[</a:t>
            </a:r>
            <a:r>
              <a:rPr lang="ko-KR" altLang="en-US" sz="1600" dirty="0">
                <a:solidFill>
                  <a:srgbClr val="445569"/>
                </a:solidFill>
                <a:latin typeface="+mn-ea"/>
                <a:ea typeface="+mn-ea"/>
              </a:rPr>
              <a:t>보조함수 선언</a:t>
            </a:r>
            <a:r>
              <a:rPr lang="en-US" altLang="ko-KR" sz="1600" dirty="0">
                <a:solidFill>
                  <a:srgbClr val="445569"/>
                </a:solidFill>
                <a:latin typeface="+mn-ea"/>
                <a:ea typeface="+mn-ea"/>
              </a:rPr>
              <a:t>]</a:t>
            </a:r>
            <a:endParaRPr lang="en-US" altLang="ko-KR" sz="1600" i="0" dirty="0">
              <a:solidFill>
                <a:srgbClr val="445569"/>
              </a:solidFill>
              <a:effectLst/>
              <a:latin typeface="+mn-ea"/>
              <a:ea typeface="+mn-ea"/>
            </a:endParaRPr>
          </a:p>
          <a:p>
            <a:r>
              <a:rPr lang="en-US" altLang="ko-KR" sz="1600" i="0" dirty="0" err="1">
                <a:solidFill>
                  <a:srgbClr val="445569"/>
                </a:solidFill>
                <a:effectLst/>
                <a:latin typeface="+mn-ea"/>
                <a:ea typeface="+mn-ea"/>
              </a:rPr>
              <a:t>MetricCalculator</a:t>
            </a:r>
            <a:r>
              <a:rPr lang="en-US" altLang="ko-KR" sz="1600" i="0" dirty="0">
                <a:solidFill>
                  <a:srgbClr val="445569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sz="1600" i="0" dirty="0">
                <a:solidFill>
                  <a:srgbClr val="445569"/>
                </a:solidFill>
                <a:effectLst/>
                <a:latin typeface="+mn-ea"/>
                <a:ea typeface="+mn-ea"/>
              </a:rPr>
              <a:t>학습</a:t>
            </a:r>
            <a:r>
              <a:rPr lang="en-US" altLang="ko-KR" sz="1600" i="0" dirty="0">
                <a:solidFill>
                  <a:srgbClr val="445569"/>
                </a:solidFill>
                <a:effectLst/>
                <a:latin typeface="+mn-ea"/>
                <a:ea typeface="+mn-ea"/>
              </a:rPr>
              <a:t>/</a:t>
            </a:r>
            <a:r>
              <a:rPr lang="ko-KR" altLang="en-US" sz="1600" i="0" dirty="0">
                <a:solidFill>
                  <a:srgbClr val="445569"/>
                </a:solidFill>
                <a:effectLst/>
                <a:latin typeface="+mn-ea"/>
                <a:ea typeface="+mn-ea"/>
              </a:rPr>
              <a:t>검증 데이터에 대한 정확도를 기록</a:t>
            </a:r>
            <a:endParaRPr lang="en-US" altLang="ko-KR" sz="1600" i="0" dirty="0">
              <a:solidFill>
                <a:srgbClr val="445569"/>
              </a:solidFill>
              <a:effectLst/>
              <a:latin typeface="+mn-ea"/>
              <a:ea typeface="+mn-ea"/>
            </a:endParaRPr>
          </a:p>
          <a:p>
            <a:r>
              <a:rPr lang="en-US" altLang="ko-KR" sz="1600" i="0" dirty="0" err="1">
                <a:solidFill>
                  <a:srgbClr val="445569"/>
                </a:solidFill>
                <a:effectLst/>
                <a:latin typeface="+mn-ea"/>
                <a:ea typeface="+mn-ea"/>
              </a:rPr>
              <a:t>save_checkpoint</a:t>
            </a:r>
            <a:r>
              <a:rPr lang="en-US" altLang="ko-KR" sz="1600" i="0" dirty="0">
                <a:solidFill>
                  <a:srgbClr val="445569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sz="1600" i="0" dirty="0">
                <a:solidFill>
                  <a:srgbClr val="445569"/>
                </a:solidFill>
                <a:effectLst/>
                <a:latin typeface="+mn-ea"/>
                <a:ea typeface="+mn-ea"/>
              </a:rPr>
              <a:t>모델의 파라미터를 파일로 저장</a:t>
            </a:r>
            <a:endParaRPr lang="en-US" altLang="ko-KR" sz="1600" i="0" dirty="0">
              <a:solidFill>
                <a:srgbClr val="445569"/>
              </a:solidFill>
              <a:effectLst/>
              <a:latin typeface="+mn-ea"/>
              <a:ea typeface="+mn-ea"/>
            </a:endParaRPr>
          </a:p>
          <a:p>
            <a:r>
              <a:rPr lang="en-US" altLang="ko-KR" sz="1600" i="0" dirty="0" err="1">
                <a:solidFill>
                  <a:srgbClr val="445569"/>
                </a:solidFill>
                <a:effectLst/>
                <a:latin typeface="+mn-ea"/>
                <a:ea typeface="+mn-ea"/>
              </a:rPr>
              <a:t>load_checkpoint</a:t>
            </a:r>
            <a:r>
              <a:rPr lang="en-US" altLang="ko-KR" sz="1600" i="0" dirty="0">
                <a:solidFill>
                  <a:srgbClr val="445569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sz="1600" i="0" dirty="0">
                <a:solidFill>
                  <a:srgbClr val="445569"/>
                </a:solidFill>
                <a:effectLst/>
                <a:latin typeface="+mn-ea"/>
                <a:ea typeface="+mn-ea"/>
              </a:rPr>
              <a:t>저장한 모델 파라미터를 불러와 모델에 </a:t>
            </a:r>
            <a:r>
              <a:rPr lang="ko-KR" altLang="en-US" sz="1600" dirty="0">
                <a:solidFill>
                  <a:srgbClr val="445569"/>
                </a:solidFill>
                <a:latin typeface="+mn-ea"/>
                <a:ea typeface="+mn-ea"/>
              </a:rPr>
              <a:t>씌움</a:t>
            </a:r>
            <a:endParaRPr lang="en-US" altLang="ko-KR" sz="1600" i="0" dirty="0">
              <a:solidFill>
                <a:srgbClr val="445569"/>
              </a:solidFill>
              <a:effectLst/>
              <a:latin typeface="+mn-ea"/>
              <a:ea typeface="+mn-ea"/>
            </a:endParaRPr>
          </a:p>
          <a:p>
            <a:r>
              <a:rPr lang="en-US" altLang="ko-KR" sz="1600" i="0" dirty="0" err="1">
                <a:solidFill>
                  <a:srgbClr val="445569"/>
                </a:solidFill>
                <a:effectLst/>
                <a:latin typeface="+mn-ea"/>
                <a:ea typeface="+mn-ea"/>
              </a:rPr>
              <a:t>save_dict_to_json</a:t>
            </a:r>
            <a:r>
              <a:rPr lang="en-US" altLang="ko-KR" sz="1600" i="0" dirty="0">
                <a:solidFill>
                  <a:srgbClr val="445569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sz="1600" i="0" dirty="0">
                <a:solidFill>
                  <a:srgbClr val="445569"/>
                </a:solidFill>
                <a:effectLst/>
                <a:latin typeface="+mn-ea"/>
                <a:ea typeface="+mn-ea"/>
              </a:rPr>
              <a:t>모델의 학습 경과를 </a:t>
            </a:r>
            <a:r>
              <a:rPr lang="en-US" altLang="ko-KR" sz="1600" i="0" dirty="0">
                <a:solidFill>
                  <a:srgbClr val="445569"/>
                </a:solidFill>
                <a:effectLst/>
                <a:latin typeface="+mn-ea"/>
                <a:ea typeface="+mn-ea"/>
              </a:rPr>
              <a:t>json </a:t>
            </a:r>
            <a:r>
              <a:rPr lang="ko-KR" altLang="en-US" sz="1600" i="0" dirty="0">
                <a:solidFill>
                  <a:srgbClr val="445569"/>
                </a:solidFill>
                <a:effectLst/>
                <a:latin typeface="+mn-ea"/>
                <a:ea typeface="+mn-ea"/>
              </a:rPr>
              <a:t>파일로 저장</a:t>
            </a:r>
            <a:endParaRPr lang="en-US" altLang="ko-KR" sz="1600" i="0" dirty="0">
              <a:solidFill>
                <a:srgbClr val="445569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6ACAC1-AA27-40AF-973B-F895FADB5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1" r="1312" b="2"/>
          <a:stretch/>
        </p:blipFill>
        <p:spPr>
          <a:xfrm>
            <a:off x="252687" y="1293970"/>
            <a:ext cx="5410113" cy="526737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FEF893-CF79-4803-BC17-3CF4A3DE7EB1}"/>
              </a:ext>
            </a:extLst>
          </p:cNvPr>
          <p:cNvSpPr/>
          <p:nvPr/>
        </p:nvSpPr>
        <p:spPr>
          <a:xfrm>
            <a:off x="767408" y="4113076"/>
            <a:ext cx="4716524" cy="8640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0316CA-A982-4AA1-85BA-0E6C398C3F90}"/>
              </a:ext>
            </a:extLst>
          </p:cNvPr>
          <p:cNvSpPr/>
          <p:nvPr/>
        </p:nvSpPr>
        <p:spPr>
          <a:xfrm>
            <a:off x="767408" y="5075754"/>
            <a:ext cx="1440805" cy="5191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9C4F1E7-6D05-4AF7-8861-9171E6588FCE}"/>
              </a:ext>
            </a:extLst>
          </p:cNvPr>
          <p:cNvSpPr/>
          <p:nvPr/>
        </p:nvSpPr>
        <p:spPr>
          <a:xfrm>
            <a:off x="5951984" y="4329100"/>
            <a:ext cx="900100" cy="432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02E32E1-EE55-4882-8B3B-307B6BCAD2DF}"/>
              </a:ext>
            </a:extLst>
          </p:cNvPr>
          <p:cNvSpPr/>
          <p:nvPr/>
        </p:nvSpPr>
        <p:spPr>
          <a:xfrm>
            <a:off x="5954162" y="5162821"/>
            <a:ext cx="900100" cy="432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61F4D0-6687-47F6-8F0A-84FF01EBE28F}"/>
              </a:ext>
            </a:extLst>
          </p:cNvPr>
          <p:cNvSpPr txBox="1"/>
          <p:nvPr/>
        </p:nvSpPr>
        <p:spPr>
          <a:xfrm>
            <a:off x="6852084" y="4375846"/>
            <a:ext cx="479891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이름의 한글자마다 순회하며 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Loss 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값 계산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D84657-0241-4593-A88A-DAF9B1BB146A}"/>
              </a:ext>
            </a:extLst>
          </p:cNvPr>
          <p:cNvSpPr txBox="1"/>
          <p:nvPr/>
        </p:nvSpPr>
        <p:spPr>
          <a:xfrm>
            <a:off x="6852084" y="5209567"/>
            <a:ext cx="50330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계산한 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Loss 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값으로 </a:t>
            </a:r>
            <a:r>
              <a:rPr lang="ko-KR" altLang="en-US" sz="1600" b="1" dirty="0" err="1">
                <a:solidFill>
                  <a:srgbClr val="445569"/>
                </a:solidFill>
                <a:latin typeface="+mn-ea"/>
                <a:ea typeface="+mn-ea"/>
              </a:rPr>
              <a:t>역전파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(Back Propagation)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273005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A04B99-DC82-4D6C-AC23-EEC57A320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F19DC-DEC8-49BC-9AAF-46515664E69B}"/>
              </a:ext>
            </a:extLst>
          </p:cNvPr>
          <p:cNvSpPr txBox="1"/>
          <p:nvPr/>
        </p:nvSpPr>
        <p:spPr>
          <a:xfrm>
            <a:off x="849312" y="66675"/>
            <a:ext cx="18623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Training &amp; Evaluate</a:t>
            </a:r>
            <a:endParaRPr lang="ko-KR" altLang="en-US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>
              <a:defRPr/>
            </a:pPr>
            <a:endParaRPr lang="ko-KR" altLang="en-US" sz="1600" b="1" spc="-150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93BA13A-1EB4-46E1-8343-ED836EB4C390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C509E3-C4AF-4E6D-A80F-D5951CEEADBB}"/>
              </a:ext>
            </a:extLst>
          </p:cNvPr>
          <p:cNvSpPr/>
          <p:nvPr/>
        </p:nvSpPr>
        <p:spPr>
          <a:xfrm>
            <a:off x="254000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8F002-2329-4E51-8A88-65D38C9F2C96}"/>
              </a:ext>
            </a:extLst>
          </p:cNvPr>
          <p:cNvSpPr txBox="1"/>
          <p:nvPr/>
        </p:nvSpPr>
        <p:spPr>
          <a:xfrm>
            <a:off x="399940" y="763551"/>
            <a:ext cx="479891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2. Evaluate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3E59157-6F36-4616-9F5F-5704DCD6BE09}"/>
              </a:ext>
            </a:extLst>
          </p:cNvPr>
          <p:cNvSpPr/>
          <p:nvPr/>
        </p:nvSpPr>
        <p:spPr>
          <a:xfrm>
            <a:off x="5771964" y="3573016"/>
            <a:ext cx="900100" cy="432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497B9C-4E2A-42B8-9D73-C67B63A75FC1}"/>
              </a:ext>
            </a:extLst>
          </p:cNvPr>
          <p:cNvSpPr txBox="1"/>
          <p:nvPr/>
        </p:nvSpPr>
        <p:spPr>
          <a:xfrm>
            <a:off x="6816080" y="3619761"/>
            <a:ext cx="4068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1Epoch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에 한번 실행되는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성능 평가함수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573A3F5-FBDF-4E70-AFF4-D6D552D6F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06" y="1224284"/>
            <a:ext cx="4992033" cy="54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6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31003F-1300-46DF-B57D-709D4FF61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861D2-8592-4C1F-825D-C27CE2D78600}"/>
              </a:ext>
            </a:extLst>
          </p:cNvPr>
          <p:cNvSpPr txBox="1"/>
          <p:nvPr/>
        </p:nvSpPr>
        <p:spPr>
          <a:xfrm>
            <a:off x="849312" y="66675"/>
            <a:ext cx="18623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Training &amp; Evaluate</a:t>
            </a:r>
            <a:endParaRPr lang="ko-KR" altLang="en-US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>
              <a:defRPr/>
            </a:pPr>
            <a:endParaRPr lang="ko-KR" altLang="en-US" sz="1600" b="1" spc="-150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5E858E-3D42-4A70-82C1-21B9564513A4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6F89B5-CD58-48D3-8B92-862591FF58F9}"/>
              </a:ext>
            </a:extLst>
          </p:cNvPr>
          <p:cNvSpPr/>
          <p:nvPr/>
        </p:nvSpPr>
        <p:spPr>
          <a:xfrm>
            <a:off x="254000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B2DCF-5C41-4D74-BFAF-BCC0C2B5D6B0}"/>
              </a:ext>
            </a:extLst>
          </p:cNvPr>
          <p:cNvSpPr txBox="1"/>
          <p:nvPr/>
        </p:nvSpPr>
        <p:spPr>
          <a:xfrm>
            <a:off x="399940" y="763551"/>
            <a:ext cx="479891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3. Train &amp;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Evaluate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E809F5-6DC3-4377-8438-1DB1DA18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1" y="1218913"/>
            <a:ext cx="5837209" cy="54812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64F584-0399-4FBA-A8EF-1936A470F6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1"/>
          <a:stretch/>
        </p:blipFill>
        <p:spPr>
          <a:xfrm>
            <a:off x="6044227" y="1195388"/>
            <a:ext cx="5775137" cy="41778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C64A1DE-C49A-42B5-B036-8C10855F3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271" y="5373216"/>
            <a:ext cx="5786494" cy="2658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06D205E-B320-4D12-AFBD-61D46A4B3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227" y="5639082"/>
            <a:ext cx="5775137" cy="6434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4B60ACB-998D-4E99-BEAA-19403A518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5647" y="6271381"/>
            <a:ext cx="5775137" cy="26586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EECBC7-DEAE-49F4-99BA-23541DBD4C6C}"/>
              </a:ext>
            </a:extLst>
          </p:cNvPr>
          <p:cNvSpPr/>
          <p:nvPr/>
        </p:nvSpPr>
        <p:spPr>
          <a:xfrm>
            <a:off x="6055478" y="2845050"/>
            <a:ext cx="3496906" cy="8719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4EE646-B48D-461A-894F-94A499BDC927}"/>
              </a:ext>
            </a:extLst>
          </p:cNvPr>
          <p:cNvSpPr/>
          <p:nvPr/>
        </p:nvSpPr>
        <p:spPr>
          <a:xfrm>
            <a:off x="6055478" y="3717032"/>
            <a:ext cx="5477126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441B4-5426-46C5-A156-BFF781B11F25}"/>
              </a:ext>
            </a:extLst>
          </p:cNvPr>
          <p:cNvSpPr/>
          <p:nvPr/>
        </p:nvSpPr>
        <p:spPr>
          <a:xfrm>
            <a:off x="6055479" y="4139481"/>
            <a:ext cx="1552690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0A84173-0FF3-46FD-9CBB-10840ADD11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9503" y="1189381"/>
            <a:ext cx="4327929" cy="417782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2E63FC8-45BD-4EB9-885E-C44ED5D0C924}"/>
              </a:ext>
            </a:extLst>
          </p:cNvPr>
          <p:cNvCxnSpPr/>
          <p:nvPr/>
        </p:nvCxnSpPr>
        <p:spPr>
          <a:xfrm>
            <a:off x="3071664" y="3284984"/>
            <a:ext cx="2412268" cy="15481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69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B083D-B504-48B3-A9DC-072A56108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77C01-27DC-4E34-9B47-0465EFAA9066}"/>
              </a:ext>
            </a:extLst>
          </p:cNvPr>
          <p:cNvSpPr txBox="1"/>
          <p:nvPr/>
        </p:nvSpPr>
        <p:spPr>
          <a:xfrm>
            <a:off x="849312" y="66675"/>
            <a:ext cx="18623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모델 실행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(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예측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)</a:t>
            </a:r>
            <a:endParaRPr lang="ko-KR" altLang="en-US" sz="1600" b="1" spc="-150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EC58C4-3123-47CE-8E71-AE66BFA3F95C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111CF0-85F9-4F31-A9FA-888F03BD5834}"/>
              </a:ext>
            </a:extLst>
          </p:cNvPr>
          <p:cNvSpPr/>
          <p:nvPr/>
        </p:nvSpPr>
        <p:spPr>
          <a:xfrm>
            <a:off x="254000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98704-A025-4CE7-AEF7-AA7468F0447D}"/>
              </a:ext>
            </a:extLst>
          </p:cNvPr>
          <p:cNvSpPr txBox="1"/>
          <p:nvPr/>
        </p:nvSpPr>
        <p:spPr>
          <a:xfrm>
            <a:off x="399940" y="763551"/>
            <a:ext cx="479891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학습 모델 실행 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81BA48-BAF2-48E2-B88C-BE7C4B8DF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09676"/>
            <a:ext cx="7309005" cy="20976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A4991E-CCD6-4C44-AA6B-74AF47F49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3321582"/>
            <a:ext cx="5957669" cy="304987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7F7A34-30D4-4133-9FD2-374623C24CD3}"/>
              </a:ext>
            </a:extLst>
          </p:cNvPr>
          <p:cNvSpPr/>
          <p:nvPr/>
        </p:nvSpPr>
        <p:spPr>
          <a:xfrm>
            <a:off x="1019436" y="5432300"/>
            <a:ext cx="756084" cy="2160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86AE20-5109-4940-92CB-CFD12C957B01}"/>
              </a:ext>
            </a:extLst>
          </p:cNvPr>
          <p:cNvSpPr/>
          <p:nvPr/>
        </p:nvSpPr>
        <p:spPr>
          <a:xfrm>
            <a:off x="1091443" y="4260358"/>
            <a:ext cx="659613" cy="2160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1147F7-3254-4AD5-8A10-94A6B8585AAC}"/>
              </a:ext>
            </a:extLst>
          </p:cNvPr>
          <p:cNvSpPr/>
          <p:nvPr/>
        </p:nvSpPr>
        <p:spPr>
          <a:xfrm>
            <a:off x="3933259" y="4242429"/>
            <a:ext cx="659613" cy="2160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4AF4EF-D310-4EC0-8553-7B530F8A0450}"/>
              </a:ext>
            </a:extLst>
          </p:cNvPr>
          <p:cNvSpPr txBox="1"/>
          <p:nvPr/>
        </p:nvSpPr>
        <p:spPr>
          <a:xfrm>
            <a:off x="7356140" y="4052695"/>
            <a:ext cx="4392488" cy="160043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400" b="1" dirty="0">
                <a:latin typeface="+mn-ea"/>
                <a:ea typeface="+mn-ea"/>
              </a:rPr>
              <a:t>학습 데이터가 많은 스페인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미국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일본의 경우 생성된 이름에 문화권의 특징이 잘 나타남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</a:p>
          <a:p>
            <a:pPr algn="just">
              <a:defRPr/>
            </a:pPr>
            <a:endParaRPr lang="en-US" altLang="ko-KR" sz="1400" b="1" dirty="0">
              <a:latin typeface="+mn-ea"/>
              <a:ea typeface="+mn-ea"/>
            </a:endParaRPr>
          </a:p>
          <a:p>
            <a:pPr algn="just">
              <a:defRPr/>
            </a:pPr>
            <a:r>
              <a:rPr lang="ko-KR" altLang="en-US" sz="1400" b="1" dirty="0">
                <a:latin typeface="+mn-ea"/>
                <a:ea typeface="+mn-ea"/>
              </a:rPr>
              <a:t>한국의 경우 약 </a:t>
            </a:r>
            <a:r>
              <a:rPr lang="en-US" altLang="ko-KR" sz="1400" b="1" dirty="0">
                <a:latin typeface="+mn-ea"/>
                <a:ea typeface="+mn-ea"/>
              </a:rPr>
              <a:t>350</a:t>
            </a:r>
            <a:r>
              <a:rPr lang="ko-KR" altLang="en-US" sz="1400" b="1" dirty="0">
                <a:latin typeface="+mn-ea"/>
                <a:ea typeface="+mn-ea"/>
              </a:rPr>
              <a:t>개의 이름으로 학습하였기 때문에 다른 국가에 비해 유효한 이름의 수가 적으며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데이터 추가 및 학습량 증가를 통해 정확도를 올릴 수 있을 것으로 예상됨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5A264BF-5C79-439E-8CD5-03DB7CE7B6E2}"/>
              </a:ext>
            </a:extLst>
          </p:cNvPr>
          <p:cNvSpPr/>
          <p:nvPr/>
        </p:nvSpPr>
        <p:spPr>
          <a:xfrm>
            <a:off x="6384032" y="4630497"/>
            <a:ext cx="900100" cy="432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2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F2A9130B-1D7B-4748-9009-4EE6A3FFB880}"/>
              </a:ext>
            </a:extLst>
          </p:cNvPr>
          <p:cNvSpPr/>
          <p:nvPr/>
        </p:nvSpPr>
        <p:spPr>
          <a:xfrm rot="5400000">
            <a:off x="60325" y="-60325"/>
            <a:ext cx="334963" cy="45561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F0E854-22C4-481E-BE1F-CBC5611BE16C}"/>
              </a:ext>
            </a:extLst>
          </p:cNvPr>
          <p:cNvSpPr/>
          <p:nvPr/>
        </p:nvSpPr>
        <p:spPr bwMode="auto">
          <a:xfrm>
            <a:off x="2827337" y="2766219"/>
            <a:ext cx="6537325" cy="1325562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latin typeface="+mn-ea"/>
              </a:rPr>
              <a:t>감사합니다</a:t>
            </a:r>
            <a:r>
              <a:rPr lang="en-US" altLang="ko-KR" sz="4000" b="1" dirty="0">
                <a:latin typeface="+mn-ea"/>
              </a:rPr>
              <a:t>.</a:t>
            </a:r>
            <a:endParaRPr lang="ko-KR" altLang="en-US" sz="40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6">
            <a:extLst>
              <a:ext uri="{FF2B5EF4-FFF2-40B4-BE49-F238E27FC236}">
                <a16:creationId xmlns:a16="http://schemas.microsoft.com/office/drawing/2014/main" id="{4A69E5B5-DF69-492E-8467-69F866C849E4}"/>
              </a:ext>
            </a:extLst>
          </p:cNvPr>
          <p:cNvGrpSpPr>
            <a:grpSpLocks/>
          </p:cNvGrpSpPr>
          <p:nvPr/>
        </p:nvGrpSpPr>
        <p:grpSpPr bwMode="auto">
          <a:xfrm>
            <a:off x="1465263" y="2163763"/>
            <a:ext cx="2913062" cy="1736725"/>
            <a:chOff x="3268663" y="2240868"/>
            <a:chExt cx="3096345" cy="212423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CDDD06-C26E-49E8-A179-00D4CDF28DDF}"/>
                </a:ext>
              </a:extLst>
            </p:cNvPr>
            <p:cNvSpPr/>
            <p:nvPr/>
          </p:nvSpPr>
          <p:spPr>
            <a:xfrm>
              <a:off x="3268663" y="2240868"/>
              <a:ext cx="3096345" cy="1621332"/>
            </a:xfrm>
            <a:prstGeom prst="rect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b="1" dirty="0"/>
                <a:t>목차</a:t>
              </a:r>
              <a:endParaRPr lang="ko-KR" altLang="en-US" sz="4000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0B9767EB-F921-4E02-AD01-1EBB381C5D98}"/>
                </a:ext>
              </a:extLst>
            </p:cNvPr>
            <p:cNvSpPr/>
            <p:nvPr/>
          </p:nvSpPr>
          <p:spPr>
            <a:xfrm rot="16200000" flipH="1">
              <a:off x="5880696" y="3880794"/>
              <a:ext cx="502905" cy="465717"/>
            </a:xfrm>
            <a:prstGeom prst="rtTriangle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/>
            </a:p>
          </p:txBody>
        </p:sp>
      </p:grpSp>
      <p:pic>
        <p:nvPicPr>
          <p:cNvPr id="7171" name="그림 5">
            <a:extLst>
              <a:ext uri="{FF2B5EF4-FFF2-40B4-BE49-F238E27FC236}">
                <a16:creationId xmlns:a16="http://schemas.microsoft.com/office/drawing/2014/main" id="{E47EEFDF-B23B-4172-B740-32A5077AF3ED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674688"/>
            <a:ext cx="2159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672064" y="1732876"/>
            <a:ext cx="3673068" cy="369332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2. 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데이터 소개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672064" y="2595705"/>
            <a:ext cx="3205016" cy="369332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3.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데이터 </a:t>
            </a: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전처리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672064" y="3459243"/>
            <a:ext cx="3997104" cy="369332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4.  LSTM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네트워크 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672064" y="4316527"/>
            <a:ext cx="3205016" cy="369332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5.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Training &amp; Evaluate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4FF44-11FE-4319-B7B0-2E9991C6D209}"/>
              </a:ext>
            </a:extLst>
          </p:cNvPr>
          <p:cNvSpPr txBox="1"/>
          <p:nvPr/>
        </p:nvSpPr>
        <p:spPr>
          <a:xfrm>
            <a:off x="6672064" y="5165982"/>
            <a:ext cx="3205016" cy="369332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6.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모델 실행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(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예측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)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7B51F3-0CFA-4FED-A476-373B89527725}"/>
              </a:ext>
            </a:extLst>
          </p:cNvPr>
          <p:cNvSpPr txBox="1"/>
          <p:nvPr/>
        </p:nvSpPr>
        <p:spPr>
          <a:xfrm>
            <a:off x="6662990" y="888966"/>
            <a:ext cx="3673068" cy="369332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1.  LSTM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48D50C98-6535-4A19-99E3-515F888D4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6BE69-2601-4D8F-98A9-D8434A317C8E}"/>
              </a:ext>
            </a:extLst>
          </p:cNvPr>
          <p:cNvSpPr txBox="1"/>
          <p:nvPr/>
        </p:nvSpPr>
        <p:spPr>
          <a:xfrm>
            <a:off x="849313" y="66675"/>
            <a:ext cx="72327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LSTM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4082ACC-319B-4808-9B20-918287990AF1}"/>
              </a:ext>
            </a:extLst>
          </p:cNvPr>
          <p:cNvCxnSpPr>
            <a:cxnSpLocks/>
          </p:cNvCxnSpPr>
          <p:nvPr/>
        </p:nvCxnSpPr>
        <p:spPr>
          <a:xfrm>
            <a:off x="2132036" y="397876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5EA4B0-EE47-4437-BFF6-741EAE57BAFB}"/>
              </a:ext>
            </a:extLst>
          </p:cNvPr>
          <p:cNvSpPr/>
          <p:nvPr/>
        </p:nvSpPr>
        <p:spPr>
          <a:xfrm>
            <a:off x="-1518253" y="1096628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B21901-6EDE-4691-A4FF-1F5FC026346F}"/>
              </a:ext>
            </a:extLst>
          </p:cNvPr>
          <p:cNvSpPr/>
          <p:nvPr/>
        </p:nvSpPr>
        <p:spPr>
          <a:xfrm>
            <a:off x="-1518253" y="227614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CFA63-02AD-43F7-8A79-AC70740F6DAB}"/>
              </a:ext>
            </a:extLst>
          </p:cNvPr>
          <p:cNvSpPr txBox="1"/>
          <p:nvPr/>
        </p:nvSpPr>
        <p:spPr>
          <a:xfrm>
            <a:off x="3140073" y="1654346"/>
            <a:ext cx="59118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순환신경망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(RNN)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 기법 중 하나로 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RNN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의 문제인 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기울기 소멸 </a:t>
            </a:r>
            <a:r>
              <a:rPr lang="en-US" altLang="ko-K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(Vanishing Gradient Problem)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을 방지하도록 개발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.</a:t>
            </a:r>
            <a:endParaRPr lang="ko-KR" altLang="en-US" sz="1600" b="1" dirty="0">
              <a:solidFill>
                <a:srgbClr val="445569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88833-CCAB-408F-8940-B298DCDCD6B7}"/>
              </a:ext>
            </a:extLst>
          </p:cNvPr>
          <p:cNvSpPr/>
          <p:nvPr/>
        </p:nvSpPr>
        <p:spPr>
          <a:xfrm>
            <a:off x="-1518253" y="3484228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39DD02-584A-4DC9-B366-4F94776A187B}"/>
              </a:ext>
            </a:extLst>
          </p:cNvPr>
          <p:cNvSpPr/>
          <p:nvPr/>
        </p:nvSpPr>
        <p:spPr>
          <a:xfrm>
            <a:off x="-1518253" y="460659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47416-BDD9-405F-AAF3-9D6BB741C1C4}"/>
              </a:ext>
            </a:extLst>
          </p:cNvPr>
          <p:cNvSpPr txBox="1"/>
          <p:nvPr/>
        </p:nvSpPr>
        <p:spPr>
          <a:xfrm>
            <a:off x="-1337278" y="4689140"/>
            <a:ext cx="60483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content</a:t>
            </a:r>
            <a:endParaRPr lang="ko-KR" altLang="en-US" sz="1600" b="1" dirty="0">
              <a:solidFill>
                <a:srgbClr val="44556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99E094-8CD9-4EF8-8AB6-20C204FC702E}"/>
              </a:ext>
            </a:extLst>
          </p:cNvPr>
          <p:cNvSpPr/>
          <p:nvPr/>
        </p:nvSpPr>
        <p:spPr>
          <a:xfrm>
            <a:off x="254000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B819E-0ACA-41A7-9079-7214EE011A52}"/>
              </a:ext>
            </a:extLst>
          </p:cNvPr>
          <p:cNvSpPr txBox="1"/>
          <p:nvPr/>
        </p:nvSpPr>
        <p:spPr>
          <a:xfrm>
            <a:off x="399940" y="763551"/>
            <a:ext cx="479891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LSTM(Long Short-Term Memory)</a:t>
            </a:r>
            <a:endParaRPr lang="ko-KR" altLang="en-US" sz="1600" b="1" dirty="0">
              <a:solidFill>
                <a:srgbClr val="445569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6AE4B8-975F-49EF-BBCA-49AA041E62FD}"/>
              </a:ext>
            </a:extLst>
          </p:cNvPr>
          <p:cNvSpPr txBox="1"/>
          <p:nvPr/>
        </p:nvSpPr>
        <p:spPr>
          <a:xfrm>
            <a:off x="-1320800" y="5671415"/>
            <a:ext cx="9761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Test Data</a:t>
            </a:r>
            <a:endParaRPr lang="ko-KR" altLang="en-US" sz="12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AC85D97-0220-4555-B86C-C3D748861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1" y="2484102"/>
            <a:ext cx="8181975" cy="25050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8712454-5E42-4296-B5DE-55C65D0B0F19}"/>
              </a:ext>
            </a:extLst>
          </p:cNvPr>
          <p:cNvSpPr txBox="1"/>
          <p:nvPr/>
        </p:nvSpPr>
        <p:spPr>
          <a:xfrm>
            <a:off x="2759994" y="5178598"/>
            <a:ext cx="6672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역전파</a:t>
            </a:r>
            <a:r>
              <a:rPr lang="ko-KR" altLang="en-US" sz="12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과정에서 활성 함수의 미분 값이 많이 곱해질수록 기울기가 줄어들어 </a:t>
            </a:r>
            <a:r>
              <a:rPr lang="en-US" altLang="ko-KR" sz="12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</a:t>
            </a:r>
            <a:r>
              <a:rPr lang="ko-KR" altLang="en-US" sz="12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으로 수렴한다</a:t>
            </a:r>
            <a:r>
              <a:rPr lang="en-US" altLang="ko-KR" sz="12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270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4563C537-4F16-443F-B072-7BB1EE595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AAECA-0D9F-46EF-AF33-147304E2323F}"/>
              </a:ext>
            </a:extLst>
          </p:cNvPr>
          <p:cNvSpPr txBox="1"/>
          <p:nvPr/>
        </p:nvSpPr>
        <p:spPr>
          <a:xfrm>
            <a:off x="849313" y="66675"/>
            <a:ext cx="72327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LSTM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52F9A0-1720-4E2F-BA83-26B21316E3E9}"/>
              </a:ext>
            </a:extLst>
          </p:cNvPr>
          <p:cNvCxnSpPr>
            <a:cxnSpLocks/>
          </p:cNvCxnSpPr>
          <p:nvPr/>
        </p:nvCxnSpPr>
        <p:spPr>
          <a:xfrm>
            <a:off x="2132036" y="397876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C13FFD-6A36-4447-9B1C-F9D0ADDCF9C9}"/>
              </a:ext>
            </a:extLst>
          </p:cNvPr>
          <p:cNvSpPr/>
          <p:nvPr/>
        </p:nvSpPr>
        <p:spPr>
          <a:xfrm>
            <a:off x="-1518253" y="1096628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9249A4-2F19-4972-9576-D265EC6488D7}"/>
              </a:ext>
            </a:extLst>
          </p:cNvPr>
          <p:cNvSpPr/>
          <p:nvPr/>
        </p:nvSpPr>
        <p:spPr>
          <a:xfrm>
            <a:off x="-1518253" y="227614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6107E-0F99-4B5B-B5F1-44225FF725A9}"/>
              </a:ext>
            </a:extLst>
          </p:cNvPr>
          <p:cNvSpPr txBox="1"/>
          <p:nvPr/>
        </p:nvSpPr>
        <p:spPr>
          <a:xfrm>
            <a:off x="3315317" y="4799443"/>
            <a:ext cx="23402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단기기억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D26B83-09EC-4875-9448-7C8AEB6ADEB7}"/>
              </a:ext>
            </a:extLst>
          </p:cNvPr>
          <p:cNvSpPr/>
          <p:nvPr/>
        </p:nvSpPr>
        <p:spPr>
          <a:xfrm>
            <a:off x="-1518253" y="3484228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62B423-7C10-4B6E-8641-6B8A8985F346}"/>
              </a:ext>
            </a:extLst>
          </p:cNvPr>
          <p:cNvSpPr/>
          <p:nvPr/>
        </p:nvSpPr>
        <p:spPr>
          <a:xfrm>
            <a:off x="-1518253" y="460659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5146B-F418-4FF5-848A-C1CFCFEA34B7}"/>
              </a:ext>
            </a:extLst>
          </p:cNvPr>
          <p:cNvSpPr txBox="1"/>
          <p:nvPr/>
        </p:nvSpPr>
        <p:spPr>
          <a:xfrm>
            <a:off x="-1337278" y="4689140"/>
            <a:ext cx="60483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content</a:t>
            </a:r>
            <a:endParaRPr lang="ko-KR" altLang="en-US" sz="1600" b="1" dirty="0">
              <a:solidFill>
                <a:srgbClr val="445569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DFC24E-26DC-47BE-8A13-1B434A328ABE}"/>
              </a:ext>
            </a:extLst>
          </p:cNvPr>
          <p:cNvSpPr/>
          <p:nvPr/>
        </p:nvSpPr>
        <p:spPr>
          <a:xfrm>
            <a:off x="254000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94B42-FD84-4DC0-8076-3358FA0944F7}"/>
              </a:ext>
            </a:extLst>
          </p:cNvPr>
          <p:cNvSpPr txBox="1"/>
          <p:nvPr/>
        </p:nvSpPr>
        <p:spPr>
          <a:xfrm>
            <a:off x="399940" y="763551"/>
            <a:ext cx="479891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RNN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과 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LSTM 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비교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A88BA-CE3C-4A37-A5EB-7A8E6C2BD75B}"/>
              </a:ext>
            </a:extLst>
          </p:cNvPr>
          <p:cNvSpPr txBox="1"/>
          <p:nvPr/>
        </p:nvSpPr>
        <p:spPr>
          <a:xfrm>
            <a:off x="-1320800" y="5671415"/>
            <a:ext cx="9761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Test Data</a:t>
            </a:r>
            <a:endParaRPr lang="ko-KR" altLang="en-US" sz="12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AB4A34-4DFA-44FE-A6C2-EF97C227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1664185"/>
            <a:ext cx="6867525" cy="31337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0A276D-078A-451D-B06C-6D5A7151E1CA}"/>
              </a:ext>
            </a:extLst>
          </p:cNvPr>
          <p:cNvSpPr txBox="1"/>
          <p:nvPr/>
        </p:nvSpPr>
        <p:spPr>
          <a:xfrm>
            <a:off x="6636060" y="4799443"/>
            <a:ext cx="23402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단기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</a:rPr>
              <a:t>+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장기 기억</a:t>
            </a:r>
          </a:p>
        </p:txBody>
      </p:sp>
    </p:spTree>
    <p:extLst>
      <p:ext uri="{BB962C8B-B14F-4D97-AF65-F5344CB8AC3E}">
        <p14:creationId xmlns:p14="http://schemas.microsoft.com/office/powerpoint/2010/main" val="33065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3FAB91FA-E288-4933-A60A-EE32A4CE7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315FB-D969-45F6-8399-DF9E2D25A820}"/>
              </a:ext>
            </a:extLst>
          </p:cNvPr>
          <p:cNvSpPr txBox="1"/>
          <p:nvPr/>
        </p:nvSpPr>
        <p:spPr>
          <a:xfrm>
            <a:off x="849313" y="66675"/>
            <a:ext cx="72327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LSTM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8ACC6C-493E-482B-88F2-09AE39F31735}"/>
              </a:ext>
            </a:extLst>
          </p:cNvPr>
          <p:cNvCxnSpPr>
            <a:cxnSpLocks/>
          </p:cNvCxnSpPr>
          <p:nvPr/>
        </p:nvCxnSpPr>
        <p:spPr>
          <a:xfrm>
            <a:off x="2132036" y="397876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97A579-F59D-4E66-BF0F-AFD03248489A}"/>
              </a:ext>
            </a:extLst>
          </p:cNvPr>
          <p:cNvSpPr/>
          <p:nvPr/>
        </p:nvSpPr>
        <p:spPr>
          <a:xfrm>
            <a:off x="-1518253" y="1096628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3E24E7-DE24-41F4-89C3-9DC689EA8450}"/>
              </a:ext>
            </a:extLst>
          </p:cNvPr>
          <p:cNvSpPr/>
          <p:nvPr/>
        </p:nvSpPr>
        <p:spPr>
          <a:xfrm>
            <a:off x="-1518253" y="227614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87B72E-1261-4E57-999A-E7B1C7F8418F}"/>
              </a:ext>
            </a:extLst>
          </p:cNvPr>
          <p:cNvSpPr/>
          <p:nvPr/>
        </p:nvSpPr>
        <p:spPr>
          <a:xfrm>
            <a:off x="-1518253" y="3484228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3A0598-2A8C-428B-9CDE-1A11502DB491}"/>
              </a:ext>
            </a:extLst>
          </p:cNvPr>
          <p:cNvSpPr/>
          <p:nvPr/>
        </p:nvSpPr>
        <p:spPr>
          <a:xfrm>
            <a:off x="-1518253" y="460659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20972-6FBC-46D0-B6A1-0E17B61016F4}"/>
              </a:ext>
            </a:extLst>
          </p:cNvPr>
          <p:cNvSpPr txBox="1"/>
          <p:nvPr/>
        </p:nvSpPr>
        <p:spPr>
          <a:xfrm>
            <a:off x="1710005" y="2856501"/>
            <a:ext cx="1160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Cell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State</a:t>
            </a:r>
            <a:endParaRPr lang="ko-KR" altLang="en-US" sz="1600" b="1" dirty="0">
              <a:solidFill>
                <a:srgbClr val="445569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B3504C-6165-49FA-9C03-19DCA88E2AE1}"/>
              </a:ext>
            </a:extLst>
          </p:cNvPr>
          <p:cNvSpPr/>
          <p:nvPr/>
        </p:nvSpPr>
        <p:spPr>
          <a:xfrm>
            <a:off x="254000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495CBD-EBD3-41A4-AB02-B75D80AC0EA0}"/>
              </a:ext>
            </a:extLst>
          </p:cNvPr>
          <p:cNvSpPr txBox="1"/>
          <p:nvPr/>
        </p:nvSpPr>
        <p:spPr>
          <a:xfrm>
            <a:off x="399940" y="763551"/>
            <a:ext cx="479891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LSTM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의 구성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EEDCB7-A244-4739-8E4E-78FF1D89B308}"/>
              </a:ext>
            </a:extLst>
          </p:cNvPr>
          <p:cNvSpPr txBox="1"/>
          <p:nvPr/>
        </p:nvSpPr>
        <p:spPr>
          <a:xfrm>
            <a:off x="-1320800" y="5671415"/>
            <a:ext cx="9761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Test Data</a:t>
            </a:r>
            <a:endParaRPr lang="ko-KR" altLang="en-US" sz="12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B50AB19-D83C-4270-B1BC-37AEE58F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796" y="1125339"/>
            <a:ext cx="3140694" cy="179769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4D24AE9-B74C-416C-BACF-99E55A9B1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9" y="1149164"/>
            <a:ext cx="3353757" cy="176591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A9DFAB2-2AE0-436A-999B-5782B7102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1087670"/>
            <a:ext cx="2964362" cy="183536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EE18FEB-64B1-47FE-A95B-5D6B65688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419" y="3934970"/>
            <a:ext cx="2685439" cy="173478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8859DFD-6479-4990-B149-858366403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357" y="3790294"/>
            <a:ext cx="2693096" cy="179769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D8D5558-2082-4C16-A589-50F4C5526BA0}"/>
              </a:ext>
            </a:extLst>
          </p:cNvPr>
          <p:cNvSpPr txBox="1"/>
          <p:nvPr/>
        </p:nvSpPr>
        <p:spPr>
          <a:xfrm>
            <a:off x="1173243" y="3195055"/>
            <a:ext cx="23132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메모리 셀 전체 사슬을 관통하며 정보전달</a:t>
            </a:r>
            <a:endParaRPr lang="ko-KR" altLang="en-US" sz="12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CED62C-9AF4-429C-A52B-848A23CB4F01}"/>
              </a:ext>
            </a:extLst>
          </p:cNvPr>
          <p:cNvSpPr txBox="1"/>
          <p:nvPr/>
        </p:nvSpPr>
        <p:spPr>
          <a:xfrm>
            <a:off x="4767149" y="3213492"/>
            <a:ext cx="23132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과거의 </a:t>
            </a:r>
            <a:r>
              <a:rPr lang="en-US" altLang="ko-KR" sz="12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Cell State</a:t>
            </a:r>
            <a:r>
              <a:rPr lang="ko-KR" altLang="en-US" sz="12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에서 어떤 정보를 제거할지 결정</a:t>
            </a:r>
            <a:endParaRPr lang="ko-KR" altLang="en-US" sz="12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244009-B041-4DF6-BF3E-5578F2A5DAD8}"/>
              </a:ext>
            </a:extLst>
          </p:cNvPr>
          <p:cNvSpPr txBox="1"/>
          <p:nvPr/>
        </p:nvSpPr>
        <p:spPr>
          <a:xfrm>
            <a:off x="8392708" y="3218834"/>
            <a:ext cx="23132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새로운 정보를 </a:t>
            </a:r>
            <a:r>
              <a:rPr lang="en-US" altLang="ko-KR" sz="12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Cell State</a:t>
            </a:r>
            <a:r>
              <a:rPr lang="ko-KR" altLang="en-US" sz="12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에 저장할지 결정</a:t>
            </a:r>
            <a:endParaRPr lang="ko-KR" altLang="en-US" sz="12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0B5EB0-12F8-4AD8-A102-7C9F58C16A5A}"/>
              </a:ext>
            </a:extLst>
          </p:cNvPr>
          <p:cNvSpPr txBox="1"/>
          <p:nvPr/>
        </p:nvSpPr>
        <p:spPr>
          <a:xfrm>
            <a:off x="2885617" y="5793499"/>
            <a:ext cx="23132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과거 시점의 셀 상태를 새로운 셀 상태로 갱신</a:t>
            </a:r>
            <a:endParaRPr lang="ko-KR" altLang="en-US" sz="12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E05359-AA27-4537-B529-6A7B25126D65}"/>
              </a:ext>
            </a:extLst>
          </p:cNvPr>
          <p:cNvSpPr txBox="1"/>
          <p:nvPr/>
        </p:nvSpPr>
        <p:spPr>
          <a:xfrm>
            <a:off x="7236088" y="5809914"/>
            <a:ext cx="23132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최종 값 결정 및 출력</a:t>
            </a:r>
            <a:endParaRPr lang="ko-KR" altLang="en-US" sz="12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470C0D-5D16-42B0-AE3E-1229F8CC8AD4}"/>
              </a:ext>
            </a:extLst>
          </p:cNvPr>
          <p:cNvSpPr txBox="1"/>
          <p:nvPr/>
        </p:nvSpPr>
        <p:spPr>
          <a:xfrm>
            <a:off x="5173220" y="2870277"/>
            <a:ext cx="1501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Forget Gate</a:t>
            </a:r>
            <a:endParaRPr lang="ko-KR" altLang="en-US" sz="1600" b="1" dirty="0">
              <a:solidFill>
                <a:srgbClr val="445569"/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F284D7-47D9-4E3D-B751-042E39B93B05}"/>
              </a:ext>
            </a:extLst>
          </p:cNvPr>
          <p:cNvSpPr txBox="1"/>
          <p:nvPr/>
        </p:nvSpPr>
        <p:spPr>
          <a:xfrm>
            <a:off x="8313914" y="2870277"/>
            <a:ext cx="2313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Input Gate</a:t>
            </a:r>
            <a:endParaRPr lang="ko-KR" altLang="en-US" sz="1600" b="1" dirty="0">
              <a:solidFill>
                <a:srgbClr val="445569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80635-4A51-4A55-B6CC-04950279F4C0}"/>
              </a:ext>
            </a:extLst>
          </p:cNvPr>
          <p:cNvSpPr txBox="1"/>
          <p:nvPr/>
        </p:nvSpPr>
        <p:spPr>
          <a:xfrm>
            <a:off x="7342402" y="5452020"/>
            <a:ext cx="2162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Output Gate</a:t>
            </a:r>
            <a:endParaRPr lang="ko-KR" altLang="en-US" sz="1600" b="1" dirty="0">
              <a:solidFill>
                <a:srgbClr val="445569"/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AFEF13-9C1B-47BD-A76A-7FB210DCF656}"/>
              </a:ext>
            </a:extLst>
          </p:cNvPr>
          <p:cNvSpPr txBox="1"/>
          <p:nvPr/>
        </p:nvSpPr>
        <p:spPr>
          <a:xfrm>
            <a:off x="3031730" y="5469323"/>
            <a:ext cx="19846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Memory Update</a:t>
            </a:r>
            <a:endParaRPr lang="ko-KR" altLang="en-US" sz="1600" b="1" dirty="0">
              <a:solidFill>
                <a:srgbClr val="44556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585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>
            <a:extLst>
              <a:ext uri="{FF2B5EF4-FFF2-40B4-BE49-F238E27FC236}">
                <a16:creationId xmlns:a16="http://schemas.microsoft.com/office/drawing/2014/main" id="{BFD205EF-63DA-4005-823C-8007D16C1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28272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데이터 소개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132036" y="397876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BEBC15-ED38-4827-A65C-47FB2176666F}"/>
              </a:ext>
            </a:extLst>
          </p:cNvPr>
          <p:cNvSpPr/>
          <p:nvPr/>
        </p:nvSpPr>
        <p:spPr>
          <a:xfrm>
            <a:off x="254000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8C83F2-F9FF-47E3-84D9-D3FCC1281C70}"/>
              </a:ext>
            </a:extLst>
          </p:cNvPr>
          <p:cNvSpPr txBox="1"/>
          <p:nvPr/>
        </p:nvSpPr>
        <p:spPr>
          <a:xfrm>
            <a:off x="399940" y="763551"/>
            <a:ext cx="479891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Train Data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및 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Validation Data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소개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BD1710-FB43-453E-A442-9F77DFCF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261727"/>
            <a:ext cx="2571680" cy="46875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6B040F-1543-48D3-807B-6D4FE696D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584" y="1261728"/>
            <a:ext cx="2568042" cy="4687554"/>
          </a:xfrm>
          <a:prstGeom prst="rect">
            <a:avLst/>
          </a:prstGeom>
        </p:spPr>
      </p:pic>
      <p:pic>
        <p:nvPicPr>
          <p:cNvPr id="1032" name="Picture 8" descr="깃 허브 - 무료 소셜 미디어개 아이콘">
            <a:extLst>
              <a:ext uri="{FF2B5EF4-FFF2-40B4-BE49-F238E27FC236}">
                <a16:creationId xmlns:a16="http://schemas.microsoft.com/office/drawing/2014/main" id="{77BE194D-944B-4FE5-9625-1806F5737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822" y="2890545"/>
            <a:ext cx="1692188" cy="169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프리미엄 양고기 전문 기업 초이스엠코리아">
            <a:extLst>
              <a:ext uri="{FF2B5EF4-FFF2-40B4-BE49-F238E27FC236}">
                <a16:creationId xmlns:a16="http://schemas.microsoft.com/office/drawing/2014/main" id="{AA91432B-7D2D-4D8A-8921-BC3E8DADA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436" y="3164420"/>
            <a:ext cx="2424926" cy="11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E311D5-33D6-4F90-946A-FF5D76E0D6FC}"/>
              </a:ext>
            </a:extLst>
          </p:cNvPr>
          <p:cNvSpPr txBox="1"/>
          <p:nvPr/>
        </p:nvSpPr>
        <p:spPr>
          <a:xfrm>
            <a:off x="1565157" y="6063600"/>
            <a:ext cx="9761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Train Data</a:t>
            </a:r>
            <a:endParaRPr lang="ko-KR" altLang="en-US" sz="12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D94262-FFD5-4B6D-BB40-787CA76B0459}"/>
              </a:ext>
            </a:extLst>
          </p:cNvPr>
          <p:cNvSpPr txBox="1"/>
          <p:nvPr/>
        </p:nvSpPr>
        <p:spPr>
          <a:xfrm>
            <a:off x="4045023" y="6063599"/>
            <a:ext cx="13321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Validation Data</a:t>
            </a:r>
            <a:endParaRPr lang="ko-KR" altLang="en-US" sz="12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20" name="그래픽 19" descr="추가 단색으로 채워진">
            <a:extLst>
              <a:ext uri="{FF2B5EF4-FFF2-40B4-BE49-F238E27FC236}">
                <a16:creationId xmlns:a16="http://schemas.microsoft.com/office/drawing/2014/main" id="{86A2E1C7-E4FF-413E-A727-1EADB11376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5457" y="3381039"/>
            <a:ext cx="711200" cy="71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F8226CAB-57B0-4EDE-9B0D-F2E57AD54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92AA6-1E27-4059-A4DA-9741D276FA0D}"/>
              </a:ext>
            </a:extLst>
          </p:cNvPr>
          <p:cNvSpPr txBox="1"/>
          <p:nvPr/>
        </p:nvSpPr>
        <p:spPr>
          <a:xfrm>
            <a:off x="849313" y="66675"/>
            <a:ext cx="128272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데이터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8F1E38-4E57-4C0B-BB5B-D275626D118F}"/>
              </a:ext>
            </a:extLst>
          </p:cNvPr>
          <p:cNvCxnSpPr>
            <a:cxnSpLocks/>
          </p:cNvCxnSpPr>
          <p:nvPr/>
        </p:nvCxnSpPr>
        <p:spPr>
          <a:xfrm>
            <a:off x="2132036" y="397876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02FBE1-0CAA-47F4-9A01-89CDBB3FE42B}"/>
              </a:ext>
            </a:extLst>
          </p:cNvPr>
          <p:cNvSpPr/>
          <p:nvPr/>
        </p:nvSpPr>
        <p:spPr>
          <a:xfrm>
            <a:off x="254000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DEA68A-BF08-4E9F-87C3-7A6DF57F6D13}"/>
              </a:ext>
            </a:extLst>
          </p:cNvPr>
          <p:cNvSpPr txBox="1"/>
          <p:nvPr/>
        </p:nvSpPr>
        <p:spPr>
          <a:xfrm>
            <a:off x="399940" y="763551"/>
            <a:ext cx="479891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웹 </a:t>
            </a:r>
            <a:r>
              <a:rPr lang="ko-KR" altLang="en-US" sz="1600" b="1" dirty="0" err="1">
                <a:solidFill>
                  <a:srgbClr val="445569"/>
                </a:solidFill>
                <a:latin typeface="+mn-ea"/>
                <a:ea typeface="+mn-ea"/>
              </a:rPr>
              <a:t>크롤링을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 통한 한국인 이름 데이터 추가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469325A-E68F-4FF8-8868-633A2E104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305" y="1315379"/>
            <a:ext cx="5205043" cy="46084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7718D3-E623-426F-90B2-02A8BA62C43F}"/>
              </a:ext>
            </a:extLst>
          </p:cNvPr>
          <p:cNvSpPr txBox="1"/>
          <p:nvPr/>
        </p:nvSpPr>
        <p:spPr>
          <a:xfrm>
            <a:off x="6417517" y="6091171"/>
            <a:ext cx="53760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네이버 랩</a:t>
            </a:r>
            <a:r>
              <a:rPr lang="en-US" altLang="ko-KR" sz="11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- </a:t>
            </a:r>
            <a:r>
              <a:rPr lang="ko-KR" altLang="en-US" sz="11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언어변환기</a:t>
            </a:r>
            <a:r>
              <a:rPr lang="en-US" altLang="ko-KR" sz="11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(</a:t>
            </a:r>
            <a:r>
              <a:rPr lang="ko-KR" altLang="en-US" sz="11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한글이름 로마자표기</a:t>
            </a:r>
            <a:r>
              <a:rPr lang="en-US" altLang="ko-KR" sz="11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) </a:t>
            </a:r>
            <a:r>
              <a:rPr lang="ko-KR" altLang="en-US" sz="11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웹 </a:t>
            </a:r>
            <a:r>
              <a:rPr lang="ko-KR" altLang="en-US" sz="1100" b="1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크롤링을</a:t>
            </a:r>
            <a:r>
              <a:rPr lang="ko-KR" altLang="en-US" sz="11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통한 한글</a:t>
            </a:r>
            <a:r>
              <a:rPr lang="en-US" altLang="ko-KR" sz="11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-&gt;</a:t>
            </a:r>
            <a:r>
              <a:rPr lang="ko-KR" altLang="en-US" sz="11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영어 변환</a:t>
            </a:r>
            <a:endParaRPr lang="ko-KR" altLang="en-US" sz="11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56382F5-4C15-405E-810F-71DF2AEBC47C}"/>
              </a:ext>
            </a:extLst>
          </p:cNvPr>
          <p:cNvSpPr/>
          <p:nvPr/>
        </p:nvSpPr>
        <p:spPr>
          <a:xfrm>
            <a:off x="5338801" y="3602768"/>
            <a:ext cx="918581" cy="607469"/>
          </a:xfrm>
          <a:prstGeom prst="rightArrow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1CE5DB2-D3E3-4EF0-9F04-85ACF6FBA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08" y="1349040"/>
            <a:ext cx="4703328" cy="457477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A4895B-65A3-4704-A7B5-C9BEC0ADE793}"/>
              </a:ext>
            </a:extLst>
          </p:cNvPr>
          <p:cNvSpPr txBox="1"/>
          <p:nvPr/>
        </p:nvSpPr>
        <p:spPr>
          <a:xfrm>
            <a:off x="1055440" y="6091171"/>
            <a:ext cx="3492388" cy="26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웹 </a:t>
            </a:r>
            <a:r>
              <a:rPr lang="ko-KR" altLang="en-US" sz="1100" b="1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크롤링을</a:t>
            </a:r>
            <a:r>
              <a:rPr lang="ko-KR" altLang="en-US" sz="11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통한 남</a:t>
            </a:r>
            <a:r>
              <a:rPr lang="en-US" altLang="ko-KR" sz="11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,</a:t>
            </a:r>
            <a:r>
              <a:rPr lang="ko-KR" altLang="en-US" sz="11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여 이름 데이터 추출</a:t>
            </a:r>
            <a:endParaRPr lang="ko-KR" altLang="en-US" sz="11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48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5D0E7B-626B-4E62-A31A-BF0B9D628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B7608-B767-40E4-8C4C-D1AE6C90DC99}"/>
              </a:ext>
            </a:extLst>
          </p:cNvPr>
          <p:cNvSpPr txBox="1"/>
          <p:nvPr/>
        </p:nvSpPr>
        <p:spPr>
          <a:xfrm>
            <a:off x="849313" y="66675"/>
            <a:ext cx="148790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데이터 </a:t>
            </a:r>
            <a:r>
              <a:rPr lang="ko-KR" altLang="en-US" sz="1600" b="1" dirty="0" err="1">
                <a:solidFill>
                  <a:srgbClr val="445569"/>
                </a:solidFill>
                <a:latin typeface="+mn-ea"/>
                <a:ea typeface="+mn-ea"/>
              </a:rPr>
              <a:t>전처리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064EC2E-EF92-48B0-BBC2-3C4EC477083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>
            <a:extLst>
              <a:ext uri="{FF2B5EF4-FFF2-40B4-BE49-F238E27FC236}">
                <a16:creationId xmlns:a16="http://schemas.microsoft.com/office/drawing/2014/main" id="{4E674784-A43F-4AF2-A9C0-8CB89945B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ED64C-C9C9-4DE4-A0E5-9C783B32234C}"/>
              </a:ext>
            </a:extLst>
          </p:cNvPr>
          <p:cNvSpPr txBox="1"/>
          <p:nvPr/>
        </p:nvSpPr>
        <p:spPr>
          <a:xfrm>
            <a:off x="849313" y="66675"/>
            <a:ext cx="148790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데이터 </a:t>
            </a:r>
            <a:r>
              <a:rPr lang="ko-KR" altLang="en-US" sz="1600" b="1" dirty="0" err="1">
                <a:solidFill>
                  <a:srgbClr val="445569"/>
                </a:solidFill>
                <a:latin typeface="+mn-ea"/>
                <a:ea typeface="+mn-ea"/>
              </a:rPr>
              <a:t>전처리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0270A6A-BFD8-4C88-90C4-1EE48C79E327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795AE04-3F06-4AAD-97B0-BC6DBCB7F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8" y="1471955"/>
            <a:ext cx="5004868" cy="25385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833451D-53B3-4EA4-9395-09062712EC54}"/>
              </a:ext>
            </a:extLst>
          </p:cNvPr>
          <p:cNvSpPr/>
          <p:nvPr/>
        </p:nvSpPr>
        <p:spPr>
          <a:xfrm>
            <a:off x="254000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AEDB0-AAA0-4CA2-8AB3-46663BEC50B9}"/>
              </a:ext>
            </a:extLst>
          </p:cNvPr>
          <p:cNvSpPr txBox="1"/>
          <p:nvPr/>
        </p:nvSpPr>
        <p:spPr>
          <a:xfrm>
            <a:off x="399940" y="763551"/>
            <a:ext cx="479891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데이터 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Load 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및 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One-hot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tensor 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함수 선언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A464FE-582C-4C10-83D7-46DCA4C89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34" y="4010527"/>
            <a:ext cx="5004868" cy="25385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3E0F3A-5974-439D-ABA4-16A296B96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956" y="720726"/>
            <a:ext cx="5251071" cy="41124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9411740-4EA8-4799-A106-BC5416AA20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15" t="4595"/>
          <a:stretch/>
        </p:blipFill>
        <p:spPr>
          <a:xfrm>
            <a:off x="5688885" y="4965084"/>
            <a:ext cx="5251071" cy="14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9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52EEAE57-0F6F-471A-84FA-CEE369C30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148790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데이터 </a:t>
            </a:r>
            <a:r>
              <a:rPr lang="ko-KR" altLang="en-US" sz="1600" b="1" dirty="0" err="1">
                <a:solidFill>
                  <a:srgbClr val="445569"/>
                </a:solidFill>
                <a:latin typeface="+mn-ea"/>
                <a:ea typeface="+mn-ea"/>
              </a:rPr>
              <a:t>전처리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FF591A-C119-44DF-BEBB-985F95BC4C68}"/>
              </a:ext>
            </a:extLst>
          </p:cNvPr>
          <p:cNvSpPr/>
          <p:nvPr/>
        </p:nvSpPr>
        <p:spPr>
          <a:xfrm>
            <a:off x="254000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6697D-75F5-42A8-A341-6C03CC87554B}"/>
              </a:ext>
            </a:extLst>
          </p:cNvPr>
          <p:cNvSpPr txBox="1"/>
          <p:nvPr/>
        </p:nvSpPr>
        <p:spPr>
          <a:xfrm>
            <a:off x="399940" y="763551"/>
            <a:ext cx="479891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Input data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와 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Target data 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선언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1FDC74-9310-4BD9-BF80-1CEE1E00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369850"/>
            <a:ext cx="4268489" cy="471057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398D26-43E2-4CE6-8B52-11F682188418}"/>
              </a:ext>
            </a:extLst>
          </p:cNvPr>
          <p:cNvSpPr/>
          <p:nvPr/>
        </p:nvSpPr>
        <p:spPr>
          <a:xfrm>
            <a:off x="1491103" y="1922739"/>
            <a:ext cx="213066" cy="19802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9F43B8-672E-4079-8939-8DC26984F4EB}"/>
              </a:ext>
            </a:extLst>
          </p:cNvPr>
          <p:cNvSpPr/>
          <p:nvPr/>
        </p:nvSpPr>
        <p:spPr>
          <a:xfrm>
            <a:off x="3468365" y="4100201"/>
            <a:ext cx="213066" cy="19802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46B39D9-8B65-4F4B-933A-DADB77770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5" t="4595"/>
          <a:stretch/>
        </p:blipFill>
        <p:spPr>
          <a:xfrm>
            <a:off x="5278123" y="1102105"/>
            <a:ext cx="5251071" cy="1495351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A38DF87-3C46-46FD-AC7D-A35CA7D00068}"/>
              </a:ext>
            </a:extLst>
          </p:cNvPr>
          <p:cNvSpPr/>
          <p:nvPr/>
        </p:nvSpPr>
        <p:spPr>
          <a:xfrm>
            <a:off x="4870199" y="3212977"/>
            <a:ext cx="900100" cy="432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A9ACA9C-9F56-48F4-AA05-6E0DC3CE1343}"/>
              </a:ext>
            </a:extLst>
          </p:cNvPr>
          <p:cNvSpPr/>
          <p:nvPr/>
        </p:nvSpPr>
        <p:spPr>
          <a:xfrm>
            <a:off x="4870199" y="5092942"/>
            <a:ext cx="900100" cy="432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61A6BC-8530-45DB-A827-CD0E8289F5DD}"/>
              </a:ext>
            </a:extLst>
          </p:cNvPr>
          <p:cNvSpPr txBox="1"/>
          <p:nvPr/>
        </p:nvSpPr>
        <p:spPr>
          <a:xfrm>
            <a:off x="5987988" y="3259723"/>
            <a:ext cx="4068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이름데이터의 시작은 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&lt;</a:t>
            </a:r>
            <a:r>
              <a:rPr lang="en-US" altLang="ko-KR" sz="1600" b="1" dirty="0" err="1">
                <a:solidFill>
                  <a:srgbClr val="445569"/>
                </a:solidFill>
                <a:latin typeface="+mn-ea"/>
                <a:ea typeface="+mn-ea"/>
              </a:rPr>
              <a:t>bos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&gt;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로 시작된다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.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01666E-191F-4E67-8078-2303B8BFBE7E}"/>
              </a:ext>
            </a:extLst>
          </p:cNvPr>
          <p:cNvSpPr txBox="1"/>
          <p:nvPr/>
        </p:nvSpPr>
        <p:spPr>
          <a:xfrm>
            <a:off x="5987988" y="5090311"/>
            <a:ext cx="490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이름데이터의 끝은 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&lt;</a:t>
            </a:r>
            <a:r>
              <a:rPr lang="en-US" altLang="ko-KR" sz="1600" b="1" dirty="0" err="1">
                <a:solidFill>
                  <a:srgbClr val="445569"/>
                </a:solidFill>
                <a:latin typeface="+mn-ea"/>
                <a:ea typeface="+mn-ea"/>
              </a:rPr>
              <a:t>eos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&gt;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또는 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&lt;pad&gt;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로 끝난다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.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2148</TotalTime>
  <Words>420</Words>
  <Application>Microsoft Office PowerPoint</Application>
  <PresentationFormat>와이드스크린</PresentationFormat>
  <Paragraphs>96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휴먼둥근헤드라인</vt:lpstr>
      <vt:lpstr>Calibri</vt:lpstr>
      <vt:lpstr>Calibri Light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성언승</cp:lastModifiedBy>
  <cp:revision>130</cp:revision>
  <dcterms:created xsi:type="dcterms:W3CDTF">2014-04-29T00:37:20Z</dcterms:created>
  <dcterms:modified xsi:type="dcterms:W3CDTF">2021-11-21T03:08:14Z</dcterms:modified>
</cp:coreProperties>
</file>