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  <p:sldMasterId id="2147484006" r:id="rId2"/>
  </p:sldMasterIdLst>
  <p:notesMasterIdLst>
    <p:notesMasterId r:id="rId21"/>
  </p:notesMasterIdLst>
  <p:sldIdLst>
    <p:sldId id="256" r:id="rId3"/>
    <p:sldId id="257" r:id="rId4"/>
    <p:sldId id="283" r:id="rId5"/>
    <p:sldId id="258" r:id="rId6"/>
    <p:sldId id="259" r:id="rId7"/>
    <p:sldId id="286" r:id="rId8"/>
    <p:sldId id="270" r:id="rId9"/>
    <p:sldId id="287" r:id="rId10"/>
    <p:sldId id="271" r:id="rId11"/>
    <p:sldId id="284" r:id="rId12"/>
    <p:sldId id="282" r:id="rId13"/>
    <p:sldId id="285" r:id="rId14"/>
    <p:sldId id="277" r:id="rId15"/>
    <p:sldId id="276" r:id="rId16"/>
    <p:sldId id="288" r:id="rId17"/>
    <p:sldId id="274" r:id="rId18"/>
    <p:sldId id="28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85948" autoAdjust="0"/>
  </p:normalViewPr>
  <p:slideViewPr>
    <p:cSldViewPr snapToGrid="0">
      <p:cViewPr varScale="1">
        <p:scale>
          <a:sx n="96" d="100"/>
          <a:sy n="96" d="100"/>
        </p:scale>
        <p:origin x="1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9A43B-DAA2-4E4E-B4CD-E18C61A45CE2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7BE2-890D-48FC-906D-D0E21AB19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06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86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59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4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7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2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20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7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48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7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5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6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0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97C7-FF96-4F04-BAE9-36521AACEC82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383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44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509C-9BD2-4E09-9767-62A9CAD6793A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70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09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97C7-FF96-4F04-BAE9-36521AACEC82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59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4987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8FA7-EF80-47C0-9D55-83BD6E51651A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0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1720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20098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90B-5D4E-46B3-B795-479C29D0AFDD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5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0758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65FC-0A74-45ED-968C-755A236768F8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06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6736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87AE-03F5-4764-B09D-3B8AF26D067D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7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3510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5227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36728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1639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9425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35936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361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8FA7-EF80-47C0-9D55-83BD6E51651A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506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0026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5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242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49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90B-5D4E-46B3-B795-479C29D0AFDD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65FC-0A74-45ED-968C-755A236768F8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5835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87AE-03F5-4764-B09D-3B8AF26D067D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3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3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EA1D5D-2BB8-47F8-8EC7-33773C92DDC9}" type="datetime1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8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  <p:sldLayoutId id="2147484024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tp://140.116.247.97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Digital Image Processing</a:t>
            </a:r>
            <a:br>
              <a:rPr lang="en-US" altLang="zh-TW" cap="none" dirty="0"/>
            </a:br>
            <a:r>
              <a:rPr lang="en-US" altLang="zh-TW" cap="none" dirty="0"/>
              <a:t>Final Project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8377" y="3690729"/>
            <a:ext cx="6787132" cy="1447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800" cap="none" dirty="0"/>
              <a:t>Detection and </a:t>
            </a:r>
            <a:r>
              <a:rPr lang="en-US" altLang="zh-TW" sz="2800" cap="none" dirty="0" smtClean="0"/>
              <a:t>Segmentation </a:t>
            </a:r>
            <a:r>
              <a:rPr lang="en-US" altLang="zh-TW" sz="2800" cap="none" dirty="0"/>
              <a:t>in Powder</a:t>
            </a:r>
          </a:p>
          <a:p>
            <a:pPr>
              <a:lnSpc>
                <a:spcPct val="100000"/>
              </a:lnSpc>
            </a:pPr>
            <a:r>
              <a:rPr lang="en-US" altLang="zh-TW" sz="2800" cap="none" dirty="0"/>
              <a:t>Spreading Process of Magnetic Material</a:t>
            </a:r>
          </a:p>
          <a:p>
            <a:pPr>
              <a:lnSpc>
                <a:spcPct val="100000"/>
              </a:lnSpc>
            </a:pPr>
            <a:r>
              <a:rPr lang="en-US" altLang="zh-TW" sz="2800" cap="none" dirty="0"/>
              <a:t>Additive Manufacturing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95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84C8631-ECCF-42BD-AC82-C559E247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79" y="-124425"/>
            <a:ext cx="7773338" cy="1596177"/>
          </a:xfrm>
        </p:spPr>
        <p:txBody>
          <a:bodyPr/>
          <a:lstStyle/>
          <a:p>
            <a:r>
              <a:rPr lang="en-US" altLang="zh-TW" dirty="0"/>
              <a:t>GUI LAYOUT SAMPLE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D1B1F4F-26F9-454D-8B62-7325412091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61741" y="5574030"/>
            <a:ext cx="573161" cy="365125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10</a:t>
            </a:fld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2553237-F5FA-40CA-A8D2-BFD7F165B75D}"/>
              </a:ext>
            </a:extLst>
          </p:cNvPr>
          <p:cNvSpPr/>
          <p:nvPr/>
        </p:nvSpPr>
        <p:spPr>
          <a:xfrm>
            <a:off x="655151" y="850001"/>
            <a:ext cx="8082050" cy="5350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.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xmlns="" id="{75CD49A6-9C5E-410D-95AA-C1A5698BB6BF}"/>
              </a:ext>
            </a:extLst>
          </p:cNvPr>
          <p:cNvSpPr/>
          <p:nvPr/>
        </p:nvSpPr>
        <p:spPr>
          <a:xfrm>
            <a:off x="880984" y="4151234"/>
            <a:ext cx="2074294" cy="42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Image Folder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BAEDC9C8-87F1-4DAA-AFA2-51640F2F56BE}"/>
              </a:ext>
            </a:extLst>
          </p:cNvPr>
          <p:cNvSpPr txBox="1"/>
          <p:nvPr/>
        </p:nvSpPr>
        <p:spPr>
          <a:xfrm>
            <a:off x="1299001" y="1643904"/>
            <a:ext cx="167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Original image</a:t>
            </a: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AF265056-4860-49A0-9D29-729A2B4EAEFC}"/>
              </a:ext>
            </a:extLst>
          </p:cNvPr>
          <p:cNvSpPr txBox="1"/>
          <p:nvPr/>
        </p:nvSpPr>
        <p:spPr>
          <a:xfrm>
            <a:off x="4087546" y="1659173"/>
            <a:ext cx="182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Detection result</a:t>
            </a:r>
            <a:endParaRPr lang="en-US" altLang="zh-TW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xmlns="" id="{50D530A8-677A-4598-B7BA-5BF8905AEE21}"/>
              </a:ext>
            </a:extLst>
          </p:cNvPr>
          <p:cNvSpPr/>
          <p:nvPr/>
        </p:nvSpPr>
        <p:spPr>
          <a:xfrm>
            <a:off x="855429" y="4791126"/>
            <a:ext cx="2089286" cy="42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Detect defects</a:t>
            </a:r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xmlns="" id="{B9C90248-B247-4E1E-8AD7-CFD3F850C4DD}"/>
              </a:ext>
            </a:extLst>
          </p:cNvPr>
          <p:cNvSpPr/>
          <p:nvPr/>
        </p:nvSpPr>
        <p:spPr>
          <a:xfrm>
            <a:off x="866820" y="5431018"/>
            <a:ext cx="2077895" cy="42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Segment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E6FD4FF0-CB70-4BEE-9481-D325EA8EC577}"/>
              </a:ext>
            </a:extLst>
          </p:cNvPr>
          <p:cNvSpPr txBox="1"/>
          <p:nvPr/>
        </p:nvSpPr>
        <p:spPr>
          <a:xfrm>
            <a:off x="6148643" y="4023603"/>
            <a:ext cx="2588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Folder (Mean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Evaluation </a:t>
            </a:r>
            <a:r>
              <a:rPr lang="en-US" altLang="zh-TW" dirty="0" smtClean="0"/>
              <a:t>Metric</a:t>
            </a:r>
          </a:p>
          <a:p>
            <a:r>
              <a:rPr lang="en-US" altLang="zh-TW" dirty="0" smtClean="0"/>
              <a:t>AP50(uncover):</a:t>
            </a:r>
          </a:p>
          <a:p>
            <a:r>
              <a:rPr lang="en-US" altLang="zh-TW" dirty="0" smtClean="0"/>
              <a:t>AP50(uneven):</a:t>
            </a:r>
            <a:endParaRPr lang="en-US" altLang="zh-TW" dirty="0"/>
          </a:p>
          <a:p>
            <a:r>
              <a:rPr lang="en-US" altLang="zh-TW" dirty="0" smtClean="0"/>
              <a:t>AP50(scratch):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D538DBAF-18C9-427C-9E6D-8A486163CF01}"/>
              </a:ext>
            </a:extLst>
          </p:cNvPr>
          <p:cNvSpPr txBox="1"/>
          <p:nvPr/>
        </p:nvSpPr>
        <p:spPr>
          <a:xfrm>
            <a:off x="6231104" y="1936932"/>
            <a:ext cx="2554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Current Image : </a:t>
            </a:r>
            <a:r>
              <a:rPr lang="en-US" altLang="zh-TW" dirty="0" smtClean="0"/>
              <a:t> 5/20</a:t>
            </a:r>
          </a:p>
          <a:p>
            <a:r>
              <a:rPr lang="en-US" altLang="zh-TW" dirty="0" smtClean="0"/>
              <a:t>FPS:</a:t>
            </a:r>
          </a:p>
          <a:p>
            <a:r>
              <a:rPr lang="en-US" altLang="zh-TW" dirty="0" smtClean="0"/>
              <a:t>Type(GT):powder uncover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Predict: powder uncover</a:t>
            </a:r>
          </a:p>
          <a:p>
            <a:r>
              <a:rPr lang="en-US" altLang="zh-TW" dirty="0" err="1" smtClean="0"/>
              <a:t>IoU</a:t>
            </a:r>
            <a:r>
              <a:rPr lang="en-US" altLang="zh-TW" dirty="0" smtClean="0"/>
              <a:t> 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Dice Coefficient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646D908A-1EF6-48F6-ADB0-AEEEF866D6B1}"/>
              </a:ext>
            </a:extLst>
          </p:cNvPr>
          <p:cNvSpPr/>
          <p:nvPr/>
        </p:nvSpPr>
        <p:spPr>
          <a:xfrm>
            <a:off x="4333301" y="2824140"/>
            <a:ext cx="187287" cy="25691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3817C332-A584-4BB7-934E-42E9C7C058DD}"/>
              </a:ext>
            </a:extLst>
          </p:cNvPr>
          <p:cNvSpPr/>
          <p:nvPr/>
        </p:nvSpPr>
        <p:spPr>
          <a:xfrm>
            <a:off x="4349825" y="2833322"/>
            <a:ext cx="187287" cy="256911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9" y="2020777"/>
            <a:ext cx="2388145" cy="16327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168" y="2013236"/>
            <a:ext cx="2598474" cy="164017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AF265056-4860-49A0-9D29-729A2B4EAEFC}"/>
              </a:ext>
            </a:extLst>
          </p:cNvPr>
          <p:cNvSpPr txBox="1"/>
          <p:nvPr/>
        </p:nvSpPr>
        <p:spPr>
          <a:xfrm>
            <a:off x="3885923" y="5768367"/>
            <a:ext cx="30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Segmentation result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168" y="4100710"/>
            <a:ext cx="2583235" cy="16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6555" y="148677"/>
            <a:ext cx="7773338" cy="6485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/>
            </a:r>
            <a:br>
              <a:rPr lang="en-US" altLang="zh-TW" cap="none" dirty="0"/>
            </a:br>
            <a:r>
              <a:rPr lang="en-US" altLang="zh-TW" cap="none" dirty="0"/>
              <a:t>Evaluation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736992" y="1540524"/>
            <a:ext cx="7772870" cy="5001376"/>
          </a:xfrm>
        </p:spPr>
        <p:txBody>
          <a:bodyPr>
            <a:normAutofit/>
          </a:bodyPr>
          <a:lstStyle/>
          <a:p>
            <a:r>
              <a:rPr lang="en-US" altLang="zh-TW" sz="1600" cap="none" dirty="0"/>
              <a:t>You should clearly show the number of training, validation and testing images of your evaluation.</a:t>
            </a:r>
          </a:p>
          <a:p>
            <a:r>
              <a:rPr lang="en-US" altLang="zh-TW" sz="1600" cap="none" dirty="0"/>
              <a:t>If you are using training base methods, </a:t>
            </a:r>
            <a:r>
              <a:rPr lang="en-US" altLang="zh-TW" sz="1600" cap="none" dirty="0" smtClean="0"/>
              <a:t>4 </a:t>
            </a:r>
            <a:r>
              <a:rPr lang="en-US" altLang="zh-TW" sz="1600" cap="none" dirty="0"/>
              <a:t>fold cross-validation is required..</a:t>
            </a:r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r>
              <a:rPr lang="en-US" altLang="zh-TW" sz="1600" cap="none" dirty="0"/>
              <a:t>You should evaluation the detection and </a:t>
            </a:r>
            <a:r>
              <a:rPr lang="en-US" altLang="zh-TW" sz="1600" cap="none" dirty="0" smtClean="0"/>
              <a:t>segmentation </a:t>
            </a:r>
            <a:r>
              <a:rPr lang="en-US" altLang="zh-TW" sz="1600" cap="none" dirty="0"/>
              <a:t>result of each fold and show the average of </a:t>
            </a:r>
            <a:r>
              <a:rPr lang="en-US" altLang="zh-TW" sz="1600" cap="none" dirty="0" smtClean="0"/>
              <a:t>the metrics.</a:t>
            </a:r>
            <a:endParaRPr lang="en-US" altLang="zh-TW" sz="1600" cap="none" dirty="0"/>
          </a:p>
          <a:p>
            <a:endParaRPr lang="en-US" altLang="zh-TW" cap="none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64818" y="3684970"/>
            <a:ext cx="119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Blue: training</a:t>
            </a:r>
          </a:p>
          <a:p>
            <a:r>
              <a:rPr lang="en-US" altLang="zh-TW" sz="1400" dirty="0"/>
              <a:t>Yellow: testing</a:t>
            </a:r>
            <a:endParaRPr lang="zh-TW" altLang="en-US" sz="14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xmlns="" id="{6FC22B12-4A71-4ABB-B53E-B483343EC6F0}"/>
              </a:ext>
            </a:extLst>
          </p:cNvPr>
          <p:cNvGrpSpPr/>
          <p:nvPr/>
        </p:nvGrpSpPr>
        <p:grpSpPr>
          <a:xfrm>
            <a:off x="3053296" y="3392021"/>
            <a:ext cx="2716071" cy="1109117"/>
            <a:chOff x="2538391" y="3305173"/>
            <a:chExt cx="2716071" cy="1109117"/>
          </a:xfrm>
        </p:grpSpPr>
        <p:sp>
          <p:nvSpPr>
            <p:cNvPr id="4" name="矩形 3"/>
            <p:cNvSpPr/>
            <p:nvPr/>
          </p:nvSpPr>
          <p:spPr>
            <a:xfrm>
              <a:off x="3537321" y="3385375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33341" y="3376322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729361" y="3376322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37321" y="3755056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33341" y="3746003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729361" y="3746003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37321" y="4125509"/>
              <a:ext cx="525101" cy="20823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33341" y="4125509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29361" y="4125509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538391" y="3305173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1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38391" y="3674505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2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538391" y="4044958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3</a:t>
              </a:r>
              <a:endParaRPr lang="zh-TW" altLang="en-US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3053295" y="4420587"/>
            <a:ext cx="92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40286" y="3463170"/>
            <a:ext cx="525101" cy="2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f4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52914" y="3832851"/>
            <a:ext cx="525101" cy="2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f4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52914" y="4213539"/>
            <a:ext cx="525101" cy="2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f4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52225" y="4532879"/>
            <a:ext cx="525101" cy="208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f1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48245" y="4532879"/>
            <a:ext cx="525101" cy="208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44266" y="4523826"/>
            <a:ext cx="525101" cy="208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f3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52914" y="4523235"/>
            <a:ext cx="525101" cy="2082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8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450167-AD58-4194-954A-64BE10D288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885509" y="6060831"/>
            <a:ext cx="573161" cy="365125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12</a:t>
            </a:fld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01E99705-4D4C-46B6-BC9A-2315E7EF555D}"/>
              </a:ext>
            </a:extLst>
          </p:cNvPr>
          <p:cNvSpPr txBox="1"/>
          <p:nvPr/>
        </p:nvSpPr>
        <p:spPr>
          <a:xfrm>
            <a:off x="4045987" y="6450156"/>
            <a:ext cx="19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Folder Architecture</a:t>
            </a:r>
            <a:endParaRPr lang="zh-TW" altLang="en-US" dirty="0"/>
          </a:p>
        </p:txBody>
      </p:sp>
      <p:sp>
        <p:nvSpPr>
          <p:cNvPr id="11" name="向右箭號 3">
            <a:extLst>
              <a:ext uri="{FF2B5EF4-FFF2-40B4-BE49-F238E27FC236}">
                <a16:creationId xmlns:a16="http://schemas.microsoft.com/office/drawing/2014/main" xmlns="" id="{37893DBF-48A6-4A94-868D-177889A77AF9}"/>
              </a:ext>
            </a:extLst>
          </p:cNvPr>
          <p:cNvSpPr/>
          <p:nvPr/>
        </p:nvSpPr>
        <p:spPr>
          <a:xfrm>
            <a:off x="3003849" y="1688939"/>
            <a:ext cx="424991" cy="41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61" y="1261277"/>
            <a:ext cx="2114550" cy="1209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97" y="1266040"/>
            <a:ext cx="1038225" cy="1200150"/>
          </a:xfrm>
          <a:prstGeom prst="rect">
            <a:avLst/>
          </a:prstGeom>
        </p:spPr>
      </p:pic>
      <p:sp>
        <p:nvSpPr>
          <p:cNvPr id="15" name="向右箭號 3">
            <a:extLst>
              <a:ext uri="{FF2B5EF4-FFF2-40B4-BE49-F238E27FC236}">
                <a16:creationId xmlns:a16="http://schemas.microsoft.com/office/drawing/2014/main" xmlns="" id="{37893DBF-48A6-4A94-868D-177889A77AF9}"/>
              </a:ext>
            </a:extLst>
          </p:cNvPr>
          <p:cNvSpPr/>
          <p:nvPr/>
        </p:nvSpPr>
        <p:spPr>
          <a:xfrm rot="5400000">
            <a:off x="4794140" y="2606653"/>
            <a:ext cx="424991" cy="41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364" y="3098857"/>
            <a:ext cx="2981325" cy="139065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739" y="5117412"/>
            <a:ext cx="3076575" cy="1304925"/>
          </a:xfrm>
          <a:prstGeom prst="rect">
            <a:avLst/>
          </a:prstGeom>
        </p:spPr>
      </p:pic>
      <p:sp>
        <p:nvSpPr>
          <p:cNvPr id="28" name="向右箭號 3">
            <a:extLst>
              <a:ext uri="{FF2B5EF4-FFF2-40B4-BE49-F238E27FC236}">
                <a16:creationId xmlns:a16="http://schemas.microsoft.com/office/drawing/2014/main" xmlns="" id="{37893DBF-48A6-4A94-868D-177889A77AF9}"/>
              </a:ext>
            </a:extLst>
          </p:cNvPr>
          <p:cNvSpPr/>
          <p:nvPr/>
        </p:nvSpPr>
        <p:spPr>
          <a:xfrm rot="5400000">
            <a:off x="4799197" y="4592718"/>
            <a:ext cx="424991" cy="41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5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File Upload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cap="none" dirty="0"/>
              <a:t>Please compress the program source code, execution file(release mode) and report as a zip file and upload it to </a:t>
            </a:r>
            <a:r>
              <a:rPr lang="en-US" altLang="zh-TW" cap="none" dirty="0" smtClean="0"/>
              <a:t>FTP “</a:t>
            </a:r>
            <a:r>
              <a:rPr lang="en-US" altLang="zh-TW" b="1" cap="none" dirty="0" err="1" smtClean="0"/>
              <a:t>FinalProject</a:t>
            </a:r>
            <a:r>
              <a:rPr lang="en-US" altLang="zh-TW" b="1" cap="none" dirty="0" smtClean="0"/>
              <a:t>” folder </a:t>
            </a:r>
            <a:r>
              <a:rPr lang="en-US" altLang="zh-TW" cap="none" dirty="0"/>
              <a:t>before </a:t>
            </a:r>
            <a:r>
              <a:rPr lang="en-US" altLang="zh-TW" cap="none" dirty="0">
                <a:solidFill>
                  <a:srgbClr val="FF0000"/>
                </a:solidFill>
              </a:rPr>
              <a:t>11:59 p.m. of </a:t>
            </a:r>
            <a:r>
              <a:rPr lang="en-US" altLang="zh-TW" cap="none" dirty="0" smtClean="0">
                <a:solidFill>
                  <a:srgbClr val="FF0000"/>
                </a:solidFill>
              </a:rPr>
              <a:t>2023/01/8(Sun</a:t>
            </a:r>
            <a:r>
              <a:rPr lang="en-US" altLang="zh-TW" cap="none" dirty="0">
                <a:solidFill>
                  <a:srgbClr val="FF0000"/>
                </a:solidFill>
              </a:rPr>
              <a:t>)</a:t>
            </a:r>
            <a:r>
              <a:rPr lang="en-US" altLang="zh-TW" cap="none" dirty="0"/>
              <a:t>.</a:t>
            </a:r>
          </a:p>
          <a:p>
            <a:pPr lvl="1"/>
            <a:r>
              <a:rPr lang="en-US" altLang="zh-TW" cap="none" dirty="0">
                <a:hlinkClick r:id="rId3"/>
              </a:rPr>
              <a:t>ftp://140.116.247.97</a:t>
            </a:r>
            <a:r>
              <a:rPr lang="en-US" altLang="zh-TW" cap="none" dirty="0"/>
              <a:t> port:102</a:t>
            </a:r>
          </a:p>
          <a:p>
            <a:pPr lvl="1"/>
            <a:r>
              <a:rPr lang="en-US" altLang="zh-TW" cap="none" dirty="0" smtClean="0"/>
              <a:t>Id</a:t>
            </a:r>
            <a:r>
              <a:rPr lang="en-US" altLang="zh-TW" cap="none" dirty="0"/>
              <a:t>: </a:t>
            </a:r>
            <a:r>
              <a:rPr lang="en-US" altLang="zh-TW" cap="none" dirty="0" err="1"/>
              <a:t>imagehw</a:t>
            </a:r>
            <a:endParaRPr lang="en-US" altLang="zh-TW" cap="none" dirty="0"/>
          </a:p>
          <a:p>
            <a:pPr lvl="1"/>
            <a:r>
              <a:rPr lang="en-US" altLang="zh-TW" cap="none" dirty="0"/>
              <a:t>password: </a:t>
            </a:r>
            <a:r>
              <a:rPr lang="en-US" altLang="zh-TW" cap="none" dirty="0" err="1"/>
              <a:t>imagehw</a:t>
            </a:r>
            <a:endParaRPr lang="en-US" altLang="zh-TW" cap="none" dirty="0"/>
          </a:p>
          <a:p>
            <a:r>
              <a:rPr lang="en-US" altLang="zh-TW" cap="none" dirty="0"/>
              <a:t>The format of the </a:t>
            </a:r>
            <a:r>
              <a:rPr lang="en-US" altLang="zh-TW" sz="2400" cap="none" dirty="0">
                <a:solidFill>
                  <a:srgbClr val="FF0000"/>
                </a:solidFill>
              </a:rPr>
              <a:t>zip</a:t>
            </a:r>
            <a:r>
              <a:rPr lang="en-US" altLang="zh-TW" cap="none" dirty="0"/>
              <a:t> file name :</a:t>
            </a:r>
          </a:p>
          <a:p>
            <a:pPr lvl="1"/>
            <a:r>
              <a:rPr lang="en-US" altLang="zh-TW" cap="none" dirty="0"/>
              <a:t>[student id]_[version].zip</a:t>
            </a:r>
          </a:p>
          <a:p>
            <a:pPr lvl="2"/>
            <a:r>
              <a:rPr lang="en-US" altLang="zh-TW" cap="none" dirty="0"/>
              <a:t>e.g. P78901234_VS.zip.</a:t>
            </a:r>
          </a:p>
          <a:p>
            <a:pPr lvl="2"/>
            <a:r>
              <a:rPr lang="en-US" altLang="zh-TW" cap="none" dirty="0"/>
              <a:t>e.g. P78901234_PY.zip</a:t>
            </a:r>
          </a:p>
          <a:p>
            <a:pPr lvl="1"/>
            <a:r>
              <a:rPr lang="en-US" altLang="zh-TW" cap="none" dirty="0"/>
              <a:t>Please add your version number if you have any new update</a:t>
            </a:r>
          </a:p>
          <a:p>
            <a:pPr lvl="2"/>
            <a:r>
              <a:rPr lang="en-US" altLang="zh-TW" cap="none" dirty="0"/>
              <a:t>e.g. P78901234_VS_v02.zip</a:t>
            </a:r>
            <a:endParaRPr lang="zh-TW" alt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3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4" y="36821"/>
            <a:ext cx="7773338" cy="1093901"/>
          </a:xfrm>
        </p:spPr>
        <p:txBody>
          <a:bodyPr/>
          <a:lstStyle/>
          <a:p>
            <a:r>
              <a:rPr lang="en-US" altLang="zh-TW" cap="none" dirty="0"/>
              <a:t>Notice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4" y="1130722"/>
            <a:ext cx="7772870" cy="3424107"/>
          </a:xfrm>
        </p:spPr>
        <p:txBody>
          <a:bodyPr>
            <a:noAutofit/>
          </a:bodyPr>
          <a:lstStyle/>
          <a:p>
            <a:pPr algn="just"/>
            <a:r>
              <a:rPr lang="en-US" altLang="zh-TW" sz="1600" b="1" cap="none" dirty="0">
                <a:solidFill>
                  <a:srgbClr val="FF0000"/>
                </a:solidFill>
              </a:rPr>
              <a:t>The report should be written in Chinese or English, and 4 pages at least</a:t>
            </a:r>
            <a:r>
              <a:rPr lang="en-US" altLang="zh-TW" sz="1600" cap="none" dirty="0"/>
              <a:t>. The report should include the questions, methods, results, discussion and conclusion. Please print it with your named on it and hand it in at the demonstration.</a:t>
            </a:r>
          </a:p>
          <a:p>
            <a:pPr algn="just"/>
            <a:r>
              <a:rPr lang="en-US" altLang="zh-TW" sz="1600" cap="none" dirty="0"/>
              <a:t>The demonstration will be held in Room 65702 during </a:t>
            </a:r>
            <a:r>
              <a:rPr lang="en-US" altLang="zh-TW" sz="1600" cap="none" dirty="0" smtClean="0">
                <a:solidFill>
                  <a:schemeClr val="accent4"/>
                </a:solidFill>
              </a:rPr>
              <a:t>2023/01/09,10.</a:t>
            </a:r>
            <a:r>
              <a:rPr lang="en-US" altLang="zh-TW" sz="1600" cap="none" dirty="0" smtClean="0"/>
              <a:t> </a:t>
            </a:r>
            <a:r>
              <a:rPr lang="en-US" altLang="zh-TW" sz="1600" cap="none" dirty="0"/>
              <a:t>The schedule will be announced in advance on the course web side</a:t>
            </a:r>
            <a:r>
              <a:rPr lang="en-US" altLang="zh-TW" sz="1600" cap="none" dirty="0" smtClean="0"/>
              <a:t>. You can bring your laptop to demonstration.</a:t>
            </a:r>
            <a:endParaRPr lang="en-US" altLang="zh-TW" sz="1600" cap="none" dirty="0"/>
          </a:p>
          <a:p>
            <a:pPr algn="just"/>
            <a:r>
              <a:rPr lang="en-US" altLang="zh-TW" sz="1600" cap="none" dirty="0"/>
              <a:t>If you cannot attend the scheduled demonstration, please inform the teaching assistant one week earlier for changing demo time.</a:t>
            </a:r>
          </a:p>
          <a:p>
            <a:pPr algn="just"/>
            <a:r>
              <a:rPr lang="en-US" altLang="zh-TW" sz="1600" cap="none" dirty="0"/>
              <a:t>If you are </a:t>
            </a:r>
            <a:r>
              <a:rPr lang="en-US" altLang="zh-TW" sz="1600" u="sng" cap="none" dirty="0"/>
              <a:t>not EE or CSIE </a:t>
            </a:r>
            <a:r>
              <a:rPr lang="en-US" altLang="zh-TW" sz="1600" cap="none" dirty="0"/>
              <a:t>student, you are allowed to use the </a:t>
            </a:r>
            <a:r>
              <a:rPr lang="en-US" altLang="zh-TW" sz="1600" cap="none" dirty="0" err="1"/>
              <a:t>matlab</a:t>
            </a:r>
            <a:r>
              <a:rPr lang="en-US" altLang="zh-TW" sz="1600" cap="none" dirty="0"/>
              <a:t> 2019 to do this project. </a:t>
            </a:r>
          </a:p>
          <a:p>
            <a:pPr algn="just"/>
            <a:r>
              <a:rPr lang="en-US" altLang="zh-TW" sz="1600" cap="none" dirty="0"/>
              <a:t>Environment Requirement: </a:t>
            </a:r>
            <a:r>
              <a:rPr lang="en-US" altLang="zh-TW" sz="1600" cap="none" dirty="0">
                <a:solidFill>
                  <a:srgbClr val="FF0000"/>
                </a:solidFill>
              </a:rPr>
              <a:t>Python 3.7 with </a:t>
            </a:r>
            <a:r>
              <a:rPr lang="en-US" altLang="zh-TW" sz="1600" cap="none" dirty="0" err="1" smtClean="0">
                <a:solidFill>
                  <a:srgbClr val="FF0000"/>
                </a:solidFill>
              </a:rPr>
              <a:t>pytorch</a:t>
            </a:r>
            <a:r>
              <a:rPr lang="en-US" altLang="zh-TW" sz="1600" cap="none" dirty="0" smtClean="0">
                <a:solidFill>
                  <a:srgbClr val="FF0000"/>
                </a:solidFill>
              </a:rPr>
              <a:t> 1.12</a:t>
            </a:r>
            <a:r>
              <a:rPr lang="en-US" altLang="zh-TW" sz="1600" cap="none" dirty="0" smtClean="0"/>
              <a:t> </a:t>
            </a:r>
            <a:r>
              <a:rPr lang="en-US" altLang="zh-TW" sz="1600" cap="none" dirty="0"/>
              <a:t>should be used when you are using deep learning methods.</a:t>
            </a:r>
          </a:p>
          <a:p>
            <a:pPr algn="just"/>
            <a:r>
              <a:rPr lang="en-US" altLang="zh-TW" sz="1600" cap="none" dirty="0"/>
              <a:t>You could come to Room 65702 to test your environment </a:t>
            </a:r>
            <a:r>
              <a:rPr lang="en-US" altLang="zh-TW" sz="1600" cap="none" dirty="0" smtClean="0"/>
              <a:t>at </a:t>
            </a:r>
            <a:r>
              <a:rPr lang="en-US" altLang="zh-TW" sz="1600" cap="none" dirty="0" smtClean="0">
                <a:solidFill>
                  <a:schemeClr val="accent4"/>
                </a:solidFill>
              </a:rPr>
              <a:t>2023/01/02 , 2023/01/06 </a:t>
            </a:r>
            <a:r>
              <a:rPr lang="en-US" altLang="zh-TW" sz="1600" cap="none" dirty="0" smtClean="0"/>
              <a:t>. 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endParaRPr lang="en-US" altLang="zh-TW" sz="1600" b="1" cap="none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71875" y="6372673"/>
            <a:ext cx="573161" cy="365125"/>
          </a:xfrm>
        </p:spPr>
        <p:txBody>
          <a:bodyPr/>
          <a:lstStyle/>
          <a:p>
            <a:fld id="{62B7FB01-8047-42A5-AE4F-233A7390AA8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9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4" y="36821"/>
            <a:ext cx="7773338" cy="1093901"/>
          </a:xfrm>
        </p:spPr>
        <p:txBody>
          <a:bodyPr/>
          <a:lstStyle/>
          <a:p>
            <a:r>
              <a:rPr lang="en-US" altLang="zh-TW" cap="none" dirty="0"/>
              <a:t>Notice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4" y="1130722"/>
            <a:ext cx="7772870" cy="3424107"/>
          </a:xfrm>
        </p:spPr>
        <p:txBody>
          <a:bodyPr>
            <a:noAutofit/>
          </a:bodyPr>
          <a:lstStyle/>
          <a:p>
            <a:pPr algn="just"/>
            <a:r>
              <a:rPr lang="en-US" altLang="zh-TW" cap="none" dirty="0"/>
              <a:t>For deep learning methods, if you have to use any special library or version, please contact TA in </a:t>
            </a:r>
            <a:r>
              <a:rPr lang="en-US" altLang="zh-TW" cap="none" dirty="0" smtClean="0"/>
              <a:t>advance and write a environment requirement .txt . </a:t>
            </a:r>
            <a:endParaRPr lang="en-US" altLang="zh-TW" cap="none" dirty="0"/>
          </a:p>
          <a:p>
            <a:pPr algn="just"/>
            <a:r>
              <a:rPr lang="en-US" altLang="zh-TW" cap="none" dirty="0"/>
              <a:t>It is not allowed to copy homework from other classmates, but discussions are encouraged.</a:t>
            </a:r>
            <a:endParaRPr lang="zh-TW" alt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71875" y="6372673"/>
            <a:ext cx="573161" cy="365125"/>
          </a:xfrm>
        </p:spPr>
        <p:txBody>
          <a:bodyPr/>
          <a:lstStyle/>
          <a:p>
            <a:fld id="{62B7FB01-8047-42A5-AE4F-233A7390AA8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1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448" y="645784"/>
            <a:ext cx="7132551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Vision </a:t>
            </a:r>
            <a:r>
              <a:rPr sz="3200" dirty="0"/>
              <a:t>System Lab (Room</a:t>
            </a:r>
            <a:r>
              <a:rPr sz="3200" spc="-50" dirty="0"/>
              <a:t> </a:t>
            </a:r>
            <a:r>
              <a:rPr sz="3200" dirty="0"/>
              <a:t>65702)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48147" y="2329033"/>
            <a:ext cx="6552465" cy="223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215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450167-AD58-4194-954A-64BE10D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17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023" y="2214695"/>
            <a:ext cx="7921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Deep Learning Applied </a:t>
            </a:r>
            <a:r>
              <a:rPr lang="en-US" altLang="zh-TW" dirty="0"/>
              <a:t>to Defect Detection </a:t>
            </a:r>
            <a:r>
              <a:rPr lang="en-US" altLang="zh-TW" dirty="0" smtClean="0"/>
              <a:t>in Powder </a:t>
            </a:r>
            <a:r>
              <a:rPr lang="en-US" altLang="zh-TW" dirty="0"/>
              <a:t>Spreading Process </a:t>
            </a:r>
            <a:r>
              <a:rPr lang="en-US" altLang="zh-TW" dirty="0" smtClean="0"/>
              <a:t>of Magnetic </a:t>
            </a:r>
            <a:r>
              <a:rPr lang="en-US" altLang="zh-TW" dirty="0"/>
              <a:t>Material </a:t>
            </a:r>
            <a:r>
              <a:rPr lang="en-US" altLang="zh-TW" dirty="0" smtClean="0"/>
              <a:t>Additive Manufacturing</a:t>
            </a:r>
            <a:r>
              <a:rPr lang="en-US" altLang="zh-TW" dirty="0"/>
              <a:t>. Materials 2022, </a:t>
            </a:r>
            <a:r>
              <a:rPr lang="en-US" altLang="zh-TW" dirty="0" smtClean="0"/>
              <a:t>15, 5662</a:t>
            </a:r>
            <a:r>
              <a:rPr lang="en-US" altLang="zh-TW" dirty="0"/>
              <a:t>. https://</a:t>
            </a:r>
            <a:r>
              <a:rPr lang="en-US" altLang="zh-TW" dirty="0" smtClean="0"/>
              <a:t>doi.org/10.3390/ </a:t>
            </a:r>
            <a:r>
              <a:rPr lang="en-US" altLang="zh-TW" dirty="0"/>
              <a:t>ma15165662 </a:t>
            </a:r>
            <a:r>
              <a:rPr lang="en-US" altLang="zh-TW" dirty="0" smtClean="0"/>
              <a:t> </a:t>
            </a:r>
            <a:r>
              <a:rPr lang="en-US" altLang="zh-TW" dirty="0"/>
              <a:t>Chen, H.-Y.; Lin, C.-C.; </a:t>
            </a:r>
            <a:r>
              <a:rPr lang="en-US" altLang="zh-TW" dirty="0" err="1"/>
              <a:t>Horng</a:t>
            </a:r>
            <a:r>
              <a:rPr lang="en-US" altLang="zh-TW" dirty="0"/>
              <a:t>, M.-H.; Chang, L.-K.; Hsu, J.-H.; Chang, T.-W.; Hung, J.-C.; Lee, R.-M.; Tsai, M.-C. 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Mask R-CNN. </a:t>
            </a:r>
            <a:r>
              <a:rPr lang="en-US" altLang="zh-TW" dirty="0" err="1"/>
              <a:t>Kaiming</a:t>
            </a:r>
            <a:r>
              <a:rPr lang="en-US" altLang="zh-TW" dirty="0"/>
              <a:t> He, Georgia </a:t>
            </a:r>
            <a:r>
              <a:rPr lang="en-US" altLang="zh-TW" dirty="0" err="1"/>
              <a:t>Gkioxari</a:t>
            </a:r>
            <a:r>
              <a:rPr lang="en-US" altLang="zh-TW" dirty="0"/>
              <a:t>, Piotr </a:t>
            </a:r>
            <a:r>
              <a:rPr lang="en-US" altLang="zh-TW" dirty="0" err="1"/>
              <a:t>Dollár</a:t>
            </a:r>
            <a:r>
              <a:rPr lang="en-US" altLang="zh-TW" dirty="0"/>
              <a:t>, and Ross </a:t>
            </a:r>
            <a:r>
              <a:rPr lang="en-US" altLang="zh-TW" dirty="0" err="1"/>
              <a:t>Girshick</a:t>
            </a:r>
            <a:r>
              <a:rPr lang="en-US" altLang="zh-TW" dirty="0"/>
              <a:t>. IEEE International Conference on Computer Vision (ICCV), 2017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Faster R-CNN: Towards Real-Time Object Detection with Region Proposal Networks </a:t>
            </a:r>
            <a:r>
              <a:rPr lang="en-US" altLang="zh-TW" dirty="0" err="1"/>
              <a:t>Shaoqing</a:t>
            </a:r>
            <a:r>
              <a:rPr lang="en-US" altLang="zh-TW" dirty="0"/>
              <a:t> Ren, </a:t>
            </a:r>
            <a:r>
              <a:rPr lang="en-US" altLang="zh-TW" dirty="0" err="1"/>
              <a:t>Kaiming</a:t>
            </a:r>
            <a:r>
              <a:rPr lang="en-US" altLang="zh-TW" dirty="0"/>
              <a:t> He, Ross </a:t>
            </a:r>
            <a:r>
              <a:rPr lang="en-US" altLang="zh-TW" dirty="0" err="1"/>
              <a:t>Girshick</a:t>
            </a:r>
            <a:r>
              <a:rPr lang="en-US" altLang="zh-TW" dirty="0"/>
              <a:t>, and Jian Sun. Conference on Neural Information Processing Systems (NIPS), 2015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Unet</a:t>
            </a:r>
            <a:r>
              <a:rPr lang="en-US" altLang="zh-TW" dirty="0"/>
              <a:t>: </a:t>
            </a:r>
            <a:r>
              <a:rPr lang="en-US" altLang="zh-TW" dirty="0" smtClean="0"/>
              <a:t>Convolutional </a:t>
            </a:r>
            <a:r>
              <a:rPr lang="en-US" altLang="zh-TW" dirty="0"/>
              <a:t>networks for biomedical image segmentation. In International Conference on Medical image computing and computer-assisted intervention, pages 234–241</a:t>
            </a:r>
            <a:r>
              <a:rPr lang="en-US" altLang="zh-TW" dirty="0" smtClean="0"/>
              <a:t>.</a:t>
            </a:r>
            <a:r>
              <a:rPr lang="en-US" altLang="zh-TW" dirty="0"/>
              <a:t> Olaf </a:t>
            </a:r>
            <a:r>
              <a:rPr lang="en-US" altLang="zh-TW" dirty="0" err="1"/>
              <a:t>Ronneberger</a:t>
            </a:r>
            <a:r>
              <a:rPr lang="en-US" altLang="zh-TW" dirty="0"/>
              <a:t>, Philipp Fischer, and Thomas </a:t>
            </a:r>
            <a:r>
              <a:rPr lang="en-US" altLang="zh-TW" dirty="0" err="1"/>
              <a:t>Brox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Yolov4</a:t>
            </a:r>
            <a:r>
              <a:rPr lang="en-US" altLang="zh-TW" dirty="0"/>
              <a:t>: Optimal speed and accuracy of object detection. </a:t>
            </a:r>
            <a:r>
              <a:rPr lang="en-US" altLang="zh-TW" dirty="0" err="1"/>
              <a:t>arXiv</a:t>
            </a:r>
            <a:r>
              <a:rPr lang="en-US" altLang="zh-TW" dirty="0"/>
              <a:t> preprint arXiv:2004.10934, 2020</a:t>
            </a:r>
            <a:r>
              <a:rPr lang="en-US" altLang="zh-TW" dirty="0" smtClean="0"/>
              <a:t>.</a:t>
            </a:r>
            <a:r>
              <a:rPr lang="en-US" altLang="zh-TW" dirty="0"/>
              <a:t> Alexey </a:t>
            </a:r>
            <a:r>
              <a:rPr lang="en-US" altLang="zh-TW" dirty="0" err="1"/>
              <a:t>Bochkovskiy</a:t>
            </a:r>
            <a:r>
              <a:rPr lang="en-US" altLang="zh-TW" dirty="0"/>
              <a:t>, </a:t>
            </a:r>
            <a:r>
              <a:rPr lang="en-US" altLang="zh-TW" dirty="0" err="1"/>
              <a:t>Chien</a:t>
            </a:r>
            <a:r>
              <a:rPr lang="en-US" altLang="zh-TW" dirty="0"/>
              <a:t>-Yao Wang, and </a:t>
            </a:r>
            <a:r>
              <a:rPr lang="en-US" altLang="zh-TW" dirty="0" err="1"/>
              <a:t>HongYuan</a:t>
            </a:r>
            <a:r>
              <a:rPr lang="en-US" altLang="zh-TW" dirty="0"/>
              <a:t> Mark Liao. </a:t>
            </a:r>
          </a:p>
        </p:txBody>
      </p:sp>
    </p:spTree>
    <p:extLst>
      <p:ext uri="{BB962C8B-B14F-4D97-AF65-F5344CB8AC3E}">
        <p14:creationId xmlns:p14="http://schemas.microsoft.com/office/powerpoint/2010/main" val="390289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Information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NCKU </a:t>
            </a:r>
            <a:r>
              <a:rPr lang="en-US" altLang="zh-TW" cap="none" dirty="0" err="1"/>
              <a:t>moodle</a:t>
            </a:r>
            <a:endParaRPr lang="en-US" altLang="zh-TW" cap="none" dirty="0"/>
          </a:p>
          <a:p>
            <a:r>
              <a:rPr lang="en-US" altLang="zh-TW" cap="none" dirty="0"/>
              <a:t>TA:</a:t>
            </a:r>
          </a:p>
          <a:p>
            <a:pPr lvl="1"/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willy123301@gmail.com</a:t>
            </a:r>
          </a:p>
          <a:p>
            <a:pPr lvl="1"/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j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ohnson210140@gmail.com</a:t>
            </a:r>
            <a:endParaRPr lang="en-US" altLang="zh-TW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chenxuan0511@gmail.com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2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0" y="0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Outline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330" y="1596177"/>
            <a:ext cx="7772870" cy="3424107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Background</a:t>
            </a:r>
          </a:p>
          <a:p>
            <a:r>
              <a:rPr lang="en-US" altLang="zh-TW" cap="none" dirty="0" smtClean="0"/>
              <a:t>Objective</a:t>
            </a:r>
            <a:endParaRPr lang="en-US" altLang="zh-TW" cap="none" dirty="0"/>
          </a:p>
          <a:p>
            <a:r>
              <a:rPr lang="en-US" altLang="zh-TW" cap="none" dirty="0"/>
              <a:t>Data</a:t>
            </a:r>
          </a:p>
          <a:p>
            <a:r>
              <a:rPr lang="en-US" altLang="zh-TW" cap="none" dirty="0" smtClean="0"/>
              <a:t>Evaluation</a:t>
            </a:r>
            <a:endParaRPr lang="en-US" altLang="zh-TW" cap="none" dirty="0"/>
          </a:p>
          <a:p>
            <a:r>
              <a:rPr lang="en-US" altLang="zh-TW" cap="none" dirty="0"/>
              <a:t>Other information</a:t>
            </a:r>
          </a:p>
          <a:p>
            <a:endParaRPr lang="en-US" altLang="zh-TW" cap="none" dirty="0"/>
          </a:p>
          <a:p>
            <a:endParaRPr lang="en-US" altLang="zh-TW" cap="none" dirty="0"/>
          </a:p>
          <a:p>
            <a:endParaRPr lang="en-US" altLang="zh-TW" cap="none" dirty="0"/>
          </a:p>
          <a:p>
            <a:endParaRPr lang="zh-TW" alt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Background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44826" y="1958009"/>
            <a:ext cx="7762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Metal </a:t>
            </a:r>
            <a:r>
              <a:rPr lang="en-US" altLang="zh-TW" dirty="0"/>
              <a:t>laser </a:t>
            </a:r>
            <a:r>
              <a:rPr lang="en-US" altLang="zh-TW" dirty="0" smtClean="0"/>
              <a:t>melting manufacturing </a:t>
            </a:r>
            <a:r>
              <a:rPr lang="en-US" altLang="zh-TW" dirty="0"/>
              <a:t>(MAM) has been widely applied in the medical industry, manufacturing, </a:t>
            </a:r>
            <a:r>
              <a:rPr lang="en-US" altLang="zh-TW" dirty="0" smtClean="0"/>
              <a:t>aerospace and </a:t>
            </a:r>
            <a:r>
              <a:rPr lang="en-US" altLang="zh-TW" dirty="0"/>
              <a:t>boutique industries in recent years. However, defects during the selective laser melting (</a:t>
            </a:r>
            <a:r>
              <a:rPr lang="en-US" altLang="zh-TW" dirty="0" smtClean="0"/>
              <a:t>SLM) manufacturing </a:t>
            </a:r>
            <a:r>
              <a:rPr lang="en-US" altLang="zh-TW" dirty="0"/>
              <a:t>process can result from thermal stress or hardware failure during the selective </a:t>
            </a:r>
            <a:r>
              <a:rPr lang="en-US" altLang="zh-TW" dirty="0" smtClean="0"/>
              <a:t>laser melting </a:t>
            </a:r>
            <a:r>
              <a:rPr lang="en-US" altLang="zh-TW" dirty="0"/>
              <a:t>(SLM) manufacturing process. To improve the product’s quality, the use of defect </a:t>
            </a:r>
            <a:r>
              <a:rPr lang="en-US" altLang="zh-TW" dirty="0" smtClean="0"/>
              <a:t>detection during </a:t>
            </a:r>
            <a:r>
              <a:rPr lang="en-US" altLang="zh-TW" dirty="0"/>
              <a:t>manufacturing is necessary. 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10" y="3731399"/>
            <a:ext cx="6712199" cy="23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Objective</a:t>
            </a:r>
            <a:endParaRPr lang="zh-TW" alt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8734" y="1809971"/>
            <a:ext cx="8425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 accurate detection </a:t>
            </a:r>
            <a:r>
              <a:rPr lang="en-US" altLang="zh-TW" dirty="0" smtClean="0"/>
              <a:t>of defects is </a:t>
            </a:r>
            <a:r>
              <a:rPr lang="en-US" altLang="zh-TW" dirty="0"/>
              <a:t>very important. </a:t>
            </a:r>
            <a:r>
              <a:rPr lang="en-US" altLang="zh-TW" dirty="0" smtClean="0"/>
              <a:t>There have </a:t>
            </a:r>
            <a:r>
              <a:rPr lang="en-US" altLang="zh-TW" dirty="0"/>
              <a:t>three powder-spreading defect types: powder uneven, powder uncovered and </a:t>
            </a:r>
            <a:r>
              <a:rPr lang="en-US" altLang="zh-TW" dirty="0" err="1"/>
              <a:t>recoater</a:t>
            </a:r>
            <a:r>
              <a:rPr lang="en-US" altLang="zh-TW" dirty="0"/>
              <a:t> scratches.</a:t>
            </a:r>
          </a:p>
          <a:p>
            <a:endParaRPr lang="en-US" altLang="zh-TW" dirty="0"/>
          </a:p>
          <a:p>
            <a:r>
              <a:rPr lang="en-US" altLang="zh-TW" dirty="0"/>
              <a:t>Target : </a:t>
            </a:r>
          </a:p>
          <a:p>
            <a:r>
              <a:rPr lang="en-US" altLang="zh-TW" dirty="0"/>
              <a:t>Automatically detect and </a:t>
            </a:r>
            <a:r>
              <a:rPr lang="en-US" altLang="zh-TW" dirty="0" smtClean="0"/>
              <a:t>segment </a:t>
            </a:r>
            <a:r>
              <a:rPr lang="en-US" altLang="zh-TW" dirty="0"/>
              <a:t>the </a:t>
            </a:r>
            <a:r>
              <a:rPr lang="en-US" altLang="zh-TW" dirty="0" smtClean="0"/>
              <a:t>defect during manufacturing.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Step 1. </a:t>
            </a:r>
            <a:r>
              <a:rPr lang="en-US" altLang="zh-TW" dirty="0" smtClean="0"/>
              <a:t>Detect defects from provided image.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Step 2. </a:t>
            </a:r>
            <a:r>
              <a:rPr lang="en-US" altLang="zh-TW" dirty="0" smtClean="0"/>
              <a:t> Segment the defective area </a:t>
            </a:r>
            <a:r>
              <a:rPr lang="en-US" altLang="zh-TW" dirty="0"/>
              <a:t>at the meanwhile.</a:t>
            </a:r>
          </a:p>
        </p:txBody>
      </p:sp>
    </p:spTree>
    <p:extLst>
      <p:ext uri="{BB962C8B-B14F-4D97-AF65-F5344CB8AC3E}">
        <p14:creationId xmlns:p14="http://schemas.microsoft.com/office/powerpoint/2010/main" val="151285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Data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2" y="1346394"/>
            <a:ext cx="7772870" cy="3424107"/>
          </a:xfrm>
        </p:spPr>
        <p:txBody>
          <a:bodyPr>
            <a:normAutofit/>
          </a:bodyPr>
          <a:lstStyle/>
          <a:p>
            <a:r>
              <a:rPr lang="en-US" altLang="zh-TW" sz="1800" cap="none" dirty="0" smtClean="0"/>
              <a:t>150 </a:t>
            </a:r>
            <a:r>
              <a:rPr lang="en-US" altLang="zh-TW" sz="1800" cap="none" dirty="0"/>
              <a:t>image were captured </a:t>
            </a:r>
            <a:r>
              <a:rPr lang="en-US" altLang="zh-TW" sz="1800" cap="none" dirty="0" smtClean="0"/>
              <a:t>each class. </a:t>
            </a:r>
          </a:p>
          <a:p>
            <a:r>
              <a:rPr lang="en-US" altLang="zh-TW" sz="1800" cap="none" dirty="0" smtClean="0"/>
              <a:t>The </a:t>
            </a:r>
            <a:r>
              <a:rPr lang="en-US" altLang="zh-TW" sz="1800" cap="none" dirty="0"/>
              <a:t>bounding </a:t>
            </a:r>
            <a:r>
              <a:rPr lang="en-US" altLang="zh-TW" sz="1800" cap="none" dirty="0" smtClean="0"/>
              <a:t>boxes </a:t>
            </a:r>
            <a:r>
              <a:rPr lang="en-US" altLang="zh-TW" sz="1800" cap="none" dirty="0"/>
              <a:t>of </a:t>
            </a:r>
            <a:r>
              <a:rPr lang="en-US" altLang="zh-TW" sz="1800" cap="none" dirty="0" smtClean="0"/>
              <a:t>defect  </a:t>
            </a:r>
            <a:r>
              <a:rPr lang="en-US" altLang="zh-TW" sz="1800" cap="none" dirty="0"/>
              <a:t>was labeled by </a:t>
            </a:r>
            <a:r>
              <a:rPr lang="en-US" altLang="zh-TW" sz="1800" cap="none" dirty="0" smtClean="0"/>
              <a:t>experts. The bounding </a:t>
            </a:r>
            <a:r>
              <a:rPr lang="en-US" altLang="zh-TW" sz="1800" cap="none" dirty="0"/>
              <a:t>box ground truth contains left-top and bottom-right </a:t>
            </a:r>
            <a:r>
              <a:rPr lang="en-US" altLang="zh-TW" sz="1800" cap="none" dirty="0" smtClean="0"/>
              <a:t>coordinate (rectangle) in *.</a:t>
            </a:r>
            <a:r>
              <a:rPr lang="en-US" altLang="zh-TW" sz="1800" cap="none" dirty="0" err="1" smtClean="0"/>
              <a:t>json</a:t>
            </a:r>
            <a:r>
              <a:rPr lang="en-US" altLang="zh-TW" sz="1800" cap="none" dirty="0" smtClean="0"/>
              <a:t> file format.</a:t>
            </a:r>
          </a:p>
          <a:p>
            <a:r>
              <a:rPr lang="en-US" altLang="zh-TW" sz="1800" cap="none" dirty="0" smtClean="0"/>
              <a:t>We also provide the segmentation mask ground truth.</a:t>
            </a:r>
            <a:endParaRPr lang="zh-TW" altLang="en-US" sz="1800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4800" y="6444597"/>
            <a:ext cx="297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Defect </a:t>
            </a:r>
            <a:r>
              <a:rPr lang="en-US" altLang="zh-TW" dirty="0"/>
              <a:t>bounding </a:t>
            </a:r>
            <a:r>
              <a:rPr lang="en-US" altLang="zh-TW" dirty="0" smtClean="0"/>
              <a:t>boxes format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0" y="3532836"/>
            <a:ext cx="2474297" cy="286255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07423" y="6450033"/>
            <a:ext cx="20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Powder uncover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24" y="3387212"/>
            <a:ext cx="1484745" cy="14610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23" y="4960799"/>
            <a:ext cx="1529472" cy="15050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58" y="3365036"/>
            <a:ext cx="1502582" cy="147860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471604" y="6454633"/>
            <a:ext cx="20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Powder uneven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58" y="4978656"/>
            <a:ext cx="1498490" cy="147457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61" y="3365035"/>
            <a:ext cx="1490491" cy="147860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700111" y="6454633"/>
            <a:ext cx="20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Scratch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61" y="4961165"/>
            <a:ext cx="1490491" cy="14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222265"/>
            <a:ext cx="7773338" cy="1596177"/>
          </a:xfrm>
        </p:spPr>
        <p:txBody>
          <a:bodyPr/>
          <a:lstStyle/>
          <a:p>
            <a:r>
              <a:rPr lang="en-US" altLang="zh-TW" dirty="0"/>
              <a:t>Project Goal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5332" y="1962446"/>
            <a:ext cx="80278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are asked to detect and </a:t>
            </a:r>
            <a:r>
              <a:rPr lang="en-US" altLang="zh-TW" sz="2000" dirty="0" smtClean="0"/>
              <a:t>segment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defects of manufacturing from </a:t>
            </a:r>
            <a:r>
              <a:rPr lang="en-US" altLang="zh-TW" sz="2000" dirty="0"/>
              <a:t>given </a:t>
            </a:r>
            <a:r>
              <a:rPr lang="en-US" altLang="zh-TW" sz="2000" dirty="0" smtClean="0"/>
              <a:t>images. </a:t>
            </a:r>
            <a:endParaRPr lang="en-US" altLang="zh-TW" sz="20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are given with </a:t>
            </a:r>
            <a:r>
              <a:rPr lang="en-US" altLang="zh-TW" sz="2000" dirty="0" smtClean="0"/>
              <a:t> total 450  </a:t>
            </a:r>
            <a:r>
              <a:rPr lang="en-US" altLang="zh-TW" sz="2000" dirty="0"/>
              <a:t>images and ground truth </a:t>
            </a:r>
            <a:r>
              <a:rPr lang="en-US" altLang="zh-TW" sz="2000" dirty="0" smtClean="0"/>
              <a:t>annotations(mask and bounding box positions).</a:t>
            </a:r>
            <a:endParaRPr lang="en-US" altLang="zh-TW" sz="20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can use the image processing skills as well as deep learning methods for this homework.</a:t>
            </a:r>
          </a:p>
        </p:txBody>
      </p:sp>
    </p:spTree>
    <p:extLst>
      <p:ext uri="{BB962C8B-B14F-4D97-AF65-F5344CB8AC3E}">
        <p14:creationId xmlns:p14="http://schemas.microsoft.com/office/powerpoint/2010/main" val="348784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/>
            </a:r>
            <a:br>
              <a:rPr lang="en-US" altLang="zh-TW" cap="none" dirty="0"/>
            </a:br>
            <a:r>
              <a:rPr lang="en-US" altLang="zh-TW" cap="none" dirty="0"/>
              <a:t>Evaluation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/>
              <a:t>Use the Intersection over </a:t>
            </a:r>
            <a:r>
              <a:rPr lang="en-US" altLang="zh-TW" cap="none" dirty="0" smtClean="0"/>
              <a:t>Union (</a:t>
            </a:r>
            <a:r>
              <a:rPr lang="en-US" altLang="zh-TW" cap="none" dirty="0" err="1" smtClean="0"/>
              <a:t>IoU</a:t>
            </a:r>
            <a:r>
              <a:rPr lang="en-US" altLang="zh-TW" cap="none" dirty="0" smtClean="0"/>
              <a:t>) </a:t>
            </a:r>
            <a:r>
              <a:rPr lang="en-US" altLang="zh-TW" cap="none" dirty="0"/>
              <a:t>to evaluate your detection result with the ground truth: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67564" y="3805585"/>
                <a:ext cx="1687399" cy="48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IoU</a:t>
                </a:r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564" y="3805585"/>
                <a:ext cx="1687399" cy="486800"/>
              </a:xfrm>
              <a:prstGeom prst="rect">
                <a:avLst/>
              </a:prstGeom>
              <a:blipFill>
                <a:blip r:embed="rId3"/>
                <a:stretch>
                  <a:fillRect l="-3261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5330" y="5114311"/>
                <a:ext cx="57262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Where A is the ground truth region, B is the detection result,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intersect region,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 is the union region;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0" y="5114311"/>
                <a:ext cx="5726248" cy="646331"/>
              </a:xfrm>
              <a:prstGeom prst="rect">
                <a:avLst/>
              </a:prstGeom>
              <a:blipFill>
                <a:blip r:embed="rId4"/>
                <a:stretch>
                  <a:fillRect l="-85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577FB905-A836-4479-BDFA-F90A1FEF125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6437" y="3192496"/>
            <a:ext cx="2220503" cy="17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/>
            </a:r>
            <a:br>
              <a:rPr lang="en-US" altLang="zh-TW" cap="none" dirty="0"/>
            </a:br>
            <a:r>
              <a:rPr lang="en-US" altLang="zh-TW" cap="none" dirty="0"/>
              <a:t>Evaluation</a:t>
            </a:r>
            <a:endParaRPr lang="zh-TW" alt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cap="none" dirty="0" smtClean="0"/>
                  <a:t>Use the AP50, </a:t>
                </a:r>
                <a:r>
                  <a:rPr lang="en-US" altLang="zh-TW" cap="none" dirty="0" err="1" smtClean="0"/>
                  <a:t>IoU</a:t>
                </a:r>
                <a:r>
                  <a:rPr lang="en-US" altLang="zh-TW" cap="none" dirty="0" smtClean="0"/>
                  <a:t> to evaluate your detection accurate results with the ground truth , Dice </a:t>
                </a:r>
                <a:r>
                  <a:rPr lang="en-US" altLang="zh-TW" cap="none" dirty="0" err="1" smtClean="0"/>
                  <a:t>Coefficent</a:t>
                </a:r>
                <a:r>
                  <a:rPr lang="en-US" altLang="zh-TW" cap="none" dirty="0" smtClean="0"/>
                  <a:t> for segmentation and a  speed metrics FPS: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cap="none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TW" b="0" i="1" cap="none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TW" b="0" i="1" cap="none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b="0" cap="none" dirty="0" smtClean="0"/>
                  <a:t>,</a:t>
                </a:r>
                <a:r>
                  <a:rPr lang="zh-TW" altLang="en-US" b="0" cap="none" dirty="0" smtClean="0"/>
                  <a:t> </a:t>
                </a:r>
                <a:r>
                  <a:rPr lang="en-US" altLang="zh-TW" b="0" cap="none" dirty="0" smtClean="0"/>
                  <a:t>AP50</a:t>
                </a:r>
                <a:r>
                  <a:rPr lang="zh-TW" altLang="en-US" b="0" cap="none" dirty="0" smtClean="0"/>
                  <a:t> </a:t>
                </a:r>
                <a:r>
                  <a:rPr lang="en-US" altLang="zh-TW" b="0" cap="none" dirty="0" smtClean="0"/>
                  <a:t>(Average Precision when </a:t>
                </a:r>
                <a:r>
                  <a:rPr lang="en-US" altLang="zh-TW" b="0" cap="none" dirty="0" err="1" smtClean="0"/>
                  <a:t>IoU</a:t>
                </a:r>
                <a:r>
                  <a:rPr lang="en-US" altLang="zh-TW" b="0" cap="none" dirty="0" smtClean="0"/>
                  <a:t> &gt; 0.5)</a:t>
                </a:r>
                <a:r>
                  <a:rPr lang="zh-TW" altLang="en-US" b="0" cap="none" dirty="0" smtClean="0"/>
                  <a:t>  </a:t>
                </a:r>
                <a:endParaRPr lang="en-US" altLang="zh-TW" b="0" cap="none" dirty="0" smtClean="0"/>
              </a:p>
              <a:p>
                <a:r>
                  <a:rPr lang="en-US" altLang="zh-TW" cap="none" dirty="0" err="1" smtClean="0"/>
                  <a:t>IoU</a:t>
                </a:r>
                <a:r>
                  <a:rPr lang="zh-TW" altLang="en-US" cap="none" dirty="0" smtClean="0"/>
                  <a:t> </a:t>
                </a:r>
                <a:r>
                  <a:rPr lang="en-US" altLang="zh-TW" cap="none" dirty="0" smtClean="0"/>
                  <a:t>(for Detection</a:t>
                </a:r>
                <a:r>
                  <a:rPr lang="en-US" altLang="zh-TW" cap="none" dirty="0"/>
                  <a:t>) </a:t>
                </a:r>
                <a:endParaRPr lang="en-US" altLang="zh-TW" b="0" cap="none" dirty="0" smtClean="0"/>
              </a:p>
              <a:p>
                <a:r>
                  <a:rPr lang="en-US" altLang="zh-TW" cap="none" dirty="0" smtClean="0"/>
                  <a:t>Dice </a:t>
                </a:r>
                <a:r>
                  <a:rPr lang="en-US" altLang="zh-TW" cap="none" dirty="0" err="1" smtClean="0"/>
                  <a:t>Coefficent</a:t>
                </a:r>
                <a:r>
                  <a:rPr lang="en-US" altLang="zh-TW" cap="none" dirty="0" smtClean="0"/>
                  <a:t> (for Segmentation)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2 ∗(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</m:d>
                        <m:r>
                          <a:rPr lang="en-US" altLang="zh-TW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𝐺𝑇</m:t>
                            </m:r>
                          </m:e>
                        </m:d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</m:d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</m:d>
                      </m:den>
                    </m:f>
                  </m:oMath>
                </a14:m>
                <a:endParaRPr lang="en-US" altLang="zh-TW" cap="none" dirty="0" smtClean="0"/>
              </a:p>
              <a:p>
                <a:r>
                  <a:rPr lang="en-US" altLang="zh-TW" cap="none" dirty="0" smtClean="0"/>
                  <a:t>FPS(Frames Per </a:t>
                </a:r>
                <a:r>
                  <a:rPr lang="en-US" altLang="zh-TW" cap="none" dirty="0" err="1" smtClean="0"/>
                  <a:t>Sencond</a:t>
                </a:r>
                <a:r>
                  <a:rPr lang="en-US" altLang="zh-TW" cap="none" dirty="0" smtClean="0"/>
                  <a:t>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𝑖𝑚𝑎𝑔𝑒𝑠</m:t>
                        </m:r>
                      </m:num>
                      <m:den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𝑖𝑚𝑎𝑔𝑒𝑠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𝑝𝑟𝑜𝑐𝑒𝑠𝑠𝑖𝑛𝑔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endParaRPr lang="en-US" altLang="zh-TW" cap="none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05" r="-1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20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141094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31821" y="1440201"/>
            <a:ext cx="8783390" cy="5097233"/>
          </a:xfrm>
        </p:spPr>
        <p:txBody>
          <a:bodyPr>
            <a:normAutofit/>
          </a:bodyPr>
          <a:lstStyle/>
          <a:p>
            <a:r>
              <a:rPr lang="en-US" altLang="zh-TW" cap="none" dirty="0"/>
              <a:t>1) Read a </a:t>
            </a:r>
            <a:r>
              <a:rPr lang="en-US" altLang="zh-TW" cap="none" dirty="0" smtClean="0"/>
              <a:t>image </a:t>
            </a:r>
            <a:r>
              <a:rPr lang="en-US" altLang="zh-TW" cap="none" dirty="0"/>
              <a:t>folder and its </a:t>
            </a:r>
            <a:r>
              <a:rPr lang="en-US" altLang="zh-TW" cap="none" dirty="0" smtClean="0"/>
              <a:t>ground truth </a:t>
            </a:r>
            <a:r>
              <a:rPr lang="en-US" altLang="zh-TW" cap="none" dirty="0" smtClean="0"/>
              <a:t>from </a:t>
            </a:r>
            <a:r>
              <a:rPr lang="en-US" altLang="zh-TW" cap="none" dirty="0"/>
              <a:t>your program interface.</a:t>
            </a:r>
          </a:p>
          <a:p>
            <a:r>
              <a:rPr lang="en-US" altLang="zh-TW" cap="none" dirty="0"/>
              <a:t>2) Run your program and let user choose any image</a:t>
            </a:r>
            <a:r>
              <a:rPr lang="zh-TW" altLang="en-US" cap="none" dirty="0"/>
              <a:t> </a:t>
            </a:r>
            <a:r>
              <a:rPr lang="en-US" altLang="zh-TW" cap="none" dirty="0"/>
              <a:t>to show the ground truth and predicted result </a:t>
            </a:r>
            <a:r>
              <a:rPr lang="en-US" altLang="zh-TW" cap="none" dirty="0" smtClean="0"/>
              <a:t>(detection result and segmentation result) </a:t>
            </a:r>
            <a:r>
              <a:rPr lang="en-US" altLang="zh-TW" cap="none" dirty="0" smtClean="0"/>
              <a:t>in </a:t>
            </a:r>
            <a:r>
              <a:rPr lang="en-US" altLang="zh-TW" cap="none" dirty="0"/>
              <a:t>the program interface.</a:t>
            </a:r>
          </a:p>
          <a:p>
            <a:r>
              <a:rPr lang="en-US" altLang="zh-TW" cap="none" dirty="0"/>
              <a:t>3) Show the evaluation metric. </a:t>
            </a:r>
          </a:p>
          <a:p>
            <a:pPr lvl="1"/>
            <a:r>
              <a:rPr lang="en-US" altLang="zh-TW" cap="none" dirty="0" smtClean="0"/>
              <a:t>AP50 (each class)</a:t>
            </a:r>
            <a:endParaRPr lang="en-US" altLang="zh-TW" cap="none" dirty="0"/>
          </a:p>
          <a:p>
            <a:pPr lvl="1"/>
            <a:r>
              <a:rPr lang="en-US" altLang="zh-TW" cap="none" dirty="0" err="1" smtClean="0"/>
              <a:t>IoU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Dice </a:t>
            </a:r>
            <a:r>
              <a:rPr lang="en-US" altLang="zh-TW" cap="none" dirty="0" err="1" smtClean="0"/>
              <a:t>Coefficent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FPS</a:t>
            </a:r>
            <a:endParaRPr lang="zh-TW" altLang="en-US" cap="none" dirty="0"/>
          </a:p>
          <a:p>
            <a:pPr marL="0" indent="0">
              <a:buNone/>
            </a:pPr>
            <a:r>
              <a:rPr lang="en-US" altLang="zh-TW" cap="none" dirty="0"/>
              <a:t> 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839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7319</TotalTime>
  <Words>1053</Words>
  <Application>Microsoft Office PowerPoint</Application>
  <PresentationFormat>如螢幕大小 (4:3)</PresentationFormat>
  <Paragraphs>172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Calibri Light</vt:lpstr>
      <vt:lpstr>Cambria Math</vt:lpstr>
      <vt:lpstr>Gill Sans MT</vt:lpstr>
      <vt:lpstr>Times New Roman</vt:lpstr>
      <vt:lpstr>Tw Cen MT</vt:lpstr>
      <vt:lpstr>Wingdings 2</vt:lpstr>
      <vt:lpstr>HDOfficeLightV0</vt:lpstr>
      <vt:lpstr>小水滴</vt:lpstr>
      <vt:lpstr>Digital Image Processing Final Project</vt:lpstr>
      <vt:lpstr>Outline</vt:lpstr>
      <vt:lpstr>Background</vt:lpstr>
      <vt:lpstr>Objective</vt:lpstr>
      <vt:lpstr>Data</vt:lpstr>
      <vt:lpstr>Project Goal</vt:lpstr>
      <vt:lpstr> Evaluation</vt:lpstr>
      <vt:lpstr> Evaluation</vt:lpstr>
      <vt:lpstr>Requirement</vt:lpstr>
      <vt:lpstr>GUI LAYOUT SAMPLE</vt:lpstr>
      <vt:lpstr> Evaluation</vt:lpstr>
      <vt:lpstr>PowerPoint 簡報</vt:lpstr>
      <vt:lpstr>File Upload</vt:lpstr>
      <vt:lpstr>Notice</vt:lpstr>
      <vt:lpstr>Notice</vt:lpstr>
      <vt:lpstr>Vision System Lab (Room 65702)</vt:lpstr>
      <vt:lpstr>Reference</vt:lpstr>
      <vt:lpstr>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Wound Healing</dc:title>
  <dc:creator>Shinya</dc:creator>
  <cp:lastModifiedBy>Windows 使用者</cp:lastModifiedBy>
  <cp:revision>441</cp:revision>
  <dcterms:created xsi:type="dcterms:W3CDTF">2015-12-12T03:07:48Z</dcterms:created>
  <dcterms:modified xsi:type="dcterms:W3CDTF">2022-12-08T07:12:51Z</dcterms:modified>
</cp:coreProperties>
</file>