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Dosis" panose="02010703020202060003" pitchFamily="2" charset="0"/>
      <p:regular r:id="rId16"/>
      <p:bold r:id="rId17"/>
    </p:embeddedFont>
    <p:embeddedFont>
      <p:font typeface="Dosis ExtraLight" panose="020B0604020202020204" charset="0"/>
      <p:regular r:id="rId18"/>
      <p:bold r:id="rId19"/>
    </p:embeddedFont>
    <p:embeddedFont>
      <p:font typeface="Fira Sans Condensed ExtraLight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  <p:embeddedFont>
      <p:font typeface="Staatliches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7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bb9161745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bb9161745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c2e6d9ec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c2e6d9ec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chemeClr val="accen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chemeClr val="accen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rgbClr val="FAFAFA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rgbClr val="FAFAFA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quada One"/>
              <a:buNone/>
              <a:defRPr sz="1800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5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Fira Sans Extra Condensed Medium"/>
              <a:buNone/>
              <a:defRPr sz="6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chemeClr val="accen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CuoXFV26wRzG6lOwONDhUFTP_rJc_PuY0qFgLpQLtZs/edit#gid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4885776" y="1183325"/>
            <a:ext cx="3964200" cy="22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Customer REcommendation System</a:t>
            </a:r>
            <a:endParaRPr sz="470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13" name="Google Shape;113;p19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19"/>
          <p:cNvSpPr txBox="1"/>
          <p:nvPr/>
        </p:nvSpPr>
        <p:spPr>
          <a:xfrm>
            <a:off x="4967675" y="3196225"/>
            <a:ext cx="38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From Customer Behaviours</a:t>
            </a:r>
            <a:endParaRPr sz="1800" dirty="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28"/>
          <p:cNvGrpSpPr/>
          <p:nvPr/>
        </p:nvGrpSpPr>
        <p:grpSpPr>
          <a:xfrm>
            <a:off x="6902882" y="3769571"/>
            <a:ext cx="2111130" cy="1311060"/>
            <a:chOff x="3643300" y="2688511"/>
            <a:chExt cx="2334288" cy="1577690"/>
          </a:xfrm>
        </p:grpSpPr>
        <p:sp>
          <p:nvSpPr>
            <p:cNvPr id="858" name="Google Shape;858;p28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28"/>
          <p:cNvGrpSpPr/>
          <p:nvPr/>
        </p:nvGrpSpPr>
        <p:grpSpPr>
          <a:xfrm>
            <a:off x="7164941" y="3355613"/>
            <a:ext cx="1587150" cy="1036079"/>
            <a:chOff x="3933060" y="2210559"/>
            <a:chExt cx="1754920" cy="1246785"/>
          </a:xfrm>
        </p:grpSpPr>
        <p:sp>
          <p:nvSpPr>
            <p:cNvPr id="862" name="Google Shape;862;p28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8"/>
          <p:cNvGrpSpPr/>
          <p:nvPr/>
        </p:nvGrpSpPr>
        <p:grpSpPr>
          <a:xfrm>
            <a:off x="7384761" y="2903119"/>
            <a:ext cx="1153657" cy="806215"/>
            <a:chOff x="4176116" y="1989672"/>
            <a:chExt cx="1275604" cy="970175"/>
          </a:xfrm>
        </p:grpSpPr>
        <p:sp>
          <p:nvSpPr>
            <p:cNvPr id="866" name="Google Shape;866;p28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8"/>
          <p:cNvGrpSpPr/>
          <p:nvPr/>
        </p:nvGrpSpPr>
        <p:grpSpPr>
          <a:xfrm>
            <a:off x="7565859" y="2443517"/>
            <a:ext cx="785498" cy="586323"/>
            <a:chOff x="4376358" y="1696195"/>
            <a:chExt cx="868529" cy="705564"/>
          </a:xfrm>
        </p:grpSpPr>
        <p:sp>
          <p:nvSpPr>
            <p:cNvPr id="870" name="Google Shape;870;p28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8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33624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grpSp>
        <p:nvGrpSpPr>
          <p:cNvPr id="874" name="Google Shape;874;p28"/>
          <p:cNvGrpSpPr/>
          <p:nvPr/>
        </p:nvGrpSpPr>
        <p:grpSpPr>
          <a:xfrm>
            <a:off x="7840347" y="2337817"/>
            <a:ext cx="236229" cy="308363"/>
            <a:chOff x="4430250" y="2744625"/>
            <a:chExt cx="261200" cy="371075"/>
          </a:xfrm>
        </p:grpSpPr>
        <p:sp>
          <p:nvSpPr>
            <p:cNvPr id="875" name="Google Shape;875;p28"/>
            <p:cNvSpPr/>
            <p:nvPr/>
          </p:nvSpPr>
          <p:spPr>
            <a:xfrm>
              <a:off x="4430250" y="2744625"/>
              <a:ext cx="261200" cy="371075"/>
            </a:xfrm>
            <a:custGeom>
              <a:avLst/>
              <a:gdLst/>
              <a:ahLst/>
              <a:cxnLst/>
              <a:rect l="l" t="t" r="r" b="b"/>
              <a:pathLst>
                <a:path w="10448" h="14843" extrusionOk="0">
                  <a:moveTo>
                    <a:pt x="7231" y="0"/>
                  </a:moveTo>
                  <a:cubicBezTo>
                    <a:pt x="6741" y="0"/>
                    <a:pt x="6207" y="155"/>
                    <a:pt x="5645" y="483"/>
                  </a:cubicBezTo>
                  <a:cubicBezTo>
                    <a:pt x="3781" y="1565"/>
                    <a:pt x="2174" y="4314"/>
                    <a:pt x="1581" y="7175"/>
                  </a:cubicBezTo>
                  <a:lnTo>
                    <a:pt x="671" y="7699"/>
                  </a:lnTo>
                  <a:cubicBezTo>
                    <a:pt x="301" y="7914"/>
                    <a:pt x="1" y="8481"/>
                    <a:pt x="1" y="8980"/>
                  </a:cubicBezTo>
                  <a:cubicBezTo>
                    <a:pt x="1" y="9272"/>
                    <a:pt x="112" y="9469"/>
                    <a:pt x="276" y="9538"/>
                  </a:cubicBezTo>
                  <a:lnTo>
                    <a:pt x="963" y="9933"/>
                  </a:lnTo>
                  <a:lnTo>
                    <a:pt x="671" y="10105"/>
                  </a:lnTo>
                  <a:cubicBezTo>
                    <a:pt x="301" y="10320"/>
                    <a:pt x="1" y="10895"/>
                    <a:pt x="1" y="11385"/>
                  </a:cubicBezTo>
                  <a:cubicBezTo>
                    <a:pt x="1" y="11677"/>
                    <a:pt x="112" y="11875"/>
                    <a:pt x="276" y="11944"/>
                  </a:cubicBezTo>
                  <a:lnTo>
                    <a:pt x="1959" y="12923"/>
                  </a:lnTo>
                  <a:cubicBezTo>
                    <a:pt x="2021" y="12971"/>
                    <a:pt x="2097" y="12995"/>
                    <a:pt x="2174" y="12995"/>
                  </a:cubicBezTo>
                  <a:cubicBezTo>
                    <a:pt x="2235" y="12995"/>
                    <a:pt x="2297" y="12979"/>
                    <a:pt x="2355" y="12949"/>
                  </a:cubicBezTo>
                  <a:cubicBezTo>
                    <a:pt x="2647" y="13292"/>
                    <a:pt x="4734" y="14512"/>
                    <a:pt x="4734" y="14512"/>
                  </a:cubicBezTo>
                  <a:cubicBezTo>
                    <a:pt x="5076" y="14729"/>
                    <a:pt x="5462" y="14843"/>
                    <a:pt x="5879" y="14843"/>
                  </a:cubicBezTo>
                  <a:cubicBezTo>
                    <a:pt x="6355" y="14843"/>
                    <a:pt x="6871" y="14695"/>
                    <a:pt x="7406" y="14384"/>
                  </a:cubicBezTo>
                  <a:cubicBezTo>
                    <a:pt x="8437" y="13791"/>
                    <a:pt x="9374" y="12734"/>
                    <a:pt x="10113" y="11428"/>
                  </a:cubicBezTo>
                  <a:cubicBezTo>
                    <a:pt x="10396" y="10921"/>
                    <a:pt x="10448" y="10251"/>
                    <a:pt x="10233" y="9925"/>
                  </a:cubicBezTo>
                  <a:cubicBezTo>
                    <a:pt x="10130" y="9779"/>
                    <a:pt x="8807" y="8980"/>
                    <a:pt x="8807" y="8980"/>
                  </a:cubicBezTo>
                  <a:cubicBezTo>
                    <a:pt x="8927" y="8748"/>
                    <a:pt x="8996" y="8490"/>
                    <a:pt x="9004" y="8232"/>
                  </a:cubicBezTo>
                  <a:cubicBezTo>
                    <a:pt x="9004" y="7914"/>
                    <a:pt x="8884" y="7708"/>
                    <a:pt x="8704" y="7656"/>
                  </a:cubicBezTo>
                  <a:lnTo>
                    <a:pt x="8034" y="7270"/>
                  </a:lnTo>
                  <a:lnTo>
                    <a:pt x="8334" y="7098"/>
                  </a:lnTo>
                  <a:cubicBezTo>
                    <a:pt x="8704" y="6883"/>
                    <a:pt x="9004" y="6316"/>
                    <a:pt x="9004" y="5818"/>
                  </a:cubicBezTo>
                  <a:cubicBezTo>
                    <a:pt x="9004" y="5431"/>
                    <a:pt x="8798" y="5294"/>
                    <a:pt x="8798" y="5294"/>
                  </a:cubicBezTo>
                  <a:cubicBezTo>
                    <a:pt x="8781" y="5285"/>
                    <a:pt x="7020" y="4263"/>
                    <a:pt x="7020" y="4263"/>
                  </a:cubicBezTo>
                  <a:cubicBezTo>
                    <a:pt x="6954" y="4228"/>
                    <a:pt x="6883" y="4211"/>
                    <a:pt x="6813" y="4211"/>
                  </a:cubicBezTo>
                  <a:cubicBezTo>
                    <a:pt x="6728" y="4211"/>
                    <a:pt x="6644" y="4237"/>
                    <a:pt x="6573" y="4289"/>
                  </a:cubicBezTo>
                  <a:lnTo>
                    <a:pt x="6401" y="4392"/>
                  </a:lnTo>
                  <a:cubicBezTo>
                    <a:pt x="6685" y="4057"/>
                    <a:pt x="7028" y="3773"/>
                    <a:pt x="7406" y="3541"/>
                  </a:cubicBezTo>
                  <a:cubicBezTo>
                    <a:pt x="7802" y="3313"/>
                    <a:pt x="8173" y="3201"/>
                    <a:pt x="8512" y="3201"/>
                  </a:cubicBezTo>
                  <a:cubicBezTo>
                    <a:pt x="8797" y="3201"/>
                    <a:pt x="9060" y="3281"/>
                    <a:pt x="9296" y="3438"/>
                  </a:cubicBezTo>
                  <a:cubicBezTo>
                    <a:pt x="9344" y="3467"/>
                    <a:pt x="9396" y="3481"/>
                    <a:pt x="9452" y="3481"/>
                  </a:cubicBezTo>
                  <a:cubicBezTo>
                    <a:pt x="9711" y="3481"/>
                    <a:pt x="10042" y="3180"/>
                    <a:pt x="10233" y="2699"/>
                  </a:cubicBezTo>
                  <a:cubicBezTo>
                    <a:pt x="10448" y="2132"/>
                    <a:pt x="10396" y="1531"/>
                    <a:pt x="10113" y="1333"/>
                  </a:cubicBezTo>
                  <a:lnTo>
                    <a:pt x="8351" y="311"/>
                  </a:lnTo>
                  <a:cubicBezTo>
                    <a:pt x="8015" y="108"/>
                    <a:pt x="7639" y="0"/>
                    <a:pt x="7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474275" y="2769850"/>
              <a:ext cx="216975" cy="345750"/>
            </a:xfrm>
            <a:custGeom>
              <a:avLst/>
              <a:gdLst/>
              <a:ahLst/>
              <a:cxnLst/>
              <a:rect l="l" t="t" r="r" b="b"/>
              <a:pathLst>
                <a:path w="8679" h="13830" extrusionOk="0">
                  <a:moveTo>
                    <a:pt x="7227" y="1"/>
                  </a:moveTo>
                  <a:cubicBezTo>
                    <a:pt x="6736" y="1"/>
                    <a:pt x="6199" y="156"/>
                    <a:pt x="5637" y="479"/>
                  </a:cubicBezTo>
                  <a:cubicBezTo>
                    <a:pt x="3781" y="1570"/>
                    <a:pt x="2174" y="4311"/>
                    <a:pt x="1582" y="7172"/>
                  </a:cubicBezTo>
                  <a:lnTo>
                    <a:pt x="671" y="7696"/>
                  </a:lnTo>
                  <a:cubicBezTo>
                    <a:pt x="302" y="7910"/>
                    <a:pt x="1" y="8486"/>
                    <a:pt x="1" y="8976"/>
                  </a:cubicBezTo>
                  <a:cubicBezTo>
                    <a:pt x="1" y="9346"/>
                    <a:pt x="167" y="9564"/>
                    <a:pt x="403" y="9564"/>
                  </a:cubicBezTo>
                  <a:cubicBezTo>
                    <a:pt x="485" y="9564"/>
                    <a:pt x="576" y="9538"/>
                    <a:pt x="671" y="9483"/>
                  </a:cubicBezTo>
                  <a:lnTo>
                    <a:pt x="1341" y="9096"/>
                  </a:lnTo>
                  <a:lnTo>
                    <a:pt x="1341" y="9096"/>
                  </a:lnTo>
                  <a:cubicBezTo>
                    <a:pt x="1341" y="9199"/>
                    <a:pt x="1332" y="9311"/>
                    <a:pt x="1332" y="9414"/>
                  </a:cubicBezTo>
                  <a:cubicBezTo>
                    <a:pt x="1332" y="9517"/>
                    <a:pt x="1332" y="9620"/>
                    <a:pt x="1341" y="9723"/>
                  </a:cubicBezTo>
                  <a:lnTo>
                    <a:pt x="671" y="10110"/>
                  </a:lnTo>
                  <a:cubicBezTo>
                    <a:pt x="302" y="10325"/>
                    <a:pt x="1" y="10892"/>
                    <a:pt x="1" y="11390"/>
                  </a:cubicBezTo>
                  <a:cubicBezTo>
                    <a:pt x="1" y="11755"/>
                    <a:pt x="168" y="11977"/>
                    <a:pt x="407" y="11977"/>
                  </a:cubicBezTo>
                  <a:cubicBezTo>
                    <a:pt x="488" y="11977"/>
                    <a:pt x="577" y="11951"/>
                    <a:pt x="671" y="11897"/>
                  </a:cubicBezTo>
                  <a:lnTo>
                    <a:pt x="1573" y="11373"/>
                  </a:lnTo>
                  <a:cubicBezTo>
                    <a:pt x="1996" y="12928"/>
                    <a:pt x="2938" y="13829"/>
                    <a:pt x="4116" y="13829"/>
                  </a:cubicBezTo>
                  <a:cubicBezTo>
                    <a:pt x="4591" y="13829"/>
                    <a:pt x="5104" y="13683"/>
                    <a:pt x="5637" y="13375"/>
                  </a:cubicBezTo>
                  <a:cubicBezTo>
                    <a:pt x="6668" y="12773"/>
                    <a:pt x="7613" y="11716"/>
                    <a:pt x="8352" y="10411"/>
                  </a:cubicBezTo>
                  <a:cubicBezTo>
                    <a:pt x="8627" y="9904"/>
                    <a:pt x="8678" y="9233"/>
                    <a:pt x="8463" y="8907"/>
                  </a:cubicBezTo>
                  <a:cubicBezTo>
                    <a:pt x="8390" y="8814"/>
                    <a:pt x="8294" y="8771"/>
                    <a:pt x="8188" y="8771"/>
                  </a:cubicBezTo>
                  <a:cubicBezTo>
                    <a:pt x="7971" y="8771"/>
                    <a:pt x="7715" y="8953"/>
                    <a:pt x="7535" y="9259"/>
                  </a:cubicBezTo>
                  <a:cubicBezTo>
                    <a:pt x="7003" y="10213"/>
                    <a:pt x="6367" y="10917"/>
                    <a:pt x="5645" y="11338"/>
                  </a:cubicBezTo>
                  <a:cubicBezTo>
                    <a:pt x="5273" y="11552"/>
                    <a:pt x="4911" y="11653"/>
                    <a:pt x="4576" y="11653"/>
                  </a:cubicBezTo>
                  <a:cubicBezTo>
                    <a:pt x="4184" y="11653"/>
                    <a:pt x="3828" y="11516"/>
                    <a:pt x="3532" y="11261"/>
                  </a:cubicBezTo>
                  <a:cubicBezTo>
                    <a:pt x="3317" y="11055"/>
                    <a:pt x="3145" y="10814"/>
                    <a:pt x="3025" y="10539"/>
                  </a:cubicBezTo>
                  <a:lnTo>
                    <a:pt x="6573" y="8495"/>
                  </a:lnTo>
                  <a:cubicBezTo>
                    <a:pt x="6943" y="8280"/>
                    <a:pt x="7243" y="7704"/>
                    <a:pt x="7243" y="7215"/>
                  </a:cubicBezTo>
                  <a:cubicBezTo>
                    <a:pt x="7243" y="6844"/>
                    <a:pt x="7078" y="6626"/>
                    <a:pt x="6841" y="6626"/>
                  </a:cubicBezTo>
                  <a:cubicBezTo>
                    <a:pt x="6759" y="6626"/>
                    <a:pt x="6668" y="6652"/>
                    <a:pt x="6573" y="6708"/>
                  </a:cubicBezTo>
                  <a:lnTo>
                    <a:pt x="2681" y="8950"/>
                  </a:lnTo>
                  <a:cubicBezTo>
                    <a:pt x="2681" y="8847"/>
                    <a:pt x="2673" y="8752"/>
                    <a:pt x="2673" y="8641"/>
                  </a:cubicBezTo>
                  <a:cubicBezTo>
                    <a:pt x="2673" y="8538"/>
                    <a:pt x="2673" y="8426"/>
                    <a:pt x="2681" y="8331"/>
                  </a:cubicBezTo>
                  <a:lnTo>
                    <a:pt x="6573" y="6080"/>
                  </a:lnTo>
                  <a:cubicBezTo>
                    <a:pt x="6943" y="5866"/>
                    <a:pt x="7243" y="5299"/>
                    <a:pt x="7243" y="4800"/>
                  </a:cubicBezTo>
                  <a:cubicBezTo>
                    <a:pt x="7243" y="4435"/>
                    <a:pt x="7076" y="4213"/>
                    <a:pt x="6838" y="4213"/>
                  </a:cubicBezTo>
                  <a:cubicBezTo>
                    <a:pt x="6757" y="4213"/>
                    <a:pt x="6667" y="4239"/>
                    <a:pt x="6573" y="4293"/>
                  </a:cubicBezTo>
                  <a:lnTo>
                    <a:pt x="3025" y="6338"/>
                  </a:lnTo>
                  <a:cubicBezTo>
                    <a:pt x="3162" y="5891"/>
                    <a:pt x="3326" y="5453"/>
                    <a:pt x="3532" y="5032"/>
                  </a:cubicBezTo>
                  <a:cubicBezTo>
                    <a:pt x="4082" y="3924"/>
                    <a:pt x="4829" y="2988"/>
                    <a:pt x="5637" y="2524"/>
                  </a:cubicBezTo>
                  <a:cubicBezTo>
                    <a:pt x="6034" y="2294"/>
                    <a:pt x="6406" y="2180"/>
                    <a:pt x="6746" y="2180"/>
                  </a:cubicBezTo>
                  <a:cubicBezTo>
                    <a:pt x="7030" y="2180"/>
                    <a:pt x="7292" y="2260"/>
                    <a:pt x="7527" y="2421"/>
                  </a:cubicBezTo>
                  <a:cubicBezTo>
                    <a:pt x="7573" y="2449"/>
                    <a:pt x="7625" y="2463"/>
                    <a:pt x="7680" y="2463"/>
                  </a:cubicBezTo>
                  <a:cubicBezTo>
                    <a:pt x="7940" y="2463"/>
                    <a:pt x="8272" y="2157"/>
                    <a:pt x="8463" y="1682"/>
                  </a:cubicBezTo>
                  <a:cubicBezTo>
                    <a:pt x="8678" y="1106"/>
                    <a:pt x="8627" y="513"/>
                    <a:pt x="8352" y="316"/>
                  </a:cubicBezTo>
                  <a:cubicBezTo>
                    <a:pt x="8016" y="109"/>
                    <a:pt x="7637" y="1"/>
                    <a:pt x="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8"/>
          <p:cNvSpPr txBox="1"/>
          <p:nvPr/>
        </p:nvSpPr>
        <p:spPr>
          <a:xfrm>
            <a:off x="255275" y="1061875"/>
            <a:ext cx="84969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Technical feasibility analysis is an attempt to study the project basically form a technician’s angle. The main aspect to be considered under this study are technology of the project. </a:t>
            </a: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Size of the plan. 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Location of the project </a:t>
            </a:r>
            <a:endParaRPr sz="19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Production capacity of the project 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Strength of the Project </a:t>
            </a:r>
            <a:endParaRPr sz="19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● </a:t>
            </a:r>
            <a:r>
              <a:rPr lang="en" sz="19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Hardware and Software requirement of the proposed system.</a:t>
            </a:r>
            <a:endParaRPr sz="19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"/>
          <p:cNvSpPr txBox="1"/>
          <p:nvPr/>
        </p:nvSpPr>
        <p:spPr>
          <a:xfrm>
            <a:off x="1270450" y="706700"/>
            <a:ext cx="6915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Conclusion</a:t>
            </a:r>
            <a:endParaRPr sz="5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3" name="Google Shape;883;p29"/>
          <p:cNvSpPr txBox="1"/>
          <p:nvPr/>
        </p:nvSpPr>
        <p:spPr>
          <a:xfrm>
            <a:off x="972525" y="1976875"/>
            <a:ext cx="7213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Considering real life scenarios all the features stated before may not be achieved but this project aims to make a better and more efficient business tool</a:t>
            </a:r>
            <a:endParaRPr sz="190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0"/>
          <p:cNvSpPr txBox="1">
            <a:spLocks noGrp="1"/>
          </p:cNvSpPr>
          <p:nvPr>
            <p:ph type="ctrTitle"/>
          </p:nvPr>
        </p:nvSpPr>
        <p:spPr>
          <a:xfrm>
            <a:off x="5614188" y="2081200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889" name="Google Shape;889;p30"/>
          <p:cNvGrpSpPr/>
          <p:nvPr/>
        </p:nvGrpSpPr>
        <p:grpSpPr>
          <a:xfrm rot="-145999">
            <a:off x="5502491" y="3515147"/>
            <a:ext cx="2820495" cy="1709699"/>
            <a:chOff x="3643300" y="2688511"/>
            <a:chExt cx="2334288" cy="1577690"/>
          </a:xfrm>
        </p:grpSpPr>
        <p:sp>
          <p:nvSpPr>
            <p:cNvPr id="890" name="Google Shape;890;p30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Information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Md Fahim Rahman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18201041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Md Mahir Bin Foysal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18201034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osis ExtraLight"/>
              <a:buChar char="●"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Moshiur Tanmoy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18201027</a:t>
            </a:r>
            <a:endParaRPr sz="2600"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/>
        </p:nvSpPr>
        <p:spPr>
          <a:xfrm>
            <a:off x="684900" y="349175"/>
            <a:ext cx="358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Brief About The Project</a:t>
            </a:r>
            <a:endParaRPr sz="280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684900" y="1262375"/>
            <a:ext cx="7773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Many small businesses demands a more automatio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 to increase the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sales</a:t>
            </a: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Many business been doing this ma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nually by reaching out to customer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goal of this project 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is to make business more efficient by </a:t>
            </a: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recommending cu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stomer for a certain types of product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4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Dosis ExtraLight"/>
              <a:buChar char="●"/>
            </a:pPr>
            <a:r>
              <a:rPr lang="en" sz="2100">
                <a:solidFill>
                  <a:schemeClr val="accent4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This S</a:t>
            </a: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ystem will only receive  commission based on the sale it  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contributes to the business</a:t>
            </a:r>
            <a:endParaRPr sz="210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2"/>
          <p:cNvGrpSpPr/>
          <p:nvPr/>
        </p:nvGrpSpPr>
        <p:grpSpPr>
          <a:xfrm>
            <a:off x="6767586" y="1820278"/>
            <a:ext cx="2376420" cy="2423069"/>
            <a:chOff x="4778639" y="938100"/>
            <a:chExt cx="3054917" cy="3168239"/>
          </a:xfrm>
        </p:grpSpPr>
        <p:grpSp>
          <p:nvGrpSpPr>
            <p:cNvPr id="314" name="Google Shape;314;p22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22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2"/>
          <p:cNvSpPr txBox="1">
            <a:spLocks noGrp="1"/>
          </p:cNvSpPr>
          <p:nvPr>
            <p:ph type="subTitle" idx="1"/>
          </p:nvPr>
        </p:nvSpPr>
        <p:spPr>
          <a:xfrm flipH="1">
            <a:off x="1030800" y="2403900"/>
            <a:ext cx="48306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Efficient and cost effective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Sharper recommendation for new inventory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Increased sales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Automated Process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Self developing mechanism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Adaptive Features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Easy to configure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Subscription based service</a:t>
            </a:r>
            <a:endParaRPr sz="1800"/>
          </a:p>
        </p:txBody>
      </p:sp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909925" y="1295050"/>
            <a:ext cx="2850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</a:t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>
            <a:off x="5690469" y="1820270"/>
            <a:ext cx="923497" cy="2558768"/>
            <a:chOff x="4593707" y="2226241"/>
            <a:chExt cx="711368" cy="1655196"/>
          </a:xfrm>
        </p:grpSpPr>
        <p:sp>
          <p:nvSpPr>
            <p:cNvPr id="418" name="Google Shape;418;p22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2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2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452" name="Google Shape;452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802475" y="1344225"/>
            <a:ext cx="26604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Demand</a:t>
            </a:r>
            <a:endParaRPr/>
          </a:p>
        </p:txBody>
      </p:sp>
      <p:pic>
        <p:nvPicPr>
          <p:cNvPr id="459" name="Google Shape;459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9415" t="12919" r="19415" b="12919"/>
          <a:stretch/>
        </p:blipFill>
        <p:spPr>
          <a:xfrm>
            <a:off x="5614049" y="2160350"/>
            <a:ext cx="2414402" cy="19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3"/>
          <p:cNvSpPr txBox="1">
            <a:spLocks noGrp="1"/>
          </p:cNvSpPr>
          <p:nvPr>
            <p:ph type="subTitle" idx="1"/>
          </p:nvPr>
        </p:nvSpPr>
        <p:spPr>
          <a:xfrm>
            <a:off x="1880200" y="2340050"/>
            <a:ext cx="2757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 a recent Survey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1"/>
          </p:nvPr>
        </p:nvSpPr>
        <p:spPr>
          <a:xfrm>
            <a:off x="1745950" y="2806975"/>
            <a:ext cx="2891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F9000"/>
                </a:solidFill>
                <a:latin typeface="Staatliches"/>
                <a:ea typeface="Staatliches"/>
                <a:cs typeface="Staatliches"/>
                <a:sym typeface="Staatliches"/>
              </a:rPr>
              <a:t>Rarely Shops From Recommendation</a:t>
            </a:r>
            <a:endParaRPr sz="1300">
              <a:solidFill>
                <a:srgbClr val="BF9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1"/>
          </p:nvPr>
        </p:nvSpPr>
        <p:spPr>
          <a:xfrm>
            <a:off x="1745950" y="3174775"/>
            <a:ext cx="2891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Always Shops From Recommendation</a:t>
            </a:r>
            <a:endParaRPr sz="13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1"/>
          </p:nvPr>
        </p:nvSpPr>
        <p:spPr>
          <a:xfrm>
            <a:off x="2095100" y="3542575"/>
            <a:ext cx="2541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Never  Shop from Recommendation</a:t>
            </a:r>
            <a:endParaRPr sz="13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64" name="Google Shape;464;p23"/>
          <p:cNvCxnSpPr/>
          <p:nvPr/>
        </p:nvCxnSpPr>
        <p:spPr>
          <a:xfrm rot="10800000">
            <a:off x="4637200" y="2377275"/>
            <a:ext cx="0" cy="148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3"/>
          <p:cNvSpPr txBox="1">
            <a:spLocks noGrp="1"/>
          </p:cNvSpPr>
          <p:nvPr>
            <p:ph type="subTitle" idx="1"/>
          </p:nvPr>
        </p:nvSpPr>
        <p:spPr>
          <a:xfrm>
            <a:off x="4637325" y="2806975"/>
            <a:ext cx="757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F9000"/>
                </a:solidFill>
              </a:rPr>
              <a:t>14%</a:t>
            </a:r>
            <a:endParaRPr sz="1500">
              <a:solidFill>
                <a:srgbClr val="BF9000"/>
              </a:solidFill>
            </a:endParaRPr>
          </a:p>
        </p:txBody>
      </p:sp>
      <p:sp>
        <p:nvSpPr>
          <p:cNvPr id="466" name="Google Shape;466;p23"/>
          <p:cNvSpPr txBox="1">
            <a:spLocks noGrp="1"/>
          </p:cNvSpPr>
          <p:nvPr>
            <p:ph type="subTitle" idx="1"/>
          </p:nvPr>
        </p:nvSpPr>
        <p:spPr>
          <a:xfrm>
            <a:off x="4637325" y="3174775"/>
            <a:ext cx="757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80%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467" name="Google Shape;467;p23"/>
          <p:cNvSpPr txBox="1">
            <a:spLocks noGrp="1"/>
          </p:cNvSpPr>
          <p:nvPr>
            <p:ph type="subTitle" idx="1"/>
          </p:nvPr>
        </p:nvSpPr>
        <p:spPr>
          <a:xfrm>
            <a:off x="4637325" y="3542575"/>
            <a:ext cx="757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6%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8" name="Google Shape;468;p23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472" name="Google Shape;472;p23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9493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a small business and small inventory it may prove ineffective</a:t>
            </a:r>
            <a:endParaRPr sz="1300"/>
          </a:p>
        </p:txBody>
      </p:sp>
      <p:sp>
        <p:nvSpPr>
          <p:cNvPr id="479" name="Google Shape;479;p24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Privacy Concerns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0" name="Google Shape;480;p24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harvesting may  pose a great risk about privacy as customer information is being collected</a:t>
            </a:r>
            <a:endParaRPr sz="1400"/>
          </a:p>
        </p:txBody>
      </p:sp>
      <p:sp>
        <p:nvSpPr>
          <p:cNvPr id="481" name="Google Shape;481;p24"/>
          <p:cNvSpPr txBox="1">
            <a:spLocks noGrp="1"/>
          </p:cNvSpPr>
          <p:nvPr>
            <p:ph type="subTitle" idx="1"/>
          </p:nvPr>
        </p:nvSpPr>
        <p:spPr>
          <a:xfrm>
            <a:off x="2441100" y="348757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Mining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2" name="Google Shape;482;p24"/>
          <p:cNvSpPr txBox="1">
            <a:spLocks noGrp="1"/>
          </p:cNvSpPr>
          <p:nvPr>
            <p:ph type="subTitle" idx="4"/>
          </p:nvPr>
        </p:nvSpPr>
        <p:spPr>
          <a:xfrm>
            <a:off x="2441100" y="3668325"/>
            <a:ext cx="29493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storing large amount of data and  accessing real time, cost may increase in case of number of servers</a:t>
            </a:r>
            <a:endParaRPr sz="1400"/>
          </a:p>
        </p:txBody>
      </p:sp>
      <p:sp>
        <p:nvSpPr>
          <p:cNvPr id="483" name="Google Shape;483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Complications</a:t>
            </a:r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be done manually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85" name="Google Shape;485;p24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486" name="Google Shape;486;p24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>
            <a:off x="1548648" y="1235511"/>
            <a:ext cx="445339" cy="512102"/>
            <a:chOff x="3782450" y="2178300"/>
            <a:chExt cx="322850" cy="371250"/>
          </a:xfrm>
        </p:grpSpPr>
        <p:sp>
          <p:nvSpPr>
            <p:cNvPr id="496" name="Google Shape;496;p24"/>
            <p:cNvSpPr/>
            <p:nvPr/>
          </p:nvSpPr>
          <p:spPr>
            <a:xfrm>
              <a:off x="3782450" y="2185500"/>
              <a:ext cx="322850" cy="363950"/>
            </a:xfrm>
            <a:custGeom>
              <a:avLst/>
              <a:gdLst/>
              <a:ahLst/>
              <a:cxnLst/>
              <a:rect l="l" t="t" r="r" b="b"/>
              <a:pathLst>
                <a:path w="12914" h="14558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824550" y="2209900"/>
              <a:ext cx="280750" cy="339650"/>
            </a:xfrm>
            <a:custGeom>
              <a:avLst/>
              <a:gdLst/>
              <a:ahLst/>
              <a:cxnLst/>
              <a:rect l="l" t="t" r="r" b="b"/>
              <a:pathLst>
                <a:path w="11230" h="13586" extrusionOk="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824550" y="2209825"/>
              <a:ext cx="280750" cy="201175"/>
            </a:xfrm>
            <a:custGeom>
              <a:avLst/>
              <a:gdLst/>
              <a:ahLst/>
              <a:cxnLst/>
              <a:rect l="l" t="t" r="r" b="b"/>
              <a:pathLst>
                <a:path w="11230" h="8047" extrusionOk="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782450" y="2185500"/>
              <a:ext cx="307175" cy="214025"/>
            </a:xfrm>
            <a:custGeom>
              <a:avLst/>
              <a:gdLst/>
              <a:ahLst/>
              <a:cxnLst/>
              <a:rect l="l" t="t" r="r" b="b"/>
              <a:pathLst>
                <a:path w="12287" h="8561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936675" y="2324150"/>
              <a:ext cx="63375" cy="66450"/>
            </a:xfrm>
            <a:custGeom>
              <a:avLst/>
              <a:gdLst/>
              <a:ahLst/>
              <a:cxnLst/>
              <a:rect l="l" t="t" r="r" b="b"/>
              <a:pathLst>
                <a:path w="2535" h="2658" extrusionOk="0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943975" y="2328150"/>
              <a:ext cx="56075" cy="62475"/>
            </a:xfrm>
            <a:custGeom>
              <a:avLst/>
              <a:gdLst/>
              <a:ahLst/>
              <a:cxnLst/>
              <a:rect l="l" t="t" r="r" b="b"/>
              <a:pathLst>
                <a:path w="2243" h="2499" extrusionOk="0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861925" y="2178300"/>
              <a:ext cx="140925" cy="127350"/>
            </a:xfrm>
            <a:custGeom>
              <a:avLst/>
              <a:gdLst/>
              <a:ahLst/>
              <a:cxnLst/>
              <a:rect l="l" t="t" r="r" b="b"/>
              <a:pathLst>
                <a:path w="5637" h="5094" extrusionOk="0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865575" y="2183275"/>
              <a:ext cx="128700" cy="83725"/>
            </a:xfrm>
            <a:custGeom>
              <a:avLst/>
              <a:gdLst/>
              <a:ahLst/>
              <a:cxnLst/>
              <a:rect l="l" t="t" r="r" b="b"/>
              <a:pathLst>
                <a:path w="5148" h="3349" extrusionOk="0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861925" y="2240700"/>
              <a:ext cx="38525" cy="64950"/>
            </a:xfrm>
            <a:custGeom>
              <a:avLst/>
              <a:gdLst/>
              <a:ahLst/>
              <a:cxnLst/>
              <a:rect l="l" t="t" r="r" b="b"/>
              <a:pathLst>
                <a:path w="1541" h="2598" extrusionOk="0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4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06" name="Google Shape;506;p24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4"/>
          <p:cNvGrpSpPr/>
          <p:nvPr/>
        </p:nvGrpSpPr>
        <p:grpSpPr>
          <a:xfrm>
            <a:off x="2616596" y="2961440"/>
            <a:ext cx="308158" cy="296295"/>
            <a:chOff x="8200600" y="1736550"/>
            <a:chExt cx="223400" cy="214800"/>
          </a:xfrm>
        </p:grpSpPr>
        <p:sp>
          <p:nvSpPr>
            <p:cNvPr id="514" name="Google Shape;514;p24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24"/>
          <p:cNvSpPr/>
          <p:nvPr/>
        </p:nvSpPr>
        <p:spPr>
          <a:xfrm rot="-1377467">
            <a:off x="7403180" y="4806516"/>
            <a:ext cx="367697" cy="190482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7205476" y="4441601"/>
            <a:ext cx="677625" cy="41915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232193" y="3469720"/>
            <a:ext cx="625193" cy="1351124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894026" y="3898749"/>
            <a:ext cx="159669" cy="223705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7971237" y="3951392"/>
            <a:ext cx="42868" cy="118393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7894079" y="3434319"/>
            <a:ext cx="159615" cy="22367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7963990" y="3486961"/>
            <a:ext cx="61171" cy="111279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7894053" y="3666548"/>
            <a:ext cx="159642" cy="223648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7968146" y="3753186"/>
            <a:ext cx="52832" cy="91829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7978937" y="3715146"/>
            <a:ext cx="30905" cy="58322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4"/>
          <p:cNvGrpSpPr/>
          <p:nvPr/>
        </p:nvGrpSpPr>
        <p:grpSpPr>
          <a:xfrm>
            <a:off x="7416128" y="4389314"/>
            <a:ext cx="341602" cy="262684"/>
            <a:chOff x="3160365" y="3814680"/>
            <a:chExt cx="590089" cy="421373"/>
          </a:xfrm>
        </p:grpSpPr>
        <p:grpSp>
          <p:nvGrpSpPr>
            <p:cNvPr id="530" name="Google Shape;530;p24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24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7235896" y="3469720"/>
            <a:ext cx="621490" cy="386335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329839" y="3609918"/>
            <a:ext cx="478473" cy="943388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7610734" y="4002485"/>
            <a:ext cx="128843" cy="260196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7476401" y="3850066"/>
            <a:ext cx="23046" cy="1672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7490441" y="3836496"/>
            <a:ext cx="16065" cy="23868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479571" y="3806001"/>
            <a:ext cx="177572" cy="202189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7531018" y="3827660"/>
            <a:ext cx="90957" cy="104882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7555929" y="4789053"/>
            <a:ext cx="86801" cy="99632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565814" y="4746452"/>
            <a:ext cx="66580" cy="119512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7472404" y="4256804"/>
            <a:ext cx="221133" cy="581553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7585077" y="4346541"/>
            <a:ext cx="48676" cy="157523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7489429" y="4004092"/>
            <a:ext cx="181116" cy="296170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7512075" y="4161618"/>
            <a:ext cx="2371" cy="8807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7512075" y="4161618"/>
            <a:ext cx="42335" cy="52699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7500752" y="3838303"/>
            <a:ext cx="143150" cy="220922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7581293" y="3914384"/>
            <a:ext cx="11003" cy="11877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7593442" y="3956297"/>
            <a:ext cx="13135" cy="7975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7623575" y="3882397"/>
            <a:ext cx="12629" cy="9955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7571062" y="3895020"/>
            <a:ext cx="11163" cy="11963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7621604" y="3901503"/>
            <a:ext cx="10897" cy="11905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7608655" y="3905204"/>
            <a:ext cx="17051" cy="36605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7545858" y="3974744"/>
            <a:ext cx="45878" cy="21200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7383204" y="4039894"/>
            <a:ext cx="180823" cy="295539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"/>
          <p:cNvSpPr/>
          <p:nvPr/>
        </p:nvSpPr>
        <p:spPr>
          <a:xfrm rot="-1377467">
            <a:off x="8281223" y="4224929"/>
            <a:ext cx="367697" cy="190482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4"/>
          <p:cNvSpPr/>
          <p:nvPr/>
        </p:nvSpPr>
        <p:spPr>
          <a:xfrm rot="-1377467">
            <a:off x="6819874" y="4262938"/>
            <a:ext cx="367697" cy="190482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24"/>
          <p:cNvGrpSpPr/>
          <p:nvPr/>
        </p:nvGrpSpPr>
        <p:grpSpPr>
          <a:xfrm>
            <a:off x="8073142" y="2847860"/>
            <a:ext cx="846675" cy="1517553"/>
            <a:chOff x="1653252" y="1249313"/>
            <a:chExt cx="1608730" cy="2677877"/>
          </a:xfrm>
        </p:grpSpPr>
        <p:sp>
          <p:nvSpPr>
            <p:cNvPr id="562" name="Google Shape;562;p24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24"/>
          <p:cNvSpPr/>
          <p:nvPr/>
        </p:nvSpPr>
        <p:spPr>
          <a:xfrm>
            <a:off x="7232170" y="3819621"/>
            <a:ext cx="68231" cy="1001194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24"/>
          <p:cNvGrpSpPr/>
          <p:nvPr/>
        </p:nvGrpSpPr>
        <p:grpSpPr>
          <a:xfrm>
            <a:off x="6353538" y="3002142"/>
            <a:ext cx="845689" cy="1484336"/>
            <a:chOff x="-1269564" y="1381779"/>
            <a:chExt cx="1606857" cy="2619262"/>
          </a:xfrm>
        </p:grpSpPr>
        <p:sp>
          <p:nvSpPr>
            <p:cNvPr id="619" name="Google Shape;619;p24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4"/>
          <p:cNvSpPr/>
          <p:nvPr/>
        </p:nvSpPr>
        <p:spPr>
          <a:xfrm>
            <a:off x="7786283" y="3471957"/>
            <a:ext cx="1732" cy="1004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4"/>
          <p:cNvSpPr/>
          <p:nvPr/>
        </p:nvSpPr>
        <p:spPr>
          <a:xfrm>
            <a:off x="7509464" y="4817541"/>
            <a:ext cx="39964" cy="6156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4"/>
          <p:cNvSpPr/>
          <p:nvPr/>
        </p:nvSpPr>
        <p:spPr>
          <a:xfrm>
            <a:off x="7500672" y="4848438"/>
            <a:ext cx="107929" cy="94697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7509464" y="4848438"/>
            <a:ext cx="79368" cy="66498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-368550" flipH="1">
            <a:off x="4953660" y="334070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 txBox="1">
            <a:spLocks noGrp="1"/>
          </p:cNvSpPr>
          <p:nvPr>
            <p:ph type="subTitle" idx="2"/>
          </p:nvPr>
        </p:nvSpPr>
        <p:spPr>
          <a:xfrm flipH="1">
            <a:off x="1389067" y="2423025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Feasibility Analysis</a:t>
            </a:r>
            <a:endParaRPr sz="42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6" name="Google Shape;686;p25"/>
          <p:cNvSpPr txBox="1">
            <a:spLocks noGrp="1"/>
          </p:cNvSpPr>
          <p:nvPr>
            <p:ph type="subTitle" idx="1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 Ahead</a:t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 flipH="1">
            <a:off x="8472098" y="333208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flipH="1">
            <a:off x="755480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flipH="1">
            <a:off x="6683490" y="343439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flipH="1">
            <a:off x="7270014" y="163863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flipH="1">
            <a:off x="7224394" y="163523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flipH="1">
            <a:off x="7179177" y="252155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flipH="1">
            <a:off x="7134050" y="252173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flipH="1">
            <a:off x="6594264" y="233907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flipH="1">
            <a:off x="6549271" y="233925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flipH="1">
            <a:off x="6638497" y="343497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6368000" y="224296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6374530" y="231188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7675088" y="314046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675088" y="298642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flipH="1">
            <a:off x="7684614" y="299085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flipH="1">
            <a:off x="6413888" y="71098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flipH="1">
            <a:off x="6502264" y="71107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flipH="1">
            <a:off x="6436413" y="78905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flipH="1">
            <a:off x="6863866" y="86242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flipH="1">
            <a:off x="6863866" y="95858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flipH="1">
            <a:off x="6868428" y="86242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7305570" y="151170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7373507" y="151174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flipH="1">
            <a:off x="7309417" y="154278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flipH="1">
            <a:off x="7309372" y="152087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flipH="1">
            <a:off x="7178149" y="159193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flipH="1">
            <a:off x="7172513" y="171833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7172961" y="171842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flipH="1">
            <a:off x="7166923" y="184584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flipH="1">
            <a:off x="7167191" y="184584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flipH="1">
            <a:off x="7323058" y="192809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flipH="1">
            <a:off x="7245952" y="245759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flipH="1">
            <a:off x="7238080" y="259181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flipH="1">
            <a:off x="7059851" y="215986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055289" y="251095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flipH="1">
            <a:off x="6885916" y="218674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flipH="1">
            <a:off x="6881488" y="241036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flipH="1">
            <a:off x="6712070" y="188171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flipH="1">
            <a:off x="6707687" y="230982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6538313" y="193350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6533751" y="220923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5095575" y="241712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flipH="1">
            <a:off x="5249608" y="160844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flipH="1">
            <a:off x="5813142" y="364679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flipH="1">
            <a:off x="5382978" y="350175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flipH="1">
            <a:off x="5369873" y="235535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flipH="1">
            <a:off x="5676284" y="375847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flipH="1">
            <a:off x="5134083" y="365475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flipH="1">
            <a:off x="5488484" y="253770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flipH="1">
            <a:off x="5391922" y="161103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flipH="1">
            <a:off x="5380384" y="159292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flipH="1">
            <a:off x="5646318" y="159292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flipH="1">
            <a:off x="5852232" y="165983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flipH="1">
            <a:off x="5794268" y="161685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flipH="1">
            <a:off x="5682814" y="172401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flipH="1">
            <a:off x="5418713" y="170607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flipH="1">
            <a:off x="5411244" y="113113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/>
          <p:nvPr/>
        </p:nvSpPr>
        <p:spPr>
          <a:xfrm flipH="1">
            <a:off x="5740151" y="137551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5"/>
          <p:cNvSpPr/>
          <p:nvPr/>
        </p:nvSpPr>
        <p:spPr>
          <a:xfrm flipH="1">
            <a:off x="5757326" y="121928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5"/>
          <p:cNvSpPr/>
          <p:nvPr/>
        </p:nvSpPr>
        <p:spPr>
          <a:xfrm flipH="1">
            <a:off x="5427076" y="115260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5"/>
          <p:cNvSpPr/>
          <p:nvPr/>
        </p:nvSpPr>
        <p:spPr>
          <a:xfrm flipH="1">
            <a:off x="5411244" y="111069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5"/>
          <p:cNvSpPr/>
          <p:nvPr/>
        </p:nvSpPr>
        <p:spPr>
          <a:xfrm flipH="1">
            <a:off x="5764303" y="118431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5"/>
          <p:cNvSpPr/>
          <p:nvPr/>
        </p:nvSpPr>
        <p:spPr>
          <a:xfrm flipH="1">
            <a:off x="5582943" y="149595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5"/>
          <p:cNvSpPr/>
          <p:nvPr/>
        </p:nvSpPr>
        <p:spPr>
          <a:xfrm flipH="1">
            <a:off x="5601772" y="134447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5"/>
          <p:cNvSpPr/>
          <p:nvPr/>
        </p:nvSpPr>
        <p:spPr>
          <a:xfrm flipH="1">
            <a:off x="5618320" y="129102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5"/>
          <p:cNvSpPr/>
          <p:nvPr/>
        </p:nvSpPr>
        <p:spPr>
          <a:xfrm flipH="1">
            <a:off x="5554185" y="146948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5"/>
          <p:cNvSpPr/>
          <p:nvPr/>
        </p:nvSpPr>
        <p:spPr>
          <a:xfrm flipH="1">
            <a:off x="5455343" y="128311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5"/>
          <p:cNvSpPr/>
          <p:nvPr/>
        </p:nvSpPr>
        <p:spPr>
          <a:xfrm flipH="1">
            <a:off x="5470996" y="134009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5"/>
          <p:cNvSpPr/>
          <p:nvPr/>
        </p:nvSpPr>
        <p:spPr>
          <a:xfrm flipH="1">
            <a:off x="5496579" y="134161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5"/>
          <p:cNvSpPr/>
          <p:nvPr/>
        </p:nvSpPr>
        <p:spPr>
          <a:xfrm flipH="1">
            <a:off x="5534103" y="166063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5"/>
          <p:cNvSpPr/>
          <p:nvPr/>
        </p:nvSpPr>
        <p:spPr>
          <a:xfrm flipH="1">
            <a:off x="5534103" y="166063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5"/>
          <p:cNvSpPr/>
          <p:nvPr/>
        </p:nvSpPr>
        <p:spPr>
          <a:xfrm flipH="1">
            <a:off x="5551322" y="168769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5"/>
          <p:cNvSpPr/>
          <p:nvPr/>
        </p:nvSpPr>
        <p:spPr>
          <a:xfrm flipH="1">
            <a:off x="5511920" y="176627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5"/>
          <p:cNvSpPr/>
          <p:nvPr/>
        </p:nvSpPr>
        <p:spPr>
          <a:xfrm flipH="1">
            <a:off x="5568363" y="176627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5"/>
          <p:cNvSpPr/>
          <p:nvPr/>
        </p:nvSpPr>
        <p:spPr>
          <a:xfrm flipH="1">
            <a:off x="5567558" y="176703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5"/>
          <p:cNvSpPr/>
          <p:nvPr/>
        </p:nvSpPr>
        <p:spPr>
          <a:xfrm flipH="1">
            <a:off x="5567558" y="176627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5"/>
          <p:cNvSpPr/>
          <p:nvPr/>
        </p:nvSpPr>
        <p:spPr>
          <a:xfrm flipH="1">
            <a:off x="5591888" y="155812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5"/>
          <p:cNvSpPr/>
          <p:nvPr/>
        </p:nvSpPr>
        <p:spPr>
          <a:xfrm flipH="1">
            <a:off x="5520731" y="157351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5"/>
          <p:cNvSpPr txBox="1"/>
          <p:nvPr/>
        </p:nvSpPr>
        <p:spPr>
          <a:xfrm>
            <a:off x="631300" y="3761225"/>
            <a:ext cx="470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6" name="Google Shape;766;p25"/>
          <p:cNvSpPr txBox="1"/>
          <p:nvPr/>
        </p:nvSpPr>
        <p:spPr>
          <a:xfrm rot="1659973">
            <a:off x="6531766" y="1200741"/>
            <a:ext cx="823785" cy="30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1. Operational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 rot="1582676">
            <a:off x="6510195" y="1349306"/>
            <a:ext cx="780571" cy="3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2. Technical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8" name="Google Shape;768;p25"/>
          <p:cNvSpPr txBox="1"/>
          <p:nvPr/>
        </p:nvSpPr>
        <p:spPr>
          <a:xfrm rot="1602825">
            <a:off x="6477266" y="1517097"/>
            <a:ext cx="775471" cy="30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3. Economic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 rot="1809640">
            <a:off x="7187690" y="2148296"/>
            <a:ext cx="671740" cy="30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4. Legal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70" name="Google Shape;770;p25"/>
          <p:cNvSpPr txBox="1"/>
          <p:nvPr/>
        </p:nvSpPr>
        <p:spPr>
          <a:xfrm rot="1767359">
            <a:off x="7133414" y="2294539"/>
            <a:ext cx="686318" cy="30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osis ExtraLight"/>
                <a:ea typeface="Dosis ExtraLight"/>
                <a:cs typeface="Dosis ExtraLight"/>
                <a:sym typeface="Dosis ExtraLight"/>
              </a:rPr>
              <a:t>5. Schedule</a:t>
            </a:r>
            <a:endParaRPr sz="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 txBox="1">
            <a:spLocks noGrp="1"/>
          </p:cNvSpPr>
          <p:nvPr>
            <p:ph type="title"/>
          </p:nvPr>
        </p:nvSpPr>
        <p:spPr>
          <a:xfrm>
            <a:off x="5535675" y="1528250"/>
            <a:ext cx="327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Economic Feasibility</a:t>
            </a:r>
            <a:endParaRPr sz="5000"/>
          </a:p>
        </p:txBody>
      </p:sp>
      <p:grpSp>
        <p:nvGrpSpPr>
          <p:cNvPr id="776" name="Google Shape;776;p26"/>
          <p:cNvGrpSpPr/>
          <p:nvPr/>
        </p:nvGrpSpPr>
        <p:grpSpPr>
          <a:xfrm rot="7882">
            <a:off x="7814303" y="2651355"/>
            <a:ext cx="1099735" cy="1362048"/>
            <a:chOff x="4654678" y="580995"/>
            <a:chExt cx="365408" cy="429086"/>
          </a:xfrm>
        </p:grpSpPr>
        <p:sp>
          <p:nvSpPr>
            <p:cNvPr id="777" name="Google Shape;777;p26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 rot="4426">
              <a:off x="4713850" y="614873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26"/>
          <p:cNvSpPr/>
          <p:nvPr/>
        </p:nvSpPr>
        <p:spPr>
          <a:xfrm rot="23503">
            <a:off x="8237953" y="3018380"/>
            <a:ext cx="389902" cy="735532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 txBox="1"/>
          <p:nvPr/>
        </p:nvSpPr>
        <p:spPr>
          <a:xfrm>
            <a:off x="222225" y="474475"/>
            <a:ext cx="614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82" name="Google Shape;782;p26"/>
          <p:cNvSpPr txBox="1"/>
          <p:nvPr/>
        </p:nvSpPr>
        <p:spPr>
          <a:xfrm>
            <a:off x="472275" y="335875"/>
            <a:ext cx="564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The economic feasibility step of business development is that period during which</a:t>
            </a:r>
            <a:endParaRPr sz="1800">
              <a:solidFill>
                <a:srgbClr val="202124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 a break-even financial model of the business venture is developed based on all costs associated with taking the product from idea to market </a:t>
            </a:r>
            <a:endParaRPr sz="1800">
              <a:solidFill>
                <a:srgbClr val="202124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202124"/>
                </a:solidFill>
                <a:latin typeface="Dosis"/>
                <a:ea typeface="Dosis"/>
                <a:cs typeface="Dosis"/>
                <a:sym typeface="Dosis"/>
              </a:rPr>
              <a:t>and achieving sales sufficient to satisfy debt or investment requirements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83" name="Google Shape;783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0" y="2391400"/>
            <a:ext cx="4957374" cy="2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7"/>
          <p:cNvSpPr txBox="1">
            <a:spLocks noGrp="1"/>
          </p:cNvSpPr>
          <p:nvPr>
            <p:ph type="ctrTitle"/>
          </p:nvPr>
        </p:nvSpPr>
        <p:spPr>
          <a:xfrm flipH="1">
            <a:off x="4995900" y="360650"/>
            <a:ext cx="3462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Schedule  Feasibility</a:t>
            </a:r>
            <a:endParaRPr sz="2900"/>
          </a:p>
        </p:txBody>
      </p:sp>
      <p:grpSp>
        <p:nvGrpSpPr>
          <p:cNvPr id="789" name="Google Shape;789;p27"/>
          <p:cNvGrpSpPr/>
          <p:nvPr/>
        </p:nvGrpSpPr>
        <p:grpSpPr>
          <a:xfrm>
            <a:off x="1276721" y="4374581"/>
            <a:ext cx="705302" cy="577255"/>
            <a:chOff x="4370168" y="1690503"/>
            <a:chExt cx="869027" cy="711256"/>
          </a:xfrm>
        </p:grpSpPr>
        <p:sp>
          <p:nvSpPr>
            <p:cNvPr id="790" name="Google Shape;790;p27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27"/>
          <p:cNvGrpSpPr/>
          <p:nvPr/>
        </p:nvGrpSpPr>
        <p:grpSpPr>
          <a:xfrm>
            <a:off x="3640330" y="4375348"/>
            <a:ext cx="705870" cy="575715"/>
            <a:chOff x="4368768" y="1694298"/>
            <a:chExt cx="869727" cy="709359"/>
          </a:xfrm>
        </p:grpSpPr>
        <p:sp>
          <p:nvSpPr>
            <p:cNvPr id="794" name="Google Shape;794;p27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7"/>
          <p:cNvGrpSpPr/>
          <p:nvPr/>
        </p:nvGrpSpPr>
        <p:grpSpPr>
          <a:xfrm>
            <a:off x="6004488" y="4374581"/>
            <a:ext cx="704898" cy="577255"/>
            <a:chOff x="4370666" y="1690503"/>
            <a:chExt cx="868529" cy="711256"/>
          </a:xfrm>
        </p:grpSpPr>
        <p:sp>
          <p:nvSpPr>
            <p:cNvPr id="798" name="Google Shape;798;p27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6208057" y="4119443"/>
            <a:ext cx="279707" cy="523511"/>
            <a:chOff x="2597700" y="3340275"/>
            <a:chExt cx="198275" cy="371100"/>
          </a:xfrm>
        </p:grpSpPr>
        <p:sp>
          <p:nvSpPr>
            <p:cNvPr id="802" name="Google Shape;802;p27"/>
            <p:cNvSpPr/>
            <p:nvPr/>
          </p:nvSpPr>
          <p:spPr>
            <a:xfrm>
              <a:off x="2597700" y="3340275"/>
              <a:ext cx="198275" cy="370875"/>
            </a:xfrm>
            <a:custGeom>
              <a:avLst/>
              <a:gdLst/>
              <a:ahLst/>
              <a:cxnLst/>
              <a:rect l="l" t="t" r="r" b="b"/>
              <a:pathLst>
                <a:path w="7931" h="14835" extrusionOk="0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636800" y="3362950"/>
              <a:ext cx="158975" cy="348425"/>
            </a:xfrm>
            <a:custGeom>
              <a:avLst/>
              <a:gdLst/>
              <a:ahLst/>
              <a:cxnLst/>
              <a:rect l="l" t="t" r="r" b="b"/>
              <a:pathLst>
                <a:path w="6359" h="13937" extrusionOk="0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7"/>
          <p:cNvGrpSpPr/>
          <p:nvPr/>
        </p:nvGrpSpPr>
        <p:grpSpPr>
          <a:xfrm>
            <a:off x="1461298" y="4139162"/>
            <a:ext cx="306968" cy="523581"/>
            <a:chOff x="1961300" y="3340250"/>
            <a:chExt cx="217600" cy="371150"/>
          </a:xfrm>
        </p:grpSpPr>
        <p:sp>
          <p:nvSpPr>
            <p:cNvPr id="805" name="Google Shape;805;p27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7"/>
          <p:cNvGrpSpPr/>
          <p:nvPr/>
        </p:nvGrpSpPr>
        <p:grpSpPr>
          <a:xfrm>
            <a:off x="3844398" y="4105528"/>
            <a:ext cx="306979" cy="551380"/>
            <a:chOff x="1353450" y="3339600"/>
            <a:chExt cx="206650" cy="371175"/>
          </a:xfrm>
        </p:grpSpPr>
        <p:sp>
          <p:nvSpPr>
            <p:cNvPr id="822" name="Google Shape;822;p27"/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418750" y="3496850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0000" y="3455675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501450" y="3414250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27"/>
          <p:cNvSpPr txBox="1">
            <a:spLocks noGrp="1"/>
          </p:cNvSpPr>
          <p:nvPr>
            <p:ph type="subTitle" idx="4294967295"/>
          </p:nvPr>
        </p:nvSpPr>
        <p:spPr>
          <a:xfrm>
            <a:off x="-590775" y="2149275"/>
            <a:ext cx="25215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Project Estimation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4" name="Google Shape;834;p27"/>
          <p:cNvSpPr txBox="1">
            <a:spLocks noGrp="1"/>
          </p:cNvSpPr>
          <p:nvPr>
            <p:ph type="subTitle" idx="4294967295"/>
          </p:nvPr>
        </p:nvSpPr>
        <p:spPr>
          <a:xfrm>
            <a:off x="145875" y="253022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9/2/2021</a:t>
            </a:r>
            <a:endParaRPr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One Month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835" name="Google Shape;835;p27"/>
          <p:cNvCxnSpPr/>
          <p:nvPr/>
        </p:nvCxnSpPr>
        <p:spPr>
          <a:xfrm rot="10800000">
            <a:off x="4350325" y="230202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27"/>
          <p:cNvCxnSpPr/>
          <p:nvPr/>
        </p:nvCxnSpPr>
        <p:spPr>
          <a:xfrm rot="10800000">
            <a:off x="6701875" y="230202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27"/>
          <p:cNvCxnSpPr/>
          <p:nvPr/>
        </p:nvCxnSpPr>
        <p:spPr>
          <a:xfrm rot="10800000">
            <a:off x="1986650" y="230202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Google Shape;838;p27"/>
          <p:cNvSpPr txBox="1">
            <a:spLocks noGrp="1"/>
          </p:cNvSpPr>
          <p:nvPr>
            <p:ph type="subTitle" idx="4294967295"/>
          </p:nvPr>
        </p:nvSpPr>
        <p:spPr>
          <a:xfrm>
            <a:off x="2091775" y="2149275"/>
            <a:ext cx="21969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Gantt and PERT charts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subTitle" idx="4294967295"/>
          </p:nvPr>
        </p:nvSpPr>
        <p:spPr>
          <a:xfrm>
            <a:off x="2504125" y="253022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23/3/2021</a:t>
            </a:r>
            <a:endParaRPr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Two Weeks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4294967295"/>
          </p:nvPr>
        </p:nvSpPr>
        <p:spPr>
          <a:xfrm>
            <a:off x="4450200" y="2149275"/>
            <a:ext cx="21969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Software Development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1" name="Google Shape;841;p27"/>
          <p:cNvSpPr txBox="1">
            <a:spLocks noGrp="1"/>
          </p:cNvSpPr>
          <p:nvPr>
            <p:ph type="subTitle" idx="4294967295"/>
          </p:nvPr>
        </p:nvSpPr>
        <p:spPr>
          <a:xfrm>
            <a:off x="4862375" y="253022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23/9/2021</a:t>
            </a:r>
            <a:endParaRPr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Five  to Seven Months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842" name="Google Shape;842;p27"/>
          <p:cNvCxnSpPr/>
          <p:nvPr/>
        </p:nvCxnSpPr>
        <p:spPr>
          <a:xfrm>
            <a:off x="1977125" y="4741350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27"/>
          <p:cNvCxnSpPr/>
          <p:nvPr/>
        </p:nvCxnSpPr>
        <p:spPr>
          <a:xfrm>
            <a:off x="4343735" y="474290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27"/>
          <p:cNvSpPr txBox="1"/>
          <p:nvPr/>
        </p:nvSpPr>
        <p:spPr>
          <a:xfrm>
            <a:off x="241850" y="981300"/>
            <a:ext cx="8581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 ExtraLight"/>
                <a:ea typeface="Dosis ExtraLight"/>
                <a:cs typeface="Dosis ExtraLight"/>
                <a:sym typeface="Dosis ExtraLight"/>
              </a:rPr>
              <a:t>Schedule Feasibility is defined as the probability of a project to be completed within its scheduled time limits, by a planned due date. If a project has a high probability to be completed on-time, then its schedule feasibility is appraised as high. </a:t>
            </a:r>
            <a:endParaRPr sz="16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cxnSp>
        <p:nvCxnSpPr>
          <p:cNvPr id="845" name="Google Shape;845;p27"/>
          <p:cNvCxnSpPr/>
          <p:nvPr/>
        </p:nvCxnSpPr>
        <p:spPr>
          <a:xfrm>
            <a:off x="6647085" y="474135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6" name="Google Shape;846;p27"/>
          <p:cNvSpPr txBox="1"/>
          <p:nvPr/>
        </p:nvSpPr>
        <p:spPr>
          <a:xfrm>
            <a:off x="6876025" y="2149275"/>
            <a:ext cx="288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Change Management </a:t>
            </a:r>
            <a:endParaRPr sz="17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 rot="10800000">
            <a:off x="8584775" y="230202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27"/>
          <p:cNvSpPr txBox="1"/>
          <p:nvPr/>
        </p:nvSpPr>
        <p:spPr>
          <a:xfrm>
            <a:off x="6647075" y="2409550"/>
            <a:ext cx="193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 FIxed Date</a:t>
            </a:r>
            <a:endParaRPr sz="12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lt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849" name="Google Shape;849;p27"/>
          <p:cNvGrpSpPr/>
          <p:nvPr/>
        </p:nvGrpSpPr>
        <p:grpSpPr>
          <a:xfrm>
            <a:off x="7879872" y="4374595"/>
            <a:ext cx="704899" cy="577254"/>
            <a:chOff x="4176116" y="1989672"/>
            <a:chExt cx="1275604" cy="970175"/>
          </a:xfrm>
        </p:grpSpPr>
        <p:sp>
          <p:nvSpPr>
            <p:cNvPr id="850" name="Google Shape;850;p27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F1C232"/>
      </a:accent4>
      <a:accent5>
        <a:srgbClr val="FFD966"/>
      </a:accent5>
      <a:accent6>
        <a:srgbClr val="FFE599"/>
      </a:accent6>
      <a:hlink>
        <a:srgbClr val="FFF2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Staatliches</vt:lpstr>
      <vt:lpstr>Fira Sans Extra Condensed Medium</vt:lpstr>
      <vt:lpstr>Dosis ExtraLight</vt:lpstr>
      <vt:lpstr>Abel</vt:lpstr>
      <vt:lpstr>Arial</vt:lpstr>
      <vt:lpstr>Squada One</vt:lpstr>
      <vt:lpstr>Josefin Sans</vt:lpstr>
      <vt:lpstr>Dosis</vt:lpstr>
      <vt:lpstr>Fira Sans Condensed ExtraLight</vt:lpstr>
      <vt:lpstr>Isometric Proposal by Slidesgo</vt:lpstr>
      <vt:lpstr>Customer REcommendation System</vt:lpstr>
      <vt:lpstr>Group Information</vt:lpstr>
      <vt:lpstr>PowerPoint Presentation</vt:lpstr>
      <vt:lpstr>Goals To Achieve</vt:lpstr>
      <vt:lpstr>Customer Demand</vt:lpstr>
      <vt:lpstr>Possible Complications</vt:lpstr>
      <vt:lpstr>PowerPoint Presentation</vt:lpstr>
      <vt:lpstr>Economic Feasibility</vt:lpstr>
      <vt:lpstr>Schedule  Feasibility</vt:lpstr>
      <vt:lpstr>TEchnical Feasibility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REcommendation System</dc:title>
  <cp:lastModifiedBy>Mashiur Rahman</cp:lastModifiedBy>
  <cp:revision>1</cp:revision>
  <dcterms:modified xsi:type="dcterms:W3CDTF">2021-03-16T10:04:07Z</dcterms:modified>
</cp:coreProperties>
</file>