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71" r:id="rId8"/>
    <p:sldId id="270" r:id="rId9"/>
    <p:sldId id="272" r:id="rId10"/>
    <p:sldId id="264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607"/>
  </p:normalViewPr>
  <p:slideViewPr>
    <p:cSldViewPr snapToGrid="0">
      <p:cViewPr varScale="1">
        <p:scale>
          <a:sx n="106" d="100"/>
          <a:sy n="106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8E7463-459B-4499-BE74-EFBC67E2CB4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F015B5-DAD8-4E49-ACC6-462C96123FF7}">
      <dgm:prSet/>
      <dgm:spPr/>
      <dgm:t>
        <a:bodyPr/>
        <a:lstStyle/>
        <a:p>
          <a:r>
            <a:rPr lang="en-US" b="1" dirty="0"/>
            <a:t>Model:</a:t>
          </a:r>
          <a:r>
            <a:rPr lang="en-US" dirty="0"/>
            <a:t> Linear regression trained on normalized data.</a:t>
          </a:r>
        </a:p>
      </dgm:t>
    </dgm:pt>
    <dgm:pt modelId="{DFA3CD62-032A-45CF-8937-E106CA3C5FB6}" type="parTrans" cxnId="{5792B89D-16C3-401C-B215-98BCA4903399}">
      <dgm:prSet/>
      <dgm:spPr/>
      <dgm:t>
        <a:bodyPr/>
        <a:lstStyle/>
        <a:p>
          <a:endParaRPr lang="en-US"/>
        </a:p>
      </dgm:t>
    </dgm:pt>
    <dgm:pt modelId="{0345A7BE-4D01-4008-9169-362FA2B438B0}" type="sibTrans" cxnId="{5792B89D-16C3-401C-B215-98BCA4903399}">
      <dgm:prSet/>
      <dgm:spPr/>
      <dgm:t>
        <a:bodyPr/>
        <a:lstStyle/>
        <a:p>
          <a:endParaRPr lang="en-US"/>
        </a:p>
      </dgm:t>
    </dgm:pt>
    <dgm:pt modelId="{EF55036F-6AFB-4F0F-B2D0-A3CF97EC8EEF}">
      <dgm:prSet/>
      <dgm:spPr/>
      <dgm:t>
        <a:bodyPr/>
        <a:lstStyle/>
        <a:p>
          <a:r>
            <a:rPr lang="en-US" b="1"/>
            <a:t>Key Features:</a:t>
          </a:r>
          <a:endParaRPr lang="en-US"/>
        </a:p>
      </dgm:t>
    </dgm:pt>
    <dgm:pt modelId="{C4521C73-C243-4D93-A493-6AFECE5992B6}" type="parTrans" cxnId="{3F3D256E-46F1-4409-826F-B6E8A32912BD}">
      <dgm:prSet/>
      <dgm:spPr/>
      <dgm:t>
        <a:bodyPr/>
        <a:lstStyle/>
        <a:p>
          <a:endParaRPr lang="en-US"/>
        </a:p>
      </dgm:t>
    </dgm:pt>
    <dgm:pt modelId="{CE155257-52A8-4953-A0D4-15AE0714F8B4}" type="sibTrans" cxnId="{3F3D256E-46F1-4409-826F-B6E8A32912BD}">
      <dgm:prSet/>
      <dgm:spPr/>
      <dgm:t>
        <a:bodyPr/>
        <a:lstStyle/>
        <a:p>
          <a:endParaRPr lang="en-US"/>
        </a:p>
      </dgm:t>
    </dgm:pt>
    <dgm:pt modelId="{504CEA85-E1F6-4EA4-9FB7-1288367B438B}">
      <dgm:prSet/>
      <dgm:spPr/>
      <dgm:t>
        <a:bodyPr/>
        <a:lstStyle/>
        <a:p>
          <a:r>
            <a:rPr lang="en-US"/>
            <a:t>Bill Length (mm)</a:t>
          </a:r>
        </a:p>
      </dgm:t>
    </dgm:pt>
    <dgm:pt modelId="{6F29FEB9-05CD-4FF0-BE3B-110E6DF7C97E}" type="parTrans" cxnId="{60E41624-7427-4E0E-B586-2CD2DCC9EDC5}">
      <dgm:prSet/>
      <dgm:spPr/>
      <dgm:t>
        <a:bodyPr/>
        <a:lstStyle/>
        <a:p>
          <a:endParaRPr lang="en-US"/>
        </a:p>
      </dgm:t>
    </dgm:pt>
    <dgm:pt modelId="{270645A4-56BC-4BD6-8811-B2040D87D2CE}" type="sibTrans" cxnId="{60E41624-7427-4E0E-B586-2CD2DCC9EDC5}">
      <dgm:prSet/>
      <dgm:spPr/>
      <dgm:t>
        <a:bodyPr/>
        <a:lstStyle/>
        <a:p>
          <a:endParaRPr lang="en-US"/>
        </a:p>
      </dgm:t>
    </dgm:pt>
    <dgm:pt modelId="{FA3DEDF4-48FB-4973-877D-2D2AA4EB72FC}">
      <dgm:prSet/>
      <dgm:spPr/>
      <dgm:t>
        <a:bodyPr/>
        <a:lstStyle/>
        <a:p>
          <a:r>
            <a:rPr lang="en-US"/>
            <a:t>Flipper Length (mm)</a:t>
          </a:r>
        </a:p>
      </dgm:t>
    </dgm:pt>
    <dgm:pt modelId="{756534BF-E22C-4A38-96AC-C7EA9C34AAAD}" type="parTrans" cxnId="{BA4AE5D4-EEBE-44AF-BC6E-8A2CE273DA3E}">
      <dgm:prSet/>
      <dgm:spPr/>
      <dgm:t>
        <a:bodyPr/>
        <a:lstStyle/>
        <a:p>
          <a:endParaRPr lang="en-US"/>
        </a:p>
      </dgm:t>
    </dgm:pt>
    <dgm:pt modelId="{7BCB0AD3-767E-43DA-948E-F3D9CE136214}" type="sibTrans" cxnId="{BA4AE5D4-EEBE-44AF-BC6E-8A2CE273DA3E}">
      <dgm:prSet/>
      <dgm:spPr/>
      <dgm:t>
        <a:bodyPr/>
        <a:lstStyle/>
        <a:p>
          <a:endParaRPr lang="en-US"/>
        </a:p>
      </dgm:t>
    </dgm:pt>
    <dgm:pt modelId="{6DC639B2-CF49-4B9E-A842-04C63A867F64}">
      <dgm:prSet/>
      <dgm:spPr/>
      <dgm:t>
        <a:bodyPr/>
        <a:lstStyle/>
        <a:p>
          <a:r>
            <a:rPr lang="en-US" dirty="0"/>
            <a:t>Species (One-Hot Encoded)</a:t>
          </a:r>
        </a:p>
      </dgm:t>
    </dgm:pt>
    <dgm:pt modelId="{AD3E3981-2CFD-4C92-8052-127656C8E826}" type="parTrans" cxnId="{1D21016B-25B7-4408-BCF9-E508A0083D89}">
      <dgm:prSet/>
      <dgm:spPr/>
      <dgm:t>
        <a:bodyPr/>
        <a:lstStyle/>
        <a:p>
          <a:endParaRPr lang="en-US"/>
        </a:p>
      </dgm:t>
    </dgm:pt>
    <dgm:pt modelId="{75E6AB2D-A2BE-4A14-9F07-9EE45E2DC9E9}" type="sibTrans" cxnId="{1D21016B-25B7-4408-BCF9-E508A0083D89}">
      <dgm:prSet/>
      <dgm:spPr/>
      <dgm:t>
        <a:bodyPr/>
        <a:lstStyle/>
        <a:p>
          <a:endParaRPr lang="en-US"/>
        </a:p>
      </dgm:t>
    </dgm:pt>
    <dgm:pt modelId="{2022E4E5-707F-4159-A3AD-A0C91523DF17}">
      <dgm:prSet/>
      <dgm:spPr/>
      <dgm:t>
        <a:bodyPr/>
        <a:lstStyle/>
        <a:p>
          <a:r>
            <a:rPr lang="en-US" b="1"/>
            <a:t>Model Performance Metrics:</a:t>
          </a:r>
          <a:endParaRPr lang="en-US"/>
        </a:p>
      </dgm:t>
    </dgm:pt>
    <dgm:pt modelId="{9DF51FEA-D480-4F21-A7BA-3E3592A04CA4}" type="parTrans" cxnId="{5C13837E-3A3A-4226-95C0-B6E1E7126070}">
      <dgm:prSet/>
      <dgm:spPr/>
      <dgm:t>
        <a:bodyPr/>
        <a:lstStyle/>
        <a:p>
          <a:endParaRPr lang="en-US"/>
        </a:p>
      </dgm:t>
    </dgm:pt>
    <dgm:pt modelId="{9E80C7A1-DF2B-46E3-B679-DFEE1B4D8201}" type="sibTrans" cxnId="{5C13837E-3A3A-4226-95C0-B6E1E7126070}">
      <dgm:prSet/>
      <dgm:spPr/>
      <dgm:t>
        <a:bodyPr/>
        <a:lstStyle/>
        <a:p>
          <a:endParaRPr lang="en-US"/>
        </a:p>
      </dgm:t>
    </dgm:pt>
    <dgm:pt modelId="{A0F204BE-7536-4453-9864-0C0EBFEF6079}">
      <dgm:prSet/>
      <dgm:spPr/>
      <dgm:t>
        <a:bodyPr/>
        <a:lstStyle/>
        <a:p>
          <a:r>
            <a:rPr lang="en-US" dirty="0"/>
            <a:t>Mean Squared Error (MSE): </a:t>
          </a:r>
          <a:r>
            <a:rPr lang="en-US" b="1" dirty="0"/>
            <a:t>0.007 </a:t>
          </a:r>
          <a:r>
            <a:rPr lang="en-US" dirty="0"/>
            <a:t>       </a:t>
          </a:r>
        </a:p>
      </dgm:t>
    </dgm:pt>
    <dgm:pt modelId="{F791EABC-ED9A-48AF-BDF3-1F8FB5BA11E4}" type="parTrans" cxnId="{1C1999AF-ED57-474A-BBFB-37D5DFC521CC}">
      <dgm:prSet/>
      <dgm:spPr/>
      <dgm:t>
        <a:bodyPr/>
        <a:lstStyle/>
        <a:p>
          <a:endParaRPr lang="en-US"/>
        </a:p>
      </dgm:t>
    </dgm:pt>
    <dgm:pt modelId="{C5D7A41C-88E0-47E9-9A8A-BE7B80162BA0}" type="sibTrans" cxnId="{1C1999AF-ED57-474A-BBFB-37D5DFC521CC}">
      <dgm:prSet/>
      <dgm:spPr/>
      <dgm:t>
        <a:bodyPr/>
        <a:lstStyle/>
        <a:p>
          <a:endParaRPr lang="en-US"/>
        </a:p>
      </dgm:t>
    </dgm:pt>
    <dgm:pt modelId="{F163697A-DCAB-46A4-9464-1AB32BBA4A2E}">
      <dgm:prSet/>
      <dgm:spPr/>
      <dgm:t>
        <a:bodyPr/>
        <a:lstStyle/>
        <a:p>
          <a:r>
            <a:rPr lang="en-US" dirty="0"/>
            <a:t>Root Mean Squared Error (RMSE): </a:t>
          </a:r>
          <a:r>
            <a:rPr lang="en-US" b="1" dirty="0"/>
            <a:t>0.082</a:t>
          </a:r>
          <a:r>
            <a:rPr lang="en-US" dirty="0"/>
            <a:t> </a:t>
          </a:r>
        </a:p>
      </dgm:t>
    </dgm:pt>
    <dgm:pt modelId="{B4C3F989-A68D-46F8-A3B2-45EB21CD4E52}" type="parTrans" cxnId="{DBBB94C8-FD83-464C-AB65-4B2D68F9EDF1}">
      <dgm:prSet/>
      <dgm:spPr/>
      <dgm:t>
        <a:bodyPr/>
        <a:lstStyle/>
        <a:p>
          <a:endParaRPr lang="en-US"/>
        </a:p>
      </dgm:t>
    </dgm:pt>
    <dgm:pt modelId="{082510D3-D5DE-43C2-B265-1070ABB50C23}" type="sibTrans" cxnId="{DBBB94C8-FD83-464C-AB65-4B2D68F9EDF1}">
      <dgm:prSet/>
      <dgm:spPr/>
      <dgm:t>
        <a:bodyPr/>
        <a:lstStyle/>
        <a:p>
          <a:endParaRPr lang="en-US"/>
        </a:p>
      </dgm:t>
    </dgm:pt>
    <dgm:pt modelId="{1C524642-3988-4405-A24F-9F696113E8EE}">
      <dgm:prSet/>
      <dgm:spPr/>
      <dgm:t>
        <a:bodyPr/>
        <a:lstStyle/>
        <a:p>
          <a:r>
            <a:rPr lang="en-US" dirty="0"/>
            <a:t>Mean Absolute Error (MAE): </a:t>
          </a:r>
          <a:r>
            <a:rPr lang="en-US" b="1" dirty="0"/>
            <a:t>0.066</a:t>
          </a:r>
          <a:r>
            <a:rPr lang="en-US" dirty="0"/>
            <a:t>    </a:t>
          </a:r>
        </a:p>
      </dgm:t>
    </dgm:pt>
    <dgm:pt modelId="{D490B4A1-2EB6-4A76-9736-BAC966AC2908}" type="parTrans" cxnId="{519B6726-796E-457D-A453-3307903B3766}">
      <dgm:prSet/>
      <dgm:spPr/>
      <dgm:t>
        <a:bodyPr/>
        <a:lstStyle/>
        <a:p>
          <a:endParaRPr lang="en-US"/>
        </a:p>
      </dgm:t>
    </dgm:pt>
    <dgm:pt modelId="{91DF1E63-09A4-4A9D-9434-340F38581104}" type="sibTrans" cxnId="{519B6726-796E-457D-A453-3307903B3766}">
      <dgm:prSet/>
      <dgm:spPr/>
      <dgm:t>
        <a:bodyPr/>
        <a:lstStyle/>
        <a:p>
          <a:endParaRPr lang="en-US"/>
        </a:p>
      </dgm:t>
    </dgm:pt>
    <dgm:pt modelId="{D6A1CB77-F501-4558-A370-097285BC3B63}">
      <dgm:prSet/>
      <dgm:spPr/>
      <dgm:t>
        <a:bodyPr/>
        <a:lstStyle/>
        <a:p>
          <a:r>
            <a:rPr lang="en-US" dirty="0"/>
            <a:t>R-Squared (R²): </a:t>
          </a:r>
          <a:r>
            <a:rPr lang="en-US" b="1" dirty="0"/>
            <a:t>0.876</a:t>
          </a:r>
        </a:p>
      </dgm:t>
    </dgm:pt>
    <dgm:pt modelId="{B7EDFC8A-D69F-4DA7-A0DD-437DA6E05E7A}" type="parTrans" cxnId="{86ADDF48-61FA-4B80-A926-0544DE02860F}">
      <dgm:prSet/>
      <dgm:spPr/>
      <dgm:t>
        <a:bodyPr/>
        <a:lstStyle/>
        <a:p>
          <a:endParaRPr lang="en-US"/>
        </a:p>
      </dgm:t>
    </dgm:pt>
    <dgm:pt modelId="{8022B2CF-66D7-491F-983F-80ABF4AD602E}" type="sibTrans" cxnId="{86ADDF48-61FA-4B80-A926-0544DE02860F}">
      <dgm:prSet/>
      <dgm:spPr/>
      <dgm:t>
        <a:bodyPr/>
        <a:lstStyle/>
        <a:p>
          <a:endParaRPr lang="en-US"/>
        </a:p>
      </dgm:t>
    </dgm:pt>
    <dgm:pt modelId="{D41F2A83-677F-C147-92AE-2FCF19E35345}">
      <dgm:prSet/>
      <dgm:spPr/>
      <dgm:t>
        <a:bodyPr/>
        <a:lstStyle/>
        <a:p>
          <a:r>
            <a:rPr lang="en-US" dirty="0"/>
            <a:t>Sex (One-Hot Encoded)</a:t>
          </a:r>
        </a:p>
      </dgm:t>
    </dgm:pt>
    <dgm:pt modelId="{FA84E51D-71FE-3C41-95C4-D3CC03C71D29}" type="parTrans" cxnId="{2582C006-5E59-E54B-B9CF-0F1EB11D7378}">
      <dgm:prSet/>
      <dgm:spPr/>
      <dgm:t>
        <a:bodyPr/>
        <a:lstStyle/>
        <a:p>
          <a:endParaRPr lang="en-GB"/>
        </a:p>
      </dgm:t>
    </dgm:pt>
    <dgm:pt modelId="{9708CAC4-A1CA-4345-AA23-09C1E2D8BDE2}" type="sibTrans" cxnId="{2582C006-5E59-E54B-B9CF-0F1EB11D7378}">
      <dgm:prSet/>
      <dgm:spPr/>
      <dgm:t>
        <a:bodyPr/>
        <a:lstStyle/>
        <a:p>
          <a:endParaRPr lang="en-GB"/>
        </a:p>
      </dgm:t>
    </dgm:pt>
    <dgm:pt modelId="{A36B3CA8-B6A6-FB45-9BED-AE2942AD4F0D}" type="pres">
      <dgm:prSet presAssocID="{CE8E7463-459B-4499-BE74-EFBC67E2CB4C}" presName="linear" presStyleCnt="0">
        <dgm:presLayoutVars>
          <dgm:dir/>
          <dgm:animLvl val="lvl"/>
          <dgm:resizeHandles val="exact"/>
        </dgm:presLayoutVars>
      </dgm:prSet>
      <dgm:spPr/>
    </dgm:pt>
    <dgm:pt modelId="{C36FEA0C-B942-6A45-904D-E47BDAA278B6}" type="pres">
      <dgm:prSet presAssocID="{0EF015B5-DAD8-4E49-ACC6-462C96123FF7}" presName="parentLin" presStyleCnt="0"/>
      <dgm:spPr/>
    </dgm:pt>
    <dgm:pt modelId="{9CCA8843-6F3E-454A-A6C5-ABCE0EAACDFF}" type="pres">
      <dgm:prSet presAssocID="{0EF015B5-DAD8-4E49-ACC6-462C96123FF7}" presName="parentLeftMargin" presStyleLbl="node1" presStyleIdx="0" presStyleCnt="3"/>
      <dgm:spPr/>
    </dgm:pt>
    <dgm:pt modelId="{F6E9EE3E-DF62-AC4C-9E9A-069779AB41BD}" type="pres">
      <dgm:prSet presAssocID="{0EF015B5-DAD8-4E49-ACC6-462C96123F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FF1698-E9E1-564E-A0D8-A6CB55F0AEBF}" type="pres">
      <dgm:prSet presAssocID="{0EF015B5-DAD8-4E49-ACC6-462C96123FF7}" presName="negativeSpace" presStyleCnt="0"/>
      <dgm:spPr/>
    </dgm:pt>
    <dgm:pt modelId="{45FED69D-13B8-7348-8AF8-C67C448CD0A8}" type="pres">
      <dgm:prSet presAssocID="{0EF015B5-DAD8-4E49-ACC6-462C96123FF7}" presName="childText" presStyleLbl="conFgAcc1" presStyleIdx="0" presStyleCnt="3">
        <dgm:presLayoutVars>
          <dgm:bulletEnabled val="1"/>
        </dgm:presLayoutVars>
      </dgm:prSet>
      <dgm:spPr/>
    </dgm:pt>
    <dgm:pt modelId="{8124C9E0-E20B-384E-AFFE-93E961C3E04E}" type="pres">
      <dgm:prSet presAssocID="{0345A7BE-4D01-4008-9169-362FA2B438B0}" presName="spaceBetweenRectangles" presStyleCnt="0"/>
      <dgm:spPr/>
    </dgm:pt>
    <dgm:pt modelId="{042E14A4-49EE-684F-817C-610366FF846A}" type="pres">
      <dgm:prSet presAssocID="{EF55036F-6AFB-4F0F-B2D0-A3CF97EC8EEF}" presName="parentLin" presStyleCnt="0"/>
      <dgm:spPr/>
    </dgm:pt>
    <dgm:pt modelId="{B67900A3-1AB6-0B4B-95C4-5470B8FF5EAE}" type="pres">
      <dgm:prSet presAssocID="{EF55036F-6AFB-4F0F-B2D0-A3CF97EC8EEF}" presName="parentLeftMargin" presStyleLbl="node1" presStyleIdx="0" presStyleCnt="3"/>
      <dgm:spPr/>
    </dgm:pt>
    <dgm:pt modelId="{3DC3105B-CA16-D44E-9F58-0C4C10B1127D}" type="pres">
      <dgm:prSet presAssocID="{EF55036F-6AFB-4F0F-B2D0-A3CF97EC8E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2356E6-6AD5-D34F-929A-B1AEDE0FE73C}" type="pres">
      <dgm:prSet presAssocID="{EF55036F-6AFB-4F0F-B2D0-A3CF97EC8EEF}" presName="negativeSpace" presStyleCnt="0"/>
      <dgm:spPr/>
    </dgm:pt>
    <dgm:pt modelId="{77C6DD9C-F64D-AE44-888C-FAC83CD9F84D}" type="pres">
      <dgm:prSet presAssocID="{EF55036F-6AFB-4F0F-B2D0-A3CF97EC8EEF}" presName="childText" presStyleLbl="conFgAcc1" presStyleIdx="1" presStyleCnt="3">
        <dgm:presLayoutVars>
          <dgm:bulletEnabled val="1"/>
        </dgm:presLayoutVars>
      </dgm:prSet>
      <dgm:spPr/>
    </dgm:pt>
    <dgm:pt modelId="{7CD8BD82-E727-6946-8B8E-087EE4735E0B}" type="pres">
      <dgm:prSet presAssocID="{CE155257-52A8-4953-A0D4-15AE0714F8B4}" presName="spaceBetweenRectangles" presStyleCnt="0"/>
      <dgm:spPr/>
    </dgm:pt>
    <dgm:pt modelId="{974DD84A-8342-FF4B-A00F-C5A7142C718C}" type="pres">
      <dgm:prSet presAssocID="{2022E4E5-707F-4159-A3AD-A0C91523DF17}" presName="parentLin" presStyleCnt="0"/>
      <dgm:spPr/>
    </dgm:pt>
    <dgm:pt modelId="{BCF95482-5A3F-2A43-81DF-E3B3D2BBF586}" type="pres">
      <dgm:prSet presAssocID="{2022E4E5-707F-4159-A3AD-A0C91523DF17}" presName="parentLeftMargin" presStyleLbl="node1" presStyleIdx="1" presStyleCnt="3"/>
      <dgm:spPr/>
    </dgm:pt>
    <dgm:pt modelId="{EBAFD0C9-8F8B-6940-AD4B-8D6D8520CDFE}" type="pres">
      <dgm:prSet presAssocID="{2022E4E5-707F-4159-A3AD-A0C91523DF1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4EA61EB-8E72-644E-8305-3544BDF2008B}" type="pres">
      <dgm:prSet presAssocID="{2022E4E5-707F-4159-A3AD-A0C91523DF17}" presName="negativeSpace" presStyleCnt="0"/>
      <dgm:spPr/>
    </dgm:pt>
    <dgm:pt modelId="{E1F60091-391E-0045-ACCF-7E5DE48DEB03}" type="pres">
      <dgm:prSet presAssocID="{2022E4E5-707F-4159-A3AD-A0C91523DF1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E3A6A01-2168-3148-BF4B-3BAA59F6A32A}" type="presOf" srcId="{A0F204BE-7536-4453-9864-0C0EBFEF6079}" destId="{E1F60091-391E-0045-ACCF-7E5DE48DEB03}" srcOrd="0" destOrd="0" presId="urn:microsoft.com/office/officeart/2005/8/layout/list1"/>
    <dgm:cxn modelId="{2582C006-5E59-E54B-B9CF-0F1EB11D7378}" srcId="{EF55036F-6AFB-4F0F-B2D0-A3CF97EC8EEF}" destId="{D41F2A83-677F-C147-92AE-2FCF19E35345}" srcOrd="3" destOrd="0" parTransId="{FA84E51D-71FE-3C41-95C4-D3CC03C71D29}" sibTransId="{9708CAC4-A1CA-4345-AA23-09C1E2D8BDE2}"/>
    <dgm:cxn modelId="{60E41624-7427-4E0E-B586-2CD2DCC9EDC5}" srcId="{EF55036F-6AFB-4F0F-B2D0-A3CF97EC8EEF}" destId="{504CEA85-E1F6-4EA4-9FB7-1288367B438B}" srcOrd="0" destOrd="0" parTransId="{6F29FEB9-05CD-4FF0-BE3B-110E6DF7C97E}" sibTransId="{270645A4-56BC-4BD6-8811-B2040D87D2CE}"/>
    <dgm:cxn modelId="{F9777F25-0950-574F-A7C3-A460E13ABCD8}" type="presOf" srcId="{504CEA85-E1F6-4EA4-9FB7-1288367B438B}" destId="{77C6DD9C-F64D-AE44-888C-FAC83CD9F84D}" srcOrd="0" destOrd="0" presId="urn:microsoft.com/office/officeart/2005/8/layout/list1"/>
    <dgm:cxn modelId="{519B6726-796E-457D-A453-3307903B3766}" srcId="{2022E4E5-707F-4159-A3AD-A0C91523DF17}" destId="{1C524642-3988-4405-A24F-9F696113E8EE}" srcOrd="2" destOrd="0" parTransId="{D490B4A1-2EB6-4A76-9736-BAC966AC2908}" sibTransId="{91DF1E63-09A4-4A9D-9434-340F38581104}"/>
    <dgm:cxn modelId="{CA6CE93A-CABC-F841-9516-214619707CE8}" type="presOf" srcId="{EF55036F-6AFB-4F0F-B2D0-A3CF97EC8EEF}" destId="{3DC3105B-CA16-D44E-9F58-0C4C10B1127D}" srcOrd="1" destOrd="0" presId="urn:microsoft.com/office/officeart/2005/8/layout/list1"/>
    <dgm:cxn modelId="{86ADDF48-61FA-4B80-A926-0544DE02860F}" srcId="{2022E4E5-707F-4159-A3AD-A0C91523DF17}" destId="{D6A1CB77-F501-4558-A370-097285BC3B63}" srcOrd="3" destOrd="0" parTransId="{B7EDFC8A-D69F-4DA7-A0DD-437DA6E05E7A}" sibTransId="{8022B2CF-66D7-491F-983F-80ABF4AD602E}"/>
    <dgm:cxn modelId="{A189FB53-591F-764D-98A8-71D068F6963C}" type="presOf" srcId="{FA3DEDF4-48FB-4973-877D-2D2AA4EB72FC}" destId="{77C6DD9C-F64D-AE44-888C-FAC83CD9F84D}" srcOrd="0" destOrd="1" presId="urn:microsoft.com/office/officeart/2005/8/layout/list1"/>
    <dgm:cxn modelId="{A081BB5E-45FE-FA41-BF71-4FF5A9B982DA}" type="presOf" srcId="{D6A1CB77-F501-4558-A370-097285BC3B63}" destId="{E1F60091-391E-0045-ACCF-7E5DE48DEB03}" srcOrd="0" destOrd="3" presId="urn:microsoft.com/office/officeart/2005/8/layout/list1"/>
    <dgm:cxn modelId="{1D21016B-25B7-4408-BCF9-E508A0083D89}" srcId="{EF55036F-6AFB-4F0F-B2D0-A3CF97EC8EEF}" destId="{6DC639B2-CF49-4B9E-A842-04C63A867F64}" srcOrd="2" destOrd="0" parTransId="{AD3E3981-2CFD-4C92-8052-127656C8E826}" sibTransId="{75E6AB2D-A2BE-4A14-9F07-9EE45E2DC9E9}"/>
    <dgm:cxn modelId="{3F3D256E-46F1-4409-826F-B6E8A32912BD}" srcId="{CE8E7463-459B-4499-BE74-EFBC67E2CB4C}" destId="{EF55036F-6AFB-4F0F-B2D0-A3CF97EC8EEF}" srcOrd="1" destOrd="0" parTransId="{C4521C73-C243-4D93-A493-6AFECE5992B6}" sibTransId="{CE155257-52A8-4953-A0D4-15AE0714F8B4}"/>
    <dgm:cxn modelId="{5C13837E-3A3A-4226-95C0-B6E1E7126070}" srcId="{CE8E7463-459B-4499-BE74-EFBC67E2CB4C}" destId="{2022E4E5-707F-4159-A3AD-A0C91523DF17}" srcOrd="2" destOrd="0" parTransId="{9DF51FEA-D480-4F21-A7BA-3E3592A04CA4}" sibTransId="{9E80C7A1-DF2B-46E3-B679-DFEE1B4D8201}"/>
    <dgm:cxn modelId="{4559F485-3D5A-C045-A378-CBF14435B623}" type="presOf" srcId="{2022E4E5-707F-4159-A3AD-A0C91523DF17}" destId="{BCF95482-5A3F-2A43-81DF-E3B3D2BBF586}" srcOrd="0" destOrd="0" presId="urn:microsoft.com/office/officeart/2005/8/layout/list1"/>
    <dgm:cxn modelId="{2A3C298D-1EF2-3B4A-B609-3C4198743DA9}" type="presOf" srcId="{1C524642-3988-4405-A24F-9F696113E8EE}" destId="{E1F60091-391E-0045-ACCF-7E5DE48DEB03}" srcOrd="0" destOrd="2" presId="urn:microsoft.com/office/officeart/2005/8/layout/list1"/>
    <dgm:cxn modelId="{1B649794-9A85-F945-B0CD-1CC4BE749928}" type="presOf" srcId="{EF55036F-6AFB-4F0F-B2D0-A3CF97EC8EEF}" destId="{B67900A3-1AB6-0B4B-95C4-5470B8FF5EAE}" srcOrd="0" destOrd="0" presId="urn:microsoft.com/office/officeart/2005/8/layout/list1"/>
    <dgm:cxn modelId="{5792B89D-16C3-401C-B215-98BCA4903399}" srcId="{CE8E7463-459B-4499-BE74-EFBC67E2CB4C}" destId="{0EF015B5-DAD8-4E49-ACC6-462C96123FF7}" srcOrd="0" destOrd="0" parTransId="{DFA3CD62-032A-45CF-8937-E106CA3C5FB6}" sibTransId="{0345A7BE-4D01-4008-9169-362FA2B438B0}"/>
    <dgm:cxn modelId="{E4825B9E-B25F-254C-8A0E-54FECD6D84DF}" type="presOf" srcId="{6DC639B2-CF49-4B9E-A842-04C63A867F64}" destId="{77C6DD9C-F64D-AE44-888C-FAC83CD9F84D}" srcOrd="0" destOrd="2" presId="urn:microsoft.com/office/officeart/2005/8/layout/list1"/>
    <dgm:cxn modelId="{033641A1-4229-8E4A-8DFD-578EC34DE45C}" type="presOf" srcId="{0EF015B5-DAD8-4E49-ACC6-462C96123FF7}" destId="{9CCA8843-6F3E-454A-A6C5-ABCE0EAACDFF}" srcOrd="0" destOrd="0" presId="urn:microsoft.com/office/officeart/2005/8/layout/list1"/>
    <dgm:cxn modelId="{99DDE4A5-C2AE-424E-A3D0-2369EE498F3D}" type="presOf" srcId="{0EF015B5-DAD8-4E49-ACC6-462C96123FF7}" destId="{F6E9EE3E-DF62-AC4C-9E9A-069779AB41BD}" srcOrd="1" destOrd="0" presId="urn:microsoft.com/office/officeart/2005/8/layout/list1"/>
    <dgm:cxn modelId="{1C1999AF-ED57-474A-BBFB-37D5DFC521CC}" srcId="{2022E4E5-707F-4159-A3AD-A0C91523DF17}" destId="{A0F204BE-7536-4453-9864-0C0EBFEF6079}" srcOrd="0" destOrd="0" parTransId="{F791EABC-ED9A-48AF-BDF3-1F8FB5BA11E4}" sibTransId="{C5D7A41C-88E0-47E9-9A8A-BE7B80162BA0}"/>
    <dgm:cxn modelId="{F5CF62B1-6A55-1C49-94B9-E591E1B3F27C}" type="presOf" srcId="{D41F2A83-677F-C147-92AE-2FCF19E35345}" destId="{77C6DD9C-F64D-AE44-888C-FAC83CD9F84D}" srcOrd="0" destOrd="3" presId="urn:microsoft.com/office/officeart/2005/8/layout/list1"/>
    <dgm:cxn modelId="{AF8CF1BA-1B70-B248-AA33-84D5C07B47B5}" type="presOf" srcId="{CE8E7463-459B-4499-BE74-EFBC67E2CB4C}" destId="{A36B3CA8-B6A6-FB45-9BED-AE2942AD4F0D}" srcOrd="0" destOrd="0" presId="urn:microsoft.com/office/officeart/2005/8/layout/list1"/>
    <dgm:cxn modelId="{85FE73BC-FAA1-A84D-B03A-1CA1A85E3DC9}" type="presOf" srcId="{F163697A-DCAB-46A4-9464-1AB32BBA4A2E}" destId="{E1F60091-391E-0045-ACCF-7E5DE48DEB03}" srcOrd="0" destOrd="1" presId="urn:microsoft.com/office/officeart/2005/8/layout/list1"/>
    <dgm:cxn modelId="{DBBB94C8-FD83-464C-AB65-4B2D68F9EDF1}" srcId="{2022E4E5-707F-4159-A3AD-A0C91523DF17}" destId="{F163697A-DCAB-46A4-9464-1AB32BBA4A2E}" srcOrd="1" destOrd="0" parTransId="{B4C3F989-A68D-46F8-A3B2-45EB21CD4E52}" sibTransId="{082510D3-D5DE-43C2-B265-1070ABB50C23}"/>
    <dgm:cxn modelId="{33635FC9-5480-EB40-8345-F6AFE1B0ED05}" type="presOf" srcId="{2022E4E5-707F-4159-A3AD-A0C91523DF17}" destId="{EBAFD0C9-8F8B-6940-AD4B-8D6D8520CDFE}" srcOrd="1" destOrd="0" presId="urn:microsoft.com/office/officeart/2005/8/layout/list1"/>
    <dgm:cxn modelId="{BA4AE5D4-EEBE-44AF-BC6E-8A2CE273DA3E}" srcId="{EF55036F-6AFB-4F0F-B2D0-A3CF97EC8EEF}" destId="{FA3DEDF4-48FB-4973-877D-2D2AA4EB72FC}" srcOrd="1" destOrd="0" parTransId="{756534BF-E22C-4A38-96AC-C7EA9C34AAAD}" sibTransId="{7BCB0AD3-767E-43DA-948E-F3D9CE136214}"/>
    <dgm:cxn modelId="{48374DB8-14E0-084C-9635-A06D289C61EC}" type="presParOf" srcId="{A36B3CA8-B6A6-FB45-9BED-AE2942AD4F0D}" destId="{C36FEA0C-B942-6A45-904D-E47BDAA278B6}" srcOrd="0" destOrd="0" presId="urn:microsoft.com/office/officeart/2005/8/layout/list1"/>
    <dgm:cxn modelId="{776DAEF4-5BFE-CC49-A390-0C849C020D48}" type="presParOf" srcId="{C36FEA0C-B942-6A45-904D-E47BDAA278B6}" destId="{9CCA8843-6F3E-454A-A6C5-ABCE0EAACDFF}" srcOrd="0" destOrd="0" presId="urn:microsoft.com/office/officeart/2005/8/layout/list1"/>
    <dgm:cxn modelId="{F567AC62-EFAD-114E-A8A3-A380562AABD7}" type="presParOf" srcId="{C36FEA0C-B942-6A45-904D-E47BDAA278B6}" destId="{F6E9EE3E-DF62-AC4C-9E9A-069779AB41BD}" srcOrd="1" destOrd="0" presId="urn:microsoft.com/office/officeart/2005/8/layout/list1"/>
    <dgm:cxn modelId="{4994DD8F-F162-2445-AE44-80A6690C4AA4}" type="presParOf" srcId="{A36B3CA8-B6A6-FB45-9BED-AE2942AD4F0D}" destId="{9AFF1698-E9E1-564E-A0D8-A6CB55F0AEBF}" srcOrd="1" destOrd="0" presId="urn:microsoft.com/office/officeart/2005/8/layout/list1"/>
    <dgm:cxn modelId="{2564A93D-FE15-F744-871F-B1D91C9C8E31}" type="presParOf" srcId="{A36B3CA8-B6A6-FB45-9BED-AE2942AD4F0D}" destId="{45FED69D-13B8-7348-8AF8-C67C448CD0A8}" srcOrd="2" destOrd="0" presId="urn:microsoft.com/office/officeart/2005/8/layout/list1"/>
    <dgm:cxn modelId="{146D9047-8615-7A41-A468-44E535C2BAA2}" type="presParOf" srcId="{A36B3CA8-B6A6-FB45-9BED-AE2942AD4F0D}" destId="{8124C9E0-E20B-384E-AFFE-93E961C3E04E}" srcOrd="3" destOrd="0" presId="urn:microsoft.com/office/officeart/2005/8/layout/list1"/>
    <dgm:cxn modelId="{C3DFA0EB-43F3-9444-BDC7-C564C943D971}" type="presParOf" srcId="{A36B3CA8-B6A6-FB45-9BED-AE2942AD4F0D}" destId="{042E14A4-49EE-684F-817C-610366FF846A}" srcOrd="4" destOrd="0" presId="urn:microsoft.com/office/officeart/2005/8/layout/list1"/>
    <dgm:cxn modelId="{FC791BF7-114D-0141-BB66-FD02C1B4F63B}" type="presParOf" srcId="{042E14A4-49EE-684F-817C-610366FF846A}" destId="{B67900A3-1AB6-0B4B-95C4-5470B8FF5EAE}" srcOrd="0" destOrd="0" presId="urn:microsoft.com/office/officeart/2005/8/layout/list1"/>
    <dgm:cxn modelId="{2D7BCEEB-0CF1-9745-876F-52BCD6D52C53}" type="presParOf" srcId="{042E14A4-49EE-684F-817C-610366FF846A}" destId="{3DC3105B-CA16-D44E-9F58-0C4C10B1127D}" srcOrd="1" destOrd="0" presId="urn:microsoft.com/office/officeart/2005/8/layout/list1"/>
    <dgm:cxn modelId="{DCB0ECE5-B306-214D-858A-4145AEF4FFDE}" type="presParOf" srcId="{A36B3CA8-B6A6-FB45-9BED-AE2942AD4F0D}" destId="{D02356E6-6AD5-D34F-929A-B1AEDE0FE73C}" srcOrd="5" destOrd="0" presId="urn:microsoft.com/office/officeart/2005/8/layout/list1"/>
    <dgm:cxn modelId="{520ADF07-CAA2-3C4F-AD42-FAF3F03ADFB3}" type="presParOf" srcId="{A36B3CA8-B6A6-FB45-9BED-AE2942AD4F0D}" destId="{77C6DD9C-F64D-AE44-888C-FAC83CD9F84D}" srcOrd="6" destOrd="0" presId="urn:microsoft.com/office/officeart/2005/8/layout/list1"/>
    <dgm:cxn modelId="{ECA91D51-E524-6B4E-93FF-15304D2B593E}" type="presParOf" srcId="{A36B3CA8-B6A6-FB45-9BED-AE2942AD4F0D}" destId="{7CD8BD82-E727-6946-8B8E-087EE4735E0B}" srcOrd="7" destOrd="0" presId="urn:microsoft.com/office/officeart/2005/8/layout/list1"/>
    <dgm:cxn modelId="{54589033-B8A3-B042-87C8-8170499C86D3}" type="presParOf" srcId="{A36B3CA8-B6A6-FB45-9BED-AE2942AD4F0D}" destId="{974DD84A-8342-FF4B-A00F-C5A7142C718C}" srcOrd="8" destOrd="0" presId="urn:microsoft.com/office/officeart/2005/8/layout/list1"/>
    <dgm:cxn modelId="{E1BEB9F0-050C-9045-B238-11C302C8E781}" type="presParOf" srcId="{974DD84A-8342-FF4B-A00F-C5A7142C718C}" destId="{BCF95482-5A3F-2A43-81DF-E3B3D2BBF586}" srcOrd="0" destOrd="0" presId="urn:microsoft.com/office/officeart/2005/8/layout/list1"/>
    <dgm:cxn modelId="{D0B48397-ECFA-0549-8288-A98412527DB0}" type="presParOf" srcId="{974DD84A-8342-FF4B-A00F-C5A7142C718C}" destId="{EBAFD0C9-8F8B-6940-AD4B-8D6D8520CDFE}" srcOrd="1" destOrd="0" presId="urn:microsoft.com/office/officeart/2005/8/layout/list1"/>
    <dgm:cxn modelId="{8260DBC1-D632-9E4A-A7E0-7FD1B9F7B6CA}" type="presParOf" srcId="{A36B3CA8-B6A6-FB45-9BED-AE2942AD4F0D}" destId="{54EA61EB-8E72-644E-8305-3544BDF2008B}" srcOrd="9" destOrd="0" presId="urn:microsoft.com/office/officeart/2005/8/layout/list1"/>
    <dgm:cxn modelId="{1D8898CD-7095-2D44-AE53-86CAB018992F}" type="presParOf" srcId="{A36B3CA8-B6A6-FB45-9BED-AE2942AD4F0D}" destId="{E1F60091-391E-0045-ACCF-7E5DE48DEB0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ED69D-13B8-7348-8AF8-C67C448CD0A8}">
      <dsp:nvSpPr>
        <dsp:cNvPr id="0" name=""/>
        <dsp:cNvSpPr/>
      </dsp:nvSpPr>
      <dsp:spPr>
        <a:xfrm>
          <a:off x="0" y="307989"/>
          <a:ext cx="10515600" cy="40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9EE3E-DF62-AC4C-9E9A-069779AB41BD}">
      <dsp:nvSpPr>
        <dsp:cNvPr id="0" name=""/>
        <dsp:cNvSpPr/>
      </dsp:nvSpPr>
      <dsp:spPr>
        <a:xfrm>
          <a:off x="525780" y="71829"/>
          <a:ext cx="73609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Model:</a:t>
          </a:r>
          <a:r>
            <a:rPr lang="en-US" sz="1600" kern="1200" dirty="0"/>
            <a:t> Linear regression trained on normalized data.</a:t>
          </a:r>
        </a:p>
      </dsp:txBody>
      <dsp:txXfrm>
        <a:off x="548837" y="94886"/>
        <a:ext cx="7314806" cy="426206"/>
      </dsp:txXfrm>
    </dsp:sp>
    <dsp:sp modelId="{77C6DD9C-F64D-AE44-888C-FAC83CD9F84D}">
      <dsp:nvSpPr>
        <dsp:cNvPr id="0" name=""/>
        <dsp:cNvSpPr/>
      </dsp:nvSpPr>
      <dsp:spPr>
        <a:xfrm>
          <a:off x="0" y="1033749"/>
          <a:ext cx="10515600" cy="146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Bill Length (mm)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Flipper Length (mm)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Species (One-Hot Encoded)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Sex (One-Hot Encoded)</a:t>
          </a:r>
        </a:p>
      </dsp:txBody>
      <dsp:txXfrm>
        <a:off x="0" y="1033749"/>
        <a:ext cx="10515600" cy="1461599"/>
      </dsp:txXfrm>
    </dsp:sp>
    <dsp:sp modelId="{3DC3105B-CA16-D44E-9F58-0C4C10B1127D}">
      <dsp:nvSpPr>
        <dsp:cNvPr id="0" name=""/>
        <dsp:cNvSpPr/>
      </dsp:nvSpPr>
      <dsp:spPr>
        <a:xfrm>
          <a:off x="525780" y="797589"/>
          <a:ext cx="73609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Key Features:</a:t>
          </a:r>
          <a:endParaRPr lang="en-US" sz="1600" kern="1200"/>
        </a:p>
      </dsp:txBody>
      <dsp:txXfrm>
        <a:off x="548837" y="820646"/>
        <a:ext cx="7314806" cy="426206"/>
      </dsp:txXfrm>
    </dsp:sp>
    <dsp:sp modelId="{E1F60091-391E-0045-ACCF-7E5DE48DEB03}">
      <dsp:nvSpPr>
        <dsp:cNvPr id="0" name=""/>
        <dsp:cNvSpPr/>
      </dsp:nvSpPr>
      <dsp:spPr>
        <a:xfrm>
          <a:off x="0" y="2817909"/>
          <a:ext cx="10515600" cy="146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Mean Squared Error (MSE): </a:t>
          </a:r>
          <a:r>
            <a:rPr lang="en-US" sz="1600" b="1" kern="1200" dirty="0"/>
            <a:t>0.007 </a:t>
          </a:r>
          <a:r>
            <a:rPr lang="en-US" sz="1600" kern="1200" dirty="0"/>
            <a:t>      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Root Mean Squared Error (RMSE): </a:t>
          </a:r>
          <a:r>
            <a:rPr lang="en-US" sz="1600" b="1" kern="1200" dirty="0"/>
            <a:t>0.082</a:t>
          </a:r>
          <a:r>
            <a:rPr lang="en-US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Mean Absolute Error (MAE): </a:t>
          </a:r>
          <a:r>
            <a:rPr lang="en-US" sz="1600" b="1" kern="1200" dirty="0"/>
            <a:t>0.066</a:t>
          </a:r>
          <a:r>
            <a:rPr lang="en-US" sz="1600" kern="1200" dirty="0"/>
            <a:t>   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R-Squared (R²): </a:t>
          </a:r>
          <a:r>
            <a:rPr lang="en-US" sz="1600" b="1" kern="1200" dirty="0"/>
            <a:t>0.876</a:t>
          </a:r>
        </a:p>
      </dsp:txBody>
      <dsp:txXfrm>
        <a:off x="0" y="2817909"/>
        <a:ext cx="10515600" cy="1461599"/>
      </dsp:txXfrm>
    </dsp:sp>
    <dsp:sp modelId="{EBAFD0C9-8F8B-6940-AD4B-8D6D8520CDFE}">
      <dsp:nvSpPr>
        <dsp:cNvPr id="0" name=""/>
        <dsp:cNvSpPr/>
      </dsp:nvSpPr>
      <dsp:spPr>
        <a:xfrm>
          <a:off x="525780" y="2581749"/>
          <a:ext cx="73609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Model Performance Metrics:</a:t>
          </a:r>
          <a:endParaRPr lang="en-US" sz="1600" kern="1200"/>
        </a:p>
      </dsp:txBody>
      <dsp:txXfrm>
        <a:off x="548837" y="2604806"/>
        <a:ext cx="731480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0D46-511C-922B-7203-2CEC8881D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31AEE-E5B1-5E28-01EF-C0CDFE48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77F7-21C4-5D61-0E24-9B05751A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F78A-3D16-C049-AC92-C672F5DABF6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3EF34-B3F2-56CE-53C2-6913BEBE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27E8-C01E-BE32-EA3A-DC8B39E6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9FE-32C4-F64A-B6A0-A5F8DA8F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5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E693-8E18-0543-C738-0CD86CC0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9A584-16F6-1462-0F93-814BD4E81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3082-AC67-5531-3F05-0F27DFEF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F78A-3D16-C049-AC92-C672F5DABF6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A9EA-F43B-5F9A-BFCC-92C758F0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E3DF1-EA4F-B438-98E9-68061714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9FE-32C4-F64A-B6A0-A5F8DA8F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7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89275-B7FB-DF00-D701-99FFCA33F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2CCA8-036A-B04A-414A-30AABFFDF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BC4FC-C9B9-3861-C0E8-064A5241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F78A-3D16-C049-AC92-C672F5DABF6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CF93F-A1EC-BA7B-11FB-08A7D2DE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E9B23-C1A2-6FD2-C121-A3E029B1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9FE-32C4-F64A-B6A0-A5F8DA8F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6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6710-6662-7F68-83D6-368AF019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4F42-475A-5CDD-E906-49250355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CCFD5-D15F-A1E3-AF89-3DF95B6A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F78A-3D16-C049-AC92-C672F5DABF6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7A2F7-4C96-7E81-CDB9-995AC88F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896D5-2335-AAA0-98D6-EDB38E79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9FE-32C4-F64A-B6A0-A5F8DA8F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0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201F-87FD-072D-483A-8D5F10A5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FE0E6-78C1-AF81-2347-1DF7F14F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40FFD-6E19-2030-5D57-53D7DF51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F78A-3D16-C049-AC92-C672F5DABF6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C06DA-8D9E-2A2E-B85B-9D89D84D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AE85E-72A8-B87B-9A23-D9659302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9FE-32C4-F64A-B6A0-A5F8DA8F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7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6996-7763-211C-4869-D710AF34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3192-3CC3-D785-B3D4-94F945CDE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6580C-2607-97B7-1C29-7F2F3023D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01E7F-5496-49E2-F633-7D17EE4F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F78A-3D16-C049-AC92-C672F5DABF6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B7CC2-CFBE-856D-4810-210A9835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13F27-5915-06F4-5AB3-9400AC0F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9FE-32C4-F64A-B6A0-A5F8DA8F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5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3255-40D1-F980-EB49-86EC71DA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D008E-A445-5BB4-D19E-B243A21C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E203A-4038-69EE-8641-0A2ECFE39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C51B3-BF51-1F0B-44CD-BB1748C22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72D69-D70A-0270-73BF-E40E3B486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94041-CC09-F9EF-4DEC-96DF1F67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F78A-3D16-C049-AC92-C672F5DABF6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0D0D2-156A-5423-7653-FD3FB75E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E093D-9A76-B6B2-B509-38A0FD3B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9FE-32C4-F64A-B6A0-A5F8DA8F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4409-9207-8FC0-0D01-62950D55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EA541-E627-093A-5AF8-329C567F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F78A-3D16-C049-AC92-C672F5DABF6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4D566-542B-A2C1-DFA0-ECA331F9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F9A08-F45C-5DD6-0040-C9FFB6F9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9FE-32C4-F64A-B6A0-A5F8DA8F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2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C6848-12A7-AE68-A859-A810FC64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F78A-3D16-C049-AC92-C672F5DABF6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93A9C-108B-08B7-9647-F2791EF6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E15E-6FE0-FC15-9FFD-6EB0474F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9FE-32C4-F64A-B6A0-A5F8DA8F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2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49F8-FC7F-C709-BAE9-82EAE882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6E61-B52F-3B9C-9B84-3329554DE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4846F-DBB6-7A6F-AFB8-B0D704A0B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50664-10E8-70E5-1292-183B3022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F78A-3D16-C049-AC92-C672F5DABF6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7D565-5A7C-AC2C-9965-444A4CAF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83201-A6A3-07DC-4BC5-78D0499E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9FE-32C4-F64A-B6A0-A5F8DA8F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6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19E-EB8B-76F7-160E-CFE77ACD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5335D-1808-25EC-4256-CF4C7A3DD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F009E-1721-609F-3975-0BB2F7712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51A4C-03CD-6215-65DB-10E9CD43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F78A-3D16-C049-AC92-C672F5DABF6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7801D-7257-BEF1-3B43-3BB7E2A1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0BD0A-2254-D093-1563-FEBF4380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29FE-32C4-F64A-B6A0-A5F8DA8F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B5CDF-F45E-C5EB-44D5-9E1B5D88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FC8FE-645F-C2B9-5A5A-FB428218E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95E82-D28A-630C-9046-A20E4EBFB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02F78A-3D16-C049-AC92-C672F5DABF6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5FA2-C7C3-2717-E421-983CCF2DB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953F1-F2DE-A729-CD3B-796C55EFA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629FE-32C4-F64A-B6A0-A5F8DA8F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5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l-ga-g9.streamlit.app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ACA51-14B8-9CA3-F413-1918C6382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Predictive Linear Regression Modeling with </a:t>
            </a:r>
            <a:r>
              <a:rPr lang="en-US" sz="4800" dirty="0" err="1">
                <a:solidFill>
                  <a:srgbClr val="FFFFFF"/>
                </a:solidFill>
              </a:rPr>
              <a:t>Streamlit</a:t>
            </a:r>
            <a:r>
              <a:rPr lang="en-US" sz="4800" dirty="0">
                <a:solidFill>
                  <a:srgbClr val="FFFFFF"/>
                </a:solidFill>
              </a:rPr>
              <a:t>: Penguin Body Mass</a:t>
            </a:r>
            <a:br>
              <a:rPr lang="en-US" sz="4800" dirty="0">
                <a:solidFill>
                  <a:srgbClr val="FFFFFF"/>
                </a:solidFill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ED42C-7B09-7D3B-26F0-219372705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021" y="4800221"/>
            <a:ext cx="10005951" cy="1458258"/>
          </a:xfrm>
        </p:spPr>
        <p:txBody>
          <a:bodyPr anchor="ctr">
            <a:normAutofit/>
          </a:bodyPr>
          <a:lstStyle/>
          <a:p>
            <a:r>
              <a:rPr lang="en-US" dirty="0"/>
              <a:t>By: </a:t>
            </a:r>
            <a:r>
              <a:rPr lang="en-US" dirty="0" err="1"/>
              <a:t>Haniy</a:t>
            </a:r>
            <a:r>
              <a:rPr lang="en-US" dirty="0"/>
              <a:t> Banti, Taddeo </a:t>
            </a:r>
            <a:r>
              <a:rPr lang="en-US" dirty="0" err="1"/>
              <a:t>Carpinelli</a:t>
            </a:r>
            <a:r>
              <a:rPr lang="en-US" dirty="0"/>
              <a:t>, Lucía </a:t>
            </a:r>
            <a:r>
              <a:rPr lang="en-US" dirty="0" err="1"/>
              <a:t>Lafée</a:t>
            </a:r>
            <a:r>
              <a:rPr lang="en-US" dirty="0"/>
              <a:t>, Eissa </a:t>
            </a:r>
            <a:r>
              <a:rPr lang="en-US" dirty="0" err="1"/>
              <a:t>Oudah</a:t>
            </a:r>
            <a:r>
              <a:rPr lang="en-US" dirty="0"/>
              <a:t>, and Sebastián Zambrano </a:t>
            </a:r>
          </a:p>
          <a:p>
            <a:r>
              <a:rPr lang="en-US" dirty="0"/>
              <a:t>MBD-SEP 2024 Section 1 Group 9</a:t>
            </a:r>
          </a:p>
        </p:txBody>
      </p:sp>
    </p:spTree>
    <p:extLst>
      <p:ext uri="{BB962C8B-B14F-4D97-AF65-F5344CB8AC3E}">
        <p14:creationId xmlns:p14="http://schemas.microsoft.com/office/powerpoint/2010/main" val="96373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2A342-B8C2-D90A-7895-6A4304D8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69" y="501651"/>
            <a:ext cx="5327370" cy="1624520"/>
          </a:xfrm>
        </p:spPr>
        <p:txBody>
          <a:bodyPr anchor="ctr">
            <a:normAutofit/>
          </a:bodyPr>
          <a:lstStyle/>
          <a:p>
            <a:pPr algn="ctr"/>
            <a:r>
              <a:rPr lang="en-US" sz="3700" b="1" dirty="0" err="1"/>
              <a:t>Streamlit</a:t>
            </a:r>
            <a:r>
              <a:rPr lang="en-US" sz="3700" b="1" dirty="0"/>
              <a:t> Web App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8E21A-FD52-FF02-7063-CA4CF478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Application Overview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Developed a user-friendly </a:t>
            </a:r>
            <a:r>
              <a:rPr lang="en-US" sz="2000" b="1" dirty="0" err="1"/>
              <a:t>Streamlit</a:t>
            </a:r>
            <a:r>
              <a:rPr lang="en-US" sz="2000" b="1" dirty="0"/>
              <a:t> app</a:t>
            </a:r>
            <a:r>
              <a:rPr lang="en-US" sz="2000" dirty="0"/>
              <a:t> for predicting penguin body mass.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Features: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Input fields for </a:t>
            </a:r>
            <a:r>
              <a:rPr lang="en-US" sz="2000" b="1" dirty="0"/>
              <a:t>bill length</a:t>
            </a:r>
            <a:r>
              <a:rPr lang="en-US" sz="2000" dirty="0"/>
              <a:t>, </a:t>
            </a:r>
            <a:r>
              <a:rPr lang="en-US" sz="2000" b="1" dirty="0"/>
              <a:t>flipper length</a:t>
            </a:r>
            <a:r>
              <a:rPr lang="en-US" sz="2000" dirty="0"/>
              <a:t>, </a:t>
            </a:r>
            <a:r>
              <a:rPr lang="en-US" sz="2000" b="1" dirty="0"/>
              <a:t>species, and sex</a:t>
            </a:r>
            <a:r>
              <a:rPr lang="en-US" sz="2000" dirty="0"/>
              <a:t> selection.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Instant prediction of a penguin’s body mass.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Display of model performance metrics (MSE, RMSE, MAE, R²).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C5E99-4BD3-4AB9-5597-CBC572619D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721" b="-44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9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79BAF96-2925-AE31-C016-C1790224C4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-1" b="16605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1EF67B-FF23-836F-FF65-34D3224BC4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822" r="-1" b="20858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5B33D-4BAC-8113-0A8D-215BC623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14" y="1397976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4"/>
              </a:rPr>
              <a:t>Streamlit App Demonstration</a:t>
            </a:r>
            <a:endParaRPr lang="en-US" sz="5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6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FE6B03A3-4448-BFB8-CB27-850CFAE7C7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2522358" y="1"/>
            <a:ext cx="9669642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4358C-C229-7BDE-1CF6-F3AE5331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65" y="163120"/>
            <a:ext cx="6771869" cy="1226689"/>
          </a:xfrm>
        </p:spPr>
        <p:txBody>
          <a:bodyPr>
            <a:normAutofit/>
          </a:bodyPr>
          <a:lstStyle/>
          <a:p>
            <a:r>
              <a:rPr lang="en-US" sz="3600" b="1" dirty="0"/>
              <a:t>Key Findings &amp; 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37B00-15EA-C8EE-2B58-09C123AA8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5" y="1389810"/>
            <a:ext cx="4791918" cy="47677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Key Findings: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Bill length</a:t>
            </a:r>
            <a:r>
              <a:rPr lang="en-US" sz="1800" dirty="0"/>
              <a:t> and </a:t>
            </a:r>
            <a:r>
              <a:rPr lang="en-US" sz="1800" b="1" dirty="0"/>
              <a:t>flipper length</a:t>
            </a:r>
            <a:r>
              <a:rPr lang="en-US" sz="1800" dirty="0"/>
              <a:t> are strong predictors of body mass.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Species and sex</a:t>
            </a:r>
            <a:r>
              <a:rPr lang="en-US" sz="1800" dirty="0"/>
              <a:t> have a significant influence on body mass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/>
              <a:t>linear regression model</a:t>
            </a:r>
            <a:r>
              <a:rPr lang="en-US" sz="1800" dirty="0"/>
              <a:t> provides accurate predictions with minimal error rates.</a:t>
            </a:r>
          </a:p>
          <a:p>
            <a:pPr marL="0" indent="0">
              <a:buNone/>
            </a:pPr>
            <a:r>
              <a:rPr lang="en-US" sz="1800" b="1" dirty="0"/>
              <a:t>Impact &amp; Applications: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Assists biologists in monitoring and studying penguin populations.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Demonstrates how machine learning can enhance ecological and biological research.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Highlights the power of interactive applications for data-driven decision-making.</a:t>
            </a: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73487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2EDAB-1B40-B4D7-CC85-45BBD3AC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Project Overview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ECECE-BDFF-7C30-0A35-F639F9984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11" y="2144991"/>
            <a:ext cx="5315189" cy="364323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Objective:</a:t>
            </a:r>
            <a:r>
              <a:rPr lang="en-US" sz="2000" dirty="0"/>
              <a:t> Develop an interactive </a:t>
            </a:r>
            <a:r>
              <a:rPr lang="en-US" sz="2000" dirty="0" err="1"/>
              <a:t>Streamlit</a:t>
            </a:r>
            <a:r>
              <a:rPr lang="en-US" sz="2000" dirty="0"/>
              <a:t> web app using linear regression to predict penguin body mass based on physical characteristics.</a:t>
            </a:r>
          </a:p>
          <a:p>
            <a:r>
              <a:rPr lang="en-US" sz="2000" b="1" dirty="0"/>
              <a:t>Dataset:</a:t>
            </a:r>
            <a:r>
              <a:rPr lang="en-US" sz="2000" dirty="0"/>
              <a:t> The dataset c</a:t>
            </a:r>
            <a:r>
              <a:rPr lang="en-US" sz="2000" b="0" dirty="0">
                <a:effectLst/>
              </a:rPr>
              <a:t>ontains information about different species of penguins. It includes measurements, such as bill length, bill depth, flipper length, body mass, and gender.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enguins on ice">
            <a:extLst>
              <a:ext uri="{FF2B5EF4-FFF2-40B4-BE49-F238E27FC236}">
                <a16:creationId xmlns:a16="http://schemas.microsoft.com/office/drawing/2014/main" id="{0E36B0A2-B81F-7354-651B-3FA99E8A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07" r="19873" b="1"/>
          <a:stretch/>
        </p:blipFill>
        <p:spPr>
          <a:xfrm>
            <a:off x="7075967" y="1101671"/>
            <a:ext cx="4170530" cy="46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0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enguins walking together">
            <a:extLst>
              <a:ext uri="{FF2B5EF4-FFF2-40B4-BE49-F238E27FC236}">
                <a16:creationId xmlns:a16="http://schemas.microsoft.com/office/drawing/2014/main" id="{3C1A0AF0-FC8D-6DE5-0184-1A531FF918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65" r="20428" b="-1"/>
          <a:stretch/>
        </p:blipFill>
        <p:spPr>
          <a:xfrm>
            <a:off x="4810316" y="10"/>
            <a:ext cx="7381683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2B32E-CEBD-33C7-8206-02E8A149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84" y="893687"/>
            <a:ext cx="5421249" cy="1167384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/>
              <a:t>Business Questions &amp; Objectives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26A-5958-D34A-AC51-AAFE46EC2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84" y="2367877"/>
            <a:ext cx="5202365" cy="3647431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b="1" dirty="0"/>
              <a:t>Key Business Questions</a:t>
            </a:r>
            <a:endParaRPr lang="en-US" sz="1900" dirty="0"/>
          </a:p>
          <a:p>
            <a:r>
              <a:rPr lang="en-US" sz="1900" dirty="0"/>
              <a:t>Is there a relationship between the physical characteristics of penguins and their body mass?</a:t>
            </a:r>
          </a:p>
          <a:p>
            <a:r>
              <a:rPr lang="en-US" sz="1900" dirty="0"/>
              <a:t>How strong is the relationship between features like species, bill length, flipper length, and body mass?</a:t>
            </a:r>
          </a:p>
          <a:p>
            <a:r>
              <a:rPr lang="en-US" sz="1900" dirty="0"/>
              <a:t>Which features contribute the most to predicting a penguin's body mass?</a:t>
            </a:r>
          </a:p>
          <a:p>
            <a:r>
              <a:rPr lang="en-US" sz="1900" dirty="0"/>
              <a:t>How accurately can we estimate a penguin’s weight using regression?</a:t>
            </a:r>
          </a:p>
          <a:p>
            <a:pPr marL="0" indent="0">
              <a:buNone/>
            </a:pPr>
            <a:r>
              <a:rPr lang="en-US" sz="1900" b="1" dirty="0"/>
              <a:t>Project Goals</a:t>
            </a:r>
            <a:endParaRPr lang="en-US" sz="1900" dirty="0"/>
          </a:p>
          <a:p>
            <a:r>
              <a:rPr lang="en-US" sz="1900" dirty="0"/>
              <a:t>Build a predictive model that answers these questions with empirical data.</a:t>
            </a:r>
          </a:p>
          <a:p>
            <a:r>
              <a:rPr lang="en-US" sz="1900" dirty="0"/>
              <a:t>Use insights to assist in ecological research and species management.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2863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CE3A5-97DF-2CE3-14E3-38572E33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04" y="1071243"/>
            <a:ext cx="11041592" cy="34891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600" b="1"/>
              <a:t>Data Preparation - Exploratory Data Analysis (EDA)</a:t>
            </a:r>
            <a:br>
              <a:rPr lang="en-US" sz="3400" b="1"/>
            </a:br>
            <a:endParaRPr lang="en-US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BA65-F382-5850-B2EE-D81B7AD31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1" y="1264181"/>
            <a:ext cx="5515087" cy="4652336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/>
              <a:t>Importing Libraries &amp; Loading Data:</a:t>
            </a:r>
          </a:p>
          <a:p>
            <a:r>
              <a:rPr lang="en-US" sz="1600" dirty="0"/>
              <a:t>Libraries: pandas, </a:t>
            </a:r>
            <a:r>
              <a:rPr lang="en-US" sz="1600" dirty="0" err="1"/>
              <a:t>numpy</a:t>
            </a:r>
            <a:r>
              <a:rPr lang="en-US" sz="1600" dirty="0"/>
              <a:t>, seaborn, matplotlib, </a:t>
            </a:r>
            <a:r>
              <a:rPr lang="en-US" sz="1600" dirty="0" err="1"/>
              <a:t>sklearn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Initial data inspection using info() and describe() to understand data types and distributions.</a:t>
            </a:r>
          </a:p>
          <a:p>
            <a:pPr marL="0" indent="0">
              <a:buNone/>
            </a:pPr>
            <a:r>
              <a:rPr lang="en-US" sz="1600" b="1" dirty="0"/>
              <a:t>Exploratory Data Analysis (EDA):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Checked for </a:t>
            </a:r>
            <a:r>
              <a:rPr lang="en-US" sz="1600" b="1" dirty="0"/>
              <a:t>missing values</a:t>
            </a:r>
            <a:r>
              <a:rPr lang="en-US" sz="1600" dirty="0"/>
              <a:t> and ensured clean data for modeling (none found).</a:t>
            </a:r>
          </a:p>
          <a:p>
            <a:r>
              <a:rPr lang="en-US" sz="1600" dirty="0"/>
              <a:t>Explored </a:t>
            </a:r>
            <a:r>
              <a:rPr lang="en-US" sz="1600" b="1" dirty="0"/>
              <a:t>basic statistics</a:t>
            </a:r>
            <a:r>
              <a:rPr lang="en-US" sz="1600" dirty="0"/>
              <a:t> (mean, min, max) and data types to confirm appropriate handling of numerical and categorical features as well as potential outliers.</a:t>
            </a:r>
          </a:p>
          <a:p>
            <a:pPr marL="0" indent="0">
              <a:buNone/>
            </a:pPr>
            <a:r>
              <a:rPr lang="en-US" sz="1600" b="1" dirty="0"/>
              <a:t>Encoding Categorical Variables: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Applied </a:t>
            </a:r>
            <a:r>
              <a:rPr lang="en-US" sz="1600" b="1" dirty="0"/>
              <a:t>one-hot encoding</a:t>
            </a:r>
            <a:r>
              <a:rPr lang="en-US" sz="1600" dirty="0"/>
              <a:t> to transform the species and sex features into binary columns.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Example: Adelie, Chinstrap, Gentoo → [1, 0, 0], [0, 1, 0], [0, 0, 1].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Example: Male, Female → [1, 0]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Removed </a:t>
            </a:r>
            <a:r>
              <a:rPr lang="en-US" sz="1600" b="1" dirty="0"/>
              <a:t>non-essential columns </a:t>
            </a:r>
            <a:r>
              <a:rPr lang="en-US" sz="1600" dirty="0"/>
              <a:t>(island) to simplify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allows the model to recognize </a:t>
            </a:r>
            <a:r>
              <a:rPr lang="en-US" sz="1600" b="1" dirty="0"/>
              <a:t>species and sex’ influence on body mass</a:t>
            </a:r>
            <a:r>
              <a:rPr lang="en-US" sz="1600" dirty="0"/>
              <a:t>, confirming the previous slide.</a:t>
            </a:r>
          </a:p>
          <a:p>
            <a:endParaRPr lang="en-US" sz="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F920F57D-2EB7-28AC-BCBE-48D3B9BD1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466785"/>
            <a:ext cx="2729744" cy="2409495"/>
          </a:xfrm>
          <a:prstGeom prst="rect">
            <a:avLst/>
          </a:prstGeom>
        </p:spPr>
      </p:pic>
      <p:pic>
        <p:nvPicPr>
          <p:cNvPr id="8" name="Picture 7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B40A6ED6-0B55-F388-82EE-F7CB06678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422" y="1168400"/>
            <a:ext cx="45593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0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73815-D3CE-6BB9-31A4-D13C5EBD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11" y="43388"/>
            <a:ext cx="11693562" cy="1800526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/>
              <a:t>Visualizations of the Effect of Species and Sex on Body Mass</a:t>
            </a:r>
            <a:br>
              <a:rPr lang="en-US" sz="4100" b="1" dirty="0"/>
            </a:b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29FA5-0BC1-7F6B-F120-5D3B0481C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42" y="1167149"/>
            <a:ext cx="5713394" cy="3383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Visualizing Species Impact on Body Mass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Used a </a:t>
            </a:r>
            <a:r>
              <a:rPr lang="en-US" sz="1400" b="1" dirty="0"/>
              <a:t>box plot</a:t>
            </a:r>
            <a:r>
              <a:rPr lang="en-US" sz="1400" dirty="0"/>
              <a:t> to observe how species affect body mass.</a:t>
            </a:r>
          </a:p>
          <a:p>
            <a:pPr marL="0" indent="0">
              <a:buNone/>
            </a:pPr>
            <a:r>
              <a:rPr lang="en-US" sz="1400" b="1" dirty="0"/>
              <a:t>Key Findings: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Gentoo</a:t>
            </a:r>
            <a:r>
              <a:rPr lang="en-US" sz="1400" dirty="0"/>
              <a:t> species exhibited the highest body mass (~4000g to 6000g+).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Adelie</a:t>
            </a:r>
            <a:r>
              <a:rPr lang="en-US" sz="1400" dirty="0"/>
              <a:t> species had moderate body mass (~3000g to 4500g).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Chinstrap</a:t>
            </a:r>
            <a:r>
              <a:rPr lang="en-US" sz="1400" dirty="0"/>
              <a:t> species had the lowest body mass (~3000g to 4000g).</a:t>
            </a:r>
          </a:p>
          <a:p>
            <a:pPr marL="0" indent="0">
              <a:buNone/>
            </a:pPr>
            <a:r>
              <a:rPr lang="en-US" sz="1400" b="1" dirty="0"/>
              <a:t>Conclusion:</a:t>
            </a:r>
            <a:r>
              <a:rPr lang="en-US" sz="1400" dirty="0"/>
              <a:t> Species significantly impacts body mass and should be included as a feature.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300" dirty="0"/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 descr="A diagram of a body mass distribution by species&#10;&#10;AI-generated content may be incorrect.">
            <a:extLst>
              <a:ext uri="{FF2B5EF4-FFF2-40B4-BE49-F238E27FC236}">
                <a16:creationId xmlns:a16="http://schemas.microsoft.com/office/drawing/2014/main" id="{1A8EFDE6-3260-8461-6E69-374872DC2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40" y="4021718"/>
            <a:ext cx="3990265" cy="2355019"/>
          </a:xfrm>
          <a:prstGeom prst="rect">
            <a:avLst/>
          </a:prstGeom>
        </p:spPr>
      </p:pic>
      <p:pic>
        <p:nvPicPr>
          <p:cNvPr id="4" name="Picture 3" descr="A diagram of a body mass distribution&#10;&#10;AI-generated content may be incorrect.">
            <a:extLst>
              <a:ext uri="{FF2B5EF4-FFF2-40B4-BE49-F238E27FC236}">
                <a16:creationId xmlns:a16="http://schemas.microsoft.com/office/drawing/2014/main" id="{05847DC0-C5A0-3057-8732-4525CA567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7" y="4021718"/>
            <a:ext cx="3848322" cy="253989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4D19B6-17E5-C0C6-6D6F-F08188F3300C}"/>
              </a:ext>
            </a:extLst>
          </p:cNvPr>
          <p:cNvSpPr txBox="1">
            <a:spLocks/>
          </p:cNvSpPr>
          <p:nvPr/>
        </p:nvSpPr>
        <p:spPr>
          <a:xfrm>
            <a:off x="6640222" y="1122269"/>
            <a:ext cx="5347319" cy="3228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/>
              <a:t>Visualizing Gender Impact on Body Mass</a:t>
            </a:r>
          </a:p>
          <a:p>
            <a:r>
              <a:rPr lang="en-US" sz="1500" dirty="0"/>
              <a:t>Used a </a:t>
            </a:r>
            <a:r>
              <a:rPr lang="en-US" sz="1500" b="1" dirty="0"/>
              <a:t>box plot</a:t>
            </a:r>
            <a:r>
              <a:rPr lang="en-US" sz="1500" dirty="0"/>
              <a:t> to observe how gender affect body mass.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/>
              <a:t>Key Findings:</a:t>
            </a:r>
            <a:endParaRPr lang="en-US" sz="1500" dirty="0"/>
          </a:p>
          <a:p>
            <a:pPr marL="742950" lvl="1" indent="-285750"/>
            <a:r>
              <a:rPr lang="en-US" sz="1500" b="1" dirty="0"/>
              <a:t>Male </a:t>
            </a:r>
            <a:r>
              <a:rPr lang="en-US" sz="1500" dirty="0"/>
              <a:t>penguins have a higher body mass on average, with values</a:t>
            </a:r>
            <a:r>
              <a:rPr lang="en-GB" sz="1500" b="0" i="0" u="none" strike="noStrike" dirty="0">
                <a:solidFill>
                  <a:srgbClr val="1F1F1F"/>
                </a:solidFill>
                <a:effectLst/>
              </a:rPr>
              <a:t> </a:t>
            </a:r>
            <a:r>
              <a:rPr lang="en-US" sz="1600" dirty="0"/>
              <a:t>(~3500g to 6000g+).</a:t>
            </a:r>
          </a:p>
          <a:p>
            <a:pPr marL="742950" lvl="1" indent="-285750"/>
            <a:r>
              <a:rPr lang="en-GB" sz="1500" b="1" i="0" u="none" strike="noStrike" dirty="0">
                <a:solidFill>
                  <a:srgbClr val="1F1F1F"/>
                </a:solidFill>
                <a:effectLst/>
              </a:rPr>
              <a:t>Female</a:t>
            </a:r>
            <a:r>
              <a:rPr lang="en-GB" sz="1500" b="0" i="0" u="none" strike="noStrike" dirty="0">
                <a:solidFill>
                  <a:srgbClr val="1F1F1F"/>
                </a:solidFill>
                <a:effectLst/>
              </a:rPr>
              <a:t> penguins tend to have a lower body mass distribution, mostly between </a:t>
            </a:r>
            <a:r>
              <a:rPr lang="en-US" sz="1400" dirty="0"/>
              <a:t> (~3000g to 5000g). </a:t>
            </a:r>
            <a:endParaRPr lang="en-GB" sz="1500" b="0" i="0" u="none" strike="noStrike" dirty="0">
              <a:solidFill>
                <a:srgbClr val="1F1F1F"/>
              </a:solidFill>
              <a:effectLst/>
            </a:endParaRPr>
          </a:p>
          <a:p>
            <a:pPr marL="0" indent="0">
              <a:buNone/>
            </a:pPr>
            <a:r>
              <a:rPr lang="en-US" sz="1500" b="1" dirty="0"/>
              <a:t>Conclusion:</a:t>
            </a:r>
            <a:r>
              <a:rPr lang="en-US" sz="1500" dirty="0"/>
              <a:t> </a:t>
            </a:r>
            <a:r>
              <a:rPr lang="en-GB" sz="1500" b="0" i="0" u="none" strike="noStrike" dirty="0">
                <a:solidFill>
                  <a:srgbClr val="1F1F1F"/>
                </a:solidFill>
                <a:effectLst/>
              </a:rPr>
              <a:t>This visualization confirms that </a:t>
            </a:r>
            <a:r>
              <a:rPr lang="en-GB" sz="1500" b="1" i="0" u="none" strike="noStrike" dirty="0">
                <a:solidFill>
                  <a:srgbClr val="1F1F1F"/>
                </a:solidFill>
                <a:effectLst/>
              </a:rPr>
              <a:t>sex has a strong impact on body mass</a:t>
            </a:r>
            <a:r>
              <a:rPr lang="en-GB" sz="1500" b="0" i="0" u="none" strike="noStrike" dirty="0">
                <a:solidFill>
                  <a:srgbClr val="1F1F1F"/>
                </a:solidFill>
                <a:effectLst/>
              </a:rPr>
              <a:t>. Therefore, it is beneficial to encode this categorical variable in our model.</a:t>
            </a:r>
            <a:endParaRPr lang="en-US" sz="1500" dirty="0"/>
          </a:p>
          <a:p>
            <a:endParaRPr lang="en-US" sz="15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60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03A2E-6D6C-F931-3ACD-050848FD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61" y="106351"/>
            <a:ext cx="9836404" cy="74445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/>
              <a:t>Correlation and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E03C-8187-4713-33E5-9A49683AE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61" y="1127140"/>
            <a:ext cx="4215903" cy="2042823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b="1" dirty="0"/>
              <a:t>Feature Correlation Analysis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Created a </a:t>
            </a:r>
            <a:r>
              <a:rPr lang="en-US" sz="2000" b="1" dirty="0"/>
              <a:t>heatmap</a:t>
            </a:r>
            <a:r>
              <a:rPr lang="en-US" sz="2000" dirty="0"/>
              <a:t> to identify a correlation between all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1F1F1F"/>
                </a:solidFill>
                <a:effectLst/>
              </a:rPr>
              <a:t>Features with very low correlation to body may not be useful.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Strong correlation between </a:t>
            </a:r>
            <a:r>
              <a:rPr lang="en-US" sz="2000" b="1" dirty="0"/>
              <a:t>bill length</a:t>
            </a:r>
            <a:r>
              <a:rPr lang="en-US" sz="2000" dirty="0"/>
              <a:t>, </a:t>
            </a:r>
            <a:r>
              <a:rPr lang="en-US" sz="2000" b="1" dirty="0"/>
              <a:t>flipper length</a:t>
            </a:r>
            <a:r>
              <a:rPr lang="en-US" sz="2000" dirty="0"/>
              <a:t>, </a:t>
            </a:r>
            <a:r>
              <a:rPr lang="en-US" sz="2000" b="1" dirty="0"/>
              <a:t>sex</a:t>
            </a:r>
            <a:r>
              <a:rPr lang="en-US" sz="2000" dirty="0"/>
              <a:t>, and </a:t>
            </a:r>
            <a:r>
              <a:rPr lang="en-US" sz="2000" b="1" dirty="0"/>
              <a:t>body mass.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Species and sex</a:t>
            </a:r>
            <a:r>
              <a:rPr lang="en-US" sz="2000" dirty="0"/>
              <a:t> found to significantly impact body mass.</a:t>
            </a:r>
          </a:p>
          <a:p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40BDF3E3-89E1-2B9B-328C-48F912B7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62" y="3298785"/>
            <a:ext cx="3706619" cy="293580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315C98-2065-438A-1F18-689DE8FEF04B}"/>
              </a:ext>
            </a:extLst>
          </p:cNvPr>
          <p:cNvSpPr txBox="1">
            <a:spLocks/>
          </p:cNvSpPr>
          <p:nvPr/>
        </p:nvSpPr>
        <p:spPr>
          <a:xfrm>
            <a:off x="6307610" y="998318"/>
            <a:ext cx="4574719" cy="27141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Detecting &amp; Removing Outliers</a:t>
            </a:r>
            <a:endParaRPr lang="en-US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F1F1F"/>
                </a:solidFill>
                <a:latin typeface="Roboto" panose="02000000000000000000" pitchFamily="2" charset="0"/>
              </a:rPr>
              <a:t>U</a:t>
            </a:r>
            <a:r>
              <a:rPr lang="en-GB" sz="1400" b="0" i="0" u="none" strike="noStrike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sed </a:t>
            </a:r>
            <a:r>
              <a:rPr lang="en-GB" sz="1400" b="1" i="0" u="none" strike="noStrike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boxplots</a:t>
            </a:r>
            <a:r>
              <a:rPr lang="en-GB" sz="1400" b="0" i="0" u="none" strike="noStrike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and </a:t>
            </a:r>
            <a:r>
              <a:rPr lang="en-GB" sz="1400" b="1" i="0" u="none" strike="noStrike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Interquartile Range (IQR)</a:t>
            </a:r>
            <a:r>
              <a:rPr lang="en-GB" sz="1400" b="0" i="0" u="none" strike="noStrike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to detect outliers.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Any values </a:t>
            </a:r>
            <a:r>
              <a:rPr lang="en-GB" sz="1400" b="1" i="0" u="none" strike="noStrike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outside 1×IQR range</a:t>
            </a:r>
            <a:r>
              <a:rPr lang="en-GB" sz="1400" b="0" i="0" u="none" strike="noStrike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were removed to ensure better model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F1F1F"/>
                </a:solidFill>
                <a:latin typeface="Roboto" panose="02000000000000000000" pitchFamily="2" charset="0"/>
              </a:rPr>
              <a:t>From 333 original rows, there are 330 remaining rows after outlier removal.</a:t>
            </a:r>
            <a:endParaRPr lang="en-GB" sz="1400" b="0" i="0" u="none" strike="noStrike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3" name="Picture 12" descr="A diagram of body mass&#10;&#10;AI-generated content may be incorrect.">
            <a:extLst>
              <a:ext uri="{FF2B5EF4-FFF2-40B4-BE49-F238E27FC236}">
                <a16:creationId xmlns:a16="http://schemas.microsoft.com/office/drawing/2014/main" id="{936C8D8D-7171-46FA-880F-1B461B4FE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057" y="3169963"/>
            <a:ext cx="3836567" cy="29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9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68E1D4-535B-F098-F8E0-4234CDBE0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455F3E-AB2F-1699-2E9E-D9B94EEC1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8360A-DA2C-1516-3B26-D2AF9F8E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03" y="127878"/>
            <a:ext cx="11086212" cy="744453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/>
              <a:t>Model Training &amp; 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A5298-7AE7-99AA-88BD-98BF8FDE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03" y="1195728"/>
            <a:ext cx="4382734" cy="204282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Splitting Data into Train &amp; Test Sets</a:t>
            </a:r>
            <a:endParaRPr lang="en-US" sz="1600" dirty="0"/>
          </a:p>
          <a:p>
            <a:pPr marL="0" indent="0">
              <a:buNone/>
            </a:pPr>
            <a:r>
              <a:rPr lang="en-GB" sz="1600" b="0" i="0" u="none" strike="noStrike" dirty="0">
                <a:solidFill>
                  <a:srgbClr val="1F1F1F"/>
                </a:solidFill>
                <a:effectLst/>
              </a:rPr>
              <a:t>To evaluate the model fairly, we split the dataset:</a:t>
            </a:r>
          </a:p>
          <a:p>
            <a:pPr lvl="1"/>
            <a:r>
              <a:rPr lang="es-ES" sz="1600" b="1" i="0" u="none" strike="noStrike" dirty="0">
                <a:solidFill>
                  <a:srgbClr val="1F1F1F"/>
                </a:solidFill>
                <a:effectLst/>
              </a:rPr>
              <a:t>80% training data </a:t>
            </a:r>
            <a:r>
              <a:rPr lang="es-ES" sz="1600" b="0" i="0" u="none" strike="noStrike" dirty="0">
                <a:solidFill>
                  <a:srgbClr val="1F1F1F"/>
                </a:solidFill>
                <a:effectLst/>
              </a:rPr>
              <a:t>(</a:t>
            </a:r>
            <a:r>
              <a:rPr lang="es-ES" sz="1600" b="0" i="0" u="none" strike="noStrike" dirty="0" err="1">
                <a:solidFill>
                  <a:srgbClr val="1F1F1F"/>
                </a:solidFill>
                <a:effectLst/>
              </a:rPr>
              <a:t>for</a:t>
            </a:r>
            <a:r>
              <a:rPr lang="es-ES" sz="1600" b="0" i="0" u="none" strike="noStrike" dirty="0">
                <a:solidFill>
                  <a:srgbClr val="1F1F1F"/>
                </a:solidFill>
                <a:effectLst/>
              </a:rPr>
              <a:t> learning </a:t>
            </a:r>
            <a:r>
              <a:rPr lang="es-ES" sz="1600" b="0" i="0" u="none" strike="noStrike" dirty="0" err="1">
                <a:solidFill>
                  <a:srgbClr val="1F1F1F"/>
                </a:solidFill>
                <a:effectLst/>
              </a:rPr>
              <a:t>patterns</a:t>
            </a:r>
            <a:r>
              <a:rPr lang="es-ES" sz="1600" dirty="0">
                <a:solidFill>
                  <a:srgbClr val="1F1F1F"/>
                </a:solidFill>
              </a:rPr>
              <a:t>)</a:t>
            </a:r>
          </a:p>
          <a:p>
            <a:pPr lvl="2"/>
            <a:r>
              <a:rPr lang="es-ES" sz="1600" dirty="0">
                <a:solidFill>
                  <a:srgbClr val="1F1F1F"/>
                </a:solidFill>
              </a:rPr>
              <a:t>(264, 7)</a:t>
            </a:r>
            <a:endParaRPr lang="en-US" sz="1600" i="0" u="none" strike="noStrike" dirty="0">
              <a:solidFill>
                <a:srgbClr val="1F1F1F"/>
              </a:solidFill>
              <a:effectLst/>
            </a:endParaRPr>
          </a:p>
          <a:p>
            <a:pPr lvl="1"/>
            <a:r>
              <a:rPr lang="en-US" sz="1600" b="1" dirty="0"/>
              <a:t>20% test data </a:t>
            </a:r>
            <a:r>
              <a:rPr lang="en-US" sz="1600" dirty="0"/>
              <a:t>(for model evaluation)</a:t>
            </a:r>
          </a:p>
          <a:p>
            <a:pPr lvl="2"/>
            <a:r>
              <a:rPr lang="en-US" sz="1600" dirty="0"/>
              <a:t>(66, 7)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E52CF4-A66C-2C9A-3C4C-11AB1CDB3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0F0E31-7C12-37BA-5DCE-4F1981B63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500848-D1B6-18F6-F30B-E9946DAD8324}"/>
              </a:ext>
            </a:extLst>
          </p:cNvPr>
          <p:cNvSpPr txBox="1">
            <a:spLocks/>
          </p:cNvSpPr>
          <p:nvPr/>
        </p:nvSpPr>
        <p:spPr>
          <a:xfrm>
            <a:off x="165203" y="3429000"/>
            <a:ext cx="4298513" cy="27141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Feature Scaling (Min-Max Normalization)</a:t>
            </a:r>
            <a:endParaRPr lang="en-US" sz="1600" dirty="0"/>
          </a:p>
          <a:p>
            <a:pPr marL="0" indent="0" algn="l">
              <a:buNone/>
            </a:pPr>
            <a:r>
              <a:rPr lang="en-GB" sz="1600" b="0" i="0" u="none" strike="noStrike" dirty="0">
                <a:solidFill>
                  <a:srgbClr val="1F1F1F"/>
                </a:solidFill>
                <a:effectLst/>
              </a:rPr>
              <a:t>Since our features (bill length, flipper length, etc.) have different scales, we apply </a:t>
            </a:r>
            <a:r>
              <a:rPr lang="en-GB" sz="1600" b="1" i="0" u="none" strike="noStrike" dirty="0">
                <a:solidFill>
                  <a:srgbClr val="1F1F1F"/>
                </a:solidFill>
                <a:effectLst/>
              </a:rPr>
              <a:t>Min-Max Scaling</a:t>
            </a:r>
            <a:r>
              <a:rPr lang="en-GB" sz="1600" b="0" i="0" u="none" strike="noStrike" dirty="0">
                <a:solidFill>
                  <a:srgbClr val="1F1F1F"/>
                </a:solidFill>
                <a:effectLst/>
              </a:rPr>
              <a:t>:</a:t>
            </a:r>
          </a:p>
          <a:p>
            <a:pPr lvl="1"/>
            <a:r>
              <a:rPr lang="en-GB" sz="1600" b="1" i="0" u="none" strike="noStrike" dirty="0">
                <a:solidFill>
                  <a:srgbClr val="1F1F1F"/>
                </a:solidFill>
                <a:effectLst/>
              </a:rPr>
              <a:t>Transforms data</a:t>
            </a:r>
            <a:r>
              <a:rPr lang="en-GB" sz="1600" b="0" i="0" u="none" strike="noStrike" dirty="0">
                <a:solidFill>
                  <a:srgbClr val="1F1F1F"/>
                </a:solidFill>
                <a:effectLst/>
              </a:rPr>
              <a:t> to a standard range (0 to 1).</a:t>
            </a:r>
          </a:p>
          <a:p>
            <a:pPr lvl="1"/>
            <a:r>
              <a:rPr lang="en-GB" sz="1600" b="1" i="0" u="none" strike="noStrike" dirty="0">
                <a:solidFill>
                  <a:srgbClr val="1F1F1F"/>
                </a:solidFill>
                <a:effectLst/>
              </a:rPr>
              <a:t>Improves model performance</a:t>
            </a:r>
            <a:r>
              <a:rPr lang="en-GB" sz="1600" b="0" i="0" u="none" strike="noStrike" dirty="0">
                <a:solidFill>
                  <a:srgbClr val="1F1F1F"/>
                </a:solidFill>
                <a:effectLst/>
              </a:rPr>
              <a:t> by ensuring all features have equal weight.</a:t>
            </a:r>
          </a:p>
          <a:p>
            <a:pPr lvl="1"/>
            <a:endParaRPr lang="en-GB" sz="1400" b="0" i="0" u="none" strike="noStrike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" name="Picture 4" descr="A screenshot of a white sheet with numbers&#10;&#10;AI-generated content may be incorrect.">
            <a:extLst>
              <a:ext uri="{FF2B5EF4-FFF2-40B4-BE49-F238E27FC236}">
                <a16:creationId xmlns:a16="http://schemas.microsoft.com/office/drawing/2014/main" id="{D523B7DF-D372-5132-BE68-729AA78C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182" y="1031599"/>
            <a:ext cx="6679418" cy="2890541"/>
          </a:xfrm>
          <a:prstGeom prst="rect">
            <a:avLst/>
          </a:prstGeom>
        </p:spPr>
      </p:pic>
      <p:pic>
        <p:nvPicPr>
          <p:cNvPr id="6" name="Picture 5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3B525828-8AC2-A1D6-4CAB-401459631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747" y="4034579"/>
            <a:ext cx="2337552" cy="2133766"/>
          </a:xfrm>
          <a:prstGeom prst="rect">
            <a:avLst/>
          </a:prstGeom>
        </p:spPr>
      </p:pic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21D24A79-58FE-6CBA-02C4-8B60057B2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403" y="4018620"/>
            <a:ext cx="2243891" cy="21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4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5DA-8050-6BDB-640B-2C4B46F1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Model Building &amp; 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DC8525-67EB-CFA1-2983-36A5E474D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8135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803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E63A16-D012-A0CB-6164-0AEB8EA63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EEA4-6A34-50D2-69E2-713B6650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4600" b="1"/>
              <a:t>Model Performance Analysis: Overfitting Check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A50B5896-BF10-05B0-63F3-BEE7C3A4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316" y="3856701"/>
            <a:ext cx="6173400" cy="21761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3597-7186-2E01-43D2-08B259C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728" y="647852"/>
            <a:ext cx="6894576" cy="142848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800" b="1" dirty="0"/>
              <a:t>Does this linear regression model overfit?</a:t>
            </a:r>
            <a:endParaRPr lang="en-US" sz="1800" dirty="0"/>
          </a:p>
          <a:p>
            <a:pPr marL="0" indent="0">
              <a:buNone/>
            </a:pPr>
            <a:r>
              <a:rPr lang="en-GB" sz="1800" b="0" i="0" u="none" strike="noStrike" dirty="0">
                <a:effectLst/>
              </a:rPr>
              <a:t>No, the model is NOT overfitting! </a:t>
            </a:r>
            <a:r>
              <a:rPr lang="en-GB" sz="1800" dirty="0"/>
              <a:t>b</a:t>
            </a:r>
            <a:r>
              <a:rPr lang="en-GB" sz="1800" b="0" i="0" u="none" strike="noStrike" dirty="0">
                <a:effectLst/>
              </a:rPr>
              <a:t>ecause…</a:t>
            </a:r>
          </a:p>
          <a:p>
            <a:pPr lvl="1"/>
            <a:r>
              <a:rPr lang="en-GB" sz="1800" b="0" i="0" u="none" strike="noStrike" dirty="0">
                <a:effectLst/>
              </a:rPr>
              <a:t>The training and validation scores are very close, meaning the model generalizes well to </a:t>
            </a:r>
            <a:r>
              <a:rPr lang="en-GB" sz="1800" b="1" i="0" u="none" strike="noStrike" dirty="0">
                <a:effectLst/>
              </a:rPr>
              <a:t>unseen data.</a:t>
            </a:r>
            <a:endParaRPr lang="es-ES" sz="1800" b="1" dirty="0"/>
          </a:p>
          <a:p>
            <a:pPr lvl="1"/>
            <a:r>
              <a:rPr lang="en-GB" sz="1800" b="1" i="0" u="none" strike="noStrike" dirty="0">
                <a:effectLst/>
              </a:rPr>
              <a:t>R² values are similar</a:t>
            </a:r>
            <a:r>
              <a:rPr lang="en-GB" sz="1800" b="0" i="0" u="none" strike="noStrike" dirty="0">
                <a:effectLst/>
              </a:rPr>
              <a:t> (0.868 vs. 0.876), indicating consistent predictive power.</a:t>
            </a:r>
          </a:p>
          <a:p>
            <a:pPr lvl="1"/>
            <a:r>
              <a:rPr lang="en-GB" sz="1800" b="1" i="0" u="none" strike="noStrike" dirty="0">
                <a:effectLst/>
              </a:rPr>
              <a:t>Errors (MSE, RMSE, MAE) are comparable</a:t>
            </a:r>
            <a:r>
              <a:rPr lang="en-GB" sz="1800" b="0" i="0" u="none" strike="noStrike" dirty="0">
                <a:effectLst/>
              </a:rPr>
              <a:t>, confirming that the model does NOT memorize the training data.</a:t>
            </a:r>
          </a:p>
          <a:p>
            <a:pPr lvl="1"/>
            <a:r>
              <a:rPr lang="en-GB" sz="1800" b="1" i="0" u="none" strike="noStrike" dirty="0">
                <a:effectLst/>
              </a:rPr>
              <a:t>Validation set performs slightly better</a:t>
            </a:r>
            <a:r>
              <a:rPr lang="en-GB" sz="1800" b="0" i="0" u="none" strike="noStrike" dirty="0">
                <a:effectLst/>
              </a:rPr>
              <a:t> than training, which is unusual, but NOT a concern.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408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1820</TotalTime>
  <Words>1028</Words>
  <Application>Microsoft Macintosh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Roboto</vt:lpstr>
      <vt:lpstr>Office Theme</vt:lpstr>
      <vt:lpstr>Predictive Linear Regression Modeling with Streamlit: Penguin Body Mass </vt:lpstr>
      <vt:lpstr>Project Overview </vt:lpstr>
      <vt:lpstr>Business Questions &amp; Objectives</vt:lpstr>
      <vt:lpstr>Data Preparation - Exploratory Data Analysis (EDA) </vt:lpstr>
      <vt:lpstr>Visualizations of the Effect of Species and Sex on Body Mass </vt:lpstr>
      <vt:lpstr>Correlation and Outliers</vt:lpstr>
      <vt:lpstr>Model Training &amp; Feature Scaling</vt:lpstr>
      <vt:lpstr>Model Building &amp; Evaluation</vt:lpstr>
      <vt:lpstr>Model Performance Analysis: Overfitting Check </vt:lpstr>
      <vt:lpstr>Streamlit Web App Development</vt:lpstr>
      <vt:lpstr>Streamlit App Demonstration</vt:lpstr>
      <vt:lpstr>Key Findings &amp; 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Haniy Banti</dc:creator>
  <cp:lastModifiedBy>Sebastián Zambrano Julio</cp:lastModifiedBy>
  <cp:revision>45</cp:revision>
  <dcterms:created xsi:type="dcterms:W3CDTF">2025-02-08T16:53:48Z</dcterms:created>
  <dcterms:modified xsi:type="dcterms:W3CDTF">2025-02-12T10:04:07Z</dcterms:modified>
</cp:coreProperties>
</file>