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64" r:id="rId4"/>
    <p:sldId id="267" r:id="rId5"/>
    <p:sldId id="272" r:id="rId6"/>
    <p:sldId id="268" r:id="rId7"/>
    <p:sldId id="257" r:id="rId8"/>
    <p:sldId id="259" r:id="rId9"/>
    <p:sldId id="261" r:id="rId10"/>
    <p:sldId id="260" r:id="rId11"/>
    <p:sldId id="262" r:id="rId12"/>
    <p:sldId id="263" r:id="rId13"/>
    <p:sldId id="266" r:id="rId14"/>
    <p:sldId id="25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ílvia Mourão" initials="SM" lastIdx="1" clrIdx="0">
    <p:extLst>
      <p:ext uri="{19B8F6BF-5375-455C-9EA6-DF929625EA0E}">
        <p15:presenceInfo xmlns:p15="http://schemas.microsoft.com/office/powerpoint/2012/main" userId="0819160ecef2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4AB"/>
    <a:srgbClr val="D9008C"/>
    <a:srgbClr val="D5ED92"/>
    <a:srgbClr val="5E88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Estilo Claro 2 - Destaqu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78488" autoAdjust="0"/>
  </p:normalViewPr>
  <p:slideViewPr>
    <p:cSldViewPr snapToGrid="0">
      <p:cViewPr varScale="1">
        <p:scale>
          <a:sx n="70" d="100"/>
          <a:sy n="70" d="100"/>
        </p:scale>
        <p:origin x="13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2T01:11:50.287"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63D59-0364-4E2A-94ED-700F37FE0CB9}" type="datetimeFigureOut">
              <a:rPr lang="pt-PT" smtClean="0"/>
              <a:t>02/05/2022</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5B793-7219-4584-8712-D87DA8E78539}" type="slidenum">
              <a:rPr lang="pt-PT" smtClean="0"/>
              <a:t>‹nº›</a:t>
            </a:fld>
            <a:endParaRPr lang="pt-PT"/>
          </a:p>
        </p:txBody>
      </p:sp>
    </p:spTree>
    <p:extLst>
      <p:ext uri="{BB962C8B-B14F-4D97-AF65-F5344CB8AC3E}">
        <p14:creationId xmlns:p14="http://schemas.microsoft.com/office/powerpoint/2010/main" val="395044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 eurovisão é um festival de música que se inspirou no festival de música de Sanremo. A eurovisão começou em 1956 e até ao dia de hoje realizou-se todos os anos, à exceção de 2019 devido à pandemia. Este ano irá decorrer em Turim, Itália. Nem sempre teve o mesmo formato existindo mudanças para as regras dos participantes e no sistema de votação.</a:t>
            </a:r>
          </a:p>
        </p:txBody>
      </p:sp>
      <p:sp>
        <p:nvSpPr>
          <p:cNvPr id="4" name="Marcador de Posição do Número do Diapositivo 3"/>
          <p:cNvSpPr>
            <a:spLocks noGrp="1"/>
          </p:cNvSpPr>
          <p:nvPr>
            <p:ph type="sldNum" sz="quarter" idx="5"/>
          </p:nvPr>
        </p:nvSpPr>
        <p:spPr/>
        <p:txBody>
          <a:bodyPr/>
          <a:lstStyle/>
          <a:p>
            <a:fld id="{68A5B793-7219-4584-8712-D87DA8E78539}" type="slidenum">
              <a:rPr lang="pt-PT" smtClean="0"/>
              <a:t>2</a:t>
            </a:fld>
            <a:endParaRPr lang="pt-PT"/>
          </a:p>
        </p:txBody>
      </p:sp>
    </p:spTree>
    <p:extLst>
      <p:ext uri="{BB962C8B-B14F-4D97-AF65-F5344CB8AC3E}">
        <p14:creationId xmlns:p14="http://schemas.microsoft.com/office/powerpoint/2010/main" val="170662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800" b="0" i="0" u="none" strike="noStrike" baseline="0" dirty="0">
                <a:solidFill>
                  <a:srgbClr val="000000"/>
                </a:solidFill>
                <a:latin typeface="Calibri" panose="020F0502020204030204" pitchFamily="34" charset="0"/>
              </a:rPr>
              <a:t>Dado que não temos muitas medidas numéricas, achamos por bem arranjar mais </a:t>
            </a:r>
            <a:r>
              <a:rPr lang="pt-PT" sz="1800" b="0" i="0" u="none" strike="noStrike" baseline="0" dirty="0" err="1">
                <a:solidFill>
                  <a:srgbClr val="000000"/>
                </a:solidFill>
                <a:latin typeface="Calibri" panose="020F0502020204030204" pitchFamily="34" charset="0"/>
              </a:rPr>
              <a:t>datasets</a:t>
            </a:r>
            <a:r>
              <a:rPr lang="pt-PT" sz="1800" b="0" i="0" u="none" strike="noStrike" baseline="0" dirty="0">
                <a:solidFill>
                  <a:srgbClr val="000000"/>
                </a:solidFill>
                <a:latin typeface="Calibri" panose="020F0502020204030204" pitchFamily="34" charset="0"/>
              </a:rPr>
              <a:t> para caracterizar melhor os dados</a:t>
            </a:r>
            <a:endParaRPr lang="pt-PT" sz="1800" dirty="0"/>
          </a:p>
          <a:p>
            <a:r>
              <a:rPr lang="pt-PT" sz="1800" b="0" i="0" u="none" strike="noStrike" baseline="0" dirty="0">
                <a:solidFill>
                  <a:srgbClr val="000000"/>
                </a:solidFill>
                <a:latin typeface="Calibri" panose="020F0502020204030204" pitchFamily="34" charset="0"/>
              </a:rPr>
              <a:t>Recolhemos diversos </a:t>
            </a:r>
            <a:r>
              <a:rPr lang="pt-PT" sz="1800" b="0" i="0" u="none" strike="noStrike" baseline="0" dirty="0" err="1">
                <a:solidFill>
                  <a:srgbClr val="000000"/>
                </a:solidFill>
                <a:latin typeface="Calibri" panose="020F0502020204030204" pitchFamily="34" charset="0"/>
              </a:rPr>
              <a:t>datasets</a:t>
            </a:r>
            <a:r>
              <a:rPr lang="pt-PT" sz="1800" b="0" i="0" u="none" strike="noStrike" baseline="0" dirty="0">
                <a:solidFill>
                  <a:srgbClr val="000000"/>
                </a:solidFill>
                <a:latin typeface="Calibri" panose="020F0502020204030204" pitchFamily="34" charset="0"/>
              </a:rPr>
              <a:t> de várias fontes dividindo-se estes em duas categorias: relativos ao festival da Eurovisão e os que permitem caracterizar colunas dos dados recolhidos, nomeadamente informação sobre os países, géneros de música e acontecimentos anuais. </a:t>
            </a:r>
          </a:p>
        </p:txBody>
      </p:sp>
      <p:sp>
        <p:nvSpPr>
          <p:cNvPr id="4" name="Marcador de Posição do Número do Diapositivo 3"/>
          <p:cNvSpPr>
            <a:spLocks noGrp="1"/>
          </p:cNvSpPr>
          <p:nvPr>
            <p:ph type="sldNum" sz="quarter" idx="5"/>
          </p:nvPr>
        </p:nvSpPr>
        <p:spPr/>
        <p:txBody>
          <a:bodyPr/>
          <a:lstStyle/>
          <a:p>
            <a:fld id="{68A5B793-7219-4584-8712-D87DA8E78539}" type="slidenum">
              <a:rPr lang="pt-PT" smtClean="0"/>
              <a:t>3</a:t>
            </a:fld>
            <a:endParaRPr lang="pt-PT"/>
          </a:p>
        </p:txBody>
      </p:sp>
    </p:spTree>
    <p:extLst>
      <p:ext uri="{BB962C8B-B14F-4D97-AF65-F5344CB8AC3E}">
        <p14:creationId xmlns:p14="http://schemas.microsoft.com/office/powerpoint/2010/main" val="333565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68A5B793-7219-4584-8712-D87DA8E78539}" type="slidenum">
              <a:rPr lang="pt-PT" smtClean="0"/>
              <a:t>6</a:t>
            </a:fld>
            <a:endParaRPr lang="pt-PT"/>
          </a:p>
        </p:txBody>
      </p:sp>
    </p:spTree>
    <p:extLst>
      <p:ext uri="{BB962C8B-B14F-4D97-AF65-F5344CB8AC3E}">
        <p14:creationId xmlns:p14="http://schemas.microsoft.com/office/powerpoint/2010/main" val="363120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kern="1200" dirty="0">
                <a:solidFill>
                  <a:schemeClr val="tx1"/>
                </a:solidFill>
                <a:effectLst/>
                <a:latin typeface="+mn-lt"/>
                <a:ea typeface="+mn-ea"/>
                <a:cs typeface="+mn-cs"/>
              </a:rPr>
              <a:t>Processo de Negócio</a:t>
            </a:r>
          </a:p>
          <a:p>
            <a:r>
              <a:rPr lang="pt-PT" sz="1200" kern="1200" dirty="0">
                <a:solidFill>
                  <a:schemeClr val="tx1"/>
                </a:solidFill>
                <a:effectLst/>
                <a:latin typeface="+mn-lt"/>
                <a:ea typeface="+mn-ea"/>
                <a:cs typeface="+mn-cs"/>
              </a:rPr>
              <a:t>O âmbito desta analise tem como aplicação o estabelecimento de probabilidades base em casas de apostas.</a:t>
            </a:r>
          </a:p>
          <a:p>
            <a:r>
              <a:rPr lang="pt-PT" sz="1200" kern="1200" dirty="0">
                <a:solidFill>
                  <a:schemeClr val="tx1"/>
                </a:solidFill>
                <a:effectLst/>
                <a:latin typeface="+mn-lt"/>
                <a:ea typeface="+mn-ea"/>
                <a:cs typeface="+mn-cs"/>
              </a:rPr>
              <a:t>No contexto de uma casa de apostas, quando um novo tema de apostas é publicado, existe uma </a:t>
            </a:r>
            <a:r>
              <a:rPr lang="pt-PT" sz="1200" kern="1200" dirty="0" err="1">
                <a:solidFill>
                  <a:schemeClr val="tx1"/>
                </a:solidFill>
                <a:effectLst/>
                <a:latin typeface="+mn-lt"/>
                <a:ea typeface="+mn-ea"/>
                <a:cs typeface="+mn-cs"/>
              </a:rPr>
              <a:t>odd</a:t>
            </a:r>
            <a:r>
              <a:rPr lang="pt-PT" sz="1200" kern="1200" dirty="0">
                <a:solidFill>
                  <a:schemeClr val="tx1"/>
                </a:solidFill>
                <a:effectLst/>
                <a:latin typeface="+mn-lt"/>
                <a:ea typeface="+mn-ea"/>
                <a:cs typeface="+mn-cs"/>
              </a:rPr>
              <a:t> inicial que serve como base para as primeiras apostas, antes de a casa ajustar as </a:t>
            </a:r>
            <a:r>
              <a:rPr lang="pt-PT" sz="1200" kern="1200" dirty="0" err="1">
                <a:solidFill>
                  <a:schemeClr val="tx1"/>
                </a:solidFill>
                <a:effectLst/>
                <a:latin typeface="+mn-lt"/>
                <a:ea typeface="+mn-ea"/>
                <a:cs typeface="+mn-cs"/>
              </a:rPr>
              <a:t>odds</a:t>
            </a:r>
            <a:r>
              <a:rPr lang="pt-PT" sz="1200" kern="1200" dirty="0">
                <a:solidFill>
                  <a:schemeClr val="tx1"/>
                </a:solidFill>
                <a:effectLst/>
                <a:latin typeface="+mn-lt"/>
                <a:ea typeface="+mn-ea"/>
                <a:cs typeface="+mn-cs"/>
              </a:rPr>
              <a:t> à medida que as pessoas vão apostando e que outros eventos temporais influenciam a previsão do resultado entre a data de publicação do tema e o resultado final. Se esta </a:t>
            </a:r>
            <a:r>
              <a:rPr lang="pt-PT" sz="1200" kern="1200" dirty="0" err="1">
                <a:solidFill>
                  <a:schemeClr val="tx1"/>
                </a:solidFill>
                <a:effectLst/>
                <a:latin typeface="+mn-lt"/>
                <a:ea typeface="+mn-ea"/>
                <a:cs typeface="+mn-cs"/>
              </a:rPr>
              <a:t>odd</a:t>
            </a:r>
            <a:r>
              <a:rPr lang="pt-PT" sz="1200" kern="1200" dirty="0">
                <a:solidFill>
                  <a:schemeClr val="tx1"/>
                </a:solidFill>
                <a:effectLst/>
                <a:latin typeface="+mn-lt"/>
                <a:ea typeface="+mn-ea"/>
                <a:cs typeface="+mn-cs"/>
              </a:rPr>
              <a:t> inicial tiver uma diferença muito grande entre o eventual resultado final então existe a possibilidade de a casa de apostas receber menor quantidade lucro ou perder dinheiro.</a:t>
            </a:r>
          </a:p>
          <a:p>
            <a:r>
              <a:rPr lang="pt-PT" sz="1200" kern="1200" dirty="0">
                <a:solidFill>
                  <a:schemeClr val="tx1"/>
                </a:solidFill>
                <a:effectLst/>
                <a:latin typeface="+mn-lt"/>
                <a:ea typeface="+mn-ea"/>
                <a:cs typeface="+mn-cs"/>
              </a:rPr>
              <a:t>O tipo de analise realizada para este trabalho pode ser recriada para outros temas de apostas, tendo em conta que os </a:t>
            </a:r>
            <a:r>
              <a:rPr lang="pt-PT" sz="1200" kern="1200" dirty="0" err="1">
                <a:solidFill>
                  <a:schemeClr val="tx1"/>
                </a:solidFill>
                <a:effectLst/>
                <a:latin typeface="+mn-lt"/>
                <a:ea typeface="+mn-ea"/>
                <a:cs typeface="+mn-cs"/>
              </a:rPr>
              <a:t>datasets</a:t>
            </a:r>
            <a:r>
              <a:rPr lang="pt-PT" sz="1200" kern="1200" dirty="0">
                <a:solidFill>
                  <a:schemeClr val="tx1"/>
                </a:solidFill>
                <a:effectLst/>
                <a:latin typeface="+mn-lt"/>
                <a:ea typeface="+mn-ea"/>
                <a:cs typeface="+mn-cs"/>
              </a:rPr>
              <a:t> escolhidos neste caso correspondem a variáveis que achamos fariam sentido no contexto da eurovisão, mas que seriam diferentes para outros temas.</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7</a:t>
            </a:fld>
            <a:endParaRPr lang="pt-PT"/>
          </a:p>
        </p:txBody>
      </p:sp>
    </p:spTree>
    <p:extLst>
      <p:ext uri="{BB962C8B-B14F-4D97-AF65-F5344CB8AC3E}">
        <p14:creationId xmlns:p14="http://schemas.microsoft.com/office/powerpoint/2010/main" val="345693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3 </a:t>
            </a:r>
            <a:r>
              <a:rPr lang="pt-PT" sz="1200" kern="1200" dirty="0" err="1">
                <a:solidFill>
                  <a:schemeClr val="tx1"/>
                </a:solidFill>
                <a:effectLst/>
                <a:latin typeface="+mn-lt"/>
                <a:ea typeface="+mn-ea"/>
                <a:cs typeface="+mn-cs"/>
              </a:rPr>
              <a:t>questoes</a:t>
            </a:r>
            <a:r>
              <a:rPr lang="pt-PT" sz="1200" kern="1200" dirty="0">
                <a:solidFill>
                  <a:schemeClr val="tx1"/>
                </a:solidFill>
                <a:effectLst/>
                <a:latin typeface="+mn-lt"/>
                <a:ea typeface="+mn-ea"/>
                <a:cs typeface="+mn-cs"/>
              </a:rPr>
              <a:t> definidas para o projeto divididas em 3 temas gerais: a influencia da língua em que a musica é cantada, a influencia da geografia e da demografia nos resultados e as questões da atualidade.</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9</a:t>
            </a:fld>
            <a:endParaRPr lang="pt-PT"/>
          </a:p>
        </p:txBody>
      </p:sp>
    </p:spTree>
    <p:extLst>
      <p:ext uri="{BB962C8B-B14F-4D97-AF65-F5344CB8AC3E}">
        <p14:creationId xmlns:p14="http://schemas.microsoft.com/office/powerpoint/2010/main" val="318063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3 </a:t>
            </a:r>
            <a:r>
              <a:rPr lang="pt-PT" sz="1200" kern="1200" dirty="0" err="1">
                <a:solidFill>
                  <a:schemeClr val="tx1"/>
                </a:solidFill>
                <a:effectLst/>
                <a:latin typeface="+mn-lt"/>
                <a:ea typeface="+mn-ea"/>
                <a:cs typeface="+mn-cs"/>
              </a:rPr>
              <a:t>questoes</a:t>
            </a:r>
            <a:r>
              <a:rPr lang="pt-PT" sz="1200" kern="1200" dirty="0">
                <a:solidFill>
                  <a:schemeClr val="tx1"/>
                </a:solidFill>
                <a:effectLst/>
                <a:latin typeface="+mn-lt"/>
                <a:ea typeface="+mn-ea"/>
                <a:cs typeface="+mn-cs"/>
              </a:rPr>
              <a:t> definidas para o projeto divididas em 3 temas gerais: a influencia da língua em que a musica é cantada, a influencia da geografia e da demografia nos resultados e as questões da atualidade.</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10</a:t>
            </a:fld>
            <a:endParaRPr lang="pt-PT"/>
          </a:p>
        </p:txBody>
      </p:sp>
    </p:spTree>
    <p:extLst>
      <p:ext uri="{BB962C8B-B14F-4D97-AF65-F5344CB8AC3E}">
        <p14:creationId xmlns:p14="http://schemas.microsoft.com/office/powerpoint/2010/main" val="335019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3 </a:t>
            </a:r>
            <a:r>
              <a:rPr lang="pt-PT" sz="1200" kern="1200" dirty="0" err="1">
                <a:solidFill>
                  <a:schemeClr val="tx1"/>
                </a:solidFill>
                <a:effectLst/>
                <a:latin typeface="+mn-lt"/>
                <a:ea typeface="+mn-ea"/>
                <a:cs typeface="+mn-cs"/>
              </a:rPr>
              <a:t>questoes</a:t>
            </a:r>
            <a:r>
              <a:rPr lang="pt-PT" sz="1200" kern="1200" dirty="0">
                <a:solidFill>
                  <a:schemeClr val="tx1"/>
                </a:solidFill>
                <a:effectLst/>
                <a:latin typeface="+mn-lt"/>
                <a:ea typeface="+mn-ea"/>
                <a:cs typeface="+mn-cs"/>
              </a:rPr>
              <a:t> definidas para o projeto divididas em 3 temas gerais: a influencia da língua em que a musica é cantada, a influencia da geografia e da demografia nos resultados e as questões da atualidade.</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11</a:t>
            </a:fld>
            <a:endParaRPr lang="pt-PT"/>
          </a:p>
        </p:txBody>
      </p:sp>
    </p:spTree>
    <p:extLst>
      <p:ext uri="{BB962C8B-B14F-4D97-AF65-F5344CB8AC3E}">
        <p14:creationId xmlns:p14="http://schemas.microsoft.com/office/powerpoint/2010/main" val="33937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De forma a conseguir dar resposta a estas perguntas, e com base nos </a:t>
            </a:r>
            <a:r>
              <a:rPr lang="pt-PT" dirty="0" err="1"/>
              <a:t>datasets</a:t>
            </a:r>
            <a:r>
              <a:rPr lang="pt-PT" dirty="0"/>
              <a:t> encontrados na primeira parte do trabalho, decidimos criar 2 tabelas de factos, com grãos diferentes.</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12</a:t>
            </a:fld>
            <a:endParaRPr lang="pt-PT"/>
          </a:p>
        </p:txBody>
      </p:sp>
    </p:spTree>
    <p:extLst>
      <p:ext uri="{BB962C8B-B14F-4D97-AF65-F5344CB8AC3E}">
        <p14:creationId xmlns:p14="http://schemas.microsoft.com/office/powerpoint/2010/main" val="3574251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De forma a conseguir dar resposta a estas perguntas, e com base nos </a:t>
            </a:r>
            <a:r>
              <a:rPr lang="pt-PT" dirty="0" err="1"/>
              <a:t>datasets</a:t>
            </a:r>
            <a:r>
              <a:rPr lang="pt-PT" dirty="0"/>
              <a:t> encontrados na primeira parte do trabalho, decidimos criar 2 tabelas de factos, com grãos diferentes.</a:t>
            </a:r>
          </a:p>
          <a:p>
            <a:endParaRPr lang="pt-PT" dirty="0"/>
          </a:p>
        </p:txBody>
      </p:sp>
      <p:sp>
        <p:nvSpPr>
          <p:cNvPr id="4" name="Slide Number Placeholder 3"/>
          <p:cNvSpPr>
            <a:spLocks noGrp="1"/>
          </p:cNvSpPr>
          <p:nvPr>
            <p:ph type="sldNum" sz="quarter" idx="10"/>
          </p:nvPr>
        </p:nvSpPr>
        <p:spPr/>
        <p:txBody>
          <a:bodyPr/>
          <a:lstStyle/>
          <a:p>
            <a:fld id="{68A5B793-7219-4584-8712-D87DA8E78539}" type="slidenum">
              <a:rPr lang="pt-PT" smtClean="0"/>
              <a:t>13</a:t>
            </a:fld>
            <a:endParaRPr lang="pt-PT"/>
          </a:p>
        </p:txBody>
      </p:sp>
    </p:spTree>
    <p:extLst>
      <p:ext uri="{BB962C8B-B14F-4D97-AF65-F5344CB8AC3E}">
        <p14:creationId xmlns:p14="http://schemas.microsoft.com/office/powerpoint/2010/main" val="2918001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27170" y="1041400"/>
            <a:ext cx="6640287"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5127170" y="3521075"/>
            <a:ext cx="664028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ysClr val="windowText" lastClr="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‹nº›</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a:no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5/2/2022</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‹nº›</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9008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127169" y="3602718"/>
            <a:ext cx="6640287" cy="1655762"/>
          </a:xfrm>
        </p:spPr>
        <p:txBody>
          <a:bodyPr>
            <a:normAutofit lnSpcReduction="10000"/>
          </a:bodyPr>
          <a:lstStyle/>
          <a:p>
            <a:r>
              <a:rPr lang="pt-PT" dirty="0"/>
              <a:t>IPAI</a:t>
            </a:r>
          </a:p>
          <a:p>
            <a:r>
              <a:rPr lang="pt-PT" dirty="0"/>
              <a:t>Apresentação Parte 1 e 2</a:t>
            </a:r>
          </a:p>
          <a:p>
            <a:r>
              <a:rPr lang="pt-PT" dirty="0"/>
              <a:t>Grupo 9</a:t>
            </a:r>
          </a:p>
          <a:p>
            <a:r>
              <a:rPr lang="pt-PT" dirty="0"/>
              <a:t>Renato Vaz, Sílvia Mourão, Sofia Freire</a:t>
            </a:r>
          </a:p>
          <a:p>
            <a:endParaRPr lang="pt-PT" dirty="0"/>
          </a:p>
        </p:txBody>
      </p:sp>
      <p:sp>
        <p:nvSpPr>
          <p:cNvPr id="6" name="Title 5"/>
          <p:cNvSpPr>
            <a:spLocks noGrp="1"/>
          </p:cNvSpPr>
          <p:nvPr>
            <p:ph type="ctrTitle"/>
          </p:nvPr>
        </p:nvSpPr>
        <p:spPr>
          <a:xfrm>
            <a:off x="5127169" y="780143"/>
            <a:ext cx="6640287" cy="2387600"/>
          </a:xfrm>
        </p:spPr>
        <p:txBody>
          <a:bodyPr>
            <a:noAutofit/>
          </a:bodyPr>
          <a:lstStyle/>
          <a:p>
            <a:r>
              <a:rPr lang="pt-PT" sz="4400" dirty="0"/>
              <a:t>Análise de Fatores Que Influenciam o Resultado do Festival da Eurovisão</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Questões Analíticas</a:t>
            </a:r>
          </a:p>
        </p:txBody>
      </p:sp>
      <p:sp>
        <p:nvSpPr>
          <p:cNvPr id="3" name="Content Placeholder 2"/>
          <p:cNvSpPr>
            <a:spLocks noGrp="1"/>
          </p:cNvSpPr>
          <p:nvPr>
            <p:ph idx="1"/>
          </p:nvPr>
        </p:nvSpPr>
        <p:spPr>
          <a:xfrm>
            <a:off x="404943" y="2470648"/>
            <a:ext cx="9375871" cy="4387352"/>
          </a:xfrm>
        </p:spPr>
        <p:txBody>
          <a:bodyPr>
            <a:noAutofit/>
          </a:bodyPr>
          <a:lstStyle/>
          <a:p>
            <a:r>
              <a:rPr lang="pt-PT" sz="2400" dirty="0"/>
              <a:t>Como é que a demografia e a geografia influenciam os resultados na eurovisão? Um país tem influência na quantidade de pontos que recebe? Existe entreajuda entre vizinhos? Os países com maior população vizinha têm vantagens? Os países com maior PIB têm melhores resultados? </a:t>
            </a:r>
          </a:p>
        </p:txBody>
      </p:sp>
    </p:spTree>
    <p:extLst>
      <p:ext uri="{BB962C8B-B14F-4D97-AF65-F5344CB8AC3E}">
        <p14:creationId xmlns:p14="http://schemas.microsoft.com/office/powerpoint/2010/main" val="137539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Questões Analíticas</a:t>
            </a:r>
          </a:p>
        </p:txBody>
      </p:sp>
      <p:sp>
        <p:nvSpPr>
          <p:cNvPr id="3" name="Content Placeholder 2"/>
          <p:cNvSpPr>
            <a:spLocks noGrp="1"/>
          </p:cNvSpPr>
          <p:nvPr>
            <p:ph idx="1"/>
          </p:nvPr>
        </p:nvSpPr>
        <p:spPr>
          <a:xfrm>
            <a:off x="404943" y="2433773"/>
            <a:ext cx="9375871" cy="4387352"/>
          </a:xfrm>
        </p:spPr>
        <p:txBody>
          <a:bodyPr>
            <a:noAutofit/>
          </a:bodyPr>
          <a:lstStyle/>
          <a:p>
            <a:r>
              <a:rPr lang="pt-PT" sz="2400" dirty="0"/>
              <a:t>As questões da atualidade influenciam os resultados? Existe correlação entre os géneros musicais mais ouvidos em cada ano e a Eurovisão? A participação em conflitos diminui a média de pontos que um país recebe? Os países mais “verdes” são mais populares? O turismo influencia a votação? </a:t>
            </a:r>
          </a:p>
        </p:txBody>
      </p:sp>
    </p:spTree>
    <p:extLst>
      <p:ext uri="{BB962C8B-B14F-4D97-AF65-F5344CB8AC3E}">
        <p14:creationId xmlns:p14="http://schemas.microsoft.com/office/powerpoint/2010/main" val="21328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Tabelas</a:t>
            </a:r>
            <a:r>
              <a:rPr lang="en-GB" dirty="0"/>
              <a:t> de </a:t>
            </a:r>
            <a:r>
              <a:rPr lang="en-GB" dirty="0" err="1"/>
              <a:t>Factos</a:t>
            </a:r>
            <a:endParaRPr lang="pt-PT" dirty="0"/>
          </a:p>
        </p:txBody>
      </p:sp>
      <p:sp>
        <p:nvSpPr>
          <p:cNvPr id="4" name="Content Placeholder 3"/>
          <p:cNvSpPr>
            <a:spLocks noGrp="1"/>
          </p:cNvSpPr>
          <p:nvPr>
            <p:ph idx="1"/>
          </p:nvPr>
        </p:nvSpPr>
        <p:spPr/>
        <p:txBody>
          <a:bodyPr/>
          <a:lstStyle/>
          <a:p>
            <a:r>
              <a:rPr lang="pt-PT" dirty="0"/>
              <a:t>Tabela de factos 1 : todas as instancias de um país a dar um tipo de pontos a outro país num determinado ano</a:t>
            </a:r>
          </a:p>
          <a:p>
            <a:pPr marL="0" indent="0">
              <a:buNone/>
            </a:pPr>
            <a:endParaRPr lang="pt-PT" dirty="0"/>
          </a:p>
        </p:txBody>
      </p:sp>
      <p:pic>
        <p:nvPicPr>
          <p:cNvPr id="5" name="Picture 4"/>
          <p:cNvPicPr/>
          <p:nvPr/>
        </p:nvPicPr>
        <p:blipFill>
          <a:blip r:embed="rId3"/>
          <a:stretch>
            <a:fillRect/>
          </a:stretch>
        </p:blipFill>
        <p:spPr>
          <a:xfrm>
            <a:off x="2426011" y="3689712"/>
            <a:ext cx="4581525" cy="2638425"/>
          </a:xfrm>
          <a:prstGeom prst="rect">
            <a:avLst/>
          </a:prstGeom>
        </p:spPr>
      </p:pic>
    </p:spTree>
    <p:extLst>
      <p:ext uri="{BB962C8B-B14F-4D97-AF65-F5344CB8AC3E}">
        <p14:creationId xmlns:p14="http://schemas.microsoft.com/office/powerpoint/2010/main" val="15546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Tabelas</a:t>
            </a:r>
            <a:r>
              <a:rPr lang="en-GB" dirty="0"/>
              <a:t> de </a:t>
            </a:r>
            <a:r>
              <a:rPr lang="en-GB" dirty="0" err="1"/>
              <a:t>Factos</a:t>
            </a:r>
            <a:endParaRPr lang="pt-PT" dirty="0"/>
          </a:p>
        </p:txBody>
      </p:sp>
      <p:sp>
        <p:nvSpPr>
          <p:cNvPr id="4" name="Content Placeholder 3"/>
          <p:cNvSpPr>
            <a:spLocks noGrp="1"/>
          </p:cNvSpPr>
          <p:nvPr>
            <p:ph idx="1"/>
          </p:nvPr>
        </p:nvSpPr>
        <p:spPr/>
        <p:txBody>
          <a:bodyPr/>
          <a:lstStyle/>
          <a:p>
            <a:r>
              <a:rPr lang="pt-PT" dirty="0"/>
              <a:t>Tabela de factos 2: visão geral do resultado de uma música (ou seja, o resultado de um determinado país num determinado ano)</a:t>
            </a:r>
          </a:p>
          <a:p>
            <a:pPr marL="0" indent="0">
              <a:buNone/>
            </a:pPr>
            <a:endParaRPr lang="pt-PT" dirty="0"/>
          </a:p>
        </p:txBody>
      </p:sp>
      <p:pic>
        <p:nvPicPr>
          <p:cNvPr id="7" name="Picture 6"/>
          <p:cNvPicPr/>
          <p:nvPr/>
        </p:nvPicPr>
        <p:blipFill>
          <a:blip r:embed="rId3"/>
          <a:stretch>
            <a:fillRect/>
          </a:stretch>
        </p:blipFill>
        <p:spPr>
          <a:xfrm>
            <a:off x="3425181" y="3201419"/>
            <a:ext cx="2583186" cy="3542280"/>
          </a:xfrm>
          <a:prstGeom prst="rect">
            <a:avLst/>
          </a:prstGeom>
        </p:spPr>
      </p:pic>
    </p:spTree>
    <p:extLst>
      <p:ext uri="{BB962C8B-B14F-4D97-AF65-F5344CB8AC3E}">
        <p14:creationId xmlns:p14="http://schemas.microsoft.com/office/powerpoint/2010/main" val="283709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04943" y="417376"/>
            <a:ext cx="8623663" cy="1325563"/>
          </a:xfrm>
        </p:spPr>
        <p:txBody>
          <a:bodyPr anchor="ctr">
            <a:normAutofit/>
          </a:bodyPr>
          <a:lstStyle/>
          <a:p>
            <a:r>
              <a:rPr lang="en-GB" dirty="0" err="1"/>
              <a:t>Esquema</a:t>
            </a:r>
            <a:r>
              <a:rPr lang="en-GB" dirty="0"/>
              <a:t> </a:t>
            </a:r>
            <a:r>
              <a:rPr lang="en-GB" dirty="0" err="1"/>
              <a:t>em</a:t>
            </a:r>
            <a:r>
              <a:rPr lang="en-GB" dirty="0"/>
              <a:t> </a:t>
            </a:r>
            <a:r>
              <a:rPr lang="en-GB" dirty="0" err="1"/>
              <a:t>estrela</a:t>
            </a:r>
            <a:r>
              <a:rPr lang="en-GB" dirty="0"/>
              <a:t> global</a:t>
            </a:r>
          </a:p>
        </p:txBody>
      </p:sp>
      <p:pic>
        <p:nvPicPr>
          <p:cNvPr id="8" name="Imagem 7">
            <a:extLst>
              <a:ext uri="{FF2B5EF4-FFF2-40B4-BE49-F238E27FC236}">
                <a16:creationId xmlns:a16="http://schemas.microsoft.com/office/drawing/2014/main" id="{C3611672-CE94-42D1-876B-FCBD8A2A0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3" y="1251206"/>
            <a:ext cx="10076537" cy="5189417"/>
          </a:xfrm>
          <a:prstGeom prst="rect">
            <a:avLst/>
          </a:prstGeom>
          <a:noFill/>
        </p:spPr>
      </p:pic>
    </p:spTree>
    <p:extLst>
      <p:ext uri="{BB962C8B-B14F-4D97-AF65-F5344CB8AC3E}">
        <p14:creationId xmlns:p14="http://schemas.microsoft.com/office/powerpoint/2010/main" val="3026865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A07F962F-01A4-4FC1-B25F-B7964A9D1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56" y="821592"/>
            <a:ext cx="10415162" cy="5432493"/>
          </a:xfrm>
          <a:prstGeom prst="rect">
            <a:avLst/>
          </a:prstGeom>
        </p:spPr>
      </p:pic>
    </p:spTree>
    <p:extLst>
      <p:ext uri="{BB962C8B-B14F-4D97-AF65-F5344CB8AC3E}">
        <p14:creationId xmlns:p14="http://schemas.microsoft.com/office/powerpoint/2010/main" val="212425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99FD149-3886-440B-B4F4-0FCF603F8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59" y="566394"/>
            <a:ext cx="10290252" cy="5179314"/>
          </a:xfrm>
          <a:prstGeom prst="rect">
            <a:avLst/>
          </a:prstGeom>
        </p:spPr>
      </p:pic>
    </p:spTree>
    <p:extLst>
      <p:ext uri="{BB962C8B-B14F-4D97-AF65-F5344CB8AC3E}">
        <p14:creationId xmlns:p14="http://schemas.microsoft.com/office/powerpoint/2010/main" val="185060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64556-AC50-4473-A58A-5EA2B4AB7449}"/>
              </a:ext>
            </a:extLst>
          </p:cNvPr>
          <p:cNvSpPr>
            <a:spLocks noGrp="1"/>
          </p:cNvSpPr>
          <p:nvPr>
            <p:ph type="ctrTitle"/>
          </p:nvPr>
        </p:nvSpPr>
        <p:spPr/>
        <p:txBody>
          <a:bodyPr/>
          <a:lstStyle/>
          <a:p>
            <a:r>
              <a:rPr lang="pt-PT" dirty="0"/>
              <a:t>Perguntas?</a:t>
            </a:r>
          </a:p>
        </p:txBody>
      </p:sp>
      <p:sp>
        <p:nvSpPr>
          <p:cNvPr id="3" name="Subtítulo 2">
            <a:extLst>
              <a:ext uri="{FF2B5EF4-FFF2-40B4-BE49-F238E27FC236}">
                <a16:creationId xmlns:a16="http://schemas.microsoft.com/office/drawing/2014/main" id="{881CA383-A7CC-4867-A199-8FB95562D94C}"/>
              </a:ext>
            </a:extLst>
          </p:cNvPr>
          <p:cNvSpPr>
            <a:spLocks noGrp="1"/>
          </p:cNvSpPr>
          <p:nvPr>
            <p:ph type="subTitle" idx="1"/>
          </p:nvPr>
        </p:nvSpPr>
        <p:spPr/>
        <p:txBody>
          <a:bodyPr/>
          <a:lstStyle/>
          <a:p>
            <a:r>
              <a:rPr lang="pt-PT" dirty="0"/>
              <a:t>OBRIGADO!</a:t>
            </a:r>
          </a:p>
        </p:txBody>
      </p:sp>
    </p:spTree>
    <p:extLst>
      <p:ext uri="{BB962C8B-B14F-4D97-AF65-F5344CB8AC3E}">
        <p14:creationId xmlns:p14="http://schemas.microsoft.com/office/powerpoint/2010/main" val="259831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Eurovisão</a:t>
            </a:r>
          </a:p>
        </p:txBody>
      </p:sp>
      <p:pic>
        <p:nvPicPr>
          <p:cNvPr id="1026" name="Picture 2" descr="Qual a probabilidade de Salvador Sobral vencer o festival da Eurovisão?">
            <a:extLst>
              <a:ext uri="{FF2B5EF4-FFF2-40B4-BE49-F238E27FC236}">
                <a16:creationId xmlns:a16="http://schemas.microsoft.com/office/drawing/2014/main" id="{AF863658-6107-A470-310A-09856CDAE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855" y="2175621"/>
            <a:ext cx="5575081" cy="371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48" y="181473"/>
            <a:ext cx="8623663" cy="1325563"/>
          </a:xfrm>
        </p:spPr>
        <p:txBody>
          <a:bodyPr/>
          <a:lstStyle/>
          <a:p>
            <a:r>
              <a:rPr lang="pt-PT" dirty="0" err="1"/>
              <a:t>Datasets</a:t>
            </a:r>
            <a:endParaRPr lang="pt-PT" dirty="0"/>
          </a:p>
        </p:txBody>
      </p:sp>
      <p:graphicFrame>
        <p:nvGraphicFramePr>
          <p:cNvPr id="6" name="Marcador de Posição de Conteúdo 5">
            <a:extLst>
              <a:ext uri="{FF2B5EF4-FFF2-40B4-BE49-F238E27FC236}">
                <a16:creationId xmlns:a16="http://schemas.microsoft.com/office/drawing/2014/main" id="{12FA54BB-4DAD-4154-8978-4E981FFCAEEC}"/>
              </a:ext>
            </a:extLst>
          </p:cNvPr>
          <p:cNvGraphicFramePr>
            <a:graphicFrameLocks noGrp="1"/>
          </p:cNvGraphicFramePr>
          <p:nvPr>
            <p:ph idx="1"/>
            <p:extLst>
              <p:ext uri="{D42A27DB-BD31-4B8C-83A1-F6EECF244321}">
                <p14:modId xmlns:p14="http://schemas.microsoft.com/office/powerpoint/2010/main" val="1798448564"/>
              </p:ext>
            </p:extLst>
          </p:nvPr>
        </p:nvGraphicFramePr>
        <p:xfrm>
          <a:off x="174853" y="1507036"/>
          <a:ext cx="8066779" cy="4944016"/>
        </p:xfrm>
        <a:graphic>
          <a:graphicData uri="http://schemas.openxmlformats.org/drawingml/2006/table">
            <a:tbl>
              <a:tblPr firstRow="1" bandRow="1">
                <a:tableStyleId>{5A111915-BE36-4E01-A7E5-04B1672EAD32}</a:tableStyleId>
              </a:tblPr>
              <a:tblGrid>
                <a:gridCol w="1382148">
                  <a:extLst>
                    <a:ext uri="{9D8B030D-6E8A-4147-A177-3AD203B41FA5}">
                      <a16:colId xmlns:a16="http://schemas.microsoft.com/office/drawing/2014/main" val="3144038347"/>
                    </a:ext>
                  </a:extLst>
                </a:gridCol>
                <a:gridCol w="6684631">
                  <a:extLst>
                    <a:ext uri="{9D8B030D-6E8A-4147-A177-3AD203B41FA5}">
                      <a16:colId xmlns:a16="http://schemas.microsoft.com/office/drawing/2014/main" val="2432958219"/>
                    </a:ext>
                  </a:extLst>
                </a:gridCol>
              </a:tblGrid>
              <a:tr h="324822">
                <a:tc>
                  <a:txBody>
                    <a:bodyPr/>
                    <a:lstStyle/>
                    <a:p>
                      <a:pPr algn="ctr"/>
                      <a:r>
                        <a:rPr lang="pt-PT" sz="1600" b="1" dirty="0" err="1"/>
                        <a:t>Dataset</a:t>
                      </a:r>
                      <a:endParaRPr lang="pt-PT" sz="1600" b="1" dirty="0"/>
                    </a:p>
                  </a:txBody>
                  <a:tcPr/>
                </a:tc>
                <a:tc>
                  <a:txBody>
                    <a:bodyPr/>
                    <a:lstStyle/>
                    <a:p>
                      <a:pPr algn="ctr"/>
                      <a:r>
                        <a:rPr lang="pt-PT" sz="1600" b="1" dirty="0"/>
                        <a:t>Descrição</a:t>
                      </a:r>
                    </a:p>
                  </a:txBody>
                  <a:tcPr/>
                </a:tc>
                <a:extLst>
                  <a:ext uri="{0D108BD9-81ED-4DB2-BD59-A6C34878D82A}">
                    <a16:rowId xmlns:a16="http://schemas.microsoft.com/office/drawing/2014/main" val="2859778365"/>
                  </a:ext>
                </a:extLst>
              </a:tr>
              <a:tr h="484073">
                <a:tc>
                  <a:txBody>
                    <a:bodyPr/>
                    <a:lstStyle/>
                    <a:p>
                      <a:pPr algn="ctr"/>
                      <a:r>
                        <a:rPr lang="pt-PT" sz="1600" b="1" dirty="0">
                          <a:solidFill>
                            <a:schemeClr val="tx1"/>
                          </a:solidFill>
                        </a:rPr>
                        <a:t>Eurovisão</a:t>
                      </a:r>
                    </a:p>
                  </a:txBody>
                  <a:tcPr/>
                </a:tc>
                <a:tc>
                  <a:txBody>
                    <a:bodyPr/>
                    <a:lstStyle/>
                    <a:p>
                      <a:pPr algn="ctr"/>
                      <a:r>
                        <a:rPr lang="pt-PT" sz="1600" dirty="0"/>
                        <a:t>Votos de todos os países desde 1957 a 2021</a:t>
                      </a:r>
                    </a:p>
                  </a:txBody>
                  <a:tcPr/>
                </a:tc>
                <a:extLst>
                  <a:ext uri="{0D108BD9-81ED-4DB2-BD59-A6C34878D82A}">
                    <a16:rowId xmlns:a16="http://schemas.microsoft.com/office/drawing/2014/main" val="4087535840"/>
                  </a:ext>
                </a:extLst>
              </a:tr>
              <a:tr h="324822">
                <a:tc>
                  <a:txBody>
                    <a:bodyPr/>
                    <a:lstStyle/>
                    <a:p>
                      <a:pPr algn="ctr"/>
                      <a:r>
                        <a:rPr lang="pt-PT" sz="1600" b="1" dirty="0">
                          <a:solidFill>
                            <a:schemeClr val="tx1"/>
                          </a:solidFill>
                        </a:rPr>
                        <a:t>Música</a:t>
                      </a:r>
                    </a:p>
                  </a:txBody>
                  <a:tcPr/>
                </a:tc>
                <a:tc>
                  <a:txBody>
                    <a:bodyPr/>
                    <a:lstStyle/>
                    <a:p>
                      <a:pPr algn="ctr"/>
                      <a:r>
                        <a:rPr lang="pt-PT" sz="1600" dirty="0"/>
                        <a:t>Dados sobre as músicas que participaram na eurovisão (1960-2021)</a:t>
                      </a:r>
                    </a:p>
                  </a:txBody>
                  <a:tcPr/>
                </a:tc>
                <a:extLst>
                  <a:ext uri="{0D108BD9-81ED-4DB2-BD59-A6C34878D82A}">
                    <a16:rowId xmlns:a16="http://schemas.microsoft.com/office/drawing/2014/main" val="3570509262"/>
                  </a:ext>
                </a:extLst>
              </a:tr>
              <a:tr h="324822">
                <a:tc>
                  <a:txBody>
                    <a:bodyPr/>
                    <a:lstStyle/>
                    <a:p>
                      <a:pPr algn="ctr"/>
                      <a:r>
                        <a:rPr lang="pt-PT" sz="1600" b="1" dirty="0">
                          <a:solidFill>
                            <a:schemeClr val="tx1"/>
                          </a:solidFill>
                        </a:rPr>
                        <a:t>Género</a:t>
                      </a:r>
                    </a:p>
                  </a:txBody>
                  <a:tcPr/>
                </a:tc>
                <a:tc>
                  <a:txBody>
                    <a:bodyPr/>
                    <a:lstStyle/>
                    <a:p>
                      <a:pPr algn="ctr"/>
                      <a:r>
                        <a:rPr lang="pt-PT" sz="1600" dirty="0"/>
                        <a:t>Géneros musicais mais ouvidos por ano no </a:t>
                      </a:r>
                      <a:r>
                        <a:rPr lang="pt-PT" sz="1600" dirty="0" err="1"/>
                        <a:t>Spotify</a:t>
                      </a:r>
                      <a:r>
                        <a:rPr lang="pt-PT" sz="1600" dirty="0"/>
                        <a:t> (2010-2021)</a:t>
                      </a:r>
                    </a:p>
                  </a:txBody>
                  <a:tcPr/>
                </a:tc>
                <a:extLst>
                  <a:ext uri="{0D108BD9-81ED-4DB2-BD59-A6C34878D82A}">
                    <a16:rowId xmlns:a16="http://schemas.microsoft.com/office/drawing/2014/main" val="3179225339"/>
                  </a:ext>
                </a:extLst>
              </a:tr>
              <a:tr h="568438">
                <a:tc>
                  <a:txBody>
                    <a:bodyPr/>
                    <a:lstStyle/>
                    <a:p>
                      <a:pPr algn="ctr"/>
                      <a:r>
                        <a:rPr lang="pt-PT" sz="1600" b="1" dirty="0">
                          <a:solidFill>
                            <a:schemeClr val="tx1"/>
                          </a:solidFill>
                        </a:rPr>
                        <a:t>Vizinhos</a:t>
                      </a:r>
                    </a:p>
                  </a:txBody>
                  <a:tcPr/>
                </a:tc>
                <a:tc>
                  <a:txBody>
                    <a:bodyPr/>
                    <a:lstStyle/>
                    <a:p>
                      <a:pPr algn="ctr"/>
                      <a:r>
                        <a:rPr lang="pt-PT" sz="1600" dirty="0"/>
                        <a:t>Nome e número dos países vizinhos de cada país que participou na eurovisão</a:t>
                      </a:r>
                    </a:p>
                  </a:txBody>
                  <a:tcPr/>
                </a:tc>
                <a:extLst>
                  <a:ext uri="{0D108BD9-81ED-4DB2-BD59-A6C34878D82A}">
                    <a16:rowId xmlns:a16="http://schemas.microsoft.com/office/drawing/2014/main" val="2277334158"/>
                  </a:ext>
                </a:extLst>
              </a:tr>
              <a:tr h="324822">
                <a:tc>
                  <a:txBody>
                    <a:bodyPr/>
                    <a:lstStyle/>
                    <a:p>
                      <a:pPr algn="ctr"/>
                      <a:r>
                        <a:rPr lang="pt-PT" sz="1600" b="1" dirty="0">
                          <a:solidFill>
                            <a:schemeClr val="tx1"/>
                          </a:solidFill>
                        </a:rPr>
                        <a:t>Localização</a:t>
                      </a:r>
                    </a:p>
                  </a:txBody>
                  <a:tcPr/>
                </a:tc>
                <a:tc>
                  <a:txBody>
                    <a:bodyPr/>
                    <a:lstStyle/>
                    <a:p>
                      <a:pPr algn="ctr"/>
                      <a:r>
                        <a:rPr lang="pt-PT" sz="1600" dirty="0"/>
                        <a:t>Lista com os limites administrativos mundiais</a:t>
                      </a:r>
                    </a:p>
                  </a:txBody>
                  <a:tcPr/>
                </a:tc>
                <a:extLst>
                  <a:ext uri="{0D108BD9-81ED-4DB2-BD59-A6C34878D82A}">
                    <a16:rowId xmlns:a16="http://schemas.microsoft.com/office/drawing/2014/main" val="480556460"/>
                  </a:ext>
                </a:extLst>
              </a:tr>
              <a:tr h="324822">
                <a:tc>
                  <a:txBody>
                    <a:bodyPr/>
                    <a:lstStyle/>
                    <a:p>
                      <a:pPr algn="ctr"/>
                      <a:r>
                        <a:rPr lang="pt-PT" sz="1600" b="1" dirty="0">
                          <a:solidFill>
                            <a:schemeClr val="tx1"/>
                          </a:solidFill>
                        </a:rPr>
                        <a:t>Turistas</a:t>
                      </a:r>
                    </a:p>
                  </a:txBody>
                  <a:tcPr/>
                </a:tc>
                <a:tc>
                  <a:txBody>
                    <a:bodyPr/>
                    <a:lstStyle/>
                    <a:p>
                      <a:pPr algn="ctr"/>
                      <a:r>
                        <a:rPr lang="pt-PT" sz="1600" dirty="0"/>
                        <a:t>Número de chegadas de turistas a alojamentos turísticos por país (1990-2019)</a:t>
                      </a:r>
                    </a:p>
                  </a:txBody>
                  <a:tcPr/>
                </a:tc>
                <a:extLst>
                  <a:ext uri="{0D108BD9-81ED-4DB2-BD59-A6C34878D82A}">
                    <a16:rowId xmlns:a16="http://schemas.microsoft.com/office/drawing/2014/main" val="122703790"/>
                  </a:ext>
                </a:extLst>
              </a:tr>
              <a:tr h="324822">
                <a:tc>
                  <a:txBody>
                    <a:bodyPr/>
                    <a:lstStyle/>
                    <a:p>
                      <a:pPr algn="ctr"/>
                      <a:r>
                        <a:rPr lang="pt-PT" sz="1600" b="1" dirty="0">
                          <a:solidFill>
                            <a:schemeClr val="tx1"/>
                          </a:solidFill>
                        </a:rPr>
                        <a:t>Emissões</a:t>
                      </a:r>
                    </a:p>
                  </a:txBody>
                  <a:tcPr/>
                </a:tc>
                <a:tc>
                  <a:txBody>
                    <a:bodyPr/>
                    <a:lstStyle/>
                    <a:p>
                      <a:pPr algn="ctr"/>
                      <a:r>
                        <a:rPr lang="pt-PT" sz="1600" dirty="0"/>
                        <a:t>Emissões históricas de dióxido de carbono por país 1990-2019)</a:t>
                      </a:r>
                    </a:p>
                  </a:txBody>
                  <a:tcPr/>
                </a:tc>
                <a:extLst>
                  <a:ext uri="{0D108BD9-81ED-4DB2-BD59-A6C34878D82A}">
                    <a16:rowId xmlns:a16="http://schemas.microsoft.com/office/drawing/2014/main" val="2496405131"/>
                  </a:ext>
                </a:extLst>
              </a:tr>
              <a:tr h="324822">
                <a:tc>
                  <a:txBody>
                    <a:bodyPr/>
                    <a:lstStyle/>
                    <a:p>
                      <a:pPr algn="ctr"/>
                      <a:r>
                        <a:rPr lang="pt-PT" sz="1600" b="1" dirty="0">
                          <a:solidFill>
                            <a:schemeClr val="tx1"/>
                          </a:solidFill>
                        </a:rPr>
                        <a:t>PIB</a:t>
                      </a:r>
                    </a:p>
                  </a:txBody>
                  <a:tcPr/>
                </a:tc>
                <a:tc>
                  <a:txBody>
                    <a:bodyPr/>
                    <a:lstStyle/>
                    <a:p>
                      <a:pPr algn="ctr"/>
                      <a:r>
                        <a:rPr lang="pt-PT" sz="1600" dirty="0"/>
                        <a:t>Descrição do PIB per capita (1960-2020)</a:t>
                      </a:r>
                    </a:p>
                  </a:txBody>
                  <a:tcPr/>
                </a:tc>
                <a:extLst>
                  <a:ext uri="{0D108BD9-81ED-4DB2-BD59-A6C34878D82A}">
                    <a16:rowId xmlns:a16="http://schemas.microsoft.com/office/drawing/2014/main" val="15355965"/>
                  </a:ext>
                </a:extLst>
              </a:tr>
              <a:tr h="375623">
                <a:tc>
                  <a:txBody>
                    <a:bodyPr/>
                    <a:lstStyle/>
                    <a:p>
                      <a:pPr algn="ctr"/>
                      <a:r>
                        <a:rPr lang="pt-PT" sz="1600" b="1" dirty="0">
                          <a:solidFill>
                            <a:schemeClr val="tx1"/>
                          </a:solidFill>
                        </a:rPr>
                        <a:t>População</a:t>
                      </a:r>
                    </a:p>
                  </a:txBody>
                  <a:tcPr/>
                </a:tc>
                <a:tc>
                  <a:txBody>
                    <a:bodyPr/>
                    <a:lstStyle/>
                    <a:p>
                      <a:pPr algn="ctr"/>
                      <a:r>
                        <a:rPr lang="pt-PT" sz="1600" dirty="0"/>
                        <a:t>População de cada país presente na eurovisão (1960-2020)</a:t>
                      </a:r>
                    </a:p>
                  </a:txBody>
                  <a:tcPr/>
                </a:tc>
                <a:extLst>
                  <a:ext uri="{0D108BD9-81ED-4DB2-BD59-A6C34878D82A}">
                    <a16:rowId xmlns:a16="http://schemas.microsoft.com/office/drawing/2014/main" val="2207236308"/>
                  </a:ext>
                </a:extLst>
              </a:tr>
              <a:tr h="568438">
                <a:tc>
                  <a:txBody>
                    <a:bodyPr/>
                    <a:lstStyle/>
                    <a:p>
                      <a:pPr algn="ctr"/>
                      <a:r>
                        <a:rPr lang="pt-PT" sz="1600" b="1" dirty="0">
                          <a:solidFill>
                            <a:schemeClr val="tx1"/>
                          </a:solidFill>
                        </a:rPr>
                        <a:t>Conflitos</a:t>
                      </a:r>
                    </a:p>
                  </a:txBody>
                  <a:tcPr/>
                </a:tc>
                <a:tc>
                  <a:txBody>
                    <a:bodyPr/>
                    <a:lstStyle/>
                    <a:p>
                      <a:pPr algn="ctr"/>
                      <a:r>
                        <a:rPr lang="pt-PT" sz="1600" dirty="0"/>
                        <a:t>Lista de todos os conflitos mundiais ocorridos depois da 2º Guerra Mundial e os países envolvidos</a:t>
                      </a:r>
                    </a:p>
                  </a:txBody>
                  <a:tcPr/>
                </a:tc>
                <a:extLst>
                  <a:ext uri="{0D108BD9-81ED-4DB2-BD59-A6C34878D82A}">
                    <a16:rowId xmlns:a16="http://schemas.microsoft.com/office/drawing/2014/main" val="1567441971"/>
                  </a:ext>
                </a:extLst>
              </a:tr>
              <a:tr h="324822">
                <a:tc>
                  <a:txBody>
                    <a:bodyPr/>
                    <a:lstStyle/>
                    <a:p>
                      <a:pPr algn="ctr"/>
                      <a:r>
                        <a:rPr lang="pt-PT" sz="1600" b="1" dirty="0">
                          <a:solidFill>
                            <a:schemeClr val="tx1"/>
                          </a:solidFill>
                        </a:rPr>
                        <a:t>Área</a:t>
                      </a:r>
                    </a:p>
                  </a:txBody>
                  <a:tcPr/>
                </a:tc>
                <a:tc>
                  <a:txBody>
                    <a:bodyPr/>
                    <a:lstStyle/>
                    <a:p>
                      <a:pPr algn="ctr"/>
                      <a:r>
                        <a:rPr lang="pt-PT" sz="1600" dirty="0"/>
                        <a:t>Área de cada país</a:t>
                      </a:r>
                    </a:p>
                  </a:txBody>
                  <a:tcPr/>
                </a:tc>
                <a:extLst>
                  <a:ext uri="{0D108BD9-81ED-4DB2-BD59-A6C34878D82A}">
                    <a16:rowId xmlns:a16="http://schemas.microsoft.com/office/drawing/2014/main" val="1080163070"/>
                  </a:ext>
                </a:extLst>
              </a:tr>
            </a:tbl>
          </a:graphicData>
        </a:graphic>
      </p:graphicFrame>
    </p:spTree>
    <p:extLst>
      <p:ext uri="{BB962C8B-B14F-4D97-AF65-F5344CB8AC3E}">
        <p14:creationId xmlns:p14="http://schemas.microsoft.com/office/powerpoint/2010/main" val="424471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Fontes de dados e erros</a:t>
            </a:r>
          </a:p>
        </p:txBody>
      </p:sp>
      <p:sp>
        <p:nvSpPr>
          <p:cNvPr id="7" name="Marcador de Posição de Conteúdo 6">
            <a:extLst>
              <a:ext uri="{FF2B5EF4-FFF2-40B4-BE49-F238E27FC236}">
                <a16:creationId xmlns:a16="http://schemas.microsoft.com/office/drawing/2014/main" id="{57C931FF-CDC5-477D-6EB9-D34BC1804FCD}"/>
              </a:ext>
            </a:extLst>
          </p:cNvPr>
          <p:cNvSpPr>
            <a:spLocks noGrp="1"/>
          </p:cNvSpPr>
          <p:nvPr>
            <p:ph idx="1"/>
          </p:nvPr>
        </p:nvSpPr>
        <p:spPr>
          <a:xfrm>
            <a:off x="2186011" y="2066646"/>
            <a:ext cx="3601573" cy="905954"/>
          </a:xfrm>
        </p:spPr>
        <p:txBody>
          <a:bodyPr>
            <a:normAutofit/>
          </a:bodyPr>
          <a:lstStyle/>
          <a:p>
            <a:pPr marL="0" indent="0" algn="ctr">
              <a:buNone/>
            </a:pPr>
            <a:r>
              <a:rPr lang="pt-PT" sz="2000" b="0" i="0" dirty="0" err="1">
                <a:effectLst/>
              </a:rPr>
              <a:t>Kaggle</a:t>
            </a:r>
            <a:r>
              <a:rPr lang="pt-PT" sz="2000" b="0" i="0" dirty="0">
                <a:effectLst/>
              </a:rPr>
              <a:t> </a:t>
            </a:r>
            <a:r>
              <a:rPr lang="pt-PT" sz="2000" b="0" i="0" dirty="0" err="1">
                <a:effectLst/>
              </a:rPr>
              <a:t>Public</a:t>
            </a:r>
            <a:r>
              <a:rPr lang="pt-PT" sz="2000" b="0" i="0" dirty="0">
                <a:effectLst/>
              </a:rPr>
              <a:t> Data </a:t>
            </a:r>
            <a:r>
              <a:rPr lang="pt-PT" sz="2000" b="0" i="0" dirty="0" err="1">
                <a:effectLst/>
              </a:rPr>
              <a:t>Platform</a:t>
            </a:r>
            <a:endParaRPr lang="pt-PT" sz="2000" b="0" i="0" dirty="0">
              <a:effectLst/>
            </a:endParaRPr>
          </a:p>
          <a:p>
            <a:pPr marL="0" indent="0" algn="ctr">
              <a:buNone/>
            </a:pPr>
            <a:r>
              <a:rPr lang="pt-PT" sz="2000" b="0" i="0" dirty="0" err="1">
                <a:effectLst/>
              </a:rPr>
              <a:t>World</a:t>
            </a:r>
            <a:r>
              <a:rPr lang="pt-PT" sz="2000" b="0" i="0" dirty="0">
                <a:effectLst/>
              </a:rPr>
              <a:t> </a:t>
            </a:r>
            <a:r>
              <a:rPr lang="pt-PT" sz="2000" b="0" i="0" dirty="0" err="1">
                <a:effectLst/>
              </a:rPr>
              <a:t>Bank</a:t>
            </a:r>
            <a:r>
              <a:rPr lang="pt-PT" sz="2000" b="0" i="0" dirty="0">
                <a:effectLst/>
              </a:rPr>
              <a:t> Data </a:t>
            </a:r>
            <a:r>
              <a:rPr lang="pt-PT" sz="2000" b="0" i="0" dirty="0" err="1">
                <a:effectLst/>
              </a:rPr>
              <a:t>Catalog</a:t>
            </a:r>
            <a:endParaRPr lang="pt-PT" sz="2000" dirty="0"/>
          </a:p>
        </p:txBody>
      </p:sp>
      <p:sp>
        <p:nvSpPr>
          <p:cNvPr id="8" name="Chaveta à esquerda 7">
            <a:extLst>
              <a:ext uri="{FF2B5EF4-FFF2-40B4-BE49-F238E27FC236}">
                <a16:creationId xmlns:a16="http://schemas.microsoft.com/office/drawing/2014/main" id="{29D3C122-A669-2BC1-F6BF-458CFC30C81F}"/>
              </a:ext>
            </a:extLst>
          </p:cNvPr>
          <p:cNvSpPr/>
          <p:nvPr/>
        </p:nvSpPr>
        <p:spPr>
          <a:xfrm>
            <a:off x="6270511" y="1976205"/>
            <a:ext cx="509954" cy="1009419"/>
          </a:xfrm>
          <a:prstGeom prst="leftBrace">
            <a:avLst>
              <a:gd name="adj1" fmla="val 5126"/>
              <a:gd name="adj2" fmla="val 50000"/>
            </a:avLst>
          </a:prstGeom>
          <a:ln w="19050">
            <a:solidFill>
              <a:srgbClr val="1F34A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9" name="CaixaDeTexto 8">
            <a:extLst>
              <a:ext uri="{FF2B5EF4-FFF2-40B4-BE49-F238E27FC236}">
                <a16:creationId xmlns:a16="http://schemas.microsoft.com/office/drawing/2014/main" id="{8D48ADF8-CE4A-BC0E-E2B9-60F18E406409}"/>
              </a:ext>
            </a:extLst>
          </p:cNvPr>
          <p:cNvSpPr txBox="1"/>
          <p:nvPr/>
        </p:nvSpPr>
        <p:spPr>
          <a:xfrm>
            <a:off x="7011737" y="1941446"/>
            <a:ext cx="877688" cy="1015663"/>
          </a:xfrm>
          <a:prstGeom prst="rect">
            <a:avLst/>
          </a:prstGeom>
          <a:noFill/>
        </p:spPr>
        <p:txBody>
          <a:bodyPr wrap="square" rtlCol="0">
            <a:spAutoFit/>
          </a:bodyPr>
          <a:lstStyle/>
          <a:p>
            <a:r>
              <a:rPr lang="pt-PT" sz="2000" dirty="0"/>
              <a:t>.</a:t>
            </a:r>
            <a:r>
              <a:rPr lang="pt-PT" sz="2000" dirty="0" err="1"/>
              <a:t>csv</a:t>
            </a:r>
            <a:endParaRPr lang="pt-PT" sz="2000" dirty="0"/>
          </a:p>
          <a:p>
            <a:r>
              <a:rPr lang="pt-PT" sz="2000" dirty="0"/>
              <a:t>.</a:t>
            </a:r>
            <a:r>
              <a:rPr lang="pt-PT" sz="2000" dirty="0" err="1"/>
              <a:t>xlsx</a:t>
            </a:r>
            <a:endParaRPr lang="pt-PT" sz="2000" dirty="0"/>
          </a:p>
          <a:p>
            <a:r>
              <a:rPr lang="pt-PT" sz="2000" dirty="0"/>
              <a:t>.</a:t>
            </a:r>
            <a:r>
              <a:rPr lang="pt-PT" sz="2000" dirty="0" err="1"/>
              <a:t>json</a:t>
            </a:r>
            <a:endParaRPr lang="pt-PT" sz="2000" dirty="0"/>
          </a:p>
        </p:txBody>
      </p:sp>
      <p:sp>
        <p:nvSpPr>
          <p:cNvPr id="10" name="CaixaDeTexto 9">
            <a:extLst>
              <a:ext uri="{FF2B5EF4-FFF2-40B4-BE49-F238E27FC236}">
                <a16:creationId xmlns:a16="http://schemas.microsoft.com/office/drawing/2014/main" id="{971D634B-EA7A-13FA-892B-45E9CF7A28B5}"/>
              </a:ext>
            </a:extLst>
          </p:cNvPr>
          <p:cNvSpPr txBox="1"/>
          <p:nvPr/>
        </p:nvSpPr>
        <p:spPr>
          <a:xfrm>
            <a:off x="1164595" y="3511430"/>
            <a:ext cx="6460752" cy="1908215"/>
          </a:xfrm>
          <a:prstGeom prst="rect">
            <a:avLst/>
          </a:prstGeom>
          <a:noFill/>
        </p:spPr>
        <p:txBody>
          <a:bodyPr wrap="square" rtlCol="0">
            <a:spAutoFit/>
          </a:bodyPr>
          <a:lstStyle/>
          <a:p>
            <a:r>
              <a:rPr lang="pt-PT" sz="2000" dirty="0">
                <a:solidFill>
                  <a:srgbClr val="1F34AB"/>
                </a:solidFill>
              </a:rPr>
              <a:t>Principais erros</a:t>
            </a:r>
            <a:r>
              <a:rPr lang="pt-PT" sz="2000" dirty="0"/>
              <a:t>:</a:t>
            </a:r>
          </a:p>
          <a:p>
            <a:pPr marL="285750" indent="-285750">
              <a:buFont typeface="Arial" panose="020B0604020202020204" pitchFamily="34" charset="0"/>
              <a:buChar char="•"/>
            </a:pPr>
            <a:r>
              <a:rPr lang="pt-PT" sz="2000" dirty="0"/>
              <a:t>Valores errados</a:t>
            </a:r>
          </a:p>
          <a:p>
            <a:pPr marL="285750" indent="-285750">
              <a:buFont typeface="Arial" panose="020B0604020202020204" pitchFamily="34" charset="0"/>
              <a:buChar char="•"/>
            </a:pPr>
            <a:r>
              <a:rPr lang="pt-PT" sz="2000" dirty="0"/>
              <a:t>Dados em falta</a:t>
            </a:r>
          </a:p>
          <a:p>
            <a:pPr marL="285750" indent="-285750">
              <a:buFont typeface="Arial" panose="020B0604020202020204" pitchFamily="34" charset="0"/>
              <a:buChar char="•"/>
            </a:pPr>
            <a:r>
              <a:rPr lang="pt-PT" sz="2000" dirty="0"/>
              <a:t>Palavras escritas de maneiras diferentes mas com significados iguais</a:t>
            </a:r>
          </a:p>
          <a:p>
            <a:endParaRPr lang="pt-PT" dirty="0"/>
          </a:p>
        </p:txBody>
      </p:sp>
    </p:spTree>
    <p:extLst>
      <p:ext uri="{BB962C8B-B14F-4D97-AF65-F5344CB8AC3E}">
        <p14:creationId xmlns:p14="http://schemas.microsoft.com/office/powerpoint/2010/main" val="144066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Chart, bar chart&#10;&#10;Description automatically generated">
            <a:extLst>
              <a:ext uri="{FF2B5EF4-FFF2-40B4-BE49-F238E27FC236}">
                <a16:creationId xmlns:a16="http://schemas.microsoft.com/office/drawing/2014/main" id="{53094A4A-966D-43DE-9CC4-173AADF92FD0}"/>
              </a:ext>
            </a:extLst>
          </p:cNvPr>
          <p:cNvPicPr>
            <a:picLocks noChangeAspect="1"/>
          </p:cNvPicPr>
          <p:nvPr/>
        </p:nvPicPr>
        <p:blipFill>
          <a:blip r:embed="rId2">
            <a:extLst>
              <a:ext uri="{28A0092B-C50C-407E-A947-70E740481C1C}">
                <a14:useLocalDpi xmlns:a14="http://schemas.microsoft.com/office/drawing/2010/main" val="0"/>
              </a:ext>
            </a:extLst>
          </a:blip>
          <a:srcRect r="8370" b="6883"/>
          <a:stretch>
            <a:fillRect/>
          </a:stretch>
        </p:blipFill>
        <p:spPr>
          <a:xfrm>
            <a:off x="286604" y="212488"/>
            <a:ext cx="3095553" cy="2617378"/>
          </a:xfrm>
          <a:prstGeom prst="rect">
            <a:avLst/>
          </a:prstGeom>
        </p:spPr>
      </p:pic>
      <p:pic>
        <p:nvPicPr>
          <p:cNvPr id="3" name="Imagem 2" descr="Chart, bar chart&#10;&#10;Description automatically generated">
            <a:extLst>
              <a:ext uri="{FF2B5EF4-FFF2-40B4-BE49-F238E27FC236}">
                <a16:creationId xmlns:a16="http://schemas.microsoft.com/office/drawing/2014/main" id="{56917A22-3C09-43E2-BF9A-983AE84C70C4}"/>
              </a:ext>
            </a:extLst>
          </p:cNvPr>
          <p:cNvPicPr>
            <a:picLocks noChangeAspect="1"/>
          </p:cNvPicPr>
          <p:nvPr/>
        </p:nvPicPr>
        <p:blipFill>
          <a:blip r:embed="rId3">
            <a:extLst>
              <a:ext uri="{28A0092B-C50C-407E-A947-70E740481C1C}">
                <a14:useLocalDpi xmlns:a14="http://schemas.microsoft.com/office/drawing/2010/main" val="0"/>
              </a:ext>
            </a:extLst>
          </a:blip>
          <a:srcRect l="3003" r="6006" b="9929"/>
          <a:stretch>
            <a:fillRect/>
          </a:stretch>
        </p:blipFill>
        <p:spPr>
          <a:xfrm>
            <a:off x="432606" y="3614907"/>
            <a:ext cx="3095553" cy="2589982"/>
          </a:xfrm>
          <a:prstGeom prst="rect">
            <a:avLst/>
          </a:prstGeom>
        </p:spPr>
      </p:pic>
      <p:pic>
        <p:nvPicPr>
          <p:cNvPr id="4" name="Imagem 3" descr="Chart, bar chart&#10;&#10;Description automatically generated">
            <a:extLst>
              <a:ext uri="{FF2B5EF4-FFF2-40B4-BE49-F238E27FC236}">
                <a16:creationId xmlns:a16="http://schemas.microsoft.com/office/drawing/2014/main" id="{16A06FFA-59F3-45D8-9041-F968A1ADD06B}"/>
              </a:ext>
            </a:extLst>
          </p:cNvPr>
          <p:cNvPicPr>
            <a:picLocks noChangeAspect="1"/>
          </p:cNvPicPr>
          <p:nvPr/>
        </p:nvPicPr>
        <p:blipFill rotWithShape="1">
          <a:blip r:embed="rId4">
            <a:extLst>
              <a:ext uri="{28A0092B-C50C-407E-A947-70E740481C1C}">
                <a14:useLocalDpi xmlns:a14="http://schemas.microsoft.com/office/drawing/2010/main" val="0"/>
              </a:ext>
            </a:extLst>
          </a:blip>
          <a:srcRect t="2086" b="11061"/>
          <a:stretch/>
        </p:blipFill>
        <p:spPr bwMode="auto">
          <a:xfrm>
            <a:off x="4062730" y="449886"/>
            <a:ext cx="4066540" cy="2379980"/>
          </a:xfrm>
          <a:prstGeom prst="rect">
            <a:avLst/>
          </a:prstGeom>
          <a:ln>
            <a:noFill/>
          </a:ln>
          <a:extLst>
            <a:ext uri="{53640926-AAD7-44D8-BBD7-CCE9431645EC}">
              <a14:shadowObscured xmlns:a14="http://schemas.microsoft.com/office/drawing/2010/main"/>
            </a:ext>
          </a:extLst>
        </p:spPr>
      </p:pic>
      <p:pic>
        <p:nvPicPr>
          <p:cNvPr id="5" name="Picture 11">
            <a:extLst>
              <a:ext uri="{FF2B5EF4-FFF2-40B4-BE49-F238E27FC236}">
                <a16:creationId xmlns:a16="http://schemas.microsoft.com/office/drawing/2014/main" id="{A03EAD77-AD94-42F1-B7FD-9B24DA7CC064}"/>
              </a:ext>
            </a:extLst>
          </p:cNvPr>
          <p:cNvPicPr>
            <a:picLocks noChangeAspect="1"/>
          </p:cNvPicPr>
          <p:nvPr/>
        </p:nvPicPr>
        <p:blipFill>
          <a:blip r:embed="rId5"/>
          <a:stretch>
            <a:fillRect/>
          </a:stretch>
        </p:blipFill>
        <p:spPr>
          <a:xfrm>
            <a:off x="4402768" y="3614907"/>
            <a:ext cx="3386463" cy="2822053"/>
          </a:xfrm>
          <a:prstGeom prst="rect">
            <a:avLst/>
          </a:prstGeom>
        </p:spPr>
      </p:pic>
      <p:pic>
        <p:nvPicPr>
          <p:cNvPr id="6" name="Imagem 5">
            <a:extLst>
              <a:ext uri="{FF2B5EF4-FFF2-40B4-BE49-F238E27FC236}">
                <a16:creationId xmlns:a16="http://schemas.microsoft.com/office/drawing/2014/main" id="{62CE468D-22BB-4CC0-8154-D70BCE8B1F9D}"/>
              </a:ext>
            </a:extLst>
          </p:cNvPr>
          <p:cNvPicPr>
            <a:picLocks noChangeAspect="1"/>
          </p:cNvPicPr>
          <p:nvPr/>
        </p:nvPicPr>
        <p:blipFill>
          <a:blip r:embed="rId6">
            <a:extLst>
              <a:ext uri="{28A0092B-C50C-407E-A947-70E740481C1C}">
                <a14:useLocalDpi xmlns:a14="http://schemas.microsoft.com/office/drawing/2010/main" val="0"/>
              </a:ext>
            </a:extLst>
          </a:blip>
          <a:srcRect b="4294"/>
          <a:stretch>
            <a:fillRect/>
          </a:stretch>
        </p:blipFill>
        <p:spPr>
          <a:xfrm>
            <a:off x="8240694" y="2144770"/>
            <a:ext cx="3841943" cy="2379980"/>
          </a:xfrm>
          <a:prstGeom prst="rect">
            <a:avLst/>
          </a:prstGeom>
        </p:spPr>
      </p:pic>
    </p:spTree>
    <p:extLst>
      <p:ext uri="{BB962C8B-B14F-4D97-AF65-F5344CB8AC3E}">
        <p14:creationId xmlns:p14="http://schemas.microsoft.com/office/powerpoint/2010/main" val="245808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770C175F-28E4-D0DF-F16B-A4664179434E}"/>
              </a:ext>
            </a:extLst>
          </p:cNvPr>
          <p:cNvPicPr>
            <a:picLocks noChangeAspect="1"/>
          </p:cNvPicPr>
          <p:nvPr/>
        </p:nvPicPr>
        <p:blipFill>
          <a:blip r:embed="rId3"/>
          <a:stretch>
            <a:fillRect/>
          </a:stretch>
        </p:blipFill>
        <p:spPr>
          <a:xfrm>
            <a:off x="154541" y="625157"/>
            <a:ext cx="8761676" cy="5077811"/>
          </a:xfrm>
          <a:prstGeom prst="rect">
            <a:avLst/>
          </a:prstGeom>
        </p:spPr>
      </p:pic>
    </p:spTree>
    <p:extLst>
      <p:ext uri="{BB962C8B-B14F-4D97-AF65-F5344CB8AC3E}">
        <p14:creationId xmlns:p14="http://schemas.microsoft.com/office/powerpoint/2010/main" val="155145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Processo de Negócio</a:t>
            </a:r>
          </a:p>
        </p:txBody>
      </p:sp>
      <p:sp>
        <p:nvSpPr>
          <p:cNvPr id="3" name="Content Placeholder 2"/>
          <p:cNvSpPr>
            <a:spLocks noGrp="1"/>
          </p:cNvSpPr>
          <p:nvPr>
            <p:ph idx="1"/>
          </p:nvPr>
        </p:nvSpPr>
        <p:spPr>
          <a:xfrm>
            <a:off x="404943" y="1841862"/>
            <a:ext cx="8967657" cy="4387352"/>
          </a:xfrm>
        </p:spPr>
        <p:txBody>
          <a:bodyPr>
            <a:normAutofit/>
          </a:bodyPr>
          <a:lstStyle/>
          <a:p>
            <a:r>
              <a:rPr lang="pt-PT" sz="2400" dirty="0"/>
              <a:t>Âmbito do projeto: estabelecimento de probabilidades base em casas de apostas</a:t>
            </a:r>
          </a:p>
          <a:p>
            <a:endParaRPr lang="pt-PT" sz="2400" dirty="0"/>
          </a:p>
          <a:p>
            <a:r>
              <a:rPr lang="pt-PT" sz="2400" dirty="0"/>
              <a:t>Quanto mais próxima do resultado final for a odd inicial, melhor a margem de lucro para a casa de apostas</a:t>
            </a:r>
          </a:p>
          <a:p>
            <a:endParaRPr lang="pt-PT" sz="2400" dirty="0"/>
          </a:p>
          <a:p>
            <a:r>
              <a:rPr lang="pt-PT" sz="2400" dirty="0"/>
              <a:t>Tipo de analise pode ser recriada para outros temas, tendo em atenção diferentes fatores de correlação</a:t>
            </a:r>
          </a:p>
        </p:txBody>
      </p:sp>
    </p:spTree>
    <p:extLst>
      <p:ext uri="{BB962C8B-B14F-4D97-AF65-F5344CB8AC3E}">
        <p14:creationId xmlns:p14="http://schemas.microsoft.com/office/powerpoint/2010/main" val="205997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509" y="321809"/>
            <a:ext cx="6029325" cy="2981325"/>
          </a:xfrm>
          <a:prstGeom prst="rect">
            <a:avLst/>
          </a:prstGeom>
        </p:spPr>
      </p:pic>
      <p:pic>
        <p:nvPicPr>
          <p:cNvPr id="5" name="Picture 4"/>
          <p:cNvPicPr>
            <a:picLocks noChangeAspect="1"/>
          </p:cNvPicPr>
          <p:nvPr/>
        </p:nvPicPr>
        <p:blipFill>
          <a:blip r:embed="rId3"/>
          <a:stretch>
            <a:fillRect/>
          </a:stretch>
        </p:blipFill>
        <p:spPr>
          <a:xfrm>
            <a:off x="6411005" y="321808"/>
            <a:ext cx="3320824" cy="3063089"/>
          </a:xfrm>
          <a:prstGeom prst="rect">
            <a:avLst/>
          </a:prstGeom>
        </p:spPr>
      </p:pic>
      <p:pic>
        <p:nvPicPr>
          <p:cNvPr id="6" name="Picture 5"/>
          <p:cNvPicPr>
            <a:picLocks noChangeAspect="1"/>
          </p:cNvPicPr>
          <p:nvPr/>
        </p:nvPicPr>
        <p:blipFill>
          <a:blip r:embed="rId4"/>
          <a:stretch>
            <a:fillRect/>
          </a:stretch>
        </p:blipFill>
        <p:spPr>
          <a:xfrm>
            <a:off x="207509" y="3449411"/>
            <a:ext cx="8038420" cy="3047827"/>
          </a:xfrm>
          <a:prstGeom prst="rect">
            <a:avLst/>
          </a:prstGeom>
        </p:spPr>
      </p:pic>
    </p:spTree>
    <p:extLst>
      <p:ext uri="{BB962C8B-B14F-4D97-AF65-F5344CB8AC3E}">
        <p14:creationId xmlns:p14="http://schemas.microsoft.com/office/powerpoint/2010/main" val="80676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Questões Analíticas</a:t>
            </a:r>
          </a:p>
        </p:txBody>
      </p:sp>
      <p:sp>
        <p:nvSpPr>
          <p:cNvPr id="3" name="Content Placeholder 2"/>
          <p:cNvSpPr>
            <a:spLocks noGrp="1"/>
          </p:cNvSpPr>
          <p:nvPr>
            <p:ph idx="1"/>
          </p:nvPr>
        </p:nvSpPr>
        <p:spPr>
          <a:xfrm>
            <a:off x="404943" y="2470648"/>
            <a:ext cx="9375871" cy="4387352"/>
          </a:xfrm>
        </p:spPr>
        <p:txBody>
          <a:bodyPr>
            <a:noAutofit/>
          </a:bodyPr>
          <a:lstStyle/>
          <a:p>
            <a:r>
              <a:rPr lang="pt-PT" sz="2400" dirty="0"/>
              <a:t>Qual a influência da língua em que a canção é cantada? Existe maior quantidade de países que não se qualificam para a final cuja língua da música não seja o inglês? Existe melhor resultado médio para músicas em inglês? Existe alguma diferença entre os resultados do mesmo país entre músicas em inglês ou com a sua língua materna?</a:t>
            </a:r>
          </a:p>
        </p:txBody>
      </p:sp>
    </p:spTree>
    <p:extLst>
      <p:ext uri="{BB962C8B-B14F-4D97-AF65-F5344CB8AC3E}">
        <p14:creationId xmlns:p14="http://schemas.microsoft.com/office/powerpoint/2010/main" val="4050019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ergy-Saving-PowerPoint-Template" id="{21844F25-A429-E24F-BC74-68D2A6581939}" vid="{1DB52904-6AD3-4A4E-A84C-562A0CDED6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Eurovision-2022-PowerPoint-Template</Template>
  <TotalTime>168</TotalTime>
  <Words>954</Words>
  <Application>Microsoft Office PowerPoint</Application>
  <PresentationFormat>Ecrã Panorâmico</PresentationFormat>
  <Paragraphs>81</Paragraphs>
  <Slides>17</Slides>
  <Notes>9</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Arial</vt:lpstr>
      <vt:lpstr>Calibri</vt:lpstr>
      <vt:lpstr>Trebuchet MS</vt:lpstr>
      <vt:lpstr>Office Theme</vt:lpstr>
      <vt:lpstr>Análise de Fatores Que Influenciam o Resultado do Festival da Eurovisão</vt:lpstr>
      <vt:lpstr>Eurovisão</vt:lpstr>
      <vt:lpstr>Datasets</vt:lpstr>
      <vt:lpstr>Fontes de dados e erros</vt:lpstr>
      <vt:lpstr>Apresentação do PowerPoint</vt:lpstr>
      <vt:lpstr>Apresentação do PowerPoint</vt:lpstr>
      <vt:lpstr>Processo de Negócio</vt:lpstr>
      <vt:lpstr>Apresentação do PowerPoint</vt:lpstr>
      <vt:lpstr>Questões Analíticas</vt:lpstr>
      <vt:lpstr>Questões Analíticas</vt:lpstr>
      <vt:lpstr>Questões Analíticas</vt:lpstr>
      <vt:lpstr>Tabelas de Factos</vt:lpstr>
      <vt:lpstr>Tabelas de Factos</vt:lpstr>
      <vt:lpstr>Esquema em estrela global</vt:lpstr>
      <vt:lpstr>Apresentação do PowerPoint</vt:lpstr>
      <vt:lpstr>Apresentação do PowerPoint</vt:lpstr>
      <vt:lpstr>Perguntas?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Sílvia Mourão</dc:creator>
  <cp:lastModifiedBy>Renato Vaz</cp:lastModifiedBy>
  <cp:revision>12</cp:revision>
  <dcterms:created xsi:type="dcterms:W3CDTF">2022-05-01T23:28:38Z</dcterms:created>
  <dcterms:modified xsi:type="dcterms:W3CDTF">2022-05-02T16:28:15Z</dcterms:modified>
</cp:coreProperties>
</file>