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0" r:id="rId3"/>
    <p:sldId id="267" r:id="rId4"/>
    <p:sldId id="271" r:id="rId5"/>
    <p:sldId id="264" r:id="rId6"/>
    <p:sldId id="274" r:id="rId7"/>
    <p:sldId id="273" r:id="rId8"/>
    <p:sldId id="275" r:id="rId9"/>
    <p:sldId id="268" r:id="rId10"/>
    <p:sldId id="276" r:id="rId11"/>
    <p:sldId id="280" r:id="rId12"/>
    <p:sldId id="277" r:id="rId13"/>
    <p:sldId id="278" r:id="rId14"/>
    <p:sldId id="279" r:id="rId15"/>
    <p:sldId id="281" r:id="rId16"/>
    <p:sldId id="261" r:id="rId17"/>
    <p:sldId id="283" r:id="rId18"/>
    <p:sldId id="285" r:id="rId19"/>
    <p:sldId id="286" r:id="rId20"/>
    <p:sldId id="287" r:id="rId21"/>
    <p:sldId id="288" r:id="rId22"/>
    <p:sldId id="289" r:id="rId23"/>
    <p:sldId id="290" r:id="rId24"/>
    <p:sldId id="291" r:id="rId25"/>
    <p:sldId id="260" r:id="rId26"/>
    <p:sldId id="282" r:id="rId27"/>
    <p:sldId id="262"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ílvia Mourão" initials="SM" lastIdx="1" clrIdx="0">
    <p:extLst>
      <p:ext uri="{19B8F6BF-5375-455C-9EA6-DF929625EA0E}">
        <p15:presenceInfo xmlns:p15="http://schemas.microsoft.com/office/powerpoint/2012/main" userId="0819160ecef2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008C"/>
    <a:srgbClr val="1F34AB"/>
    <a:srgbClr val="D5ED92"/>
    <a:srgbClr val="5E88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em Estilo, Sem Grelh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A111915-BE36-4E01-A7E5-04B1672EAD32}" styleName="Estilo Claro 2 - Destaqu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85311" autoAdjust="0"/>
  </p:normalViewPr>
  <p:slideViewPr>
    <p:cSldViewPr snapToGrid="0">
      <p:cViewPr varScale="1">
        <p:scale>
          <a:sx n="114" d="100"/>
          <a:sy n="114" d="100"/>
        </p:scale>
        <p:origin x="46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263D59-0364-4E2A-94ED-700F37FE0CB9}" type="datetimeFigureOut">
              <a:rPr lang="pt-PT" smtClean="0"/>
              <a:t>23/05/2022</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5B793-7219-4584-8712-D87DA8E78539}" type="slidenum">
              <a:rPr lang="pt-PT" smtClean="0"/>
              <a:t>‹#›</a:t>
            </a:fld>
            <a:endParaRPr lang="pt-PT"/>
          </a:p>
        </p:txBody>
      </p:sp>
    </p:spTree>
    <p:extLst>
      <p:ext uri="{BB962C8B-B14F-4D97-AF65-F5344CB8AC3E}">
        <p14:creationId xmlns:p14="http://schemas.microsoft.com/office/powerpoint/2010/main" val="3950445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8A5B793-7219-4584-8712-D87DA8E78539}" type="slidenum">
              <a:rPr lang="pt-PT" smtClean="0"/>
              <a:t>2</a:t>
            </a:fld>
            <a:endParaRPr lang="pt-PT"/>
          </a:p>
        </p:txBody>
      </p:sp>
    </p:spTree>
    <p:extLst>
      <p:ext uri="{BB962C8B-B14F-4D97-AF65-F5344CB8AC3E}">
        <p14:creationId xmlns:p14="http://schemas.microsoft.com/office/powerpoint/2010/main" val="2065473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8A5B793-7219-4584-8712-D87DA8E78539}" type="slidenum">
              <a:rPr lang="pt-PT" smtClean="0"/>
              <a:t>12</a:t>
            </a:fld>
            <a:endParaRPr lang="pt-PT"/>
          </a:p>
        </p:txBody>
      </p:sp>
    </p:spTree>
    <p:extLst>
      <p:ext uri="{BB962C8B-B14F-4D97-AF65-F5344CB8AC3E}">
        <p14:creationId xmlns:p14="http://schemas.microsoft.com/office/powerpoint/2010/main" val="2174132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8A5B793-7219-4584-8712-D87DA8E78539}" type="slidenum">
              <a:rPr lang="pt-PT" smtClean="0"/>
              <a:t>13</a:t>
            </a:fld>
            <a:endParaRPr lang="pt-PT"/>
          </a:p>
        </p:txBody>
      </p:sp>
    </p:spTree>
    <p:extLst>
      <p:ext uri="{BB962C8B-B14F-4D97-AF65-F5344CB8AC3E}">
        <p14:creationId xmlns:p14="http://schemas.microsoft.com/office/powerpoint/2010/main" val="75425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8A5B793-7219-4584-8712-D87DA8E78539}" type="slidenum">
              <a:rPr lang="pt-PT" smtClean="0"/>
              <a:t>14</a:t>
            </a:fld>
            <a:endParaRPr lang="pt-PT"/>
          </a:p>
        </p:txBody>
      </p:sp>
    </p:spTree>
    <p:extLst>
      <p:ext uri="{BB962C8B-B14F-4D97-AF65-F5344CB8AC3E}">
        <p14:creationId xmlns:p14="http://schemas.microsoft.com/office/powerpoint/2010/main" val="1398976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8A5B793-7219-4584-8712-D87DA8E78539}" type="slidenum">
              <a:rPr lang="pt-PT" smtClean="0"/>
              <a:t>15</a:t>
            </a:fld>
            <a:endParaRPr lang="pt-PT"/>
          </a:p>
        </p:txBody>
      </p:sp>
    </p:spTree>
    <p:extLst>
      <p:ext uri="{BB962C8B-B14F-4D97-AF65-F5344CB8AC3E}">
        <p14:creationId xmlns:p14="http://schemas.microsoft.com/office/powerpoint/2010/main" val="859066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kern="1200" dirty="0">
                <a:solidFill>
                  <a:schemeClr val="tx1"/>
                </a:solidFill>
                <a:effectLst/>
                <a:latin typeface="+mn-lt"/>
                <a:ea typeface="+mn-ea"/>
                <a:cs typeface="+mn-cs"/>
              </a:rPr>
              <a:t>3 </a:t>
            </a:r>
            <a:r>
              <a:rPr lang="pt-PT" sz="1200" kern="1200" dirty="0" err="1">
                <a:solidFill>
                  <a:schemeClr val="tx1"/>
                </a:solidFill>
                <a:effectLst/>
                <a:latin typeface="+mn-lt"/>
                <a:ea typeface="+mn-ea"/>
                <a:cs typeface="+mn-cs"/>
              </a:rPr>
              <a:t>questoes</a:t>
            </a:r>
            <a:r>
              <a:rPr lang="pt-PT" sz="1200" kern="1200" dirty="0">
                <a:solidFill>
                  <a:schemeClr val="tx1"/>
                </a:solidFill>
                <a:effectLst/>
                <a:latin typeface="+mn-lt"/>
                <a:ea typeface="+mn-ea"/>
                <a:cs typeface="+mn-cs"/>
              </a:rPr>
              <a:t> definidas para o projeto divididas em 3 temas gerais: a influencia da língua em que a musica é cantada, a influencia da geografia e da demografia nos resultados e as questões da atualidade.</a:t>
            </a:r>
          </a:p>
          <a:p>
            <a:endParaRPr lang="pt-PT" dirty="0"/>
          </a:p>
        </p:txBody>
      </p:sp>
      <p:sp>
        <p:nvSpPr>
          <p:cNvPr id="4" name="Slide Number Placeholder 3"/>
          <p:cNvSpPr>
            <a:spLocks noGrp="1"/>
          </p:cNvSpPr>
          <p:nvPr>
            <p:ph type="sldNum" sz="quarter" idx="10"/>
          </p:nvPr>
        </p:nvSpPr>
        <p:spPr/>
        <p:txBody>
          <a:bodyPr/>
          <a:lstStyle/>
          <a:p>
            <a:fld id="{68A5B793-7219-4584-8712-D87DA8E78539}" type="slidenum">
              <a:rPr lang="pt-PT" smtClean="0"/>
              <a:t>16</a:t>
            </a:fld>
            <a:endParaRPr lang="pt-PT"/>
          </a:p>
        </p:txBody>
      </p:sp>
    </p:spTree>
    <p:extLst>
      <p:ext uri="{BB962C8B-B14F-4D97-AF65-F5344CB8AC3E}">
        <p14:creationId xmlns:p14="http://schemas.microsoft.com/office/powerpoint/2010/main" val="3180634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kern="1200" dirty="0">
                <a:solidFill>
                  <a:schemeClr val="tx1"/>
                </a:solidFill>
                <a:effectLst/>
                <a:latin typeface="+mn-lt"/>
                <a:ea typeface="+mn-ea"/>
                <a:cs typeface="+mn-cs"/>
              </a:rPr>
              <a:t>3 </a:t>
            </a:r>
            <a:r>
              <a:rPr lang="pt-PT" sz="1200" kern="1200" dirty="0" err="1">
                <a:solidFill>
                  <a:schemeClr val="tx1"/>
                </a:solidFill>
                <a:effectLst/>
                <a:latin typeface="+mn-lt"/>
                <a:ea typeface="+mn-ea"/>
                <a:cs typeface="+mn-cs"/>
              </a:rPr>
              <a:t>questoes</a:t>
            </a:r>
            <a:r>
              <a:rPr lang="pt-PT" sz="1200" kern="1200" dirty="0">
                <a:solidFill>
                  <a:schemeClr val="tx1"/>
                </a:solidFill>
                <a:effectLst/>
                <a:latin typeface="+mn-lt"/>
                <a:ea typeface="+mn-ea"/>
                <a:cs typeface="+mn-cs"/>
              </a:rPr>
              <a:t> definidas para o projeto divididas em 3 temas gerais: a influencia da língua em que a musica é cantada, a influencia da geografia e da demografia nos resultados e as questões da atualidade.</a:t>
            </a:r>
          </a:p>
          <a:p>
            <a:endParaRPr lang="pt-PT" dirty="0"/>
          </a:p>
        </p:txBody>
      </p:sp>
      <p:sp>
        <p:nvSpPr>
          <p:cNvPr id="4" name="Slide Number Placeholder 3"/>
          <p:cNvSpPr>
            <a:spLocks noGrp="1"/>
          </p:cNvSpPr>
          <p:nvPr>
            <p:ph type="sldNum" sz="quarter" idx="10"/>
          </p:nvPr>
        </p:nvSpPr>
        <p:spPr/>
        <p:txBody>
          <a:bodyPr/>
          <a:lstStyle/>
          <a:p>
            <a:fld id="{68A5B793-7219-4584-8712-D87DA8E78539}" type="slidenum">
              <a:rPr lang="pt-PT" smtClean="0"/>
              <a:t>25</a:t>
            </a:fld>
            <a:endParaRPr lang="pt-PT"/>
          </a:p>
        </p:txBody>
      </p:sp>
    </p:spTree>
    <p:extLst>
      <p:ext uri="{BB962C8B-B14F-4D97-AF65-F5344CB8AC3E}">
        <p14:creationId xmlns:p14="http://schemas.microsoft.com/office/powerpoint/2010/main" val="3350193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kern="1200" dirty="0">
                <a:solidFill>
                  <a:schemeClr val="tx1"/>
                </a:solidFill>
                <a:effectLst/>
                <a:latin typeface="+mn-lt"/>
                <a:ea typeface="+mn-ea"/>
                <a:cs typeface="+mn-cs"/>
              </a:rPr>
              <a:t>3 </a:t>
            </a:r>
            <a:r>
              <a:rPr lang="pt-PT" sz="1200" kern="1200" dirty="0" err="1">
                <a:solidFill>
                  <a:schemeClr val="tx1"/>
                </a:solidFill>
                <a:effectLst/>
                <a:latin typeface="+mn-lt"/>
                <a:ea typeface="+mn-ea"/>
                <a:cs typeface="+mn-cs"/>
              </a:rPr>
              <a:t>questoes</a:t>
            </a:r>
            <a:r>
              <a:rPr lang="pt-PT" sz="1200" kern="1200" dirty="0">
                <a:solidFill>
                  <a:schemeClr val="tx1"/>
                </a:solidFill>
                <a:effectLst/>
                <a:latin typeface="+mn-lt"/>
                <a:ea typeface="+mn-ea"/>
                <a:cs typeface="+mn-cs"/>
              </a:rPr>
              <a:t> definidas para o projeto divididas em 3 temas gerais: a influencia da língua em que a musica é cantada, a influencia da geografia e da demografia nos resultados e as questões da atualidade.</a:t>
            </a:r>
          </a:p>
          <a:p>
            <a:endParaRPr lang="pt-PT" dirty="0"/>
          </a:p>
        </p:txBody>
      </p:sp>
      <p:sp>
        <p:nvSpPr>
          <p:cNvPr id="4" name="Slide Number Placeholder 3"/>
          <p:cNvSpPr>
            <a:spLocks noGrp="1"/>
          </p:cNvSpPr>
          <p:nvPr>
            <p:ph type="sldNum" sz="quarter" idx="10"/>
          </p:nvPr>
        </p:nvSpPr>
        <p:spPr/>
        <p:txBody>
          <a:bodyPr/>
          <a:lstStyle/>
          <a:p>
            <a:fld id="{68A5B793-7219-4584-8712-D87DA8E78539}" type="slidenum">
              <a:rPr lang="pt-PT" smtClean="0"/>
              <a:t>27</a:t>
            </a:fld>
            <a:endParaRPr lang="pt-PT"/>
          </a:p>
        </p:txBody>
      </p:sp>
    </p:spTree>
    <p:extLst>
      <p:ext uri="{BB962C8B-B14F-4D97-AF65-F5344CB8AC3E}">
        <p14:creationId xmlns:p14="http://schemas.microsoft.com/office/powerpoint/2010/main" val="339374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8A5B793-7219-4584-8712-D87DA8E78539}" type="slidenum">
              <a:rPr lang="pt-PT" smtClean="0"/>
              <a:t>4</a:t>
            </a:fld>
            <a:endParaRPr lang="pt-PT"/>
          </a:p>
        </p:txBody>
      </p:sp>
    </p:spTree>
    <p:extLst>
      <p:ext uri="{BB962C8B-B14F-4D97-AF65-F5344CB8AC3E}">
        <p14:creationId xmlns:p14="http://schemas.microsoft.com/office/powerpoint/2010/main" val="2493368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800" b="0" i="0" u="none" strike="noStrike" baseline="0" dirty="0">
                <a:solidFill>
                  <a:srgbClr val="000000"/>
                </a:solidFill>
                <a:latin typeface="Calibri" panose="020F0502020204030204" pitchFamily="34" charset="0"/>
              </a:rPr>
              <a:t>Dado que não temos muitas medidas numéricas, achamos por bem arranjar mais </a:t>
            </a:r>
            <a:r>
              <a:rPr lang="pt-PT" sz="1800" b="0" i="0" u="none" strike="noStrike" baseline="0" dirty="0" err="1">
                <a:solidFill>
                  <a:srgbClr val="000000"/>
                </a:solidFill>
                <a:latin typeface="Calibri" panose="020F0502020204030204" pitchFamily="34" charset="0"/>
              </a:rPr>
              <a:t>datasets</a:t>
            </a:r>
            <a:r>
              <a:rPr lang="pt-PT" sz="1800" b="0" i="0" u="none" strike="noStrike" baseline="0" dirty="0">
                <a:solidFill>
                  <a:srgbClr val="000000"/>
                </a:solidFill>
                <a:latin typeface="Calibri" panose="020F0502020204030204" pitchFamily="34" charset="0"/>
              </a:rPr>
              <a:t> para caracterizar melhor os dados</a:t>
            </a:r>
            <a:endParaRPr lang="pt-PT" sz="1800" dirty="0"/>
          </a:p>
          <a:p>
            <a:r>
              <a:rPr lang="pt-PT" sz="1800" b="0" i="0" u="none" strike="noStrike" baseline="0" dirty="0">
                <a:solidFill>
                  <a:srgbClr val="000000"/>
                </a:solidFill>
                <a:latin typeface="Calibri" panose="020F0502020204030204" pitchFamily="34" charset="0"/>
              </a:rPr>
              <a:t>Recolhemos diversos </a:t>
            </a:r>
            <a:r>
              <a:rPr lang="pt-PT" sz="1800" b="0" i="0" u="none" strike="noStrike" baseline="0" dirty="0" err="1">
                <a:solidFill>
                  <a:srgbClr val="000000"/>
                </a:solidFill>
                <a:latin typeface="Calibri" panose="020F0502020204030204" pitchFamily="34" charset="0"/>
              </a:rPr>
              <a:t>datasets</a:t>
            </a:r>
            <a:r>
              <a:rPr lang="pt-PT" sz="1800" b="0" i="0" u="none" strike="noStrike" baseline="0" dirty="0">
                <a:solidFill>
                  <a:srgbClr val="000000"/>
                </a:solidFill>
                <a:latin typeface="Calibri" panose="020F0502020204030204" pitchFamily="34" charset="0"/>
              </a:rPr>
              <a:t> de várias fontes dividindo-se estes em duas categorias: relativos ao festival da Eurovisão e os que permitem caracterizar colunas dos dados recolhidos, nomeadamente informação sobre os países, géneros de música e acontecimentos anuais. </a:t>
            </a:r>
          </a:p>
        </p:txBody>
      </p:sp>
      <p:sp>
        <p:nvSpPr>
          <p:cNvPr id="4" name="Marcador de Posição do Número do Diapositivo 3"/>
          <p:cNvSpPr>
            <a:spLocks noGrp="1"/>
          </p:cNvSpPr>
          <p:nvPr>
            <p:ph type="sldNum" sz="quarter" idx="5"/>
          </p:nvPr>
        </p:nvSpPr>
        <p:spPr/>
        <p:txBody>
          <a:bodyPr/>
          <a:lstStyle/>
          <a:p>
            <a:fld id="{68A5B793-7219-4584-8712-D87DA8E78539}" type="slidenum">
              <a:rPr lang="pt-PT" smtClean="0"/>
              <a:t>5</a:t>
            </a:fld>
            <a:endParaRPr lang="pt-PT"/>
          </a:p>
        </p:txBody>
      </p:sp>
    </p:spTree>
    <p:extLst>
      <p:ext uri="{BB962C8B-B14F-4D97-AF65-F5344CB8AC3E}">
        <p14:creationId xmlns:p14="http://schemas.microsoft.com/office/powerpoint/2010/main" val="3335656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8A5B793-7219-4584-8712-D87DA8E78539}" type="slidenum">
              <a:rPr lang="pt-PT" smtClean="0"/>
              <a:t>6</a:t>
            </a:fld>
            <a:endParaRPr lang="pt-PT"/>
          </a:p>
        </p:txBody>
      </p:sp>
    </p:spTree>
    <p:extLst>
      <p:ext uri="{BB962C8B-B14F-4D97-AF65-F5344CB8AC3E}">
        <p14:creationId xmlns:p14="http://schemas.microsoft.com/office/powerpoint/2010/main" val="1485762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800" b="0" i="0" u="none" strike="noStrike" baseline="0" dirty="0">
                <a:solidFill>
                  <a:srgbClr val="000000"/>
                </a:solidFill>
                <a:latin typeface="Calibri" panose="020F0502020204030204" pitchFamily="34" charset="0"/>
              </a:rPr>
              <a:t>Dado que não temos muitas medidas numéricas, achamos por bem arranjar mais </a:t>
            </a:r>
            <a:r>
              <a:rPr lang="pt-PT" sz="1800" b="0" i="0" u="none" strike="noStrike" baseline="0" dirty="0" err="1">
                <a:solidFill>
                  <a:srgbClr val="000000"/>
                </a:solidFill>
                <a:latin typeface="Calibri" panose="020F0502020204030204" pitchFamily="34" charset="0"/>
              </a:rPr>
              <a:t>datasets</a:t>
            </a:r>
            <a:r>
              <a:rPr lang="pt-PT" sz="1800" b="0" i="0" u="none" strike="noStrike" baseline="0" dirty="0">
                <a:solidFill>
                  <a:srgbClr val="000000"/>
                </a:solidFill>
                <a:latin typeface="Calibri" panose="020F0502020204030204" pitchFamily="34" charset="0"/>
              </a:rPr>
              <a:t> para caracterizar melhor os dados</a:t>
            </a:r>
            <a:endParaRPr lang="pt-PT" sz="1800" dirty="0"/>
          </a:p>
          <a:p>
            <a:r>
              <a:rPr lang="pt-PT" sz="1800" b="0" i="0" u="none" strike="noStrike" baseline="0" dirty="0">
                <a:solidFill>
                  <a:srgbClr val="000000"/>
                </a:solidFill>
                <a:latin typeface="Calibri" panose="020F0502020204030204" pitchFamily="34" charset="0"/>
              </a:rPr>
              <a:t>Recolhemos diversos </a:t>
            </a:r>
            <a:r>
              <a:rPr lang="pt-PT" sz="1800" b="0" i="0" u="none" strike="noStrike" baseline="0" dirty="0" err="1">
                <a:solidFill>
                  <a:srgbClr val="000000"/>
                </a:solidFill>
                <a:latin typeface="Calibri" panose="020F0502020204030204" pitchFamily="34" charset="0"/>
              </a:rPr>
              <a:t>datasets</a:t>
            </a:r>
            <a:r>
              <a:rPr lang="pt-PT" sz="1800" b="0" i="0" u="none" strike="noStrike" baseline="0" dirty="0">
                <a:solidFill>
                  <a:srgbClr val="000000"/>
                </a:solidFill>
                <a:latin typeface="Calibri" panose="020F0502020204030204" pitchFamily="34" charset="0"/>
              </a:rPr>
              <a:t> de várias fontes dividindo-se estes em duas categorias: relativos ao festival da Eurovisão e os que permitem caracterizar colunas dos dados recolhidos, nomeadamente informação sobre os países, géneros de música e acontecimentos anuais. </a:t>
            </a:r>
          </a:p>
        </p:txBody>
      </p:sp>
      <p:sp>
        <p:nvSpPr>
          <p:cNvPr id="4" name="Marcador de Posição do Número do Diapositivo 3"/>
          <p:cNvSpPr>
            <a:spLocks noGrp="1"/>
          </p:cNvSpPr>
          <p:nvPr>
            <p:ph type="sldNum" sz="quarter" idx="5"/>
          </p:nvPr>
        </p:nvSpPr>
        <p:spPr/>
        <p:txBody>
          <a:bodyPr/>
          <a:lstStyle/>
          <a:p>
            <a:fld id="{68A5B793-7219-4584-8712-D87DA8E78539}" type="slidenum">
              <a:rPr lang="pt-PT" smtClean="0"/>
              <a:t>7</a:t>
            </a:fld>
            <a:endParaRPr lang="pt-PT"/>
          </a:p>
        </p:txBody>
      </p:sp>
    </p:spTree>
    <p:extLst>
      <p:ext uri="{BB962C8B-B14F-4D97-AF65-F5344CB8AC3E}">
        <p14:creationId xmlns:p14="http://schemas.microsoft.com/office/powerpoint/2010/main" val="3740622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8A5B793-7219-4584-8712-D87DA8E78539}" type="slidenum">
              <a:rPr lang="pt-PT" smtClean="0"/>
              <a:t>8</a:t>
            </a:fld>
            <a:endParaRPr lang="pt-PT"/>
          </a:p>
        </p:txBody>
      </p:sp>
    </p:spTree>
    <p:extLst>
      <p:ext uri="{BB962C8B-B14F-4D97-AF65-F5344CB8AC3E}">
        <p14:creationId xmlns:p14="http://schemas.microsoft.com/office/powerpoint/2010/main" val="3819420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68A5B793-7219-4584-8712-D87DA8E78539}" type="slidenum">
              <a:rPr lang="pt-PT" smtClean="0"/>
              <a:t>9</a:t>
            </a:fld>
            <a:endParaRPr lang="pt-PT"/>
          </a:p>
        </p:txBody>
      </p:sp>
    </p:spTree>
    <p:extLst>
      <p:ext uri="{BB962C8B-B14F-4D97-AF65-F5344CB8AC3E}">
        <p14:creationId xmlns:p14="http://schemas.microsoft.com/office/powerpoint/2010/main" val="3631206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8A5B793-7219-4584-8712-D87DA8E78539}" type="slidenum">
              <a:rPr lang="pt-PT" smtClean="0"/>
              <a:t>10</a:t>
            </a:fld>
            <a:endParaRPr lang="pt-PT"/>
          </a:p>
        </p:txBody>
      </p:sp>
    </p:spTree>
    <p:extLst>
      <p:ext uri="{BB962C8B-B14F-4D97-AF65-F5344CB8AC3E}">
        <p14:creationId xmlns:p14="http://schemas.microsoft.com/office/powerpoint/2010/main" val="593654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8A5B793-7219-4584-8712-D87DA8E78539}" type="slidenum">
              <a:rPr lang="pt-PT" smtClean="0"/>
              <a:t>11</a:t>
            </a:fld>
            <a:endParaRPr lang="pt-PT"/>
          </a:p>
        </p:txBody>
      </p:sp>
    </p:spTree>
    <p:extLst>
      <p:ext uri="{BB962C8B-B14F-4D97-AF65-F5344CB8AC3E}">
        <p14:creationId xmlns:p14="http://schemas.microsoft.com/office/powerpoint/2010/main" val="1544376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127170" y="1041400"/>
            <a:ext cx="6640287" cy="2387600"/>
          </a:xfrm>
        </p:spPr>
        <p:txBody>
          <a:bodyPr anchor="b">
            <a:normAutofit/>
          </a:bodyPr>
          <a:lstStyle>
            <a:lvl1pPr algn="ctr">
              <a:defRPr sz="6000"/>
            </a:lvl1pPr>
          </a:lstStyle>
          <a:p>
            <a:r>
              <a:rPr lang="en-US"/>
              <a:t>Click to edit Master title style</a:t>
            </a:r>
          </a:p>
        </p:txBody>
      </p:sp>
      <p:sp>
        <p:nvSpPr>
          <p:cNvPr id="3" name="Subtitle 2"/>
          <p:cNvSpPr>
            <a:spLocks noGrp="1"/>
          </p:cNvSpPr>
          <p:nvPr>
            <p:ph type="subTitle" idx="1"/>
          </p:nvPr>
        </p:nvSpPr>
        <p:spPr>
          <a:xfrm>
            <a:off x="5127170" y="3521075"/>
            <a:ext cx="664028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ysClr val="windowText" lastClr="0000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8623663" cy="1325563"/>
          </a:xfrm>
          <a:prstGeom prst="rect">
            <a:avLst/>
          </a:prstGeom>
          <a:noFill/>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8623663"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04943"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5/23/2022</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3"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hlinkClick r:id="rId13"/>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D9008C"/>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5127169" y="3602718"/>
            <a:ext cx="6640287" cy="1655762"/>
          </a:xfrm>
        </p:spPr>
        <p:txBody>
          <a:bodyPr>
            <a:normAutofit lnSpcReduction="10000"/>
          </a:bodyPr>
          <a:lstStyle/>
          <a:p>
            <a:r>
              <a:rPr lang="pt-PT" dirty="0"/>
              <a:t>IPAI</a:t>
            </a:r>
          </a:p>
          <a:p>
            <a:r>
              <a:rPr lang="pt-PT" dirty="0"/>
              <a:t>Apresentação Parte 1, 2 e 3</a:t>
            </a:r>
          </a:p>
          <a:p>
            <a:r>
              <a:rPr lang="pt-PT" dirty="0"/>
              <a:t>Grupo 9</a:t>
            </a:r>
          </a:p>
          <a:p>
            <a:r>
              <a:rPr lang="pt-PT" dirty="0"/>
              <a:t>Renato Vaz, Sílvia Mourão, Sofia Freire</a:t>
            </a:r>
          </a:p>
          <a:p>
            <a:endParaRPr lang="pt-PT" dirty="0"/>
          </a:p>
        </p:txBody>
      </p:sp>
      <p:sp>
        <p:nvSpPr>
          <p:cNvPr id="6" name="Title 5"/>
          <p:cNvSpPr>
            <a:spLocks noGrp="1"/>
          </p:cNvSpPr>
          <p:nvPr>
            <p:ph type="ctrTitle"/>
          </p:nvPr>
        </p:nvSpPr>
        <p:spPr>
          <a:xfrm>
            <a:off x="5127169" y="780143"/>
            <a:ext cx="6640287" cy="2387600"/>
          </a:xfrm>
        </p:spPr>
        <p:txBody>
          <a:bodyPr>
            <a:noAutofit/>
          </a:bodyPr>
          <a:lstStyle/>
          <a:p>
            <a:r>
              <a:rPr lang="pt-PT" sz="4400" dirty="0"/>
              <a:t>Análise de Fatores Que Influenciam o Resultado do Festival da Eurovisão</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B779FE0D-ACEE-C42E-ECA6-2B490E118B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55" y="2256250"/>
            <a:ext cx="11975690" cy="3997324"/>
          </a:xfrm>
          <a:prstGeom prst="rect">
            <a:avLst/>
          </a:prstGeom>
        </p:spPr>
      </p:pic>
      <p:sp>
        <p:nvSpPr>
          <p:cNvPr id="5" name="Title 1">
            <a:extLst>
              <a:ext uri="{FF2B5EF4-FFF2-40B4-BE49-F238E27FC236}">
                <a16:creationId xmlns:a16="http://schemas.microsoft.com/office/drawing/2014/main" id="{6B0E605D-F29C-35BB-5FD7-A323AE93B6BA}"/>
              </a:ext>
            </a:extLst>
          </p:cNvPr>
          <p:cNvSpPr>
            <a:spLocks noGrp="1"/>
          </p:cNvSpPr>
          <p:nvPr>
            <p:ph type="title"/>
          </p:nvPr>
        </p:nvSpPr>
        <p:spPr>
          <a:xfrm>
            <a:off x="404943" y="417376"/>
            <a:ext cx="8623663" cy="1325563"/>
          </a:xfrm>
        </p:spPr>
        <p:txBody>
          <a:bodyPr/>
          <a:lstStyle/>
          <a:p>
            <a:r>
              <a:rPr lang="pt-PT" dirty="0"/>
              <a:t>A Viagem dos Dados</a:t>
            </a:r>
          </a:p>
        </p:txBody>
      </p:sp>
      <p:sp>
        <p:nvSpPr>
          <p:cNvPr id="7" name="Rectangle 6">
            <a:extLst>
              <a:ext uri="{FF2B5EF4-FFF2-40B4-BE49-F238E27FC236}">
                <a16:creationId xmlns:a16="http://schemas.microsoft.com/office/drawing/2014/main" id="{E6E56679-3DC3-2AEC-D545-A45A8A673A48}"/>
              </a:ext>
            </a:extLst>
          </p:cNvPr>
          <p:cNvSpPr/>
          <p:nvPr/>
        </p:nvSpPr>
        <p:spPr>
          <a:xfrm>
            <a:off x="3854245" y="2467897"/>
            <a:ext cx="727588" cy="550606"/>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
        <p:nvSpPr>
          <p:cNvPr id="6" name="Rectangle 5">
            <a:extLst>
              <a:ext uri="{FF2B5EF4-FFF2-40B4-BE49-F238E27FC236}">
                <a16:creationId xmlns:a16="http://schemas.microsoft.com/office/drawing/2014/main" id="{3BC52B85-226D-6EF8-FB05-62694F4CC48B}"/>
              </a:ext>
            </a:extLst>
          </p:cNvPr>
          <p:cNvSpPr/>
          <p:nvPr/>
        </p:nvSpPr>
        <p:spPr>
          <a:xfrm>
            <a:off x="4647948" y="2379406"/>
            <a:ext cx="865240" cy="722929"/>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
        <p:nvSpPr>
          <p:cNvPr id="9" name="Rectangle 8">
            <a:extLst>
              <a:ext uri="{FF2B5EF4-FFF2-40B4-BE49-F238E27FC236}">
                <a16:creationId xmlns:a16="http://schemas.microsoft.com/office/drawing/2014/main" id="{A5B24764-ACBA-5B9C-0E7C-6A764813A7BA}"/>
              </a:ext>
            </a:extLst>
          </p:cNvPr>
          <p:cNvSpPr/>
          <p:nvPr/>
        </p:nvSpPr>
        <p:spPr>
          <a:xfrm>
            <a:off x="3785419" y="3726296"/>
            <a:ext cx="865240" cy="634439"/>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
        <p:nvSpPr>
          <p:cNvPr id="10" name="Rectangle 9">
            <a:extLst>
              <a:ext uri="{FF2B5EF4-FFF2-40B4-BE49-F238E27FC236}">
                <a16:creationId xmlns:a16="http://schemas.microsoft.com/office/drawing/2014/main" id="{001F356D-64E7-F049-FDBC-5C4BE91B5312}"/>
              </a:ext>
            </a:extLst>
          </p:cNvPr>
          <p:cNvSpPr/>
          <p:nvPr/>
        </p:nvSpPr>
        <p:spPr>
          <a:xfrm>
            <a:off x="4139380" y="5619135"/>
            <a:ext cx="796414" cy="634439"/>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
        <p:nvSpPr>
          <p:cNvPr id="11" name="Rectangle 10">
            <a:extLst>
              <a:ext uri="{FF2B5EF4-FFF2-40B4-BE49-F238E27FC236}">
                <a16:creationId xmlns:a16="http://schemas.microsoft.com/office/drawing/2014/main" id="{2C107AE3-DF79-EF74-06D6-47F2554757E4}"/>
              </a:ext>
            </a:extLst>
          </p:cNvPr>
          <p:cNvSpPr/>
          <p:nvPr/>
        </p:nvSpPr>
        <p:spPr>
          <a:xfrm>
            <a:off x="6522514" y="4615974"/>
            <a:ext cx="796414" cy="634439"/>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Tree>
    <p:extLst>
      <p:ext uri="{BB962C8B-B14F-4D97-AF65-F5344CB8AC3E}">
        <p14:creationId xmlns:p14="http://schemas.microsoft.com/office/powerpoint/2010/main" val="344719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randombar(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FE07F9-BB21-A367-F93A-167BAB5702A8}"/>
              </a:ext>
            </a:extLst>
          </p:cNvPr>
          <p:cNvSpPr>
            <a:spLocks noGrp="1"/>
          </p:cNvSpPr>
          <p:nvPr>
            <p:ph type="title"/>
          </p:nvPr>
        </p:nvSpPr>
        <p:spPr>
          <a:xfrm>
            <a:off x="404943" y="417376"/>
            <a:ext cx="8623663" cy="1325563"/>
          </a:xfrm>
        </p:spPr>
        <p:txBody>
          <a:bodyPr/>
          <a:lstStyle/>
          <a:p>
            <a:r>
              <a:rPr lang="pt-PT" dirty="0"/>
              <a:t>Preparação das Dimensões e Tabelas de Factos em Python</a:t>
            </a:r>
          </a:p>
        </p:txBody>
      </p:sp>
      <p:pic>
        <p:nvPicPr>
          <p:cNvPr id="5" name="Picture 4" descr="A picture containing text&#10;&#10;Description automatically generated">
            <a:extLst>
              <a:ext uri="{FF2B5EF4-FFF2-40B4-BE49-F238E27FC236}">
                <a16:creationId xmlns:a16="http://schemas.microsoft.com/office/drawing/2014/main" id="{BBE39F04-736A-B2BE-DC9D-28BACD8233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0465" y="1887794"/>
            <a:ext cx="4061165" cy="4395020"/>
          </a:xfrm>
          <a:prstGeom prst="rect">
            <a:avLst/>
          </a:prstGeom>
          <a:noFill/>
          <a:ln>
            <a:noFill/>
          </a:ln>
        </p:spPr>
      </p:pic>
      <p:pic>
        <p:nvPicPr>
          <p:cNvPr id="6" name="Picture 5" descr="Text&#10;&#10;Description automatically generated">
            <a:extLst>
              <a:ext uri="{FF2B5EF4-FFF2-40B4-BE49-F238E27FC236}">
                <a16:creationId xmlns:a16="http://schemas.microsoft.com/office/drawing/2014/main" id="{D4095488-97A7-F218-BEC7-F59A6984969E}"/>
              </a:ext>
            </a:extLst>
          </p:cNvPr>
          <p:cNvPicPr>
            <a:picLocks noChangeAspect="1"/>
          </p:cNvPicPr>
          <p:nvPr/>
        </p:nvPicPr>
        <p:blipFill rotWithShape="1">
          <a:blip r:embed="rId4">
            <a:extLst>
              <a:ext uri="{28A0092B-C50C-407E-A947-70E740481C1C}">
                <a14:useLocalDpi xmlns:a14="http://schemas.microsoft.com/office/drawing/2010/main" val="0"/>
              </a:ext>
            </a:extLst>
          </a:blip>
          <a:srcRect r="26670"/>
          <a:stretch/>
        </p:blipFill>
        <p:spPr bwMode="auto">
          <a:xfrm>
            <a:off x="4825664" y="1887794"/>
            <a:ext cx="4202942" cy="3024505"/>
          </a:xfrm>
          <a:prstGeom prst="rect">
            <a:avLst/>
          </a:prstGeom>
          <a:noFill/>
          <a:ln>
            <a:noFill/>
          </a:ln>
        </p:spPr>
      </p:pic>
      <p:pic>
        <p:nvPicPr>
          <p:cNvPr id="7" name="Picture 6" descr="Graphical user interface, text, application, email&#10;&#10;Description automatically generated">
            <a:extLst>
              <a:ext uri="{FF2B5EF4-FFF2-40B4-BE49-F238E27FC236}">
                <a16:creationId xmlns:a16="http://schemas.microsoft.com/office/drawing/2014/main" id="{DF7FB741-BD31-9F4D-150E-D0ACC3CD9B7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19911" y="3206054"/>
            <a:ext cx="5731510" cy="3412490"/>
          </a:xfrm>
          <a:prstGeom prst="rect">
            <a:avLst/>
          </a:prstGeom>
          <a:noFill/>
          <a:ln>
            <a:noFill/>
          </a:ln>
        </p:spPr>
      </p:pic>
      <p:pic>
        <p:nvPicPr>
          <p:cNvPr id="8" name="Picture 7" descr="Text&#10;&#10;Description automatically generated">
            <a:extLst>
              <a:ext uri="{FF2B5EF4-FFF2-40B4-BE49-F238E27FC236}">
                <a16:creationId xmlns:a16="http://schemas.microsoft.com/office/drawing/2014/main" id="{A9009C07-9466-539E-055B-7BD25715668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39357" y="2481130"/>
            <a:ext cx="5731510" cy="2760980"/>
          </a:xfrm>
          <a:prstGeom prst="rect">
            <a:avLst/>
          </a:prstGeom>
          <a:noFill/>
          <a:ln>
            <a:noFill/>
          </a:ln>
        </p:spPr>
      </p:pic>
      <p:pic>
        <p:nvPicPr>
          <p:cNvPr id="9" name="Picture 8" descr="Text&#10;&#10;Description automatically generated">
            <a:extLst>
              <a:ext uri="{FF2B5EF4-FFF2-40B4-BE49-F238E27FC236}">
                <a16:creationId xmlns:a16="http://schemas.microsoft.com/office/drawing/2014/main" id="{E889B514-66C1-43EA-98F2-F722CC9199D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59909" y="1887794"/>
            <a:ext cx="5731510" cy="4653915"/>
          </a:xfrm>
          <a:prstGeom prst="rect">
            <a:avLst/>
          </a:prstGeom>
          <a:noFill/>
          <a:ln>
            <a:noFill/>
          </a:ln>
        </p:spPr>
      </p:pic>
    </p:spTree>
    <p:extLst>
      <p:ext uri="{BB962C8B-B14F-4D97-AF65-F5344CB8AC3E}">
        <p14:creationId xmlns:p14="http://schemas.microsoft.com/office/powerpoint/2010/main" val="81385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FE07F9-BB21-A367-F93A-167BAB5702A8}"/>
              </a:ext>
            </a:extLst>
          </p:cNvPr>
          <p:cNvSpPr>
            <a:spLocks noGrp="1"/>
          </p:cNvSpPr>
          <p:nvPr>
            <p:ph type="title"/>
          </p:nvPr>
        </p:nvSpPr>
        <p:spPr>
          <a:xfrm>
            <a:off x="404943" y="417376"/>
            <a:ext cx="8623663" cy="1325563"/>
          </a:xfrm>
        </p:spPr>
        <p:txBody>
          <a:bodyPr/>
          <a:lstStyle/>
          <a:p>
            <a:r>
              <a:rPr lang="pt-PT" dirty="0"/>
              <a:t>Preparação das Dimensões e Tabelas de Factos em Python</a:t>
            </a:r>
          </a:p>
        </p:txBody>
      </p:sp>
      <p:pic>
        <p:nvPicPr>
          <p:cNvPr id="10" name="Imagem 1721935575" descr="Uma imagem com mesa&#10;&#10;Descrição gerada automaticamente">
            <a:extLst>
              <a:ext uri="{FF2B5EF4-FFF2-40B4-BE49-F238E27FC236}">
                <a16:creationId xmlns:a16="http://schemas.microsoft.com/office/drawing/2014/main" id="{F5575051-27F8-70D7-F1BF-1725A79C6B14}"/>
              </a:ext>
            </a:extLst>
          </p:cNvPr>
          <p:cNvPicPr>
            <a:picLocks noChangeAspect="1"/>
          </p:cNvPicPr>
          <p:nvPr/>
        </p:nvPicPr>
        <p:blipFill rotWithShape="1">
          <a:blip r:embed="rId3"/>
          <a:srcRect t="1606" b="4431"/>
          <a:stretch/>
        </p:blipFill>
        <p:spPr>
          <a:xfrm>
            <a:off x="2255397" y="1863559"/>
            <a:ext cx="4922754" cy="4577065"/>
          </a:xfrm>
          <a:prstGeom prst="rect">
            <a:avLst/>
          </a:prstGeom>
        </p:spPr>
      </p:pic>
    </p:spTree>
    <p:extLst>
      <p:ext uri="{BB962C8B-B14F-4D97-AF65-F5344CB8AC3E}">
        <p14:creationId xmlns:p14="http://schemas.microsoft.com/office/powerpoint/2010/main" val="3918269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B779FE0D-ACEE-C42E-ECA6-2B490E118B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55" y="2256250"/>
            <a:ext cx="11975690" cy="3997324"/>
          </a:xfrm>
          <a:prstGeom prst="rect">
            <a:avLst/>
          </a:prstGeom>
        </p:spPr>
      </p:pic>
      <p:sp>
        <p:nvSpPr>
          <p:cNvPr id="5" name="Title 1">
            <a:extLst>
              <a:ext uri="{FF2B5EF4-FFF2-40B4-BE49-F238E27FC236}">
                <a16:creationId xmlns:a16="http://schemas.microsoft.com/office/drawing/2014/main" id="{6B0E605D-F29C-35BB-5FD7-A323AE93B6BA}"/>
              </a:ext>
            </a:extLst>
          </p:cNvPr>
          <p:cNvSpPr>
            <a:spLocks noGrp="1"/>
          </p:cNvSpPr>
          <p:nvPr>
            <p:ph type="title"/>
          </p:nvPr>
        </p:nvSpPr>
        <p:spPr>
          <a:xfrm>
            <a:off x="404943" y="417376"/>
            <a:ext cx="8623663" cy="1325563"/>
          </a:xfrm>
        </p:spPr>
        <p:txBody>
          <a:bodyPr/>
          <a:lstStyle/>
          <a:p>
            <a:r>
              <a:rPr lang="pt-PT" dirty="0"/>
              <a:t>A Viagem dos Dados</a:t>
            </a:r>
          </a:p>
        </p:txBody>
      </p:sp>
      <p:sp>
        <p:nvSpPr>
          <p:cNvPr id="6" name="Rectangle 5">
            <a:extLst>
              <a:ext uri="{FF2B5EF4-FFF2-40B4-BE49-F238E27FC236}">
                <a16:creationId xmlns:a16="http://schemas.microsoft.com/office/drawing/2014/main" id="{3BC52B85-226D-6EF8-FB05-62694F4CC48B}"/>
              </a:ext>
            </a:extLst>
          </p:cNvPr>
          <p:cNvSpPr/>
          <p:nvPr/>
        </p:nvSpPr>
        <p:spPr>
          <a:xfrm>
            <a:off x="4647948" y="2379406"/>
            <a:ext cx="865240" cy="722929"/>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
        <p:nvSpPr>
          <p:cNvPr id="9" name="Rectangle 8">
            <a:extLst>
              <a:ext uri="{FF2B5EF4-FFF2-40B4-BE49-F238E27FC236}">
                <a16:creationId xmlns:a16="http://schemas.microsoft.com/office/drawing/2014/main" id="{A5B24764-ACBA-5B9C-0E7C-6A764813A7BA}"/>
              </a:ext>
            </a:extLst>
          </p:cNvPr>
          <p:cNvSpPr/>
          <p:nvPr/>
        </p:nvSpPr>
        <p:spPr>
          <a:xfrm>
            <a:off x="3785419" y="3726296"/>
            <a:ext cx="865240" cy="634439"/>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
        <p:nvSpPr>
          <p:cNvPr id="10" name="Rectangle 9">
            <a:extLst>
              <a:ext uri="{FF2B5EF4-FFF2-40B4-BE49-F238E27FC236}">
                <a16:creationId xmlns:a16="http://schemas.microsoft.com/office/drawing/2014/main" id="{001F356D-64E7-F049-FDBC-5C4BE91B5312}"/>
              </a:ext>
            </a:extLst>
          </p:cNvPr>
          <p:cNvSpPr/>
          <p:nvPr/>
        </p:nvSpPr>
        <p:spPr>
          <a:xfrm>
            <a:off x="4139380" y="5619135"/>
            <a:ext cx="796414" cy="634439"/>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
        <p:nvSpPr>
          <p:cNvPr id="11" name="Rectangle 10">
            <a:extLst>
              <a:ext uri="{FF2B5EF4-FFF2-40B4-BE49-F238E27FC236}">
                <a16:creationId xmlns:a16="http://schemas.microsoft.com/office/drawing/2014/main" id="{2C107AE3-DF79-EF74-06D6-47F2554757E4}"/>
              </a:ext>
            </a:extLst>
          </p:cNvPr>
          <p:cNvSpPr/>
          <p:nvPr/>
        </p:nvSpPr>
        <p:spPr>
          <a:xfrm>
            <a:off x="6522514" y="4615974"/>
            <a:ext cx="796414" cy="634439"/>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
        <p:nvSpPr>
          <p:cNvPr id="12" name="Rectangle 11">
            <a:extLst>
              <a:ext uri="{FF2B5EF4-FFF2-40B4-BE49-F238E27FC236}">
                <a16:creationId xmlns:a16="http://schemas.microsoft.com/office/drawing/2014/main" id="{424D3A18-740E-B1C9-E5F1-822C3CE02B70}"/>
              </a:ext>
            </a:extLst>
          </p:cNvPr>
          <p:cNvSpPr/>
          <p:nvPr/>
        </p:nvSpPr>
        <p:spPr>
          <a:xfrm>
            <a:off x="5657273" y="2357256"/>
            <a:ext cx="2491939" cy="1369040"/>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
        <p:nvSpPr>
          <p:cNvPr id="14" name="Rectangle 13">
            <a:extLst>
              <a:ext uri="{FF2B5EF4-FFF2-40B4-BE49-F238E27FC236}">
                <a16:creationId xmlns:a16="http://schemas.microsoft.com/office/drawing/2014/main" id="{2C16690E-070D-0402-5A4D-E92EBA858F63}"/>
              </a:ext>
            </a:extLst>
          </p:cNvPr>
          <p:cNvSpPr/>
          <p:nvPr/>
        </p:nvSpPr>
        <p:spPr>
          <a:xfrm>
            <a:off x="4736507" y="3531983"/>
            <a:ext cx="865240" cy="1240984"/>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
        <p:nvSpPr>
          <p:cNvPr id="15" name="Rectangle 14">
            <a:extLst>
              <a:ext uri="{FF2B5EF4-FFF2-40B4-BE49-F238E27FC236}">
                <a16:creationId xmlns:a16="http://schemas.microsoft.com/office/drawing/2014/main" id="{9A24FB05-E3DC-16F3-1B3B-6B10C0AF65DE}"/>
              </a:ext>
            </a:extLst>
          </p:cNvPr>
          <p:cNvSpPr/>
          <p:nvPr/>
        </p:nvSpPr>
        <p:spPr>
          <a:xfrm>
            <a:off x="8862646" y="3872570"/>
            <a:ext cx="962915" cy="1240984"/>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Tree>
    <p:extLst>
      <p:ext uri="{BB962C8B-B14F-4D97-AF65-F5344CB8AC3E}">
        <p14:creationId xmlns:p14="http://schemas.microsoft.com/office/powerpoint/2010/main" val="66092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4" presetClass="exit" presetSubtype="10" fill="hold" grpId="0" nodeType="withEffect">
                                  <p:stCondLst>
                                    <p:cond delay="0"/>
                                  </p:stCondLst>
                                  <p:childTnLst>
                                    <p:animEffect transition="out" filter="randombar(horizontal)">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4" presetClass="exit" presetSubtype="10" fill="hold" grpId="0" nodeType="withEffect">
                                  <p:stCondLst>
                                    <p:cond delay="0"/>
                                  </p:stCondLst>
                                  <p:childTnLst>
                                    <p:animEffect transition="out" filter="randombar(horizontal)">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4" presetClass="exit" presetSubtype="10" fill="hold" grpId="0" nodeType="withEffect">
                                  <p:stCondLst>
                                    <p:cond delay="0"/>
                                  </p:stCondLst>
                                  <p:childTnLst>
                                    <p:animEffect transition="out" filter="randombar(horizontal)">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randombar(horizontal)">
                                      <p:cBhvr>
                                        <p:cTn id="24" dur="500"/>
                                        <p:tgtEl>
                                          <p:spTgt spid="15"/>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FE07F9-BB21-A367-F93A-167BAB5702A8}"/>
              </a:ext>
            </a:extLst>
          </p:cNvPr>
          <p:cNvSpPr>
            <a:spLocks noGrp="1"/>
          </p:cNvSpPr>
          <p:nvPr>
            <p:ph type="title"/>
          </p:nvPr>
        </p:nvSpPr>
        <p:spPr>
          <a:xfrm>
            <a:off x="404943" y="417376"/>
            <a:ext cx="8623663" cy="1325563"/>
          </a:xfrm>
        </p:spPr>
        <p:txBody>
          <a:bodyPr/>
          <a:lstStyle/>
          <a:p>
            <a:r>
              <a:rPr lang="pt-PT" dirty="0"/>
              <a:t>Dimensões e Tabelas de Factos</a:t>
            </a:r>
          </a:p>
        </p:txBody>
      </p:sp>
      <p:pic>
        <p:nvPicPr>
          <p:cNvPr id="3" name="Picture 2">
            <a:extLst>
              <a:ext uri="{FF2B5EF4-FFF2-40B4-BE49-F238E27FC236}">
                <a16:creationId xmlns:a16="http://schemas.microsoft.com/office/drawing/2014/main" id="{3084547F-701A-035F-ACD0-063979568725}"/>
              </a:ext>
            </a:extLst>
          </p:cNvPr>
          <p:cNvPicPr>
            <a:picLocks noChangeAspect="1"/>
          </p:cNvPicPr>
          <p:nvPr/>
        </p:nvPicPr>
        <p:blipFill>
          <a:blip r:embed="rId3"/>
          <a:stretch>
            <a:fillRect/>
          </a:stretch>
        </p:blipFill>
        <p:spPr>
          <a:xfrm>
            <a:off x="719556" y="1532060"/>
            <a:ext cx="8163187" cy="1353568"/>
          </a:xfrm>
          <a:prstGeom prst="rect">
            <a:avLst/>
          </a:prstGeom>
        </p:spPr>
      </p:pic>
      <p:pic>
        <p:nvPicPr>
          <p:cNvPr id="11" name="Picture 10">
            <a:extLst>
              <a:ext uri="{FF2B5EF4-FFF2-40B4-BE49-F238E27FC236}">
                <a16:creationId xmlns:a16="http://schemas.microsoft.com/office/drawing/2014/main" id="{B5400C79-7237-DDC2-ECC6-E83EB5E4C112}"/>
              </a:ext>
            </a:extLst>
          </p:cNvPr>
          <p:cNvPicPr>
            <a:picLocks noChangeAspect="1"/>
          </p:cNvPicPr>
          <p:nvPr/>
        </p:nvPicPr>
        <p:blipFill>
          <a:blip r:embed="rId4"/>
          <a:stretch>
            <a:fillRect/>
          </a:stretch>
        </p:blipFill>
        <p:spPr>
          <a:xfrm>
            <a:off x="404943" y="2885628"/>
            <a:ext cx="8831564" cy="1951059"/>
          </a:xfrm>
          <a:prstGeom prst="rect">
            <a:avLst/>
          </a:prstGeom>
        </p:spPr>
      </p:pic>
    </p:spTree>
    <p:extLst>
      <p:ext uri="{BB962C8B-B14F-4D97-AF65-F5344CB8AC3E}">
        <p14:creationId xmlns:p14="http://schemas.microsoft.com/office/powerpoint/2010/main" val="3589336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B779FE0D-ACEE-C42E-ECA6-2B490E118B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55" y="2256250"/>
            <a:ext cx="11975690" cy="3997324"/>
          </a:xfrm>
          <a:prstGeom prst="rect">
            <a:avLst/>
          </a:prstGeom>
        </p:spPr>
      </p:pic>
      <p:sp>
        <p:nvSpPr>
          <p:cNvPr id="5" name="Title 1">
            <a:extLst>
              <a:ext uri="{FF2B5EF4-FFF2-40B4-BE49-F238E27FC236}">
                <a16:creationId xmlns:a16="http://schemas.microsoft.com/office/drawing/2014/main" id="{6B0E605D-F29C-35BB-5FD7-A323AE93B6BA}"/>
              </a:ext>
            </a:extLst>
          </p:cNvPr>
          <p:cNvSpPr>
            <a:spLocks noGrp="1"/>
          </p:cNvSpPr>
          <p:nvPr>
            <p:ph type="title"/>
          </p:nvPr>
        </p:nvSpPr>
        <p:spPr>
          <a:xfrm>
            <a:off x="404943" y="417376"/>
            <a:ext cx="8623663" cy="1325563"/>
          </a:xfrm>
        </p:spPr>
        <p:txBody>
          <a:bodyPr/>
          <a:lstStyle/>
          <a:p>
            <a:r>
              <a:rPr lang="pt-PT" dirty="0"/>
              <a:t>A Viagem dos Dados</a:t>
            </a:r>
          </a:p>
        </p:txBody>
      </p:sp>
      <p:sp>
        <p:nvSpPr>
          <p:cNvPr id="12" name="Rectangle 11">
            <a:extLst>
              <a:ext uri="{FF2B5EF4-FFF2-40B4-BE49-F238E27FC236}">
                <a16:creationId xmlns:a16="http://schemas.microsoft.com/office/drawing/2014/main" id="{424D3A18-740E-B1C9-E5F1-822C3CE02B70}"/>
              </a:ext>
            </a:extLst>
          </p:cNvPr>
          <p:cNvSpPr/>
          <p:nvPr/>
        </p:nvSpPr>
        <p:spPr>
          <a:xfrm>
            <a:off x="5657273" y="2357256"/>
            <a:ext cx="2491939" cy="1369040"/>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
        <p:nvSpPr>
          <p:cNvPr id="14" name="Rectangle 13">
            <a:extLst>
              <a:ext uri="{FF2B5EF4-FFF2-40B4-BE49-F238E27FC236}">
                <a16:creationId xmlns:a16="http://schemas.microsoft.com/office/drawing/2014/main" id="{2C16690E-070D-0402-5A4D-E92EBA858F63}"/>
              </a:ext>
            </a:extLst>
          </p:cNvPr>
          <p:cNvSpPr/>
          <p:nvPr/>
        </p:nvSpPr>
        <p:spPr>
          <a:xfrm>
            <a:off x="4736507" y="3531983"/>
            <a:ext cx="865240" cy="1240984"/>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
        <p:nvSpPr>
          <p:cNvPr id="15" name="Rectangle 14">
            <a:extLst>
              <a:ext uri="{FF2B5EF4-FFF2-40B4-BE49-F238E27FC236}">
                <a16:creationId xmlns:a16="http://schemas.microsoft.com/office/drawing/2014/main" id="{9A24FB05-E3DC-16F3-1B3B-6B10C0AF65DE}"/>
              </a:ext>
            </a:extLst>
          </p:cNvPr>
          <p:cNvSpPr/>
          <p:nvPr/>
        </p:nvSpPr>
        <p:spPr>
          <a:xfrm>
            <a:off x="8862646" y="3872570"/>
            <a:ext cx="962915" cy="1240984"/>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
        <p:nvSpPr>
          <p:cNvPr id="13" name="Rectangle 12">
            <a:extLst>
              <a:ext uri="{FF2B5EF4-FFF2-40B4-BE49-F238E27FC236}">
                <a16:creationId xmlns:a16="http://schemas.microsoft.com/office/drawing/2014/main" id="{5354EBA7-8601-BD61-E524-A3DE12DB355B}"/>
              </a:ext>
            </a:extLst>
          </p:cNvPr>
          <p:cNvSpPr/>
          <p:nvPr/>
        </p:nvSpPr>
        <p:spPr>
          <a:xfrm>
            <a:off x="11176456" y="3252077"/>
            <a:ext cx="962915" cy="2499793"/>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Tree>
    <p:extLst>
      <p:ext uri="{BB962C8B-B14F-4D97-AF65-F5344CB8AC3E}">
        <p14:creationId xmlns:p14="http://schemas.microsoft.com/office/powerpoint/2010/main" val="358258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4" presetClass="exit" presetSubtype="10" fill="hold" grpId="0" nodeType="withEffect">
                                  <p:stCondLst>
                                    <p:cond delay="0"/>
                                  </p:stCondLst>
                                  <p:childTnLst>
                                    <p:animEffect transition="out" filter="randombar(horizontal)">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par>
                                <p:cTn id="11" presetID="14" presetClass="exit" presetSubtype="10" fill="hold" grpId="0" nodeType="withEffect">
                                  <p:stCondLst>
                                    <p:cond delay="0"/>
                                  </p:stCondLst>
                                  <p:childTnLst>
                                    <p:animEffect transition="out" filter="randombar(horizontal)">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Questões Analíticas</a:t>
            </a:r>
          </a:p>
        </p:txBody>
      </p:sp>
      <p:sp>
        <p:nvSpPr>
          <p:cNvPr id="3" name="Content Placeholder 2"/>
          <p:cNvSpPr>
            <a:spLocks noGrp="1"/>
          </p:cNvSpPr>
          <p:nvPr>
            <p:ph idx="1"/>
          </p:nvPr>
        </p:nvSpPr>
        <p:spPr>
          <a:xfrm>
            <a:off x="404943" y="2470648"/>
            <a:ext cx="9375871" cy="4387352"/>
          </a:xfrm>
        </p:spPr>
        <p:txBody>
          <a:bodyPr>
            <a:noAutofit/>
          </a:bodyPr>
          <a:lstStyle/>
          <a:p>
            <a:r>
              <a:rPr lang="pt-PT" sz="2400" dirty="0"/>
              <a:t>Qual a influência da língua em que a canção é cantada? Existe maior quantidade de países que não se qualificam para a final cuja língua da música não seja o inglês? Existe melhor resultado médio para músicas em inglês? Existe alguma diferença entre os resultados do mesmo país entre músicas em inglês ou com a sua língua materna?</a:t>
            </a:r>
          </a:p>
        </p:txBody>
      </p:sp>
    </p:spTree>
    <p:extLst>
      <p:ext uri="{BB962C8B-B14F-4D97-AF65-F5344CB8AC3E}">
        <p14:creationId xmlns:p14="http://schemas.microsoft.com/office/powerpoint/2010/main" val="4050019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18CD-CF11-F288-E99C-8090F47475C2}"/>
              </a:ext>
            </a:extLst>
          </p:cNvPr>
          <p:cNvSpPr>
            <a:spLocks noGrp="1"/>
          </p:cNvSpPr>
          <p:nvPr>
            <p:ph type="title"/>
          </p:nvPr>
        </p:nvSpPr>
        <p:spPr>
          <a:xfrm>
            <a:off x="404943" y="417376"/>
            <a:ext cx="9631686" cy="1325563"/>
          </a:xfrm>
        </p:spPr>
        <p:txBody>
          <a:bodyPr>
            <a:normAutofit/>
          </a:bodyPr>
          <a:lstStyle/>
          <a:p>
            <a:r>
              <a:rPr lang="pt-PT" sz="2800" i="1" u="none" strike="noStrike" baseline="0" dirty="0"/>
              <a:t>Existe maior quantidade de países que não se qualificam para a final cuja língua da música não seja o inglês? </a:t>
            </a:r>
            <a:endParaRPr lang="pt-PT" sz="8000" dirty="0"/>
          </a:p>
        </p:txBody>
      </p:sp>
      <p:pic>
        <p:nvPicPr>
          <p:cNvPr id="6" name="Imagem 5" descr="Uma imagem com texto&#10;&#10;Descrição gerada automaticamente">
            <a:extLst>
              <a:ext uri="{FF2B5EF4-FFF2-40B4-BE49-F238E27FC236}">
                <a16:creationId xmlns:a16="http://schemas.microsoft.com/office/drawing/2014/main" id="{6556D633-DE57-D646-93F1-38A29F9CE7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901" y="1654630"/>
            <a:ext cx="4952981" cy="2413790"/>
          </a:xfrm>
          <a:prstGeom prst="rect">
            <a:avLst/>
          </a:prstGeom>
          <a:noFill/>
          <a:ln>
            <a:noFill/>
          </a:ln>
        </p:spPr>
      </p:pic>
      <p:pic>
        <p:nvPicPr>
          <p:cNvPr id="7" name="Imagem 6" descr="Uma imagem com texto&#10;&#10;Descrição gerada automaticamente">
            <a:extLst>
              <a:ext uri="{FF2B5EF4-FFF2-40B4-BE49-F238E27FC236}">
                <a16:creationId xmlns:a16="http://schemas.microsoft.com/office/drawing/2014/main" id="{49354AE4-910A-9135-EA26-F33EFCFAFA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63661" y="1818709"/>
            <a:ext cx="4588510" cy="2330450"/>
          </a:xfrm>
          <a:prstGeom prst="rect">
            <a:avLst/>
          </a:prstGeom>
          <a:noFill/>
          <a:ln>
            <a:noFill/>
          </a:ln>
        </p:spPr>
      </p:pic>
      <p:pic>
        <p:nvPicPr>
          <p:cNvPr id="8" name="Imagem 7" descr="Uma imagem com texto&#10;&#10;Descrição gerada automaticamente">
            <a:extLst>
              <a:ext uri="{FF2B5EF4-FFF2-40B4-BE49-F238E27FC236}">
                <a16:creationId xmlns:a16="http://schemas.microsoft.com/office/drawing/2014/main" id="{06FDBF60-ED73-9F2D-504E-29603BDA06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38467" y="4315622"/>
            <a:ext cx="4591456" cy="2413790"/>
          </a:xfrm>
          <a:prstGeom prst="rect">
            <a:avLst/>
          </a:prstGeom>
          <a:noFill/>
          <a:ln>
            <a:noFill/>
          </a:ln>
        </p:spPr>
      </p:pic>
      <p:sp>
        <p:nvSpPr>
          <p:cNvPr id="9" name="Rectangle 8">
            <a:extLst>
              <a:ext uri="{FF2B5EF4-FFF2-40B4-BE49-F238E27FC236}">
                <a16:creationId xmlns:a16="http://schemas.microsoft.com/office/drawing/2014/main" id="{97FCFB52-4DEA-9917-DAB3-0F3A1FE7F9AE}"/>
              </a:ext>
            </a:extLst>
          </p:cNvPr>
          <p:cNvSpPr/>
          <p:nvPr/>
        </p:nvSpPr>
        <p:spPr>
          <a:xfrm>
            <a:off x="662730" y="3863753"/>
            <a:ext cx="528507" cy="204668"/>
          </a:xfrm>
          <a:prstGeom prst="rect">
            <a:avLst/>
          </a:prstGeom>
          <a:solidFill>
            <a:srgbClr val="D9008C">
              <a:alpha val="34902"/>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PT"/>
          </a:p>
        </p:txBody>
      </p:sp>
      <p:sp>
        <p:nvSpPr>
          <p:cNvPr id="10" name="Rectangle 9">
            <a:extLst>
              <a:ext uri="{FF2B5EF4-FFF2-40B4-BE49-F238E27FC236}">
                <a16:creationId xmlns:a16="http://schemas.microsoft.com/office/drawing/2014/main" id="{D65F8780-A093-729A-8A29-C1C1D315C16C}"/>
              </a:ext>
            </a:extLst>
          </p:cNvPr>
          <p:cNvSpPr/>
          <p:nvPr/>
        </p:nvSpPr>
        <p:spPr>
          <a:xfrm>
            <a:off x="5615711" y="3957878"/>
            <a:ext cx="528507" cy="204668"/>
          </a:xfrm>
          <a:prstGeom prst="rect">
            <a:avLst/>
          </a:prstGeom>
          <a:solidFill>
            <a:srgbClr val="D9008C">
              <a:alpha val="34902"/>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PT"/>
          </a:p>
        </p:txBody>
      </p:sp>
      <p:sp>
        <p:nvSpPr>
          <p:cNvPr id="11" name="Rectangle 10">
            <a:extLst>
              <a:ext uri="{FF2B5EF4-FFF2-40B4-BE49-F238E27FC236}">
                <a16:creationId xmlns:a16="http://schemas.microsoft.com/office/drawing/2014/main" id="{5C0660DA-16FA-A987-F2DF-64FEE36BB232}"/>
              </a:ext>
            </a:extLst>
          </p:cNvPr>
          <p:cNvSpPr/>
          <p:nvPr/>
        </p:nvSpPr>
        <p:spPr>
          <a:xfrm>
            <a:off x="2501317" y="6503825"/>
            <a:ext cx="528507" cy="204668"/>
          </a:xfrm>
          <a:prstGeom prst="rect">
            <a:avLst/>
          </a:prstGeom>
          <a:solidFill>
            <a:srgbClr val="D9008C">
              <a:alpha val="34902"/>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97966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E9462-F68B-F0E3-4152-FFFEE6E02BF7}"/>
              </a:ext>
            </a:extLst>
          </p:cNvPr>
          <p:cNvSpPr>
            <a:spLocks noGrp="1"/>
          </p:cNvSpPr>
          <p:nvPr>
            <p:ph type="title"/>
          </p:nvPr>
        </p:nvSpPr>
        <p:spPr>
          <a:xfrm>
            <a:off x="404943" y="417376"/>
            <a:ext cx="9740543" cy="1325563"/>
          </a:xfrm>
        </p:spPr>
        <p:txBody>
          <a:bodyPr>
            <a:normAutofit/>
          </a:bodyPr>
          <a:lstStyle/>
          <a:p>
            <a:r>
              <a:rPr lang="pt-PT" sz="2800" i="1" dirty="0"/>
              <a:t>As musicas em Inglês obtém melhores resultados?</a:t>
            </a:r>
          </a:p>
        </p:txBody>
      </p:sp>
      <p:pic>
        <p:nvPicPr>
          <p:cNvPr id="3" name="Imagem 2">
            <a:extLst>
              <a:ext uri="{FF2B5EF4-FFF2-40B4-BE49-F238E27FC236}">
                <a16:creationId xmlns:a16="http://schemas.microsoft.com/office/drawing/2014/main" id="{3B60E364-A447-3175-5D31-4DA14DB263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3481" y="2521425"/>
            <a:ext cx="7543536" cy="2731709"/>
          </a:xfrm>
          <a:prstGeom prst="rect">
            <a:avLst/>
          </a:prstGeom>
          <a:noFill/>
          <a:ln>
            <a:noFill/>
          </a:ln>
        </p:spPr>
      </p:pic>
    </p:spTree>
    <p:extLst>
      <p:ext uri="{BB962C8B-B14F-4D97-AF65-F5344CB8AC3E}">
        <p14:creationId xmlns:p14="http://schemas.microsoft.com/office/powerpoint/2010/main" val="9208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E9462-F68B-F0E3-4152-FFFEE6E02BF7}"/>
              </a:ext>
            </a:extLst>
          </p:cNvPr>
          <p:cNvSpPr>
            <a:spLocks noGrp="1"/>
          </p:cNvSpPr>
          <p:nvPr>
            <p:ph type="title"/>
          </p:nvPr>
        </p:nvSpPr>
        <p:spPr>
          <a:xfrm>
            <a:off x="404943" y="417376"/>
            <a:ext cx="9740543" cy="1325563"/>
          </a:xfrm>
        </p:spPr>
        <p:txBody>
          <a:bodyPr>
            <a:normAutofit/>
          </a:bodyPr>
          <a:lstStyle/>
          <a:p>
            <a:r>
              <a:rPr lang="pt-PT" sz="2800" i="1" dirty="0"/>
              <a:t>As músicas em Inglês obtém melhores resultados?</a:t>
            </a:r>
          </a:p>
        </p:txBody>
      </p:sp>
      <p:pic>
        <p:nvPicPr>
          <p:cNvPr id="6" name="Imagem 5">
            <a:extLst>
              <a:ext uri="{FF2B5EF4-FFF2-40B4-BE49-F238E27FC236}">
                <a16:creationId xmlns:a16="http://schemas.microsoft.com/office/drawing/2014/main" id="{3636EE37-08AE-0EB3-7F0A-2D3467F2C44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257" y="2086790"/>
            <a:ext cx="3831091" cy="3281581"/>
          </a:xfrm>
          <a:prstGeom prst="rect">
            <a:avLst/>
          </a:prstGeom>
          <a:noFill/>
          <a:ln>
            <a:noFill/>
          </a:ln>
        </p:spPr>
      </p:pic>
      <p:pic>
        <p:nvPicPr>
          <p:cNvPr id="7" name="Imagem 6">
            <a:extLst>
              <a:ext uri="{FF2B5EF4-FFF2-40B4-BE49-F238E27FC236}">
                <a16:creationId xmlns:a16="http://schemas.microsoft.com/office/drawing/2014/main" id="{CA4551E1-EE62-CB4F-1D45-A93FA9B1E42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3794" y="2230573"/>
            <a:ext cx="3613377" cy="3005875"/>
          </a:xfrm>
          <a:prstGeom prst="rect">
            <a:avLst/>
          </a:prstGeom>
          <a:noFill/>
          <a:ln>
            <a:noFill/>
          </a:ln>
        </p:spPr>
      </p:pic>
      <p:sp>
        <p:nvSpPr>
          <p:cNvPr id="8" name="CaixaDeTexto 7">
            <a:extLst>
              <a:ext uri="{FF2B5EF4-FFF2-40B4-BE49-F238E27FC236}">
                <a16:creationId xmlns:a16="http://schemas.microsoft.com/office/drawing/2014/main" id="{DAA476B3-03C5-FA46-27BE-DD16DEDB7162}"/>
              </a:ext>
            </a:extLst>
          </p:cNvPr>
          <p:cNvSpPr txBox="1"/>
          <p:nvPr/>
        </p:nvSpPr>
        <p:spPr>
          <a:xfrm>
            <a:off x="1001485" y="5265709"/>
            <a:ext cx="2775857" cy="307777"/>
          </a:xfrm>
          <a:prstGeom prst="rect">
            <a:avLst/>
          </a:prstGeom>
          <a:noFill/>
        </p:spPr>
        <p:txBody>
          <a:bodyPr wrap="square" rtlCol="0">
            <a:spAutoFit/>
          </a:bodyPr>
          <a:lstStyle/>
          <a:p>
            <a:r>
              <a:rPr lang="pt-PT" sz="1400" dirty="0"/>
              <a:t>Com regra de linguagem</a:t>
            </a:r>
          </a:p>
        </p:txBody>
      </p:sp>
      <p:sp>
        <p:nvSpPr>
          <p:cNvPr id="9" name="CaixaDeTexto 8">
            <a:extLst>
              <a:ext uri="{FF2B5EF4-FFF2-40B4-BE49-F238E27FC236}">
                <a16:creationId xmlns:a16="http://schemas.microsoft.com/office/drawing/2014/main" id="{0A50D66D-AFF4-55D8-3D71-509800114A94}"/>
              </a:ext>
            </a:extLst>
          </p:cNvPr>
          <p:cNvSpPr txBox="1"/>
          <p:nvPr/>
        </p:nvSpPr>
        <p:spPr>
          <a:xfrm>
            <a:off x="6096339" y="5214482"/>
            <a:ext cx="2775857" cy="307777"/>
          </a:xfrm>
          <a:prstGeom prst="rect">
            <a:avLst/>
          </a:prstGeom>
          <a:noFill/>
        </p:spPr>
        <p:txBody>
          <a:bodyPr wrap="square" rtlCol="0">
            <a:spAutoFit/>
          </a:bodyPr>
          <a:lstStyle/>
          <a:p>
            <a:r>
              <a:rPr lang="pt-PT" sz="1400" dirty="0"/>
              <a:t>Sem regra de linguagem</a:t>
            </a:r>
          </a:p>
        </p:txBody>
      </p:sp>
    </p:spTree>
    <p:extLst>
      <p:ext uri="{BB962C8B-B14F-4D97-AF65-F5344CB8AC3E}">
        <p14:creationId xmlns:p14="http://schemas.microsoft.com/office/powerpoint/2010/main" val="272210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B779FE0D-ACEE-C42E-ECA6-2B490E118B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55" y="2256250"/>
            <a:ext cx="11975690" cy="3997324"/>
          </a:xfrm>
          <a:prstGeom prst="rect">
            <a:avLst/>
          </a:prstGeom>
        </p:spPr>
      </p:pic>
      <p:sp>
        <p:nvSpPr>
          <p:cNvPr id="5" name="Title 1">
            <a:extLst>
              <a:ext uri="{FF2B5EF4-FFF2-40B4-BE49-F238E27FC236}">
                <a16:creationId xmlns:a16="http://schemas.microsoft.com/office/drawing/2014/main" id="{6B0E605D-F29C-35BB-5FD7-A323AE93B6BA}"/>
              </a:ext>
            </a:extLst>
          </p:cNvPr>
          <p:cNvSpPr>
            <a:spLocks noGrp="1"/>
          </p:cNvSpPr>
          <p:nvPr>
            <p:ph type="title"/>
          </p:nvPr>
        </p:nvSpPr>
        <p:spPr>
          <a:xfrm>
            <a:off x="404943" y="417376"/>
            <a:ext cx="8623663" cy="1325563"/>
          </a:xfrm>
        </p:spPr>
        <p:txBody>
          <a:bodyPr/>
          <a:lstStyle/>
          <a:p>
            <a:r>
              <a:rPr lang="pt-PT" dirty="0"/>
              <a:t>A Viagem dos Dados</a:t>
            </a:r>
          </a:p>
        </p:txBody>
      </p:sp>
      <p:sp>
        <p:nvSpPr>
          <p:cNvPr id="6" name="Rectangle 5">
            <a:extLst>
              <a:ext uri="{FF2B5EF4-FFF2-40B4-BE49-F238E27FC236}">
                <a16:creationId xmlns:a16="http://schemas.microsoft.com/office/drawing/2014/main" id="{7F8D4897-A925-F9A7-A113-4D70E9B2585F}"/>
              </a:ext>
            </a:extLst>
          </p:cNvPr>
          <p:cNvSpPr/>
          <p:nvPr/>
        </p:nvSpPr>
        <p:spPr>
          <a:xfrm>
            <a:off x="108155" y="4041058"/>
            <a:ext cx="1101213" cy="688258"/>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Tree>
    <p:extLst>
      <p:ext uri="{BB962C8B-B14F-4D97-AF65-F5344CB8AC3E}">
        <p14:creationId xmlns:p14="http://schemas.microsoft.com/office/powerpoint/2010/main" val="116925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E9462-F68B-F0E3-4152-FFFEE6E02BF7}"/>
              </a:ext>
            </a:extLst>
          </p:cNvPr>
          <p:cNvSpPr>
            <a:spLocks noGrp="1"/>
          </p:cNvSpPr>
          <p:nvPr>
            <p:ph type="title"/>
          </p:nvPr>
        </p:nvSpPr>
        <p:spPr>
          <a:xfrm>
            <a:off x="404943" y="417376"/>
            <a:ext cx="9740543" cy="1325563"/>
          </a:xfrm>
        </p:spPr>
        <p:txBody>
          <a:bodyPr>
            <a:normAutofit/>
          </a:bodyPr>
          <a:lstStyle/>
          <a:p>
            <a:r>
              <a:rPr lang="pt-PT" sz="2800" i="1" dirty="0"/>
              <a:t>As músicas em Inglês obtém melhores resultados?</a:t>
            </a:r>
          </a:p>
        </p:txBody>
      </p:sp>
      <p:pic>
        <p:nvPicPr>
          <p:cNvPr id="6" name="Imagem 5">
            <a:extLst>
              <a:ext uri="{FF2B5EF4-FFF2-40B4-BE49-F238E27FC236}">
                <a16:creationId xmlns:a16="http://schemas.microsoft.com/office/drawing/2014/main" id="{4FB62457-370B-3F6E-C055-C666CE2F62CF}"/>
              </a:ext>
            </a:extLst>
          </p:cNvPr>
          <p:cNvPicPr>
            <a:picLocks noChangeAspect="1"/>
          </p:cNvPicPr>
          <p:nvPr/>
        </p:nvPicPr>
        <p:blipFill>
          <a:blip r:embed="rId2"/>
          <a:stretch>
            <a:fillRect/>
          </a:stretch>
        </p:blipFill>
        <p:spPr>
          <a:xfrm>
            <a:off x="404943" y="1742939"/>
            <a:ext cx="8900895" cy="4089628"/>
          </a:xfrm>
          <a:prstGeom prst="rect">
            <a:avLst/>
          </a:prstGeom>
        </p:spPr>
      </p:pic>
    </p:spTree>
    <p:extLst>
      <p:ext uri="{BB962C8B-B14F-4D97-AF65-F5344CB8AC3E}">
        <p14:creationId xmlns:p14="http://schemas.microsoft.com/office/powerpoint/2010/main" val="2523000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E9462-F68B-F0E3-4152-FFFEE6E02BF7}"/>
              </a:ext>
            </a:extLst>
          </p:cNvPr>
          <p:cNvSpPr>
            <a:spLocks noGrp="1"/>
          </p:cNvSpPr>
          <p:nvPr>
            <p:ph type="title"/>
          </p:nvPr>
        </p:nvSpPr>
        <p:spPr>
          <a:xfrm>
            <a:off x="404943" y="417376"/>
            <a:ext cx="9740543" cy="1325563"/>
          </a:xfrm>
        </p:spPr>
        <p:txBody>
          <a:bodyPr>
            <a:normAutofit/>
          </a:bodyPr>
          <a:lstStyle/>
          <a:p>
            <a:r>
              <a:rPr lang="pt-PT" sz="2800" i="1" dirty="0"/>
              <a:t>As músicas em Inglês obtém melhores resultados?</a:t>
            </a:r>
          </a:p>
        </p:txBody>
      </p:sp>
      <p:pic>
        <p:nvPicPr>
          <p:cNvPr id="4" name="Picture 1721935562" descr="Chart&#10;&#10;Description automatically generated with low confidence">
            <a:extLst>
              <a:ext uri="{FF2B5EF4-FFF2-40B4-BE49-F238E27FC236}">
                <a16:creationId xmlns:a16="http://schemas.microsoft.com/office/drawing/2014/main" id="{47E6CBAD-DD84-0A31-4E75-BFF6C9838334}"/>
              </a:ext>
            </a:extLst>
          </p:cNvPr>
          <p:cNvPicPr>
            <a:picLocks noChangeAspect="1"/>
          </p:cNvPicPr>
          <p:nvPr/>
        </p:nvPicPr>
        <p:blipFill>
          <a:blip r:embed="rId2"/>
          <a:stretch>
            <a:fillRect/>
          </a:stretch>
        </p:blipFill>
        <p:spPr>
          <a:xfrm>
            <a:off x="3583347" y="1742939"/>
            <a:ext cx="3383733" cy="4953000"/>
          </a:xfrm>
          <a:prstGeom prst="rect">
            <a:avLst/>
          </a:prstGeom>
        </p:spPr>
      </p:pic>
    </p:spTree>
    <p:extLst>
      <p:ext uri="{BB962C8B-B14F-4D97-AF65-F5344CB8AC3E}">
        <p14:creationId xmlns:p14="http://schemas.microsoft.com/office/powerpoint/2010/main" val="2244151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9890B-C308-EB51-40F3-2694B6CD5509}"/>
              </a:ext>
            </a:extLst>
          </p:cNvPr>
          <p:cNvSpPr>
            <a:spLocks noGrp="1"/>
          </p:cNvSpPr>
          <p:nvPr>
            <p:ph type="title"/>
          </p:nvPr>
        </p:nvSpPr>
        <p:spPr/>
        <p:txBody>
          <a:bodyPr>
            <a:noAutofit/>
          </a:bodyPr>
          <a:lstStyle/>
          <a:p>
            <a:r>
              <a:rPr lang="pt-PT" sz="2800" dirty="0"/>
              <a:t>Existe alguma diferença entre os resultados do mesmo país entre músicas em inglês ou com a sua língua materna?</a:t>
            </a:r>
          </a:p>
        </p:txBody>
      </p:sp>
      <p:pic>
        <p:nvPicPr>
          <p:cNvPr id="3" name="Imagem 2" descr="Uma imagem com mesa&#10;&#10;Descrição gerada automaticamente">
            <a:extLst>
              <a:ext uri="{FF2B5EF4-FFF2-40B4-BE49-F238E27FC236}">
                <a16:creationId xmlns:a16="http://schemas.microsoft.com/office/drawing/2014/main" id="{185B0466-EF66-46C7-F7F8-9EE1CA4B98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30529"/>
            <a:ext cx="3373809" cy="2527221"/>
          </a:xfrm>
          <a:prstGeom prst="rect">
            <a:avLst/>
          </a:prstGeom>
          <a:noFill/>
          <a:ln>
            <a:noFill/>
          </a:ln>
        </p:spPr>
      </p:pic>
      <p:pic>
        <p:nvPicPr>
          <p:cNvPr id="4" name="Imagem 3" descr="Uma imagem com texto, artigo para escrita, imóvel, lápis&#10;&#10;Descrição gerada automaticamente">
            <a:extLst>
              <a:ext uri="{FF2B5EF4-FFF2-40B4-BE49-F238E27FC236}">
                <a16:creationId xmlns:a16="http://schemas.microsoft.com/office/drawing/2014/main" id="{8904BCAC-F257-8D7E-AF39-7C3803FCE8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86015" y="2530157"/>
            <a:ext cx="7553535" cy="2394268"/>
          </a:xfrm>
          <a:prstGeom prst="rect">
            <a:avLst/>
          </a:prstGeom>
          <a:noFill/>
          <a:ln>
            <a:noFill/>
          </a:ln>
        </p:spPr>
      </p:pic>
    </p:spTree>
    <p:extLst>
      <p:ext uri="{BB962C8B-B14F-4D97-AF65-F5344CB8AC3E}">
        <p14:creationId xmlns:p14="http://schemas.microsoft.com/office/powerpoint/2010/main" val="2160761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9890B-C308-EB51-40F3-2694B6CD5509}"/>
              </a:ext>
            </a:extLst>
          </p:cNvPr>
          <p:cNvSpPr>
            <a:spLocks noGrp="1"/>
          </p:cNvSpPr>
          <p:nvPr>
            <p:ph type="title"/>
          </p:nvPr>
        </p:nvSpPr>
        <p:spPr/>
        <p:txBody>
          <a:bodyPr>
            <a:noAutofit/>
          </a:bodyPr>
          <a:lstStyle/>
          <a:p>
            <a:r>
              <a:rPr lang="pt-PT" sz="2800" dirty="0"/>
              <a:t>Existe alguma diferença entre os resultados do mesmo país entre músicas em inglês ou com a sua língua materna?</a:t>
            </a:r>
          </a:p>
        </p:txBody>
      </p:sp>
      <p:pic>
        <p:nvPicPr>
          <p:cNvPr id="5" name="Imagem 4">
            <a:extLst>
              <a:ext uri="{FF2B5EF4-FFF2-40B4-BE49-F238E27FC236}">
                <a16:creationId xmlns:a16="http://schemas.microsoft.com/office/drawing/2014/main" id="{288B1F5B-3F79-7ABD-01A6-F7049E44825A}"/>
              </a:ext>
            </a:extLst>
          </p:cNvPr>
          <p:cNvPicPr>
            <a:picLocks noChangeAspect="1"/>
          </p:cNvPicPr>
          <p:nvPr/>
        </p:nvPicPr>
        <p:blipFill rotWithShape="1">
          <a:blip r:embed="rId2">
            <a:extLst>
              <a:ext uri="{28A0092B-C50C-407E-A947-70E740481C1C}">
                <a14:useLocalDpi xmlns:a14="http://schemas.microsoft.com/office/drawing/2010/main" val="0"/>
              </a:ext>
            </a:extLst>
          </a:blip>
          <a:srcRect r="3924" b="5629"/>
          <a:stretch/>
        </p:blipFill>
        <p:spPr bwMode="auto">
          <a:xfrm>
            <a:off x="1182357" y="2341561"/>
            <a:ext cx="7651128" cy="314324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14851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9890B-C308-EB51-40F3-2694B6CD5509}"/>
              </a:ext>
            </a:extLst>
          </p:cNvPr>
          <p:cNvSpPr>
            <a:spLocks noGrp="1"/>
          </p:cNvSpPr>
          <p:nvPr>
            <p:ph type="title"/>
          </p:nvPr>
        </p:nvSpPr>
        <p:spPr/>
        <p:txBody>
          <a:bodyPr>
            <a:noAutofit/>
          </a:bodyPr>
          <a:lstStyle/>
          <a:p>
            <a:r>
              <a:rPr lang="pt-PT" sz="2800" dirty="0"/>
              <a:t>Existe alguma diferença entre os resultados do mesmo país entre músicas em inglês ou com a sua língua materna?</a:t>
            </a:r>
          </a:p>
        </p:txBody>
      </p:sp>
      <p:pic>
        <p:nvPicPr>
          <p:cNvPr id="4" name="Imagem 3">
            <a:extLst>
              <a:ext uri="{FF2B5EF4-FFF2-40B4-BE49-F238E27FC236}">
                <a16:creationId xmlns:a16="http://schemas.microsoft.com/office/drawing/2014/main" id="{97665C5D-DD29-4F07-4A1A-3DBE8BBE11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60867"/>
            <a:ext cx="7762875" cy="4429979"/>
          </a:xfrm>
          <a:prstGeom prst="rect">
            <a:avLst/>
          </a:prstGeom>
          <a:noFill/>
          <a:ln>
            <a:noFill/>
          </a:ln>
        </p:spPr>
      </p:pic>
    </p:spTree>
    <p:extLst>
      <p:ext uri="{BB962C8B-B14F-4D97-AF65-F5344CB8AC3E}">
        <p14:creationId xmlns:p14="http://schemas.microsoft.com/office/powerpoint/2010/main" val="2113166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Questões Analíticas</a:t>
            </a:r>
          </a:p>
        </p:txBody>
      </p:sp>
      <p:sp>
        <p:nvSpPr>
          <p:cNvPr id="3" name="Content Placeholder 2"/>
          <p:cNvSpPr>
            <a:spLocks noGrp="1"/>
          </p:cNvSpPr>
          <p:nvPr>
            <p:ph idx="1"/>
          </p:nvPr>
        </p:nvSpPr>
        <p:spPr>
          <a:xfrm>
            <a:off x="404943" y="2470648"/>
            <a:ext cx="9375871" cy="4387352"/>
          </a:xfrm>
        </p:spPr>
        <p:txBody>
          <a:bodyPr>
            <a:noAutofit/>
          </a:bodyPr>
          <a:lstStyle/>
          <a:p>
            <a:r>
              <a:rPr lang="pt-PT" sz="2400" dirty="0"/>
              <a:t>Como é que a demografia e a geografia influenciam os resultados na eurovisão? Um país tem influência na quantidade de pontos que recebe? Existe entreajuda entre vizinhos? Os países com maior população vizinha têm vantagens? Os países com maior PIB têm melhores resultados? </a:t>
            </a:r>
          </a:p>
        </p:txBody>
      </p:sp>
    </p:spTree>
    <p:extLst>
      <p:ext uri="{BB962C8B-B14F-4D97-AF65-F5344CB8AC3E}">
        <p14:creationId xmlns:p14="http://schemas.microsoft.com/office/powerpoint/2010/main" val="1375398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23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Questões Analíticas</a:t>
            </a:r>
          </a:p>
        </p:txBody>
      </p:sp>
      <p:sp>
        <p:nvSpPr>
          <p:cNvPr id="3" name="Content Placeholder 2"/>
          <p:cNvSpPr>
            <a:spLocks noGrp="1"/>
          </p:cNvSpPr>
          <p:nvPr>
            <p:ph idx="1"/>
          </p:nvPr>
        </p:nvSpPr>
        <p:spPr>
          <a:xfrm>
            <a:off x="404943" y="2433773"/>
            <a:ext cx="9375871" cy="4387352"/>
          </a:xfrm>
        </p:spPr>
        <p:txBody>
          <a:bodyPr>
            <a:noAutofit/>
          </a:bodyPr>
          <a:lstStyle/>
          <a:p>
            <a:r>
              <a:rPr lang="pt-PT" sz="2400" dirty="0"/>
              <a:t>As questões da atualidade influenciam os resultados? Existe correlação entre os géneros musicais mais ouvidos em cada ano e a Eurovisão? A participação em conflitos diminui a média de pontos que um país recebe? Os países mais “verdes” são mais populares? O turismo influencia a votação? </a:t>
            </a:r>
          </a:p>
        </p:txBody>
      </p:sp>
    </p:spTree>
    <p:extLst>
      <p:ext uri="{BB962C8B-B14F-4D97-AF65-F5344CB8AC3E}">
        <p14:creationId xmlns:p14="http://schemas.microsoft.com/office/powerpoint/2010/main" val="213286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E0ABB-5A6C-67D2-A2A4-85EF03125B35}"/>
              </a:ext>
            </a:extLst>
          </p:cNvPr>
          <p:cNvSpPr>
            <a:spLocks noGrp="1"/>
          </p:cNvSpPr>
          <p:nvPr>
            <p:ph type="title"/>
          </p:nvPr>
        </p:nvSpPr>
        <p:spPr/>
        <p:txBody>
          <a:bodyPr/>
          <a:lstStyle/>
          <a:p>
            <a:endParaRPr lang="pt-PT"/>
          </a:p>
        </p:txBody>
      </p:sp>
      <p:sp>
        <p:nvSpPr>
          <p:cNvPr id="3" name="Content Placeholder 2">
            <a:extLst>
              <a:ext uri="{FF2B5EF4-FFF2-40B4-BE49-F238E27FC236}">
                <a16:creationId xmlns:a16="http://schemas.microsoft.com/office/drawing/2014/main" id="{C6EB5A11-F358-F44C-4682-E1ECBBF166BE}"/>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147557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Etapa de Extração</a:t>
            </a:r>
          </a:p>
        </p:txBody>
      </p:sp>
      <p:sp>
        <p:nvSpPr>
          <p:cNvPr id="7" name="Marcador de Posição de Conteúdo 6">
            <a:extLst>
              <a:ext uri="{FF2B5EF4-FFF2-40B4-BE49-F238E27FC236}">
                <a16:creationId xmlns:a16="http://schemas.microsoft.com/office/drawing/2014/main" id="{57C931FF-CDC5-477D-6EB9-D34BC1804FCD}"/>
              </a:ext>
            </a:extLst>
          </p:cNvPr>
          <p:cNvSpPr>
            <a:spLocks noGrp="1"/>
          </p:cNvSpPr>
          <p:nvPr>
            <p:ph idx="1"/>
          </p:nvPr>
        </p:nvSpPr>
        <p:spPr>
          <a:xfrm>
            <a:off x="1920539" y="3079370"/>
            <a:ext cx="3601573" cy="905954"/>
          </a:xfrm>
        </p:spPr>
        <p:txBody>
          <a:bodyPr>
            <a:normAutofit fontScale="85000" lnSpcReduction="20000"/>
          </a:bodyPr>
          <a:lstStyle/>
          <a:p>
            <a:pPr marL="0" indent="0" algn="ctr">
              <a:buNone/>
            </a:pPr>
            <a:r>
              <a:rPr lang="pt-PT" sz="2000" b="0" i="0" dirty="0" err="1">
                <a:effectLst/>
              </a:rPr>
              <a:t>Kaggle</a:t>
            </a:r>
            <a:r>
              <a:rPr lang="pt-PT" sz="2000" b="0" i="0" dirty="0">
                <a:effectLst/>
              </a:rPr>
              <a:t> </a:t>
            </a:r>
            <a:r>
              <a:rPr lang="pt-PT" sz="2000" b="0" i="0" dirty="0" err="1">
                <a:effectLst/>
              </a:rPr>
              <a:t>Public</a:t>
            </a:r>
            <a:r>
              <a:rPr lang="pt-PT" sz="2000" b="0" i="0" dirty="0">
                <a:effectLst/>
              </a:rPr>
              <a:t> Data </a:t>
            </a:r>
            <a:r>
              <a:rPr lang="pt-PT" sz="2000" b="0" i="0" dirty="0" err="1">
                <a:effectLst/>
              </a:rPr>
              <a:t>Platform</a:t>
            </a:r>
            <a:endParaRPr lang="pt-PT" sz="2000" b="0" i="0" dirty="0">
              <a:effectLst/>
            </a:endParaRPr>
          </a:p>
          <a:p>
            <a:pPr marL="0" indent="0" algn="ctr">
              <a:buNone/>
            </a:pPr>
            <a:r>
              <a:rPr lang="pt-PT" sz="2000" b="0" i="0" dirty="0" err="1">
                <a:effectLst/>
              </a:rPr>
              <a:t>World</a:t>
            </a:r>
            <a:r>
              <a:rPr lang="pt-PT" sz="2000" b="0" i="0" dirty="0">
                <a:effectLst/>
              </a:rPr>
              <a:t> </a:t>
            </a:r>
            <a:r>
              <a:rPr lang="pt-PT" sz="2000" b="0" i="0" dirty="0" err="1">
                <a:effectLst/>
              </a:rPr>
              <a:t>Bank</a:t>
            </a:r>
            <a:r>
              <a:rPr lang="pt-PT" sz="2000" b="0" i="0" dirty="0">
                <a:effectLst/>
              </a:rPr>
              <a:t> Data </a:t>
            </a:r>
            <a:r>
              <a:rPr lang="pt-PT" sz="2000" b="0" i="0" dirty="0" err="1">
                <a:effectLst/>
              </a:rPr>
              <a:t>Catalog</a:t>
            </a:r>
            <a:endParaRPr lang="pt-PT" sz="2000" b="0" i="0" dirty="0">
              <a:effectLst/>
            </a:endParaRPr>
          </a:p>
          <a:p>
            <a:pPr marL="0" indent="0" algn="ctr">
              <a:buNone/>
            </a:pPr>
            <a:r>
              <a:rPr lang="pt-PT" sz="2000" dirty="0" err="1"/>
              <a:t>European</a:t>
            </a:r>
            <a:r>
              <a:rPr lang="pt-PT" sz="2000" dirty="0"/>
              <a:t> </a:t>
            </a:r>
            <a:r>
              <a:rPr lang="pt-PT" sz="2000" dirty="0" err="1"/>
              <a:t>Comission</a:t>
            </a:r>
            <a:r>
              <a:rPr lang="pt-PT" sz="2000" dirty="0"/>
              <a:t> Open Data</a:t>
            </a:r>
          </a:p>
        </p:txBody>
      </p:sp>
      <p:sp>
        <p:nvSpPr>
          <p:cNvPr id="8" name="Chaveta à esquerda 7">
            <a:extLst>
              <a:ext uri="{FF2B5EF4-FFF2-40B4-BE49-F238E27FC236}">
                <a16:creationId xmlns:a16="http://schemas.microsoft.com/office/drawing/2014/main" id="{29D3C122-A669-2BC1-F6BF-458CFC30C81F}"/>
              </a:ext>
            </a:extLst>
          </p:cNvPr>
          <p:cNvSpPr/>
          <p:nvPr/>
        </p:nvSpPr>
        <p:spPr>
          <a:xfrm>
            <a:off x="6005039" y="2988929"/>
            <a:ext cx="509954" cy="1009419"/>
          </a:xfrm>
          <a:prstGeom prst="leftBrace">
            <a:avLst>
              <a:gd name="adj1" fmla="val 5126"/>
              <a:gd name="adj2" fmla="val 50000"/>
            </a:avLst>
          </a:prstGeom>
          <a:ln w="19050">
            <a:solidFill>
              <a:srgbClr val="1F34A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9" name="CaixaDeTexto 8">
            <a:extLst>
              <a:ext uri="{FF2B5EF4-FFF2-40B4-BE49-F238E27FC236}">
                <a16:creationId xmlns:a16="http://schemas.microsoft.com/office/drawing/2014/main" id="{8D48ADF8-CE4A-BC0E-E2B9-60F18E406409}"/>
              </a:ext>
            </a:extLst>
          </p:cNvPr>
          <p:cNvSpPr txBox="1"/>
          <p:nvPr/>
        </p:nvSpPr>
        <p:spPr>
          <a:xfrm>
            <a:off x="6746265" y="2954170"/>
            <a:ext cx="877688" cy="1015663"/>
          </a:xfrm>
          <a:prstGeom prst="rect">
            <a:avLst/>
          </a:prstGeom>
          <a:noFill/>
        </p:spPr>
        <p:txBody>
          <a:bodyPr wrap="square" rtlCol="0">
            <a:spAutoFit/>
          </a:bodyPr>
          <a:lstStyle/>
          <a:p>
            <a:r>
              <a:rPr lang="pt-PT" sz="2000" dirty="0"/>
              <a:t>.</a:t>
            </a:r>
            <a:r>
              <a:rPr lang="pt-PT" sz="2000" dirty="0" err="1"/>
              <a:t>csv</a:t>
            </a:r>
            <a:endParaRPr lang="pt-PT" sz="2000" dirty="0"/>
          </a:p>
          <a:p>
            <a:r>
              <a:rPr lang="pt-PT" sz="2000" dirty="0"/>
              <a:t>.</a:t>
            </a:r>
            <a:r>
              <a:rPr lang="pt-PT" sz="2000" dirty="0" err="1"/>
              <a:t>xlsx</a:t>
            </a:r>
            <a:endParaRPr lang="pt-PT" sz="2000" dirty="0"/>
          </a:p>
          <a:p>
            <a:r>
              <a:rPr lang="pt-PT" sz="2000" dirty="0"/>
              <a:t>.</a:t>
            </a:r>
            <a:r>
              <a:rPr lang="pt-PT" sz="2000" dirty="0" err="1"/>
              <a:t>json</a:t>
            </a:r>
            <a:endParaRPr lang="pt-PT" sz="2000" dirty="0"/>
          </a:p>
        </p:txBody>
      </p:sp>
    </p:spTree>
    <p:extLst>
      <p:ext uri="{BB962C8B-B14F-4D97-AF65-F5344CB8AC3E}">
        <p14:creationId xmlns:p14="http://schemas.microsoft.com/office/powerpoint/2010/main" val="1440660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B779FE0D-ACEE-C42E-ECA6-2B490E118B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55" y="2256250"/>
            <a:ext cx="11975690" cy="3997324"/>
          </a:xfrm>
          <a:prstGeom prst="rect">
            <a:avLst/>
          </a:prstGeom>
        </p:spPr>
      </p:pic>
      <p:sp>
        <p:nvSpPr>
          <p:cNvPr id="5" name="Title 1">
            <a:extLst>
              <a:ext uri="{FF2B5EF4-FFF2-40B4-BE49-F238E27FC236}">
                <a16:creationId xmlns:a16="http://schemas.microsoft.com/office/drawing/2014/main" id="{6B0E605D-F29C-35BB-5FD7-A323AE93B6BA}"/>
              </a:ext>
            </a:extLst>
          </p:cNvPr>
          <p:cNvSpPr>
            <a:spLocks noGrp="1"/>
          </p:cNvSpPr>
          <p:nvPr>
            <p:ph type="title"/>
          </p:nvPr>
        </p:nvSpPr>
        <p:spPr>
          <a:xfrm>
            <a:off x="404943" y="417376"/>
            <a:ext cx="8623663" cy="1325563"/>
          </a:xfrm>
        </p:spPr>
        <p:txBody>
          <a:bodyPr/>
          <a:lstStyle/>
          <a:p>
            <a:r>
              <a:rPr lang="pt-PT" dirty="0"/>
              <a:t>A Viagem dos Dados</a:t>
            </a:r>
          </a:p>
        </p:txBody>
      </p:sp>
      <p:sp>
        <p:nvSpPr>
          <p:cNvPr id="6" name="Rectangle 5">
            <a:extLst>
              <a:ext uri="{FF2B5EF4-FFF2-40B4-BE49-F238E27FC236}">
                <a16:creationId xmlns:a16="http://schemas.microsoft.com/office/drawing/2014/main" id="{7F8D4897-A925-F9A7-A113-4D70E9B2585F}"/>
              </a:ext>
            </a:extLst>
          </p:cNvPr>
          <p:cNvSpPr/>
          <p:nvPr/>
        </p:nvSpPr>
        <p:spPr>
          <a:xfrm>
            <a:off x="1671484" y="2182761"/>
            <a:ext cx="1976284" cy="2054942"/>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
        <p:nvSpPr>
          <p:cNvPr id="7" name="Rectangle 6">
            <a:extLst>
              <a:ext uri="{FF2B5EF4-FFF2-40B4-BE49-F238E27FC236}">
                <a16:creationId xmlns:a16="http://schemas.microsoft.com/office/drawing/2014/main" id="{3D1768CD-6C8A-FDFA-B411-6D26AE326F7F}"/>
              </a:ext>
            </a:extLst>
          </p:cNvPr>
          <p:cNvSpPr/>
          <p:nvPr/>
        </p:nvSpPr>
        <p:spPr>
          <a:xfrm>
            <a:off x="108155" y="4041058"/>
            <a:ext cx="1101213" cy="688258"/>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
        <p:nvSpPr>
          <p:cNvPr id="8" name="Rectangle 7">
            <a:extLst>
              <a:ext uri="{FF2B5EF4-FFF2-40B4-BE49-F238E27FC236}">
                <a16:creationId xmlns:a16="http://schemas.microsoft.com/office/drawing/2014/main" id="{978289AA-3958-B48E-CC3A-523B168F2707}"/>
              </a:ext>
            </a:extLst>
          </p:cNvPr>
          <p:cNvSpPr/>
          <p:nvPr/>
        </p:nvSpPr>
        <p:spPr>
          <a:xfrm>
            <a:off x="5702709" y="4395018"/>
            <a:ext cx="791497" cy="1194619"/>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Tree>
    <p:extLst>
      <p:ext uri="{BB962C8B-B14F-4D97-AF65-F5344CB8AC3E}">
        <p14:creationId xmlns:p14="http://schemas.microsoft.com/office/powerpoint/2010/main" val="186024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48" y="181473"/>
            <a:ext cx="8623663" cy="1325563"/>
          </a:xfrm>
        </p:spPr>
        <p:txBody>
          <a:bodyPr/>
          <a:lstStyle/>
          <a:p>
            <a:r>
              <a:rPr lang="pt-PT" dirty="0" err="1"/>
              <a:t>Datasets</a:t>
            </a:r>
            <a:endParaRPr lang="pt-PT" dirty="0"/>
          </a:p>
        </p:txBody>
      </p:sp>
      <p:graphicFrame>
        <p:nvGraphicFramePr>
          <p:cNvPr id="6" name="Marcador de Posição de Conteúdo 5">
            <a:extLst>
              <a:ext uri="{FF2B5EF4-FFF2-40B4-BE49-F238E27FC236}">
                <a16:creationId xmlns:a16="http://schemas.microsoft.com/office/drawing/2014/main" id="{12FA54BB-4DAD-4154-8978-4E981FFCAEEC}"/>
              </a:ext>
            </a:extLst>
          </p:cNvPr>
          <p:cNvGraphicFramePr>
            <a:graphicFrameLocks noGrp="1"/>
          </p:cNvGraphicFramePr>
          <p:nvPr>
            <p:ph idx="1"/>
            <p:extLst>
              <p:ext uri="{D42A27DB-BD31-4B8C-83A1-F6EECF244321}">
                <p14:modId xmlns:p14="http://schemas.microsoft.com/office/powerpoint/2010/main" val="4181863577"/>
              </p:ext>
            </p:extLst>
          </p:nvPr>
        </p:nvGraphicFramePr>
        <p:xfrm>
          <a:off x="1099086" y="1937283"/>
          <a:ext cx="8066779" cy="2648153"/>
        </p:xfrm>
        <a:graphic>
          <a:graphicData uri="http://schemas.openxmlformats.org/drawingml/2006/table">
            <a:tbl>
              <a:tblPr firstRow="1" bandRow="1">
                <a:tableStyleId>{5A111915-BE36-4E01-A7E5-04B1672EAD32}</a:tableStyleId>
              </a:tblPr>
              <a:tblGrid>
                <a:gridCol w="1382148">
                  <a:extLst>
                    <a:ext uri="{9D8B030D-6E8A-4147-A177-3AD203B41FA5}">
                      <a16:colId xmlns:a16="http://schemas.microsoft.com/office/drawing/2014/main" val="3144038347"/>
                    </a:ext>
                  </a:extLst>
                </a:gridCol>
                <a:gridCol w="6684631">
                  <a:extLst>
                    <a:ext uri="{9D8B030D-6E8A-4147-A177-3AD203B41FA5}">
                      <a16:colId xmlns:a16="http://schemas.microsoft.com/office/drawing/2014/main" val="2432958219"/>
                    </a:ext>
                  </a:extLst>
                </a:gridCol>
              </a:tblGrid>
              <a:tr h="324822">
                <a:tc>
                  <a:txBody>
                    <a:bodyPr/>
                    <a:lstStyle/>
                    <a:p>
                      <a:pPr algn="ctr"/>
                      <a:r>
                        <a:rPr lang="pt-PT" sz="1600" b="1" dirty="0" err="1"/>
                        <a:t>Dataset</a:t>
                      </a:r>
                      <a:endParaRPr lang="pt-PT" sz="1600" b="1" dirty="0"/>
                    </a:p>
                  </a:txBody>
                  <a:tcPr>
                    <a:solidFill>
                      <a:srgbClr val="1F34AB"/>
                    </a:solidFill>
                  </a:tcPr>
                </a:tc>
                <a:tc>
                  <a:txBody>
                    <a:bodyPr/>
                    <a:lstStyle/>
                    <a:p>
                      <a:pPr algn="ctr"/>
                      <a:r>
                        <a:rPr lang="pt-PT" sz="1600" b="1" dirty="0"/>
                        <a:t>Descrição</a:t>
                      </a:r>
                    </a:p>
                  </a:txBody>
                  <a:tcPr>
                    <a:solidFill>
                      <a:srgbClr val="1F34AB"/>
                    </a:solidFill>
                  </a:tcPr>
                </a:tc>
                <a:extLst>
                  <a:ext uri="{0D108BD9-81ED-4DB2-BD59-A6C34878D82A}">
                    <a16:rowId xmlns:a16="http://schemas.microsoft.com/office/drawing/2014/main" val="2859778365"/>
                  </a:ext>
                </a:extLst>
              </a:tr>
              <a:tr h="484073">
                <a:tc>
                  <a:txBody>
                    <a:bodyPr/>
                    <a:lstStyle/>
                    <a:p>
                      <a:pPr algn="ctr"/>
                      <a:r>
                        <a:rPr lang="pt-PT" sz="1600" b="1" dirty="0">
                          <a:solidFill>
                            <a:schemeClr val="tx1"/>
                          </a:solidFill>
                        </a:rPr>
                        <a:t>Eurovisão</a:t>
                      </a:r>
                    </a:p>
                  </a:txBody>
                  <a:tcPr/>
                </a:tc>
                <a:tc>
                  <a:txBody>
                    <a:bodyPr/>
                    <a:lstStyle/>
                    <a:p>
                      <a:pPr algn="ctr"/>
                      <a:r>
                        <a:rPr lang="pt-PT" sz="1600" dirty="0"/>
                        <a:t>Votos de todos os países desde 1957 a 2021</a:t>
                      </a:r>
                    </a:p>
                  </a:txBody>
                  <a:tcPr/>
                </a:tc>
                <a:extLst>
                  <a:ext uri="{0D108BD9-81ED-4DB2-BD59-A6C34878D82A}">
                    <a16:rowId xmlns:a16="http://schemas.microsoft.com/office/drawing/2014/main" val="4087535840"/>
                  </a:ext>
                </a:extLst>
              </a:tr>
              <a:tr h="324822">
                <a:tc>
                  <a:txBody>
                    <a:bodyPr/>
                    <a:lstStyle/>
                    <a:p>
                      <a:pPr algn="ctr"/>
                      <a:r>
                        <a:rPr lang="pt-PT" sz="1600" b="1" dirty="0">
                          <a:solidFill>
                            <a:schemeClr val="tx1"/>
                          </a:solidFill>
                        </a:rPr>
                        <a:t>Música</a:t>
                      </a:r>
                    </a:p>
                  </a:txBody>
                  <a:tcPr/>
                </a:tc>
                <a:tc>
                  <a:txBody>
                    <a:bodyPr/>
                    <a:lstStyle/>
                    <a:p>
                      <a:pPr algn="ctr"/>
                      <a:r>
                        <a:rPr lang="pt-PT" sz="1600" dirty="0"/>
                        <a:t>Dados sobre as músicas que participaram na eurovisão (1960-2021)</a:t>
                      </a:r>
                    </a:p>
                  </a:txBody>
                  <a:tcPr/>
                </a:tc>
                <a:extLst>
                  <a:ext uri="{0D108BD9-81ED-4DB2-BD59-A6C34878D82A}">
                    <a16:rowId xmlns:a16="http://schemas.microsoft.com/office/drawing/2014/main" val="3570509262"/>
                  </a:ext>
                </a:extLst>
              </a:tr>
              <a:tr h="568438">
                <a:tc>
                  <a:txBody>
                    <a:bodyPr/>
                    <a:lstStyle/>
                    <a:p>
                      <a:pPr algn="ctr"/>
                      <a:r>
                        <a:rPr lang="pt-PT" sz="1600" b="1" dirty="0">
                          <a:solidFill>
                            <a:schemeClr val="tx1"/>
                          </a:solidFill>
                        </a:rPr>
                        <a:t>Vizinhos</a:t>
                      </a:r>
                    </a:p>
                  </a:txBody>
                  <a:tcPr/>
                </a:tc>
                <a:tc>
                  <a:txBody>
                    <a:bodyPr/>
                    <a:lstStyle/>
                    <a:p>
                      <a:pPr algn="ctr"/>
                      <a:r>
                        <a:rPr lang="pt-PT" sz="1600" dirty="0"/>
                        <a:t>Nome e número dos países vizinhos de cada país que participou na eurovisão</a:t>
                      </a:r>
                    </a:p>
                  </a:txBody>
                  <a:tcPr/>
                </a:tc>
                <a:extLst>
                  <a:ext uri="{0D108BD9-81ED-4DB2-BD59-A6C34878D82A}">
                    <a16:rowId xmlns:a16="http://schemas.microsoft.com/office/drawing/2014/main" val="2277334158"/>
                  </a:ext>
                </a:extLst>
              </a:tr>
              <a:tr h="324822">
                <a:tc>
                  <a:txBody>
                    <a:bodyPr/>
                    <a:lstStyle/>
                    <a:p>
                      <a:pPr algn="ctr"/>
                      <a:r>
                        <a:rPr lang="pt-PT" sz="1600" b="1" dirty="0">
                          <a:solidFill>
                            <a:schemeClr val="tx1"/>
                          </a:solidFill>
                        </a:rPr>
                        <a:t>Localização</a:t>
                      </a:r>
                    </a:p>
                  </a:txBody>
                  <a:tcPr/>
                </a:tc>
                <a:tc>
                  <a:txBody>
                    <a:bodyPr/>
                    <a:lstStyle/>
                    <a:p>
                      <a:pPr algn="ctr"/>
                      <a:r>
                        <a:rPr lang="pt-PT" sz="1600" dirty="0"/>
                        <a:t>Lista com os limites administrativos mundiais</a:t>
                      </a:r>
                    </a:p>
                  </a:txBody>
                  <a:tcPr/>
                </a:tc>
                <a:extLst>
                  <a:ext uri="{0D108BD9-81ED-4DB2-BD59-A6C34878D82A}">
                    <a16:rowId xmlns:a16="http://schemas.microsoft.com/office/drawing/2014/main" val="480556460"/>
                  </a:ext>
                </a:extLst>
              </a:tr>
              <a:tr h="568438">
                <a:tc>
                  <a:txBody>
                    <a:bodyPr/>
                    <a:lstStyle/>
                    <a:p>
                      <a:pPr algn="ctr"/>
                      <a:r>
                        <a:rPr lang="pt-PT" sz="1600" b="1" dirty="0">
                          <a:solidFill>
                            <a:schemeClr val="tx1"/>
                          </a:solidFill>
                        </a:rPr>
                        <a:t>Conflitos</a:t>
                      </a:r>
                    </a:p>
                  </a:txBody>
                  <a:tcPr/>
                </a:tc>
                <a:tc>
                  <a:txBody>
                    <a:bodyPr/>
                    <a:lstStyle/>
                    <a:p>
                      <a:pPr algn="ctr"/>
                      <a:r>
                        <a:rPr lang="pt-PT" sz="1600" dirty="0"/>
                        <a:t>Lista de todos os conflitos mundiais ocorridos depois da 2º Guerra Mundial e os países envolvidos</a:t>
                      </a:r>
                    </a:p>
                  </a:txBody>
                  <a:tcPr/>
                </a:tc>
                <a:extLst>
                  <a:ext uri="{0D108BD9-81ED-4DB2-BD59-A6C34878D82A}">
                    <a16:rowId xmlns:a16="http://schemas.microsoft.com/office/drawing/2014/main" val="1567441971"/>
                  </a:ext>
                </a:extLst>
              </a:tr>
            </a:tbl>
          </a:graphicData>
        </a:graphic>
      </p:graphicFrame>
      <p:pic>
        <p:nvPicPr>
          <p:cNvPr id="4" name="Picture 3">
            <a:extLst>
              <a:ext uri="{FF2B5EF4-FFF2-40B4-BE49-F238E27FC236}">
                <a16:creationId xmlns:a16="http://schemas.microsoft.com/office/drawing/2014/main" id="{F38CF823-6C7F-5ED8-21AC-DB5DE2C9449C}"/>
              </a:ext>
            </a:extLst>
          </p:cNvPr>
          <p:cNvPicPr>
            <a:picLocks noChangeAspect="1"/>
          </p:cNvPicPr>
          <p:nvPr/>
        </p:nvPicPr>
        <p:blipFill>
          <a:blip r:embed="rId3"/>
          <a:stretch>
            <a:fillRect/>
          </a:stretch>
        </p:blipFill>
        <p:spPr>
          <a:xfrm>
            <a:off x="2130066" y="4935179"/>
            <a:ext cx="5572125" cy="1333500"/>
          </a:xfrm>
          <a:prstGeom prst="rect">
            <a:avLst/>
          </a:prstGeom>
        </p:spPr>
      </p:pic>
    </p:spTree>
    <p:extLst>
      <p:ext uri="{BB962C8B-B14F-4D97-AF65-F5344CB8AC3E}">
        <p14:creationId xmlns:p14="http://schemas.microsoft.com/office/powerpoint/2010/main" val="4244716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B779FE0D-ACEE-C42E-ECA6-2B490E118B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55" y="2256250"/>
            <a:ext cx="11975690" cy="3997324"/>
          </a:xfrm>
          <a:prstGeom prst="rect">
            <a:avLst/>
          </a:prstGeom>
        </p:spPr>
      </p:pic>
      <p:sp>
        <p:nvSpPr>
          <p:cNvPr id="5" name="Title 1">
            <a:extLst>
              <a:ext uri="{FF2B5EF4-FFF2-40B4-BE49-F238E27FC236}">
                <a16:creationId xmlns:a16="http://schemas.microsoft.com/office/drawing/2014/main" id="{6B0E605D-F29C-35BB-5FD7-A323AE93B6BA}"/>
              </a:ext>
            </a:extLst>
          </p:cNvPr>
          <p:cNvSpPr>
            <a:spLocks noGrp="1"/>
          </p:cNvSpPr>
          <p:nvPr>
            <p:ph type="title"/>
          </p:nvPr>
        </p:nvSpPr>
        <p:spPr>
          <a:xfrm>
            <a:off x="404943" y="417376"/>
            <a:ext cx="8623663" cy="1325563"/>
          </a:xfrm>
        </p:spPr>
        <p:txBody>
          <a:bodyPr/>
          <a:lstStyle/>
          <a:p>
            <a:r>
              <a:rPr lang="pt-PT" dirty="0"/>
              <a:t>A Viagem dos Dados</a:t>
            </a:r>
          </a:p>
        </p:txBody>
      </p:sp>
      <p:sp>
        <p:nvSpPr>
          <p:cNvPr id="6" name="Rectangle 5">
            <a:extLst>
              <a:ext uri="{FF2B5EF4-FFF2-40B4-BE49-F238E27FC236}">
                <a16:creationId xmlns:a16="http://schemas.microsoft.com/office/drawing/2014/main" id="{7F8D4897-A925-F9A7-A113-4D70E9B2585F}"/>
              </a:ext>
            </a:extLst>
          </p:cNvPr>
          <p:cNvSpPr/>
          <p:nvPr/>
        </p:nvSpPr>
        <p:spPr>
          <a:xfrm>
            <a:off x="1671484" y="2182761"/>
            <a:ext cx="1976284" cy="2054942"/>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
        <p:nvSpPr>
          <p:cNvPr id="8" name="Rectangle 7">
            <a:extLst>
              <a:ext uri="{FF2B5EF4-FFF2-40B4-BE49-F238E27FC236}">
                <a16:creationId xmlns:a16="http://schemas.microsoft.com/office/drawing/2014/main" id="{7C22E79A-7ED9-B25A-A4E4-B6AF600BC2CB}"/>
              </a:ext>
            </a:extLst>
          </p:cNvPr>
          <p:cNvSpPr/>
          <p:nvPr/>
        </p:nvSpPr>
        <p:spPr>
          <a:xfrm>
            <a:off x="1671484" y="4237703"/>
            <a:ext cx="1976284" cy="2054942"/>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
        <p:nvSpPr>
          <p:cNvPr id="9" name="Rectangle 8">
            <a:extLst>
              <a:ext uri="{FF2B5EF4-FFF2-40B4-BE49-F238E27FC236}">
                <a16:creationId xmlns:a16="http://schemas.microsoft.com/office/drawing/2014/main" id="{395AABB7-2FEE-FCBE-E901-4DC18D20F062}"/>
              </a:ext>
            </a:extLst>
          </p:cNvPr>
          <p:cNvSpPr/>
          <p:nvPr/>
        </p:nvSpPr>
        <p:spPr>
          <a:xfrm>
            <a:off x="5702709" y="4395018"/>
            <a:ext cx="791497" cy="1194619"/>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Tree>
    <p:extLst>
      <p:ext uri="{BB962C8B-B14F-4D97-AF65-F5344CB8AC3E}">
        <p14:creationId xmlns:p14="http://schemas.microsoft.com/office/powerpoint/2010/main" val="266039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4" presetClass="exit" presetSubtype="10" fill="hold" grpId="0" nodeType="withEffect">
                                  <p:stCondLst>
                                    <p:cond delay="0"/>
                                  </p:stCondLst>
                                  <p:childTnLst>
                                    <p:animEffect transition="out" filter="randombar(horizontal)">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48" y="181473"/>
            <a:ext cx="8623663" cy="1325563"/>
          </a:xfrm>
        </p:spPr>
        <p:txBody>
          <a:bodyPr/>
          <a:lstStyle/>
          <a:p>
            <a:r>
              <a:rPr lang="pt-PT" dirty="0" err="1"/>
              <a:t>Datasets</a:t>
            </a:r>
            <a:endParaRPr lang="pt-PT" dirty="0"/>
          </a:p>
        </p:txBody>
      </p:sp>
      <p:graphicFrame>
        <p:nvGraphicFramePr>
          <p:cNvPr id="6" name="Marcador de Posição de Conteúdo 5">
            <a:extLst>
              <a:ext uri="{FF2B5EF4-FFF2-40B4-BE49-F238E27FC236}">
                <a16:creationId xmlns:a16="http://schemas.microsoft.com/office/drawing/2014/main" id="{12FA54BB-4DAD-4154-8978-4E981FFCAEEC}"/>
              </a:ext>
            </a:extLst>
          </p:cNvPr>
          <p:cNvGraphicFramePr>
            <a:graphicFrameLocks noGrp="1"/>
          </p:cNvGraphicFramePr>
          <p:nvPr>
            <p:ph idx="1"/>
            <p:extLst>
              <p:ext uri="{D42A27DB-BD31-4B8C-83A1-F6EECF244321}">
                <p14:modId xmlns:p14="http://schemas.microsoft.com/office/powerpoint/2010/main" val="1648463237"/>
              </p:ext>
            </p:extLst>
          </p:nvPr>
        </p:nvGraphicFramePr>
        <p:xfrm>
          <a:off x="1099086" y="1937283"/>
          <a:ext cx="8066779" cy="2295863"/>
        </p:xfrm>
        <a:graphic>
          <a:graphicData uri="http://schemas.openxmlformats.org/drawingml/2006/table">
            <a:tbl>
              <a:tblPr firstRow="1" bandRow="1">
                <a:tableStyleId>{5A111915-BE36-4E01-A7E5-04B1672EAD32}</a:tableStyleId>
              </a:tblPr>
              <a:tblGrid>
                <a:gridCol w="1382148">
                  <a:extLst>
                    <a:ext uri="{9D8B030D-6E8A-4147-A177-3AD203B41FA5}">
                      <a16:colId xmlns:a16="http://schemas.microsoft.com/office/drawing/2014/main" val="3144038347"/>
                    </a:ext>
                  </a:extLst>
                </a:gridCol>
                <a:gridCol w="6684631">
                  <a:extLst>
                    <a:ext uri="{9D8B030D-6E8A-4147-A177-3AD203B41FA5}">
                      <a16:colId xmlns:a16="http://schemas.microsoft.com/office/drawing/2014/main" val="2432958219"/>
                    </a:ext>
                  </a:extLst>
                </a:gridCol>
              </a:tblGrid>
              <a:tr h="324822">
                <a:tc>
                  <a:txBody>
                    <a:bodyPr/>
                    <a:lstStyle/>
                    <a:p>
                      <a:pPr algn="ctr"/>
                      <a:r>
                        <a:rPr lang="pt-PT" sz="1600" b="1" dirty="0" err="1"/>
                        <a:t>Dataset</a:t>
                      </a:r>
                      <a:endParaRPr lang="pt-PT" sz="1600" b="1" dirty="0"/>
                    </a:p>
                  </a:txBody>
                  <a:tcPr>
                    <a:solidFill>
                      <a:srgbClr val="1F34AB"/>
                    </a:solidFill>
                  </a:tcPr>
                </a:tc>
                <a:tc>
                  <a:txBody>
                    <a:bodyPr/>
                    <a:lstStyle/>
                    <a:p>
                      <a:pPr algn="ctr"/>
                      <a:r>
                        <a:rPr lang="pt-PT" sz="1600" b="1" dirty="0"/>
                        <a:t>Descrição</a:t>
                      </a:r>
                    </a:p>
                  </a:txBody>
                  <a:tcPr>
                    <a:solidFill>
                      <a:srgbClr val="1F34AB"/>
                    </a:solidFill>
                  </a:tcPr>
                </a:tc>
                <a:extLst>
                  <a:ext uri="{0D108BD9-81ED-4DB2-BD59-A6C34878D82A}">
                    <a16:rowId xmlns:a16="http://schemas.microsoft.com/office/drawing/2014/main" val="2859778365"/>
                  </a:ext>
                </a:extLst>
              </a:tr>
              <a:tr h="324822">
                <a:tc>
                  <a:txBody>
                    <a:bodyPr/>
                    <a:lstStyle/>
                    <a:p>
                      <a:pPr algn="ctr"/>
                      <a:r>
                        <a:rPr lang="pt-PT" sz="1600" b="1" dirty="0">
                          <a:solidFill>
                            <a:schemeClr val="tx1"/>
                          </a:solidFill>
                        </a:rPr>
                        <a:t>Turistas</a:t>
                      </a:r>
                    </a:p>
                  </a:txBody>
                  <a:tcPr/>
                </a:tc>
                <a:tc>
                  <a:txBody>
                    <a:bodyPr/>
                    <a:lstStyle/>
                    <a:p>
                      <a:pPr algn="ctr"/>
                      <a:r>
                        <a:rPr lang="pt-PT" sz="1600" dirty="0"/>
                        <a:t>Número de chegadas de turistas a alojamentos turísticos por país (1990-2019)</a:t>
                      </a:r>
                    </a:p>
                  </a:txBody>
                  <a:tcPr/>
                </a:tc>
                <a:extLst>
                  <a:ext uri="{0D108BD9-81ED-4DB2-BD59-A6C34878D82A}">
                    <a16:rowId xmlns:a16="http://schemas.microsoft.com/office/drawing/2014/main" val="122703790"/>
                  </a:ext>
                </a:extLst>
              </a:tr>
              <a:tr h="324822">
                <a:tc>
                  <a:txBody>
                    <a:bodyPr/>
                    <a:lstStyle/>
                    <a:p>
                      <a:pPr algn="ctr"/>
                      <a:r>
                        <a:rPr lang="pt-PT" sz="1600" b="1" dirty="0">
                          <a:solidFill>
                            <a:schemeClr val="tx1"/>
                          </a:solidFill>
                        </a:rPr>
                        <a:t>Emissões</a:t>
                      </a:r>
                    </a:p>
                  </a:txBody>
                  <a:tcPr/>
                </a:tc>
                <a:tc>
                  <a:txBody>
                    <a:bodyPr/>
                    <a:lstStyle/>
                    <a:p>
                      <a:pPr algn="ctr"/>
                      <a:r>
                        <a:rPr lang="pt-PT" sz="1600" dirty="0"/>
                        <a:t>Emissões históricas de dióxido de carbono por país 1990-2019)</a:t>
                      </a:r>
                    </a:p>
                  </a:txBody>
                  <a:tcPr/>
                </a:tc>
                <a:extLst>
                  <a:ext uri="{0D108BD9-81ED-4DB2-BD59-A6C34878D82A}">
                    <a16:rowId xmlns:a16="http://schemas.microsoft.com/office/drawing/2014/main" val="2496405131"/>
                  </a:ext>
                </a:extLst>
              </a:tr>
              <a:tr h="324822">
                <a:tc>
                  <a:txBody>
                    <a:bodyPr/>
                    <a:lstStyle/>
                    <a:p>
                      <a:pPr algn="ctr"/>
                      <a:r>
                        <a:rPr lang="pt-PT" sz="1600" b="1" dirty="0">
                          <a:solidFill>
                            <a:schemeClr val="tx1"/>
                          </a:solidFill>
                        </a:rPr>
                        <a:t>PIB</a:t>
                      </a:r>
                    </a:p>
                  </a:txBody>
                  <a:tcPr/>
                </a:tc>
                <a:tc>
                  <a:txBody>
                    <a:bodyPr/>
                    <a:lstStyle/>
                    <a:p>
                      <a:pPr algn="ctr"/>
                      <a:r>
                        <a:rPr lang="pt-PT" sz="1600" dirty="0"/>
                        <a:t>Descrição do PIB per capita (1960-2020)</a:t>
                      </a:r>
                    </a:p>
                  </a:txBody>
                  <a:tcPr/>
                </a:tc>
                <a:extLst>
                  <a:ext uri="{0D108BD9-81ED-4DB2-BD59-A6C34878D82A}">
                    <a16:rowId xmlns:a16="http://schemas.microsoft.com/office/drawing/2014/main" val="15355965"/>
                  </a:ext>
                </a:extLst>
              </a:tr>
              <a:tr h="375623">
                <a:tc>
                  <a:txBody>
                    <a:bodyPr/>
                    <a:lstStyle/>
                    <a:p>
                      <a:pPr algn="ctr"/>
                      <a:r>
                        <a:rPr lang="pt-PT" sz="1600" b="1" dirty="0">
                          <a:solidFill>
                            <a:schemeClr val="tx1"/>
                          </a:solidFill>
                        </a:rPr>
                        <a:t>População</a:t>
                      </a:r>
                    </a:p>
                  </a:txBody>
                  <a:tcPr/>
                </a:tc>
                <a:tc>
                  <a:txBody>
                    <a:bodyPr/>
                    <a:lstStyle/>
                    <a:p>
                      <a:pPr algn="ctr"/>
                      <a:r>
                        <a:rPr lang="pt-PT" sz="1600" dirty="0"/>
                        <a:t>População de cada país presente na eurovisão (1960-2020)</a:t>
                      </a:r>
                    </a:p>
                  </a:txBody>
                  <a:tcPr/>
                </a:tc>
                <a:extLst>
                  <a:ext uri="{0D108BD9-81ED-4DB2-BD59-A6C34878D82A}">
                    <a16:rowId xmlns:a16="http://schemas.microsoft.com/office/drawing/2014/main" val="2207236308"/>
                  </a:ext>
                </a:extLst>
              </a:tr>
              <a:tr h="324822">
                <a:tc>
                  <a:txBody>
                    <a:bodyPr/>
                    <a:lstStyle/>
                    <a:p>
                      <a:pPr algn="ctr"/>
                      <a:r>
                        <a:rPr lang="pt-PT" sz="1600" b="1" dirty="0">
                          <a:solidFill>
                            <a:schemeClr val="tx1"/>
                          </a:solidFill>
                        </a:rPr>
                        <a:t>Área</a:t>
                      </a:r>
                    </a:p>
                  </a:txBody>
                  <a:tcPr/>
                </a:tc>
                <a:tc>
                  <a:txBody>
                    <a:bodyPr/>
                    <a:lstStyle/>
                    <a:p>
                      <a:pPr algn="ctr"/>
                      <a:r>
                        <a:rPr lang="pt-PT" sz="1600" dirty="0"/>
                        <a:t>Área de cada país</a:t>
                      </a:r>
                    </a:p>
                  </a:txBody>
                  <a:tcPr/>
                </a:tc>
                <a:extLst>
                  <a:ext uri="{0D108BD9-81ED-4DB2-BD59-A6C34878D82A}">
                    <a16:rowId xmlns:a16="http://schemas.microsoft.com/office/drawing/2014/main" val="1080163070"/>
                  </a:ext>
                </a:extLst>
              </a:tr>
            </a:tbl>
          </a:graphicData>
        </a:graphic>
      </p:graphicFrame>
      <p:pic>
        <p:nvPicPr>
          <p:cNvPr id="5" name="Picture 4">
            <a:extLst>
              <a:ext uri="{FF2B5EF4-FFF2-40B4-BE49-F238E27FC236}">
                <a16:creationId xmlns:a16="http://schemas.microsoft.com/office/drawing/2014/main" id="{96C4802F-6F10-2D29-33A7-23F51951B6C6}"/>
              </a:ext>
            </a:extLst>
          </p:cNvPr>
          <p:cNvPicPr>
            <a:picLocks noChangeAspect="1"/>
          </p:cNvPicPr>
          <p:nvPr/>
        </p:nvPicPr>
        <p:blipFill>
          <a:blip r:embed="rId3"/>
          <a:stretch>
            <a:fillRect/>
          </a:stretch>
        </p:blipFill>
        <p:spPr>
          <a:xfrm>
            <a:off x="2077679" y="4572307"/>
            <a:ext cx="5676900" cy="1390650"/>
          </a:xfrm>
          <a:prstGeom prst="rect">
            <a:avLst/>
          </a:prstGeom>
        </p:spPr>
      </p:pic>
    </p:spTree>
    <p:extLst>
      <p:ext uri="{BB962C8B-B14F-4D97-AF65-F5344CB8AC3E}">
        <p14:creationId xmlns:p14="http://schemas.microsoft.com/office/powerpoint/2010/main" val="313163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B779FE0D-ACEE-C42E-ECA6-2B490E118B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55" y="2256250"/>
            <a:ext cx="11975690" cy="3997324"/>
          </a:xfrm>
          <a:prstGeom prst="rect">
            <a:avLst/>
          </a:prstGeom>
        </p:spPr>
      </p:pic>
      <p:sp>
        <p:nvSpPr>
          <p:cNvPr id="5" name="Title 1">
            <a:extLst>
              <a:ext uri="{FF2B5EF4-FFF2-40B4-BE49-F238E27FC236}">
                <a16:creationId xmlns:a16="http://schemas.microsoft.com/office/drawing/2014/main" id="{6B0E605D-F29C-35BB-5FD7-A323AE93B6BA}"/>
              </a:ext>
            </a:extLst>
          </p:cNvPr>
          <p:cNvSpPr>
            <a:spLocks noGrp="1"/>
          </p:cNvSpPr>
          <p:nvPr>
            <p:ph type="title"/>
          </p:nvPr>
        </p:nvSpPr>
        <p:spPr>
          <a:xfrm>
            <a:off x="404943" y="417376"/>
            <a:ext cx="8623663" cy="1325563"/>
          </a:xfrm>
        </p:spPr>
        <p:txBody>
          <a:bodyPr/>
          <a:lstStyle/>
          <a:p>
            <a:r>
              <a:rPr lang="pt-PT" dirty="0"/>
              <a:t>A Viagem dos Dados</a:t>
            </a:r>
          </a:p>
        </p:txBody>
      </p:sp>
      <p:sp>
        <p:nvSpPr>
          <p:cNvPr id="8" name="Rectangle 7">
            <a:extLst>
              <a:ext uri="{FF2B5EF4-FFF2-40B4-BE49-F238E27FC236}">
                <a16:creationId xmlns:a16="http://schemas.microsoft.com/office/drawing/2014/main" id="{7C22E79A-7ED9-B25A-A4E4-B6AF600BC2CB}"/>
              </a:ext>
            </a:extLst>
          </p:cNvPr>
          <p:cNvSpPr/>
          <p:nvPr/>
        </p:nvSpPr>
        <p:spPr>
          <a:xfrm>
            <a:off x="1671484" y="4237703"/>
            <a:ext cx="1976284" cy="2054942"/>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
        <p:nvSpPr>
          <p:cNvPr id="7" name="Rectangle 6">
            <a:extLst>
              <a:ext uri="{FF2B5EF4-FFF2-40B4-BE49-F238E27FC236}">
                <a16:creationId xmlns:a16="http://schemas.microsoft.com/office/drawing/2014/main" id="{E6E56679-3DC3-2AEC-D545-A45A8A673A48}"/>
              </a:ext>
            </a:extLst>
          </p:cNvPr>
          <p:cNvSpPr/>
          <p:nvPr/>
        </p:nvSpPr>
        <p:spPr>
          <a:xfrm>
            <a:off x="3854245" y="2467897"/>
            <a:ext cx="727588" cy="550606"/>
          </a:xfrm>
          <a:prstGeom prst="rect">
            <a:avLst/>
          </a:prstGeom>
          <a:noFill/>
          <a:ln w="76200" cap="flat" cmpd="sng" algn="ctr">
            <a:solidFill>
              <a:srgbClr val="D9008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PT"/>
          </a:p>
        </p:txBody>
      </p:sp>
    </p:spTree>
    <p:extLst>
      <p:ext uri="{BB962C8B-B14F-4D97-AF65-F5344CB8AC3E}">
        <p14:creationId xmlns:p14="http://schemas.microsoft.com/office/powerpoint/2010/main" val="149436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a:extLst>
              <a:ext uri="{FF2B5EF4-FFF2-40B4-BE49-F238E27FC236}">
                <a16:creationId xmlns:a16="http://schemas.microsoft.com/office/drawing/2014/main" id="{770C175F-28E4-D0DF-F16B-A4664179434E}"/>
              </a:ext>
            </a:extLst>
          </p:cNvPr>
          <p:cNvPicPr>
            <a:picLocks noChangeAspect="1"/>
          </p:cNvPicPr>
          <p:nvPr/>
        </p:nvPicPr>
        <p:blipFill>
          <a:blip r:embed="rId3"/>
          <a:stretch>
            <a:fillRect/>
          </a:stretch>
        </p:blipFill>
        <p:spPr>
          <a:xfrm>
            <a:off x="508503" y="211668"/>
            <a:ext cx="8761676" cy="5077811"/>
          </a:xfrm>
          <a:prstGeom prst="rect">
            <a:avLst/>
          </a:prstGeom>
        </p:spPr>
      </p:pic>
    </p:spTree>
    <p:extLst>
      <p:ext uri="{BB962C8B-B14F-4D97-AF65-F5344CB8AC3E}">
        <p14:creationId xmlns:p14="http://schemas.microsoft.com/office/powerpoint/2010/main" val="1551459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ergy-Saving-PowerPoint-Template" id="{21844F25-A429-E24F-BC74-68D2A6581939}" vid="{1DB52904-6AD3-4A4E-A84C-562A0CDED6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Eurovision-2022-PowerPoint-Template</Template>
  <TotalTime>711</TotalTime>
  <Words>755</Words>
  <Application>Microsoft Office PowerPoint</Application>
  <PresentationFormat>Widescreen</PresentationFormat>
  <Paragraphs>87</Paragraphs>
  <Slides>28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Trebuchet MS</vt:lpstr>
      <vt:lpstr>Office Theme</vt:lpstr>
      <vt:lpstr>Análise de Fatores Que Influenciam o Resultado do Festival da Eurovisão</vt:lpstr>
      <vt:lpstr>A Viagem dos Dados</vt:lpstr>
      <vt:lpstr>Etapa de Extração</vt:lpstr>
      <vt:lpstr>A Viagem dos Dados</vt:lpstr>
      <vt:lpstr>Datasets</vt:lpstr>
      <vt:lpstr>A Viagem dos Dados</vt:lpstr>
      <vt:lpstr>Datasets</vt:lpstr>
      <vt:lpstr>A Viagem dos Dados</vt:lpstr>
      <vt:lpstr>PowerPoint Presentation</vt:lpstr>
      <vt:lpstr>A Viagem dos Dados</vt:lpstr>
      <vt:lpstr>Preparação das Dimensões e Tabelas de Factos em Python</vt:lpstr>
      <vt:lpstr>Preparação das Dimensões e Tabelas de Factos em Python</vt:lpstr>
      <vt:lpstr>A Viagem dos Dados</vt:lpstr>
      <vt:lpstr>Dimensões e Tabelas de Factos</vt:lpstr>
      <vt:lpstr>A Viagem dos Dados</vt:lpstr>
      <vt:lpstr>Questões Analíticas</vt:lpstr>
      <vt:lpstr>Existe maior quantidade de países que não se qualificam para a final cuja língua da música não seja o inglês? </vt:lpstr>
      <vt:lpstr>As musicas em Inglês obtém melhores resultados?</vt:lpstr>
      <vt:lpstr>As músicas em Inglês obtém melhores resultados?</vt:lpstr>
      <vt:lpstr>As músicas em Inglês obtém melhores resultados?</vt:lpstr>
      <vt:lpstr>As músicas em Inglês obtém melhores resultados?</vt:lpstr>
      <vt:lpstr>Existe alguma diferença entre os resultados do mesmo país entre músicas em inglês ou com a sua língua materna?</vt:lpstr>
      <vt:lpstr>Existe alguma diferença entre os resultados do mesmo país entre músicas em inglês ou com a sua língua materna?</vt:lpstr>
      <vt:lpstr>Existe alguma diferença entre os resultados do mesmo país entre músicas em inglês ou com a sua língua materna?</vt:lpstr>
      <vt:lpstr>Questões Analíticas</vt:lpstr>
      <vt:lpstr>PowerPoint Presentation</vt:lpstr>
      <vt:lpstr>Questões Analíticas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Sílvia Mourão</dc:creator>
  <cp:lastModifiedBy>Silvia Mourao</cp:lastModifiedBy>
  <cp:revision>14</cp:revision>
  <dcterms:created xsi:type="dcterms:W3CDTF">2022-05-01T23:28:38Z</dcterms:created>
  <dcterms:modified xsi:type="dcterms:W3CDTF">2022-05-23T23:42:52Z</dcterms:modified>
</cp:coreProperties>
</file>