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FB7A-3CE8-48E2-ACE9-78F7BCB4993A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16A3-E57B-4370-BA32-5ABE17DF1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97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FB7A-3CE8-48E2-ACE9-78F7BCB4993A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16A3-E57B-4370-BA32-5ABE17DF1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23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FB7A-3CE8-48E2-ACE9-78F7BCB4993A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16A3-E57B-4370-BA32-5ABE17DF1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51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FB7A-3CE8-48E2-ACE9-78F7BCB4993A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16A3-E57B-4370-BA32-5ABE17DF1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95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FB7A-3CE8-48E2-ACE9-78F7BCB4993A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16A3-E57B-4370-BA32-5ABE17DF1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89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FB7A-3CE8-48E2-ACE9-78F7BCB4993A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16A3-E57B-4370-BA32-5ABE17DF1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18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FB7A-3CE8-48E2-ACE9-78F7BCB4993A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16A3-E57B-4370-BA32-5ABE17DF1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9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FB7A-3CE8-48E2-ACE9-78F7BCB4993A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16A3-E57B-4370-BA32-5ABE17DF1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32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FB7A-3CE8-48E2-ACE9-78F7BCB4993A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16A3-E57B-4370-BA32-5ABE17DF1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7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FB7A-3CE8-48E2-ACE9-78F7BCB4993A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16A3-E57B-4370-BA32-5ABE17DF1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20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FB7A-3CE8-48E2-ACE9-78F7BCB4993A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16A3-E57B-4370-BA32-5ABE17DF1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38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AFB7A-3CE8-48E2-ACE9-78F7BCB4993A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716A3-E57B-4370-BA32-5ABE17DF1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28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x3 convolution filters — A popular choice | by IceCream Labs | Medium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1" y="2952639"/>
            <a:ext cx="4418157" cy="322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2632" y="216130"/>
            <a:ext cx="343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 smtClean="0"/>
              <a:t>Filtros Espaciais</a:t>
            </a:r>
            <a:endParaRPr lang="pt-PT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4341" y="1153929"/>
            <a:ext cx="643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Correlação – método normal de multiplicação de matrizes</a:t>
            </a:r>
            <a:endParaRPr lang="pt-PT" dirty="0"/>
          </a:p>
        </p:txBody>
      </p:sp>
      <p:sp>
        <p:nvSpPr>
          <p:cNvPr id="7" name="TextBox 6"/>
          <p:cNvSpPr txBox="1"/>
          <p:nvPr/>
        </p:nvSpPr>
        <p:spPr>
          <a:xfrm>
            <a:off x="494341" y="1586848"/>
            <a:ext cx="643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Convolução – rodar a matriz 180o antes de multiplicar matrizes</a:t>
            </a:r>
            <a:endParaRPr lang="pt-PT" dirty="0"/>
          </a:p>
        </p:txBody>
      </p:sp>
      <p:pic>
        <p:nvPicPr>
          <p:cNvPr id="8" name="Picture 7"/>
          <p:cNvPicPr/>
          <p:nvPr/>
        </p:nvPicPr>
        <p:blipFill rotWithShape="1">
          <a:blip r:embed="rId3"/>
          <a:srcRect l="7467"/>
          <a:stretch/>
        </p:blipFill>
        <p:spPr>
          <a:xfrm>
            <a:off x="6603382" y="1523261"/>
            <a:ext cx="3477295" cy="821501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4"/>
          <a:srcRect l="10156"/>
          <a:stretch/>
        </p:blipFill>
        <p:spPr>
          <a:xfrm>
            <a:off x="6626198" y="734669"/>
            <a:ext cx="3417742" cy="85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0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632" y="216130"/>
            <a:ext cx="343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 smtClean="0"/>
              <a:t>Passa Baixa</a:t>
            </a:r>
            <a:endParaRPr lang="pt-PT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37884" y="862461"/>
            <a:ext cx="46235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Objetivo/Output: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 smtClean="0"/>
              <a:t>Suaviza o aspeto da imagem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 smtClean="0"/>
              <a:t>Atenua eventos de elevada frequência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 smtClean="0"/>
              <a:t>Minimiza ruídos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 smtClean="0"/>
              <a:t>Resultado tem efeito desfocagem </a:t>
            </a:r>
            <a:endParaRPr lang="pt-PT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6671" y="2665927"/>
            <a:ext cx="3147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Filtros passa-baixa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 smtClean="0"/>
              <a:t>Coeficientes positivos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 smtClean="0"/>
              <a:t>Soma igual a 1</a:t>
            </a:r>
          </a:p>
          <a:p>
            <a:endParaRPr lang="pt-PT" dirty="0"/>
          </a:p>
        </p:txBody>
      </p:sp>
      <p:sp>
        <p:nvSpPr>
          <p:cNvPr id="6" name="TextBox 5"/>
          <p:cNvSpPr txBox="1"/>
          <p:nvPr/>
        </p:nvSpPr>
        <p:spPr>
          <a:xfrm>
            <a:off x="5367640" y="216130"/>
            <a:ext cx="343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 smtClean="0"/>
              <a:t>Media</a:t>
            </a:r>
            <a:endParaRPr lang="pt-PT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67640" y="2132935"/>
            <a:ext cx="343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 smtClean="0"/>
              <a:t>Gauss</a:t>
            </a:r>
            <a:endParaRPr lang="pt-PT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1343" y="4335490"/>
            <a:ext cx="343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 smtClean="0"/>
              <a:t>Mediana</a:t>
            </a:r>
            <a:endParaRPr lang="pt-PT" sz="3600" b="1" dirty="0"/>
          </a:p>
        </p:txBody>
      </p:sp>
      <p:pic>
        <p:nvPicPr>
          <p:cNvPr id="9" name="Picture 8"/>
          <p:cNvPicPr/>
          <p:nvPr/>
        </p:nvPicPr>
        <p:blipFill rotWithShape="1">
          <a:blip r:embed="rId2"/>
          <a:srcRect l="59285" t="5934" r="3725"/>
          <a:stretch/>
        </p:blipFill>
        <p:spPr>
          <a:xfrm>
            <a:off x="6667998" y="837642"/>
            <a:ext cx="1110752" cy="12952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112" y="837641"/>
            <a:ext cx="1340992" cy="90583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4943" t="4263" r="4336" b="6849"/>
          <a:stretch/>
        </p:blipFill>
        <p:spPr>
          <a:xfrm>
            <a:off x="9272692" y="828802"/>
            <a:ext cx="838200" cy="635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/>
          <a:srcRect t="2499" b="3922"/>
          <a:stretch/>
        </p:blipFill>
        <p:spPr>
          <a:xfrm>
            <a:off x="10153480" y="841468"/>
            <a:ext cx="1379539" cy="902007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 rotWithShape="1">
          <a:blip r:embed="rId2"/>
          <a:srcRect l="2859" t="4903" r="60360"/>
          <a:stretch/>
        </p:blipFill>
        <p:spPr>
          <a:xfrm>
            <a:off x="5492433" y="837642"/>
            <a:ext cx="1117600" cy="129529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84470" y="1900074"/>
            <a:ext cx="950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 smtClean="0"/>
              <a:t>inicial</a:t>
            </a:r>
            <a:endParaRPr lang="pt-PT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9288926" y="1900075"/>
            <a:ext cx="864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 smtClean="0"/>
              <a:t>filtro</a:t>
            </a:r>
            <a:endParaRPr lang="pt-PT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10368111" y="1886714"/>
            <a:ext cx="950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 smtClean="0"/>
              <a:t>final</a:t>
            </a:r>
            <a:endParaRPr lang="pt-PT" sz="10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6"/>
          <a:srcRect t="23325"/>
          <a:stretch/>
        </p:blipFill>
        <p:spPr>
          <a:xfrm>
            <a:off x="6667998" y="2285186"/>
            <a:ext cx="1593771" cy="34182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492433" y="2692319"/>
            <a:ext cx="432435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100" dirty="0" smtClean="0"/>
              <a:t>Media ponderada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100" dirty="0" smtClean="0"/>
              <a:t>Maior peso no pixel central diminuindo para o exterior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100" dirty="0" smtClean="0"/>
              <a:t>Suavização mais delicada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100" dirty="0" smtClean="0"/>
              <a:t>Preserva melhor fronteiras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100" dirty="0" smtClean="0"/>
              <a:t>Grau de suavização determinado pelo valor da variância</a:t>
            </a:r>
            <a:endParaRPr lang="pt-PT" sz="1100" dirty="0" smtClean="0"/>
          </a:p>
        </p:txBody>
      </p:sp>
      <p:pic>
        <p:nvPicPr>
          <p:cNvPr id="25" name="Picture 24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86" r="2814"/>
          <a:stretch/>
        </p:blipFill>
        <p:spPr>
          <a:xfrm>
            <a:off x="10206522" y="2578403"/>
            <a:ext cx="1223477" cy="126836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7405" y="3696862"/>
            <a:ext cx="1089172" cy="107849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9"/>
          <a:srcRect l="15964" t="7334" r="13157"/>
          <a:stretch/>
        </p:blipFill>
        <p:spPr>
          <a:xfrm>
            <a:off x="5522595" y="3680875"/>
            <a:ext cx="1057275" cy="1094481"/>
          </a:xfrm>
          <a:prstGeom prst="rect">
            <a:avLst/>
          </a:prstGeom>
        </p:spPr>
      </p:pic>
      <p:pic>
        <p:nvPicPr>
          <p:cNvPr id="28" name="Picture 27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7" t="2758" r="57030"/>
          <a:stretch/>
        </p:blipFill>
        <p:spPr>
          <a:xfrm>
            <a:off x="9091752" y="2627013"/>
            <a:ext cx="1134004" cy="121975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37884" y="4981821"/>
            <a:ext cx="4324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100" dirty="0" smtClean="0"/>
              <a:t>Filtro não linear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100" dirty="0" smtClean="0"/>
              <a:t>Bom resultado para ruídos </a:t>
            </a:r>
            <a:r>
              <a:rPr lang="pt-PT" sz="1100" dirty="0" err="1" smtClean="0"/>
              <a:t>salt</a:t>
            </a:r>
            <a:r>
              <a:rPr lang="pt-PT" sz="1100" dirty="0" smtClean="0"/>
              <a:t> </a:t>
            </a:r>
            <a:r>
              <a:rPr lang="pt-PT" sz="1100" dirty="0" err="1" smtClean="0"/>
              <a:t>and</a:t>
            </a:r>
            <a:r>
              <a:rPr lang="pt-PT" sz="1100" dirty="0" smtClean="0"/>
              <a:t> </a:t>
            </a:r>
            <a:r>
              <a:rPr lang="pt-PT" sz="1100" dirty="0" err="1" smtClean="0"/>
              <a:t>pepper</a:t>
            </a:r>
            <a:r>
              <a:rPr lang="pt-PT" sz="1100" dirty="0" smtClean="0"/>
              <a:t> ou </a:t>
            </a:r>
            <a:r>
              <a:rPr lang="pt-PT" sz="1100" dirty="0" err="1" smtClean="0"/>
              <a:t>speckle</a:t>
            </a:r>
            <a:endParaRPr lang="pt-PT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100" dirty="0" smtClean="0"/>
              <a:t>Preserva bem as fronteiras dos objetos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 err="1" smtClean="0"/>
              <a:t>Faz</a:t>
            </a:r>
            <a:r>
              <a:rPr lang="en-GB" sz="1100" dirty="0" smtClean="0"/>
              <a:t> a </a:t>
            </a:r>
            <a:r>
              <a:rPr lang="en-GB" sz="1100" dirty="0" err="1" smtClean="0"/>
              <a:t>mediana</a:t>
            </a:r>
            <a:r>
              <a:rPr lang="en-GB" sz="1100" dirty="0" smtClean="0"/>
              <a:t> </a:t>
            </a:r>
            <a:r>
              <a:rPr lang="en-GB" sz="1100" dirty="0" err="1" smtClean="0"/>
              <a:t>apenas</a:t>
            </a:r>
            <a:r>
              <a:rPr lang="en-GB" sz="1100" dirty="0" smtClean="0"/>
              <a:t> dos </a:t>
            </a:r>
            <a:r>
              <a:rPr lang="en-GB" sz="1100" dirty="0" err="1" smtClean="0"/>
              <a:t>valores</a:t>
            </a:r>
            <a:r>
              <a:rPr lang="en-GB" sz="1100" dirty="0" smtClean="0"/>
              <a:t> </a:t>
            </a:r>
            <a:r>
              <a:rPr lang="en-GB" sz="1100" dirty="0" err="1" smtClean="0"/>
              <a:t>existentes</a:t>
            </a:r>
            <a:endParaRPr lang="pt-PT" sz="11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82632" y="6033968"/>
            <a:ext cx="257980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Região do filtro : 3x3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865" y="5581985"/>
            <a:ext cx="1447640" cy="97787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395511" y="6610887"/>
            <a:ext cx="1306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 smtClean="0"/>
              <a:t>inicial</a:t>
            </a:r>
            <a:endParaRPr lang="pt-PT" sz="1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3623" y="5581985"/>
            <a:ext cx="1428750" cy="9715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252555" y="6595498"/>
            <a:ext cx="950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 smtClean="0"/>
              <a:t>final</a:t>
            </a:r>
            <a:endParaRPr lang="pt-PT" sz="1000" dirty="0"/>
          </a:p>
        </p:txBody>
      </p:sp>
    </p:spTree>
    <p:extLst>
      <p:ext uri="{BB962C8B-B14F-4D97-AF65-F5344CB8AC3E}">
        <p14:creationId xmlns:p14="http://schemas.microsoft.com/office/powerpoint/2010/main" val="230047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632" y="216130"/>
            <a:ext cx="343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 smtClean="0"/>
              <a:t>Passa Alta</a:t>
            </a:r>
            <a:endParaRPr lang="pt-PT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37884" y="862461"/>
            <a:ext cx="46235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Objetivo/Output: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Evidencia</a:t>
            </a:r>
            <a:r>
              <a:rPr lang="en-GB" dirty="0" smtClean="0"/>
              <a:t> o </a:t>
            </a:r>
            <a:r>
              <a:rPr lang="en-GB" dirty="0" err="1" smtClean="0"/>
              <a:t>detalhe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Torna</a:t>
            </a:r>
            <a:r>
              <a:rPr lang="en-GB" dirty="0" smtClean="0"/>
              <a:t> </a:t>
            </a:r>
            <a:r>
              <a:rPr lang="en-GB" dirty="0" err="1" smtClean="0"/>
              <a:t>mais</a:t>
            </a:r>
            <a:r>
              <a:rPr lang="en-GB" dirty="0" smtClean="0"/>
              <a:t> </a:t>
            </a:r>
            <a:r>
              <a:rPr lang="en-GB" dirty="0" err="1" smtClean="0"/>
              <a:t>nitida</a:t>
            </a:r>
            <a:r>
              <a:rPr lang="en-GB" dirty="0" err="1" smtClean="0"/>
              <a:t>s</a:t>
            </a:r>
            <a:r>
              <a:rPr lang="en-GB" dirty="0" smtClean="0"/>
              <a:t> as </a:t>
            </a:r>
            <a:r>
              <a:rPr lang="en-GB" dirty="0" err="1" smtClean="0"/>
              <a:t>fronteiras</a:t>
            </a:r>
            <a:r>
              <a:rPr lang="en-GB" dirty="0" smtClean="0"/>
              <a:t> </a:t>
            </a:r>
            <a:r>
              <a:rPr lang="en-GB" dirty="0" err="1" smtClean="0"/>
              <a:t>radiometricas</a:t>
            </a:r>
            <a:endParaRPr lang="pt-P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 smtClean="0"/>
              <a:t>Filtros gradientes</a:t>
            </a:r>
            <a:r>
              <a:rPr lang="pt-PT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Coeficientes</a:t>
            </a:r>
            <a:r>
              <a:rPr lang="en-GB" dirty="0" smtClean="0"/>
              <a:t> </a:t>
            </a:r>
            <a:r>
              <a:rPr lang="en-GB" dirty="0" err="1" smtClean="0"/>
              <a:t>positivos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vizinhanca</a:t>
            </a:r>
            <a:r>
              <a:rPr lang="en-GB" dirty="0" smtClean="0"/>
              <a:t> do </a:t>
            </a:r>
            <a:r>
              <a:rPr lang="en-GB" dirty="0" err="1" smtClean="0"/>
              <a:t>centro</a:t>
            </a:r>
            <a:r>
              <a:rPr lang="en-GB" dirty="0" smtClean="0"/>
              <a:t> e </a:t>
            </a:r>
            <a:r>
              <a:rPr lang="en-GB" dirty="0" err="1" smtClean="0"/>
              <a:t>negativos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periferia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Soma </a:t>
            </a:r>
            <a:r>
              <a:rPr lang="en-GB" dirty="0" err="1" smtClean="0"/>
              <a:t>igual</a:t>
            </a:r>
            <a:r>
              <a:rPr lang="en-GB" dirty="0" smtClean="0"/>
              <a:t> a 0</a:t>
            </a:r>
            <a:endParaRPr lang="pt-PT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473" y="167820"/>
            <a:ext cx="1047750" cy="76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67640" y="225655"/>
            <a:ext cx="343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 err="1" smtClean="0"/>
              <a:t>Basico</a:t>
            </a:r>
            <a:endParaRPr lang="pt-PT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13080" y="2026834"/>
            <a:ext cx="343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 err="1" smtClean="0"/>
              <a:t>Roberts</a:t>
            </a:r>
            <a:endParaRPr lang="pt-PT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213080" y="3724781"/>
            <a:ext cx="343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 err="1" smtClean="0"/>
              <a:t>Sobel</a:t>
            </a:r>
            <a:endParaRPr lang="pt-PT" sz="36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73900" y="3840778"/>
            <a:ext cx="343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 err="1" smtClean="0"/>
              <a:t>Prewitt</a:t>
            </a:r>
            <a:endParaRPr lang="pt-PT" sz="3600" b="1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223" y="225655"/>
            <a:ext cx="349567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365" y="654965"/>
            <a:ext cx="1471186" cy="9937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6603" y="654965"/>
            <a:ext cx="15716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2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144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Sílvia Mourão</dc:creator>
  <cp:lastModifiedBy>Sílvia Mourão</cp:lastModifiedBy>
  <cp:revision>12</cp:revision>
  <dcterms:created xsi:type="dcterms:W3CDTF">2022-02-06T05:39:42Z</dcterms:created>
  <dcterms:modified xsi:type="dcterms:W3CDTF">2022-02-06T08:59:34Z</dcterms:modified>
</cp:coreProperties>
</file>