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61" r:id="rId3"/>
    <p:sldId id="262" r:id="rId4"/>
    <p:sldId id="265" r:id="rId5"/>
    <p:sldId id="263" r:id="rId6"/>
    <p:sldId id="264" r:id="rId7"/>
    <p:sldId id="267" r:id="rId8"/>
    <p:sldId id="266" r:id="rId9"/>
    <p:sldId id="25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E0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476" autoAdjust="0"/>
    <p:restoredTop sz="94660"/>
  </p:normalViewPr>
  <p:slideViewPr>
    <p:cSldViewPr snapToGrid="0" showGuides="1">
      <p:cViewPr varScale="1">
        <p:scale>
          <a:sx n="126" d="100"/>
          <a:sy n="126" d="100"/>
        </p:scale>
        <p:origin x="224" y="7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4A336-C69E-4714-9C77-EDF27533E981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7E4B67-FCD3-4532-BCA6-DE877EA71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69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14085-1836-4067-BF05-EE1CEA907A8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54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927DC7C-EA85-41EA-BE8E-3BC04B9579C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6238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473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906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065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80C25AB-01CB-44EF-B684-5AB310DE0BC5}" type="datetimeFigureOut">
              <a:rPr lang="zh-CN" altLang="en-US" smtClean="0"/>
              <a:pPr/>
              <a:t>2023/11/8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B0403A9-6F57-44BB-8D80-D390D4D8050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582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588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838200" y="1624013"/>
            <a:ext cx="10515600" cy="0"/>
          </a:xfrm>
          <a:prstGeom prst="line">
            <a:avLst/>
          </a:prstGeom>
          <a:ln w="38100">
            <a:gradFill flip="none" rotWithShape="1">
              <a:gsLst>
                <a:gs pos="100000">
                  <a:schemeClr val="accent2">
                    <a:lumMod val="0"/>
                    <a:lumOff val="100000"/>
                  </a:schemeClr>
                </a:gs>
                <a:gs pos="83375">
                  <a:srgbClr val="F5E2E4"/>
                </a:gs>
                <a:gs pos="66750">
                  <a:srgbClr val="EBC4C9"/>
                </a:gs>
                <a:gs pos="45500">
                  <a:srgbClr val="D78992"/>
                </a:gs>
                <a:gs pos="3000">
                  <a:srgbClr val="AE1324"/>
                </a:gs>
              </a:gsLst>
              <a:path path="circle">
                <a:fillToRect t="100000" r="100000"/>
              </a:path>
              <a:tileRect l="-100000" b="-100000"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图片 7" descr="横版组合——透明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47855" y="60545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3472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588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838200" y="1624013"/>
            <a:ext cx="10515600" cy="0"/>
          </a:xfrm>
          <a:prstGeom prst="line">
            <a:avLst/>
          </a:prstGeom>
          <a:ln w="38100">
            <a:gradFill flip="none" rotWithShape="1">
              <a:gsLst>
                <a:gs pos="100000">
                  <a:schemeClr val="accent2">
                    <a:lumMod val="0"/>
                    <a:lumOff val="100000"/>
                  </a:schemeClr>
                </a:gs>
                <a:gs pos="83375">
                  <a:srgbClr val="F5E2E4"/>
                </a:gs>
                <a:gs pos="66750">
                  <a:srgbClr val="EBC4C9"/>
                </a:gs>
                <a:gs pos="45500">
                  <a:srgbClr val="D78992"/>
                </a:gs>
                <a:gs pos="3000">
                  <a:srgbClr val="AE1324"/>
                </a:gs>
              </a:gsLst>
              <a:path path="circle">
                <a:fillToRect t="100000" r="100000"/>
              </a:path>
              <a:tileRect l="-100000" b="-100000"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图片 6" descr="横版组合——透明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47855" y="60545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5511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592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433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1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1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922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409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C10CD-CE84-4E2B-BABD-39448864A424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817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7.xml"/><Relationship Id="rId13" Type="http://schemas.openxmlformats.org/officeDocument/2006/relationships/notesSlide" Target="../notesSlides/notesSlide2.xml"/><Relationship Id="rId3" Type="http://schemas.openxmlformats.org/officeDocument/2006/relationships/tags" Target="../tags/tag2.xml"/><Relationship Id="rId7" Type="http://schemas.openxmlformats.org/officeDocument/2006/relationships/tags" Target="../tags/tag6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1.xml"/><Relationship Id="rId16" Type="http://schemas.openxmlformats.org/officeDocument/2006/relationships/image" Target="../media/image2.png"/><Relationship Id="rId1" Type="http://schemas.openxmlformats.org/officeDocument/2006/relationships/themeOverride" Target="../theme/themeOverride2.xml"/><Relationship Id="rId6" Type="http://schemas.openxmlformats.org/officeDocument/2006/relationships/tags" Target="../tags/tag5.xml"/><Relationship Id="rId11" Type="http://schemas.openxmlformats.org/officeDocument/2006/relationships/tags" Target="../tags/tag10.xml"/><Relationship Id="rId5" Type="http://schemas.openxmlformats.org/officeDocument/2006/relationships/tags" Target="../tags/tag4.xml"/><Relationship Id="rId15" Type="http://schemas.openxmlformats.org/officeDocument/2006/relationships/image" Target="../media/image4.jpeg"/><Relationship Id="rId10" Type="http://schemas.openxmlformats.org/officeDocument/2006/relationships/tags" Target="../tags/tag9.xml"/><Relationship Id="rId4" Type="http://schemas.openxmlformats.org/officeDocument/2006/relationships/tags" Target="../tags/tag3.xml"/><Relationship Id="rId9" Type="http://schemas.openxmlformats.org/officeDocument/2006/relationships/tags" Target="../tags/tag8.xml"/><Relationship Id="rId1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4" descr="横版组合——透明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1383" y="476672"/>
            <a:ext cx="4286912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Group 2</a:t>
            </a:r>
          </a:p>
          <a:p>
            <a:r>
              <a:rPr lang="zh-CN" altLang="en-US" dirty="0"/>
              <a:t>朱美霖 赵云泽 </a:t>
            </a:r>
            <a:r>
              <a:rPr lang="zh-CN" altLang="en-CN" dirty="0"/>
              <a:t>李科言</a:t>
            </a:r>
            <a:r>
              <a:rPr lang="zh-CN" altLang="en-US" dirty="0"/>
              <a:t> </a:t>
            </a:r>
            <a:r>
              <a:rPr lang="zh-CN" altLang="en-CN" dirty="0"/>
              <a:t>刘港澳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1371960" y="1544925"/>
            <a:ext cx="9424226" cy="2145538"/>
            <a:chOff x="1371960" y="1544925"/>
            <a:chExt cx="9424226" cy="2145538"/>
          </a:xfrm>
        </p:grpSpPr>
        <p:sp>
          <p:nvSpPr>
            <p:cNvPr id="2" name="矩形 1"/>
            <p:cNvSpPr/>
            <p:nvPr/>
          </p:nvSpPr>
          <p:spPr>
            <a:xfrm>
              <a:off x="1524000" y="1703583"/>
              <a:ext cx="9144000" cy="1812995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CLIP-based Image Semantic Search</a:t>
              </a:r>
              <a:r>
                <a:rPr lang="zh-CN" altLang="en-US" sz="2800">
                  <a:solidFill>
                    <a:schemeClr val="tx1"/>
                  </a:solidFill>
                </a:rPr>
                <a:t> </a:t>
              </a:r>
              <a:r>
                <a:rPr lang="en-US" altLang="zh-CN" sz="2800">
                  <a:solidFill>
                    <a:schemeClr val="tx1"/>
                  </a:solidFill>
                </a:rPr>
                <a:t>Engine</a:t>
              </a:r>
              <a:endParaRPr lang="zh-CN" altLang="en-US" sz="2800" dirty="0">
                <a:solidFill>
                  <a:schemeClr val="tx1"/>
                </a:solidFill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371960" y="1544925"/>
              <a:ext cx="9424226" cy="2145538"/>
              <a:chOff x="1371960" y="1544925"/>
              <a:chExt cx="9424226" cy="2145538"/>
            </a:xfrm>
          </p:grpSpPr>
          <p:grpSp>
            <p:nvGrpSpPr>
              <p:cNvPr id="12" name="组合 11"/>
              <p:cNvGrpSpPr/>
              <p:nvPr/>
            </p:nvGrpSpPr>
            <p:grpSpPr>
              <a:xfrm>
                <a:off x="1371960" y="1544925"/>
                <a:ext cx="3500927" cy="803557"/>
                <a:chOff x="1500147" y="1472851"/>
                <a:chExt cx="3500927" cy="803557"/>
              </a:xfrm>
            </p:grpSpPr>
            <p:cxnSp>
              <p:nvCxnSpPr>
                <p:cNvPr id="7" name="直接连接符 6"/>
                <p:cNvCxnSpPr/>
                <p:nvPr/>
              </p:nvCxnSpPr>
              <p:spPr>
                <a:xfrm flipV="1">
                  <a:off x="1500147" y="1472851"/>
                  <a:ext cx="3500927" cy="17091"/>
                </a:xfrm>
                <a:prstGeom prst="line">
                  <a:avLst/>
                </a:prstGeom>
                <a:ln w="1905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连接符 10"/>
                <p:cNvCxnSpPr/>
                <p:nvPr/>
              </p:nvCxnSpPr>
              <p:spPr>
                <a:xfrm>
                  <a:off x="1500147" y="1481396"/>
                  <a:ext cx="0" cy="795012"/>
                </a:xfrm>
                <a:prstGeom prst="line">
                  <a:avLst/>
                </a:prstGeom>
                <a:ln w="1905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组合 14"/>
              <p:cNvGrpSpPr/>
              <p:nvPr/>
            </p:nvGrpSpPr>
            <p:grpSpPr>
              <a:xfrm>
                <a:off x="7295259" y="2691925"/>
                <a:ext cx="3500927" cy="998538"/>
                <a:chOff x="7167073" y="2709017"/>
                <a:chExt cx="3500927" cy="998538"/>
              </a:xfrm>
            </p:grpSpPr>
            <p:cxnSp>
              <p:nvCxnSpPr>
                <p:cNvPr id="9" name="直接连接符 8"/>
                <p:cNvCxnSpPr/>
                <p:nvPr/>
              </p:nvCxnSpPr>
              <p:spPr>
                <a:xfrm flipV="1">
                  <a:off x="7167073" y="3690464"/>
                  <a:ext cx="3500927" cy="17091"/>
                </a:xfrm>
                <a:prstGeom prst="line">
                  <a:avLst/>
                </a:prstGeom>
                <a:ln w="1905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连接符 13"/>
                <p:cNvCxnSpPr/>
                <p:nvPr/>
              </p:nvCxnSpPr>
              <p:spPr>
                <a:xfrm flipV="1">
                  <a:off x="10668000" y="2709017"/>
                  <a:ext cx="0" cy="981447"/>
                </a:xfrm>
                <a:prstGeom prst="line">
                  <a:avLst/>
                </a:prstGeom>
                <a:ln w="1905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928088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Others_1"/>
          <p:cNvSpPr txBox="1"/>
          <p:nvPr>
            <p:custDataLst>
              <p:tags r:id="rId2"/>
            </p:custDataLst>
          </p:nvPr>
        </p:nvSpPr>
        <p:spPr>
          <a:xfrm>
            <a:off x="2345020" y="1412025"/>
            <a:ext cx="1677832" cy="359783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sp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903" b="1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</a:p>
        </p:txBody>
      </p:sp>
      <p:sp>
        <p:nvSpPr>
          <p:cNvPr id="19" name="MH_Others_2"/>
          <p:cNvSpPr txBox="1"/>
          <p:nvPr>
            <p:custDataLst>
              <p:tags r:id="rId3"/>
            </p:custDataLst>
          </p:nvPr>
        </p:nvSpPr>
        <p:spPr>
          <a:xfrm rot="5400000">
            <a:off x="592989" y="2889926"/>
            <a:ext cx="3128221" cy="64203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172" b="1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4172" b="1" dirty="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MH_Number_1"/>
          <p:cNvSpPr/>
          <p:nvPr>
            <p:custDataLst>
              <p:tags r:id="rId4"/>
            </p:custDataLst>
          </p:nvPr>
        </p:nvSpPr>
        <p:spPr>
          <a:xfrm>
            <a:off x="4645618" y="1835918"/>
            <a:ext cx="540000" cy="540000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endParaRPr lang="zh-CN" altLang="en-US" sz="2800" dirty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1" name="MH_Entry_1"/>
          <p:cNvSpPr/>
          <p:nvPr>
            <p:custDataLst>
              <p:tags r:id="rId5"/>
            </p:custDataLst>
          </p:nvPr>
        </p:nvSpPr>
        <p:spPr>
          <a:xfrm>
            <a:off x="5473598" y="1823574"/>
            <a:ext cx="4988997" cy="504818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866943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用户痛点分析</a:t>
            </a:r>
          </a:p>
        </p:txBody>
      </p:sp>
      <p:sp>
        <p:nvSpPr>
          <p:cNvPr id="22" name="MH_Number_2"/>
          <p:cNvSpPr/>
          <p:nvPr>
            <p:custDataLst>
              <p:tags r:id="rId6"/>
            </p:custDataLst>
          </p:nvPr>
        </p:nvSpPr>
        <p:spPr>
          <a:xfrm>
            <a:off x="4645618" y="2657142"/>
            <a:ext cx="540000" cy="540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endParaRPr lang="zh-CN" altLang="en-US" sz="2800" dirty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3" name="MH_Entry_2"/>
          <p:cNvSpPr/>
          <p:nvPr>
            <p:custDataLst>
              <p:tags r:id="rId7"/>
            </p:custDataLst>
          </p:nvPr>
        </p:nvSpPr>
        <p:spPr>
          <a:xfrm>
            <a:off x="5473597" y="2648005"/>
            <a:ext cx="5280065" cy="504818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866943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项目预计功能</a:t>
            </a:r>
          </a:p>
        </p:txBody>
      </p:sp>
      <p:sp>
        <p:nvSpPr>
          <p:cNvPr id="24" name="MH_Number_3"/>
          <p:cNvSpPr/>
          <p:nvPr>
            <p:custDataLst>
              <p:tags r:id="rId8"/>
            </p:custDataLst>
          </p:nvPr>
        </p:nvSpPr>
        <p:spPr>
          <a:xfrm>
            <a:off x="4645618" y="3481572"/>
            <a:ext cx="540000" cy="540000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3</a:t>
            </a:r>
            <a:endParaRPr lang="zh-CN" altLang="en-US" sz="2800" dirty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5" name="MH_Entry_3"/>
          <p:cNvSpPr/>
          <p:nvPr>
            <p:custDataLst>
              <p:tags r:id="rId9"/>
            </p:custDataLst>
          </p:nvPr>
        </p:nvSpPr>
        <p:spPr>
          <a:xfrm>
            <a:off x="5473597" y="3473910"/>
            <a:ext cx="5280065" cy="501869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866943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整体设计与技术总结</a:t>
            </a:r>
          </a:p>
        </p:txBody>
      </p:sp>
      <p:sp>
        <p:nvSpPr>
          <p:cNvPr id="26" name="MH_Number_4"/>
          <p:cNvSpPr/>
          <p:nvPr>
            <p:custDataLst>
              <p:tags r:id="rId10"/>
            </p:custDataLst>
          </p:nvPr>
        </p:nvSpPr>
        <p:spPr>
          <a:xfrm>
            <a:off x="4645618" y="4306002"/>
            <a:ext cx="540000" cy="540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4</a:t>
            </a:r>
            <a:endParaRPr lang="zh-CN" altLang="en-US" sz="2800" dirty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7" name="MH_Entry_4"/>
          <p:cNvSpPr/>
          <p:nvPr>
            <p:custDataLst>
              <p:tags r:id="rId11"/>
            </p:custDataLst>
          </p:nvPr>
        </p:nvSpPr>
        <p:spPr>
          <a:xfrm>
            <a:off x="5473597" y="4298339"/>
            <a:ext cx="5280065" cy="501869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866943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开发计划</a:t>
            </a:r>
          </a:p>
        </p:txBody>
      </p:sp>
      <p:sp>
        <p:nvSpPr>
          <p:cNvPr id="17" name="Freeform 7"/>
          <p:cNvSpPr>
            <a:spLocks/>
          </p:cNvSpPr>
          <p:nvPr/>
        </p:nvSpPr>
        <p:spPr bwMode="auto">
          <a:xfrm>
            <a:off x="2830059" y="4400495"/>
            <a:ext cx="9361941" cy="2457316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blipFill dpi="0" rotWithShape="1">
            <a:blip r:embed="rId1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0">
            <a:noFill/>
            <a:prstDash val="solid"/>
            <a:round/>
            <a:headEnd/>
            <a:tailEnd/>
          </a:ln>
        </p:spPr>
        <p:txBody>
          <a:bodyPr vert="horz" wrap="square" lIns="121913" tIns="60956" rIns="121913" bIns="60956" numCol="1" anchor="t" anchorCtr="0" compatLnSpc="1">
            <a:prstTxWarp prst="textNoShape">
              <a:avLst/>
            </a:prstTxWarp>
          </a:bodyPr>
          <a:lstStyle/>
          <a:p>
            <a:pPr defTabSz="866943" fontAlgn="base">
              <a:spcBef>
                <a:spcPct val="0"/>
              </a:spcBef>
              <a:spcAft>
                <a:spcPct val="0"/>
              </a:spcAft>
            </a:pPr>
            <a:endParaRPr lang="zh-CN" altLang="en-US" sz="1707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Freeform 6"/>
          <p:cNvSpPr>
            <a:spLocks/>
          </p:cNvSpPr>
          <p:nvPr/>
        </p:nvSpPr>
        <p:spPr bwMode="auto">
          <a:xfrm>
            <a:off x="0" y="3879825"/>
            <a:ext cx="4992468" cy="2977987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0">
            <a:noFill/>
            <a:prstDash val="solid"/>
            <a:round/>
            <a:headEnd/>
            <a:tailEnd/>
          </a:ln>
        </p:spPr>
        <p:txBody>
          <a:bodyPr vert="horz" wrap="square" lIns="121913" tIns="60956" rIns="121913" bIns="60956" numCol="1" anchor="t" anchorCtr="0" compatLnSpc="1">
            <a:prstTxWarp prst="textNoShape">
              <a:avLst/>
            </a:prstTxWarp>
          </a:bodyPr>
          <a:lstStyle/>
          <a:p>
            <a:pPr defTabSz="866943" fontAlgn="base">
              <a:spcBef>
                <a:spcPct val="0"/>
              </a:spcBef>
              <a:spcAft>
                <a:spcPct val="0"/>
              </a:spcAft>
            </a:pPr>
            <a:endParaRPr lang="zh-CN" altLang="en-US" sz="1707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5" name="图片 4" descr="横版组合——透明.png"/>
          <p:cNvPicPr>
            <a:picLocks noChangeAspect="1"/>
          </p:cNvPicPr>
          <p:nvPr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1174" y="277668"/>
            <a:ext cx="4286912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11703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00">
        <p15:prstTrans prst="pageCurlDouble"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100"/>
                            </p:stCondLst>
                            <p:childTnLst>
                              <p:par>
                                <p:cTn id="22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8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3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8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3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8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3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8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3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17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用户痛点分析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CN" dirty="0"/>
              <a:t>增强</a:t>
            </a:r>
            <a:r>
              <a:rPr lang="zh-CN" altLang="en-US" dirty="0"/>
              <a:t>有图片检索需求的应用体验</a:t>
            </a:r>
            <a:endParaRPr lang="en-US" altLang="zh-CN" dirty="0"/>
          </a:p>
          <a:p>
            <a:pPr lvl="1"/>
            <a:r>
              <a:rPr lang="zh-CN" altLang="en-US" dirty="0"/>
              <a:t>场景：发朋友圈、</a:t>
            </a:r>
            <a:r>
              <a:rPr lang="zh-CN" altLang="en-CN" dirty="0"/>
              <a:t>聊天时</a:t>
            </a:r>
            <a:r>
              <a:rPr lang="zh-CN" altLang="en-US" dirty="0"/>
              <a:t>搜索表情包、</a:t>
            </a:r>
            <a:r>
              <a:rPr lang="en-US" altLang="zh-CN" dirty="0"/>
              <a:t>···</a:t>
            </a:r>
          </a:p>
          <a:p>
            <a:pPr lvl="1"/>
            <a:r>
              <a:rPr lang="zh-CN" altLang="en-US" dirty="0"/>
              <a:t>正常逐个检索：</a:t>
            </a:r>
            <a:r>
              <a:rPr lang="en-US" altLang="zh-CN" dirty="0"/>
              <a:t>Time-wasting</a:t>
            </a:r>
          </a:p>
          <a:p>
            <a:pPr lvl="1"/>
            <a:r>
              <a:rPr lang="zh-CN" altLang="en-US" dirty="0"/>
              <a:t>语义检索优势：节省时间；保证聊天的即时性，增强用户交互体验</a:t>
            </a:r>
            <a:endParaRPr lang="en-US" altLang="zh-CN" dirty="0"/>
          </a:p>
          <a:p>
            <a:r>
              <a:rPr lang="zh-CN" altLang="en-US" dirty="0"/>
              <a:t>提供跨模态、多模态检索可能性</a:t>
            </a:r>
            <a:endParaRPr lang="en-US" altLang="zh-CN" dirty="0"/>
          </a:p>
          <a:p>
            <a:pPr lvl="1"/>
            <a:r>
              <a:rPr lang="zh-CN" altLang="en-US" dirty="0"/>
              <a:t>场景：类似</a:t>
            </a:r>
            <a:r>
              <a:rPr lang="en-US" altLang="zh-CN" dirty="0"/>
              <a:t>Google Image Search</a:t>
            </a:r>
            <a:r>
              <a:rPr lang="zh-CN" altLang="en-US" dirty="0"/>
              <a:t>，但本地个性化</a:t>
            </a:r>
            <a:endParaRPr lang="en-US" altLang="zh-CN" dirty="0"/>
          </a:p>
          <a:p>
            <a:pPr lvl="1"/>
            <a:r>
              <a:rPr lang="zh-CN" altLang="en-US" dirty="0"/>
              <a:t>跳出</a:t>
            </a:r>
            <a:r>
              <a:rPr lang="en-US" altLang="zh-CN" dirty="0"/>
              <a:t>text2image</a:t>
            </a:r>
            <a:r>
              <a:rPr lang="zh-CN" altLang="en-US" dirty="0"/>
              <a:t>的搜索范式</a:t>
            </a:r>
            <a:endParaRPr lang="en-US" altLang="zh-CN" dirty="0"/>
          </a:p>
          <a:p>
            <a:pPr lvl="1"/>
            <a:r>
              <a:rPr lang="zh-CN" altLang="en-US" dirty="0"/>
              <a:t>直接用图片检索数据库中</a:t>
            </a:r>
            <a:r>
              <a:rPr lang="zh-CN" altLang="en-CN" dirty="0"/>
              <a:t>相近语义</a:t>
            </a:r>
            <a:r>
              <a:rPr lang="zh-CN" altLang="en-US" dirty="0"/>
              <a:t>的图片，</a:t>
            </a:r>
            <a:r>
              <a:rPr lang="en-US" altLang="zh-CN" dirty="0"/>
              <a:t>···</a:t>
            </a:r>
          </a:p>
          <a:p>
            <a:pPr lvl="1"/>
            <a:r>
              <a:rPr lang="zh-CN" altLang="en-US" dirty="0"/>
              <a:t>可应用于电商、视频、直播、问答等各类平台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1109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用户痛点分析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提供无障碍服务</a:t>
            </a:r>
            <a:endParaRPr lang="en-US" altLang="zh-CN" dirty="0"/>
          </a:p>
          <a:p>
            <a:pPr lvl="1"/>
            <a:r>
              <a:rPr lang="zh-CN" altLang="en-US" dirty="0"/>
              <a:t>面向视觉障碍用户</a:t>
            </a:r>
            <a:endParaRPr lang="en-US" altLang="zh-CN" dirty="0"/>
          </a:p>
          <a:p>
            <a:pPr lvl="1"/>
            <a:r>
              <a:rPr lang="zh-CN" altLang="en-US" dirty="0"/>
              <a:t>根据文字描述搜索</a:t>
            </a:r>
            <a:r>
              <a:rPr lang="en-US" altLang="zh-CN" dirty="0"/>
              <a:t>/</a:t>
            </a:r>
            <a:r>
              <a:rPr lang="zh-CN" altLang="en-US" dirty="0"/>
              <a:t>生成对应语义的图片</a:t>
            </a:r>
            <a:endParaRPr lang="en-US" altLang="zh-CN" dirty="0"/>
          </a:p>
          <a:p>
            <a:r>
              <a:rPr lang="zh-CN" altLang="en-US" dirty="0"/>
              <a:t>辅助创意生成</a:t>
            </a:r>
            <a:endParaRPr lang="en-US" altLang="zh-CN" dirty="0"/>
          </a:p>
          <a:p>
            <a:pPr lvl="1"/>
            <a:r>
              <a:rPr lang="zh-CN" altLang="en-US" dirty="0"/>
              <a:t>面向艺术家、设计师等群体</a:t>
            </a:r>
            <a:endParaRPr lang="en-US" altLang="zh-CN" dirty="0"/>
          </a:p>
          <a:p>
            <a:pPr lvl="1"/>
            <a:r>
              <a:rPr lang="zh-CN" altLang="en-US" dirty="0"/>
              <a:t>利用基于</a:t>
            </a:r>
            <a:r>
              <a:rPr lang="en-US" altLang="zh-CN" dirty="0"/>
              <a:t>CLIP</a:t>
            </a:r>
            <a:r>
              <a:rPr lang="zh-CN" altLang="en-US" dirty="0"/>
              <a:t>开发的</a:t>
            </a:r>
            <a:r>
              <a:rPr lang="en-US" altLang="zh-CN" dirty="0"/>
              <a:t>DALL-E</a:t>
            </a:r>
            <a:r>
              <a:rPr lang="zh-CN" altLang="en-US" dirty="0"/>
              <a:t>模型使系统具有生成能力</a:t>
            </a:r>
            <a:endParaRPr lang="en-US" altLang="zh-CN" dirty="0"/>
          </a:p>
          <a:p>
            <a:pPr lvl="1"/>
            <a:r>
              <a:rPr lang="zh-CN" altLang="en-US" dirty="0"/>
              <a:t>输入创意性描述得到搜索</a:t>
            </a:r>
            <a:r>
              <a:rPr lang="en-US" altLang="zh-CN" dirty="0"/>
              <a:t>/</a:t>
            </a:r>
            <a:r>
              <a:rPr lang="zh-CN" altLang="en-US" dirty="0"/>
              <a:t>生成的对应图像结果</a:t>
            </a:r>
            <a:endParaRPr lang="en-US" altLang="zh-CN" dirty="0"/>
          </a:p>
          <a:p>
            <a:pPr lvl="1"/>
            <a:r>
              <a:rPr lang="zh-CN" altLang="en-US" dirty="0"/>
              <a:t>获得设计参考、辅助寻找创作灵感</a:t>
            </a:r>
            <a:endParaRPr lang="en-US" altLang="zh-CN" dirty="0"/>
          </a:p>
          <a:p>
            <a:r>
              <a:rPr lang="en-US" altLang="zh-CN" dirty="0"/>
              <a:t>···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9233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项目预计功能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跨模态图片语义检索</a:t>
            </a:r>
            <a:endParaRPr lang="en-US" altLang="zh-CN" dirty="0"/>
          </a:p>
          <a:p>
            <a:pPr lvl="1"/>
            <a:r>
              <a:rPr lang="zh-CN" altLang="en-US" dirty="0"/>
              <a:t>输入为自然语言、图片等模态信息</a:t>
            </a:r>
            <a:endParaRPr lang="en-US" altLang="zh-CN" dirty="0"/>
          </a:p>
          <a:p>
            <a:pPr lvl="1"/>
            <a:r>
              <a:rPr lang="zh-CN" altLang="en-US" dirty="0"/>
              <a:t>能够处理复杂的查询序列：“一张有着夕阳背景的</a:t>
            </a:r>
            <a:r>
              <a:rPr lang="zh-CN" altLang="en-CN" dirty="0"/>
              <a:t>吐着舌头的</a:t>
            </a:r>
            <a:r>
              <a:rPr lang="zh-CN" altLang="en-US" dirty="0"/>
              <a:t>柴犬”</a:t>
            </a:r>
            <a:endParaRPr lang="en-US" altLang="zh-CN" dirty="0"/>
          </a:p>
          <a:p>
            <a:pPr lvl="1"/>
            <a:r>
              <a:rPr lang="zh-CN" altLang="en-US" dirty="0"/>
              <a:t>返回数据库中匹配程度最高的</a:t>
            </a:r>
            <a:r>
              <a:rPr lang="en-US" altLang="zh-CN" dirty="0"/>
              <a:t>Top-k</a:t>
            </a:r>
            <a:r>
              <a:rPr lang="zh-CN" altLang="en-US" dirty="0"/>
              <a:t>图片及其对应</a:t>
            </a:r>
            <a:r>
              <a:rPr lang="en-US" altLang="zh-CN" dirty="0"/>
              <a:t>score</a:t>
            </a:r>
          </a:p>
          <a:p>
            <a:r>
              <a:rPr lang="zh-CN" altLang="en-US" dirty="0"/>
              <a:t>依据语义生成图片</a:t>
            </a:r>
            <a:endParaRPr lang="en-US" altLang="zh-CN" dirty="0"/>
          </a:p>
          <a:p>
            <a:pPr lvl="1"/>
            <a:r>
              <a:rPr lang="zh-CN" altLang="en-US" dirty="0"/>
              <a:t>引入</a:t>
            </a:r>
            <a:r>
              <a:rPr lang="en-US" altLang="zh-CN" dirty="0"/>
              <a:t>DALL-E</a:t>
            </a:r>
            <a:r>
              <a:rPr lang="zh-CN" altLang="en-US" dirty="0"/>
              <a:t>的生成功能</a:t>
            </a:r>
            <a:endParaRPr lang="en-US" altLang="zh-CN" dirty="0"/>
          </a:p>
          <a:p>
            <a:r>
              <a:rPr lang="zh-CN" altLang="en-US" dirty="0"/>
              <a:t>依据搜索结果</a:t>
            </a:r>
            <a:r>
              <a:rPr lang="en-US" altLang="zh-CN" dirty="0"/>
              <a:t>Finetune</a:t>
            </a:r>
          </a:p>
          <a:p>
            <a:pPr lvl="1"/>
            <a:r>
              <a:rPr lang="zh-CN" altLang="en-US" dirty="0"/>
              <a:t>存储搜索结果，并根据用户反馈生成新测试情境下的真值</a:t>
            </a:r>
            <a:endParaRPr lang="en-US" altLang="zh-CN" dirty="0"/>
          </a:p>
          <a:p>
            <a:pPr lvl="1"/>
            <a:r>
              <a:rPr lang="zh-CN" altLang="en-US" dirty="0"/>
              <a:t>基于</a:t>
            </a:r>
            <a:r>
              <a:rPr lang="zh-CN" altLang="en-CN" dirty="0"/>
              <a:t>实际使用</a:t>
            </a:r>
            <a:r>
              <a:rPr lang="zh-CN" altLang="en-US" dirty="0"/>
              <a:t>的新数据做</a:t>
            </a:r>
            <a:r>
              <a:rPr lang="en-US" altLang="zh-CN" dirty="0"/>
              <a:t>fine-tuning</a:t>
            </a:r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0465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整体设计与技术总结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CLIP</a:t>
            </a:r>
            <a:r>
              <a:rPr lang="zh-CN" altLang="en-US" dirty="0"/>
              <a:t>：</a:t>
            </a:r>
            <a:r>
              <a:rPr lang="en-US" altLang="zh-CN" dirty="0"/>
              <a:t>Text Encoder + Image Encoder</a:t>
            </a:r>
          </a:p>
          <a:p>
            <a:pPr lvl="1"/>
            <a:r>
              <a:rPr lang="zh-CN" altLang="en-US" dirty="0"/>
              <a:t>预训练：</a:t>
            </a:r>
            <a:r>
              <a:rPr lang="zh-CN" altLang="en-CN" dirty="0"/>
              <a:t>平行语料</a:t>
            </a:r>
            <a:r>
              <a:rPr lang="zh-CN" altLang="en-US" dirty="0"/>
              <a:t>对比学习</a:t>
            </a:r>
            <a:endParaRPr lang="en-US" altLang="zh-CN" dirty="0"/>
          </a:p>
          <a:p>
            <a:pPr lvl="1"/>
            <a:r>
              <a:rPr lang="en-US" altLang="zh-CN" dirty="0"/>
              <a:t>zero-shot</a:t>
            </a:r>
            <a:r>
              <a:rPr lang="zh-CN" altLang="en-US" dirty="0"/>
              <a:t>投入使用</a:t>
            </a:r>
            <a:endParaRPr lang="en-US" altLang="zh-CN" dirty="0"/>
          </a:p>
          <a:p>
            <a:pPr lvl="1"/>
            <a:r>
              <a:rPr lang="en-US" altLang="zh-CN" dirty="0"/>
              <a:t>DALL-E</a:t>
            </a:r>
            <a:r>
              <a:rPr lang="zh-CN" altLang="en-US" dirty="0"/>
              <a:t>：根据自然语言生成对应</a:t>
            </a:r>
            <a:br>
              <a:rPr lang="en-US" altLang="zh-CN" dirty="0"/>
            </a:br>
            <a:r>
              <a:rPr lang="zh-CN" altLang="en-US" dirty="0"/>
              <a:t>语义的图片</a:t>
            </a:r>
            <a:endParaRPr lang="en-US" altLang="zh-CN" dirty="0"/>
          </a:p>
          <a:p>
            <a:pPr lvl="1"/>
            <a:r>
              <a:rPr lang="zh-CN" altLang="en-US" dirty="0"/>
              <a:t>参数量：</a:t>
            </a:r>
            <a:r>
              <a:rPr lang="en-US" altLang="zh-CN" dirty="0" err="1"/>
              <a:t>ViT</a:t>
            </a:r>
            <a:r>
              <a:rPr lang="en-US" altLang="zh-CN" dirty="0"/>
              <a:t>-B</a:t>
            </a:r>
            <a:r>
              <a:rPr lang="zh-CN" altLang="en-US"/>
              <a:t>基座</a:t>
            </a:r>
            <a:r>
              <a:rPr lang="en-US" altLang="zh-CN"/>
              <a:t>——400M</a:t>
            </a:r>
            <a:endParaRPr lang="en-US" altLang="zh-CN" dirty="0"/>
          </a:p>
          <a:p>
            <a:r>
              <a:rPr lang="zh-CN" altLang="en-US" dirty="0"/>
              <a:t>框架：在线应用</a:t>
            </a:r>
            <a:endParaRPr lang="en-US" altLang="zh-CN" dirty="0"/>
          </a:p>
          <a:p>
            <a:pPr lvl="1"/>
            <a:r>
              <a:rPr lang="zh-CN" altLang="en-CN" dirty="0"/>
              <a:t>使用</a:t>
            </a:r>
            <a:r>
              <a:rPr lang="en-US" altLang="zh-CN" dirty="0" err="1"/>
              <a:t>Gradio</a:t>
            </a:r>
            <a:r>
              <a:rPr lang="zh-CN" altLang="en-US" dirty="0"/>
              <a:t>框架</a:t>
            </a:r>
            <a:endParaRPr lang="en-US" altLang="zh-CN" dirty="0"/>
          </a:p>
          <a:p>
            <a:pPr lvl="1"/>
            <a:r>
              <a:rPr lang="zh-CN" altLang="en-US" dirty="0"/>
              <a:t>设计对其他应用开放的</a:t>
            </a:r>
            <a:r>
              <a:rPr lang="en-US" altLang="zh-CN" dirty="0" err="1"/>
              <a:t>api</a:t>
            </a:r>
            <a:r>
              <a:rPr lang="zh-CN" altLang="en-US" dirty="0"/>
              <a:t>接口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0CE307-8460-DE80-2126-09E18539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493" y="2252663"/>
            <a:ext cx="60325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031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整体设计与技术总结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Reward Preference: Recall</a:t>
            </a:r>
          </a:p>
          <a:p>
            <a:pPr lvl="1"/>
            <a:r>
              <a:rPr lang="zh-CN" altLang="en-US" dirty="0"/>
              <a:t>任务需求：真正符合输入语义的图片被筛选出来</a:t>
            </a:r>
            <a:endParaRPr lang="en-US" altLang="zh-CN" dirty="0"/>
          </a:p>
          <a:p>
            <a:pPr lvl="1"/>
            <a:r>
              <a:rPr lang="zh-CN" altLang="en-US" dirty="0"/>
              <a:t>代价：返回图片的一位吻合率不够高，需要返回多张图片，用户完成最终的小范围筛选</a:t>
            </a:r>
            <a:endParaRPr lang="en-US" altLang="zh-CN" dirty="0"/>
          </a:p>
          <a:p>
            <a:r>
              <a:rPr lang="en-US" altLang="zh-CN" dirty="0"/>
              <a:t>Success Criteria</a:t>
            </a:r>
          </a:p>
          <a:p>
            <a:pPr lvl="1"/>
            <a:r>
              <a:rPr lang="zh-CN" altLang="en-US" dirty="0"/>
              <a:t>提供用户反馈功能，当同类型的</a:t>
            </a:r>
            <a:r>
              <a:rPr lang="en-US" altLang="zh-CN" dirty="0"/>
              <a:t>query</a:t>
            </a:r>
            <a:r>
              <a:rPr lang="zh-CN" altLang="en-US" dirty="0"/>
              <a:t>被多次反馈不满意，即搜索结果不符合（如</a:t>
            </a:r>
            <a:r>
              <a:rPr lang="en-US" altLang="zh-CN" dirty="0"/>
              <a:t>10</a:t>
            </a:r>
            <a:r>
              <a:rPr lang="zh-CN" altLang="en-US" dirty="0"/>
              <a:t>次）时检查模型出现的问题，做特别的</a:t>
            </a:r>
            <a:r>
              <a:rPr lang="en-US" altLang="zh-CN" dirty="0"/>
              <a:t>fine-tuning</a:t>
            </a:r>
            <a:r>
              <a:rPr lang="zh-CN" altLang="en-US" dirty="0"/>
              <a:t>或暂时打上结果不正确的标签</a:t>
            </a:r>
            <a:endParaRPr lang="en-US" altLang="zh-CN" dirty="0"/>
          </a:p>
          <a:p>
            <a:pPr lvl="1"/>
            <a:r>
              <a:rPr lang="zh-CN" altLang="en-US" dirty="0"/>
              <a:t>关注每次</a:t>
            </a:r>
            <a:r>
              <a:rPr lang="en-US" altLang="zh-CN" dirty="0"/>
              <a:t>query</a:t>
            </a:r>
            <a:r>
              <a:rPr lang="zh-CN" altLang="en-US" dirty="0"/>
              <a:t>的运行时间，若平均时间超过规定值，则需要采用策略加速模型推理；（运行时间过长的情形由</a:t>
            </a:r>
            <a:r>
              <a:rPr lang="en-US" altLang="zh-CN" dirty="0"/>
              <a:t>app</a:t>
            </a:r>
            <a:r>
              <a:rPr lang="zh-CN" altLang="en-US" dirty="0"/>
              <a:t>本身作处理，杀掉进程或采用其他方式）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01940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开发计划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2023.10-2023.11.8</a:t>
            </a:r>
            <a:r>
              <a:rPr lang="zh-CN" altLang="en-US" dirty="0"/>
              <a:t>：敲定项目内容，完成开题</a:t>
            </a:r>
            <a:endParaRPr lang="en-US" altLang="zh-CN" dirty="0"/>
          </a:p>
          <a:p>
            <a:r>
              <a:rPr lang="en-US" altLang="zh-CN" dirty="0"/>
              <a:t>2023.11.9-2023.11.26</a:t>
            </a:r>
            <a:r>
              <a:rPr lang="zh-CN" altLang="en-US" dirty="0"/>
              <a:t>（</a:t>
            </a:r>
            <a:r>
              <a:rPr lang="en-US" altLang="zh-CN" dirty="0"/>
              <a:t>Week 12</a:t>
            </a:r>
            <a:r>
              <a:rPr lang="zh-CN" altLang="en-US" dirty="0"/>
              <a:t>）：开发基础搜索引擎版本，使用</a:t>
            </a:r>
            <a:r>
              <a:rPr lang="en-US" altLang="zh-CN" dirty="0"/>
              <a:t>Pre-trained CLIP</a:t>
            </a:r>
            <a:r>
              <a:rPr lang="zh-CN" altLang="en-US" dirty="0"/>
              <a:t>模型，搭建</a:t>
            </a:r>
            <a:r>
              <a:rPr lang="en-US" altLang="zh-CN" dirty="0"/>
              <a:t>App</a:t>
            </a:r>
            <a:r>
              <a:rPr lang="zh-CN" altLang="en-US" dirty="0"/>
              <a:t>的应用框架</a:t>
            </a:r>
            <a:endParaRPr lang="en-US" altLang="zh-CN" dirty="0"/>
          </a:p>
          <a:p>
            <a:r>
              <a:rPr lang="en-US" altLang="zh-CN" dirty="0"/>
              <a:t>2023.11.27-2023.12.10</a:t>
            </a:r>
            <a:r>
              <a:rPr lang="zh-CN" altLang="en-US" dirty="0"/>
              <a:t>（</a:t>
            </a:r>
            <a:r>
              <a:rPr lang="en-US" altLang="zh-CN" dirty="0"/>
              <a:t>Week 14</a:t>
            </a:r>
            <a:r>
              <a:rPr lang="zh-CN" altLang="en-US" dirty="0"/>
              <a:t>）：依据需求开发额外功能，引入</a:t>
            </a:r>
            <a:r>
              <a:rPr lang="en-US" altLang="zh-CN" dirty="0"/>
              <a:t>DALL-E</a:t>
            </a:r>
            <a:r>
              <a:rPr lang="zh-CN" altLang="en-US" dirty="0"/>
              <a:t>生成模块，搜集并生成面向不同任务的特定数据集，对</a:t>
            </a:r>
            <a:r>
              <a:rPr lang="en-US" altLang="zh-CN" dirty="0"/>
              <a:t>CLIP</a:t>
            </a:r>
            <a:r>
              <a:rPr lang="zh-CN" altLang="en-US" dirty="0"/>
              <a:t>模型做</a:t>
            </a:r>
            <a:r>
              <a:rPr lang="en-US" altLang="zh-CN" dirty="0"/>
              <a:t>fine-tuning</a:t>
            </a:r>
          </a:p>
          <a:p>
            <a:r>
              <a:rPr lang="en-US" altLang="zh-CN" dirty="0"/>
              <a:t>2023.12.11-</a:t>
            </a:r>
            <a:r>
              <a:rPr lang="zh-CN" altLang="en-US" dirty="0"/>
              <a:t>结课：针对出现的问题和需求更改进行调整，准备结题</a:t>
            </a:r>
          </a:p>
        </p:txBody>
      </p:sp>
    </p:spTree>
    <p:extLst>
      <p:ext uri="{BB962C8B-B14F-4D97-AF65-F5344CB8AC3E}">
        <p14:creationId xmlns:p14="http://schemas.microsoft.com/office/powerpoint/2010/main" val="1232188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86770" y="2081667"/>
            <a:ext cx="6218459" cy="269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3091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4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C80E00"/>
      </a:accent1>
      <a:accent2>
        <a:srgbClr val="FE9600"/>
      </a:accent2>
      <a:accent3>
        <a:srgbClr val="0578C9"/>
      </a:accent3>
      <a:accent4>
        <a:srgbClr val="FF7100"/>
      </a:accent4>
      <a:accent5>
        <a:srgbClr val="FE9D00"/>
      </a:accent5>
      <a:accent6>
        <a:srgbClr val="D93700"/>
      </a:accent6>
      <a:hlink>
        <a:srgbClr val="4472C4"/>
      </a:hlink>
      <a:folHlink>
        <a:srgbClr val="BFBFBF"/>
      </a:folHlink>
    </a:clrScheme>
    <a:fontScheme name="雅黑A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C80E00"/>
    </a:accent1>
    <a:accent2>
      <a:srgbClr val="FE9600"/>
    </a:accent2>
    <a:accent3>
      <a:srgbClr val="0578C9"/>
    </a:accent3>
    <a:accent4>
      <a:srgbClr val="FF7100"/>
    </a:accent4>
    <a:accent5>
      <a:srgbClr val="FE9D00"/>
    </a:accent5>
    <a:accent6>
      <a:srgbClr val="D93700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C80E00"/>
    </a:accent1>
    <a:accent2>
      <a:srgbClr val="FE9600"/>
    </a:accent2>
    <a:accent3>
      <a:srgbClr val="0578C9"/>
    </a:accent3>
    <a:accent4>
      <a:srgbClr val="FF7100"/>
    </a:accent4>
    <a:accent5>
      <a:srgbClr val="FE9D00"/>
    </a:accent5>
    <a:accent6>
      <a:srgbClr val="D93700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C80E00"/>
    </a:accent1>
    <a:accent2>
      <a:srgbClr val="FE9600"/>
    </a:accent2>
    <a:accent3>
      <a:srgbClr val="0578C9"/>
    </a:accent3>
    <a:accent4>
      <a:srgbClr val="FF7100"/>
    </a:accent4>
    <a:accent5>
      <a:srgbClr val="FE9D00"/>
    </a:accent5>
    <a:accent6>
      <a:srgbClr val="D93700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555</Words>
  <Application>Microsoft Macintosh PowerPoint</Application>
  <PresentationFormat>Widescreen</PresentationFormat>
  <Paragraphs>68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等线</vt:lpstr>
      <vt:lpstr>Arial</vt:lpstr>
      <vt:lpstr>Calibri</vt:lpstr>
      <vt:lpstr>Impact</vt:lpstr>
      <vt:lpstr>Office 主题​​</vt:lpstr>
      <vt:lpstr>PowerPoint Presentation</vt:lpstr>
      <vt:lpstr>PowerPoint Presentation</vt:lpstr>
      <vt:lpstr>用户痛点分析</vt:lpstr>
      <vt:lpstr>用户痛点分析</vt:lpstr>
      <vt:lpstr>项目预计功能</vt:lpstr>
      <vt:lpstr>整体设计与技术总结</vt:lpstr>
      <vt:lpstr>整体设计与技术总结</vt:lpstr>
      <vt:lpstr>开发计划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WJT</dc:creator>
  <cp:lastModifiedBy>Meilin Zhu</cp:lastModifiedBy>
  <cp:revision>110</cp:revision>
  <dcterms:created xsi:type="dcterms:W3CDTF">2018-08-12T03:36:57Z</dcterms:created>
  <dcterms:modified xsi:type="dcterms:W3CDTF">2023-11-08T00:23:37Z</dcterms:modified>
</cp:coreProperties>
</file>