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cc3336bf32646e6" /><Relationship Type="http://schemas.openxmlformats.org/package/2006/relationships/metadata/core-properties" Target="/docProps/core.xml" Id="R5120b7ec077c468a" /><Relationship Type="http://schemas.openxmlformats.org/officeDocument/2006/relationships/extended-properties" Target="/docProps/app.xml" Id="R6f1dfed75785460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>
          <p15:clr>
            <a:srgbClr val="A4A3A4"/>
          </p15:clr>
        </p15:guide>
        <p15:guide id="1" orient="vert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24" y="672"/>
      </p:cViewPr>
      <p:guideLst>
        <p:guide orient="horz" pos="2160"/>
        <p:guide orient="vert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tableStyles" Target="/ppt/tableStyles.xml" Id="rId12" /><Relationship Type="http://schemas.openxmlformats.org/officeDocument/2006/relationships/presProps" Target="/ppt/presProps.xml" Id="rId13" /><Relationship Type="http://schemas.openxmlformats.org/officeDocument/2006/relationships/viewProps" Target="/ppt/viewProps.xml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jp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bg>
      <p:bgPr>
        <a:blipFill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807695BB-79F3-40E0-8D80-A22EED867880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92D7C62-1FA2-42E7-8D65-6FB0AC35ABF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15FF99E-AAAE-480C-AA6D-16BE688B475C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5A297C5-C8E3-455F-B037-341AF539FEA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897D47E-4EE7-4116-B52A-42332832548C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9A40210-5CD6-42F0-8D94-F0D14BFBC23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6E9E53-AAB3-4A51-ACD8-9B18CCECB456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642983E-AFAB-445E-8A49-853B07DA39E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3884F5F-70F6-4DE0-BA16-D83AF9BB1FF4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B6084BF-7E96-49CB-8D4A-5F8C85895BBA}" type="slidenum">
              <a:rPr lang="zh-CN" altLang="en-US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miter/>
          </a:ln>
        </p:spPr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0D8A0B9-D38C-48AE-A689-3FE9CFAEAFBE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902FE34-65B0-4620-B153-FD2738214913}" type="slidenum">
              <a:rPr lang="zh-CN" altLang="en-US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  <a:prstDash val="solid"/>
            <a:miter/>
          </a:ln>
        </p:spPr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66594CD-56A5-412E-BC3A-3E851BFC340D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E94D8E5-B6F1-4171-90CF-ECAE04B73B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27E4761-21F4-4958-9692-794201499CFE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692468B-4F6B-4796-807B-531B69333D4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1D00E3C-CF22-4AF0-ADAD-5CA5E3096065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72D064A-D591-4E91-85EC-0DEFFD19E04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605364E-C5FE-4619-A8BD-EAC310070EDD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806130A-D9F3-4DAC-AE8F-91AF961B9E5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D07E5055-9966-42B8-BE13-4399700515BB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090C1A3-8864-4EE3-8C1E-58A4BDA353A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504CC0D-EE72-4B57-A1D2-9A14A9ED65DF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660375-08AD-4BF6-9E6F-B4791615119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theme/theme1.xml" Id="rId13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D5CD-81EA-41ED-8DCD-A4A5B31A2C45}" type="datetimeFigureOut">
              <a:rPr lang="zh-CN" altLang="en-US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8902-EE2E-41D7-9588-74C40FD261D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Relationship Type="http://schemas.openxmlformats.org/officeDocument/2006/relationships/image" Target="/ppt/media/image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tags" Target="/ppt/tags/tag1.xml" Id="rId1" /><Relationship Type="http://schemas.openxmlformats.org/officeDocument/2006/relationships/tags" Target="/ppt/tags/tag2.xml" Id="rId2" /><Relationship Type="http://schemas.openxmlformats.org/officeDocument/2006/relationships/tags" Target="/ppt/tags/tag3.xml" Id="rId3" /><Relationship Type="http://schemas.openxmlformats.org/officeDocument/2006/relationships/tags" Target="/ppt/tags/tag4.xml" Id="rId4" /><Relationship Type="http://schemas.openxmlformats.org/officeDocument/2006/relationships/tags" Target="/ppt/tags/tag5.xml" Id="rId5" /><Relationship Type="http://schemas.openxmlformats.org/officeDocument/2006/relationships/tags" Target="/ppt/tags/tag6.xml" Id="rId6" /><Relationship Type="http://schemas.openxmlformats.org/officeDocument/2006/relationships/tags" Target="/ppt/tags/tag7.xml" Id="rId7" /><Relationship Type="http://schemas.openxmlformats.org/officeDocument/2006/relationships/tags" Target="/ppt/tags/tag8.xml" Id="rId8" /><Relationship Type="http://schemas.openxmlformats.org/officeDocument/2006/relationships/tags" Target="/ppt/tags/tag9.xml" Id="rId9" /><Relationship Type="http://schemas.openxmlformats.org/officeDocument/2006/relationships/tags" Target="/ppt/tags/tag10.xml" Id="rId10" /><Relationship Type="http://schemas.openxmlformats.org/officeDocument/2006/relationships/slideLayout" Target="/ppt/slideLayouts/slideLayout7.xml" Id="rId11" /><Relationship Type="http://schemas.openxmlformats.org/officeDocument/2006/relationships/notesSlide" Target="/ppt/notesSlides/notesSlide2.xml" Id="rId12" /><Relationship Type="http://schemas.openxmlformats.org/officeDocument/2006/relationships/image" Target="/ppt/media/image2.jpg" Id="rId13" /><Relationship Type="http://schemas.openxmlformats.org/officeDocument/2006/relationships/image" Target="/ppt/media/image3.jpg" Id="rId14" /><Relationship Type="http://schemas.openxmlformats.org/officeDocument/2006/relationships/image" Target="/ppt/media/image.png" Id="rId1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jp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image" Target="/ppt/media/image5.jpg" Id="rId2" /><Relationship Type="http://schemas.openxmlformats.org/officeDocument/2006/relationships/image" Target="/ppt/media/image2.png" Id="rId3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Group 2</a:t>
            </a:r>
          </a:p>
          <a:p>
            <a:r>
              <a:rPr lang="zh-CN" altLang="en-US"/>
              <a:t>朱美霖 赵云泽 </a:t>
            </a:r>
            <a:r>
              <a:rPr lang="zh-CN" altLang="en-CN"/>
              <a:t>李科言</a:t>
            </a:r>
            <a:r>
              <a:rPr lang="zh-CN" altLang="en-US"/>
              <a:t> </a:t>
            </a:r>
            <a:r>
              <a:rPr lang="zh-CN" altLang="en-CN"/>
              <a:t>刘港澳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lvl="0" algn="ctr"/>
              <a:r>
                <a:rPr lang="en-US" altLang="en-US" sz="2800">
                  <a:solidFill>
                    <a:srgbClr val="000000"/>
                  </a:solidFill>
                </a:rPr>
                <a:t>EmojiSeeker</a:t>
              </a:r>
              <a:r>
                <a:rPr lang="zh-CN" altLang="zh-CN" sz="2800">
                  <a:solidFill>
                    <a:srgbClr val="000000"/>
                  </a:solidFill>
                </a:rPr>
                <a:t>：快速搜表情，轻松聊不停！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  <a:prstDash val="solid"/>
                  <a:miter/>
                </a:ln>
              </p:spPr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  <a:prstDash val="solid"/>
                  <a:miter/>
                </a:ln>
              </p:spPr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  <a:prstDash val="solid"/>
                  <a:miter/>
                </a:ln>
              </p:spPr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  <a:prstDash val="solid"/>
                  <a:miter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mc="http://schemas.openxmlformats.org/markup-compatibility/2006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2345020" y="1412025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anchor="ctr" anchorCtr="0">
            <a:spAutoFit/>
          </a:bodyPr>
          <a:lstStyle/>
          <a:p>
            <a:pPr algn="ctr" defTabSz="866943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592989" y="2889926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t>CONTENTS</a:t>
            </a:r>
            <a:endParaRPr lang="zh-CN" altLang="en-US" sz="4172" b="1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/>
          <a:lstStyle/>
          <a:p>
            <a:pPr algn="ctr" defTabSz="866943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/>
                <a:ea typeface="微软雅黑"/>
              </a:rPr>
              <a:t>1</a:t>
            </a:r>
            <a:endParaRPr lang="zh-CN" altLang="en-US" sz="2800">
              <a:solidFill>
                <a:srgbClr val="FFFFFF"/>
              </a:solidFill>
              <a:latin typeface="Impact"/>
              <a:ea typeface="微软雅黑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473598" y="1823574"/>
            <a:ext cx="4988997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8997" h="504818">
                <a:moveTo>
                  <a:pt x="0" y="504818"/>
                </a:moveTo>
                <a:lnTo>
                  <a:pt x="4988997" y="504818"/>
                </a:lnTo>
                <a:lnTo>
                  <a:pt x="0" y="504818"/>
                </a:lnTo>
                <a:close/>
                <a:moveTo>
                  <a:pt x="0" y="0"/>
                </a:moveTo>
                <a:lnTo>
                  <a:pt x="18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rot="0" vert="horz" wrap="square" lIns="0" tIns="0" rIns="0" bIns="0" numCol="1" spcCol="0" anchor="ctr" anchorCtr="0">
            <a:spAutoFit/>
          </a:bodyPr>
          <a:lstStyle/>
          <a:p>
            <a:pPr defTabSz="866943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t>用户痛点分析</a:t>
            </a: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/>
          <a:lstStyle/>
          <a:p>
            <a:pPr algn="ctr" defTabSz="866943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/>
                <a:ea typeface="微软雅黑"/>
              </a:rPr>
              <a:t>2</a:t>
            </a:r>
            <a:endParaRPr lang="zh-CN" altLang="en-US" sz="2800">
              <a:solidFill>
                <a:srgbClr val="FFFFFF"/>
              </a:solidFill>
              <a:latin typeface="Impact"/>
              <a:ea typeface="微软雅黑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473597" y="2648005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065" h="504818">
                <a:moveTo>
                  <a:pt x="0" y="504818"/>
                </a:moveTo>
                <a:lnTo>
                  <a:pt x="5280065" y="504818"/>
                </a:lnTo>
                <a:lnTo>
                  <a:pt x="0" y="504818"/>
                </a:lnTo>
                <a:close/>
                <a:moveTo>
                  <a:pt x="0" y="0"/>
                </a:moveTo>
                <a:lnTo>
                  <a:pt x="1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rot="0" vert="horz" wrap="square" lIns="0" tIns="0" rIns="0" bIns="0" numCol="1" spcCol="0" anchor="ctr" anchorCtr="0">
            <a:spAutoFit/>
          </a:bodyPr>
          <a:lstStyle/>
          <a:p>
            <a:pPr defTabSz="866943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t>项目预计功能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anchor="ctr"/>
          <a:lstStyle/>
          <a:p>
            <a:pPr algn="ctr" defTabSz="866943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/>
                <a:ea typeface="微软雅黑"/>
              </a:rPr>
              <a:t>3</a:t>
            </a:r>
            <a:endParaRPr lang="zh-CN" altLang="en-US" sz="2800">
              <a:solidFill>
                <a:srgbClr val="FFFFFF"/>
              </a:solidFill>
              <a:latin typeface="Impact"/>
              <a:ea typeface="微软雅黑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473597" y="3445444"/>
            <a:ext cx="5283200" cy="5588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065" h="501869">
                <a:moveTo>
                  <a:pt x="0" y="501869"/>
                </a:moveTo>
                <a:lnTo>
                  <a:pt x="5280065" y="501869"/>
                </a:lnTo>
                <a:lnTo>
                  <a:pt x="0" y="501869"/>
                </a:lnTo>
                <a:close/>
                <a:moveTo>
                  <a:pt x="0" y="0"/>
                </a:moveTo>
                <a:lnTo>
                  <a:pt x="1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rot="0" vert="horz" wrap="square" lIns="0" tIns="0" rIns="0" bIns="0" numCol="1" spcCol="0" anchor="ctr" anchorCtr="0">
            <a:spAutoFit/>
          </a:bodyPr>
          <a:lstStyle/>
          <a:p>
            <a:pPr lvl="0" defTabSz="866943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>
                <a:solidFill>
                  <a:srgbClr val="808080"/>
                </a:solidFill>
                <a:latin typeface="Arial"/>
                <a:ea typeface="微软雅黑"/>
              </a:rPr>
              <a:t>评价与验收标准</a:t>
            </a: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lIns="0" tIns="0" rIns="0" bIns="0" anchor="ctr"/>
          <a:lstStyle/>
          <a:p>
            <a:pPr algn="ctr" defTabSz="866943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/>
                <a:ea typeface="微软雅黑"/>
              </a:rPr>
              <a:t>4</a:t>
            </a:r>
            <a:endParaRPr lang="zh-CN" altLang="en-US" sz="2800">
              <a:solidFill>
                <a:srgbClr val="FFFFFF"/>
              </a:solidFill>
              <a:latin typeface="Impact"/>
              <a:ea typeface="微软雅黑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5473597" y="4298339"/>
            <a:ext cx="5280065" cy="50186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065" h="501869">
                <a:moveTo>
                  <a:pt x="0" y="501869"/>
                </a:moveTo>
                <a:lnTo>
                  <a:pt x="5280065" y="501869"/>
                </a:lnTo>
                <a:lnTo>
                  <a:pt x="0" y="501869"/>
                </a:lnTo>
                <a:close/>
                <a:moveTo>
                  <a:pt x="0" y="0"/>
                </a:moveTo>
                <a:lnTo>
                  <a:pt x="191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rot="0" vert="horz" wrap="square" lIns="0" tIns="0" rIns="0" bIns="0" numCol="1" spcCol="0" anchor="ctr" anchorCtr="0">
            <a:spAutoFit/>
          </a:bodyPr>
          <a:lstStyle/>
          <a:p>
            <a:pPr defTabSz="866943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微软雅黑"/>
              </a:rPr>
              <a:t>开发计划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61941" h="2457316">
                <a:moveTo>
                  <a:pt x="9361941" y="0"/>
                </a:moveTo>
                <a:lnTo>
                  <a:pt x="9361941" y="2457316"/>
                </a:lnTo>
                <a:lnTo>
                  <a:pt x="0" y="2457316"/>
                </a:lnTo>
                <a:lnTo>
                  <a:pt x="9361941" y="0"/>
                </a:lnTo>
                <a:close/>
              </a:path>
            </a:pathLst>
          </a:custGeom>
          <a:blipFill rotWithShape="1">
            <a:blip r:embed="rId13" cstate="screen"/>
            <a:srcRect/>
            <a:stretch>
              <a:fillRect/>
            </a:stretch>
          </a:blipFill>
          <a:ln>
            <a:noFill/>
          </a:ln>
        </p:spPr>
        <p:txBody>
          <a:bodyPr vert="horz" wrap="square" lIns="121913" tIns="60956" rIns="121913" bIns="60956" numCol="1" anchor="t" anchorCtr="0"/>
          <a:lstStyle/>
          <a:p>
            <a:pPr defTabSz="866943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2468" h="2977987">
                <a:moveTo>
                  <a:pt x="0" y="0"/>
                </a:moveTo>
                <a:lnTo>
                  <a:pt x="4992468" y="2977987"/>
                </a:lnTo>
                <a:lnTo>
                  <a:pt x="0" y="2977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 cstate="screen"/>
            <a:srcRect/>
            <a:stretch>
              <a:fillRect/>
            </a:stretch>
          </a:blipFill>
          <a:ln>
            <a:noFill/>
          </a:ln>
        </p:spPr>
        <p:txBody>
          <a:bodyPr vert="horz" wrap="square" lIns="121913" tIns="60956" rIns="121913" bIns="60956" numCol="1" anchor="t" anchorCtr="0"/>
          <a:lstStyle/>
          <a:p>
            <a:pPr defTabSz="866943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5" cstate="screen"/>
          <a:srcRect/>
          <a:stretch>
            <a:fillRect/>
          </a:stretch>
        </p:blipFill>
        <p:spPr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用户痛点分析</a:t>
            </a:r>
          </a:p>
        </p:txBody>
      </p:sp>
      <p:sp>
        <p:nvSpPr>
          <p:cNvPr id="3" name=""/>
          <p:cNvSpPr txBox="0"/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用户：社交媒体的活跃用户</a:t>
            </a:r>
            <a:endParaRPr lang="en-US" altLang="en-US"/>
          </a:p>
          <a:p>
            <a:pPr lvl="1"/>
            <a:r>
              <a:rPr lang="zh-CN" altLang="zh-CN"/>
              <a:t>软件功能符合当今青少年的群体画像</a:t>
            </a:r>
          </a:p>
          <a:p>
            <a:pPr lvl="1"/>
            <a:r>
              <a:rPr lang="zh-CN" altLang="zh-CN"/>
              <a:t>具有广泛的用户群基础</a:t>
            </a:r>
          </a:p>
          <a:p>
            <a:pPr lvl="0"/>
            <a:r>
              <a:rPr lang="zh-CN" altLang="zh-CN"/>
              <a:t>场景：聊天时搜索表情包</a:t>
            </a:r>
          </a:p>
          <a:p>
            <a:pPr lvl="0"/>
            <a:r>
              <a:rPr lang="zh-CN" altLang="zh-CN"/>
              <a:t>痛点：</a:t>
            </a:r>
          </a:p>
          <a:p>
            <a:pPr lvl="1"/>
            <a:r>
              <a:rPr lang="zh-CN" altLang="zh-CN"/>
              <a:t>本地表情包库大，聊天时手动检索表情的时间过长</a:t>
            </a:r>
          </a:p>
          <a:p>
            <a:pPr lvl="1"/>
            <a:r>
              <a:rPr lang="zh-CN" altLang="zh-CN"/>
              <a:t>使用文字或已有表情包检索需要表情的正确率低</a:t>
            </a:r>
          </a:p>
          <a:p>
            <a:pPr lvl="1"/>
            <a:r>
              <a:rPr lang="zh-CN" altLang="zh-CN"/>
              <a:t>对即时在线聊天的时效性产生挑战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9104676" y="1693333"/>
            <a:ext cx="1951271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项目预计功能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marL="228600" lvl="0" indent="-228600">
              <a:buFont typeface="Arial" charset="0"/>
              <a:buChar char="•"/>
            </a:pPr>
            <a:r>
              <a:rPr lang="zh-CN" altLang="zh-CN"/>
              <a:t>简便输入：</a:t>
            </a:r>
            <a:r>
              <a:rPr lang="en-US" altLang="en-US"/>
              <a:t> </a:t>
            </a:r>
            <a:r>
              <a:rPr lang="zh-CN" altLang="zh-CN"/>
              <a:t>用户只需输入短语、描述或关键词，即可获取相关的表情建议。</a:t>
            </a:r>
            <a:endParaRPr lang="en-US" altLang="en-US"/>
          </a:p>
          <a:p>
            <a:pPr marL="228600" lvl="0" indent="-228600">
              <a:buFont typeface="Arial" charset="0"/>
              <a:buChar char="•"/>
            </a:pPr>
            <a:r>
              <a:rPr lang="zh-CN" altLang="zh-CN"/>
              <a:t>智能推荐：</a:t>
            </a:r>
            <a:r>
              <a:rPr lang="en-US" altLang="en-US"/>
              <a:t> </a:t>
            </a:r>
            <a:r>
              <a:rPr lang="zh-CN" altLang="zh-CN"/>
              <a:t>基于先进的自然语言处理技术，系统能够智能分析用户输入，提供与情感最匹配的表情建议。</a:t>
            </a:r>
          </a:p>
          <a:p>
            <a:pPr marL="228600" lvl="0" indent="-228600">
              <a:buFont typeface="Arial" charset="0"/>
              <a:buChar char="•"/>
            </a:pPr>
            <a:r>
              <a:rPr lang="zh-CN" altLang="zh-CN"/>
              <a:t>多样表情：</a:t>
            </a:r>
            <a:r>
              <a:rPr lang="en-US" altLang="en-US"/>
              <a:t> </a:t>
            </a:r>
            <a:r>
              <a:rPr lang="zh-CN" altLang="zh-CN"/>
              <a:t>支持多种表情，包括文字表情、动态</a:t>
            </a:r>
            <a:r>
              <a:rPr lang="en-US" altLang="en-US"/>
              <a:t>GIF</a:t>
            </a:r>
            <a:r>
              <a:rPr lang="zh-CN" altLang="zh-CN"/>
              <a:t>表情等，以满足用户不同的表达需求。</a:t>
            </a:r>
          </a:p>
          <a:p>
            <a:pPr marL="228600" lvl="0" indent="-228600">
              <a:buFont typeface="Arial" charset="0"/>
              <a:buChar char="•"/>
            </a:pPr>
            <a:r>
              <a:rPr lang="zh-CN" altLang="zh-CN"/>
              <a:t>图像匹配：用户通过上传图像，即可获得相关的表情建议。</a:t>
            </a:r>
          </a:p>
          <a:p>
            <a:pPr marL="0" lvl="0" indent="0"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0465425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评价与验收标准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评价指标</a:t>
            </a:r>
          </a:p>
          <a:p>
            <a:pPr lvl="1"/>
            <a:r>
              <a:rPr lang="zh-CN" altLang="zh-CN"/>
              <a:t>以召回率为标准</a:t>
            </a:r>
          </a:p>
          <a:p>
            <a:pPr lvl="1"/>
            <a:r>
              <a:rPr lang="zh-CN" altLang="zh-CN"/>
              <a:t>任务需求：真正符合输入语义的图片被筛选出来，返回图片集合中包含用户需求的真值更重要</a:t>
            </a:r>
          </a:p>
          <a:p>
            <a:pPr lvl="1"/>
            <a:r>
              <a:rPr lang="zh-CN" altLang="zh-CN"/>
              <a:t>代价：返回图片的一位命中率不够高，需要返回多张图片，用户完成最终的小范围筛选</a:t>
            </a:r>
            <a:endParaRPr lang="en-US" altLang="en-US"/>
          </a:p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4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  <a:prstGeom prst="rect">
            <a:avLst/>
          </a:prstGeom>
        </p:spPr>
        <p:txBody>
          <a:bodyPr vert="horz" lIns="91440" tIns="45720" rIns="91440" bIns="45720" anchor="ctr">
            <a:normAutofit fontScale="100000"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微软雅黑"/>
              </a:defRPr>
            </a:lvl1pPr>
          </a:lstStyle>
          <a:p>
            <a:pPr lvl="0"/>
            <a:r>
              <a:rPr lang="zh-CN" altLang="zh-CN"/>
              <a:t>评价与验收标准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685800" lvl="1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 algn="l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lvl="0"/>
            <a:r>
              <a:rPr lang="zh-CN" altLang="zh-CN"/>
              <a:t>验收标准</a:t>
            </a:r>
          </a:p>
          <a:p>
            <a:pPr lvl="1"/>
            <a:r>
              <a:rPr lang="zh-CN" altLang="zh-CN"/>
              <a:t>客观条件</a:t>
            </a:r>
          </a:p>
          <a:p>
            <a:pPr lvl="2"/>
            <a:r>
              <a:rPr lang="zh-CN" altLang="zh-CN"/>
              <a:t>经过调研，目前还没有使用文字检索表情的成熟软件，只有部分聊天软件附带有类似功能。经过测试，上述软件对应功能的召回率在</a:t>
            </a:r>
            <a:r>
              <a:rPr lang="en-US" altLang="en-US"/>
              <a:t>75%</a:t>
            </a:r>
            <a:r>
              <a:rPr lang="zh-CN" altLang="zh-CN"/>
              <a:t>左右，我们的软件召回率预期达到</a:t>
            </a:r>
            <a:r>
              <a:rPr lang="en-US" altLang="en-US"/>
              <a:t>80%</a:t>
            </a:r>
            <a:r>
              <a:rPr lang="zh-CN" altLang="zh-CN"/>
              <a:t>以上。</a:t>
            </a:r>
          </a:p>
          <a:p>
            <a:pPr lvl="2"/>
            <a:r>
              <a:rPr lang="zh-CN" altLang="zh-CN"/>
              <a:t>关注每次</a:t>
            </a:r>
            <a:r>
              <a:rPr lang="en-US" altLang="en-US"/>
              <a:t>query</a:t>
            </a:r>
            <a:r>
              <a:rPr lang="zh-CN" altLang="zh-CN"/>
              <a:t>的运行时间，以上述测试过程的统计值作为</a:t>
            </a:r>
            <a:r>
              <a:rPr lang="en-US" altLang="en-US"/>
              <a:t>baseline</a:t>
            </a:r>
            <a:r>
              <a:rPr lang="zh-CN" altLang="zh-CN"/>
              <a:t>，若平均时间超过</a:t>
            </a:r>
            <a:r>
              <a:rPr lang="en-US" altLang="en-US"/>
              <a:t>2s</a:t>
            </a:r>
            <a:r>
              <a:rPr lang="zh-CN" altLang="zh-CN"/>
              <a:t>，则需要采用策略加速模型推理（运行时间过长的情形由</a:t>
            </a:r>
            <a:r>
              <a:rPr lang="en-US" altLang="en-US"/>
              <a:t>app</a:t>
            </a:r>
            <a:r>
              <a:rPr lang="zh-CN" altLang="zh-CN"/>
              <a:t>本身作处理，杀掉进程或采用其他方式）</a:t>
            </a:r>
          </a:p>
          <a:p>
            <a:pPr lvl="1"/>
            <a:r>
              <a:rPr lang="zh-CN" altLang="zh-CN"/>
              <a:t>主观条件</a:t>
            </a:r>
          </a:p>
          <a:p>
            <a:pPr lvl="2"/>
            <a:r>
              <a:rPr lang="zh-CN" altLang="zh-CN"/>
              <a:t>提供反馈功能，用户可依据对返回表情的满意程度对本次查询打分</a:t>
            </a:r>
          </a:p>
          <a:p>
            <a:pPr lvl="2"/>
            <a:r>
              <a:rPr lang="zh-CN" altLang="zh-CN"/>
              <a:t>若软件运行过程中持续得到低分，则需要重训模型或做对应的</a:t>
            </a:r>
            <a:r>
              <a:rPr lang="en-US" altLang="en-US"/>
              <a:t>fine-tuning</a:t>
            </a:r>
          </a:p>
        </p:txBody>
      </p:sp>
    </p:spTree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开发计划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2023.10-2023.11.8</a:t>
            </a:r>
            <a:r>
              <a:rPr lang="zh-CN" altLang="en-US"/>
              <a:t>：敲定项目内容，完成开题</a:t>
            </a:r>
            <a:endParaRPr lang="en-US" altLang="zh-CN"/>
          </a:p>
          <a:p>
            <a:r>
              <a:rPr lang="en-US" altLang="zh-CN"/>
              <a:t>2023.11.9-2023.11.26</a:t>
            </a:r>
            <a:r>
              <a:rPr lang="zh-CN" altLang="en-US"/>
              <a:t>（</a:t>
            </a:r>
            <a:r>
              <a:rPr lang="en-US" altLang="zh-CN"/>
              <a:t>Week 12</a:t>
            </a:r>
            <a:r>
              <a:rPr lang="zh-CN" altLang="en-US"/>
              <a:t>）：开发基础搜索引擎版本，使用</a:t>
            </a:r>
            <a:r>
              <a:rPr lang="en-US" altLang="zh-CN"/>
              <a:t>Pre-trained CLIP</a:t>
            </a:r>
            <a:r>
              <a:rPr lang="zh-CN" altLang="en-US"/>
              <a:t>模型，搭建</a:t>
            </a:r>
            <a:r>
              <a:rPr lang="en-US" altLang="zh-CN"/>
              <a:t>App</a:t>
            </a:r>
            <a:r>
              <a:rPr lang="zh-CN" altLang="en-US"/>
              <a:t>的应用框架</a:t>
            </a:r>
            <a:endParaRPr lang="en-US" altLang="zh-CN"/>
          </a:p>
          <a:p>
            <a:r>
              <a:rPr lang="en-US" altLang="zh-CN"/>
              <a:t>2023.11.27-2023.12.10</a:t>
            </a:r>
            <a:r>
              <a:rPr lang="zh-CN" altLang="en-US"/>
              <a:t>（</a:t>
            </a:r>
            <a:r>
              <a:rPr lang="en-US" altLang="zh-CN"/>
              <a:t>Week 14</a:t>
            </a:r>
            <a:r>
              <a:rPr lang="zh-CN" altLang="en-US"/>
              <a:t>）：依据需求开发额外功能，引入</a:t>
            </a:r>
            <a:r>
              <a:rPr lang="en-US" altLang="zh-CN"/>
              <a:t>DALL-E</a:t>
            </a:r>
            <a:r>
              <a:rPr lang="zh-CN" altLang="en-US"/>
              <a:t>生成模块，搜集并生成面向不同任务的特定数据集，对</a:t>
            </a:r>
            <a:r>
              <a:rPr lang="en-US" altLang="zh-CN"/>
              <a:t>CLIP</a:t>
            </a:r>
            <a:r>
              <a:rPr lang="zh-CN" altLang="en-US"/>
              <a:t>模型做</a:t>
            </a:r>
            <a:r>
              <a:rPr lang="en-US" altLang="zh-CN"/>
              <a:t>fine-tuning</a:t>
            </a:r>
          </a:p>
          <a:p>
            <a:r>
              <a:rPr lang="en-US" altLang="zh-CN"/>
              <a:t>2023.12.11-</a:t>
            </a:r>
            <a:r>
              <a:rPr lang="zh-CN" altLang="en-US"/>
              <a:t>结课：针对出现的问题和需求更改进行调整，准备结题</a:t>
            </a:r>
          </a:p>
        </p:txBody>
      </p:sp>
    </p:spTree>
    <p:extLst>
      <p:ext uri="{BB962C8B-B14F-4D97-AF65-F5344CB8AC3E}">
        <p14:creationId xmlns:p14="http://schemas.microsoft.com/office/powerpoint/2010/main" val="123218886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558</Words>
  <Application>Microsoft Macintosh PowerPoint</Application>
  <PresentationFormat>Widescreen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Impact</vt:lpstr>
      <vt:lpstr>Office 主题​​</vt:lpstr>
      <vt:lpstr>PowerPoint Presentation</vt:lpstr>
      <vt:lpstr>PowerPoint Presentation</vt:lpstr>
      <vt:lpstr>用户痛点分析</vt:lpstr>
      <vt:lpstr>用户痛点分析</vt:lpstr>
      <vt:lpstr>项目预计功能</vt:lpstr>
      <vt:lpstr>整体设计与技术总结</vt:lpstr>
      <vt:lpstr>整体设计与技术总结</vt:lpstr>
      <vt:lpstr>开发计划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Meilin Zhu</cp:lastModifiedBy>
  <cp:revision>112</cp:revision>
  <dcterms:created xsi:type="dcterms:W3CDTF">2018-08-12T03:36:57Z</dcterms:created>
  <dcterms:modified xsi:type="dcterms:W3CDTF">2023-11-28T14:13:15Z</dcterms:modified>
</cp:coreProperties>
</file>