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61" r:id="rId3"/>
    <p:sldId id="257" r:id="rId4"/>
    <p:sldId id="260" r:id="rId5"/>
    <p:sldId id="263" r:id="rId6"/>
    <p:sldId id="264" r:id="rId7"/>
    <p:sldId id="267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04CAE223-A57E-4488-87AC-A3FD212DDDF8}">
          <p14:sldIdLst>
            <p14:sldId id="256"/>
          </p14:sldIdLst>
        </p14:section>
        <p14:section name="Sekcja podsumowania" id="{B56EE932-B501-4057-8CFE-D1C75F05218B}">
          <p14:sldIdLst>
            <p14:sldId id="261"/>
          </p14:sldIdLst>
        </p14:section>
        <p14:section name="Wstęp" id="{4291E7B1-6CCF-489D-A634-46A44E6B922C}">
          <p14:sldIdLst>
            <p14:sldId id="257"/>
          </p14:sldIdLst>
        </p14:section>
        <p14:section name="Dostęp do plików" id="{350CC84A-9867-4AA4-B69B-B86848184A3B}">
          <p14:sldIdLst>
            <p14:sldId id="260"/>
            <p14:sldId id="263"/>
          </p14:sldIdLst>
        </p14:section>
        <p14:section name="Dostęp do folderów" id="{4638B669-B641-4C7A-A8BC-0EEF457FA33C}">
          <p14:sldIdLst>
            <p14:sldId id="264"/>
            <p14:sldId id="267"/>
          </p14:sldIdLst>
        </p14:section>
        <p14:section name="Zakończenie" id="{508C6581-EBC8-45E7-AACE-F064D1A7961A}">
          <p14:sldIdLst>
            <p14:sldId id="265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mian Kuśmierz" initials="DK" lastIdx="1" clrIdx="0">
    <p:extLst>
      <p:ext uri="{19B8F6BF-5375-455C-9EA6-DF929625EA0E}">
        <p15:presenceInfo xmlns:p15="http://schemas.microsoft.com/office/powerpoint/2012/main" userId="4a981756f0b8eb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Kuśmierz" userId="4a981756f0b8ebdd" providerId="LiveId" clId="{B449577F-8F2E-41EE-A8F5-6D358B173EA3}"/>
    <pc:docChg chg="undo custSel modSld">
      <pc:chgData name="Damian Kuśmierz" userId="4a981756f0b8ebdd" providerId="LiveId" clId="{B449577F-8F2E-41EE-A8F5-6D358B173EA3}" dt="2020-05-03T17:33:18.530" v="518" actId="20577"/>
      <pc:docMkLst>
        <pc:docMk/>
      </pc:docMkLst>
      <pc:sldChg chg="modSp mod">
        <pc:chgData name="Damian Kuśmierz" userId="4a981756f0b8ebdd" providerId="LiveId" clId="{B449577F-8F2E-41EE-A8F5-6D358B173EA3}" dt="2020-05-03T17:33:18.530" v="518" actId="20577"/>
        <pc:sldMkLst>
          <pc:docMk/>
          <pc:sldMk cId="3129870707" sldId="257"/>
        </pc:sldMkLst>
        <pc:spChg chg="mod">
          <ac:chgData name="Damian Kuśmierz" userId="4a981756f0b8ebdd" providerId="LiveId" clId="{B449577F-8F2E-41EE-A8F5-6D358B173EA3}" dt="2020-05-03T17:33:18.530" v="518" actId="20577"/>
          <ac:spMkLst>
            <pc:docMk/>
            <pc:sldMk cId="3129870707" sldId="257"/>
            <ac:spMk id="3" creationId="{F5925FCB-2F5B-481B-9A1E-20B9FDC3DFD0}"/>
          </ac:spMkLst>
        </pc:spChg>
        <pc:picChg chg="mod">
          <ac:chgData name="Damian Kuśmierz" userId="4a981756f0b8ebdd" providerId="LiveId" clId="{B449577F-8F2E-41EE-A8F5-6D358B173EA3}" dt="2020-05-03T17:32:56.912" v="494" actId="14100"/>
          <ac:picMkLst>
            <pc:docMk/>
            <pc:sldMk cId="3129870707" sldId="257"/>
            <ac:picMk id="5" creationId="{13B40F0A-70DC-417B-A704-D33C7BFE421F}"/>
          </ac:picMkLst>
        </pc:picChg>
      </pc:sldChg>
      <pc:sldChg chg="addSp delSp modSp mod">
        <pc:chgData name="Damian Kuśmierz" userId="4a981756f0b8ebdd" providerId="LiveId" clId="{B449577F-8F2E-41EE-A8F5-6D358B173EA3}" dt="2020-05-03T17:31:01.479" v="493" actId="20577"/>
        <pc:sldMkLst>
          <pc:docMk/>
          <pc:sldMk cId="2778175858" sldId="260"/>
        </pc:sldMkLst>
        <pc:spChg chg="mod">
          <ac:chgData name="Damian Kuśmierz" userId="4a981756f0b8ebdd" providerId="LiveId" clId="{B449577F-8F2E-41EE-A8F5-6D358B173EA3}" dt="2020-05-03T17:31:01.479" v="493" actId="20577"/>
          <ac:spMkLst>
            <pc:docMk/>
            <pc:sldMk cId="2778175858" sldId="260"/>
            <ac:spMk id="3" creationId="{FEA2CF8E-7937-4335-9A17-B612395983F4}"/>
          </ac:spMkLst>
        </pc:spChg>
        <pc:spChg chg="add del mod">
          <ac:chgData name="Damian Kuśmierz" userId="4a981756f0b8ebdd" providerId="LiveId" clId="{B449577F-8F2E-41EE-A8F5-6D358B173EA3}" dt="2020-05-03T17:11:06.265" v="47"/>
          <ac:spMkLst>
            <pc:docMk/>
            <pc:sldMk cId="2778175858" sldId="260"/>
            <ac:spMk id="4" creationId="{8FD402CB-893D-44E6-84D6-37356CF00FFF}"/>
          </ac:spMkLst>
        </pc:spChg>
        <pc:spChg chg="add del">
          <ac:chgData name="Damian Kuśmierz" userId="4a981756f0b8ebdd" providerId="LiveId" clId="{B449577F-8F2E-41EE-A8F5-6D358B173EA3}" dt="2020-05-03T17:12:03.772" v="133"/>
          <ac:spMkLst>
            <pc:docMk/>
            <pc:sldMk cId="2778175858" sldId="260"/>
            <ac:spMk id="5" creationId="{924D310F-2FE8-4008-9C3D-DEB57CEAB6D4}"/>
          </ac:spMkLst>
        </pc:spChg>
        <pc:spChg chg="add del mod">
          <ac:chgData name="Damian Kuśmierz" userId="4a981756f0b8ebdd" providerId="LiveId" clId="{B449577F-8F2E-41EE-A8F5-6D358B173EA3}" dt="2020-05-03T17:25:51.821" v="298"/>
          <ac:spMkLst>
            <pc:docMk/>
            <pc:sldMk cId="2778175858" sldId="260"/>
            <ac:spMk id="6" creationId="{B7720BCB-FAE4-4522-8AC6-52E39CCFCFFB}"/>
          </ac:spMkLst>
        </pc:spChg>
        <pc:graphicFrameChg chg="add del mod">
          <ac:chgData name="Damian Kuśmierz" userId="4a981756f0b8ebdd" providerId="LiveId" clId="{B449577F-8F2E-41EE-A8F5-6D358B173EA3}" dt="2020-05-03T17:25:51.819" v="296" actId="478"/>
          <ac:graphicFrameMkLst>
            <pc:docMk/>
            <pc:sldMk cId="2778175858" sldId="260"/>
            <ac:graphicFrameMk id="7" creationId="{91A0962C-FB7C-4532-B305-8AF1468F6962}"/>
          </ac:graphicFrameMkLst>
        </pc:graphicFrameChg>
      </pc:sldChg>
      <pc:sldChg chg="modSp mod">
        <pc:chgData name="Damian Kuśmierz" userId="4a981756f0b8ebdd" providerId="LiveId" clId="{B449577F-8F2E-41EE-A8F5-6D358B173EA3}" dt="2020-05-03T17:28:03.369" v="317" actId="20577"/>
        <pc:sldMkLst>
          <pc:docMk/>
          <pc:sldMk cId="3099059362" sldId="262"/>
        </pc:sldMkLst>
        <pc:spChg chg="mod">
          <ac:chgData name="Damian Kuśmierz" userId="4a981756f0b8ebdd" providerId="LiveId" clId="{B449577F-8F2E-41EE-A8F5-6D358B173EA3}" dt="2020-05-03T17:28:03.369" v="317" actId="20577"/>
          <ac:spMkLst>
            <pc:docMk/>
            <pc:sldMk cId="3099059362" sldId="262"/>
            <ac:spMk id="3" creationId="{DB22EF43-6AE7-4128-94DE-F44067C57306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9T14:16:01.98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07ECA-4974-40BE-9998-5AEC6919DFB6}" type="datetimeFigureOut">
              <a:rPr lang="pl-PL" smtClean="0"/>
              <a:t>02.06.2020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54260-A423-428A-8114-A23110A53F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8347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Deskryptor - Zmienna zawierające identyfikator otwartego w programie pliku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4260-A423-428A-8114-A23110A53F63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1910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Przed użyciem </a:t>
            </a:r>
            <a:r>
              <a:rPr lang="pl-PL" dirty="0" err="1"/>
              <a:t>readdir</a:t>
            </a:r>
            <a:r>
              <a:rPr lang="pl-PL" dirty="0"/>
              <a:t> zaleca się ustawić wartość errno na 0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4260-A423-428A-8114-A23110A53F63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223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3F81-4457-4EB5-AE5E-9DC81ED00C1A}" type="datetimeFigureOut">
              <a:rPr lang="pl-PL" smtClean="0"/>
              <a:t>02.06.2020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8F95-A1A7-4B5E-ADB8-15ED88028E62}" type="slidenum">
              <a:rPr lang="pl-PL" smtClean="0"/>
              <a:t>‹#›</a:t>
            </a:fld>
            <a:endParaRPr lang="pl-PL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86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3F81-4457-4EB5-AE5E-9DC81ED00C1A}" type="datetimeFigureOut">
              <a:rPr lang="pl-PL" smtClean="0"/>
              <a:t>02.06.2020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8F95-A1A7-4B5E-ADB8-15ED88028E6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177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3F81-4457-4EB5-AE5E-9DC81ED00C1A}" type="datetimeFigureOut">
              <a:rPr lang="pl-PL" smtClean="0"/>
              <a:t>02.06.2020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8F95-A1A7-4B5E-ADB8-15ED88028E6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5082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3F81-4457-4EB5-AE5E-9DC81ED00C1A}" type="datetimeFigureOut">
              <a:rPr lang="pl-PL" smtClean="0"/>
              <a:t>02.06.2020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8F95-A1A7-4B5E-ADB8-15ED88028E6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0354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3F81-4457-4EB5-AE5E-9DC81ED00C1A}" type="datetimeFigureOut">
              <a:rPr lang="pl-PL" smtClean="0"/>
              <a:t>02.06.2020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8F95-A1A7-4B5E-ADB8-15ED88028E62}" type="slidenum">
              <a:rPr lang="pl-PL" smtClean="0"/>
              <a:t>‹#›</a:t>
            </a:fld>
            <a:endParaRPr lang="pl-PL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79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3F81-4457-4EB5-AE5E-9DC81ED00C1A}" type="datetimeFigureOut">
              <a:rPr lang="pl-PL" smtClean="0"/>
              <a:t>02.06.2020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8F95-A1A7-4B5E-ADB8-15ED88028E6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0554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3F81-4457-4EB5-AE5E-9DC81ED00C1A}" type="datetimeFigureOut">
              <a:rPr lang="pl-PL" smtClean="0"/>
              <a:t>02.06.2020</a:t>
            </a:fld>
            <a:endParaRPr lang="pl-P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8F95-A1A7-4B5E-ADB8-15ED88028E6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071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3F81-4457-4EB5-AE5E-9DC81ED00C1A}" type="datetimeFigureOut">
              <a:rPr lang="pl-PL" smtClean="0"/>
              <a:t>02.06.2020</a:t>
            </a:fld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8F95-A1A7-4B5E-ADB8-15ED88028E6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8496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3F81-4457-4EB5-AE5E-9DC81ED00C1A}" type="datetimeFigureOut">
              <a:rPr lang="pl-PL" smtClean="0"/>
              <a:t>02.06.2020</a:t>
            </a:fld>
            <a:endParaRPr lang="pl-P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8F95-A1A7-4B5E-ADB8-15ED88028E6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0424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443F81-4457-4EB5-AE5E-9DC81ED00C1A}" type="datetimeFigureOut">
              <a:rPr lang="pl-PL" smtClean="0"/>
              <a:t>02.06.2020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D18F95-A1A7-4B5E-ADB8-15ED88028E6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7448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3F81-4457-4EB5-AE5E-9DC81ED00C1A}" type="datetimeFigureOut">
              <a:rPr lang="pl-PL" smtClean="0"/>
              <a:t>02.06.2020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8F95-A1A7-4B5E-ADB8-15ED88028E6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9473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443F81-4457-4EB5-AE5E-9DC81ED00C1A}" type="datetimeFigureOut">
              <a:rPr lang="pl-PL" smtClean="0"/>
              <a:t>02.06.2020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D18F95-A1A7-4B5E-ADB8-15ED88028E62}" type="slidenum">
              <a:rPr lang="pl-PL" smtClean="0"/>
              <a:t>‹#›</a:t>
            </a:fld>
            <a:endParaRPr lang="pl-PL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35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man7.org/linux/man-pages/man2/write.2.html" TargetMode="External"/><Relationship Id="rId3" Type="http://schemas.openxmlformats.org/officeDocument/2006/relationships/hyperlink" Target="https://en.wikipedia.org/wiki/Linux_kernel_interfaces" TargetMode="External"/><Relationship Id="rId7" Type="http://schemas.openxmlformats.org/officeDocument/2006/relationships/hyperlink" Target="http://man7.org/linux/man-pages/man3/errno.3.html" TargetMode="External"/><Relationship Id="rId2" Type="http://schemas.openxmlformats.org/officeDocument/2006/relationships/hyperlink" Target="https://en.wikipedia.org/wiki/System_ca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wiki.wikidot.com/c:system-calls:open" TargetMode="External"/><Relationship Id="rId5" Type="http://schemas.openxmlformats.org/officeDocument/2006/relationships/hyperlink" Target="http://man7.org/linux/man-pages/man2/open.2.html" TargetMode="External"/><Relationship Id="rId4" Type="http://schemas.openxmlformats.org/officeDocument/2006/relationships/hyperlink" Target="http://man7.org/linux/man-pages/man2/syscalls.2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7.org/linux/man-pages/man3/opendir.3.html" TargetMode="External"/><Relationship Id="rId7" Type="http://schemas.openxmlformats.org/officeDocument/2006/relationships/hyperlink" Target="http://codewiki.wikidot.com/c:system-calls:write" TargetMode="External"/><Relationship Id="rId2" Type="http://schemas.openxmlformats.org/officeDocument/2006/relationships/hyperlink" Target="https://www.man7.org/linux/man-pages/man2/mkdir.2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n7.org/linux/man-pages/man3/getcwd.3.html" TargetMode="External"/><Relationship Id="rId5" Type="http://schemas.openxmlformats.org/officeDocument/2006/relationships/hyperlink" Target="https://www.man7.org/linux/man-pages/man2/chdir.2.html" TargetMode="External"/><Relationship Id="rId4" Type="http://schemas.openxmlformats.org/officeDocument/2006/relationships/hyperlink" Target="https://www.man7.org/linux/man-pages/man3/readdir.3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CBDC9F-9B0F-4D49-8D98-D791E0009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Funkcje</a:t>
            </a:r>
            <a:r>
              <a:rPr lang="en-US" dirty="0"/>
              <a:t> </a:t>
            </a:r>
            <a:r>
              <a:rPr lang="pl-PL" dirty="0"/>
              <a:t>systemowe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3A96768-2952-4131-ABCC-19FEFA88E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 </a:t>
            </a:r>
            <a:r>
              <a:rPr lang="pl-PL" dirty="0"/>
              <a:t>systemie</a:t>
            </a:r>
            <a:r>
              <a:rPr lang="en-US" dirty="0"/>
              <a:t> </a:t>
            </a:r>
            <a:r>
              <a:rPr lang="pl-PL" dirty="0" err="1"/>
              <a:t>linux</a:t>
            </a:r>
            <a:r>
              <a:rPr lang="pl-PL" dirty="0"/>
              <a:t> lub unix</a:t>
            </a:r>
          </a:p>
        </p:txBody>
      </p:sp>
    </p:spTree>
    <p:extLst>
      <p:ext uri="{BB962C8B-B14F-4D97-AF65-F5344CB8AC3E}">
        <p14:creationId xmlns:p14="http://schemas.microsoft.com/office/powerpoint/2010/main" val="193063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5E1933-4AA3-40BA-A8CC-8A4148B79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Spis</a:t>
            </a:r>
            <a:r>
              <a:rPr lang="en-US" dirty="0"/>
              <a:t> treści</a:t>
            </a:r>
            <a:endParaRPr lang="pl-PL" dirty="0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Powiększenie z podsumowaniem 4">
                <a:extLst>
                  <a:ext uri="{FF2B5EF4-FFF2-40B4-BE49-F238E27FC236}">
                    <a16:creationId xmlns:a16="http://schemas.microsoft.com/office/drawing/2014/main" id="{5E4882CB-DDE0-4213-9993-76AD13AA2E4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06399057"/>
                  </p:ext>
                </p:extLst>
              </p:nvPr>
            </p:nvGraphicFramePr>
            <p:xfrm>
              <a:off x="1096963" y="1846263"/>
              <a:ext cx="10058400" cy="4022725"/>
            </p:xfrm>
            <a:graphic>
              <a:graphicData uri="http://schemas.microsoft.com/office/powerpoint/2016/summaryzoom">
                <psuz:summaryZm>
                  <psuz:summaryZmObj sectionId="{4291E7B1-6CCF-489D-A634-46A44E6B922C}">
                    <psuz:zmPr id="{0C3EED4A-CFE5-448F-927C-E4999F9CBF9F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750680" y="140796"/>
                          <a:ext cx="3218179" cy="181022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50CC84A-9867-4AA4-B69B-B86848184A3B}">
                    <psuz:zmPr id="{385A7850-FF10-4A4C-9901-070ACE286DA8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089541" y="140796"/>
                          <a:ext cx="3218179" cy="181022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08C6581-EBC8-45E7-AACE-F064D1A7961A}">
                    <psuz:zmPr id="{5F0FAB2B-FBC0-43BA-982E-24F9B0CDCA48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750680" y="2071704"/>
                          <a:ext cx="3218179" cy="181022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Powiększenie z podsumowaniem 4">
                <a:extLst>
                  <a:ext uri="{FF2B5EF4-FFF2-40B4-BE49-F238E27FC236}">
                    <a16:creationId xmlns:a16="http://schemas.microsoft.com/office/drawing/2014/main" id="{5E4882CB-DDE0-4213-9993-76AD13AA2E48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1096963" y="1846263"/>
                <a:ext cx="10058400" cy="4022725"/>
                <a:chOff x="1096963" y="1846263"/>
                <a:chExt cx="10058400" cy="4022725"/>
              </a:xfrm>
            </p:grpSpPr>
            <p:pic>
              <p:nvPicPr>
                <p:cNvPr id="3" name="Obraz 3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847643" y="1987059"/>
                  <a:ext cx="3218179" cy="181022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Obraz 4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86504" y="1987059"/>
                  <a:ext cx="3218179" cy="181022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Obraz 6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47643" y="3917967"/>
                  <a:ext cx="3218179" cy="181022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192696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3CFDCE-24F4-4DC2-8C5F-93A50C8C0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24083"/>
          </a:xfrm>
        </p:spPr>
        <p:txBody>
          <a:bodyPr/>
          <a:lstStyle/>
          <a:p>
            <a:r>
              <a:rPr lang="pl-PL" dirty="0"/>
              <a:t>Funkcje systemowe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925FCB-2F5B-481B-9A1E-20B9FDC3D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l-PL" dirty="0"/>
              <a:t>Znane również jako „wywołania systemowe” (ang. System </a:t>
            </a:r>
            <a:r>
              <a:rPr lang="pl-PL" dirty="0" err="1"/>
              <a:t>call</a:t>
            </a:r>
            <a:r>
              <a:rPr lang="pl-PL" dirty="0"/>
              <a:t> lub </a:t>
            </a:r>
            <a:r>
              <a:rPr lang="pl-PL" dirty="0" err="1"/>
              <a:t>syscall</a:t>
            </a:r>
            <a:r>
              <a:rPr lang="pl-PL" dirty="0"/>
              <a:t>). </a:t>
            </a:r>
            <a:br>
              <a:rPr lang="pl-PL" dirty="0"/>
            </a:br>
            <a:r>
              <a:rPr lang="pl-PL" dirty="0"/>
              <a:t>Są to funkcje zaimplementowane w jądrze systemowym (</a:t>
            </a:r>
            <a:r>
              <a:rPr lang="pl-PL" dirty="0" err="1"/>
              <a:t>kernelu</a:t>
            </a:r>
            <a:r>
              <a:rPr lang="pl-PL" dirty="0"/>
              <a:t>), pozwalające programistom między innymi na dość łatwe zarządzanie systemem plików, dostępem do danych lub zarządzaniem procesami.</a:t>
            </a:r>
          </a:p>
          <a:p>
            <a:endParaRPr lang="pl-PL" dirty="0"/>
          </a:p>
          <a:p>
            <a:endParaRPr lang="pl-PL" dirty="0"/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13B40F0A-70DC-417B-A704-D33C7BFE4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6863" y="3020037"/>
            <a:ext cx="4321098" cy="3240824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351DA1A6-FB66-4F89-A49F-33911E878441}"/>
              </a:ext>
            </a:extLst>
          </p:cNvPr>
          <p:cNvSpPr/>
          <p:nvPr/>
        </p:nvSpPr>
        <p:spPr>
          <a:xfrm>
            <a:off x="8070209" y="6396335"/>
            <a:ext cx="41217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200" dirty="0">
                <a:solidFill>
                  <a:schemeClr val="bg1"/>
                </a:solidFill>
              </a:rPr>
              <a:t>By </a:t>
            </a:r>
            <a:r>
              <a:rPr lang="pl-PL" sz="1200" dirty="0" err="1">
                <a:solidFill>
                  <a:schemeClr val="bg1"/>
                </a:solidFill>
              </a:rPr>
              <a:t>Shmuel</a:t>
            </a:r>
            <a:r>
              <a:rPr lang="pl-PL" sz="1200" dirty="0">
                <a:solidFill>
                  <a:schemeClr val="bg1"/>
                </a:solidFill>
              </a:rPr>
              <a:t> </a:t>
            </a:r>
            <a:r>
              <a:rPr lang="pl-PL" sz="1200" dirty="0" err="1">
                <a:solidFill>
                  <a:schemeClr val="bg1"/>
                </a:solidFill>
              </a:rPr>
              <a:t>Csaba</a:t>
            </a:r>
            <a:r>
              <a:rPr lang="pl-PL" sz="1200" dirty="0">
                <a:solidFill>
                  <a:schemeClr val="bg1"/>
                </a:solidFill>
              </a:rPr>
              <a:t> Otto </a:t>
            </a:r>
            <a:r>
              <a:rPr lang="pl-PL" sz="1200" dirty="0" err="1">
                <a:solidFill>
                  <a:schemeClr val="bg1"/>
                </a:solidFill>
              </a:rPr>
              <a:t>Traian</a:t>
            </a:r>
            <a:r>
              <a:rPr lang="pl-PL" sz="1200" dirty="0">
                <a:solidFill>
                  <a:schemeClr val="bg1"/>
                </a:solidFill>
              </a:rPr>
              <a:t>, CC BY-SA 3.0, https://commons.wikimedia.org/w/index.php?curid=31368855</a:t>
            </a:r>
          </a:p>
        </p:txBody>
      </p:sp>
    </p:spTree>
    <p:extLst>
      <p:ext uri="{BB962C8B-B14F-4D97-AF65-F5344CB8AC3E}">
        <p14:creationId xmlns:p14="http://schemas.microsoft.com/office/powerpoint/2010/main" val="312987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EFD39B-78B1-4339-9828-30E8E569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dostępu do plików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A2CF8E-7937-4335-9A17-B61239598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W systemie Linux dostępne są między innymi następujące funkcje dostępu do plików</a:t>
            </a:r>
          </a:p>
          <a:p>
            <a:pPr lvl="1"/>
            <a:r>
              <a:rPr lang="pl-PL" dirty="0"/>
              <a:t>open, openat, creat – Otwórz plik.</a:t>
            </a:r>
            <a:br>
              <a:rPr lang="pl-PL" dirty="0"/>
            </a:br>
            <a:r>
              <a:rPr lang="pl-PL" dirty="0"/>
              <a:t>	Jeśli plik nie istnieje i ustawiono flagę O_CREAT to plik zostanie stworzony.</a:t>
            </a:r>
            <a:br>
              <a:rPr lang="pl-PL" dirty="0"/>
            </a:br>
            <a:r>
              <a:rPr lang="pl-PL" dirty="0"/>
              <a:t>	Zwraca deskryptor pliku lub -1 jeśli wystąpił błąd otwarcia pliku, ustawia wtedy też zmienną errno.</a:t>
            </a:r>
          </a:p>
          <a:p>
            <a:pPr lvl="1"/>
            <a:r>
              <a:rPr lang="pl-PL" dirty="0"/>
              <a:t>write – Zapisuje zawartość bufora do pliku oznaczonego określonym deskryptorem.</a:t>
            </a:r>
            <a:br>
              <a:rPr lang="pl-PL" dirty="0"/>
            </a:br>
            <a:r>
              <a:rPr lang="pl-PL" dirty="0"/>
              <a:t>	Zwraca ilość zapisanych bajtów lub -1 w przypadku niepowodzenia, ustawia wtedy też zmienną 	errno.</a:t>
            </a:r>
          </a:p>
          <a:p>
            <a:pPr lvl="1"/>
            <a:r>
              <a:rPr lang="pl-PL" dirty="0"/>
              <a:t>read – Odczytuje dane z pliku oznaczonego określonym deskryptorem. Zwraca ilość odczytanych bajtów 	(0 oznacza koniec pliku), pozycja w pliku jest zwiększona o ilość odczytanych bajtów. W przypadku 	błędu zwrócone jest -1 i ustawiona jest zmienna errno</a:t>
            </a:r>
          </a:p>
          <a:p>
            <a:pPr lvl="1"/>
            <a:r>
              <a:rPr lang="pl-PL" dirty="0"/>
              <a:t>close – Zamyka plik oznaczony określonym deskryptorem, po czym zwalnia deskryptor do dalszego użycia.  	Zwraca 0 w przypadku powodzenia i -1 w przypadku błędu ustawiając również zmienną errno</a:t>
            </a:r>
          </a:p>
          <a:p>
            <a:pPr lvl="1"/>
            <a:r>
              <a:rPr lang="pl-PL" dirty="0"/>
              <a:t>lseek – Zwraca pozycję wewnątrz pliku oznaczonego określonym deskryptorem. W przypadku błędu zwraca -1 i 	ustawiana jest zmienna errno.</a:t>
            </a:r>
          </a:p>
          <a:p>
            <a:pPr marL="201168" lvl="1" indent="0">
              <a:buNone/>
            </a:pPr>
            <a:br>
              <a:rPr lang="pl-PL" dirty="0"/>
            </a:b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817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E8584A-283F-4E6D-820B-8929FEA6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674" y="286603"/>
            <a:ext cx="9946005" cy="1446947"/>
          </a:xfrm>
        </p:spPr>
        <p:txBody>
          <a:bodyPr/>
          <a:lstStyle/>
          <a:p>
            <a:r>
              <a:rPr lang="pl-PL" dirty="0"/>
              <a:t>Przykład wykorzystania</a:t>
            </a:r>
          </a:p>
        </p:txBody>
      </p:sp>
    </p:spTree>
    <p:extLst>
      <p:ext uri="{BB962C8B-B14F-4D97-AF65-F5344CB8AC3E}">
        <p14:creationId xmlns:p14="http://schemas.microsoft.com/office/powerpoint/2010/main" val="223354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74DBF-7B9F-423D-B028-EA38F98D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zarządzania folderami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EA7BF39-A46C-4005-8142-043FC25C5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Clr>
                <a:srgbClr val="E48312"/>
              </a:buClr>
              <a:buNone/>
            </a:pPr>
            <a:r>
              <a:rPr lang="pl-PL" dirty="0"/>
              <a:t>W systemie Linux dostępne są między innymi następujące funkcje zarządzania folderami</a:t>
            </a:r>
          </a:p>
          <a:p>
            <a:pPr lvl="1">
              <a:buClr>
                <a:srgbClr val="E48312"/>
              </a:buClr>
            </a:pPr>
            <a:r>
              <a:rPr lang="pl-PL" sz="17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mkdir</a:t>
            </a:r>
            <a:r>
              <a:rPr lang="pl-PL" sz="17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lang="pl-PL" sz="17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mkdirat</a:t>
            </a:r>
            <a:r>
              <a:rPr lang="pl-PL" sz="17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– Utwórz katalog. W przypadku pomyślnego utworzenia katalogu, zwraca 0, w przeciwnym 	wypadku zwraca -1 i ustawia errno.</a:t>
            </a:r>
          </a:p>
          <a:p>
            <a:pPr lvl="1">
              <a:buClr>
                <a:srgbClr val="E48312"/>
              </a:buClr>
            </a:pPr>
            <a:r>
              <a:rPr lang="pl-PL" sz="17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opendir</a:t>
            </a:r>
            <a:r>
              <a:rPr lang="pl-PL" sz="17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lang="pl-PL" sz="17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fdopendir</a:t>
            </a:r>
            <a:r>
              <a:rPr lang="pl-PL" sz="17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– Otwiera strumień katalogu, po czym zwraca wskaźnik do strumienia, w przypadku błędu 	zwraca NULL i ustawia errno.</a:t>
            </a:r>
          </a:p>
          <a:p>
            <a:pPr lvl="1">
              <a:buClr>
                <a:srgbClr val="E48312"/>
              </a:buClr>
            </a:pPr>
            <a:r>
              <a:rPr lang="pl-PL" sz="17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closedir</a:t>
            </a:r>
            <a:r>
              <a:rPr lang="pl-PL" sz="17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– Zamyka strumień katalogu. W przypadku pomyślnego zamknięcia zwraca 0, w przeciwnym wypadku 	zwraca -1 i ustawia errno.</a:t>
            </a:r>
          </a:p>
          <a:p>
            <a:pPr lvl="1">
              <a:buClr>
                <a:srgbClr val="E48312"/>
              </a:buClr>
            </a:pPr>
            <a:r>
              <a:rPr lang="pl-PL" sz="17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readdir</a:t>
            </a:r>
            <a:r>
              <a:rPr lang="pl-PL" sz="17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– Zwraca wskaźnik do kolejnego wpisu w otwartym wcześniej katalogu, jeśli osiągnięto koniec 	katalogu, zwracany jest NULL a errno pozostaje bez zmian, jeśli wystąpił błąd zwracany jest NULL i 	ustawiana jest wartość errno </a:t>
            </a:r>
          </a:p>
          <a:p>
            <a:pPr lvl="1">
              <a:buClr>
                <a:srgbClr val="E48312"/>
              </a:buClr>
            </a:pPr>
            <a:r>
              <a:rPr lang="pl-PL" sz="17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chdir</a:t>
            </a:r>
            <a:r>
              <a:rPr lang="pl-PL" sz="17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lang="pl-PL" sz="17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fchdir</a:t>
            </a:r>
            <a:r>
              <a:rPr lang="pl-PL" sz="17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– Zmienia katalog w którym pracuje proces. W przypadku powodzenia zwraca 0, w przypadku 	błędu zwraca -1 i ustawia errno.</a:t>
            </a:r>
          </a:p>
          <a:p>
            <a:pPr lvl="1">
              <a:buClr>
                <a:srgbClr val="E48312"/>
              </a:buClr>
            </a:pPr>
            <a:r>
              <a:rPr lang="en-US" sz="17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getcwd</a:t>
            </a:r>
            <a:r>
              <a:rPr lang="en-US" sz="17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lang="en-US" sz="17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getwd</a:t>
            </a:r>
            <a:r>
              <a:rPr lang="en-US" sz="17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lang="en-US" sz="17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get_current_dir_name</a:t>
            </a:r>
            <a:r>
              <a:rPr lang="pl-PL" sz="17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– Zwraca wskaźnik do char* z absolutną ścieżką do katalogu w którym 	pracuje proces, w przypadku błędu zwracany jest NULL i ustawiane jest errno.</a:t>
            </a:r>
          </a:p>
          <a:p>
            <a:pPr lvl="1">
              <a:buClr>
                <a:srgbClr val="E48312"/>
              </a:buClr>
            </a:pPr>
            <a:endParaRPr lang="pl-PL" sz="17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297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E8584A-283F-4E6D-820B-8929FEA6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674" y="286603"/>
            <a:ext cx="9946005" cy="1446947"/>
          </a:xfrm>
        </p:spPr>
        <p:txBody>
          <a:bodyPr/>
          <a:lstStyle/>
          <a:p>
            <a:r>
              <a:rPr lang="pl-PL" dirty="0"/>
              <a:t>Przykład wykorzystania</a:t>
            </a:r>
          </a:p>
        </p:txBody>
      </p:sp>
    </p:spTree>
    <p:extLst>
      <p:ext uri="{BB962C8B-B14F-4D97-AF65-F5344CB8AC3E}">
        <p14:creationId xmlns:p14="http://schemas.microsoft.com/office/powerpoint/2010/main" val="2545769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ACCB19-EAD3-4076-8462-B9689AF0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8307"/>
          </a:xfrm>
        </p:spPr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22EF43-6AE7-4128-94DE-F44067C57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l-PL" sz="4000" dirty="0">
                <a:hlinkClick r:id="rId2"/>
              </a:rPr>
              <a:t>https://en.wikipedia.org/wiki/System_call</a:t>
            </a:r>
            <a:endParaRPr lang="pl-PL" sz="4000" dirty="0"/>
          </a:p>
          <a:p>
            <a:r>
              <a:rPr lang="pl-PL" sz="4000" dirty="0">
                <a:hlinkClick r:id="rId3"/>
              </a:rPr>
              <a:t>https://en.wikipedia.org/wiki/Linux_kernel_interfaces</a:t>
            </a:r>
            <a:endParaRPr lang="pl-PL" sz="4000" dirty="0"/>
          </a:p>
          <a:p>
            <a:r>
              <a:rPr lang="pl-PL" sz="4000" dirty="0">
                <a:hlinkClick r:id="rId4"/>
              </a:rPr>
              <a:t>http://man7.org/linux/man-pages/man2/syscalls.2.html</a:t>
            </a:r>
            <a:endParaRPr lang="pl-PL" sz="4000" dirty="0"/>
          </a:p>
          <a:p>
            <a:r>
              <a:rPr lang="pl-PL" sz="4000" dirty="0">
                <a:hlinkClick r:id="rId5"/>
              </a:rPr>
              <a:t>http://man7.org/linux/man-pages/man2/open.2.html</a:t>
            </a:r>
            <a:endParaRPr lang="pl-PL" sz="4000" dirty="0"/>
          </a:p>
          <a:p>
            <a:r>
              <a:rPr lang="pl-PL" sz="4000" dirty="0">
                <a:hlinkClick r:id="rId6"/>
              </a:rPr>
              <a:t>http://codewiki.wikidot.com/c:system-calls:open</a:t>
            </a:r>
            <a:endParaRPr lang="pl-PL" sz="4000" dirty="0"/>
          </a:p>
          <a:p>
            <a:r>
              <a:rPr lang="pl-PL" sz="4000" dirty="0">
                <a:hlinkClick r:id="rId7"/>
              </a:rPr>
              <a:t>http://man7.org/linux/man-pages/man3/errno.3.html</a:t>
            </a:r>
            <a:endParaRPr lang="pl-PL" sz="4000" dirty="0"/>
          </a:p>
          <a:p>
            <a:r>
              <a:rPr lang="pl-PL" sz="4000" dirty="0">
                <a:hlinkClick r:id="rId8"/>
              </a:rPr>
              <a:t>http://man7.org/linux/man-pages/man2/write.2.html</a:t>
            </a:r>
            <a:endParaRPr lang="pl-PL" sz="4000" dirty="0"/>
          </a:p>
          <a:p>
            <a:br>
              <a:rPr lang="pl-PL" sz="4000" dirty="0"/>
            </a:br>
            <a:endParaRPr lang="pl-PL" sz="4000" dirty="0"/>
          </a:p>
          <a:p>
            <a:pPr marL="0" indent="0">
              <a:buNone/>
            </a:pPr>
            <a:endParaRPr lang="pl-PL" sz="1600" dirty="0"/>
          </a:p>
          <a:p>
            <a:br>
              <a:rPr lang="pl-PL" sz="1600" dirty="0"/>
            </a:br>
            <a:endParaRPr lang="pl-PL" sz="1600" dirty="0"/>
          </a:p>
          <a:p>
            <a:endParaRPr lang="pl-PL" sz="16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08962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ACCB19-EAD3-4076-8462-B9689AF0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8307"/>
          </a:xfrm>
        </p:spPr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22EF43-6AE7-4128-94DE-F44067C57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l-PL" sz="4000" dirty="0">
                <a:hlinkClick r:id="rId2"/>
              </a:rPr>
              <a:t>https://www.man7.org/linux/man-pages/man2/mkdir.2.html</a:t>
            </a:r>
            <a:endParaRPr lang="pl-PL" sz="4000" dirty="0"/>
          </a:p>
          <a:p>
            <a:r>
              <a:rPr lang="pl-PL" sz="4000" dirty="0">
                <a:hlinkClick r:id="rId3"/>
              </a:rPr>
              <a:t>https://www.man7.org/linux/man-pages/man3/opendir.3.html</a:t>
            </a:r>
            <a:endParaRPr lang="pl-PL" sz="4000" dirty="0"/>
          </a:p>
          <a:p>
            <a:r>
              <a:rPr lang="pl-PL" sz="4000" dirty="0">
                <a:hlinkClick r:id="rId4"/>
              </a:rPr>
              <a:t>https://www.man7.org/linux/man-pages/man3/readdir.3.html</a:t>
            </a:r>
            <a:endParaRPr lang="pl-PL" sz="4000" dirty="0"/>
          </a:p>
          <a:p>
            <a:r>
              <a:rPr lang="pl-PL" sz="4000" dirty="0">
                <a:hlinkClick r:id="rId5"/>
              </a:rPr>
              <a:t>https://www.man7.org/linux/man-pages/man2/chdir.2.html</a:t>
            </a:r>
            <a:endParaRPr lang="pl-PL" sz="4000" dirty="0"/>
          </a:p>
          <a:p>
            <a:r>
              <a:rPr lang="pl-PL" sz="4000" dirty="0">
                <a:hlinkClick r:id="rId6"/>
              </a:rPr>
              <a:t>https://man7.org/linux/man-pages/man3/getcwd.3.html</a:t>
            </a:r>
            <a:endParaRPr lang="pl-PL" sz="4000" dirty="0"/>
          </a:p>
          <a:p>
            <a:r>
              <a:rPr lang="pl-PL" sz="4000" dirty="0">
                <a:hlinkClick r:id="rId7"/>
              </a:rPr>
              <a:t>http://codewiki.wikidot.com/c:system-calls:write</a:t>
            </a:r>
            <a:endParaRPr lang="pl-PL" sz="4000" dirty="0"/>
          </a:p>
          <a:p>
            <a:br>
              <a:rPr lang="pl-PL" sz="4000" dirty="0"/>
            </a:br>
            <a:endParaRPr lang="pl-PL" sz="4000" dirty="0"/>
          </a:p>
          <a:p>
            <a:pPr marL="0" indent="0">
              <a:buNone/>
            </a:pPr>
            <a:endParaRPr lang="pl-PL" sz="1600" dirty="0"/>
          </a:p>
          <a:p>
            <a:br>
              <a:rPr lang="pl-PL" sz="1600" dirty="0"/>
            </a:br>
            <a:endParaRPr lang="pl-PL" sz="1600" dirty="0"/>
          </a:p>
          <a:p>
            <a:endParaRPr lang="pl-PL" sz="16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90593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Retrospekc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1812</TotalTime>
  <Words>719</Words>
  <Application>Microsoft Office PowerPoint</Application>
  <PresentationFormat>Panoramiczny</PresentationFormat>
  <Paragraphs>49</Paragraphs>
  <Slides>9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Retrospekcja</vt:lpstr>
      <vt:lpstr>Funkcje systemowe</vt:lpstr>
      <vt:lpstr>Spis treści</vt:lpstr>
      <vt:lpstr>Funkcje systemowe</vt:lpstr>
      <vt:lpstr>Funkcje dostępu do plików </vt:lpstr>
      <vt:lpstr>Przykład wykorzystania</vt:lpstr>
      <vt:lpstr>Funkcje zarządzania folderami</vt:lpstr>
      <vt:lpstr>Przykład wykorzystania</vt:lpstr>
      <vt:lpstr>Źródła</vt:lpstr>
      <vt:lpstr>Źródła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Damian Kuśmierz</dc:creator>
  <cp:lastModifiedBy>Damian Kuśmierz</cp:lastModifiedBy>
  <cp:revision>31</cp:revision>
  <dcterms:created xsi:type="dcterms:W3CDTF">2020-05-02T13:22:05Z</dcterms:created>
  <dcterms:modified xsi:type="dcterms:W3CDTF">2020-06-02T15:13:28Z</dcterms:modified>
</cp:coreProperties>
</file>