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61" r:id="rId3"/>
    <p:sldId id="257" r:id="rId4"/>
    <p:sldId id="260" r:id="rId5"/>
    <p:sldId id="263" r:id="rId6"/>
    <p:sldId id="264" r:id="rId7"/>
    <p:sldId id="267" r:id="rId8"/>
    <p:sldId id="268"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04CAE223-A57E-4488-87AC-A3FD212DDDF8}">
          <p14:sldIdLst>
            <p14:sldId id="256"/>
          </p14:sldIdLst>
        </p14:section>
        <p14:section name="Sekcja podsumowania" id="{B56EE932-B501-4057-8CFE-D1C75F05218B}">
          <p14:sldIdLst>
            <p14:sldId id="261"/>
          </p14:sldIdLst>
        </p14:section>
        <p14:section name="Wstęp" id="{4291E7B1-6CCF-489D-A634-46A44E6B922C}">
          <p14:sldIdLst>
            <p14:sldId id="257"/>
          </p14:sldIdLst>
        </p14:section>
        <p14:section name="Dostęp do plików" id="{350CC84A-9867-4AA4-B69B-B86848184A3B}">
          <p14:sldIdLst>
            <p14:sldId id="260"/>
            <p14:sldId id="263"/>
          </p14:sldIdLst>
        </p14:section>
        <p14:section name="Dostęp do folderów" id="{4638B669-B641-4C7A-A8BC-0EEF457FA33C}">
          <p14:sldIdLst>
            <p14:sldId id="264"/>
            <p14:sldId id="267"/>
          </p14:sldIdLst>
        </p14:section>
        <p14:section name="Zakończenie" id="{508C6581-EBC8-45E7-AACE-F064D1A7961A}">
          <p14:sldIdLst>
            <p14:sldId id="268"/>
            <p14:sldId id="265"/>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mian Kuśmierz" initials="DK" lastIdx="1" clrIdx="0">
    <p:extLst>
      <p:ext uri="{19B8F6BF-5375-455C-9EA6-DF929625EA0E}">
        <p15:presenceInfo xmlns:p15="http://schemas.microsoft.com/office/powerpoint/2012/main" userId="4a981756f0b8eb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B3CF4-1368-4302-98F2-618D06896515}" v="27" dt="2020-06-29T12:49:44.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041" autoAdjust="0"/>
  </p:normalViewPr>
  <p:slideViewPr>
    <p:cSldViewPr snapToGrid="0">
      <p:cViewPr varScale="1">
        <p:scale>
          <a:sx n="72" d="100"/>
          <a:sy n="72" d="100"/>
        </p:scale>
        <p:origin x="20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an Kuśmierz" userId="4a981756f0b8ebdd" providerId="LiveId" clId="{B4EB3CF4-1368-4302-98F2-618D06896515}"/>
    <pc:docChg chg="custSel modSld">
      <pc:chgData name="Damian Kuśmierz" userId="4a981756f0b8ebdd" providerId="LiveId" clId="{B4EB3CF4-1368-4302-98F2-618D06896515}" dt="2020-06-29T12:49:50.111" v="7508" actId="27636"/>
      <pc:docMkLst>
        <pc:docMk/>
      </pc:docMkLst>
      <pc:sldChg chg="addSp delSp modSp mod delCm modNotesTx">
        <pc:chgData name="Damian Kuśmierz" userId="4a981756f0b8ebdd" providerId="LiveId" clId="{B4EB3CF4-1368-4302-98F2-618D06896515}" dt="2020-06-29T12:39:25.547" v="7361" actId="20577"/>
        <pc:sldMkLst>
          <pc:docMk/>
          <pc:sldMk cId="2778175858" sldId="260"/>
        </pc:sldMkLst>
        <pc:spChg chg="mod">
          <ac:chgData name="Damian Kuśmierz" userId="4a981756f0b8ebdd" providerId="LiveId" clId="{B4EB3CF4-1368-4302-98F2-618D06896515}" dt="2020-06-20T12:11:05.005" v="760" actId="27636"/>
          <ac:spMkLst>
            <pc:docMk/>
            <pc:sldMk cId="2778175858" sldId="260"/>
            <ac:spMk id="3" creationId="{FEA2CF8E-7937-4335-9A17-B612395983F4}"/>
          </ac:spMkLst>
        </pc:spChg>
        <pc:spChg chg="add del mod">
          <ac:chgData name="Damian Kuśmierz" userId="4a981756f0b8ebdd" providerId="LiveId" clId="{B4EB3CF4-1368-4302-98F2-618D06896515}" dt="2020-06-20T12:21:25.151" v="1941" actId="478"/>
          <ac:spMkLst>
            <pc:docMk/>
            <pc:sldMk cId="2778175858" sldId="260"/>
            <ac:spMk id="4" creationId="{9521D0E4-B4BD-49D0-850C-7C537D04430D}"/>
          </ac:spMkLst>
        </pc:spChg>
      </pc:sldChg>
      <pc:sldChg chg="modSp mod">
        <pc:chgData name="Damian Kuśmierz" userId="4a981756f0b8ebdd" providerId="LiveId" clId="{B4EB3CF4-1368-4302-98F2-618D06896515}" dt="2020-06-26T04:12:36.289" v="7359" actId="6549"/>
        <pc:sldMkLst>
          <pc:docMk/>
          <pc:sldMk cId="3099059362" sldId="262"/>
        </pc:sldMkLst>
        <pc:spChg chg="mod">
          <ac:chgData name="Damian Kuśmierz" userId="4a981756f0b8ebdd" providerId="LiveId" clId="{B4EB3CF4-1368-4302-98F2-618D06896515}" dt="2020-06-26T04:12:36.289" v="7359" actId="6549"/>
          <ac:spMkLst>
            <pc:docMk/>
            <pc:sldMk cId="3099059362" sldId="262"/>
            <ac:spMk id="3" creationId="{DB22EF43-6AE7-4128-94DE-F44067C57306}"/>
          </ac:spMkLst>
        </pc:spChg>
      </pc:sldChg>
      <pc:sldChg chg="addSp delSp modSp mod modNotesTx">
        <pc:chgData name="Damian Kuśmierz" userId="4a981756f0b8ebdd" providerId="LiveId" clId="{B4EB3CF4-1368-4302-98F2-618D06896515}" dt="2020-06-29T12:43:58.372" v="7362" actId="20577"/>
        <pc:sldMkLst>
          <pc:docMk/>
          <pc:sldMk cId="2233540515" sldId="263"/>
        </pc:sldMkLst>
        <pc:spChg chg="add del mod">
          <ac:chgData name="Damian Kuśmierz" userId="4a981756f0b8ebdd" providerId="LiveId" clId="{B4EB3CF4-1368-4302-98F2-618D06896515}" dt="2020-06-20T12:25:10.112" v="2342"/>
          <ac:spMkLst>
            <pc:docMk/>
            <pc:sldMk cId="2233540515" sldId="263"/>
            <ac:spMk id="3" creationId="{5ACDBFFF-26BB-4730-BAFB-67B559AA9771}"/>
          </ac:spMkLst>
        </pc:spChg>
        <pc:spChg chg="add mod">
          <ac:chgData name="Damian Kuśmierz" userId="4a981756f0b8ebdd" providerId="LiveId" clId="{B4EB3CF4-1368-4302-98F2-618D06896515}" dt="2020-06-20T12:27:02.808" v="2549" actId="20577"/>
          <ac:spMkLst>
            <pc:docMk/>
            <pc:sldMk cId="2233540515" sldId="263"/>
            <ac:spMk id="4" creationId="{891D960B-48F8-4E7F-AF06-DEF2F7FEC130}"/>
          </ac:spMkLst>
        </pc:spChg>
      </pc:sldChg>
      <pc:sldChg chg="modSp mod modNotesTx">
        <pc:chgData name="Damian Kuśmierz" userId="4a981756f0b8ebdd" providerId="LiveId" clId="{B4EB3CF4-1368-4302-98F2-618D06896515}" dt="2020-06-29T12:48:02.313" v="7382" actId="20577"/>
        <pc:sldMkLst>
          <pc:docMk/>
          <pc:sldMk cId="852972026" sldId="264"/>
        </pc:sldMkLst>
        <pc:spChg chg="mod">
          <ac:chgData name="Damian Kuśmierz" userId="4a981756f0b8ebdd" providerId="LiveId" clId="{B4EB3CF4-1368-4302-98F2-618D06896515}" dt="2020-06-26T01:56:31.439" v="5406" actId="27636"/>
          <ac:spMkLst>
            <pc:docMk/>
            <pc:sldMk cId="852972026" sldId="264"/>
            <ac:spMk id="3" creationId="{1EA7BF39-A46C-4005-8142-043FC25C5543}"/>
          </ac:spMkLst>
        </pc:spChg>
      </pc:sldChg>
      <pc:sldChg chg="modSp mod">
        <pc:chgData name="Damian Kuśmierz" userId="4a981756f0b8ebdd" providerId="LiveId" clId="{B4EB3CF4-1368-4302-98F2-618D06896515}" dt="2020-06-26T04:11:51.878" v="7353" actId="27636"/>
        <pc:sldMkLst>
          <pc:docMk/>
          <pc:sldMk cId="3608962194" sldId="265"/>
        </pc:sldMkLst>
        <pc:spChg chg="mod">
          <ac:chgData name="Damian Kuśmierz" userId="4a981756f0b8ebdd" providerId="LiveId" clId="{B4EB3CF4-1368-4302-98F2-618D06896515}" dt="2020-06-26T04:11:51.878" v="7353" actId="27636"/>
          <ac:spMkLst>
            <pc:docMk/>
            <pc:sldMk cId="3608962194" sldId="265"/>
            <ac:spMk id="3" creationId="{DB22EF43-6AE7-4128-94DE-F44067C57306}"/>
          </ac:spMkLst>
        </pc:spChg>
      </pc:sldChg>
      <pc:sldChg chg="addSp modSp mod modNotesTx">
        <pc:chgData name="Damian Kuśmierz" userId="4a981756f0b8ebdd" providerId="LiveId" clId="{B4EB3CF4-1368-4302-98F2-618D06896515}" dt="2020-06-29T12:48:28.580" v="7385" actId="20577"/>
        <pc:sldMkLst>
          <pc:docMk/>
          <pc:sldMk cId="2545769719" sldId="267"/>
        </pc:sldMkLst>
        <pc:spChg chg="add mod">
          <ac:chgData name="Damian Kuśmierz" userId="4a981756f0b8ebdd" providerId="LiveId" clId="{B4EB3CF4-1368-4302-98F2-618D06896515}" dt="2020-06-20T12:27:33.790" v="2552" actId="1076"/>
          <ac:spMkLst>
            <pc:docMk/>
            <pc:sldMk cId="2545769719" sldId="267"/>
            <ac:spMk id="3" creationId="{F8533FE3-B3B8-4001-A115-55B537B6F1D5}"/>
          </ac:spMkLst>
        </pc:spChg>
      </pc:sldChg>
      <pc:sldChg chg="modSp mod modNotesTx">
        <pc:chgData name="Damian Kuśmierz" userId="4a981756f0b8ebdd" providerId="LiveId" clId="{B4EB3CF4-1368-4302-98F2-618D06896515}" dt="2020-06-29T12:49:50.111" v="7508" actId="27636"/>
        <pc:sldMkLst>
          <pc:docMk/>
          <pc:sldMk cId="3338749377" sldId="268"/>
        </pc:sldMkLst>
        <pc:spChg chg="mod">
          <ac:chgData name="Damian Kuśmierz" userId="4a981756f0b8ebdd" providerId="LiveId" clId="{B4EB3CF4-1368-4302-98F2-618D06896515}" dt="2020-06-29T12:49:50.111" v="7508" actId="27636"/>
          <ac:spMkLst>
            <pc:docMk/>
            <pc:sldMk cId="3338749377" sldId="268"/>
            <ac:spMk id="3" creationId="{27ACD727-466A-49DD-A12F-F5092777A4E2}"/>
          </ac:spMkLst>
        </pc:spChg>
      </pc:sldChg>
    </pc:docChg>
  </pc:docChgLst>
  <pc:docChgLst>
    <pc:chgData name="Damian Kuśmierz" userId="4a981756f0b8ebdd" providerId="LiveId" clId="{B449577F-8F2E-41EE-A8F5-6D358B173EA3}"/>
    <pc:docChg chg="undo custSel modSld">
      <pc:chgData name="Damian Kuśmierz" userId="4a981756f0b8ebdd" providerId="LiveId" clId="{B449577F-8F2E-41EE-A8F5-6D358B173EA3}" dt="2020-05-03T17:33:18.530" v="518" actId="20577"/>
      <pc:docMkLst>
        <pc:docMk/>
      </pc:docMkLst>
      <pc:sldChg chg="modSp mod">
        <pc:chgData name="Damian Kuśmierz" userId="4a981756f0b8ebdd" providerId="LiveId" clId="{B449577F-8F2E-41EE-A8F5-6D358B173EA3}" dt="2020-05-03T17:33:18.530" v="518" actId="20577"/>
        <pc:sldMkLst>
          <pc:docMk/>
          <pc:sldMk cId="3129870707" sldId="257"/>
        </pc:sldMkLst>
        <pc:spChg chg="mod">
          <ac:chgData name="Damian Kuśmierz" userId="4a981756f0b8ebdd" providerId="LiveId" clId="{B449577F-8F2E-41EE-A8F5-6D358B173EA3}" dt="2020-05-03T17:33:18.530" v="518" actId="20577"/>
          <ac:spMkLst>
            <pc:docMk/>
            <pc:sldMk cId="3129870707" sldId="257"/>
            <ac:spMk id="3" creationId="{F5925FCB-2F5B-481B-9A1E-20B9FDC3DFD0}"/>
          </ac:spMkLst>
        </pc:spChg>
        <pc:picChg chg="mod">
          <ac:chgData name="Damian Kuśmierz" userId="4a981756f0b8ebdd" providerId="LiveId" clId="{B449577F-8F2E-41EE-A8F5-6D358B173EA3}" dt="2020-05-03T17:32:56.912" v="494" actId="14100"/>
          <ac:picMkLst>
            <pc:docMk/>
            <pc:sldMk cId="3129870707" sldId="257"/>
            <ac:picMk id="5" creationId="{13B40F0A-70DC-417B-A704-D33C7BFE421F}"/>
          </ac:picMkLst>
        </pc:picChg>
      </pc:sldChg>
      <pc:sldChg chg="addSp delSp modSp mod">
        <pc:chgData name="Damian Kuśmierz" userId="4a981756f0b8ebdd" providerId="LiveId" clId="{B449577F-8F2E-41EE-A8F5-6D358B173EA3}" dt="2020-05-03T17:31:01.479" v="493" actId="20577"/>
        <pc:sldMkLst>
          <pc:docMk/>
          <pc:sldMk cId="2778175858" sldId="260"/>
        </pc:sldMkLst>
        <pc:spChg chg="mod">
          <ac:chgData name="Damian Kuśmierz" userId="4a981756f0b8ebdd" providerId="LiveId" clId="{B449577F-8F2E-41EE-A8F5-6D358B173EA3}" dt="2020-05-03T17:31:01.479" v="493" actId="20577"/>
          <ac:spMkLst>
            <pc:docMk/>
            <pc:sldMk cId="2778175858" sldId="260"/>
            <ac:spMk id="3" creationId="{FEA2CF8E-7937-4335-9A17-B612395983F4}"/>
          </ac:spMkLst>
        </pc:spChg>
        <pc:spChg chg="add del mod">
          <ac:chgData name="Damian Kuśmierz" userId="4a981756f0b8ebdd" providerId="LiveId" clId="{B449577F-8F2E-41EE-A8F5-6D358B173EA3}" dt="2020-05-03T17:11:06.265" v="47"/>
          <ac:spMkLst>
            <pc:docMk/>
            <pc:sldMk cId="2778175858" sldId="260"/>
            <ac:spMk id="4" creationId="{8FD402CB-893D-44E6-84D6-37356CF00FFF}"/>
          </ac:spMkLst>
        </pc:spChg>
        <pc:spChg chg="add del">
          <ac:chgData name="Damian Kuśmierz" userId="4a981756f0b8ebdd" providerId="LiveId" clId="{B449577F-8F2E-41EE-A8F5-6D358B173EA3}" dt="2020-05-03T17:12:03.772" v="133"/>
          <ac:spMkLst>
            <pc:docMk/>
            <pc:sldMk cId="2778175858" sldId="260"/>
            <ac:spMk id="5" creationId="{924D310F-2FE8-4008-9C3D-DEB57CEAB6D4}"/>
          </ac:spMkLst>
        </pc:spChg>
        <pc:spChg chg="add del mod">
          <ac:chgData name="Damian Kuśmierz" userId="4a981756f0b8ebdd" providerId="LiveId" clId="{B449577F-8F2E-41EE-A8F5-6D358B173EA3}" dt="2020-05-03T17:25:51.821" v="298"/>
          <ac:spMkLst>
            <pc:docMk/>
            <pc:sldMk cId="2778175858" sldId="260"/>
            <ac:spMk id="6" creationId="{B7720BCB-FAE4-4522-8AC6-52E39CCFCFFB}"/>
          </ac:spMkLst>
        </pc:spChg>
        <pc:graphicFrameChg chg="add del mod">
          <ac:chgData name="Damian Kuśmierz" userId="4a981756f0b8ebdd" providerId="LiveId" clId="{B449577F-8F2E-41EE-A8F5-6D358B173EA3}" dt="2020-05-03T17:25:51.819" v="296" actId="478"/>
          <ac:graphicFrameMkLst>
            <pc:docMk/>
            <pc:sldMk cId="2778175858" sldId="260"/>
            <ac:graphicFrameMk id="7" creationId="{91A0962C-FB7C-4532-B305-8AF1468F6962}"/>
          </ac:graphicFrameMkLst>
        </pc:graphicFrameChg>
      </pc:sldChg>
      <pc:sldChg chg="modSp mod">
        <pc:chgData name="Damian Kuśmierz" userId="4a981756f0b8ebdd" providerId="LiveId" clId="{B449577F-8F2E-41EE-A8F5-6D358B173EA3}" dt="2020-05-03T17:28:03.369" v="317" actId="20577"/>
        <pc:sldMkLst>
          <pc:docMk/>
          <pc:sldMk cId="3099059362" sldId="262"/>
        </pc:sldMkLst>
        <pc:spChg chg="mod">
          <ac:chgData name="Damian Kuśmierz" userId="4a981756f0b8ebdd" providerId="LiveId" clId="{B449577F-8F2E-41EE-A8F5-6D358B173EA3}" dt="2020-05-03T17:28:03.369" v="317" actId="20577"/>
          <ac:spMkLst>
            <pc:docMk/>
            <pc:sldMk cId="3099059362" sldId="262"/>
            <ac:spMk id="3" creationId="{DB22EF43-6AE7-4128-94DE-F44067C5730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07ECA-4974-40BE-9998-5AEC6919DFB6}" type="datetimeFigureOut">
              <a:rPr lang="pl-PL" smtClean="0"/>
              <a:t>26.06.2020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4260-A423-428A-8114-A23110A53F63}" type="slidenum">
              <a:rPr lang="pl-PL" smtClean="0"/>
              <a:t>‹#›</a:t>
            </a:fld>
            <a:endParaRPr lang="pl-PL"/>
          </a:p>
        </p:txBody>
      </p:sp>
    </p:spTree>
    <p:extLst>
      <p:ext uri="{BB962C8B-B14F-4D97-AF65-F5344CB8AC3E}">
        <p14:creationId xmlns:p14="http://schemas.microsoft.com/office/powerpoint/2010/main" val="220834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Podążając za definicją, możemy się dowiedzieć, że funkcje systemowe, są zaimplementowane w jądrze systemu operacyjnego a także pozwalają między innymi na zarządzanie katalogami, plikami, systemem plików lub procesami.</a:t>
            </a:r>
          </a:p>
          <a:p>
            <a:r>
              <a:rPr lang="pl-PL" dirty="0"/>
              <a:t>Oczywiście pozwalają one na znacznie więcej, ale my skupimy się na pierwszych dwóch </a:t>
            </a:r>
            <a:r>
              <a:rPr lang="pl-PL" dirty="0" err="1"/>
              <a:t>wykorzystaniach</a:t>
            </a:r>
            <a:r>
              <a:rPr lang="pl-PL" dirty="0"/>
              <a:t>, czyli zarządzanie plikami i folderami.</a:t>
            </a:r>
          </a:p>
          <a:p>
            <a:endParaRPr lang="pl-PL" dirty="0"/>
          </a:p>
          <a:p>
            <a:r>
              <a:rPr lang="pl-PL" dirty="0"/>
              <a:t>Mała rada, nieco łatwiej znaleźć informację o tych funkcjach szukając fraz zawierających „</a:t>
            </a:r>
            <a:r>
              <a:rPr lang="pl-PL" dirty="0" err="1"/>
              <a:t>syscall</a:t>
            </a:r>
            <a:r>
              <a:rPr lang="pl-PL" dirty="0"/>
              <a:t>”, „system </a:t>
            </a:r>
            <a:r>
              <a:rPr lang="pl-PL" dirty="0" err="1"/>
              <a:t>call</a:t>
            </a:r>
            <a:r>
              <a:rPr lang="pl-PL" dirty="0"/>
              <a:t>” bądź „wywołanie systemowe”. Przynajmniej u mnie, frazy zawierające „funkcje systemowe” zwracały bardzo dużo wyników nie będących związanymi z tematem.</a:t>
            </a:r>
          </a:p>
          <a:p>
            <a:br>
              <a:rPr lang="pl-PL" dirty="0"/>
            </a:br>
            <a:r>
              <a:rPr lang="pl-PL" dirty="0"/>
              <a:t>Można więc powiedzieć, że te funkcje, wywołania, czy jak wolicie to nazywać, pozwalają na to, co możecie zrobić w </a:t>
            </a:r>
            <a:r>
              <a:rPr lang="pl-PL" dirty="0" err="1"/>
              <a:t>Linuxie</a:t>
            </a:r>
            <a:r>
              <a:rPr lang="pl-PL" dirty="0"/>
              <a:t> w terminalu.</a:t>
            </a:r>
          </a:p>
          <a:p>
            <a:endParaRPr lang="pl-PL" dirty="0"/>
          </a:p>
          <a:p>
            <a:r>
              <a:rPr lang="pl-PL" dirty="0"/>
              <a:t>Ich używanie też można w pewnym stopniu porównać do wywoływania poleceń w konsoli. Oczywiście są różnice, jedną z głównych jest składnia. Tam gdzie w terminalu polecenie i argumenty oraz same argumenty są oddzielane spacjami, lub innymi poprawnymi białymi znakami, tam w </a:t>
            </a:r>
            <a:r>
              <a:rPr lang="pl-PL" dirty="0" err="1"/>
              <a:t>wywołaniach</a:t>
            </a:r>
            <a:r>
              <a:rPr lang="pl-PL" dirty="0"/>
              <a:t> systemowych w C argumenty znajdują się w nawiasie i są oddzielane przecinkami.</a:t>
            </a:r>
          </a:p>
          <a:p>
            <a:endParaRPr lang="pl-PL" dirty="0"/>
          </a:p>
        </p:txBody>
      </p:sp>
      <p:sp>
        <p:nvSpPr>
          <p:cNvPr id="4" name="Symbol zastępczy numeru slajdu 3"/>
          <p:cNvSpPr>
            <a:spLocks noGrp="1"/>
          </p:cNvSpPr>
          <p:nvPr>
            <p:ph type="sldNum" sz="quarter" idx="5"/>
          </p:nvPr>
        </p:nvSpPr>
        <p:spPr/>
        <p:txBody>
          <a:bodyPr/>
          <a:lstStyle/>
          <a:p>
            <a:fld id="{F5154260-A423-428A-8114-A23110A53F63}" type="slidenum">
              <a:rPr lang="pl-PL" smtClean="0"/>
              <a:t>3</a:t>
            </a:fld>
            <a:endParaRPr lang="pl-PL"/>
          </a:p>
        </p:txBody>
      </p:sp>
    </p:spTree>
    <p:extLst>
      <p:ext uri="{BB962C8B-B14F-4D97-AF65-F5344CB8AC3E}">
        <p14:creationId xmlns:p14="http://schemas.microsoft.com/office/powerpoint/2010/main" val="21662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Przed przystąpieniem do opisywania tych funkcji mam kilka dodatkowych informacji.</a:t>
            </a:r>
          </a:p>
          <a:p>
            <a:endParaRPr lang="pl-PL" dirty="0"/>
          </a:p>
          <a:p>
            <a:r>
              <a:rPr lang="pl-PL" dirty="0"/>
              <a:t>Deskryptor - Zmienna zawierająca liczbowy identyfikator otwartego w programie pliku, nie wiem czy w innych systemach jest to zaimplementowane inaczej. </a:t>
            </a:r>
            <a:br>
              <a:rPr lang="pl-PL" dirty="0"/>
            </a:br>
            <a:r>
              <a:rPr lang="pl-PL" dirty="0"/>
              <a:t>Deskryptory otwarte przez użytkownika zaczynają się zwykle od 3, ponieważ deskryptory 0, 1 i 2 są otwierane automatycznie przez proces i określają odpowiednio: Standardowe wejście, Standardowe wyjście i Standardowe wyjście błędów.</a:t>
            </a:r>
          </a:p>
          <a:p>
            <a:r>
              <a:rPr lang="pl-PL" dirty="0"/>
              <a:t>Demony lub usługi nie zawsze mają zaimplementowane te trzy pierwsze deskryptory gdyż procesy pracujące jako demony lub usługi działają jako procesy drugo planowe, bez konieczności interakcji z użytkownikiem.</a:t>
            </a:r>
          </a:p>
          <a:p>
            <a:endParaRPr lang="pl-PL" dirty="0"/>
          </a:p>
          <a:p>
            <a:r>
              <a:rPr lang="pl-PL" dirty="0"/>
              <a:t>Errno jest to zmienna do której funkcje systemowe w przypadku niepowodzenia zapisują kod błędu. Trzeba jednak pamiętać, że nie ma pewności, że w przypadku powodzenia </a:t>
            </a:r>
            <a:r>
              <a:rPr lang="pl-PL" dirty="0" err="1"/>
              <a:t>syscall</a:t>
            </a:r>
            <a:r>
              <a:rPr lang="pl-PL" dirty="0"/>
              <a:t> zapisze w errno wartość 0, oznaczającą brak błędu, więc dla bezpieczeństwa polecam tak jakby zresetować wartość errno przed użyciem jakiejkolwiek funkcji systemowej, gdyż w przeciwnym wypadku możecie odczytywać błędy pozostawione w errno przez </a:t>
            </a:r>
            <a:r>
              <a:rPr lang="pl-PL" dirty="0" err="1"/>
              <a:t>syscall</a:t>
            </a:r>
            <a:r>
              <a:rPr lang="pl-PL" dirty="0"/>
              <a:t>, który był wywołany wcześniej.</a:t>
            </a:r>
          </a:p>
          <a:p>
            <a:endParaRPr lang="pl-PL" dirty="0"/>
          </a:p>
          <a:p>
            <a:r>
              <a:rPr lang="pl-PL" dirty="0"/>
              <a:t>Informacją, że wystąpił błąd a errno zawiera jego kod zwykle jest zwrócenie przez funkcję wartości -1 lub NULL w zależności czy funkcja zwraca typ </a:t>
            </a:r>
            <a:r>
              <a:rPr lang="pl-PL" dirty="0" err="1"/>
              <a:t>int</a:t>
            </a:r>
            <a:r>
              <a:rPr lang="pl-PL" dirty="0"/>
              <a:t> czy wskaźnik.</a:t>
            </a:r>
          </a:p>
          <a:p>
            <a:endParaRPr lang="pl-PL" dirty="0"/>
          </a:p>
          <a:p>
            <a:endParaRPr lang="pl-PL" dirty="0"/>
          </a:p>
          <a:p>
            <a:r>
              <a:rPr lang="pl-PL" dirty="0"/>
              <a:t>Mając to za sobą przejdźmy do konkretów.</a:t>
            </a:r>
          </a:p>
          <a:p>
            <a:endParaRPr lang="pl-PL" dirty="0"/>
          </a:p>
          <a:p>
            <a:r>
              <a:rPr lang="pl-PL" dirty="0"/>
              <a:t>Z góry zaznaczę, że każda prezentowana funkcja ustawia wartość zmiennej errno w przypadku niepowodzenia.</a:t>
            </a:r>
          </a:p>
          <a:p>
            <a:endParaRPr lang="pl-PL" dirty="0"/>
          </a:p>
          <a:p>
            <a:r>
              <a:rPr lang="pl-PL" dirty="0"/>
              <a:t>Jak możecie zauważyć, pierwsze wywołanie ma aż trzy formy, open, openat oraz creat. </a:t>
            </a:r>
          </a:p>
          <a:p>
            <a:r>
              <a:rPr lang="pl-PL" dirty="0"/>
              <a:t>Wszystkie trzy otwierają plik, ale nieznacznie się różnią.:</a:t>
            </a:r>
          </a:p>
          <a:p>
            <a:r>
              <a:rPr lang="pl-PL" dirty="0"/>
              <a:t>  - w open podajecie jako argumenty ścieżkę do tworzonego pliku, może być to ścieżka absolutna lub relatywna oraz flagi, flagi łączymy pojedynczą pionową kreską | w taki sam sposób jak w konsoli używacie </a:t>
            </a:r>
            <a:r>
              <a:rPr lang="pl-PL" dirty="0" err="1"/>
              <a:t>pipe</a:t>
            </a:r>
            <a:r>
              <a:rPr lang="pl-PL" dirty="0"/>
              <a:t> czyli FLAGA1 | Flaga2.</a:t>
            </a:r>
          </a:p>
          <a:p>
            <a:r>
              <a:rPr lang="pl-PL" dirty="0"/>
              <a:t>     Na koniec możecie dodać trzeci argument, tak zwane „</a:t>
            </a:r>
            <a:r>
              <a:rPr lang="pl-PL" dirty="0" err="1"/>
              <a:t>mode_t</a:t>
            </a:r>
            <a:r>
              <a:rPr lang="pl-PL" dirty="0"/>
              <a:t>”, który określa uprawnienia przyznane tworzonemu plikowi.</a:t>
            </a:r>
          </a:p>
          <a:p>
            <a:r>
              <a:rPr lang="pl-PL" dirty="0"/>
              <a:t>  - openat jest podobny, ale jako pierwszy argument przyjmuje deskryptor katalogu, lub jeśli ktoś chce się czepiać szczegółów „</a:t>
            </a:r>
            <a:r>
              <a:rPr lang="pl-PL" dirty="0" err="1"/>
              <a:t>desktyptor</a:t>
            </a:r>
            <a:r>
              <a:rPr lang="pl-PL" dirty="0"/>
              <a:t> pliku katalogu”, od którego zaczyna się ścieżka podawana w drugim argumencie, flagi i opcjonalny </a:t>
            </a:r>
            <a:r>
              <a:rPr lang="pl-PL" dirty="0" err="1"/>
              <a:t>mode_t</a:t>
            </a:r>
            <a:r>
              <a:rPr lang="pl-PL" dirty="0"/>
              <a:t> to w tym przypadku odpowiednio trzeci i czwarty argument</a:t>
            </a:r>
          </a:p>
          <a:p>
            <a:r>
              <a:rPr lang="pl-PL" dirty="0"/>
              <a:t>  - creat jest odpowiednikiem open wywoływanego z flagami „Stwórz jeśli nie istnieje” (</a:t>
            </a:r>
            <a:r>
              <a:rPr lang="pl-PL" b="1" dirty="0"/>
              <a:t>O_CREAT</a:t>
            </a:r>
            <a:r>
              <a:rPr lang="pl-PL" dirty="0"/>
              <a:t>),  „Do zapisu” (</a:t>
            </a:r>
            <a:r>
              <a:rPr lang="pl-PL" b="1" dirty="0"/>
              <a:t>O_WRONLY</a:t>
            </a:r>
            <a:r>
              <a:rPr lang="pl-PL" dirty="0"/>
              <a:t>) oraz „Wyczyść plik jeśli istnieje” (</a:t>
            </a:r>
            <a:r>
              <a:rPr lang="pl-PL" b="1" dirty="0"/>
              <a:t>O_TRUNC</a:t>
            </a:r>
            <a:r>
              <a:rPr lang="pl-PL" dirty="0"/>
              <a:t>).</a:t>
            </a:r>
          </a:p>
          <a:p>
            <a:r>
              <a:rPr lang="pl-PL" dirty="0"/>
              <a:t>     creat jako argumenty przyjmuje wyłącznie ścieżkę do pliku i </a:t>
            </a:r>
            <a:r>
              <a:rPr lang="pl-PL" dirty="0" err="1"/>
              <a:t>mode_t</a:t>
            </a:r>
            <a:endParaRPr lang="pl-PL" dirty="0"/>
          </a:p>
          <a:p>
            <a:endParaRPr lang="pl-PL" dirty="0"/>
          </a:p>
          <a:p>
            <a:r>
              <a:rPr lang="pl-PL" dirty="0"/>
              <a:t>Jeśli wszystko przebiegło pomyślnie, a mamy nadzieję, że tak się właśnie stało, to zostanie zwrócony deskryptor pliku, który możemy użyć w kolejnych funkcjach.</a:t>
            </a:r>
          </a:p>
          <a:p>
            <a:endParaRPr lang="pl-PL" dirty="0"/>
          </a:p>
          <a:p>
            <a:endParaRPr lang="pl-PL" dirty="0"/>
          </a:p>
          <a:p>
            <a:r>
              <a:rPr lang="pl-PL" dirty="0"/>
              <a:t>Przechodząc dalej, natrafiamy na funkcję write, która jak sama nazwa wskazuje pozwala na zapisanie jakiegoś ciągu znaków do pliku.</a:t>
            </a:r>
            <a:br>
              <a:rPr lang="pl-PL" dirty="0"/>
            </a:br>
            <a:r>
              <a:rPr lang="pl-PL" dirty="0"/>
              <a:t>Chciałbym tutaj przypomnieć że każdy ciąg znaków w języku C powinien być zakończony symbolem NULL oznaczonym \0. Jeśli na końcu ciągu znaków nie będzie tego symbolu to będą działy się bardzo złe rzeczy, na przykład czytanie śmieciowych danych będących poza zadeklarowanym ciągiem, albo choćby </a:t>
            </a:r>
            <a:r>
              <a:rPr lang="pl-PL" dirty="0" err="1"/>
              <a:t>Segmentation</a:t>
            </a:r>
            <a:r>
              <a:rPr lang="pl-PL" dirty="0"/>
              <a:t> </a:t>
            </a:r>
            <a:r>
              <a:rPr lang="pl-PL" dirty="0" err="1"/>
              <a:t>Fault</a:t>
            </a:r>
            <a:r>
              <a:rPr lang="pl-PL" dirty="0"/>
              <a:t>, który można porównać do okienka „Program przestał działać” w Windowsie, z tym że występującym gdy próbujemy uzyskać dostęp do danych które są chronione w pamięci komputera takie jak na przykład dane innego programu.</a:t>
            </a:r>
          </a:p>
          <a:p>
            <a:endParaRPr lang="pl-PL" dirty="0"/>
          </a:p>
          <a:p>
            <a:r>
              <a:rPr lang="pl-PL" dirty="0"/>
              <a:t>Write jako swoje argumenty przyjmuje deskryptor pliku do którego mają zostać zapisane dane, bufor (tablicę lub wskaźnik o typie char) oraz wielkość zapisywanego buforu w bajtach.</a:t>
            </a:r>
          </a:p>
          <a:p>
            <a:r>
              <a:rPr lang="pl-PL" dirty="0"/>
              <a:t>Jak wszystko przebiegnie pomyślnie, to dostaniemy od tej funkcji 0.</a:t>
            </a:r>
          </a:p>
          <a:p>
            <a:endParaRPr lang="pl-PL" dirty="0"/>
          </a:p>
          <a:p>
            <a:endParaRPr lang="pl-PL" dirty="0"/>
          </a:p>
          <a:p>
            <a:r>
              <a:rPr lang="pl-PL" dirty="0"/>
              <a:t>Kolejną omawianą funkcją będzie read, Tutaj również nie odkryjemy ameryki mówiąc, że służy ona do odczytania zawartości pliku.</a:t>
            </a:r>
          </a:p>
          <a:p>
            <a:r>
              <a:rPr lang="pl-PL" dirty="0"/>
              <a:t>Jako argumenty przyjmuje ona deskryptor pliku, bufor do którego mają być wczytane dane oraz ilość bajtów jaką chcemy odczytać.</a:t>
            </a:r>
          </a:p>
          <a:p>
            <a:r>
              <a:rPr lang="pl-PL" dirty="0"/>
              <a:t>Jeśli ilość odczytanych bajtów jest mniejsza niż długość pliku, to można ponownie odczytać dane z pliku, od miejsca gdzie poprzednie odczytywanie się zakończyło.</a:t>
            </a:r>
          </a:p>
          <a:p>
            <a:r>
              <a:rPr lang="pl-PL" dirty="0"/>
              <a:t>Tutaj również jeśli wszystko przebiegnie popranie to dostaniemy 0, a jak nie, to -1.</a:t>
            </a:r>
          </a:p>
          <a:p>
            <a:endParaRPr lang="pl-PL" dirty="0"/>
          </a:p>
          <a:p>
            <a:r>
              <a:rPr lang="pl-PL" dirty="0"/>
              <a:t>Następne będzie lseek, które zwraca pozycję na której znajdujemy się w pliku, może to na przykład posłużyć do ustawienia pozycji w pliku, sprawdzenia ile danych zostało jeszcze do odczytania, albo do sprawdzenia jak duży jest cały plik, żeby móc zaalokować bufor o odpowiedniej wielkości.</a:t>
            </a:r>
          </a:p>
          <a:p>
            <a:r>
              <a:rPr lang="pl-PL" dirty="0"/>
              <a:t>Argumentami tej funkcji są kolejno: deskryptor pliku, offset, który nie zawsze jest przydatny, oraz nasze ulubione, flagi, które w tym przypadku pozwalają na np.: ustawienie pozycji w pliku na taką którą ustawiliśmy w drugim argumencie albo rozpoczęcie od obecnej pozycji w pliku.</a:t>
            </a:r>
          </a:p>
          <a:p>
            <a:endParaRPr lang="pl-PL" dirty="0"/>
          </a:p>
          <a:p>
            <a:r>
              <a:rPr lang="pl-PL" dirty="0"/>
              <a:t>Ostatnią funkcją obsługi plików, którą omówimy, będzie close, bo zwykle jest to ostatnia funkcja której używa się do jakiegoś działania na jakimś pliku. Jeśli spróbujecie zapisać coś do deskryptora który został zamknięty, to otwieracie wasz kod na sporo błędów, mających potencjał na dość poważne konsekwencje, więc po prostu na to uważajcie.</a:t>
            </a:r>
          </a:p>
          <a:p>
            <a:r>
              <a:rPr lang="pl-PL" dirty="0"/>
              <a:t>Ta funkcja jest chyba najprostszą z przedstawionych, ponieważ przyjmuje tylko jeden argument, będący deskryptorem pliku który chcemy zamknąć.</a:t>
            </a:r>
          </a:p>
          <a:p>
            <a:r>
              <a:rPr lang="pl-PL" dirty="0"/>
              <a:t>Jeśli uda się zamknąć plik, to zwrócona zostanie wartość 0.</a:t>
            </a:r>
          </a:p>
          <a:p>
            <a:endParaRPr lang="pl-PL" dirty="0"/>
          </a:p>
        </p:txBody>
      </p:sp>
      <p:sp>
        <p:nvSpPr>
          <p:cNvPr id="4" name="Symbol zastępczy numeru slajdu 3"/>
          <p:cNvSpPr>
            <a:spLocks noGrp="1"/>
          </p:cNvSpPr>
          <p:nvPr>
            <p:ph type="sldNum" sz="quarter" idx="5"/>
          </p:nvPr>
        </p:nvSpPr>
        <p:spPr/>
        <p:txBody>
          <a:bodyPr/>
          <a:lstStyle/>
          <a:p>
            <a:fld id="{F5154260-A423-428A-8114-A23110A53F63}" type="slidenum">
              <a:rPr lang="pl-PL" smtClean="0"/>
              <a:t>4</a:t>
            </a:fld>
            <a:endParaRPr lang="pl-PL"/>
          </a:p>
        </p:txBody>
      </p:sp>
    </p:spTree>
    <p:extLst>
      <p:ext uri="{BB962C8B-B14F-4D97-AF65-F5344CB8AC3E}">
        <p14:creationId xmlns:p14="http://schemas.microsoft.com/office/powerpoint/2010/main" val="158191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Przydałoby się chyba pokazać te funkcje w akcji, ale zanim przejdę do kodu, dam wam troszkę czasu jeśli chcecie otworzyć te strony.</a:t>
            </a:r>
          </a:p>
          <a:p>
            <a:endParaRPr lang="pl-PL" dirty="0"/>
          </a:p>
          <a:p>
            <a:r>
              <a:rPr lang="pl-PL" dirty="0"/>
              <a:t>## NASTĘPNIE POKAZUJE KOD ŹRÓDŁOWY </a:t>
            </a:r>
            <a:r>
              <a:rPr lang="pl-PL" dirty="0" err="1"/>
              <a:t>fileAccess.c</a:t>
            </a:r>
            <a:r>
              <a:rPr lang="pl-PL" dirty="0"/>
              <a:t> I DZIAŁANIE PROGRAMU</a:t>
            </a:r>
          </a:p>
        </p:txBody>
      </p:sp>
      <p:sp>
        <p:nvSpPr>
          <p:cNvPr id="4" name="Symbol zastępczy numeru slajdu 3"/>
          <p:cNvSpPr>
            <a:spLocks noGrp="1"/>
          </p:cNvSpPr>
          <p:nvPr>
            <p:ph type="sldNum" sz="quarter" idx="5"/>
          </p:nvPr>
        </p:nvSpPr>
        <p:spPr/>
        <p:txBody>
          <a:bodyPr/>
          <a:lstStyle/>
          <a:p>
            <a:fld id="{F5154260-A423-428A-8114-A23110A53F63}" type="slidenum">
              <a:rPr lang="pl-PL" smtClean="0"/>
              <a:t>5</a:t>
            </a:fld>
            <a:endParaRPr lang="pl-PL"/>
          </a:p>
        </p:txBody>
      </p:sp>
    </p:spTree>
    <p:extLst>
      <p:ext uri="{BB962C8B-B14F-4D97-AF65-F5344CB8AC3E}">
        <p14:creationId xmlns:p14="http://schemas.microsoft.com/office/powerpoint/2010/main" val="74950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Tutaj również szybko przypomnę o resetowaniu wartości errno przed użyciem tych funkcji, gdyż można odczytywać śmieciowe błędy.</a:t>
            </a:r>
          </a:p>
          <a:p>
            <a:endParaRPr lang="pl-PL" dirty="0"/>
          </a:p>
          <a:p>
            <a:r>
              <a:rPr lang="pl-PL" dirty="0"/>
              <a:t>Zaczynamy od tworzenia katalogów, mając do tego celu 2 formy polecenia </a:t>
            </a:r>
            <a:r>
              <a:rPr lang="pl-PL" dirty="0" err="1"/>
              <a:t>mkdir</a:t>
            </a:r>
            <a:r>
              <a:rPr lang="pl-PL" dirty="0"/>
              <a:t> i </a:t>
            </a:r>
            <a:r>
              <a:rPr lang="pl-PL" dirty="0" err="1"/>
              <a:t>mkdirat</a:t>
            </a:r>
            <a:r>
              <a:rPr lang="pl-PL" dirty="0"/>
              <a:t>. </a:t>
            </a:r>
          </a:p>
          <a:p>
            <a:r>
              <a:rPr lang="pl-PL" dirty="0"/>
              <a:t>Działają one w dokładnie taki sam sposób poza jedną drobną różnicą,</a:t>
            </a:r>
          </a:p>
          <a:p>
            <a:r>
              <a:rPr lang="pl-PL" dirty="0" err="1"/>
              <a:t>Mkdir</a:t>
            </a:r>
            <a:r>
              <a:rPr lang="pl-PL" dirty="0"/>
              <a:t> przyjmuje 2 argumenty, ścieżkę do katalogu i dobrze nam już znane </a:t>
            </a:r>
            <a:r>
              <a:rPr lang="pl-PL" dirty="0" err="1"/>
              <a:t>mode_t</a:t>
            </a:r>
            <a:r>
              <a:rPr lang="pl-PL" dirty="0"/>
              <a:t>, natomiast </a:t>
            </a:r>
            <a:r>
              <a:rPr lang="pl-PL" dirty="0" err="1"/>
              <a:t>mkdirat</a:t>
            </a:r>
            <a:r>
              <a:rPr lang="pl-PL" dirty="0"/>
              <a:t> przyjmuje 3 argumenty.</a:t>
            </a:r>
          </a:p>
          <a:p>
            <a:r>
              <a:rPr lang="pl-PL" dirty="0"/>
              <a:t>Pierwszym jest deskryptor katalogu, drugim jest ścieżka do katalogu a trzeci to </a:t>
            </a:r>
            <a:r>
              <a:rPr lang="pl-PL" dirty="0" err="1"/>
              <a:t>mode_t</a:t>
            </a:r>
            <a:r>
              <a:rPr lang="pl-PL" dirty="0"/>
              <a:t>.</a:t>
            </a:r>
          </a:p>
          <a:p>
            <a:r>
              <a:rPr lang="pl-PL" dirty="0"/>
              <a:t>Różnica w działaniu tych 2 funkcji pojawia się przy użyciu relatywnych ścieżek.</a:t>
            </a:r>
            <a:br>
              <a:rPr lang="pl-PL" dirty="0"/>
            </a:br>
            <a:r>
              <a:rPr lang="pl-PL" dirty="0"/>
              <a:t>Używając takiej ścieżki w </a:t>
            </a:r>
            <a:r>
              <a:rPr lang="pl-PL" dirty="0" err="1"/>
              <a:t>mkdir</a:t>
            </a:r>
            <a:r>
              <a:rPr lang="pl-PL" dirty="0"/>
              <a:t> będzie ona zinterpretowana jako ścieżka relatywna do katalogu w którym pracuje program,</a:t>
            </a:r>
          </a:p>
          <a:p>
            <a:r>
              <a:rPr lang="pl-PL" dirty="0"/>
              <a:t>Natomiast w </a:t>
            </a:r>
            <a:r>
              <a:rPr lang="pl-PL" dirty="0" err="1"/>
              <a:t>mkdirat</a:t>
            </a:r>
            <a:r>
              <a:rPr lang="pl-PL" dirty="0"/>
              <a:t> będzie ona zinterpretowana jako ścieżka relatywna do katalogu do którego deskryptor podamy w pierwszym argumencie.</a:t>
            </a:r>
            <a:br>
              <a:rPr lang="pl-PL" dirty="0"/>
            </a:br>
            <a:r>
              <a:rPr lang="pl-PL" dirty="0"/>
              <a:t>Jeśli w </a:t>
            </a:r>
            <a:r>
              <a:rPr lang="pl-PL" dirty="0" err="1"/>
              <a:t>mkdirat</a:t>
            </a:r>
            <a:r>
              <a:rPr lang="pl-PL" dirty="0"/>
              <a:t> użyjemy absolutnej ścieżki, to deskryptor katalogu zostanie zignorowany.</a:t>
            </a:r>
          </a:p>
          <a:p>
            <a:r>
              <a:rPr lang="pl-PL" dirty="0"/>
              <a:t>Po pomyślnym utworzeniu katalogu otrzymacie 0, w przypadku błędu -1 i kod błędu w errno.</a:t>
            </a:r>
          </a:p>
          <a:p>
            <a:endParaRPr lang="pl-PL" dirty="0"/>
          </a:p>
          <a:p>
            <a:r>
              <a:rPr lang="pl-PL" dirty="0"/>
              <a:t>Przechodząc dalej widzimy dwie wersję funkcji otwarcia katalogu, różnią się one przyjmowanym argumentem, </a:t>
            </a:r>
            <a:r>
              <a:rPr lang="pl-PL" dirty="0" err="1"/>
              <a:t>opendir</a:t>
            </a:r>
            <a:r>
              <a:rPr lang="pl-PL" dirty="0"/>
              <a:t> przyjmuje ścieżkę do pliku, </a:t>
            </a:r>
            <a:r>
              <a:rPr lang="pl-PL" dirty="0" err="1"/>
              <a:t>fdopendir</a:t>
            </a:r>
            <a:r>
              <a:rPr lang="pl-PL" dirty="0"/>
              <a:t> przyjmuję deskryptor katalogu.</a:t>
            </a:r>
          </a:p>
          <a:p>
            <a:r>
              <a:rPr lang="pl-PL" dirty="0"/>
              <a:t>Obie zwracają wskaźnik do strumienia katalogu z którego można odczytać jego zawartość. W przypadku błędu zostanie zwrócony NULL.</a:t>
            </a:r>
          </a:p>
          <a:p>
            <a:endParaRPr lang="pl-PL" dirty="0"/>
          </a:p>
          <a:p>
            <a:r>
              <a:rPr lang="pl-PL" dirty="0"/>
              <a:t>Kolejną funkcją będzie </a:t>
            </a:r>
            <a:r>
              <a:rPr lang="pl-PL" dirty="0" err="1"/>
              <a:t>readdir</a:t>
            </a:r>
            <a:r>
              <a:rPr lang="pl-PL" dirty="0"/>
              <a:t>, służąca do odczytania zawartości katalogu, każde wywołanie zwraca wskaźnik o strukturze „</a:t>
            </a:r>
            <a:r>
              <a:rPr lang="pl-PL" dirty="0" err="1"/>
              <a:t>dirent</a:t>
            </a:r>
            <a:r>
              <a:rPr lang="pl-PL" dirty="0"/>
              <a:t>” składającej się z numeru „</a:t>
            </a:r>
            <a:r>
              <a:rPr lang="pl-PL" dirty="0" err="1"/>
              <a:t>inode</a:t>
            </a:r>
            <a:r>
              <a:rPr lang="pl-PL" dirty="0"/>
              <a:t>”, offsetu, którego nie powinno się używać wraz ze współczesnymi systemami plików, wielkość wpisu w bajtach typ wpisu i nazwy wpisu.</a:t>
            </a:r>
          </a:p>
          <a:p>
            <a:r>
              <a:rPr lang="pl-PL" dirty="0"/>
              <a:t>Funkcja ta zwróci wartość NULL w dwóch przypadkach, gdy wystąpi jakiś błąd oraz gdy dotrzemy do końca katalogu, należy wtedy sprawdzić czy errno zawiera kod błędu, jeśli jest tam 0, to wszystko przebiegło dobrze.</a:t>
            </a:r>
          </a:p>
          <a:p>
            <a:endParaRPr lang="pl-PL" dirty="0"/>
          </a:p>
          <a:p>
            <a:r>
              <a:rPr lang="pl-PL" dirty="0"/>
              <a:t>Po odczytaniu strumienia katalogu można na przykład zamknąć go.</a:t>
            </a:r>
            <a:br>
              <a:rPr lang="pl-PL" dirty="0"/>
            </a:br>
            <a:r>
              <a:rPr lang="pl-PL" dirty="0"/>
              <a:t>Do tego celu służy funkcja </a:t>
            </a:r>
            <a:r>
              <a:rPr lang="pl-PL" dirty="0" err="1"/>
              <a:t>closedir</a:t>
            </a:r>
            <a:r>
              <a:rPr lang="pl-PL" dirty="0"/>
              <a:t>, która jako jedyny argument przyjmuje wskaźnik do strumienia katalogu.</a:t>
            </a:r>
          </a:p>
          <a:p>
            <a:r>
              <a:rPr lang="pl-PL" dirty="0"/>
              <a:t>W przypadku sukcesu zostanie zwrócone 0, w przeciwnym wypadku -1 i zostanie ustawione errno.</a:t>
            </a:r>
          </a:p>
          <a:p>
            <a:endParaRPr lang="pl-PL" dirty="0"/>
          </a:p>
          <a:p>
            <a:endParaRPr lang="pl-PL" dirty="0"/>
          </a:p>
          <a:p>
            <a:r>
              <a:rPr lang="pl-PL" dirty="0"/>
              <a:t>Kolejną funkcję, mającą aż 3 różne wersje, zwraca wskaźnik do ścieżki katalogu w którym uruchomiliśmy program. </a:t>
            </a:r>
            <a:r>
              <a:rPr lang="pl-PL" dirty="0" err="1"/>
              <a:t>Getcwd</a:t>
            </a:r>
            <a:r>
              <a:rPr lang="pl-PL" dirty="0"/>
              <a:t> i </a:t>
            </a:r>
            <a:r>
              <a:rPr lang="pl-PL" dirty="0" err="1"/>
              <a:t>getwd</a:t>
            </a:r>
            <a:r>
              <a:rPr lang="pl-PL" dirty="0"/>
              <a:t> mogą ponadto przyjąć jako argument bufor do którego mogą zapisać ścieżkę do pliku.</a:t>
            </a:r>
          </a:p>
          <a:p>
            <a:r>
              <a:rPr lang="pl-PL" dirty="0" err="1"/>
              <a:t>Getcwd</a:t>
            </a:r>
            <a:r>
              <a:rPr lang="pl-PL" dirty="0"/>
              <a:t> może dodatkowo przyjąć jako 2 argument wielkość bufora w bajtach. </a:t>
            </a:r>
          </a:p>
          <a:p>
            <a:r>
              <a:rPr lang="pl-PL" dirty="0"/>
              <a:t>W przypadku niepowodzenia zostanie zwrócone NULL.</a:t>
            </a:r>
          </a:p>
          <a:p>
            <a:endParaRPr lang="pl-PL" dirty="0"/>
          </a:p>
          <a:p>
            <a:r>
              <a:rPr lang="pl-PL" dirty="0"/>
              <a:t>Ostatnią funkcją jakiej się przyjrzymy będzie funkcja zmiany katalogu w którym pracuje program.</a:t>
            </a:r>
          </a:p>
          <a:p>
            <a:r>
              <a:rPr lang="pl-PL" dirty="0"/>
              <a:t>Ma ona dwie wersje, pierwsza, </a:t>
            </a:r>
            <a:r>
              <a:rPr lang="pl-PL" dirty="0" err="1"/>
              <a:t>chdir</a:t>
            </a:r>
            <a:r>
              <a:rPr lang="pl-PL" dirty="0"/>
              <a:t>, przyjmuje jako argument ścieżkę do pliku, natomiast druga, </a:t>
            </a:r>
            <a:r>
              <a:rPr lang="pl-PL" dirty="0" err="1"/>
              <a:t>fchdir</a:t>
            </a:r>
            <a:r>
              <a:rPr lang="pl-PL" dirty="0"/>
              <a:t>, przyjmuje deskryptor pliku.</a:t>
            </a:r>
          </a:p>
          <a:p>
            <a:r>
              <a:rPr lang="pl-PL" dirty="0"/>
              <a:t>Jeśli katalog pracy zostanie zmieniony pomyślnie zostanie zwrócone 0, w przypadku błędu -1.</a:t>
            </a:r>
          </a:p>
          <a:p>
            <a:endParaRPr lang="pl-PL" dirty="0"/>
          </a:p>
          <a:p>
            <a:endParaRPr lang="pl-PL" dirty="0"/>
          </a:p>
          <a:p>
            <a:r>
              <a:rPr lang="pl-PL" dirty="0"/>
              <a:t>Przed użyciem </a:t>
            </a:r>
            <a:r>
              <a:rPr lang="pl-PL" dirty="0" err="1"/>
              <a:t>readdir</a:t>
            </a:r>
            <a:r>
              <a:rPr lang="pl-PL" dirty="0"/>
              <a:t> zaleca się ustawić wartość errno na 0</a:t>
            </a:r>
          </a:p>
          <a:p>
            <a:endParaRPr lang="pl-PL" dirty="0"/>
          </a:p>
          <a:p>
            <a:endParaRPr lang="pl-PL" dirty="0"/>
          </a:p>
        </p:txBody>
      </p:sp>
      <p:sp>
        <p:nvSpPr>
          <p:cNvPr id="4" name="Symbol zastępczy numeru slajdu 3"/>
          <p:cNvSpPr>
            <a:spLocks noGrp="1"/>
          </p:cNvSpPr>
          <p:nvPr>
            <p:ph type="sldNum" sz="quarter" idx="5"/>
          </p:nvPr>
        </p:nvSpPr>
        <p:spPr/>
        <p:txBody>
          <a:bodyPr/>
          <a:lstStyle/>
          <a:p>
            <a:fld id="{F5154260-A423-428A-8114-A23110A53F63}" type="slidenum">
              <a:rPr lang="pl-PL" smtClean="0"/>
              <a:t>6</a:t>
            </a:fld>
            <a:endParaRPr lang="pl-PL"/>
          </a:p>
        </p:txBody>
      </p:sp>
    </p:spTree>
    <p:extLst>
      <p:ext uri="{BB962C8B-B14F-4D97-AF65-F5344CB8AC3E}">
        <p14:creationId xmlns:p14="http://schemas.microsoft.com/office/powerpoint/2010/main" val="72223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Te linki już widzieliście, więc po prostu przejdę do pokazania przykładu z przedstawionymi przed chwilą funkcjami</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NASTĘPNIE POKAZUJE KOD ŹRÓDŁOWY </a:t>
            </a:r>
            <a:r>
              <a:rPr lang="pl-PL" dirty="0" err="1"/>
              <a:t>directoryAccess.c</a:t>
            </a:r>
            <a:r>
              <a:rPr lang="pl-PL" dirty="0"/>
              <a:t> I DZIAŁANIE PROGRAMU</a:t>
            </a:r>
          </a:p>
          <a:p>
            <a:endParaRPr lang="pl-PL" dirty="0"/>
          </a:p>
          <a:p>
            <a:endParaRPr lang="pl-PL" dirty="0"/>
          </a:p>
        </p:txBody>
      </p:sp>
      <p:sp>
        <p:nvSpPr>
          <p:cNvPr id="4" name="Symbol zastępczy numeru slajdu 3"/>
          <p:cNvSpPr>
            <a:spLocks noGrp="1"/>
          </p:cNvSpPr>
          <p:nvPr>
            <p:ph type="sldNum" sz="quarter" idx="5"/>
          </p:nvPr>
        </p:nvSpPr>
        <p:spPr/>
        <p:txBody>
          <a:bodyPr/>
          <a:lstStyle/>
          <a:p>
            <a:fld id="{F5154260-A423-428A-8114-A23110A53F63}" type="slidenum">
              <a:rPr lang="pl-PL" smtClean="0"/>
              <a:t>7</a:t>
            </a:fld>
            <a:endParaRPr lang="pl-PL"/>
          </a:p>
        </p:txBody>
      </p:sp>
    </p:spTree>
    <p:extLst>
      <p:ext uri="{BB962C8B-B14F-4D97-AF65-F5344CB8AC3E}">
        <p14:creationId xmlns:p14="http://schemas.microsoft.com/office/powerpoint/2010/main" val="313216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Skoro przebrnęliśmy przez przedstawienie funkcji i przykładów to chyba nadszedł czas na małe ćwiczenie, które, miejmy nadzieję, nie zajmie zbyt długo czasu.</a:t>
            </a:r>
          </a:p>
          <a:p>
            <a:br>
              <a:rPr lang="pl-PL" dirty="0"/>
            </a:br>
            <a:r>
              <a:rPr lang="pl-PL" dirty="0"/>
              <a:t>Jeśli macie problem z odczytaniem go, to znajduje się ono również na stronie </a:t>
            </a:r>
            <a:br>
              <a:rPr lang="pl-PL" dirty="0"/>
            </a:br>
            <a:r>
              <a:rPr lang="pl-PL" dirty="0"/>
              <a:t>https://epat.xyz/so/pomoce/zadanie</a:t>
            </a:r>
            <a:br>
              <a:rPr lang="pl-PL" dirty="0"/>
            </a:br>
            <a:endParaRPr lang="pl-PL" dirty="0"/>
          </a:p>
          <a:p>
            <a:r>
              <a:rPr lang="pl-PL" dirty="0"/>
              <a:t>Dodatkowe informacje na temat funkcji macie pod linkiem widocznym na ekranie.</a:t>
            </a:r>
          </a:p>
          <a:p>
            <a:r>
              <a:rPr lang="pl-PL" dirty="0"/>
              <a:t>W razie problemów, śmiało pytajcie, postaram się wam jakoś pomóc.</a:t>
            </a:r>
          </a:p>
        </p:txBody>
      </p:sp>
      <p:sp>
        <p:nvSpPr>
          <p:cNvPr id="4" name="Symbol zastępczy numeru slajdu 3"/>
          <p:cNvSpPr>
            <a:spLocks noGrp="1"/>
          </p:cNvSpPr>
          <p:nvPr>
            <p:ph type="sldNum" sz="quarter" idx="5"/>
          </p:nvPr>
        </p:nvSpPr>
        <p:spPr/>
        <p:txBody>
          <a:bodyPr/>
          <a:lstStyle/>
          <a:p>
            <a:fld id="{F5154260-A423-428A-8114-A23110A53F63}" type="slidenum">
              <a:rPr lang="pl-PL" smtClean="0"/>
              <a:t>8</a:t>
            </a:fld>
            <a:endParaRPr lang="pl-PL"/>
          </a:p>
        </p:txBody>
      </p:sp>
    </p:spTree>
    <p:extLst>
      <p:ext uri="{BB962C8B-B14F-4D97-AF65-F5344CB8AC3E}">
        <p14:creationId xmlns:p14="http://schemas.microsoft.com/office/powerpoint/2010/main" val="183091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6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96177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65082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60354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79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140554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8" name="Footer Placeholder 7"/>
          <p:cNvSpPr>
            <a:spLocks noGrp="1"/>
          </p:cNvSpPr>
          <p:nvPr>
            <p:ph type="ftr" sz="quarter" idx="11"/>
          </p:nvPr>
        </p:nvSpPr>
        <p:spPr/>
        <p:txBody>
          <a:bodyPr/>
          <a:lstStyle/>
          <a:p>
            <a:endParaRPr lang="pl-PL" dirty="0"/>
          </a:p>
        </p:txBody>
      </p:sp>
      <p:sp>
        <p:nvSpPr>
          <p:cNvPr id="9" name="Slide Number Placeholder 8"/>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88071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4" name="Footer Placeholder 3"/>
          <p:cNvSpPr>
            <a:spLocks noGrp="1"/>
          </p:cNvSpPr>
          <p:nvPr>
            <p:ph type="ftr" sz="quarter" idx="11"/>
          </p:nvPr>
        </p:nvSpPr>
        <p:spPr/>
        <p:txBody>
          <a:bodyPr/>
          <a:lstStyle/>
          <a:p>
            <a:endParaRPr lang="pl-PL" dirty="0"/>
          </a:p>
        </p:txBody>
      </p:sp>
      <p:sp>
        <p:nvSpPr>
          <p:cNvPr id="5" name="Slide Number Placeholder 4"/>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88496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dirty="0"/>
          </a:p>
        </p:txBody>
      </p:sp>
      <p:sp>
        <p:nvSpPr>
          <p:cNvPr id="9" name="Slide Number Placeholder 8"/>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150424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443F81-4457-4EB5-AE5E-9DC81ED00C1A}" type="datetimeFigureOut">
              <a:rPr lang="pl-PL" smtClean="0"/>
              <a:t>26.06.2020</a:t>
            </a:fld>
            <a:endParaRPr lang="pl-PL"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D18F95-A1A7-4B5E-ADB8-15ED88028E62}" type="slidenum">
              <a:rPr lang="pl-PL" smtClean="0"/>
              <a:t>‹#›</a:t>
            </a:fld>
            <a:endParaRPr lang="pl-PL" dirty="0"/>
          </a:p>
        </p:txBody>
      </p:sp>
    </p:spTree>
    <p:extLst>
      <p:ext uri="{BB962C8B-B14F-4D97-AF65-F5344CB8AC3E}">
        <p14:creationId xmlns:p14="http://schemas.microsoft.com/office/powerpoint/2010/main" val="357448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D4443F81-4457-4EB5-AE5E-9DC81ED00C1A}" type="datetimeFigureOut">
              <a:rPr lang="pl-PL" smtClean="0"/>
              <a:t>26.06.2020</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79473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443F81-4457-4EB5-AE5E-9DC81ED00C1A}" type="datetimeFigureOut">
              <a:rPr lang="pl-PL" smtClean="0"/>
              <a:t>26.06.2020</a:t>
            </a:fld>
            <a:endParaRPr lang="pl-PL"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D18F95-A1A7-4B5E-ADB8-15ED88028E62}" type="slidenum">
              <a:rPr lang="pl-PL" smtClean="0"/>
              <a:t>‹#›</a:t>
            </a:fld>
            <a:endParaRPr lang="pl-PL"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3558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man7.org/linux/man-pages/man3/closedir.3.html" TargetMode="External"/><Relationship Id="rId3" Type="http://schemas.openxmlformats.org/officeDocument/2006/relationships/hyperlink" Target="https://www.man7.org/linux/man-pages/man3/opendir.3.html" TargetMode="External"/><Relationship Id="rId7" Type="http://schemas.openxmlformats.org/officeDocument/2006/relationships/hyperlink" Target="http://codewiki.wikidot.com/c:system-calls:write" TargetMode="External"/><Relationship Id="rId2" Type="http://schemas.openxmlformats.org/officeDocument/2006/relationships/hyperlink" Target="https://www.man7.org/linux/man-pages/man2/mkdir.2.html" TargetMode="External"/><Relationship Id="rId1" Type="http://schemas.openxmlformats.org/officeDocument/2006/relationships/slideLayout" Target="../slideLayouts/slideLayout2.xml"/><Relationship Id="rId6" Type="http://schemas.openxmlformats.org/officeDocument/2006/relationships/hyperlink" Target="https://man7.org/linux/man-pages/man3/getcwd.3.html" TargetMode="External"/><Relationship Id="rId5" Type="http://schemas.openxmlformats.org/officeDocument/2006/relationships/hyperlink" Target="https://www.man7.org/linux/man-pages/man2/chdir.2.html" TargetMode="External"/><Relationship Id="rId4" Type="http://schemas.openxmlformats.org/officeDocument/2006/relationships/hyperlink" Target="https://www.man7.org/linux/man-pages/man3/readdir.3.html"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3.png"/><Relationship Id="rId7" Type="http://schemas.openxmlformats.org/officeDocument/2006/relationships/slide" Target="slide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pat.xyz/so/przykla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pat.xyz/so/pomoc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pat.xyz/so/przyklad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pat.xyz/so/pomoc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pat.xyz/so/pomoce/zadani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pat.xyz/so/pomoc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man7.org/linux/man-pages/man2/write.2.html" TargetMode="External"/><Relationship Id="rId3" Type="http://schemas.openxmlformats.org/officeDocument/2006/relationships/hyperlink" Target="https://en.wikipedia.org/wiki/Linux_kernel_interfaces" TargetMode="External"/><Relationship Id="rId7" Type="http://schemas.openxmlformats.org/officeDocument/2006/relationships/hyperlink" Target="http://man7.org/linux/man-pages/man3/errno.3.html" TargetMode="External"/><Relationship Id="rId2" Type="http://schemas.openxmlformats.org/officeDocument/2006/relationships/hyperlink" Target="https://en.wikipedia.org/wiki/System_call" TargetMode="External"/><Relationship Id="rId1" Type="http://schemas.openxmlformats.org/officeDocument/2006/relationships/slideLayout" Target="../slideLayouts/slideLayout2.xml"/><Relationship Id="rId6" Type="http://schemas.openxmlformats.org/officeDocument/2006/relationships/hyperlink" Target="http://codewiki.wikidot.com/c:system-calls:open" TargetMode="External"/><Relationship Id="rId5" Type="http://schemas.openxmlformats.org/officeDocument/2006/relationships/hyperlink" Target="http://man7.org/linux/man-pages/man2/open.2.html" TargetMode="External"/><Relationship Id="rId4" Type="http://schemas.openxmlformats.org/officeDocument/2006/relationships/hyperlink" Target="http://man7.org/linux/man-pages/man2/syscalls.2.html" TargetMode="External"/><Relationship Id="rId9" Type="http://schemas.openxmlformats.org/officeDocument/2006/relationships/hyperlink" Target="https://www.man7.org/linux/man-pages/man2/mkdir.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CBDC9F-9B0F-4D49-8D98-D791E00099CE}"/>
              </a:ext>
            </a:extLst>
          </p:cNvPr>
          <p:cNvSpPr>
            <a:spLocks noGrp="1"/>
          </p:cNvSpPr>
          <p:nvPr>
            <p:ph type="ctrTitle"/>
          </p:nvPr>
        </p:nvSpPr>
        <p:spPr/>
        <p:txBody>
          <a:bodyPr/>
          <a:lstStyle/>
          <a:p>
            <a:r>
              <a:rPr lang="pl-PL" dirty="0"/>
              <a:t>Funkcje</a:t>
            </a:r>
            <a:r>
              <a:rPr lang="en-US" dirty="0"/>
              <a:t> </a:t>
            </a:r>
            <a:r>
              <a:rPr lang="pl-PL" dirty="0"/>
              <a:t>systemowe</a:t>
            </a:r>
          </a:p>
        </p:txBody>
      </p:sp>
      <p:sp>
        <p:nvSpPr>
          <p:cNvPr id="3" name="Podtytuł 2">
            <a:extLst>
              <a:ext uri="{FF2B5EF4-FFF2-40B4-BE49-F238E27FC236}">
                <a16:creationId xmlns:a16="http://schemas.microsoft.com/office/drawing/2014/main" id="{A3A96768-2952-4131-ABCC-19FEFA88E0EE}"/>
              </a:ext>
            </a:extLst>
          </p:cNvPr>
          <p:cNvSpPr>
            <a:spLocks noGrp="1"/>
          </p:cNvSpPr>
          <p:nvPr>
            <p:ph type="subTitle" idx="1"/>
          </p:nvPr>
        </p:nvSpPr>
        <p:spPr/>
        <p:txBody>
          <a:bodyPr/>
          <a:lstStyle/>
          <a:p>
            <a:r>
              <a:rPr lang="en-US" dirty="0"/>
              <a:t>W </a:t>
            </a:r>
            <a:r>
              <a:rPr lang="pl-PL" dirty="0"/>
              <a:t>systemie</a:t>
            </a:r>
            <a:r>
              <a:rPr lang="en-US" dirty="0"/>
              <a:t> </a:t>
            </a:r>
            <a:r>
              <a:rPr lang="pl-PL" dirty="0" err="1"/>
              <a:t>linux</a:t>
            </a:r>
            <a:r>
              <a:rPr lang="pl-PL" dirty="0"/>
              <a:t> lub unix</a:t>
            </a:r>
          </a:p>
        </p:txBody>
      </p:sp>
    </p:spTree>
    <p:extLst>
      <p:ext uri="{BB962C8B-B14F-4D97-AF65-F5344CB8AC3E}">
        <p14:creationId xmlns:p14="http://schemas.microsoft.com/office/powerpoint/2010/main" val="19306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ACCB19-EAD3-4076-8462-B9689AF07BE8}"/>
              </a:ext>
            </a:extLst>
          </p:cNvPr>
          <p:cNvSpPr>
            <a:spLocks noGrp="1"/>
          </p:cNvSpPr>
          <p:nvPr>
            <p:ph type="title"/>
          </p:nvPr>
        </p:nvSpPr>
        <p:spPr>
          <a:xfrm>
            <a:off x="1097280" y="286603"/>
            <a:ext cx="10058400" cy="1458307"/>
          </a:xfrm>
        </p:spPr>
        <p:txBody>
          <a:bodyPr/>
          <a:lstStyle/>
          <a:p>
            <a:r>
              <a:rPr lang="pl-PL" dirty="0"/>
              <a:t>Źródła</a:t>
            </a:r>
          </a:p>
        </p:txBody>
      </p:sp>
      <p:sp>
        <p:nvSpPr>
          <p:cNvPr id="3" name="Symbol zastępczy zawartości 2">
            <a:extLst>
              <a:ext uri="{FF2B5EF4-FFF2-40B4-BE49-F238E27FC236}">
                <a16:creationId xmlns:a16="http://schemas.microsoft.com/office/drawing/2014/main" id="{DB22EF43-6AE7-4128-94DE-F44067C57306}"/>
              </a:ext>
            </a:extLst>
          </p:cNvPr>
          <p:cNvSpPr>
            <a:spLocks noGrp="1"/>
          </p:cNvSpPr>
          <p:nvPr>
            <p:ph idx="1"/>
          </p:nvPr>
        </p:nvSpPr>
        <p:spPr/>
        <p:txBody>
          <a:bodyPr>
            <a:normAutofit fontScale="70000" lnSpcReduction="20000"/>
          </a:bodyPr>
          <a:lstStyle/>
          <a:p>
            <a:r>
              <a:rPr lang="pl-PL" sz="4000" dirty="0">
                <a:hlinkClick r:id="rId2"/>
              </a:rPr>
              <a:t>https://www.man7.org/linux/man-pages/man2/mkdir.2.html</a:t>
            </a:r>
            <a:endParaRPr lang="pl-PL" sz="4000" dirty="0"/>
          </a:p>
          <a:p>
            <a:r>
              <a:rPr lang="pl-PL" sz="4000" dirty="0">
                <a:hlinkClick r:id="rId3"/>
              </a:rPr>
              <a:t>https://www.man7.org/linux/man-pages/man3/opendir.3.html</a:t>
            </a:r>
            <a:endParaRPr lang="pl-PL" sz="4000" dirty="0"/>
          </a:p>
          <a:p>
            <a:r>
              <a:rPr lang="pl-PL" sz="4000" dirty="0">
                <a:hlinkClick r:id="rId4"/>
              </a:rPr>
              <a:t>https://www.man7.org/linux/man-pages/man3/readdir.3.html</a:t>
            </a:r>
            <a:endParaRPr lang="pl-PL" sz="4000" dirty="0"/>
          </a:p>
          <a:p>
            <a:r>
              <a:rPr lang="pl-PL" sz="4000" dirty="0">
                <a:hlinkClick r:id="rId5"/>
              </a:rPr>
              <a:t>https://www.man7.org/linux/man-pages/man2/chdir.2.html</a:t>
            </a:r>
            <a:endParaRPr lang="pl-PL" sz="4000" dirty="0"/>
          </a:p>
          <a:p>
            <a:r>
              <a:rPr lang="pl-PL" sz="4000" dirty="0">
                <a:hlinkClick r:id="rId6"/>
              </a:rPr>
              <a:t>https://man7.org/linux/man-pages/man3/getcwd.3.html</a:t>
            </a:r>
            <a:endParaRPr lang="pl-PL" sz="4000" dirty="0"/>
          </a:p>
          <a:p>
            <a:r>
              <a:rPr lang="pl-PL" sz="4000" dirty="0">
                <a:hlinkClick r:id="rId7"/>
              </a:rPr>
              <a:t>http://codewiki.wikidot.com/c:system-calls:write</a:t>
            </a:r>
            <a:endParaRPr lang="pl-PL" sz="4000" dirty="0"/>
          </a:p>
          <a:p>
            <a:r>
              <a:rPr lang="pl-PL" sz="4000" dirty="0">
                <a:hlinkClick r:id="rId8"/>
              </a:rPr>
              <a:t>https://www.man7.org/linux/man-pages/man3/closedir.3.html</a:t>
            </a:r>
            <a:endParaRPr lang="pl-PL" sz="4000" dirty="0"/>
          </a:p>
          <a:p>
            <a:endParaRPr lang="pl-PL" dirty="0"/>
          </a:p>
        </p:txBody>
      </p:sp>
    </p:spTree>
    <p:extLst>
      <p:ext uri="{BB962C8B-B14F-4D97-AF65-F5344CB8AC3E}">
        <p14:creationId xmlns:p14="http://schemas.microsoft.com/office/powerpoint/2010/main" val="309905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5E1933-4AA3-40BA-A8CC-8A4148B791B7}"/>
              </a:ext>
            </a:extLst>
          </p:cNvPr>
          <p:cNvSpPr>
            <a:spLocks noGrp="1"/>
          </p:cNvSpPr>
          <p:nvPr>
            <p:ph type="title"/>
          </p:nvPr>
        </p:nvSpPr>
        <p:spPr/>
        <p:txBody>
          <a:bodyPr/>
          <a:lstStyle/>
          <a:p>
            <a:r>
              <a:rPr lang="pl-PL" dirty="0"/>
              <a:t>Spis</a:t>
            </a:r>
            <a:r>
              <a:rPr lang="en-US" dirty="0"/>
              <a:t> treści</a:t>
            </a:r>
            <a:endParaRPr lang="pl-PL" dirty="0"/>
          </a:p>
        </p:txBody>
      </p:sp>
      <mc:AlternateContent xmlns:mc="http://schemas.openxmlformats.org/markup-compatibility/2006">
        <mc:Choice xmlns:psuz="http://schemas.microsoft.com/office/powerpoint/2016/summaryzoom" Requires="psuz">
          <p:graphicFrame>
            <p:nvGraphicFramePr>
              <p:cNvPr id="5" name="Powiększenie z podsumowaniem 4">
                <a:extLst>
                  <a:ext uri="{FF2B5EF4-FFF2-40B4-BE49-F238E27FC236}">
                    <a16:creationId xmlns:a16="http://schemas.microsoft.com/office/drawing/2014/main" id="{5E4882CB-DDE0-4213-9993-76AD13AA2E48}"/>
                  </a:ext>
                </a:extLst>
              </p:cNvPr>
              <p:cNvGraphicFramePr>
                <a:graphicFrameLocks noChangeAspect="1"/>
              </p:cNvGraphicFramePr>
              <p:nvPr>
                <p:extLst>
                  <p:ext uri="{D42A27DB-BD31-4B8C-83A1-F6EECF244321}">
                    <p14:modId xmlns:p14="http://schemas.microsoft.com/office/powerpoint/2010/main" val="2741095731"/>
                  </p:ext>
                </p:extLst>
              </p:nvPr>
            </p:nvGraphicFramePr>
            <p:xfrm>
              <a:off x="1096963" y="1846263"/>
              <a:ext cx="10058400" cy="4022725"/>
            </p:xfrm>
            <a:graphic>
              <a:graphicData uri="http://schemas.microsoft.com/office/powerpoint/2016/summaryzoom">
                <psuz:summaryZm>
                  <psuz:summaryZmObj sectionId="{4291E7B1-6CCF-489D-A634-46A44E6B922C}">
                    <psuz:zmPr id="{0C3EED4A-CFE5-448F-927C-E4999F9CBF9F}" transitionDur="1000">
                      <p166:blipFill xmlns:p166="http://schemas.microsoft.com/office/powerpoint/2016/6/main">
                        <a:blip r:embed="rId2"/>
                        <a:stretch>
                          <a:fillRect/>
                        </a:stretch>
                      </p166:blipFill>
                      <p166:spPr xmlns:p166="http://schemas.microsoft.com/office/powerpoint/2016/6/main">
                        <a:xfrm>
                          <a:off x="1750680" y="140796"/>
                          <a:ext cx="3218179" cy="1810226"/>
                        </a:xfrm>
                        <a:prstGeom prst="rect">
                          <a:avLst/>
                        </a:prstGeom>
                        <a:ln w="3175">
                          <a:solidFill>
                            <a:prstClr val="ltGray"/>
                          </a:solidFill>
                        </a:ln>
                      </p166:spPr>
                    </psuz:zmPr>
                  </psuz:summaryZmObj>
                  <psuz:summaryZmObj sectionId="{350CC84A-9867-4AA4-B69B-B86848184A3B}">
                    <psuz:zmPr id="{385A7850-FF10-4A4C-9901-070ACE286DA8}" transitionDur="1000">
                      <p166:blipFill xmlns:p166="http://schemas.microsoft.com/office/powerpoint/2016/6/main">
                        <a:blip r:embed="rId3"/>
                        <a:stretch>
                          <a:fillRect/>
                        </a:stretch>
                      </p166:blipFill>
                      <p166:spPr xmlns:p166="http://schemas.microsoft.com/office/powerpoint/2016/6/main">
                        <a:xfrm>
                          <a:off x="5089541" y="140796"/>
                          <a:ext cx="3218179" cy="1810226"/>
                        </a:xfrm>
                        <a:prstGeom prst="rect">
                          <a:avLst/>
                        </a:prstGeom>
                        <a:ln w="3175">
                          <a:solidFill>
                            <a:prstClr val="ltGray"/>
                          </a:solidFill>
                        </a:ln>
                      </p166:spPr>
                    </psuz:zmPr>
                  </psuz:summaryZmObj>
                  <psuz:summaryZmObj sectionId="{4638B669-B641-4C7A-A8BC-0EEF457FA33C}">
                    <psuz:zmPr id="{FBEB045C-03C6-4AB8-9E33-63F56A5F3070}" transitionDur="1000">
                      <p166:blipFill xmlns:p166="http://schemas.microsoft.com/office/powerpoint/2016/6/main">
                        <a:blip r:embed="rId4"/>
                        <a:stretch>
                          <a:fillRect/>
                        </a:stretch>
                      </p166:blipFill>
                      <p166:spPr xmlns:p166="http://schemas.microsoft.com/office/powerpoint/2016/6/main">
                        <a:xfrm>
                          <a:off x="1750680" y="2071704"/>
                          <a:ext cx="3218179" cy="1810226"/>
                        </a:xfrm>
                        <a:prstGeom prst="rect">
                          <a:avLst/>
                        </a:prstGeom>
                        <a:ln w="3175">
                          <a:solidFill>
                            <a:prstClr val="ltGray"/>
                          </a:solidFill>
                        </a:ln>
                      </p166:spPr>
                    </psuz:zmPr>
                  </psuz:summaryZmObj>
                  <psuz:summaryZmObj sectionId="{508C6581-EBC8-45E7-AACE-F064D1A7961A}">
                    <psuz:zmPr id="{5F0FAB2B-FBC0-43BA-982E-24F9B0CDCA48}" transitionDur="1000">
                      <p166:blipFill xmlns:p166="http://schemas.microsoft.com/office/powerpoint/2016/6/main">
                        <a:blip r:embed="rId5"/>
                        <a:stretch>
                          <a:fillRect/>
                        </a:stretch>
                      </p166:blipFill>
                      <p166:spPr xmlns:p166="http://schemas.microsoft.com/office/powerpoint/2016/6/main">
                        <a:xfrm>
                          <a:off x="5089541" y="2071704"/>
                          <a:ext cx="3218179" cy="1810226"/>
                        </a:xfrm>
                        <a:prstGeom prst="rect">
                          <a:avLst/>
                        </a:prstGeom>
                        <a:ln w="3175">
                          <a:solidFill>
                            <a:prstClr val="ltGray"/>
                          </a:solidFill>
                        </a:ln>
                      </p166:spPr>
                    </psuz:zmPr>
                  </psuz:summaryZmObj>
                  <psuz:gridLayout/>
                </psuz:summaryZm>
              </a:graphicData>
            </a:graphic>
          </p:graphicFrame>
        </mc:Choice>
        <mc:Fallback>
          <p:grpSp>
            <p:nvGrpSpPr>
              <p:cNvPr id="5" name="Powiększenie z podsumowaniem 4">
                <a:extLst>
                  <a:ext uri="{FF2B5EF4-FFF2-40B4-BE49-F238E27FC236}">
                    <a16:creationId xmlns:a16="http://schemas.microsoft.com/office/drawing/2014/main" id="{5E4882CB-DDE0-4213-9993-76AD13AA2E48}"/>
                  </a:ext>
                </a:extLst>
              </p:cNvPr>
              <p:cNvGrpSpPr>
                <a:grpSpLocks noGrp="1" noUngrp="1" noRot="1" noChangeAspect="1" noMove="1" noResize="1"/>
              </p:cNvGrpSpPr>
              <p:nvPr/>
            </p:nvGrpSpPr>
            <p:grpSpPr>
              <a:xfrm>
                <a:off x="1096963" y="1846263"/>
                <a:ext cx="10058400" cy="4022725"/>
                <a:chOff x="1096963" y="1846263"/>
                <a:chExt cx="10058400" cy="4022725"/>
              </a:xfrm>
            </p:grpSpPr>
            <p:pic>
              <p:nvPicPr>
                <p:cNvPr id="3" name="Obraz 3">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847643" y="1987059"/>
                  <a:ext cx="3218179" cy="1810226"/>
                </a:xfrm>
                <a:prstGeom prst="rect">
                  <a:avLst/>
                </a:prstGeom>
                <a:ln w="3175">
                  <a:solidFill>
                    <a:prstClr val="ltGray"/>
                  </a:solidFill>
                </a:ln>
              </p:spPr>
            </p:pic>
            <p:pic>
              <p:nvPicPr>
                <p:cNvPr id="4" name="Obraz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86504" y="1987059"/>
                  <a:ext cx="3218179" cy="1810226"/>
                </a:xfrm>
                <a:prstGeom prst="rect">
                  <a:avLst/>
                </a:prstGeom>
                <a:ln w="3175">
                  <a:solidFill>
                    <a:prstClr val="ltGray"/>
                  </a:solidFill>
                </a:ln>
              </p:spPr>
            </p:pic>
            <p:pic>
              <p:nvPicPr>
                <p:cNvPr id="6" name="Obraz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847643" y="3917967"/>
                  <a:ext cx="3218179" cy="1810226"/>
                </a:xfrm>
                <a:prstGeom prst="rect">
                  <a:avLst/>
                </a:prstGeom>
                <a:ln w="3175">
                  <a:solidFill>
                    <a:prstClr val="ltGray"/>
                  </a:solidFill>
                </a:ln>
              </p:spPr>
            </p:pic>
            <p:pic>
              <p:nvPicPr>
                <p:cNvPr id="7" name="Obraz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86504" y="3917967"/>
                  <a:ext cx="3218179" cy="1810226"/>
                </a:xfrm>
                <a:prstGeom prst="rect">
                  <a:avLst/>
                </a:prstGeom>
                <a:ln w="3175">
                  <a:solidFill>
                    <a:prstClr val="ltGray"/>
                  </a:solidFill>
                </a:ln>
              </p:spPr>
            </p:pic>
          </p:grpSp>
        </mc:Fallback>
      </mc:AlternateContent>
    </p:spTree>
    <p:extLst>
      <p:ext uri="{BB962C8B-B14F-4D97-AF65-F5344CB8AC3E}">
        <p14:creationId xmlns:p14="http://schemas.microsoft.com/office/powerpoint/2010/main" val="192696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3CFDCE-24F4-4DC2-8C5F-93A50C8C03EC}"/>
              </a:ext>
            </a:extLst>
          </p:cNvPr>
          <p:cNvSpPr>
            <a:spLocks noGrp="1"/>
          </p:cNvSpPr>
          <p:nvPr>
            <p:ph type="title"/>
          </p:nvPr>
        </p:nvSpPr>
        <p:spPr>
          <a:xfrm>
            <a:off x="1097280" y="286603"/>
            <a:ext cx="10058400" cy="1324083"/>
          </a:xfrm>
        </p:spPr>
        <p:txBody>
          <a:bodyPr/>
          <a:lstStyle/>
          <a:p>
            <a:r>
              <a:rPr lang="pl-PL" dirty="0"/>
              <a:t>Funkcje systemowe</a:t>
            </a:r>
          </a:p>
        </p:txBody>
      </p:sp>
      <p:sp>
        <p:nvSpPr>
          <p:cNvPr id="3" name="Symbol zastępczy zawartości 2">
            <a:extLst>
              <a:ext uri="{FF2B5EF4-FFF2-40B4-BE49-F238E27FC236}">
                <a16:creationId xmlns:a16="http://schemas.microsoft.com/office/drawing/2014/main" id="{F5925FCB-2F5B-481B-9A1E-20B9FDC3DFD0}"/>
              </a:ext>
            </a:extLst>
          </p:cNvPr>
          <p:cNvSpPr>
            <a:spLocks noGrp="1"/>
          </p:cNvSpPr>
          <p:nvPr>
            <p:ph idx="1"/>
          </p:nvPr>
        </p:nvSpPr>
        <p:spPr>
          <a:xfrm>
            <a:off x="1097280" y="1845734"/>
            <a:ext cx="10058400" cy="4023360"/>
          </a:xfrm>
        </p:spPr>
        <p:txBody>
          <a:bodyPr/>
          <a:lstStyle/>
          <a:p>
            <a:r>
              <a:rPr lang="pl-PL" dirty="0"/>
              <a:t>Znane również jako „wywołania systemowe” (ang. System </a:t>
            </a:r>
            <a:r>
              <a:rPr lang="pl-PL" dirty="0" err="1"/>
              <a:t>call</a:t>
            </a:r>
            <a:r>
              <a:rPr lang="pl-PL" dirty="0"/>
              <a:t> lub </a:t>
            </a:r>
            <a:r>
              <a:rPr lang="pl-PL" dirty="0" err="1"/>
              <a:t>syscall</a:t>
            </a:r>
            <a:r>
              <a:rPr lang="pl-PL" dirty="0"/>
              <a:t>). </a:t>
            </a:r>
            <a:br>
              <a:rPr lang="pl-PL" dirty="0"/>
            </a:br>
            <a:r>
              <a:rPr lang="pl-PL" dirty="0"/>
              <a:t>Są to funkcje zaimplementowane w jądrze systemowym (</a:t>
            </a:r>
            <a:r>
              <a:rPr lang="pl-PL" dirty="0" err="1"/>
              <a:t>kernelu</a:t>
            </a:r>
            <a:r>
              <a:rPr lang="pl-PL" dirty="0"/>
              <a:t>), pozwalające programistom między innymi na dość łatwe zarządzanie systemem plików, dostępem do danych lub zarządzaniem procesami.</a:t>
            </a:r>
          </a:p>
          <a:p>
            <a:endParaRPr lang="pl-PL" dirty="0"/>
          </a:p>
          <a:p>
            <a:endParaRPr lang="pl-PL" dirty="0"/>
          </a:p>
        </p:txBody>
      </p:sp>
      <p:pic>
        <p:nvPicPr>
          <p:cNvPr id="5" name="Grafika 4">
            <a:extLst>
              <a:ext uri="{FF2B5EF4-FFF2-40B4-BE49-F238E27FC236}">
                <a16:creationId xmlns:a16="http://schemas.microsoft.com/office/drawing/2014/main" id="{13B40F0A-70DC-417B-A704-D33C7BFE42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863" y="3020037"/>
            <a:ext cx="4321098" cy="3240824"/>
          </a:xfrm>
          <a:prstGeom prst="rect">
            <a:avLst/>
          </a:prstGeom>
        </p:spPr>
      </p:pic>
      <p:sp>
        <p:nvSpPr>
          <p:cNvPr id="6" name="Prostokąt 5">
            <a:extLst>
              <a:ext uri="{FF2B5EF4-FFF2-40B4-BE49-F238E27FC236}">
                <a16:creationId xmlns:a16="http://schemas.microsoft.com/office/drawing/2014/main" id="{351DA1A6-FB66-4F89-A49F-33911E878441}"/>
              </a:ext>
            </a:extLst>
          </p:cNvPr>
          <p:cNvSpPr/>
          <p:nvPr/>
        </p:nvSpPr>
        <p:spPr>
          <a:xfrm>
            <a:off x="8070209" y="6396335"/>
            <a:ext cx="4121791" cy="461665"/>
          </a:xfrm>
          <a:prstGeom prst="rect">
            <a:avLst/>
          </a:prstGeom>
        </p:spPr>
        <p:txBody>
          <a:bodyPr wrap="square">
            <a:spAutoFit/>
          </a:bodyPr>
          <a:lstStyle/>
          <a:p>
            <a:r>
              <a:rPr lang="pl-PL" sz="1200" dirty="0">
                <a:solidFill>
                  <a:schemeClr val="bg1"/>
                </a:solidFill>
              </a:rPr>
              <a:t>By </a:t>
            </a:r>
            <a:r>
              <a:rPr lang="pl-PL" sz="1200" dirty="0" err="1">
                <a:solidFill>
                  <a:schemeClr val="bg1"/>
                </a:solidFill>
              </a:rPr>
              <a:t>Shmuel</a:t>
            </a:r>
            <a:r>
              <a:rPr lang="pl-PL" sz="1200" dirty="0">
                <a:solidFill>
                  <a:schemeClr val="bg1"/>
                </a:solidFill>
              </a:rPr>
              <a:t> </a:t>
            </a:r>
            <a:r>
              <a:rPr lang="pl-PL" sz="1200" dirty="0" err="1">
                <a:solidFill>
                  <a:schemeClr val="bg1"/>
                </a:solidFill>
              </a:rPr>
              <a:t>Csaba</a:t>
            </a:r>
            <a:r>
              <a:rPr lang="pl-PL" sz="1200" dirty="0">
                <a:solidFill>
                  <a:schemeClr val="bg1"/>
                </a:solidFill>
              </a:rPr>
              <a:t> Otto </a:t>
            </a:r>
            <a:r>
              <a:rPr lang="pl-PL" sz="1200" dirty="0" err="1">
                <a:solidFill>
                  <a:schemeClr val="bg1"/>
                </a:solidFill>
              </a:rPr>
              <a:t>Traian</a:t>
            </a:r>
            <a:r>
              <a:rPr lang="pl-PL" sz="1200" dirty="0">
                <a:solidFill>
                  <a:schemeClr val="bg1"/>
                </a:solidFill>
              </a:rPr>
              <a:t>, CC BY-SA 3.0, https://commons.wikimedia.org/w/index.php?curid=31368855</a:t>
            </a:r>
          </a:p>
        </p:txBody>
      </p:sp>
    </p:spTree>
    <p:extLst>
      <p:ext uri="{BB962C8B-B14F-4D97-AF65-F5344CB8AC3E}">
        <p14:creationId xmlns:p14="http://schemas.microsoft.com/office/powerpoint/2010/main" val="312987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EFD39B-78B1-4339-9828-30E8E56965E8}"/>
              </a:ext>
            </a:extLst>
          </p:cNvPr>
          <p:cNvSpPr>
            <a:spLocks noGrp="1"/>
          </p:cNvSpPr>
          <p:nvPr>
            <p:ph type="title"/>
          </p:nvPr>
        </p:nvSpPr>
        <p:spPr/>
        <p:txBody>
          <a:bodyPr/>
          <a:lstStyle/>
          <a:p>
            <a:r>
              <a:rPr lang="pl-PL" dirty="0"/>
              <a:t>Funkcje dostępu do plików	</a:t>
            </a:r>
          </a:p>
        </p:txBody>
      </p:sp>
      <p:sp>
        <p:nvSpPr>
          <p:cNvPr id="3" name="Symbol zastępczy zawartości 2">
            <a:extLst>
              <a:ext uri="{FF2B5EF4-FFF2-40B4-BE49-F238E27FC236}">
                <a16:creationId xmlns:a16="http://schemas.microsoft.com/office/drawing/2014/main" id="{FEA2CF8E-7937-4335-9A17-B612395983F4}"/>
              </a:ext>
            </a:extLst>
          </p:cNvPr>
          <p:cNvSpPr>
            <a:spLocks noGrp="1"/>
          </p:cNvSpPr>
          <p:nvPr>
            <p:ph idx="1"/>
          </p:nvPr>
        </p:nvSpPr>
        <p:spPr/>
        <p:txBody>
          <a:bodyPr>
            <a:normAutofit fontScale="92500" lnSpcReduction="20000"/>
          </a:bodyPr>
          <a:lstStyle/>
          <a:p>
            <a:r>
              <a:rPr lang="pl-PL" dirty="0"/>
              <a:t>W systemie Linux dostępne są między innymi następujące funkcje dostępu do plików</a:t>
            </a:r>
          </a:p>
          <a:p>
            <a:pPr lvl="1"/>
            <a:r>
              <a:rPr lang="pl-PL" dirty="0"/>
              <a:t>open, openat, creat – Otwórz plik.</a:t>
            </a:r>
            <a:br>
              <a:rPr lang="pl-PL" dirty="0"/>
            </a:br>
            <a:r>
              <a:rPr lang="pl-PL" dirty="0"/>
              <a:t>	Jeśli plik nie istnieje i ustawiono flagę O_CREAT to plik zostanie stworzony.</a:t>
            </a:r>
            <a:br>
              <a:rPr lang="pl-PL" dirty="0"/>
            </a:br>
            <a:r>
              <a:rPr lang="pl-PL" dirty="0"/>
              <a:t>	Zwraca deskryptor pliku lub -1 jeśli wystąpił błąd otwarcia pliku, ustawia wtedy też zmienną errno.</a:t>
            </a:r>
          </a:p>
          <a:p>
            <a:pPr lvl="1"/>
            <a:r>
              <a:rPr lang="pl-PL" dirty="0"/>
              <a:t>write – Zapisuje zawartość bufora do pliku oznaczonego określonym deskryptorem.</a:t>
            </a:r>
            <a:br>
              <a:rPr lang="pl-PL" dirty="0"/>
            </a:br>
            <a:r>
              <a:rPr lang="pl-PL" dirty="0"/>
              <a:t>	Zwraca ilość zapisanych bajtów lub -1 w przypadku niepowodzenia, ustawia wtedy też zmienną 	errno.</a:t>
            </a:r>
          </a:p>
          <a:p>
            <a:pPr lvl="1"/>
            <a:r>
              <a:rPr lang="pl-PL" dirty="0"/>
              <a:t>read – Odczytuje dane z pliku oznaczonego określonym deskryptorem. Zwraca ilość odczytanych bajtów 	(0 oznacza koniec pliku), pozycja w pliku jest zwiększona o ilość odczytanych bajtów. W przypadku 	błędu zwrócone jest -1 i ustawiona jest zmienna errno</a:t>
            </a:r>
          </a:p>
          <a:p>
            <a:pPr lvl="1"/>
            <a:r>
              <a:rPr lang="pl-PL" dirty="0"/>
              <a:t>lseek – Zwraca pozycję wewnątrz pliku oznaczonego określonym deskryptorem. W przypadku błędu zwraca -1 i 	ustawiana jest zmienna errno.</a:t>
            </a:r>
          </a:p>
          <a:p>
            <a:pPr lvl="1"/>
            <a:r>
              <a:rPr lang="pl-PL" dirty="0"/>
              <a:t>close – Zamyka plik oznaczony określonym deskryptorem, po czym zwalnia deskryptor do dalszego użycia.  	Zwraca 0 w przypadku powodzenia i -1 w przypadku błędu ustawiając również zmienną errno</a:t>
            </a:r>
          </a:p>
          <a:p>
            <a:pPr lvl="1"/>
            <a:endParaRPr lang="pl-PL" dirty="0"/>
          </a:p>
          <a:p>
            <a:pPr marL="201168" lvl="1" indent="0">
              <a:buNone/>
            </a:pPr>
            <a:br>
              <a:rPr lang="pl-PL" dirty="0"/>
            </a:br>
            <a:r>
              <a:rPr lang="pl-PL" dirty="0"/>
              <a:t> </a:t>
            </a:r>
          </a:p>
        </p:txBody>
      </p:sp>
    </p:spTree>
    <p:extLst>
      <p:ext uri="{BB962C8B-B14F-4D97-AF65-F5344CB8AC3E}">
        <p14:creationId xmlns:p14="http://schemas.microsoft.com/office/powerpoint/2010/main" val="277817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E8584A-283F-4E6D-820B-8929FEA6F152}"/>
              </a:ext>
            </a:extLst>
          </p:cNvPr>
          <p:cNvSpPr>
            <a:spLocks noGrp="1"/>
          </p:cNvSpPr>
          <p:nvPr>
            <p:ph type="title"/>
          </p:nvPr>
        </p:nvSpPr>
        <p:spPr>
          <a:xfrm>
            <a:off x="1209674" y="286603"/>
            <a:ext cx="9946005" cy="1446947"/>
          </a:xfrm>
        </p:spPr>
        <p:txBody>
          <a:bodyPr/>
          <a:lstStyle/>
          <a:p>
            <a:r>
              <a:rPr lang="pl-PL" dirty="0"/>
              <a:t>Przykład wykorzystania</a:t>
            </a:r>
          </a:p>
        </p:txBody>
      </p:sp>
      <p:sp>
        <p:nvSpPr>
          <p:cNvPr id="4" name="pole tekstowe 3">
            <a:extLst>
              <a:ext uri="{FF2B5EF4-FFF2-40B4-BE49-F238E27FC236}">
                <a16:creationId xmlns:a16="http://schemas.microsoft.com/office/drawing/2014/main" id="{891D960B-48F8-4E7F-AF06-DEF2F7FEC130}"/>
              </a:ext>
            </a:extLst>
          </p:cNvPr>
          <p:cNvSpPr txBox="1"/>
          <p:nvPr/>
        </p:nvSpPr>
        <p:spPr>
          <a:xfrm>
            <a:off x="1209674" y="2027583"/>
            <a:ext cx="9180030" cy="1754326"/>
          </a:xfrm>
          <a:prstGeom prst="rect">
            <a:avLst/>
          </a:prstGeom>
          <a:noFill/>
        </p:spPr>
        <p:txBody>
          <a:bodyPr wrap="square" rtlCol="0">
            <a:spAutoFit/>
          </a:bodyPr>
          <a:lstStyle/>
          <a:p>
            <a:r>
              <a:rPr lang="pl-PL" dirty="0"/>
              <a:t>Przedstawiane przykłady znajdują się na stronie</a:t>
            </a:r>
            <a:br>
              <a:rPr lang="pl-PL" dirty="0"/>
            </a:br>
            <a:r>
              <a:rPr lang="pl-PL" dirty="0">
                <a:hlinkClick r:id="rId3"/>
              </a:rPr>
              <a:t>https://epat.xyz/so/przyklady</a:t>
            </a:r>
            <a:endParaRPr lang="pl-PL" dirty="0"/>
          </a:p>
          <a:p>
            <a:endParaRPr lang="pl-PL" dirty="0"/>
          </a:p>
          <a:p>
            <a:r>
              <a:rPr lang="pl-PL" dirty="0"/>
              <a:t>Dodatkowe informacje na temat przedstawionych funkcji znajdują się na stronie</a:t>
            </a:r>
          </a:p>
          <a:p>
            <a:r>
              <a:rPr lang="pl-PL" dirty="0">
                <a:hlinkClick r:id="rId4"/>
              </a:rPr>
              <a:t>https://epat.xyz/so/pomoce</a:t>
            </a:r>
            <a:endParaRPr lang="pl-PL" dirty="0"/>
          </a:p>
          <a:p>
            <a:endParaRPr lang="pl-PL" dirty="0"/>
          </a:p>
        </p:txBody>
      </p:sp>
    </p:spTree>
    <p:extLst>
      <p:ext uri="{BB962C8B-B14F-4D97-AF65-F5344CB8AC3E}">
        <p14:creationId xmlns:p14="http://schemas.microsoft.com/office/powerpoint/2010/main" val="223354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274DBF-7B9F-423D-B028-EA38F98D5CA2}"/>
              </a:ext>
            </a:extLst>
          </p:cNvPr>
          <p:cNvSpPr>
            <a:spLocks noGrp="1"/>
          </p:cNvSpPr>
          <p:nvPr>
            <p:ph type="title"/>
          </p:nvPr>
        </p:nvSpPr>
        <p:spPr/>
        <p:txBody>
          <a:bodyPr/>
          <a:lstStyle/>
          <a:p>
            <a:r>
              <a:rPr lang="pl-PL" dirty="0"/>
              <a:t>Funkcje zarządzania folderami</a:t>
            </a:r>
          </a:p>
        </p:txBody>
      </p:sp>
      <p:sp>
        <p:nvSpPr>
          <p:cNvPr id="3" name="Symbol zastępczy zawartości 2">
            <a:extLst>
              <a:ext uri="{FF2B5EF4-FFF2-40B4-BE49-F238E27FC236}">
                <a16:creationId xmlns:a16="http://schemas.microsoft.com/office/drawing/2014/main" id="{1EA7BF39-A46C-4005-8142-043FC25C5543}"/>
              </a:ext>
            </a:extLst>
          </p:cNvPr>
          <p:cNvSpPr>
            <a:spLocks noGrp="1"/>
          </p:cNvSpPr>
          <p:nvPr>
            <p:ph idx="1"/>
          </p:nvPr>
        </p:nvSpPr>
        <p:spPr/>
        <p:txBody>
          <a:bodyPr>
            <a:normAutofit/>
          </a:bodyPr>
          <a:lstStyle/>
          <a:p>
            <a:pPr marL="201168" lvl="1" indent="0">
              <a:buClr>
                <a:srgbClr val="E48312"/>
              </a:buClr>
              <a:buNone/>
            </a:pPr>
            <a:r>
              <a:rPr lang="pl-PL" dirty="0"/>
              <a:t>W systemie Linux dostępne są między innymi następujące funkcje zarządzania folderami</a:t>
            </a:r>
          </a:p>
          <a:p>
            <a:pPr lvl="1">
              <a:buClr>
                <a:srgbClr val="E48312"/>
              </a:buClr>
            </a:pPr>
            <a:r>
              <a:rPr lang="pl-PL" sz="1700" dirty="0" err="1">
                <a:solidFill>
                  <a:srgbClr val="000000">
                    <a:lumMod val="75000"/>
                    <a:lumOff val="25000"/>
                  </a:srgbClr>
                </a:solidFill>
              </a:rPr>
              <a:t>mkdir</a:t>
            </a:r>
            <a:r>
              <a:rPr lang="pl-PL" sz="1700" dirty="0">
                <a:solidFill>
                  <a:srgbClr val="000000">
                    <a:lumMod val="75000"/>
                    <a:lumOff val="25000"/>
                  </a:srgbClr>
                </a:solidFill>
              </a:rPr>
              <a:t>, </a:t>
            </a:r>
            <a:r>
              <a:rPr lang="pl-PL" sz="1700" dirty="0" err="1">
                <a:solidFill>
                  <a:srgbClr val="000000">
                    <a:lumMod val="75000"/>
                    <a:lumOff val="25000"/>
                  </a:srgbClr>
                </a:solidFill>
              </a:rPr>
              <a:t>mkdirat</a:t>
            </a:r>
            <a:r>
              <a:rPr lang="pl-PL" sz="1700" dirty="0">
                <a:solidFill>
                  <a:srgbClr val="000000">
                    <a:lumMod val="75000"/>
                    <a:lumOff val="25000"/>
                  </a:srgbClr>
                </a:solidFill>
              </a:rPr>
              <a:t> – Utwórz katalog. W przypadku pomyślnego utworzenia katalogu, zwraca 0, w przeciwnym 	wypadku zwraca -1 i ustawia errno.</a:t>
            </a:r>
          </a:p>
          <a:p>
            <a:pPr lvl="1">
              <a:buClr>
                <a:srgbClr val="E48312"/>
              </a:buClr>
            </a:pPr>
            <a:r>
              <a:rPr lang="pl-PL" sz="1700" dirty="0" err="1">
                <a:solidFill>
                  <a:srgbClr val="000000">
                    <a:lumMod val="75000"/>
                    <a:lumOff val="25000"/>
                  </a:srgbClr>
                </a:solidFill>
              </a:rPr>
              <a:t>opendir</a:t>
            </a:r>
            <a:r>
              <a:rPr lang="pl-PL" sz="1700" dirty="0">
                <a:solidFill>
                  <a:srgbClr val="000000">
                    <a:lumMod val="75000"/>
                    <a:lumOff val="25000"/>
                  </a:srgbClr>
                </a:solidFill>
              </a:rPr>
              <a:t>, </a:t>
            </a:r>
            <a:r>
              <a:rPr lang="pl-PL" sz="1700" dirty="0" err="1">
                <a:solidFill>
                  <a:srgbClr val="000000">
                    <a:lumMod val="75000"/>
                    <a:lumOff val="25000"/>
                  </a:srgbClr>
                </a:solidFill>
              </a:rPr>
              <a:t>fdopendir</a:t>
            </a:r>
            <a:r>
              <a:rPr lang="pl-PL" sz="1700" dirty="0">
                <a:solidFill>
                  <a:srgbClr val="000000">
                    <a:lumMod val="75000"/>
                    <a:lumOff val="25000"/>
                  </a:srgbClr>
                </a:solidFill>
              </a:rPr>
              <a:t> – Otwiera strumień katalogu, po czym zwraca wskaźnik do strumienia, w przypadku błędu 	zwraca NULL i ustawia errno.</a:t>
            </a:r>
          </a:p>
          <a:p>
            <a:pPr lvl="1">
              <a:buClr>
                <a:srgbClr val="E48312"/>
              </a:buClr>
            </a:pPr>
            <a:r>
              <a:rPr lang="pl-PL" sz="1700" dirty="0" err="1">
                <a:solidFill>
                  <a:srgbClr val="000000">
                    <a:lumMod val="75000"/>
                    <a:lumOff val="25000"/>
                  </a:srgbClr>
                </a:solidFill>
              </a:rPr>
              <a:t>readdir</a:t>
            </a:r>
            <a:r>
              <a:rPr lang="pl-PL" sz="1700" dirty="0">
                <a:solidFill>
                  <a:srgbClr val="000000">
                    <a:lumMod val="75000"/>
                    <a:lumOff val="25000"/>
                  </a:srgbClr>
                </a:solidFill>
              </a:rPr>
              <a:t> – Zwraca wskaźnik do kolejnego wpisu w otwartym wcześniej katalogu, jeśli osiągnięto koniec 	katalogu, zwracany jest NULL a errno pozostaje bez zmian, jeśli wystąpił błąd zwracany jest NULL i 	ustawiana jest wartość errno </a:t>
            </a:r>
          </a:p>
          <a:p>
            <a:pPr lvl="1">
              <a:buClr>
                <a:srgbClr val="E48312"/>
              </a:buClr>
            </a:pPr>
            <a:r>
              <a:rPr lang="pl-PL" sz="1700" dirty="0" err="1">
                <a:solidFill>
                  <a:srgbClr val="000000">
                    <a:lumMod val="75000"/>
                    <a:lumOff val="25000"/>
                  </a:srgbClr>
                </a:solidFill>
              </a:rPr>
              <a:t>closedir</a:t>
            </a:r>
            <a:r>
              <a:rPr lang="pl-PL" sz="1700" dirty="0">
                <a:solidFill>
                  <a:srgbClr val="000000">
                    <a:lumMod val="75000"/>
                    <a:lumOff val="25000"/>
                  </a:srgbClr>
                </a:solidFill>
              </a:rPr>
              <a:t> – Zamyka strumień katalogu. W przypadku pomyślnego zamknięcia zwraca 0, w przeciwnym wypadku 	zwraca -1 i ustawia errno.</a:t>
            </a:r>
          </a:p>
          <a:p>
            <a:pPr lvl="1">
              <a:buClr>
                <a:srgbClr val="E48312"/>
              </a:buClr>
            </a:pPr>
            <a:r>
              <a:rPr lang="en-US" sz="1700" dirty="0" err="1">
                <a:solidFill>
                  <a:srgbClr val="000000">
                    <a:lumMod val="75000"/>
                    <a:lumOff val="25000"/>
                  </a:srgbClr>
                </a:solidFill>
              </a:rPr>
              <a:t>getcwd</a:t>
            </a:r>
            <a:r>
              <a:rPr lang="en-US" sz="1700" dirty="0">
                <a:solidFill>
                  <a:srgbClr val="000000">
                    <a:lumMod val="75000"/>
                    <a:lumOff val="25000"/>
                  </a:srgbClr>
                </a:solidFill>
              </a:rPr>
              <a:t>, </a:t>
            </a:r>
            <a:r>
              <a:rPr lang="en-US" sz="1700" dirty="0" err="1">
                <a:solidFill>
                  <a:srgbClr val="000000">
                    <a:lumMod val="75000"/>
                    <a:lumOff val="25000"/>
                  </a:srgbClr>
                </a:solidFill>
              </a:rPr>
              <a:t>getwd</a:t>
            </a:r>
            <a:r>
              <a:rPr lang="en-US" sz="1700" dirty="0">
                <a:solidFill>
                  <a:srgbClr val="000000">
                    <a:lumMod val="75000"/>
                    <a:lumOff val="25000"/>
                  </a:srgbClr>
                </a:solidFill>
              </a:rPr>
              <a:t>, </a:t>
            </a:r>
            <a:r>
              <a:rPr lang="en-US" sz="1700" dirty="0" err="1">
                <a:solidFill>
                  <a:srgbClr val="000000">
                    <a:lumMod val="75000"/>
                    <a:lumOff val="25000"/>
                  </a:srgbClr>
                </a:solidFill>
              </a:rPr>
              <a:t>get_current_dir_name</a:t>
            </a:r>
            <a:r>
              <a:rPr lang="pl-PL" sz="1700" dirty="0">
                <a:solidFill>
                  <a:srgbClr val="000000">
                    <a:lumMod val="75000"/>
                    <a:lumOff val="25000"/>
                  </a:srgbClr>
                </a:solidFill>
              </a:rPr>
              <a:t> – Zwraca wskaźnik do char* z absolutną ścieżką do katalogu w którym 	pracuje proces, w przypadku błędu zwracany jest NULL i ustawiane jest errno.</a:t>
            </a:r>
          </a:p>
          <a:p>
            <a:pPr lvl="1">
              <a:buClr>
                <a:srgbClr val="E48312"/>
              </a:buClr>
            </a:pPr>
            <a:r>
              <a:rPr lang="pl-PL" sz="1700" dirty="0" err="1">
                <a:solidFill>
                  <a:srgbClr val="000000">
                    <a:lumMod val="75000"/>
                    <a:lumOff val="25000"/>
                  </a:srgbClr>
                </a:solidFill>
              </a:rPr>
              <a:t>chdir</a:t>
            </a:r>
            <a:r>
              <a:rPr lang="pl-PL" sz="1700" dirty="0">
                <a:solidFill>
                  <a:srgbClr val="000000">
                    <a:lumMod val="75000"/>
                    <a:lumOff val="25000"/>
                  </a:srgbClr>
                </a:solidFill>
              </a:rPr>
              <a:t>, </a:t>
            </a:r>
            <a:r>
              <a:rPr lang="pl-PL" sz="1700" dirty="0" err="1">
                <a:solidFill>
                  <a:srgbClr val="000000">
                    <a:lumMod val="75000"/>
                    <a:lumOff val="25000"/>
                  </a:srgbClr>
                </a:solidFill>
              </a:rPr>
              <a:t>fchdir</a:t>
            </a:r>
            <a:r>
              <a:rPr lang="pl-PL" sz="1700" dirty="0">
                <a:solidFill>
                  <a:srgbClr val="000000">
                    <a:lumMod val="75000"/>
                    <a:lumOff val="25000"/>
                  </a:srgbClr>
                </a:solidFill>
              </a:rPr>
              <a:t> – Zmienia katalog w którym pracuje proces. W przypadku powodzenia zwraca 0, w przypadku 	błędu zwraca -1 i ustawia errno.</a:t>
            </a:r>
          </a:p>
        </p:txBody>
      </p:sp>
    </p:spTree>
    <p:extLst>
      <p:ext uri="{BB962C8B-B14F-4D97-AF65-F5344CB8AC3E}">
        <p14:creationId xmlns:p14="http://schemas.microsoft.com/office/powerpoint/2010/main" val="85297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E8584A-283F-4E6D-820B-8929FEA6F152}"/>
              </a:ext>
            </a:extLst>
          </p:cNvPr>
          <p:cNvSpPr>
            <a:spLocks noGrp="1"/>
          </p:cNvSpPr>
          <p:nvPr>
            <p:ph type="title"/>
          </p:nvPr>
        </p:nvSpPr>
        <p:spPr>
          <a:xfrm>
            <a:off x="1209674" y="286603"/>
            <a:ext cx="9946005" cy="1446947"/>
          </a:xfrm>
        </p:spPr>
        <p:txBody>
          <a:bodyPr/>
          <a:lstStyle/>
          <a:p>
            <a:r>
              <a:rPr lang="pl-PL" dirty="0"/>
              <a:t>Przykład wykorzystania</a:t>
            </a:r>
          </a:p>
        </p:txBody>
      </p:sp>
      <p:sp>
        <p:nvSpPr>
          <p:cNvPr id="3" name="pole tekstowe 2">
            <a:extLst>
              <a:ext uri="{FF2B5EF4-FFF2-40B4-BE49-F238E27FC236}">
                <a16:creationId xmlns:a16="http://schemas.microsoft.com/office/drawing/2014/main" id="{F8533FE3-B3B8-4001-A115-55B537B6F1D5}"/>
              </a:ext>
            </a:extLst>
          </p:cNvPr>
          <p:cNvSpPr txBox="1"/>
          <p:nvPr/>
        </p:nvSpPr>
        <p:spPr>
          <a:xfrm>
            <a:off x="1209674" y="2133694"/>
            <a:ext cx="9946005" cy="1754326"/>
          </a:xfrm>
          <a:prstGeom prst="rect">
            <a:avLst/>
          </a:prstGeom>
          <a:noFill/>
        </p:spPr>
        <p:txBody>
          <a:bodyPr wrap="square" rtlCol="0">
            <a:spAutoFit/>
          </a:bodyPr>
          <a:lstStyle/>
          <a:p>
            <a:r>
              <a:rPr lang="pl-PL" dirty="0"/>
              <a:t>Przedstawiane przykłady znajdują się na stronie</a:t>
            </a:r>
            <a:br>
              <a:rPr lang="pl-PL" dirty="0"/>
            </a:br>
            <a:r>
              <a:rPr lang="pl-PL" dirty="0">
                <a:hlinkClick r:id="rId3"/>
              </a:rPr>
              <a:t>https://epat.xyz/so/przyklady</a:t>
            </a:r>
            <a:endParaRPr lang="pl-PL" dirty="0"/>
          </a:p>
          <a:p>
            <a:endParaRPr lang="pl-PL" dirty="0"/>
          </a:p>
          <a:p>
            <a:r>
              <a:rPr lang="pl-PL" dirty="0"/>
              <a:t>Dodatkowe informacje na temat przedstawionych funkcji znajdują się na stronie</a:t>
            </a:r>
          </a:p>
          <a:p>
            <a:r>
              <a:rPr lang="pl-PL" dirty="0">
                <a:hlinkClick r:id="rId4"/>
              </a:rPr>
              <a:t>https://epat.xyz/so/pomoce</a:t>
            </a:r>
            <a:endParaRPr lang="pl-PL" dirty="0"/>
          </a:p>
          <a:p>
            <a:endParaRPr lang="pl-PL" dirty="0"/>
          </a:p>
        </p:txBody>
      </p:sp>
    </p:spTree>
    <p:extLst>
      <p:ext uri="{BB962C8B-B14F-4D97-AF65-F5344CB8AC3E}">
        <p14:creationId xmlns:p14="http://schemas.microsoft.com/office/powerpoint/2010/main" val="254576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9DD133-0D1C-430C-B143-C99D181F88B3}"/>
              </a:ext>
            </a:extLst>
          </p:cNvPr>
          <p:cNvSpPr>
            <a:spLocks noGrp="1"/>
          </p:cNvSpPr>
          <p:nvPr>
            <p:ph type="title"/>
          </p:nvPr>
        </p:nvSpPr>
        <p:spPr/>
        <p:txBody>
          <a:bodyPr/>
          <a:lstStyle/>
          <a:p>
            <a:r>
              <a:rPr lang="pl-PL" dirty="0"/>
              <a:t>Ćwiczenie</a:t>
            </a:r>
          </a:p>
        </p:txBody>
      </p:sp>
      <p:sp>
        <p:nvSpPr>
          <p:cNvPr id="3" name="Symbol zastępczy zawartości 2">
            <a:extLst>
              <a:ext uri="{FF2B5EF4-FFF2-40B4-BE49-F238E27FC236}">
                <a16:creationId xmlns:a16="http://schemas.microsoft.com/office/drawing/2014/main" id="{27ACD727-466A-49DD-A12F-F5092777A4E2}"/>
              </a:ext>
            </a:extLst>
          </p:cNvPr>
          <p:cNvSpPr>
            <a:spLocks noGrp="1"/>
          </p:cNvSpPr>
          <p:nvPr>
            <p:ph idx="1"/>
          </p:nvPr>
        </p:nvSpPr>
        <p:spPr>
          <a:xfrm>
            <a:off x="1097280" y="1845734"/>
            <a:ext cx="10058400" cy="4435796"/>
          </a:xfrm>
        </p:spPr>
        <p:txBody>
          <a:bodyPr>
            <a:normAutofit fontScale="92500" lnSpcReduction="10000"/>
          </a:bodyPr>
          <a:lstStyle/>
          <a:p>
            <a:r>
              <a:rPr lang="pl-PL" dirty="0"/>
              <a:t>Napisz program w C, który:</a:t>
            </a:r>
          </a:p>
          <a:p>
            <a:pPr lvl="1"/>
            <a:r>
              <a:rPr lang="pl-PL" dirty="0"/>
              <a:t>Stworzy nowy katalog o nazwie „</a:t>
            </a:r>
            <a:r>
              <a:rPr lang="pl-PL" dirty="0" err="1"/>
              <a:t>CwSO</a:t>
            </a:r>
            <a:r>
              <a:rPr lang="pl-PL" dirty="0"/>
              <a:t>” w katalogu domowym użytkownika, należy pamiętać o tym, że podczas kolejnych uruchomień programu katalog będzie już istniał, co może powodować problemy, należy więc zadbać, aby program nie próbował stworzyć katalogu jeśli już takowy istnieje.</a:t>
            </a:r>
          </a:p>
          <a:p>
            <a:pPr lvl="1"/>
            <a:r>
              <a:rPr lang="pl-PL" dirty="0"/>
              <a:t>Wewnątrz wyżej wymienionego katalogu utworzy 2 pliki:</a:t>
            </a:r>
          </a:p>
          <a:p>
            <a:pPr lvl="2"/>
            <a:r>
              <a:rPr lang="pl-PL" dirty="0"/>
              <a:t> „PrStartingDir.txt” zawierający wyłącznie pełną ścieżkę do katalogu w którym uruchomiony został napisany przez was program</a:t>
            </a:r>
          </a:p>
          <a:p>
            <a:pPr lvl="2"/>
            <a:r>
              <a:rPr lang="pl-PL" dirty="0"/>
              <a:t>„CurrDir.txt” zawierający ścieżkę do folderu „</a:t>
            </a:r>
            <a:r>
              <a:rPr lang="pl-PL" dirty="0" err="1"/>
              <a:t>CwOS</a:t>
            </a:r>
            <a:r>
              <a:rPr lang="pl-PL" dirty="0"/>
              <a:t>” oraz jego zawartość</a:t>
            </a:r>
          </a:p>
          <a:p>
            <a:pPr lvl="1"/>
            <a:r>
              <a:rPr lang="pl-PL" dirty="0"/>
              <a:t>Wyświetli zawartość obu plików, wraz z informacją z którego pliku jest dana zawartość:</a:t>
            </a:r>
          </a:p>
          <a:p>
            <a:pPr lvl="2"/>
            <a:r>
              <a:rPr lang="pl-PL" dirty="0"/>
              <a:t>Np.: </a:t>
            </a:r>
            <a:br>
              <a:rPr lang="pl-PL" dirty="0"/>
            </a:br>
            <a:r>
              <a:rPr lang="pl-PL" dirty="0"/>
              <a:t>&gt; PrStartingDir.txt</a:t>
            </a:r>
            <a:br>
              <a:rPr lang="pl-PL" dirty="0"/>
            </a:br>
            <a:r>
              <a:rPr lang="pl-PL" dirty="0"/>
              <a:t>&gt; /</a:t>
            </a:r>
            <a:r>
              <a:rPr lang="pl-PL" dirty="0" err="1"/>
              <a:t>home</a:t>
            </a:r>
            <a:r>
              <a:rPr lang="pl-PL" dirty="0"/>
              <a:t>/</a:t>
            </a:r>
            <a:r>
              <a:rPr lang="pl-PL" dirty="0" err="1"/>
              <a:t>user</a:t>
            </a:r>
            <a:r>
              <a:rPr lang="pl-PL" dirty="0"/>
              <a:t>/</a:t>
            </a:r>
            <a:r>
              <a:rPr lang="pl-PL" dirty="0" err="1"/>
              <a:t>sources</a:t>
            </a:r>
            <a:r>
              <a:rPr lang="pl-PL" dirty="0"/>
              <a:t>/</a:t>
            </a:r>
            <a:r>
              <a:rPr lang="pl-PL" dirty="0" err="1"/>
              <a:t>cw</a:t>
            </a:r>
            <a:r>
              <a:rPr lang="pl-PL" dirty="0"/>
              <a:t>/bin</a:t>
            </a:r>
          </a:p>
          <a:p>
            <a:pPr lvl="1"/>
            <a:r>
              <a:rPr lang="pl-PL" dirty="0"/>
              <a:t>Poprawnie zamknie wszelkie otwarte deskryptory i wskaźniki.</a:t>
            </a:r>
          </a:p>
          <a:p>
            <a:pPr marL="201168" lvl="1" indent="0">
              <a:buNone/>
            </a:pPr>
            <a:br>
              <a:rPr lang="pl-PL" dirty="0"/>
            </a:br>
            <a:r>
              <a:rPr lang="pl-PL" dirty="0"/>
              <a:t>Link do zadania</a:t>
            </a:r>
            <a:br>
              <a:rPr lang="pl-PL" dirty="0"/>
            </a:br>
            <a:r>
              <a:rPr lang="pl-PL" dirty="0">
                <a:hlinkClick r:id="rId3"/>
              </a:rPr>
              <a:t>https://epat.xyz/so/pomoce/zadanie</a:t>
            </a:r>
            <a:endParaRPr lang="pl-PL" dirty="0"/>
          </a:p>
          <a:p>
            <a:pPr marL="201168" lvl="1" indent="0">
              <a:buNone/>
            </a:pPr>
            <a:r>
              <a:rPr lang="pl-PL" dirty="0"/>
              <a:t>Pomoce do tego ćwiczenia znajdują się na stronie:</a:t>
            </a:r>
          </a:p>
          <a:p>
            <a:pPr marL="201168" lvl="1" indent="0">
              <a:buNone/>
            </a:pPr>
            <a:r>
              <a:rPr lang="pl-PL" dirty="0">
                <a:hlinkClick r:id="rId4"/>
              </a:rPr>
              <a:t>https://epat.xyz/so/pomoce</a:t>
            </a:r>
            <a:endParaRPr lang="pl-PL" dirty="0"/>
          </a:p>
          <a:p>
            <a:pPr marL="201168" lvl="1" indent="0">
              <a:buNone/>
            </a:pPr>
            <a:endParaRPr lang="pl-PL" dirty="0"/>
          </a:p>
        </p:txBody>
      </p:sp>
    </p:spTree>
    <p:extLst>
      <p:ext uri="{BB962C8B-B14F-4D97-AF65-F5344CB8AC3E}">
        <p14:creationId xmlns:p14="http://schemas.microsoft.com/office/powerpoint/2010/main" val="333874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ACCB19-EAD3-4076-8462-B9689AF07BE8}"/>
              </a:ext>
            </a:extLst>
          </p:cNvPr>
          <p:cNvSpPr>
            <a:spLocks noGrp="1"/>
          </p:cNvSpPr>
          <p:nvPr>
            <p:ph type="title"/>
          </p:nvPr>
        </p:nvSpPr>
        <p:spPr>
          <a:xfrm>
            <a:off x="1097280" y="286603"/>
            <a:ext cx="10058400" cy="1458307"/>
          </a:xfrm>
        </p:spPr>
        <p:txBody>
          <a:bodyPr/>
          <a:lstStyle/>
          <a:p>
            <a:r>
              <a:rPr lang="pl-PL" dirty="0"/>
              <a:t>Źródła</a:t>
            </a:r>
          </a:p>
        </p:txBody>
      </p:sp>
      <p:sp>
        <p:nvSpPr>
          <p:cNvPr id="3" name="Symbol zastępczy zawartości 2">
            <a:extLst>
              <a:ext uri="{FF2B5EF4-FFF2-40B4-BE49-F238E27FC236}">
                <a16:creationId xmlns:a16="http://schemas.microsoft.com/office/drawing/2014/main" id="{DB22EF43-6AE7-4128-94DE-F44067C57306}"/>
              </a:ext>
            </a:extLst>
          </p:cNvPr>
          <p:cNvSpPr>
            <a:spLocks noGrp="1"/>
          </p:cNvSpPr>
          <p:nvPr>
            <p:ph idx="1"/>
          </p:nvPr>
        </p:nvSpPr>
        <p:spPr/>
        <p:txBody>
          <a:bodyPr>
            <a:normAutofit fontScale="47500" lnSpcReduction="20000"/>
          </a:bodyPr>
          <a:lstStyle/>
          <a:p>
            <a:r>
              <a:rPr lang="pl-PL" sz="4000" dirty="0">
                <a:hlinkClick r:id="rId2"/>
              </a:rPr>
              <a:t>https://en.wikipedia.org/wiki/System_call</a:t>
            </a:r>
            <a:endParaRPr lang="pl-PL" sz="4000" dirty="0"/>
          </a:p>
          <a:p>
            <a:r>
              <a:rPr lang="pl-PL" sz="4000" dirty="0">
                <a:hlinkClick r:id="rId3"/>
              </a:rPr>
              <a:t>https://en.wikipedia.org/wiki/Linux_kernel_interfaces</a:t>
            </a:r>
            <a:endParaRPr lang="pl-PL" sz="4000" dirty="0"/>
          </a:p>
          <a:p>
            <a:r>
              <a:rPr lang="pl-PL" sz="4000" dirty="0">
                <a:hlinkClick r:id="rId4"/>
              </a:rPr>
              <a:t>http://man7.org/linux/man-pages/man2/syscalls.2.html</a:t>
            </a:r>
            <a:endParaRPr lang="pl-PL" sz="4000" dirty="0"/>
          </a:p>
          <a:p>
            <a:r>
              <a:rPr lang="pl-PL" sz="4000" dirty="0">
                <a:hlinkClick r:id="rId5"/>
              </a:rPr>
              <a:t>http://man7.org/linux/man-pages/man2/open.2.html</a:t>
            </a:r>
            <a:endParaRPr lang="pl-PL" sz="4000" dirty="0"/>
          </a:p>
          <a:p>
            <a:r>
              <a:rPr lang="pl-PL" sz="4000" dirty="0">
                <a:hlinkClick r:id="rId6"/>
              </a:rPr>
              <a:t>http://codewiki.wikidot.com/c:system-calls:open</a:t>
            </a:r>
            <a:endParaRPr lang="pl-PL" sz="4000" dirty="0"/>
          </a:p>
          <a:p>
            <a:r>
              <a:rPr lang="pl-PL" sz="4000" dirty="0">
                <a:hlinkClick r:id="rId7"/>
              </a:rPr>
              <a:t>http://man7.org/linux/man-pages/man3/errno.3.html</a:t>
            </a:r>
            <a:endParaRPr lang="pl-PL" sz="4000" dirty="0"/>
          </a:p>
          <a:p>
            <a:r>
              <a:rPr lang="pl-PL" sz="4000" dirty="0">
                <a:hlinkClick r:id="rId8"/>
              </a:rPr>
              <a:t>http://man7.org/linux/man-pages/man2/write.2.html</a:t>
            </a:r>
            <a:endParaRPr lang="pl-PL" sz="4000" dirty="0"/>
          </a:p>
          <a:p>
            <a:r>
              <a:rPr lang="pl-PL" sz="4000" dirty="0">
                <a:hlinkClick r:id="rId9"/>
              </a:rPr>
              <a:t>https://www.man7.org/linux/man-pages/man2/read.2.html</a:t>
            </a:r>
          </a:p>
          <a:p>
            <a:r>
              <a:rPr lang="pl-PL" sz="4000" dirty="0">
                <a:hlinkClick r:id="rId9"/>
              </a:rPr>
              <a:t>https://www.man7.org/linux/man-pages/man2/close.2.html</a:t>
            </a:r>
          </a:p>
          <a:p>
            <a:r>
              <a:rPr lang="pl-PL" sz="4000" dirty="0">
                <a:hlinkClick r:id="rId9"/>
              </a:rPr>
              <a:t>https://www.man7.org/linux/man-pages/man2/lseek.2.html</a:t>
            </a:r>
          </a:p>
          <a:p>
            <a:endParaRPr lang="pl-PL" sz="4000" dirty="0"/>
          </a:p>
          <a:p>
            <a:endParaRPr lang="pl-PL" sz="1600" dirty="0"/>
          </a:p>
          <a:p>
            <a:endParaRPr lang="pl-PL" dirty="0"/>
          </a:p>
        </p:txBody>
      </p:sp>
    </p:spTree>
    <p:extLst>
      <p:ext uri="{BB962C8B-B14F-4D97-AF65-F5344CB8AC3E}">
        <p14:creationId xmlns:p14="http://schemas.microsoft.com/office/powerpoint/2010/main" val="3608962194"/>
      </p:ext>
    </p:extLst>
  </p:cSld>
  <p:clrMapOvr>
    <a:masterClrMapping/>
  </p:clrMapOvr>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7670</TotalTime>
  <Words>2705</Words>
  <Application>Microsoft Office PowerPoint</Application>
  <PresentationFormat>Panoramiczny</PresentationFormat>
  <Paragraphs>161</Paragraphs>
  <Slides>10</Slides>
  <Notes>6</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10</vt:i4>
      </vt:variant>
    </vt:vector>
  </HeadingPairs>
  <TitlesOfParts>
    <vt:vector size="13" baseType="lpstr">
      <vt:lpstr>Calibri</vt:lpstr>
      <vt:lpstr>Calibri Light</vt:lpstr>
      <vt:lpstr>Retrospekcja</vt:lpstr>
      <vt:lpstr>Funkcje systemowe</vt:lpstr>
      <vt:lpstr>Spis treści</vt:lpstr>
      <vt:lpstr>Funkcje systemowe</vt:lpstr>
      <vt:lpstr>Funkcje dostępu do plików </vt:lpstr>
      <vt:lpstr>Przykład wykorzystania</vt:lpstr>
      <vt:lpstr>Funkcje zarządzania folderami</vt:lpstr>
      <vt:lpstr>Przykład wykorzystania</vt:lpstr>
      <vt:lpstr>Ćwiczenie</vt:lpstr>
      <vt:lpstr>Źródła</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Damian Kuśmierz</dc:creator>
  <cp:lastModifiedBy>Damian Kuśmierz</cp:lastModifiedBy>
  <cp:revision>41</cp:revision>
  <dcterms:created xsi:type="dcterms:W3CDTF">2020-05-02T13:22:05Z</dcterms:created>
  <dcterms:modified xsi:type="dcterms:W3CDTF">2020-06-29T12:49:51Z</dcterms:modified>
</cp:coreProperties>
</file>