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7" r:id="rId4"/>
    <p:sldId id="258" r:id="rId5"/>
    <p:sldId id="259" r:id="rId6"/>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89" autoAdjust="0"/>
  </p:normalViewPr>
  <p:slideViewPr>
    <p:cSldViewPr>
      <p:cViewPr>
        <p:scale>
          <a:sx n="73" d="100"/>
          <a:sy n="73" d="100"/>
        </p:scale>
        <p:origin x="-121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65CFED-1F5A-4B49-8CFB-EF42A4ED13A0}" type="datetimeFigureOut">
              <a:rPr lang="es-PE" smtClean="0"/>
              <a:pPr/>
              <a:t>20/01/2022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C67E95-9735-4B3D-9D4A-89464275A19A}"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dirty="0" smtClean="0"/>
              <a:t>1. Cualquier</a:t>
            </a:r>
            <a:r>
              <a:rPr lang="es-PE" baseline="0" dirty="0" smtClean="0"/>
              <a:t> usuario que descargue la aplicación podrá utilizarla para obtener las coordenadas del sitio donde se encuentra pulsando el botón central. Si desea grabar las coordenadas como la ubicación de un servicio educativo debe pulsar el botón “Grabar”.</a:t>
            </a:r>
          </a:p>
          <a:p>
            <a:r>
              <a:rPr lang="es-PE" baseline="0" dirty="0" smtClean="0"/>
              <a:t>2. Se mostrará una ventana donde debe ingresar los datos del servicio educativo al cual corresponden las coordenadas. Deben ser los datos básicos que permiten identificar un servicio. En el ejemplo se muestran 3 datos: el código modular, anexo y el nombre del servicio (opcional). En el espacio adicional se puede agregar la foto. Luego debe pulsar el botón “Agregar”.</a:t>
            </a:r>
            <a:endParaRPr lang="es-PE" dirty="0"/>
          </a:p>
        </p:txBody>
      </p:sp>
      <p:sp>
        <p:nvSpPr>
          <p:cNvPr id="4" name="3 Marcador de número de diapositiva"/>
          <p:cNvSpPr>
            <a:spLocks noGrp="1"/>
          </p:cNvSpPr>
          <p:nvPr>
            <p:ph type="sldNum" sz="quarter" idx="10"/>
          </p:nvPr>
        </p:nvSpPr>
        <p:spPr/>
        <p:txBody>
          <a:bodyPr/>
          <a:lstStyle/>
          <a:p>
            <a:fld id="{53C67E95-9735-4B3D-9D4A-89464275A19A}" type="slidenum">
              <a:rPr lang="es-PE" smtClean="0"/>
              <a:pPr/>
              <a:t>3</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dirty="0" smtClean="0"/>
              <a:t>3. Los datos</a:t>
            </a:r>
            <a:r>
              <a:rPr lang="es-PE" baseline="0" dirty="0" smtClean="0"/>
              <a:t> grabados se agregan a la lista de servicios que pueda tener el usuario en la aplicación. Esto será útil si el usuario va a levantar las coordenadas de varios servicios en una zona sin conexión a Internet.</a:t>
            </a:r>
          </a:p>
          <a:p>
            <a:r>
              <a:rPr lang="es-PE" baseline="0" dirty="0" smtClean="0"/>
              <a:t>4. Para enviar las coordenadas levantadas en campo se debe pulsar el botón “Enviar lista”. En ese momento la aplicación solicitará los datos de </a:t>
            </a:r>
            <a:r>
              <a:rPr lang="es-PE" b="1" baseline="0" dirty="0" smtClean="0"/>
              <a:t>usuario</a:t>
            </a:r>
            <a:r>
              <a:rPr lang="es-PE" baseline="0" dirty="0" smtClean="0"/>
              <a:t> y </a:t>
            </a:r>
            <a:r>
              <a:rPr lang="es-PE" b="1" baseline="0" dirty="0" smtClean="0"/>
              <a:t>clave</a:t>
            </a:r>
            <a:r>
              <a:rPr lang="es-PE" baseline="0" dirty="0" smtClean="0"/>
              <a:t> para el envío.</a:t>
            </a:r>
            <a:endParaRPr lang="es-PE" dirty="0"/>
          </a:p>
        </p:txBody>
      </p:sp>
      <p:sp>
        <p:nvSpPr>
          <p:cNvPr id="4" name="3 Marcador de número de diapositiva"/>
          <p:cNvSpPr>
            <a:spLocks noGrp="1"/>
          </p:cNvSpPr>
          <p:nvPr>
            <p:ph type="sldNum" sz="quarter" idx="10"/>
          </p:nvPr>
        </p:nvSpPr>
        <p:spPr/>
        <p:txBody>
          <a:bodyPr/>
          <a:lstStyle/>
          <a:p>
            <a:fld id="{53C67E95-9735-4B3D-9D4A-89464275A19A}" type="slidenum">
              <a:rPr lang="es-PE" smtClean="0"/>
              <a:pPr/>
              <a:t>4</a:t>
            </a:fld>
            <a:endParaRPr 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dirty="0" smtClean="0"/>
              <a:t>5. Al término del envío </a:t>
            </a:r>
            <a:r>
              <a:rPr lang="es-PE" baseline="0" dirty="0" smtClean="0"/>
              <a:t>la aplicación mostrará un mensaje de confirmación </a:t>
            </a:r>
            <a:r>
              <a:rPr lang="es-PE" dirty="0" smtClean="0"/>
              <a:t>de las</a:t>
            </a:r>
            <a:r>
              <a:rPr lang="es-PE" baseline="0" dirty="0" smtClean="0"/>
              <a:t> coordenadas enviadas. La lista se mostrará entonces en blanco.</a:t>
            </a:r>
          </a:p>
          <a:p>
            <a:r>
              <a:rPr lang="es-PE" baseline="0" smtClean="0"/>
              <a:t>1. </a:t>
            </a:r>
            <a:r>
              <a:rPr lang="es-PE" baseline="0" dirty="0" smtClean="0"/>
              <a:t>Para volver a la ventana inicial el usuario solo debe pulsar el botón “Salir”.</a:t>
            </a:r>
            <a:endParaRPr lang="es-PE" dirty="0"/>
          </a:p>
        </p:txBody>
      </p:sp>
      <p:sp>
        <p:nvSpPr>
          <p:cNvPr id="4" name="3 Marcador de número de diapositiva"/>
          <p:cNvSpPr>
            <a:spLocks noGrp="1"/>
          </p:cNvSpPr>
          <p:nvPr>
            <p:ph type="sldNum" sz="quarter" idx="10"/>
          </p:nvPr>
        </p:nvSpPr>
        <p:spPr/>
        <p:txBody>
          <a:bodyPr/>
          <a:lstStyle/>
          <a:p>
            <a:fld id="{53C67E95-9735-4B3D-9D4A-89464275A19A}" type="slidenum">
              <a:rPr lang="es-PE" smtClean="0"/>
              <a:pPr/>
              <a:t>5</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600BC27-3E73-45A3-870F-3BF3954E7FA0}" type="datetimeFigureOut">
              <a:rPr lang="es-PE" smtClean="0"/>
              <a:pPr/>
              <a:t>20/01/2022</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E90C2CF-1B1C-4047-B8BF-1FE4464444E7}"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0BC27-3E73-45A3-870F-3BF3954E7FA0}" type="datetimeFigureOut">
              <a:rPr lang="es-PE" smtClean="0"/>
              <a:pPr/>
              <a:t>20/01/2022</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0C2CF-1B1C-4047-B8BF-1FE4464444E7}"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s-PE" sz="4200" b="1" dirty="0" smtClean="0"/>
              <a:t>Propuesta de ventanas para el aplicativo celular de recojo de coordenadas en campo</a:t>
            </a:r>
            <a:endParaRPr lang="es-PE" sz="4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229600" cy="5145435"/>
          </a:xfrm>
        </p:spPr>
        <p:txBody>
          <a:bodyPr/>
          <a:lstStyle/>
          <a:p>
            <a:r>
              <a:rPr lang="es-PE" b="1" dirty="0" smtClean="0"/>
              <a:t>Requerimiento:</a:t>
            </a:r>
          </a:p>
          <a:p>
            <a:pPr indent="9525">
              <a:buNone/>
            </a:pPr>
            <a:r>
              <a:rPr lang="es-PE" dirty="0" smtClean="0"/>
              <a:t>“Que el usuario pueda utilizar el celular para obtener las coordenadas (latitud, longitud) de los servicios educativos en campo, inclusive en lugares donde no exista señal de Internet, asociar los datos básicos de identificación de cada servicio, y enviarlos luego al Ministerio para su actualización en el Padrón.”</a:t>
            </a:r>
            <a:endParaRPr lang="es-P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onector"/>
          <p:cNvSpPr/>
          <p:nvPr/>
        </p:nvSpPr>
        <p:spPr>
          <a:xfrm>
            <a:off x="323528" y="548680"/>
            <a:ext cx="504056" cy="5040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latin typeface="Arial" pitchFamily="34" charset="0"/>
                <a:cs typeface="Arial" pitchFamily="34" charset="0"/>
              </a:rPr>
              <a:t>1</a:t>
            </a:r>
            <a:endParaRPr lang="es-PE" sz="2200" b="1" dirty="0">
              <a:latin typeface="Arial" pitchFamily="34" charset="0"/>
              <a:cs typeface="Arial" pitchFamily="34" charset="0"/>
            </a:endParaRPr>
          </a:p>
        </p:txBody>
      </p:sp>
      <p:grpSp>
        <p:nvGrpSpPr>
          <p:cNvPr id="16" name="15 Grupo"/>
          <p:cNvGrpSpPr/>
          <p:nvPr/>
        </p:nvGrpSpPr>
        <p:grpSpPr>
          <a:xfrm>
            <a:off x="1259632" y="980728"/>
            <a:ext cx="2520280" cy="5184576"/>
            <a:chOff x="3059832" y="908720"/>
            <a:chExt cx="2520280" cy="5184576"/>
          </a:xfrm>
        </p:grpSpPr>
        <p:sp>
          <p:nvSpPr>
            <p:cNvPr id="5" name="4 Rectángulo redondeado"/>
            <p:cNvSpPr/>
            <p:nvPr/>
          </p:nvSpPr>
          <p:spPr>
            <a:xfrm>
              <a:off x="3059832" y="908720"/>
              <a:ext cx="2520280" cy="5184576"/>
            </a:xfrm>
            <a:prstGeom prst="roundRect">
              <a:avLst>
                <a:gd name="adj" fmla="val 10620"/>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Rectángulo redondeado"/>
            <p:cNvSpPr/>
            <p:nvPr/>
          </p:nvSpPr>
          <p:spPr>
            <a:xfrm>
              <a:off x="3131840" y="1196752"/>
              <a:ext cx="2376264" cy="4464496"/>
            </a:xfrm>
            <a:prstGeom prst="roundRect">
              <a:avLst>
                <a:gd name="adj" fmla="val 5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Rectángulo redondeado"/>
            <p:cNvSpPr/>
            <p:nvPr/>
          </p:nvSpPr>
          <p:spPr>
            <a:xfrm>
              <a:off x="3923928" y="5733256"/>
              <a:ext cx="792088" cy="288032"/>
            </a:xfrm>
            <a:prstGeom prst="round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7 CuadroTexto"/>
            <p:cNvSpPr txBox="1"/>
            <p:nvPr/>
          </p:nvSpPr>
          <p:spPr>
            <a:xfrm>
              <a:off x="3203848" y="1772816"/>
              <a:ext cx="2232248" cy="503590"/>
            </a:xfrm>
            <a:prstGeom prst="rect">
              <a:avLst/>
            </a:prstGeom>
            <a:noFill/>
          </p:spPr>
          <p:txBody>
            <a:bodyPr wrap="square" lIns="36000" tIns="36000" rIns="36000" bIns="36000" rtlCol="0">
              <a:spAutoFit/>
            </a:bodyPr>
            <a:lstStyle/>
            <a:p>
              <a:pPr algn="ctr"/>
              <a:r>
                <a:rPr lang="es-PE" sz="1400" b="1" dirty="0" smtClean="0">
                  <a:latin typeface="Arial" pitchFamily="34" charset="0"/>
                  <a:cs typeface="Arial" pitchFamily="34" charset="0"/>
                </a:rPr>
                <a:t>Pulsa para obtener las coordenadas</a:t>
              </a:r>
              <a:endParaRPr lang="es-PE" sz="1400" b="1" dirty="0">
                <a:latin typeface="Arial" pitchFamily="34" charset="0"/>
                <a:cs typeface="Arial" pitchFamily="34" charset="0"/>
              </a:endParaRPr>
            </a:p>
          </p:txBody>
        </p:sp>
        <p:sp>
          <p:nvSpPr>
            <p:cNvPr id="9" name="8 Elipse"/>
            <p:cNvSpPr/>
            <p:nvPr/>
          </p:nvSpPr>
          <p:spPr>
            <a:xfrm>
              <a:off x="3491880" y="2492896"/>
              <a:ext cx="1656184" cy="1656184"/>
            </a:xfrm>
            <a:prstGeom prst="ellipse">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CuadroTexto"/>
            <p:cNvSpPr txBox="1"/>
            <p:nvPr/>
          </p:nvSpPr>
          <p:spPr>
            <a:xfrm>
              <a:off x="3203848" y="4426545"/>
              <a:ext cx="648072" cy="226591"/>
            </a:xfrm>
            <a:prstGeom prst="rect">
              <a:avLst/>
            </a:prstGeom>
            <a:noFill/>
          </p:spPr>
          <p:txBody>
            <a:bodyPr wrap="square" lIns="36000" tIns="36000" rIns="36000" bIns="36000" rtlCol="0">
              <a:spAutoFit/>
            </a:bodyPr>
            <a:lstStyle/>
            <a:p>
              <a:r>
                <a:rPr lang="es-PE" sz="1000" dirty="0" smtClean="0">
                  <a:latin typeface="Arial" pitchFamily="34" charset="0"/>
                  <a:cs typeface="Arial" pitchFamily="34" charset="0"/>
                </a:rPr>
                <a:t>Latitud</a:t>
              </a:r>
              <a:endParaRPr lang="es-PE" sz="1000" dirty="0">
                <a:latin typeface="Arial" pitchFamily="34" charset="0"/>
                <a:cs typeface="Arial" pitchFamily="34" charset="0"/>
              </a:endParaRPr>
            </a:p>
          </p:txBody>
        </p:sp>
        <p:sp>
          <p:nvSpPr>
            <p:cNvPr id="11" name="10 Rectángulo"/>
            <p:cNvSpPr/>
            <p:nvPr/>
          </p:nvSpPr>
          <p:spPr>
            <a:xfrm>
              <a:off x="3707904" y="4426545"/>
              <a:ext cx="504056"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PE" sz="1000" dirty="0" smtClean="0">
                  <a:solidFill>
                    <a:schemeClr val="tx1"/>
                  </a:solidFill>
                  <a:latin typeface="Arial" pitchFamily="34" charset="0"/>
                  <a:cs typeface="Arial" pitchFamily="34" charset="0"/>
                </a:rPr>
                <a:t>-10.255</a:t>
              </a:r>
              <a:endParaRPr lang="es-PE" sz="1000" dirty="0">
                <a:solidFill>
                  <a:schemeClr val="tx1"/>
                </a:solidFill>
                <a:latin typeface="Arial" pitchFamily="34" charset="0"/>
                <a:cs typeface="Arial" pitchFamily="34" charset="0"/>
              </a:endParaRPr>
            </a:p>
          </p:txBody>
        </p:sp>
        <p:sp>
          <p:nvSpPr>
            <p:cNvPr id="12" name="11 CuadroTexto"/>
            <p:cNvSpPr txBox="1"/>
            <p:nvPr/>
          </p:nvSpPr>
          <p:spPr>
            <a:xfrm>
              <a:off x="4355976" y="4426545"/>
              <a:ext cx="576064" cy="226591"/>
            </a:xfrm>
            <a:prstGeom prst="rect">
              <a:avLst/>
            </a:prstGeom>
            <a:noFill/>
          </p:spPr>
          <p:txBody>
            <a:bodyPr wrap="square" lIns="36000" tIns="36000" rIns="36000" bIns="36000" rtlCol="0">
              <a:spAutoFit/>
            </a:bodyPr>
            <a:lstStyle/>
            <a:p>
              <a:r>
                <a:rPr lang="es-PE" sz="1000" dirty="0" smtClean="0">
                  <a:latin typeface="Arial" pitchFamily="34" charset="0"/>
                  <a:cs typeface="Arial" pitchFamily="34" charset="0"/>
                </a:rPr>
                <a:t>Longitud</a:t>
              </a:r>
              <a:endParaRPr lang="es-PE" sz="1000" dirty="0">
                <a:latin typeface="Arial" pitchFamily="34" charset="0"/>
                <a:cs typeface="Arial" pitchFamily="34" charset="0"/>
              </a:endParaRPr>
            </a:p>
          </p:txBody>
        </p:sp>
        <p:sp>
          <p:nvSpPr>
            <p:cNvPr id="13" name="12 Rectángulo"/>
            <p:cNvSpPr/>
            <p:nvPr/>
          </p:nvSpPr>
          <p:spPr>
            <a:xfrm>
              <a:off x="4932040" y="4426545"/>
              <a:ext cx="504056"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PE" sz="1000" dirty="0" smtClean="0">
                  <a:solidFill>
                    <a:schemeClr val="tx1"/>
                  </a:solidFill>
                  <a:latin typeface="Arial" pitchFamily="34" charset="0"/>
                  <a:cs typeface="Arial" pitchFamily="34" charset="0"/>
                </a:rPr>
                <a:t>-75.221</a:t>
              </a:r>
              <a:endParaRPr lang="es-PE" sz="1000" dirty="0">
                <a:solidFill>
                  <a:schemeClr val="tx1"/>
                </a:solidFill>
                <a:latin typeface="Arial" pitchFamily="34" charset="0"/>
                <a:cs typeface="Arial" pitchFamily="34" charset="0"/>
              </a:endParaRPr>
            </a:p>
          </p:txBody>
        </p:sp>
        <p:sp>
          <p:nvSpPr>
            <p:cNvPr id="14" name="13 Rectángulo redondeado"/>
            <p:cNvSpPr/>
            <p:nvPr/>
          </p:nvSpPr>
          <p:spPr>
            <a:xfrm>
              <a:off x="3203848" y="5157192"/>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Guardar</a:t>
              </a:r>
              <a:endParaRPr lang="es-PE" sz="1100" b="1" dirty="0">
                <a:solidFill>
                  <a:schemeClr val="bg1"/>
                </a:solidFill>
                <a:latin typeface="Arial" pitchFamily="34" charset="0"/>
                <a:cs typeface="Arial" pitchFamily="34" charset="0"/>
              </a:endParaRPr>
            </a:p>
          </p:txBody>
        </p:sp>
        <p:sp>
          <p:nvSpPr>
            <p:cNvPr id="15" name="14 Rectángulo redondeado"/>
            <p:cNvSpPr/>
            <p:nvPr/>
          </p:nvSpPr>
          <p:spPr>
            <a:xfrm>
              <a:off x="4355976" y="5157192"/>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Limpiar</a:t>
              </a:r>
              <a:endParaRPr lang="es-PE" sz="1100" b="1" dirty="0">
                <a:solidFill>
                  <a:schemeClr val="bg1"/>
                </a:solidFill>
                <a:latin typeface="Arial" pitchFamily="34" charset="0"/>
                <a:cs typeface="Arial" pitchFamily="34" charset="0"/>
              </a:endParaRPr>
            </a:p>
          </p:txBody>
        </p:sp>
      </p:grpSp>
      <p:sp>
        <p:nvSpPr>
          <p:cNvPr id="17" name="16 Conector"/>
          <p:cNvSpPr/>
          <p:nvPr/>
        </p:nvSpPr>
        <p:spPr>
          <a:xfrm>
            <a:off x="4644008" y="476672"/>
            <a:ext cx="504056" cy="5040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latin typeface="Arial" pitchFamily="34" charset="0"/>
                <a:cs typeface="Arial" pitchFamily="34" charset="0"/>
              </a:rPr>
              <a:t>2</a:t>
            </a:r>
            <a:endParaRPr lang="es-PE" sz="2200" b="1" dirty="0">
              <a:latin typeface="Arial" pitchFamily="34" charset="0"/>
              <a:cs typeface="Arial" pitchFamily="34" charset="0"/>
            </a:endParaRPr>
          </a:p>
        </p:txBody>
      </p:sp>
      <p:sp>
        <p:nvSpPr>
          <p:cNvPr id="19" name="18 Rectángulo redondeado"/>
          <p:cNvSpPr/>
          <p:nvPr/>
        </p:nvSpPr>
        <p:spPr>
          <a:xfrm>
            <a:off x="5580112" y="980728"/>
            <a:ext cx="2520280" cy="5184576"/>
          </a:xfrm>
          <a:prstGeom prst="roundRect">
            <a:avLst>
              <a:gd name="adj" fmla="val 10620"/>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19 Rectángulo redondeado"/>
          <p:cNvSpPr/>
          <p:nvPr/>
        </p:nvSpPr>
        <p:spPr>
          <a:xfrm>
            <a:off x="5652120" y="1268760"/>
            <a:ext cx="2376264" cy="4464496"/>
          </a:xfrm>
          <a:prstGeom prst="roundRect">
            <a:avLst>
              <a:gd name="adj" fmla="val 5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Rectángulo redondeado"/>
          <p:cNvSpPr/>
          <p:nvPr/>
        </p:nvSpPr>
        <p:spPr>
          <a:xfrm>
            <a:off x="6444208" y="5805264"/>
            <a:ext cx="792088" cy="288032"/>
          </a:xfrm>
          <a:prstGeom prst="round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23 CuadroTexto"/>
          <p:cNvSpPr txBox="1"/>
          <p:nvPr/>
        </p:nvSpPr>
        <p:spPr>
          <a:xfrm>
            <a:off x="5724128" y="1916832"/>
            <a:ext cx="648072" cy="226591"/>
          </a:xfrm>
          <a:prstGeom prst="rect">
            <a:avLst/>
          </a:prstGeom>
          <a:noFill/>
        </p:spPr>
        <p:txBody>
          <a:bodyPr wrap="square" lIns="36000" tIns="36000" rIns="36000" bIns="36000" rtlCol="0">
            <a:spAutoFit/>
          </a:bodyPr>
          <a:lstStyle/>
          <a:p>
            <a:r>
              <a:rPr lang="es-PE" sz="1000" dirty="0" smtClean="0">
                <a:latin typeface="Arial" pitchFamily="34" charset="0"/>
                <a:cs typeface="Arial" pitchFamily="34" charset="0"/>
              </a:rPr>
              <a:t>Latitud</a:t>
            </a:r>
            <a:endParaRPr lang="es-PE" sz="1000" dirty="0">
              <a:latin typeface="Arial" pitchFamily="34" charset="0"/>
              <a:cs typeface="Arial" pitchFamily="34" charset="0"/>
            </a:endParaRPr>
          </a:p>
        </p:txBody>
      </p:sp>
      <p:sp>
        <p:nvSpPr>
          <p:cNvPr id="25" name="24 Rectángulo"/>
          <p:cNvSpPr/>
          <p:nvPr/>
        </p:nvSpPr>
        <p:spPr>
          <a:xfrm>
            <a:off x="6228184" y="1916832"/>
            <a:ext cx="504056"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PE" sz="1000" dirty="0" smtClean="0">
                <a:solidFill>
                  <a:schemeClr val="tx1"/>
                </a:solidFill>
                <a:latin typeface="Arial" pitchFamily="34" charset="0"/>
                <a:cs typeface="Arial" pitchFamily="34" charset="0"/>
              </a:rPr>
              <a:t>-10.255</a:t>
            </a:r>
            <a:endParaRPr lang="es-PE" sz="1000" dirty="0">
              <a:solidFill>
                <a:schemeClr val="tx1"/>
              </a:solidFill>
              <a:latin typeface="Arial" pitchFamily="34" charset="0"/>
              <a:cs typeface="Arial" pitchFamily="34" charset="0"/>
            </a:endParaRPr>
          </a:p>
        </p:txBody>
      </p:sp>
      <p:sp>
        <p:nvSpPr>
          <p:cNvPr id="26" name="25 CuadroTexto"/>
          <p:cNvSpPr txBox="1"/>
          <p:nvPr/>
        </p:nvSpPr>
        <p:spPr>
          <a:xfrm>
            <a:off x="6804248" y="1916832"/>
            <a:ext cx="576064" cy="226591"/>
          </a:xfrm>
          <a:prstGeom prst="rect">
            <a:avLst/>
          </a:prstGeom>
          <a:noFill/>
        </p:spPr>
        <p:txBody>
          <a:bodyPr wrap="square" lIns="36000" tIns="36000" rIns="36000" bIns="36000" rtlCol="0">
            <a:spAutoFit/>
          </a:bodyPr>
          <a:lstStyle/>
          <a:p>
            <a:r>
              <a:rPr lang="es-PE" sz="1000" dirty="0" smtClean="0">
                <a:latin typeface="Arial" pitchFamily="34" charset="0"/>
                <a:cs typeface="Arial" pitchFamily="34" charset="0"/>
              </a:rPr>
              <a:t>Longitud</a:t>
            </a:r>
            <a:endParaRPr lang="es-PE" sz="1000" dirty="0">
              <a:latin typeface="Arial" pitchFamily="34" charset="0"/>
              <a:cs typeface="Arial" pitchFamily="34" charset="0"/>
            </a:endParaRPr>
          </a:p>
        </p:txBody>
      </p:sp>
      <p:sp>
        <p:nvSpPr>
          <p:cNvPr id="27" name="26 Rectángulo"/>
          <p:cNvSpPr/>
          <p:nvPr/>
        </p:nvSpPr>
        <p:spPr>
          <a:xfrm>
            <a:off x="7380312" y="1916832"/>
            <a:ext cx="504056"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PE" sz="1000" dirty="0" smtClean="0">
                <a:solidFill>
                  <a:schemeClr val="tx1"/>
                </a:solidFill>
                <a:latin typeface="Arial" pitchFamily="34" charset="0"/>
                <a:cs typeface="Arial" pitchFamily="34" charset="0"/>
              </a:rPr>
              <a:t>-75.221</a:t>
            </a:r>
            <a:endParaRPr lang="es-PE" sz="1000" dirty="0">
              <a:solidFill>
                <a:schemeClr val="tx1"/>
              </a:solidFill>
              <a:latin typeface="Arial" pitchFamily="34" charset="0"/>
              <a:cs typeface="Arial" pitchFamily="34" charset="0"/>
            </a:endParaRPr>
          </a:p>
        </p:txBody>
      </p:sp>
      <p:sp>
        <p:nvSpPr>
          <p:cNvPr id="28" name="27 Rectángulo redondeado"/>
          <p:cNvSpPr/>
          <p:nvPr/>
        </p:nvSpPr>
        <p:spPr>
          <a:xfrm>
            <a:off x="5724128" y="5229200"/>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Agregar</a:t>
            </a:r>
            <a:endParaRPr lang="es-PE" sz="1100" b="1" dirty="0">
              <a:solidFill>
                <a:schemeClr val="bg1"/>
              </a:solidFill>
              <a:latin typeface="Arial" pitchFamily="34" charset="0"/>
              <a:cs typeface="Arial" pitchFamily="34" charset="0"/>
            </a:endParaRPr>
          </a:p>
        </p:txBody>
      </p:sp>
      <p:sp>
        <p:nvSpPr>
          <p:cNvPr id="29" name="28 Rectángulo redondeado"/>
          <p:cNvSpPr/>
          <p:nvPr/>
        </p:nvSpPr>
        <p:spPr>
          <a:xfrm>
            <a:off x="6876256" y="5229200"/>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Cancelar</a:t>
            </a:r>
            <a:endParaRPr lang="es-PE" sz="1100" b="1" dirty="0">
              <a:solidFill>
                <a:schemeClr val="bg1"/>
              </a:solidFill>
              <a:latin typeface="Arial" pitchFamily="34" charset="0"/>
              <a:cs typeface="Arial" pitchFamily="34" charset="0"/>
            </a:endParaRPr>
          </a:p>
        </p:txBody>
      </p:sp>
      <p:sp>
        <p:nvSpPr>
          <p:cNvPr id="30" name="29 Rectángulo"/>
          <p:cNvSpPr/>
          <p:nvPr/>
        </p:nvSpPr>
        <p:spPr>
          <a:xfrm>
            <a:off x="5724128" y="1772816"/>
            <a:ext cx="2232248" cy="309634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32" name="31 Conector recto"/>
          <p:cNvCxnSpPr/>
          <p:nvPr/>
        </p:nvCxnSpPr>
        <p:spPr>
          <a:xfrm>
            <a:off x="5724128" y="2276872"/>
            <a:ext cx="2232248"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5724128" y="2420888"/>
            <a:ext cx="1512168" cy="261610"/>
          </a:xfrm>
          <a:prstGeom prst="rect">
            <a:avLst/>
          </a:prstGeom>
          <a:noFill/>
        </p:spPr>
        <p:txBody>
          <a:bodyPr wrap="square" rtlCol="0">
            <a:spAutoFit/>
          </a:bodyPr>
          <a:lstStyle/>
          <a:p>
            <a:r>
              <a:rPr lang="es-PE" sz="1100" dirty="0" smtClean="0">
                <a:latin typeface="Arial" pitchFamily="34" charset="0"/>
                <a:cs typeface="Arial" pitchFamily="34" charset="0"/>
              </a:rPr>
              <a:t>Código Modular :</a:t>
            </a:r>
            <a:endParaRPr lang="es-PE" sz="1100" dirty="0">
              <a:latin typeface="Arial" pitchFamily="34" charset="0"/>
              <a:cs typeface="Arial" pitchFamily="34" charset="0"/>
            </a:endParaRPr>
          </a:p>
        </p:txBody>
      </p:sp>
      <p:sp>
        <p:nvSpPr>
          <p:cNvPr id="34" name="33 CuadroTexto"/>
          <p:cNvSpPr txBox="1"/>
          <p:nvPr/>
        </p:nvSpPr>
        <p:spPr>
          <a:xfrm>
            <a:off x="5724128" y="2708920"/>
            <a:ext cx="1512168" cy="261610"/>
          </a:xfrm>
          <a:prstGeom prst="rect">
            <a:avLst/>
          </a:prstGeom>
          <a:noFill/>
        </p:spPr>
        <p:txBody>
          <a:bodyPr wrap="square" rtlCol="0">
            <a:spAutoFit/>
          </a:bodyPr>
          <a:lstStyle/>
          <a:p>
            <a:r>
              <a:rPr lang="es-PE" sz="1100" dirty="0" smtClean="0">
                <a:latin typeface="Arial" pitchFamily="34" charset="0"/>
                <a:cs typeface="Arial" pitchFamily="34" charset="0"/>
              </a:rPr>
              <a:t>Anexo :</a:t>
            </a:r>
            <a:endParaRPr lang="es-PE" sz="1100" dirty="0">
              <a:latin typeface="Arial" pitchFamily="34" charset="0"/>
              <a:cs typeface="Arial" pitchFamily="34" charset="0"/>
            </a:endParaRPr>
          </a:p>
        </p:txBody>
      </p:sp>
      <p:sp>
        <p:nvSpPr>
          <p:cNvPr id="35" name="34 Rectángulo"/>
          <p:cNvSpPr/>
          <p:nvPr/>
        </p:nvSpPr>
        <p:spPr>
          <a:xfrm>
            <a:off x="6948264" y="2420888"/>
            <a:ext cx="792088"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rIns="36000" rtlCol="0" anchor="ctr"/>
          <a:lstStyle/>
          <a:p>
            <a:r>
              <a:rPr lang="es-PE" sz="1000" dirty="0" smtClean="0">
                <a:solidFill>
                  <a:schemeClr val="tx1"/>
                </a:solidFill>
                <a:latin typeface="Arial" pitchFamily="34" charset="0"/>
                <a:cs typeface="Arial" pitchFamily="34" charset="0"/>
              </a:rPr>
              <a:t>_</a:t>
            </a:r>
            <a:endParaRPr lang="es-PE" sz="1000" dirty="0">
              <a:solidFill>
                <a:schemeClr val="tx1"/>
              </a:solidFill>
              <a:latin typeface="Arial" pitchFamily="34" charset="0"/>
              <a:cs typeface="Arial" pitchFamily="34" charset="0"/>
            </a:endParaRPr>
          </a:p>
        </p:txBody>
      </p:sp>
      <p:sp>
        <p:nvSpPr>
          <p:cNvPr id="36" name="35 Rectángulo"/>
          <p:cNvSpPr/>
          <p:nvPr/>
        </p:nvSpPr>
        <p:spPr>
          <a:xfrm>
            <a:off x="6948264" y="2708920"/>
            <a:ext cx="288032"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PE" sz="1000" dirty="0">
              <a:solidFill>
                <a:schemeClr val="tx1"/>
              </a:solidFill>
              <a:latin typeface="Arial" pitchFamily="34" charset="0"/>
              <a:cs typeface="Arial" pitchFamily="34" charset="0"/>
            </a:endParaRPr>
          </a:p>
        </p:txBody>
      </p:sp>
      <p:sp>
        <p:nvSpPr>
          <p:cNvPr id="37" name="36 CuadroTexto"/>
          <p:cNvSpPr txBox="1"/>
          <p:nvPr/>
        </p:nvSpPr>
        <p:spPr>
          <a:xfrm>
            <a:off x="5724128" y="2996952"/>
            <a:ext cx="1512168" cy="261610"/>
          </a:xfrm>
          <a:prstGeom prst="rect">
            <a:avLst/>
          </a:prstGeom>
          <a:noFill/>
        </p:spPr>
        <p:txBody>
          <a:bodyPr wrap="square" rtlCol="0">
            <a:spAutoFit/>
          </a:bodyPr>
          <a:lstStyle/>
          <a:p>
            <a:r>
              <a:rPr lang="es-PE" sz="1100" dirty="0" smtClean="0">
                <a:latin typeface="Arial" pitchFamily="34" charset="0"/>
                <a:cs typeface="Arial" pitchFamily="34" charset="0"/>
              </a:rPr>
              <a:t>Nombre servicio :</a:t>
            </a:r>
            <a:endParaRPr lang="es-PE" sz="1100" dirty="0">
              <a:latin typeface="Arial" pitchFamily="34" charset="0"/>
              <a:cs typeface="Arial" pitchFamily="34" charset="0"/>
            </a:endParaRPr>
          </a:p>
        </p:txBody>
      </p:sp>
      <p:sp>
        <p:nvSpPr>
          <p:cNvPr id="38" name="37 Rectángulo"/>
          <p:cNvSpPr/>
          <p:nvPr/>
        </p:nvSpPr>
        <p:spPr>
          <a:xfrm>
            <a:off x="6948264" y="2996952"/>
            <a:ext cx="792088"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PE" sz="1000" dirty="0">
              <a:solidFill>
                <a:schemeClr val="tx1"/>
              </a:solidFill>
              <a:latin typeface="Arial" pitchFamily="34" charset="0"/>
              <a:cs typeface="Arial" pitchFamily="34" charset="0"/>
            </a:endParaRPr>
          </a:p>
        </p:txBody>
      </p:sp>
      <p:sp>
        <p:nvSpPr>
          <p:cNvPr id="39" name="38 Rectángulo"/>
          <p:cNvSpPr/>
          <p:nvPr/>
        </p:nvSpPr>
        <p:spPr>
          <a:xfrm>
            <a:off x="5868144" y="3429000"/>
            <a:ext cx="1944216" cy="1224136"/>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PE" sz="10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onector"/>
          <p:cNvSpPr/>
          <p:nvPr/>
        </p:nvSpPr>
        <p:spPr>
          <a:xfrm>
            <a:off x="323528" y="548680"/>
            <a:ext cx="504056" cy="5040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latin typeface="Arial" pitchFamily="34" charset="0"/>
                <a:cs typeface="Arial" pitchFamily="34" charset="0"/>
              </a:rPr>
              <a:t>3</a:t>
            </a:r>
            <a:endParaRPr lang="es-PE" sz="2200" b="1" dirty="0">
              <a:latin typeface="Arial" pitchFamily="34" charset="0"/>
              <a:cs typeface="Arial" pitchFamily="34" charset="0"/>
            </a:endParaRPr>
          </a:p>
        </p:txBody>
      </p:sp>
      <p:sp>
        <p:nvSpPr>
          <p:cNvPr id="5" name="4 Rectángulo redondeado"/>
          <p:cNvSpPr/>
          <p:nvPr/>
        </p:nvSpPr>
        <p:spPr>
          <a:xfrm>
            <a:off x="1259632" y="980728"/>
            <a:ext cx="2520280" cy="5184576"/>
          </a:xfrm>
          <a:prstGeom prst="roundRect">
            <a:avLst>
              <a:gd name="adj" fmla="val 10620"/>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Rectángulo redondeado"/>
          <p:cNvSpPr/>
          <p:nvPr/>
        </p:nvSpPr>
        <p:spPr>
          <a:xfrm>
            <a:off x="1331640" y="1268760"/>
            <a:ext cx="2376264" cy="4464496"/>
          </a:xfrm>
          <a:prstGeom prst="roundRect">
            <a:avLst>
              <a:gd name="adj" fmla="val 5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Rectángulo redondeado"/>
          <p:cNvSpPr/>
          <p:nvPr/>
        </p:nvSpPr>
        <p:spPr>
          <a:xfrm>
            <a:off x="2123728" y="5805264"/>
            <a:ext cx="792088" cy="288032"/>
          </a:xfrm>
          <a:prstGeom prst="round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Conector"/>
          <p:cNvSpPr/>
          <p:nvPr/>
        </p:nvSpPr>
        <p:spPr>
          <a:xfrm>
            <a:off x="4644008" y="476672"/>
            <a:ext cx="504056" cy="5040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a:latin typeface="Arial" pitchFamily="34" charset="0"/>
                <a:cs typeface="Arial" pitchFamily="34" charset="0"/>
              </a:rPr>
              <a:t>4</a:t>
            </a:r>
          </a:p>
        </p:txBody>
      </p:sp>
      <p:sp>
        <p:nvSpPr>
          <p:cNvPr id="19" name="18 Rectángulo redondeado"/>
          <p:cNvSpPr/>
          <p:nvPr/>
        </p:nvSpPr>
        <p:spPr>
          <a:xfrm>
            <a:off x="5580112" y="980728"/>
            <a:ext cx="2520280" cy="5184576"/>
          </a:xfrm>
          <a:prstGeom prst="roundRect">
            <a:avLst>
              <a:gd name="adj" fmla="val 10620"/>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19 Rectángulo redondeado"/>
          <p:cNvSpPr/>
          <p:nvPr/>
        </p:nvSpPr>
        <p:spPr>
          <a:xfrm>
            <a:off x="5652120" y="1268760"/>
            <a:ext cx="2376264" cy="4464496"/>
          </a:xfrm>
          <a:prstGeom prst="roundRect">
            <a:avLst>
              <a:gd name="adj" fmla="val 5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Rectángulo redondeado"/>
          <p:cNvSpPr/>
          <p:nvPr/>
        </p:nvSpPr>
        <p:spPr>
          <a:xfrm>
            <a:off x="6444208" y="5805264"/>
            <a:ext cx="792088" cy="288032"/>
          </a:xfrm>
          <a:prstGeom prst="round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8" name="47 Grupo"/>
          <p:cNvGrpSpPr/>
          <p:nvPr/>
        </p:nvGrpSpPr>
        <p:grpSpPr>
          <a:xfrm>
            <a:off x="1403648" y="1628800"/>
            <a:ext cx="2376264" cy="3896816"/>
            <a:chOff x="1403648" y="1628800"/>
            <a:chExt cx="2376264" cy="3896816"/>
          </a:xfrm>
        </p:grpSpPr>
        <p:sp>
          <p:nvSpPr>
            <p:cNvPr id="14" name="13 Rectángulo redondeado"/>
            <p:cNvSpPr/>
            <p:nvPr/>
          </p:nvSpPr>
          <p:spPr>
            <a:xfrm>
              <a:off x="1403648" y="5229200"/>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Enviar lista</a:t>
              </a:r>
              <a:endParaRPr lang="es-PE" sz="1100" b="1" dirty="0">
                <a:solidFill>
                  <a:schemeClr val="bg1"/>
                </a:solidFill>
                <a:latin typeface="Arial" pitchFamily="34" charset="0"/>
                <a:cs typeface="Arial" pitchFamily="34" charset="0"/>
              </a:endParaRPr>
            </a:p>
          </p:txBody>
        </p:sp>
        <p:sp>
          <p:nvSpPr>
            <p:cNvPr id="15" name="14 Rectángulo redondeado"/>
            <p:cNvSpPr/>
            <p:nvPr/>
          </p:nvSpPr>
          <p:spPr>
            <a:xfrm>
              <a:off x="2555776" y="5229200"/>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Salir</a:t>
              </a:r>
              <a:endParaRPr lang="es-PE" sz="1100" b="1" dirty="0">
                <a:solidFill>
                  <a:schemeClr val="bg1"/>
                </a:solidFill>
                <a:latin typeface="Arial" pitchFamily="34" charset="0"/>
                <a:cs typeface="Arial" pitchFamily="34" charset="0"/>
              </a:endParaRPr>
            </a:p>
          </p:txBody>
        </p:sp>
        <p:sp>
          <p:nvSpPr>
            <p:cNvPr id="39" name="38 Rectángulo"/>
            <p:cNvSpPr/>
            <p:nvPr/>
          </p:nvSpPr>
          <p:spPr>
            <a:xfrm>
              <a:off x="1403648" y="1628800"/>
              <a:ext cx="2232248" cy="331236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40" name="39 Conector recto"/>
            <p:cNvCxnSpPr/>
            <p:nvPr/>
          </p:nvCxnSpPr>
          <p:spPr>
            <a:xfrm>
              <a:off x="1403648" y="2204864"/>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40 Conector recto"/>
            <p:cNvCxnSpPr/>
            <p:nvPr/>
          </p:nvCxnSpPr>
          <p:spPr>
            <a:xfrm>
              <a:off x="1403648" y="2780928"/>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1403648" y="3356992"/>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1403648" y="3861048"/>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1403648" y="4437112"/>
              <a:ext cx="2232248"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1475656" y="1650866"/>
              <a:ext cx="2304256" cy="553998"/>
            </a:xfrm>
            <a:prstGeom prst="rect">
              <a:avLst/>
            </a:prstGeom>
            <a:noFill/>
          </p:spPr>
          <p:txBody>
            <a:bodyPr wrap="square" rtlCol="0">
              <a:spAutoFit/>
            </a:bodyPr>
            <a:lstStyle/>
            <a:p>
              <a:r>
                <a:rPr lang="es-PE" sz="1000" dirty="0" smtClean="0">
                  <a:latin typeface="Arial" pitchFamily="34" charset="0"/>
                  <a:cs typeface="Arial" pitchFamily="34" charset="0"/>
                </a:rPr>
                <a:t>Código Modular: 2344510, Anexo:0</a:t>
              </a:r>
            </a:p>
            <a:p>
              <a:r>
                <a:rPr lang="es-PE" sz="1000" dirty="0" smtClean="0">
                  <a:latin typeface="Arial" pitchFamily="34" charset="0"/>
                  <a:cs typeface="Arial" pitchFamily="34" charset="0"/>
                </a:rPr>
                <a:t>Latitud: -10.255, Longitud: -75.221</a:t>
              </a:r>
            </a:p>
            <a:p>
              <a:r>
                <a:rPr lang="es-PE" sz="1000" dirty="0" smtClean="0">
                  <a:latin typeface="Arial" pitchFamily="34" charset="0"/>
                  <a:cs typeface="Arial" pitchFamily="34" charset="0"/>
                </a:rPr>
                <a:t>Nombre servicio: Santa Ana</a:t>
              </a:r>
              <a:endParaRPr lang="es-PE" sz="1000" dirty="0">
                <a:latin typeface="Arial" pitchFamily="34" charset="0"/>
                <a:cs typeface="Arial" pitchFamily="34" charset="0"/>
              </a:endParaRPr>
            </a:p>
          </p:txBody>
        </p:sp>
        <p:sp>
          <p:nvSpPr>
            <p:cNvPr id="46" name="45 CuadroTexto"/>
            <p:cNvSpPr txBox="1"/>
            <p:nvPr/>
          </p:nvSpPr>
          <p:spPr>
            <a:xfrm>
              <a:off x="1475656" y="2204864"/>
              <a:ext cx="2304256" cy="553998"/>
            </a:xfrm>
            <a:prstGeom prst="rect">
              <a:avLst/>
            </a:prstGeom>
            <a:noFill/>
          </p:spPr>
          <p:txBody>
            <a:bodyPr wrap="square" rtlCol="0">
              <a:spAutoFit/>
            </a:bodyPr>
            <a:lstStyle/>
            <a:p>
              <a:r>
                <a:rPr lang="es-PE" sz="1000" dirty="0" smtClean="0">
                  <a:latin typeface="Arial" pitchFamily="34" charset="0"/>
                  <a:cs typeface="Arial" pitchFamily="34" charset="0"/>
                </a:rPr>
                <a:t>Código Modular: 0522419, Anexo:0</a:t>
              </a:r>
            </a:p>
            <a:p>
              <a:r>
                <a:rPr lang="es-PE" sz="1000" dirty="0" smtClean="0">
                  <a:latin typeface="Arial" pitchFamily="34" charset="0"/>
                  <a:cs typeface="Arial" pitchFamily="34" charset="0"/>
                </a:rPr>
                <a:t>Latitud: -12.662, Longitud: -72.446</a:t>
              </a:r>
            </a:p>
            <a:p>
              <a:r>
                <a:rPr lang="es-PE" sz="1000" dirty="0" smtClean="0">
                  <a:latin typeface="Arial" pitchFamily="34" charset="0"/>
                  <a:cs typeface="Arial" pitchFamily="34" charset="0"/>
                </a:rPr>
                <a:t>Nombre servicio: Ramón Castilla</a:t>
              </a:r>
            </a:p>
          </p:txBody>
        </p:sp>
        <p:sp>
          <p:nvSpPr>
            <p:cNvPr id="47" name="46 CuadroTexto"/>
            <p:cNvSpPr txBox="1"/>
            <p:nvPr/>
          </p:nvSpPr>
          <p:spPr>
            <a:xfrm>
              <a:off x="1475656" y="2780928"/>
              <a:ext cx="2304256" cy="553998"/>
            </a:xfrm>
            <a:prstGeom prst="rect">
              <a:avLst/>
            </a:prstGeom>
            <a:noFill/>
          </p:spPr>
          <p:txBody>
            <a:bodyPr wrap="square" rtlCol="0">
              <a:spAutoFit/>
            </a:bodyPr>
            <a:lstStyle/>
            <a:p>
              <a:r>
                <a:rPr lang="es-PE" sz="1000" dirty="0" smtClean="0">
                  <a:latin typeface="Arial" pitchFamily="34" charset="0"/>
                  <a:cs typeface="Arial" pitchFamily="34" charset="0"/>
                </a:rPr>
                <a:t>Código Modular: 5703761, Anexo:0</a:t>
              </a:r>
            </a:p>
            <a:p>
              <a:r>
                <a:rPr lang="es-PE" sz="1000" dirty="0" smtClean="0">
                  <a:latin typeface="Arial" pitchFamily="34" charset="0"/>
                  <a:cs typeface="Arial" pitchFamily="34" charset="0"/>
                </a:rPr>
                <a:t>Latitud: -9.721, Longitud: -71.481</a:t>
              </a:r>
            </a:p>
            <a:p>
              <a:r>
                <a:rPr lang="es-PE" sz="1000" dirty="0" smtClean="0">
                  <a:latin typeface="Arial" pitchFamily="34" charset="0"/>
                  <a:cs typeface="Arial" pitchFamily="34" charset="0"/>
                </a:rPr>
                <a:t>Nombre servicio: La Pradera</a:t>
              </a:r>
            </a:p>
          </p:txBody>
        </p:sp>
      </p:grpSp>
      <p:sp>
        <p:nvSpPr>
          <p:cNvPr id="62" name="61 Rectángulo redondeado"/>
          <p:cNvSpPr/>
          <p:nvPr/>
        </p:nvSpPr>
        <p:spPr>
          <a:xfrm>
            <a:off x="5724128" y="2492896"/>
            <a:ext cx="2232248" cy="1800200"/>
          </a:xfrm>
          <a:prstGeom prst="roundRect">
            <a:avLst>
              <a:gd name="adj" fmla="val 38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smtClean="0"/>
              <a:t>USUARIO  Y CLAVE PARA EL ENVÍO</a:t>
            </a:r>
            <a:endParaRPr lang="es-PE" sz="1200" b="1" dirty="0"/>
          </a:p>
        </p:txBody>
      </p:sp>
      <p:sp>
        <p:nvSpPr>
          <p:cNvPr id="61" name="60 Rectángulo redondeado"/>
          <p:cNvSpPr/>
          <p:nvPr/>
        </p:nvSpPr>
        <p:spPr>
          <a:xfrm>
            <a:off x="5724128" y="2492896"/>
            <a:ext cx="2232248" cy="36004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PE" sz="1000" b="1" dirty="0" smtClean="0"/>
              <a:t>USUARIO  Y CLAVE PARA EL ENVÍO</a:t>
            </a:r>
            <a:endParaRPr lang="es-PE" sz="1000" b="1" dirty="0"/>
          </a:p>
        </p:txBody>
      </p:sp>
      <p:sp>
        <p:nvSpPr>
          <p:cNvPr id="63" name="62 CuadroTexto"/>
          <p:cNvSpPr txBox="1"/>
          <p:nvPr/>
        </p:nvSpPr>
        <p:spPr>
          <a:xfrm>
            <a:off x="5868144" y="2996952"/>
            <a:ext cx="936104" cy="276999"/>
          </a:xfrm>
          <a:prstGeom prst="rect">
            <a:avLst/>
          </a:prstGeom>
          <a:noFill/>
        </p:spPr>
        <p:txBody>
          <a:bodyPr wrap="square" rtlCol="0">
            <a:spAutoFit/>
          </a:bodyPr>
          <a:lstStyle/>
          <a:p>
            <a:r>
              <a:rPr lang="es-PE" sz="1200" dirty="0" smtClean="0"/>
              <a:t>Usuario:</a:t>
            </a:r>
            <a:endParaRPr lang="es-PE" sz="1200" dirty="0"/>
          </a:p>
        </p:txBody>
      </p:sp>
      <p:sp>
        <p:nvSpPr>
          <p:cNvPr id="64" name="63 CuadroTexto"/>
          <p:cNvSpPr txBox="1"/>
          <p:nvPr/>
        </p:nvSpPr>
        <p:spPr>
          <a:xfrm>
            <a:off x="5868144" y="3429000"/>
            <a:ext cx="792088" cy="276999"/>
          </a:xfrm>
          <a:prstGeom prst="rect">
            <a:avLst/>
          </a:prstGeom>
          <a:noFill/>
        </p:spPr>
        <p:txBody>
          <a:bodyPr wrap="square" rtlCol="0">
            <a:spAutoFit/>
          </a:bodyPr>
          <a:lstStyle/>
          <a:p>
            <a:r>
              <a:rPr lang="es-PE" sz="1200" dirty="0" smtClean="0"/>
              <a:t>Clave:</a:t>
            </a:r>
            <a:endParaRPr lang="es-PE" sz="1200" dirty="0"/>
          </a:p>
        </p:txBody>
      </p:sp>
      <p:sp>
        <p:nvSpPr>
          <p:cNvPr id="65" name="64 Rectángulo"/>
          <p:cNvSpPr/>
          <p:nvPr/>
        </p:nvSpPr>
        <p:spPr>
          <a:xfrm>
            <a:off x="6588224" y="3068960"/>
            <a:ext cx="1152128"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PE" sz="1000" dirty="0">
              <a:solidFill>
                <a:schemeClr val="tx1"/>
              </a:solidFill>
              <a:latin typeface="Arial" pitchFamily="34" charset="0"/>
              <a:cs typeface="Arial" pitchFamily="34" charset="0"/>
            </a:endParaRPr>
          </a:p>
        </p:txBody>
      </p:sp>
      <p:sp>
        <p:nvSpPr>
          <p:cNvPr id="66" name="65 Rectángulo"/>
          <p:cNvSpPr/>
          <p:nvPr/>
        </p:nvSpPr>
        <p:spPr>
          <a:xfrm>
            <a:off x="6588224" y="3501008"/>
            <a:ext cx="1152128"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s-PE" sz="1000" dirty="0">
              <a:solidFill>
                <a:schemeClr val="tx1"/>
              </a:solidFill>
              <a:latin typeface="Arial" pitchFamily="34" charset="0"/>
              <a:cs typeface="Arial" pitchFamily="34" charset="0"/>
            </a:endParaRPr>
          </a:p>
        </p:txBody>
      </p:sp>
      <p:sp>
        <p:nvSpPr>
          <p:cNvPr id="50" name="49 Rectángulo redondeado"/>
          <p:cNvSpPr/>
          <p:nvPr/>
        </p:nvSpPr>
        <p:spPr>
          <a:xfrm>
            <a:off x="6444208" y="3924672"/>
            <a:ext cx="864096" cy="224408"/>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Enviar</a:t>
            </a:r>
            <a:endParaRPr lang="es-PE" sz="1100" b="1" dirty="0">
              <a:solidFill>
                <a:schemeClr val="bg1"/>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onector"/>
          <p:cNvSpPr/>
          <p:nvPr/>
        </p:nvSpPr>
        <p:spPr>
          <a:xfrm>
            <a:off x="323528" y="548680"/>
            <a:ext cx="504056" cy="5040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a:latin typeface="Arial" pitchFamily="34" charset="0"/>
                <a:cs typeface="Arial" pitchFamily="34" charset="0"/>
              </a:rPr>
              <a:t>5</a:t>
            </a:r>
          </a:p>
        </p:txBody>
      </p:sp>
      <p:sp>
        <p:nvSpPr>
          <p:cNvPr id="5" name="4 Rectángulo redondeado"/>
          <p:cNvSpPr/>
          <p:nvPr/>
        </p:nvSpPr>
        <p:spPr>
          <a:xfrm>
            <a:off x="1259632" y="980728"/>
            <a:ext cx="2520280" cy="5184576"/>
          </a:xfrm>
          <a:prstGeom prst="roundRect">
            <a:avLst>
              <a:gd name="adj" fmla="val 10620"/>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Rectángulo redondeado"/>
          <p:cNvSpPr/>
          <p:nvPr/>
        </p:nvSpPr>
        <p:spPr>
          <a:xfrm>
            <a:off x="1331640" y="1268760"/>
            <a:ext cx="2376264" cy="4464496"/>
          </a:xfrm>
          <a:prstGeom prst="roundRect">
            <a:avLst>
              <a:gd name="adj" fmla="val 5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Rectángulo redondeado"/>
          <p:cNvSpPr/>
          <p:nvPr/>
        </p:nvSpPr>
        <p:spPr>
          <a:xfrm>
            <a:off x="2123728" y="5805264"/>
            <a:ext cx="792088" cy="288032"/>
          </a:xfrm>
          <a:prstGeom prst="round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Conector"/>
          <p:cNvSpPr/>
          <p:nvPr/>
        </p:nvSpPr>
        <p:spPr>
          <a:xfrm>
            <a:off x="4644008" y="476672"/>
            <a:ext cx="504056" cy="5040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a:latin typeface="Arial" pitchFamily="34" charset="0"/>
                <a:cs typeface="Arial" pitchFamily="34" charset="0"/>
              </a:rPr>
              <a:t>1</a:t>
            </a:r>
          </a:p>
        </p:txBody>
      </p:sp>
      <p:sp>
        <p:nvSpPr>
          <p:cNvPr id="14" name="13 Rectángulo redondeado"/>
          <p:cNvSpPr/>
          <p:nvPr/>
        </p:nvSpPr>
        <p:spPr>
          <a:xfrm>
            <a:off x="1403648" y="5229200"/>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lumMod val="65000"/>
                  </a:schemeClr>
                </a:solidFill>
                <a:latin typeface="Arial" pitchFamily="34" charset="0"/>
                <a:cs typeface="Arial" pitchFamily="34" charset="0"/>
              </a:rPr>
              <a:t>Enviar lista</a:t>
            </a:r>
            <a:endParaRPr lang="es-PE" sz="1100" b="1" dirty="0">
              <a:solidFill>
                <a:schemeClr val="bg1">
                  <a:lumMod val="65000"/>
                </a:schemeClr>
              </a:solidFill>
              <a:latin typeface="Arial" pitchFamily="34" charset="0"/>
              <a:cs typeface="Arial" pitchFamily="34" charset="0"/>
            </a:endParaRPr>
          </a:p>
        </p:txBody>
      </p:sp>
      <p:sp>
        <p:nvSpPr>
          <p:cNvPr id="15" name="14 Rectángulo redondeado"/>
          <p:cNvSpPr/>
          <p:nvPr/>
        </p:nvSpPr>
        <p:spPr>
          <a:xfrm>
            <a:off x="2555776" y="5229200"/>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Salir</a:t>
            </a:r>
            <a:endParaRPr lang="es-PE" sz="1100" b="1" dirty="0">
              <a:solidFill>
                <a:schemeClr val="bg1"/>
              </a:solidFill>
              <a:latin typeface="Arial" pitchFamily="34" charset="0"/>
              <a:cs typeface="Arial" pitchFamily="34" charset="0"/>
            </a:endParaRPr>
          </a:p>
        </p:txBody>
      </p:sp>
      <p:sp>
        <p:nvSpPr>
          <p:cNvPr id="39" name="38 Rectángulo"/>
          <p:cNvSpPr/>
          <p:nvPr/>
        </p:nvSpPr>
        <p:spPr>
          <a:xfrm>
            <a:off x="1403648" y="1628800"/>
            <a:ext cx="2232248" cy="331236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40" name="39 Conector recto"/>
          <p:cNvCxnSpPr/>
          <p:nvPr/>
        </p:nvCxnSpPr>
        <p:spPr>
          <a:xfrm>
            <a:off x="1403648" y="2204864"/>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40 Conector recto"/>
          <p:cNvCxnSpPr/>
          <p:nvPr/>
        </p:nvCxnSpPr>
        <p:spPr>
          <a:xfrm>
            <a:off x="1403648" y="2780928"/>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1403648" y="3356992"/>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1403648" y="3861048"/>
            <a:ext cx="2232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1403648" y="4437112"/>
            <a:ext cx="2232248"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28 Rectángulo"/>
          <p:cNvSpPr/>
          <p:nvPr/>
        </p:nvSpPr>
        <p:spPr>
          <a:xfrm>
            <a:off x="1403648" y="2708920"/>
            <a:ext cx="2304256"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s-PE" sz="1400" dirty="0" smtClean="0">
                <a:solidFill>
                  <a:schemeClr val="tx1"/>
                </a:solidFill>
                <a:latin typeface="Arial" pitchFamily="34" charset="0"/>
                <a:cs typeface="Arial" pitchFamily="34" charset="0"/>
              </a:rPr>
              <a:t>3 coordenadas enviadas …</a:t>
            </a:r>
            <a:endParaRPr lang="es-PE" sz="1400" dirty="0">
              <a:solidFill>
                <a:schemeClr val="tx1"/>
              </a:solidFill>
              <a:latin typeface="Arial" pitchFamily="34" charset="0"/>
              <a:cs typeface="Arial" pitchFamily="34" charset="0"/>
            </a:endParaRPr>
          </a:p>
        </p:txBody>
      </p:sp>
      <p:grpSp>
        <p:nvGrpSpPr>
          <p:cNvPr id="30" name="29 Grupo"/>
          <p:cNvGrpSpPr/>
          <p:nvPr/>
        </p:nvGrpSpPr>
        <p:grpSpPr>
          <a:xfrm>
            <a:off x="5580112" y="980728"/>
            <a:ext cx="2520280" cy="5184576"/>
            <a:chOff x="3059832" y="908720"/>
            <a:chExt cx="2520280" cy="5184576"/>
          </a:xfrm>
        </p:grpSpPr>
        <p:sp>
          <p:nvSpPr>
            <p:cNvPr id="31" name="30 Rectángulo redondeado"/>
            <p:cNvSpPr/>
            <p:nvPr/>
          </p:nvSpPr>
          <p:spPr>
            <a:xfrm>
              <a:off x="3059832" y="908720"/>
              <a:ext cx="2520280" cy="5184576"/>
            </a:xfrm>
            <a:prstGeom prst="roundRect">
              <a:avLst>
                <a:gd name="adj" fmla="val 10620"/>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Rectángulo redondeado"/>
            <p:cNvSpPr/>
            <p:nvPr/>
          </p:nvSpPr>
          <p:spPr>
            <a:xfrm>
              <a:off x="3131840" y="1196752"/>
              <a:ext cx="2376264" cy="4464496"/>
            </a:xfrm>
            <a:prstGeom prst="roundRect">
              <a:avLst>
                <a:gd name="adj" fmla="val 50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3" name="32 Rectángulo redondeado"/>
            <p:cNvSpPr/>
            <p:nvPr/>
          </p:nvSpPr>
          <p:spPr>
            <a:xfrm>
              <a:off x="3923928" y="5733256"/>
              <a:ext cx="792088" cy="288032"/>
            </a:xfrm>
            <a:prstGeom prst="round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CuadroTexto"/>
            <p:cNvSpPr txBox="1"/>
            <p:nvPr/>
          </p:nvSpPr>
          <p:spPr>
            <a:xfrm>
              <a:off x="3203848" y="1772816"/>
              <a:ext cx="2232248" cy="503590"/>
            </a:xfrm>
            <a:prstGeom prst="rect">
              <a:avLst/>
            </a:prstGeom>
            <a:noFill/>
          </p:spPr>
          <p:txBody>
            <a:bodyPr wrap="square" lIns="36000" tIns="36000" rIns="36000" bIns="36000" rtlCol="0">
              <a:spAutoFit/>
            </a:bodyPr>
            <a:lstStyle/>
            <a:p>
              <a:pPr algn="ctr"/>
              <a:r>
                <a:rPr lang="es-PE" sz="1400" b="1" dirty="0" smtClean="0">
                  <a:latin typeface="Arial" pitchFamily="34" charset="0"/>
                  <a:cs typeface="Arial" pitchFamily="34" charset="0"/>
                </a:rPr>
                <a:t>Pulsa para obtener las coordenadas</a:t>
              </a:r>
              <a:endParaRPr lang="es-PE" sz="1400" b="1" dirty="0">
                <a:latin typeface="Arial" pitchFamily="34" charset="0"/>
                <a:cs typeface="Arial" pitchFamily="34" charset="0"/>
              </a:endParaRPr>
            </a:p>
          </p:txBody>
        </p:sp>
        <p:sp>
          <p:nvSpPr>
            <p:cNvPr id="35" name="34 Elipse"/>
            <p:cNvSpPr/>
            <p:nvPr/>
          </p:nvSpPr>
          <p:spPr>
            <a:xfrm>
              <a:off x="3491880" y="2492896"/>
              <a:ext cx="1656184" cy="1656184"/>
            </a:xfrm>
            <a:prstGeom prst="ellipse">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6" name="35 CuadroTexto"/>
            <p:cNvSpPr txBox="1"/>
            <p:nvPr/>
          </p:nvSpPr>
          <p:spPr>
            <a:xfrm>
              <a:off x="3203848" y="4426545"/>
              <a:ext cx="648072" cy="226591"/>
            </a:xfrm>
            <a:prstGeom prst="rect">
              <a:avLst/>
            </a:prstGeom>
            <a:noFill/>
          </p:spPr>
          <p:txBody>
            <a:bodyPr wrap="square" lIns="36000" tIns="36000" rIns="36000" bIns="36000" rtlCol="0">
              <a:spAutoFit/>
            </a:bodyPr>
            <a:lstStyle/>
            <a:p>
              <a:r>
                <a:rPr lang="es-PE" sz="1000" dirty="0" smtClean="0">
                  <a:latin typeface="Arial" pitchFamily="34" charset="0"/>
                  <a:cs typeface="Arial" pitchFamily="34" charset="0"/>
                </a:rPr>
                <a:t>Latitud</a:t>
              </a:r>
              <a:endParaRPr lang="es-PE" sz="1000" dirty="0">
                <a:latin typeface="Arial" pitchFamily="34" charset="0"/>
                <a:cs typeface="Arial" pitchFamily="34" charset="0"/>
              </a:endParaRPr>
            </a:p>
          </p:txBody>
        </p:sp>
        <p:sp>
          <p:nvSpPr>
            <p:cNvPr id="37" name="36 Rectángulo"/>
            <p:cNvSpPr/>
            <p:nvPr/>
          </p:nvSpPr>
          <p:spPr>
            <a:xfrm>
              <a:off x="3707904" y="4426545"/>
              <a:ext cx="504056"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PE" sz="1000" dirty="0" smtClean="0">
                  <a:solidFill>
                    <a:schemeClr val="tx1"/>
                  </a:solidFill>
                  <a:latin typeface="Arial" pitchFamily="34" charset="0"/>
                  <a:cs typeface="Arial" pitchFamily="34" charset="0"/>
                </a:rPr>
                <a:t>0.000</a:t>
              </a:r>
              <a:endParaRPr lang="es-PE" sz="1000" dirty="0">
                <a:solidFill>
                  <a:schemeClr val="tx1"/>
                </a:solidFill>
                <a:latin typeface="Arial" pitchFamily="34" charset="0"/>
                <a:cs typeface="Arial" pitchFamily="34" charset="0"/>
              </a:endParaRPr>
            </a:p>
          </p:txBody>
        </p:sp>
        <p:sp>
          <p:nvSpPr>
            <p:cNvPr id="38" name="37 CuadroTexto"/>
            <p:cNvSpPr txBox="1"/>
            <p:nvPr/>
          </p:nvSpPr>
          <p:spPr>
            <a:xfrm>
              <a:off x="4355976" y="4426545"/>
              <a:ext cx="576064" cy="226591"/>
            </a:xfrm>
            <a:prstGeom prst="rect">
              <a:avLst/>
            </a:prstGeom>
            <a:noFill/>
          </p:spPr>
          <p:txBody>
            <a:bodyPr wrap="square" lIns="36000" tIns="36000" rIns="36000" bIns="36000" rtlCol="0">
              <a:spAutoFit/>
            </a:bodyPr>
            <a:lstStyle/>
            <a:p>
              <a:r>
                <a:rPr lang="es-PE" sz="1000" dirty="0" smtClean="0">
                  <a:latin typeface="Arial" pitchFamily="34" charset="0"/>
                  <a:cs typeface="Arial" pitchFamily="34" charset="0"/>
                </a:rPr>
                <a:t>Longitud</a:t>
              </a:r>
              <a:endParaRPr lang="es-PE" sz="1000" dirty="0">
                <a:latin typeface="Arial" pitchFamily="34" charset="0"/>
                <a:cs typeface="Arial" pitchFamily="34" charset="0"/>
              </a:endParaRPr>
            </a:p>
          </p:txBody>
        </p:sp>
        <p:sp>
          <p:nvSpPr>
            <p:cNvPr id="48" name="47 Rectángulo"/>
            <p:cNvSpPr/>
            <p:nvPr/>
          </p:nvSpPr>
          <p:spPr>
            <a:xfrm>
              <a:off x="4932040" y="4426545"/>
              <a:ext cx="504056" cy="216024"/>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s-PE" sz="1000" dirty="0" smtClean="0">
                  <a:solidFill>
                    <a:schemeClr val="tx1"/>
                  </a:solidFill>
                  <a:latin typeface="Arial" pitchFamily="34" charset="0"/>
                  <a:cs typeface="Arial" pitchFamily="34" charset="0"/>
                </a:rPr>
                <a:t>0.000</a:t>
              </a:r>
              <a:endParaRPr lang="es-PE" sz="1000" dirty="0">
                <a:solidFill>
                  <a:schemeClr val="tx1"/>
                </a:solidFill>
                <a:latin typeface="Arial" pitchFamily="34" charset="0"/>
                <a:cs typeface="Arial" pitchFamily="34" charset="0"/>
              </a:endParaRPr>
            </a:p>
          </p:txBody>
        </p:sp>
        <p:sp>
          <p:nvSpPr>
            <p:cNvPr id="49" name="48 Rectángulo redondeado"/>
            <p:cNvSpPr/>
            <p:nvPr/>
          </p:nvSpPr>
          <p:spPr>
            <a:xfrm>
              <a:off x="3203848" y="5157192"/>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Guardar</a:t>
              </a:r>
              <a:endParaRPr lang="es-PE" sz="1100" b="1" dirty="0">
                <a:solidFill>
                  <a:schemeClr val="bg1"/>
                </a:solidFill>
                <a:latin typeface="Arial" pitchFamily="34" charset="0"/>
                <a:cs typeface="Arial" pitchFamily="34" charset="0"/>
              </a:endParaRPr>
            </a:p>
          </p:txBody>
        </p:sp>
        <p:sp>
          <p:nvSpPr>
            <p:cNvPr id="51" name="50 Rectángulo redondeado"/>
            <p:cNvSpPr/>
            <p:nvPr/>
          </p:nvSpPr>
          <p:spPr>
            <a:xfrm>
              <a:off x="4355976" y="5157192"/>
              <a:ext cx="1080120" cy="296416"/>
            </a:xfrm>
            <a:prstGeom prst="roundRect">
              <a:avLst>
                <a:gd name="adj" fmla="val 2230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b="1" dirty="0" smtClean="0">
                  <a:solidFill>
                    <a:schemeClr val="bg1"/>
                  </a:solidFill>
                  <a:latin typeface="Arial" pitchFamily="34" charset="0"/>
                  <a:cs typeface="Arial" pitchFamily="34" charset="0"/>
                </a:rPr>
                <a:t>Limpiar</a:t>
              </a:r>
              <a:endParaRPr lang="es-PE" sz="1100" b="1" dirty="0">
                <a:solidFill>
                  <a:schemeClr val="bg1"/>
                </a:solidFill>
                <a:latin typeface="Arial" pitchFamily="34" charset="0"/>
                <a:cs typeface="Arial" pitchFamily="34" charset="0"/>
              </a:endParaRPr>
            </a:p>
          </p:txBody>
        </p:sp>
      </p:gr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442</Words>
  <Application>Microsoft Office PowerPoint</Application>
  <PresentationFormat>Presentación en pantalla (4:3)</PresentationFormat>
  <Paragraphs>61</Paragraphs>
  <Slides>5</Slides>
  <Notes>3</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Propuesta de ventanas para el aplicativo celular de recojo de coordenadas en campo</vt:lpstr>
      <vt:lpstr>Diapositiva 2</vt:lpstr>
      <vt:lpstr>Diapositiva 3</vt:lpstr>
      <vt:lpstr>Diapositiva 4</vt:lpstr>
      <vt:lpstr>Diapositiva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ventanas para el aplicativo celular de recojo de coordenadas en campo</dc:title>
  <dc:creator>JINOB</dc:creator>
  <cp:lastModifiedBy>JINOB</cp:lastModifiedBy>
  <cp:revision>7</cp:revision>
  <dcterms:created xsi:type="dcterms:W3CDTF">2022-01-06T21:40:20Z</dcterms:created>
  <dcterms:modified xsi:type="dcterms:W3CDTF">2022-01-20T23:57:54Z</dcterms:modified>
</cp:coreProperties>
</file>