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  <p:sldId id="266" r:id="rId10"/>
    <p:sldId id="264" r:id="rId11"/>
    <p:sldId id="265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5F5F5"/>
    <a:srgbClr val="FBFBFB"/>
    <a:srgbClr val="4C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01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408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4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880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925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615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874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660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9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699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178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4E72-A132-457B-91D8-470A1DB3FD7D}" type="datetimeFigureOut">
              <a:rPr lang="es-PE" smtClean="0"/>
              <a:t>5/01/2023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4412-1511-486A-99C7-F2D7DEC4E0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70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gmed.minedu.gob.pe/editor/wcf/Service.svc/GetData?CodMod=0553222&amp;Anexo=0" TargetMode="External"/><Relationship Id="rId2" Type="http://schemas.openxmlformats.org/officeDocument/2006/relationships/hyperlink" Target="https://sigmed.minedu.gob.pe/editor/wcf/Service.sv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gmed.minedu.gob.pe/editor/wcf/Service.svc/CheckService?ping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manifest/uses-sdk-element?hl=es-4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6600" b="1" dirty="0" smtClean="0"/>
              <a:t>Aplicativo móvil</a:t>
            </a:r>
            <a:endParaRPr lang="es-PE" sz="6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32238"/>
            <a:ext cx="9144000" cy="1655762"/>
          </a:xfrm>
        </p:spPr>
        <p:txBody>
          <a:bodyPr>
            <a:normAutofit/>
          </a:bodyPr>
          <a:lstStyle/>
          <a:p>
            <a:r>
              <a:rPr lang="es-PE" sz="3000" dirty="0" smtClean="0"/>
              <a:t>Diciembre 2022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2420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784"/>
          </a:xfrm>
        </p:spPr>
        <p:txBody>
          <a:bodyPr/>
          <a:lstStyle/>
          <a:p>
            <a:r>
              <a:rPr lang="es-PE" b="1" u="sng" dirty="0" smtClean="0"/>
              <a:t>Ventanas de la App: Registro</a:t>
            </a:r>
            <a:endParaRPr lang="es-PE" b="1" u="sng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86575" y="1777999"/>
            <a:ext cx="5133975" cy="4194175"/>
          </a:xfrm>
          <a:prstGeom prst="roundRect">
            <a:avLst>
              <a:gd name="adj" fmla="val 132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black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6373359" y="1653911"/>
            <a:ext cx="38100" cy="44386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ceso alternativo 5"/>
          <p:cNvSpPr/>
          <p:nvPr/>
        </p:nvSpPr>
        <p:spPr>
          <a:xfrm>
            <a:off x="7324724" y="4155525"/>
            <a:ext cx="3467101" cy="168530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0" rIns="36000" rtlCol="0" anchor="t" anchorCtr="1"/>
          <a:lstStyle/>
          <a:p>
            <a:pPr algn="ctr"/>
            <a:r>
              <a:rPr lang="es-P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de base datos (SQL Server)</a:t>
            </a:r>
            <a:endParaRPr lang="es-PE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ceso alternativo 6"/>
          <p:cNvSpPr/>
          <p:nvPr/>
        </p:nvSpPr>
        <p:spPr>
          <a:xfrm>
            <a:off x="7324724" y="1947176"/>
            <a:ext cx="4331402" cy="186325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rtlCol="0" anchor="t" anchorCtr="1"/>
          <a:lstStyle/>
          <a:p>
            <a:pPr algn="ctr"/>
            <a:r>
              <a:rPr lang="es-P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(IIS)</a:t>
            </a:r>
            <a:endParaRPr lang="es-PE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>
            <a:off x="8086947" y="4550966"/>
            <a:ext cx="1314228" cy="1159996"/>
          </a:xfrm>
          <a:prstGeom prst="can">
            <a:avLst>
              <a:gd name="adj" fmla="val 220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prstClr val="black"/>
                </a:solidFill>
              </a:rPr>
              <a:t>Aplicativo</a:t>
            </a:r>
          </a:p>
          <a:p>
            <a:pPr algn="ctr"/>
            <a:r>
              <a:rPr lang="es-PE" dirty="0" smtClean="0">
                <a:solidFill>
                  <a:prstClr val="black"/>
                </a:solidFill>
              </a:rPr>
              <a:t>Movil</a:t>
            </a:r>
            <a:endParaRPr lang="es-PE" dirty="0">
              <a:solidFill>
                <a:prstClr val="black"/>
              </a:solidFill>
            </a:endParaRPr>
          </a:p>
        </p:txBody>
      </p:sp>
      <p:sp>
        <p:nvSpPr>
          <p:cNvPr id="9" name="Proceso alternativo 8"/>
          <p:cNvSpPr/>
          <p:nvPr/>
        </p:nvSpPr>
        <p:spPr>
          <a:xfrm>
            <a:off x="7970603" y="2394495"/>
            <a:ext cx="1858062" cy="116627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spcAft>
                <a:spcPts val="600"/>
              </a:spcAft>
            </a:pPr>
            <a:r>
              <a:rPr lang="es-PE" dirty="0" smtClean="0">
                <a:solidFill>
                  <a:prstClr val="black"/>
                </a:solidFill>
              </a:rPr>
              <a:t>ServicioWeb</a:t>
            </a:r>
          </a:p>
          <a:p>
            <a:pPr marL="285750" indent="-104775">
              <a:buFont typeface="Arial" panose="020B0604020202020204" pitchFamily="34" charset="0"/>
              <a:buChar char="•"/>
            </a:pPr>
            <a:r>
              <a:rPr lang="es-PE" sz="1200" dirty="0" err="1" smtClean="0">
                <a:solidFill>
                  <a:prstClr val="black"/>
                </a:solidFill>
              </a:rPr>
              <a:t>ValidateCode</a:t>
            </a:r>
            <a:r>
              <a:rPr lang="es-PE" sz="1200" dirty="0" smtClean="0">
                <a:solidFill>
                  <a:prstClr val="black"/>
                </a:solidFill>
              </a:rPr>
              <a:t>()</a:t>
            </a:r>
            <a:endParaRPr lang="es-PE" sz="1200" dirty="0" smtClean="0">
              <a:solidFill>
                <a:prstClr val="black"/>
              </a:solidFill>
            </a:endParaRPr>
          </a:p>
          <a:p>
            <a:pPr marL="285750" indent="-104775">
              <a:buFont typeface="Arial" panose="020B0604020202020204" pitchFamily="34" charset="0"/>
              <a:buChar char="•"/>
            </a:pPr>
            <a:r>
              <a:rPr lang="es-PE" sz="1200" dirty="0" smtClean="0">
                <a:solidFill>
                  <a:prstClr val="black"/>
                </a:solidFill>
              </a:rPr>
              <a:t>RegisterData()</a:t>
            </a:r>
            <a:endParaRPr lang="es-PE" sz="1200" dirty="0">
              <a:solidFill>
                <a:prstClr val="black"/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8753473" y="3239213"/>
            <a:ext cx="113" cy="1481552"/>
          </a:xfrm>
          <a:prstGeom prst="straightConnector1">
            <a:avLst/>
          </a:prstGeom>
          <a:ln w="3492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Multidocumento 10"/>
          <p:cNvSpPr/>
          <p:nvPr/>
        </p:nvSpPr>
        <p:spPr>
          <a:xfrm>
            <a:off x="10400019" y="2550512"/>
            <a:ext cx="1010452" cy="694688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prstClr val="black"/>
                </a:solidFill>
              </a:rPr>
              <a:t>Fotos</a:t>
            </a:r>
            <a:endParaRPr lang="es-PE" sz="1400" dirty="0">
              <a:solidFill>
                <a:prstClr val="black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9843958" y="2857501"/>
            <a:ext cx="540768" cy="31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272559" y="1496601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prstClr val="black"/>
                </a:solidFill>
              </a:rPr>
              <a:t>Red interna MINEDU</a:t>
            </a:r>
            <a:endParaRPr lang="es-PE" sz="1400" dirty="0">
              <a:solidFill>
                <a:prstClr val="black"/>
              </a:solidFill>
            </a:endParaRPr>
          </a:p>
        </p:txBody>
      </p:sp>
      <p:cxnSp>
        <p:nvCxnSpPr>
          <p:cNvPr id="18" name="Conector curvado 17"/>
          <p:cNvCxnSpPr/>
          <p:nvPr/>
        </p:nvCxnSpPr>
        <p:spPr>
          <a:xfrm flipV="1">
            <a:off x="4772025" y="3124200"/>
            <a:ext cx="3124200" cy="1104900"/>
          </a:xfrm>
          <a:prstGeom prst="curvedConnector3">
            <a:avLst/>
          </a:prstGeom>
          <a:ln w="53975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555472" y="3673181"/>
            <a:ext cx="139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prstClr val="black"/>
                </a:solidFill>
              </a:rPr>
              <a:t>Registro</a:t>
            </a: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29" name="Esquina doblada 28"/>
          <p:cNvSpPr/>
          <p:nvPr/>
        </p:nvSpPr>
        <p:spPr>
          <a:xfrm>
            <a:off x="739749" y="5318541"/>
            <a:ext cx="780831" cy="79606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Datos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 flipH="1" flipV="1">
            <a:off x="1578940" y="5669228"/>
            <a:ext cx="400748" cy="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Imagen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74" y="2101725"/>
            <a:ext cx="2310525" cy="4107600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2021052" y="1777999"/>
            <a:ext cx="2570885" cy="4692588"/>
            <a:chOff x="2021052" y="1777999"/>
            <a:chExt cx="2570885" cy="4692588"/>
          </a:xfrm>
        </p:grpSpPr>
        <p:grpSp>
          <p:nvGrpSpPr>
            <p:cNvPr id="14" name="Grupo 13"/>
            <p:cNvGrpSpPr/>
            <p:nvPr/>
          </p:nvGrpSpPr>
          <p:grpSpPr>
            <a:xfrm>
              <a:off x="2021052" y="1777999"/>
              <a:ext cx="2570885" cy="4692588"/>
              <a:chOff x="3369276" y="2784389"/>
              <a:chExt cx="593124" cy="1194487"/>
            </a:xfrm>
          </p:grpSpPr>
          <p:sp>
            <p:nvSpPr>
              <p:cNvPr id="15" name="Rectángulo redondeado 14"/>
              <p:cNvSpPr/>
              <p:nvPr/>
            </p:nvSpPr>
            <p:spPr>
              <a:xfrm>
                <a:off x="3369276" y="2784389"/>
                <a:ext cx="593124" cy="119448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3408680" y="2885441"/>
                <a:ext cx="513080" cy="10028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2265" y="2101725"/>
              <a:ext cx="2310525" cy="410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85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784"/>
          </a:xfrm>
        </p:spPr>
        <p:txBody>
          <a:bodyPr/>
          <a:lstStyle/>
          <a:p>
            <a:r>
              <a:rPr lang="es-PE" b="1" u="sng" dirty="0" smtClean="0"/>
              <a:t>Ventanas de la App: Historial</a:t>
            </a:r>
            <a:endParaRPr lang="es-PE" b="1" u="sng" dirty="0"/>
          </a:p>
        </p:txBody>
      </p:sp>
      <p:grpSp>
        <p:nvGrpSpPr>
          <p:cNvPr id="14" name="Grupo 13"/>
          <p:cNvGrpSpPr/>
          <p:nvPr/>
        </p:nvGrpSpPr>
        <p:grpSpPr>
          <a:xfrm>
            <a:off x="2021052" y="1777999"/>
            <a:ext cx="2570885" cy="4692588"/>
            <a:chOff x="3369276" y="2784389"/>
            <a:chExt cx="593124" cy="1194487"/>
          </a:xfrm>
        </p:grpSpPr>
        <p:sp>
          <p:nvSpPr>
            <p:cNvPr id="15" name="Rectángulo redondeado 14"/>
            <p:cNvSpPr/>
            <p:nvPr/>
          </p:nvSpPr>
          <p:spPr>
            <a:xfrm>
              <a:off x="3369276" y="2784389"/>
              <a:ext cx="593124" cy="11944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408680" y="2885441"/>
              <a:ext cx="513080" cy="10028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26" name="Flecha derecha 25"/>
          <p:cNvSpPr/>
          <p:nvPr/>
        </p:nvSpPr>
        <p:spPr>
          <a:xfrm>
            <a:off x="4675143" y="2371755"/>
            <a:ext cx="2418031" cy="228632"/>
          </a:xfrm>
          <a:prstGeom prst="rightArrow">
            <a:avLst>
              <a:gd name="adj1" fmla="val 50000"/>
              <a:gd name="adj2" fmla="val 5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55472" y="3673181"/>
            <a:ext cx="139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prstClr val="black"/>
                </a:solidFill>
              </a:rPr>
              <a:t>Principal</a:t>
            </a: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016069" y="3729764"/>
            <a:ext cx="139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prstClr val="black"/>
                </a:solidFill>
              </a:rPr>
              <a:t>Historial</a:t>
            </a:r>
            <a:endParaRPr lang="es-PE" sz="2000" dirty="0">
              <a:solidFill>
                <a:prstClr val="black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269327" y="1777999"/>
            <a:ext cx="2570885" cy="4692588"/>
            <a:chOff x="7269327" y="1777999"/>
            <a:chExt cx="2570885" cy="4692588"/>
          </a:xfrm>
        </p:grpSpPr>
        <p:grpSp>
          <p:nvGrpSpPr>
            <p:cNvPr id="22" name="Grupo 21"/>
            <p:cNvGrpSpPr/>
            <p:nvPr/>
          </p:nvGrpSpPr>
          <p:grpSpPr>
            <a:xfrm>
              <a:off x="7269327" y="1777999"/>
              <a:ext cx="2570885" cy="4692588"/>
              <a:chOff x="3369276" y="2784389"/>
              <a:chExt cx="593124" cy="1194487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3369276" y="2784389"/>
                <a:ext cx="593124" cy="119448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3408680" y="2885441"/>
                <a:ext cx="513080" cy="10028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353" y="2124075"/>
              <a:ext cx="2310525" cy="4107600"/>
            </a:xfrm>
            <a:prstGeom prst="rect">
              <a:avLst/>
            </a:prstGeom>
          </p:spPr>
        </p:pic>
      </p:grpSp>
      <p:sp>
        <p:nvSpPr>
          <p:cNvPr id="18" name="Esquina doblada 17"/>
          <p:cNvSpPr/>
          <p:nvPr/>
        </p:nvSpPr>
        <p:spPr>
          <a:xfrm>
            <a:off x="10390743" y="2155014"/>
            <a:ext cx="780831" cy="79606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Datos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 flipV="1">
            <a:off x="9915103" y="2486071"/>
            <a:ext cx="400748" cy="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53" y="2090994"/>
            <a:ext cx="2310525" cy="41076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0" y="2088000"/>
            <a:ext cx="2310525" cy="41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784"/>
          </a:xfrm>
        </p:spPr>
        <p:txBody>
          <a:bodyPr/>
          <a:lstStyle/>
          <a:p>
            <a:r>
              <a:rPr lang="es-PE" b="1" u="sng" dirty="0" smtClean="0"/>
              <a:t>Ventanas de la App: Actualización</a:t>
            </a:r>
            <a:endParaRPr lang="es-PE" b="1" u="sng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86575" y="1777999"/>
            <a:ext cx="5133975" cy="4194175"/>
          </a:xfrm>
          <a:prstGeom prst="roundRect">
            <a:avLst>
              <a:gd name="adj" fmla="val 132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black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6373359" y="1653911"/>
            <a:ext cx="38100" cy="44386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ceso alternativo 5"/>
          <p:cNvSpPr/>
          <p:nvPr/>
        </p:nvSpPr>
        <p:spPr>
          <a:xfrm>
            <a:off x="7324724" y="4155525"/>
            <a:ext cx="3467101" cy="168530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0" rIns="36000" rtlCol="0" anchor="t" anchorCtr="1"/>
          <a:lstStyle/>
          <a:p>
            <a:pPr algn="ctr"/>
            <a:r>
              <a:rPr lang="es-P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de base datos (SQL Server)</a:t>
            </a:r>
            <a:endParaRPr lang="es-PE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ceso alternativo 6"/>
          <p:cNvSpPr/>
          <p:nvPr/>
        </p:nvSpPr>
        <p:spPr>
          <a:xfrm>
            <a:off x="7324724" y="1947176"/>
            <a:ext cx="4331402" cy="186325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rtlCol="0" anchor="t" anchorCtr="1"/>
          <a:lstStyle/>
          <a:p>
            <a:pPr algn="ctr"/>
            <a:r>
              <a:rPr lang="es-P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(IIS)</a:t>
            </a:r>
            <a:endParaRPr lang="es-PE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>
            <a:off x="8086947" y="4550966"/>
            <a:ext cx="1314228" cy="1159996"/>
          </a:xfrm>
          <a:prstGeom prst="can">
            <a:avLst>
              <a:gd name="adj" fmla="val 220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prstClr val="black"/>
                </a:solidFill>
              </a:rPr>
              <a:t>Aplicativo</a:t>
            </a:r>
          </a:p>
          <a:p>
            <a:pPr algn="ctr"/>
            <a:r>
              <a:rPr lang="es-PE" dirty="0" smtClean="0">
                <a:solidFill>
                  <a:prstClr val="black"/>
                </a:solidFill>
              </a:rPr>
              <a:t>Movil</a:t>
            </a:r>
            <a:endParaRPr lang="es-PE" dirty="0">
              <a:solidFill>
                <a:prstClr val="black"/>
              </a:solidFill>
            </a:endParaRPr>
          </a:p>
        </p:txBody>
      </p:sp>
      <p:sp>
        <p:nvSpPr>
          <p:cNvPr id="9" name="Proceso alternativo 8"/>
          <p:cNvSpPr/>
          <p:nvPr/>
        </p:nvSpPr>
        <p:spPr>
          <a:xfrm>
            <a:off x="7970603" y="2394495"/>
            <a:ext cx="1858062" cy="116627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spcAft>
                <a:spcPts val="600"/>
              </a:spcAft>
            </a:pPr>
            <a:r>
              <a:rPr lang="es-PE" dirty="0" smtClean="0">
                <a:solidFill>
                  <a:prstClr val="black"/>
                </a:solidFill>
              </a:rPr>
              <a:t>ServicioWeb</a:t>
            </a:r>
          </a:p>
          <a:p>
            <a:pPr marL="285750" indent="-104775">
              <a:buFont typeface="Arial" panose="020B0604020202020204" pitchFamily="34" charset="0"/>
              <a:buChar char="•"/>
            </a:pPr>
            <a:r>
              <a:rPr lang="es-PE" sz="1200" dirty="0" err="1" smtClean="0">
                <a:solidFill>
                  <a:prstClr val="black"/>
                </a:solidFill>
              </a:rPr>
              <a:t>ValidateCode</a:t>
            </a:r>
            <a:r>
              <a:rPr lang="es-PE" sz="1200" dirty="0" smtClean="0">
                <a:solidFill>
                  <a:prstClr val="black"/>
                </a:solidFill>
              </a:rPr>
              <a:t>()</a:t>
            </a:r>
            <a:endParaRPr lang="es-PE" sz="1200" dirty="0" smtClean="0">
              <a:solidFill>
                <a:prstClr val="black"/>
              </a:solidFill>
            </a:endParaRPr>
          </a:p>
          <a:p>
            <a:pPr marL="285750" indent="-104775">
              <a:buFont typeface="Arial" panose="020B0604020202020204" pitchFamily="34" charset="0"/>
              <a:buChar char="•"/>
            </a:pPr>
            <a:r>
              <a:rPr lang="es-PE" sz="1200" dirty="0" smtClean="0">
                <a:solidFill>
                  <a:prstClr val="black"/>
                </a:solidFill>
              </a:rPr>
              <a:t>RegisterData()</a:t>
            </a:r>
            <a:endParaRPr lang="es-PE" sz="1200" dirty="0">
              <a:solidFill>
                <a:prstClr val="black"/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8753473" y="3239213"/>
            <a:ext cx="113" cy="1481552"/>
          </a:xfrm>
          <a:prstGeom prst="straightConnector1">
            <a:avLst/>
          </a:prstGeom>
          <a:ln w="3492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Multidocumento 10"/>
          <p:cNvSpPr/>
          <p:nvPr/>
        </p:nvSpPr>
        <p:spPr>
          <a:xfrm>
            <a:off x="10400019" y="2550512"/>
            <a:ext cx="1010452" cy="694688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prstClr val="black"/>
                </a:solidFill>
              </a:rPr>
              <a:t>Fotos</a:t>
            </a:r>
            <a:endParaRPr lang="es-PE" sz="1400" dirty="0">
              <a:solidFill>
                <a:prstClr val="black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9843958" y="2857501"/>
            <a:ext cx="540768" cy="31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272559" y="1496601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prstClr val="black"/>
                </a:solidFill>
              </a:rPr>
              <a:t>Red interna MINEDU</a:t>
            </a:r>
            <a:endParaRPr lang="es-PE" sz="1400" dirty="0">
              <a:solidFill>
                <a:prstClr val="black"/>
              </a:solidFill>
            </a:endParaRPr>
          </a:p>
        </p:txBody>
      </p:sp>
      <p:cxnSp>
        <p:nvCxnSpPr>
          <p:cNvPr id="18" name="Conector curvado 17"/>
          <p:cNvCxnSpPr/>
          <p:nvPr/>
        </p:nvCxnSpPr>
        <p:spPr>
          <a:xfrm flipV="1">
            <a:off x="4772025" y="3124200"/>
            <a:ext cx="3124200" cy="1104900"/>
          </a:xfrm>
          <a:prstGeom prst="curvedConnector3">
            <a:avLst/>
          </a:prstGeom>
          <a:ln w="53975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89467" y="3673181"/>
            <a:ext cx="1563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prstClr val="black"/>
                </a:solidFill>
              </a:rPr>
              <a:t>Actualización</a:t>
            </a: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29" name="Esquina doblada 28"/>
          <p:cNvSpPr/>
          <p:nvPr/>
        </p:nvSpPr>
        <p:spPr>
          <a:xfrm>
            <a:off x="739749" y="5318541"/>
            <a:ext cx="780831" cy="79606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Datos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 flipH="1" flipV="1">
            <a:off x="1578940" y="5669228"/>
            <a:ext cx="400748" cy="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Imagen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74" y="2101725"/>
            <a:ext cx="2310525" cy="410760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2021052" y="1777999"/>
            <a:ext cx="2570885" cy="4692588"/>
            <a:chOff x="2021052" y="1777999"/>
            <a:chExt cx="2570885" cy="4692588"/>
          </a:xfrm>
        </p:grpSpPr>
        <p:grpSp>
          <p:nvGrpSpPr>
            <p:cNvPr id="14" name="Grupo 13"/>
            <p:cNvGrpSpPr/>
            <p:nvPr/>
          </p:nvGrpSpPr>
          <p:grpSpPr>
            <a:xfrm>
              <a:off x="2021052" y="1777999"/>
              <a:ext cx="2570885" cy="4692588"/>
              <a:chOff x="3369276" y="2784389"/>
              <a:chExt cx="593124" cy="1194487"/>
            </a:xfrm>
          </p:grpSpPr>
          <p:sp>
            <p:nvSpPr>
              <p:cNvPr id="15" name="Rectángulo redondeado 14"/>
              <p:cNvSpPr/>
              <p:nvPr/>
            </p:nvSpPr>
            <p:spPr>
              <a:xfrm>
                <a:off x="3369276" y="2784389"/>
                <a:ext cx="593124" cy="119448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3408680" y="2885441"/>
                <a:ext cx="513080" cy="10028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2265" y="2101725"/>
              <a:ext cx="2310525" cy="4107600"/>
            </a:xfrm>
            <a:prstGeom prst="rect">
              <a:avLst/>
            </a:prstGeom>
          </p:spPr>
        </p:pic>
        <p:sp>
          <p:nvSpPr>
            <p:cNvPr id="17" name="Rectángulo 16"/>
            <p:cNvSpPr/>
            <p:nvPr/>
          </p:nvSpPr>
          <p:spPr>
            <a:xfrm>
              <a:off x="2228850" y="3560769"/>
              <a:ext cx="2148834" cy="1935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2962457" y="3528755"/>
              <a:ext cx="741838" cy="816258"/>
              <a:chOff x="2920727" y="3532629"/>
              <a:chExt cx="741838" cy="816258"/>
            </a:xfrm>
          </p:grpSpPr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0727" y="3532629"/>
                <a:ext cx="741838" cy="741838"/>
              </a:xfrm>
              <a:prstGeom prst="rect">
                <a:avLst/>
              </a:prstGeom>
            </p:spPr>
          </p:pic>
          <p:cxnSp>
            <p:nvCxnSpPr>
              <p:cNvPr id="21" name="Conector recto 20"/>
              <p:cNvCxnSpPr/>
              <p:nvPr/>
            </p:nvCxnSpPr>
            <p:spPr>
              <a:xfrm>
                <a:off x="2920727" y="4348887"/>
                <a:ext cx="72000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249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200"/>
          </a:xfrm>
        </p:spPr>
        <p:txBody>
          <a:bodyPr>
            <a:normAutofit/>
          </a:bodyPr>
          <a:lstStyle/>
          <a:p>
            <a:r>
              <a:rPr lang="es-PE" sz="4000" b="1" dirty="0" smtClean="0"/>
              <a:t>Mensajes del botón GPS</a:t>
            </a:r>
            <a:endParaRPr lang="es-PE" sz="4000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13872"/>
              </p:ext>
            </p:extLst>
          </p:nvPr>
        </p:nvGraphicFramePr>
        <p:xfrm>
          <a:off x="1066800" y="1921932"/>
          <a:ext cx="9491134" cy="4300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378"/>
                <a:gridCol w="2522889"/>
                <a:gridCol w="3014133"/>
                <a:gridCol w="2861734"/>
              </a:tblGrid>
              <a:tr h="930733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/>
                        <a:t>Obteniendo coordenadas</a:t>
                      </a:r>
                      <a:endParaRPr lang="es-PE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 espere para acceder a su ubicación</a:t>
                      </a:r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 siga esperando para acceder a su ubicación</a:t>
                      </a:r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se puede acceder a su ubicación. Intente nuevamente en unos minutos.</a:t>
                      </a:r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2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680557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/>
                        <a:t>&gt; 100</a:t>
                      </a:r>
                      <a:endParaRPr lang="es-PE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ajustando la precisión de su ubicación ...</a:t>
                      </a:r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 siga esperando para mejorar la precisión de su ubicación.</a:t>
                      </a:r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6958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/>
                        <a:t>51 - 100</a:t>
                      </a:r>
                      <a:endParaRPr lang="es-PE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Pulse aquí para tomar sus coordenadas</a:t>
                      </a:r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Pulse aquí para tomar sus coordenadas</a:t>
                      </a:r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711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/>
                        <a:t>12 - 50</a:t>
                      </a:r>
                      <a:endParaRPr lang="es-PE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Pulse aquí para tomar sus coordenadas</a:t>
                      </a:r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Pulse aquí para tomar sus coordenadas</a:t>
                      </a:r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22454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/>
                        <a:t>0 - 11</a:t>
                      </a:r>
                      <a:endParaRPr lang="es-PE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Pulse aquí para tomar sus coordenadas</a:t>
                      </a:r>
                      <a:endParaRPr lang="es-PE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Pulse aquí para tomar sus coordenadas</a:t>
                      </a:r>
                      <a:endParaRPr lang="es-PE" sz="14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Pulse aquí para tomar sus coordenadas</a:t>
                      </a:r>
                      <a:endParaRPr lang="es-P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B050"/>
                    </a:solidFill>
                  </a:tcPr>
                </a:tc>
              </a:tr>
              <a:tr h="527819">
                <a:tc>
                  <a:txBody>
                    <a:bodyPr/>
                    <a:lstStyle/>
                    <a:p>
                      <a:endParaRPr lang="es-PE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/>
                        <a:t>0 - 2 min</a:t>
                      </a:r>
                      <a:endParaRPr lang="es-PE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/>
                        <a:t>2 min - 5 min</a:t>
                      </a:r>
                      <a:endParaRPr lang="es-PE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/>
                        <a:t>&gt; 5 minutos</a:t>
                      </a:r>
                      <a:endParaRPr lang="es-PE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654359" y="5487395"/>
            <a:ext cx="93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i="1" dirty="0" smtClean="0">
                <a:latin typeface="Bodoni MT" panose="02070603080606020203" pitchFamily="18" charset="0"/>
                <a:cs typeface="Calibri" panose="020F0502020204030204" pitchFamily="34" charset="0"/>
              </a:rPr>
              <a:t>Tiempo</a:t>
            </a:r>
            <a:endParaRPr lang="es-PE" sz="1600" b="1" i="1" dirty="0">
              <a:latin typeface="Bodoni MT" panose="02070603080606020203" pitchFamily="18" charset="0"/>
              <a:cs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588557" y="1554643"/>
            <a:ext cx="119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i="1" dirty="0" smtClean="0">
                <a:latin typeface="Bodoni MT" panose="02070603080606020203" pitchFamily="18" charset="0"/>
                <a:cs typeface="Calibri" panose="020F0502020204030204" pitchFamily="34" charset="0"/>
              </a:rPr>
              <a:t>Precisión</a:t>
            </a:r>
            <a:endParaRPr lang="es-PE" sz="1600" b="1" i="1" dirty="0">
              <a:latin typeface="Bodoni MT" panose="02070603080606020203" pitchFamily="18" charset="0"/>
              <a:cs typeface="Calibri" panose="020F05020202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rot="5400000">
            <a:off x="2036233" y="5352051"/>
            <a:ext cx="295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&gt;</a:t>
            </a:r>
            <a:endParaRPr lang="es-PE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347853" y="5451241"/>
            <a:ext cx="295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&gt;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1803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8000" dirty="0" smtClean="0"/>
              <a:t>Demo</a:t>
            </a:r>
            <a:endParaRPr lang="es-PE" sz="8000" dirty="0"/>
          </a:p>
        </p:txBody>
      </p:sp>
    </p:spTree>
    <p:extLst>
      <p:ext uri="{BB962C8B-B14F-4D97-AF65-F5344CB8AC3E}">
        <p14:creationId xmlns:p14="http://schemas.microsoft.com/office/powerpoint/2010/main" val="21172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784"/>
          </a:xfrm>
        </p:spPr>
        <p:txBody>
          <a:bodyPr>
            <a:normAutofit/>
          </a:bodyPr>
          <a:lstStyle/>
          <a:p>
            <a:r>
              <a:rPr lang="es-PE" b="1" u="sng" dirty="0" smtClean="0"/>
              <a:t>Arquitectura</a:t>
            </a:r>
            <a:endParaRPr lang="es-PE" b="1" u="sng" dirty="0"/>
          </a:p>
        </p:txBody>
      </p:sp>
      <p:grpSp>
        <p:nvGrpSpPr>
          <p:cNvPr id="7" name="Grupo 6"/>
          <p:cNvGrpSpPr/>
          <p:nvPr/>
        </p:nvGrpSpPr>
        <p:grpSpPr>
          <a:xfrm>
            <a:off x="2307166" y="3081452"/>
            <a:ext cx="682095" cy="1245015"/>
            <a:chOff x="3369276" y="2784389"/>
            <a:chExt cx="593124" cy="1194487"/>
          </a:xfrm>
        </p:grpSpPr>
        <p:sp>
          <p:nvSpPr>
            <p:cNvPr id="4" name="Rectángulo redondeado 3"/>
            <p:cNvSpPr/>
            <p:nvPr/>
          </p:nvSpPr>
          <p:spPr>
            <a:xfrm>
              <a:off x="3369276" y="2784389"/>
              <a:ext cx="593124" cy="11944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408680" y="2885441"/>
              <a:ext cx="513080" cy="10028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8" name="Rectángulo redondeado 7"/>
          <p:cNvSpPr/>
          <p:nvPr/>
        </p:nvSpPr>
        <p:spPr>
          <a:xfrm>
            <a:off x="5465232" y="1777999"/>
            <a:ext cx="5596467" cy="4194175"/>
          </a:xfrm>
          <a:prstGeom prst="roundRect">
            <a:avLst>
              <a:gd name="adj" fmla="val 132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4306434" y="1653911"/>
            <a:ext cx="38100" cy="44386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ceso alternativo 10"/>
          <p:cNvSpPr/>
          <p:nvPr/>
        </p:nvSpPr>
        <p:spPr>
          <a:xfrm>
            <a:off x="5981699" y="4155525"/>
            <a:ext cx="3467101" cy="168530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0" rIns="36000" rtlCol="0" anchor="t" anchorCtr="1"/>
          <a:lstStyle/>
          <a:p>
            <a:pPr algn="ctr"/>
            <a:r>
              <a:rPr lang="es-PE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de base datos (SQL Server)</a:t>
            </a:r>
            <a:endParaRPr lang="es-PE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roceso alternativo 12"/>
          <p:cNvSpPr/>
          <p:nvPr/>
        </p:nvSpPr>
        <p:spPr>
          <a:xfrm>
            <a:off x="5981699" y="1947176"/>
            <a:ext cx="4331402" cy="186325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rtlCol="0" anchor="t" anchorCtr="1"/>
          <a:lstStyle/>
          <a:p>
            <a:pPr algn="ctr"/>
            <a:r>
              <a:rPr lang="es-PE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(IIS)</a:t>
            </a:r>
            <a:endParaRPr lang="es-PE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ilindro 13"/>
          <p:cNvSpPr/>
          <p:nvPr/>
        </p:nvSpPr>
        <p:spPr>
          <a:xfrm>
            <a:off x="6743922" y="4550966"/>
            <a:ext cx="1314228" cy="1159996"/>
          </a:xfrm>
          <a:prstGeom prst="can">
            <a:avLst>
              <a:gd name="adj" fmla="val 220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Aplicativo</a:t>
            </a:r>
          </a:p>
          <a:p>
            <a:pPr algn="ctr"/>
            <a:r>
              <a:rPr lang="es-PE" dirty="0" smtClean="0"/>
              <a:t>Movil</a:t>
            </a:r>
            <a:endParaRPr lang="es-PE" dirty="0"/>
          </a:p>
        </p:txBody>
      </p:sp>
      <p:sp>
        <p:nvSpPr>
          <p:cNvPr id="15" name="Proceso alternativo 14"/>
          <p:cNvSpPr/>
          <p:nvPr/>
        </p:nvSpPr>
        <p:spPr>
          <a:xfrm>
            <a:off x="6627578" y="2394495"/>
            <a:ext cx="1858062" cy="116627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spcAft>
                <a:spcPts val="600"/>
              </a:spcAft>
            </a:pPr>
            <a:r>
              <a:rPr lang="es-PE" dirty="0" smtClean="0"/>
              <a:t>ServicioWeb</a:t>
            </a:r>
          </a:p>
          <a:p>
            <a:pPr marL="285750" indent="-104775">
              <a:buFont typeface="Arial" panose="020B0604020202020204" pitchFamily="34" charset="0"/>
              <a:buChar char="•"/>
            </a:pPr>
            <a:r>
              <a:rPr lang="es-PE" sz="1200" dirty="0" err="1" smtClean="0"/>
              <a:t>ValidateCode</a:t>
            </a:r>
            <a:r>
              <a:rPr lang="es-PE" sz="1200" dirty="0" smtClean="0"/>
              <a:t>()</a:t>
            </a:r>
            <a:endParaRPr lang="es-PE" sz="1200" dirty="0" smtClean="0"/>
          </a:p>
          <a:p>
            <a:pPr marL="285750" indent="-104775">
              <a:buFont typeface="Arial" panose="020B0604020202020204" pitchFamily="34" charset="0"/>
              <a:buChar char="•"/>
            </a:pPr>
            <a:r>
              <a:rPr lang="es-PE" sz="1200" dirty="0" smtClean="0"/>
              <a:t>RegisterData</a:t>
            </a:r>
            <a:r>
              <a:rPr lang="es-PE" sz="1200" dirty="0" smtClean="0"/>
              <a:t>()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7410448" y="3239213"/>
            <a:ext cx="113" cy="1481552"/>
          </a:xfrm>
          <a:prstGeom prst="straightConnector1">
            <a:avLst/>
          </a:prstGeom>
          <a:ln w="3492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Multidocumento 20"/>
          <p:cNvSpPr/>
          <p:nvPr/>
        </p:nvSpPr>
        <p:spPr>
          <a:xfrm>
            <a:off x="9056994" y="2550512"/>
            <a:ext cx="1010452" cy="694688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Fotos</a:t>
            </a:r>
            <a:endParaRPr lang="es-PE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500933" y="2857501"/>
            <a:ext cx="540768" cy="31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911348" y="2627624"/>
            <a:ext cx="156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App Android</a:t>
            </a:r>
            <a:endParaRPr lang="es-PE" dirty="0"/>
          </a:p>
        </p:txBody>
      </p:sp>
      <p:cxnSp>
        <p:nvCxnSpPr>
          <p:cNvPr id="26" name="Conector curvado 25"/>
          <p:cNvCxnSpPr/>
          <p:nvPr/>
        </p:nvCxnSpPr>
        <p:spPr>
          <a:xfrm flipV="1">
            <a:off x="3132819" y="2992625"/>
            <a:ext cx="3442605" cy="709161"/>
          </a:xfrm>
          <a:prstGeom prst="curvedConnector3">
            <a:avLst/>
          </a:prstGeom>
          <a:ln w="53975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881909" y="1496601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Red interna MINEDU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5091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200"/>
          </a:xfrm>
        </p:spPr>
        <p:txBody>
          <a:bodyPr/>
          <a:lstStyle/>
          <a:p>
            <a:r>
              <a:rPr lang="es-PE" b="1" u="sng" dirty="0" smtClean="0"/>
              <a:t>Modelo de datos BD</a:t>
            </a:r>
            <a:endParaRPr lang="es-PE" b="1" u="sng" dirty="0"/>
          </a:p>
        </p:txBody>
      </p:sp>
      <p:sp>
        <p:nvSpPr>
          <p:cNvPr id="7" name="Rectángulo redondeado 6"/>
          <p:cNvSpPr/>
          <p:nvPr/>
        </p:nvSpPr>
        <p:spPr>
          <a:xfrm>
            <a:off x="1841500" y="1514475"/>
            <a:ext cx="8779933" cy="5143500"/>
          </a:xfrm>
          <a:prstGeom prst="roundRect">
            <a:avLst>
              <a:gd name="adj" fmla="val 63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0" rIns="36000" rtlCol="0" anchor="t" anchorCtr="1"/>
          <a:lstStyle/>
          <a:p>
            <a:pPr algn="ctr"/>
            <a:r>
              <a:rPr lang="es-P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de base datos (SQL Server)</a:t>
            </a:r>
          </a:p>
          <a:p>
            <a:pPr algn="ctr"/>
            <a:endParaRPr lang="es-P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ilindro 7"/>
          <p:cNvSpPr/>
          <p:nvPr/>
        </p:nvSpPr>
        <p:spPr>
          <a:xfrm>
            <a:off x="2861733" y="2057399"/>
            <a:ext cx="6527800" cy="4258733"/>
          </a:xfrm>
          <a:prstGeom prst="can">
            <a:avLst>
              <a:gd name="adj" fmla="val 13801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600">
              <a:solidFill>
                <a:schemeClr val="dk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31250" t="24444" r="22500" b="22716"/>
          <a:stretch/>
        </p:blipFill>
        <p:spPr>
          <a:xfrm>
            <a:off x="3457576" y="2724876"/>
            <a:ext cx="5430152" cy="348964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156201" y="2162187"/>
            <a:ext cx="186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 smtClean="0"/>
              <a:t>AplicativoMovil</a:t>
            </a:r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271181" y="4638106"/>
            <a:ext cx="1540933" cy="32173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ValidaCodigo</a:t>
            </a:r>
            <a:endParaRPr lang="es-P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2271182" y="5255654"/>
            <a:ext cx="1540933" cy="32173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RegistraDatosMovil</a:t>
            </a:r>
            <a:endParaRPr lang="es-P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curvado 15"/>
          <p:cNvCxnSpPr/>
          <p:nvPr/>
        </p:nvCxnSpPr>
        <p:spPr>
          <a:xfrm flipV="1">
            <a:off x="3877733" y="4064000"/>
            <a:ext cx="1447800" cy="708025"/>
          </a:xfrm>
          <a:prstGeom prst="curvedConnector3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curvado 17"/>
          <p:cNvCxnSpPr/>
          <p:nvPr/>
        </p:nvCxnSpPr>
        <p:spPr>
          <a:xfrm flipV="1">
            <a:off x="3877733" y="5318086"/>
            <a:ext cx="1447800" cy="101639"/>
          </a:xfrm>
          <a:prstGeom prst="curvedConnector3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499"/>
          </a:xfrm>
        </p:spPr>
        <p:txBody>
          <a:bodyPr/>
          <a:lstStyle/>
          <a:p>
            <a:r>
              <a:rPr lang="es-PE" b="1" u="sng" dirty="0" smtClean="0"/>
              <a:t>Servicio web</a:t>
            </a:r>
            <a:endParaRPr lang="es-PE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Desarrollado en Visual Studio (Microsoft)</a:t>
            </a:r>
          </a:p>
          <a:p>
            <a:r>
              <a:rPr lang="es-PE" dirty="0" smtClean="0"/>
              <a:t>Para pruebas internas:</a:t>
            </a:r>
          </a:p>
          <a:p>
            <a:pPr marL="0" indent="0">
              <a:buNone/>
            </a:pPr>
            <a:endParaRPr lang="es-PE" sz="500" dirty="0" smtClean="0"/>
          </a:p>
          <a:p>
            <a:pPr marL="0" indent="0" algn="ctr">
              <a:buNone/>
            </a:pPr>
            <a:r>
              <a:rPr lang="es-PE" dirty="0" smtClean="0">
                <a:hlinkClick r:id="rId2"/>
              </a:rPr>
              <a:t>https</a:t>
            </a:r>
            <a:r>
              <a:rPr lang="es-PE" dirty="0">
                <a:hlinkClick r:id="rId2"/>
              </a:rPr>
              <a:t>://</a:t>
            </a:r>
            <a:r>
              <a:rPr lang="es-PE" dirty="0" smtClean="0">
                <a:hlinkClick r:id="rId2"/>
              </a:rPr>
              <a:t>sigmed.minedu.gob.pe/editor/wcf/</a:t>
            </a:r>
            <a:endParaRPr lang="es-PE" dirty="0" smtClean="0"/>
          </a:p>
          <a:p>
            <a:pPr marL="0" indent="0" algn="ctr">
              <a:buNone/>
            </a:pPr>
            <a:endParaRPr lang="es-PE" dirty="0" smtClean="0"/>
          </a:p>
          <a:p>
            <a:r>
              <a:rPr lang="es-PE" dirty="0"/>
              <a:t>Tres servicios disponibles en Internet:</a:t>
            </a:r>
          </a:p>
          <a:p>
            <a:pPr lvl="2"/>
            <a:r>
              <a:rPr lang="es-PE" b="1" dirty="0" err="1" smtClean="0">
                <a:hlinkClick r:id="rId3"/>
              </a:rPr>
              <a:t>ValidateCode</a:t>
            </a:r>
            <a:r>
              <a:rPr lang="es-PE" b="1" dirty="0" smtClean="0"/>
              <a:t>; </a:t>
            </a:r>
            <a:r>
              <a:rPr lang="es-PE" i="1" dirty="0"/>
              <a:t>para la validación del código modular.</a:t>
            </a:r>
          </a:p>
          <a:p>
            <a:pPr lvl="2"/>
            <a:r>
              <a:rPr lang="es-PE" b="1" dirty="0">
                <a:hlinkClick r:id="rId2"/>
              </a:rPr>
              <a:t>RegisterData</a:t>
            </a:r>
            <a:r>
              <a:rPr lang="es-PE" b="1" dirty="0"/>
              <a:t>; </a:t>
            </a:r>
            <a:r>
              <a:rPr lang="es-PE" i="1" dirty="0"/>
              <a:t>para la recepción de los datos en el servidor.</a:t>
            </a:r>
          </a:p>
          <a:p>
            <a:pPr lvl="2"/>
            <a:r>
              <a:rPr lang="es-PE" b="1" dirty="0">
                <a:hlinkClick r:id="rId4"/>
              </a:rPr>
              <a:t>CheckService</a:t>
            </a:r>
            <a:r>
              <a:rPr lang="es-PE" b="1" dirty="0"/>
              <a:t>; </a:t>
            </a:r>
            <a:r>
              <a:rPr lang="es-PE" i="1" dirty="0"/>
              <a:t>para verificar el acceso a Internet.</a:t>
            </a:r>
          </a:p>
          <a:p>
            <a:pPr marL="0" indent="0" algn="ctr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0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500"/>
          </a:xfrm>
        </p:spPr>
        <p:txBody>
          <a:bodyPr/>
          <a:lstStyle/>
          <a:p>
            <a:r>
              <a:rPr lang="es-PE" b="1" u="sng" dirty="0" smtClean="0"/>
              <a:t>App Android</a:t>
            </a:r>
            <a:endParaRPr lang="es-PE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Desarrollado en Android Studio</a:t>
            </a:r>
          </a:p>
          <a:p>
            <a:pPr marL="0" indent="0">
              <a:buNone/>
            </a:pPr>
            <a:endParaRPr lang="es-PE" sz="1000" dirty="0" smtClean="0"/>
          </a:p>
          <a:p>
            <a:r>
              <a:rPr lang="es-PE" dirty="0" smtClean="0"/>
              <a:t>Soporte API 21 o superior</a:t>
            </a:r>
          </a:p>
          <a:p>
            <a:pPr lvl="1"/>
            <a:r>
              <a:rPr lang="es-PE" dirty="0" smtClean="0">
                <a:hlinkClick r:id="rId2"/>
              </a:rPr>
              <a:t>Actual API 33 </a:t>
            </a:r>
            <a:endParaRPr lang="es-PE" dirty="0" smtClean="0"/>
          </a:p>
          <a:p>
            <a:pPr marL="457200" lvl="1" indent="0">
              <a:buNone/>
            </a:pPr>
            <a:endParaRPr lang="es-PE" sz="1000" dirty="0" smtClean="0"/>
          </a:p>
          <a:p>
            <a:r>
              <a:rPr lang="es-PE" dirty="0" smtClean="0"/>
              <a:t>Android 4.4 Kit </a:t>
            </a:r>
            <a:r>
              <a:rPr lang="es-PE" dirty="0" err="1"/>
              <a:t>K</a:t>
            </a:r>
            <a:r>
              <a:rPr lang="es-PE" dirty="0" err="1" smtClean="0"/>
              <a:t>at</a:t>
            </a:r>
            <a:r>
              <a:rPr lang="es-PE" dirty="0" smtClean="0"/>
              <a:t> </a:t>
            </a:r>
            <a:r>
              <a:rPr lang="es-PE" dirty="0"/>
              <a:t>(2013)</a:t>
            </a:r>
            <a:endParaRPr lang="es-PE" dirty="0" smtClean="0"/>
          </a:p>
          <a:p>
            <a:pPr lvl="1"/>
            <a:r>
              <a:rPr lang="es-PE" dirty="0" smtClean="0"/>
              <a:t>Actual Android 13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761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784"/>
          </a:xfrm>
        </p:spPr>
        <p:txBody>
          <a:bodyPr/>
          <a:lstStyle/>
          <a:p>
            <a:r>
              <a:rPr lang="es-PE" b="1" u="sng" dirty="0" smtClean="0"/>
              <a:t>Ventanas de la App: Principal</a:t>
            </a:r>
            <a:endParaRPr lang="es-PE" b="1" u="sng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86575" y="1777999"/>
            <a:ext cx="5133975" cy="4194175"/>
          </a:xfrm>
          <a:prstGeom prst="roundRect">
            <a:avLst>
              <a:gd name="adj" fmla="val 132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black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6373359" y="1653911"/>
            <a:ext cx="38100" cy="44386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ceso alternativo 5"/>
          <p:cNvSpPr/>
          <p:nvPr/>
        </p:nvSpPr>
        <p:spPr>
          <a:xfrm>
            <a:off x="7324724" y="4155525"/>
            <a:ext cx="3467101" cy="168530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0" rIns="36000" rtlCol="0" anchor="t" anchorCtr="1"/>
          <a:lstStyle/>
          <a:p>
            <a:pPr algn="ctr"/>
            <a:r>
              <a:rPr lang="es-P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de base datos (SQL Server)</a:t>
            </a:r>
            <a:endParaRPr lang="es-PE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ceso alternativo 6"/>
          <p:cNvSpPr/>
          <p:nvPr/>
        </p:nvSpPr>
        <p:spPr>
          <a:xfrm>
            <a:off x="7324724" y="1947176"/>
            <a:ext cx="4331402" cy="186325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rtlCol="0" anchor="t" anchorCtr="1"/>
          <a:lstStyle/>
          <a:p>
            <a:pPr algn="ctr"/>
            <a:r>
              <a:rPr lang="es-P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(IIS)</a:t>
            </a:r>
            <a:endParaRPr lang="es-PE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/>
          <p:cNvSpPr/>
          <p:nvPr/>
        </p:nvSpPr>
        <p:spPr>
          <a:xfrm>
            <a:off x="8086947" y="4550966"/>
            <a:ext cx="1314228" cy="1159996"/>
          </a:xfrm>
          <a:prstGeom prst="can">
            <a:avLst>
              <a:gd name="adj" fmla="val 220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prstClr val="black"/>
                </a:solidFill>
              </a:rPr>
              <a:t>Aplicativo</a:t>
            </a:r>
          </a:p>
          <a:p>
            <a:pPr algn="ctr"/>
            <a:r>
              <a:rPr lang="es-PE" dirty="0" smtClean="0">
                <a:solidFill>
                  <a:prstClr val="black"/>
                </a:solidFill>
              </a:rPr>
              <a:t>Movil</a:t>
            </a:r>
            <a:endParaRPr lang="es-PE" dirty="0">
              <a:solidFill>
                <a:prstClr val="black"/>
              </a:solidFill>
            </a:endParaRPr>
          </a:p>
        </p:txBody>
      </p:sp>
      <p:sp>
        <p:nvSpPr>
          <p:cNvPr id="9" name="Proceso alternativo 8"/>
          <p:cNvSpPr/>
          <p:nvPr/>
        </p:nvSpPr>
        <p:spPr>
          <a:xfrm>
            <a:off x="7970603" y="2394495"/>
            <a:ext cx="1858062" cy="116627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spcAft>
                <a:spcPts val="600"/>
              </a:spcAft>
            </a:pPr>
            <a:r>
              <a:rPr lang="es-PE" dirty="0" smtClean="0">
                <a:solidFill>
                  <a:prstClr val="black"/>
                </a:solidFill>
              </a:rPr>
              <a:t>ServicioWeb</a:t>
            </a:r>
          </a:p>
          <a:p>
            <a:pPr marL="285750" indent="-104775">
              <a:buFont typeface="Arial" panose="020B0604020202020204" pitchFamily="34" charset="0"/>
              <a:buChar char="•"/>
            </a:pPr>
            <a:r>
              <a:rPr lang="es-PE" sz="1200" dirty="0" err="1" smtClean="0">
                <a:solidFill>
                  <a:prstClr val="black"/>
                </a:solidFill>
              </a:rPr>
              <a:t>ValidateCode</a:t>
            </a:r>
            <a:r>
              <a:rPr lang="es-PE" sz="1200" dirty="0" smtClean="0">
                <a:solidFill>
                  <a:prstClr val="black"/>
                </a:solidFill>
              </a:rPr>
              <a:t>()</a:t>
            </a:r>
            <a:endParaRPr lang="es-PE" sz="1200" dirty="0" smtClean="0">
              <a:solidFill>
                <a:prstClr val="black"/>
              </a:solidFill>
            </a:endParaRPr>
          </a:p>
          <a:p>
            <a:pPr marL="285750" indent="-104775">
              <a:buFont typeface="Arial" panose="020B0604020202020204" pitchFamily="34" charset="0"/>
              <a:buChar char="•"/>
            </a:pPr>
            <a:r>
              <a:rPr lang="es-PE" sz="1200" dirty="0" smtClean="0">
                <a:solidFill>
                  <a:prstClr val="black"/>
                </a:solidFill>
              </a:rPr>
              <a:t>RegisterData()</a:t>
            </a:r>
            <a:endParaRPr lang="es-PE" sz="1200" dirty="0">
              <a:solidFill>
                <a:prstClr val="black"/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8753473" y="3239213"/>
            <a:ext cx="113" cy="1481552"/>
          </a:xfrm>
          <a:prstGeom prst="straightConnector1">
            <a:avLst/>
          </a:prstGeom>
          <a:ln w="34925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Multidocumento 10"/>
          <p:cNvSpPr/>
          <p:nvPr/>
        </p:nvSpPr>
        <p:spPr>
          <a:xfrm>
            <a:off x="10400019" y="2550512"/>
            <a:ext cx="1010452" cy="694688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prstClr val="black"/>
                </a:solidFill>
              </a:rPr>
              <a:t>Fotos</a:t>
            </a:r>
            <a:endParaRPr lang="es-PE" sz="1400" dirty="0">
              <a:solidFill>
                <a:prstClr val="black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9843958" y="2857501"/>
            <a:ext cx="540768" cy="31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272559" y="1496601"/>
            <a:ext cx="172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prstClr val="black"/>
                </a:solidFill>
              </a:rPr>
              <a:t>Red interna MINEDU</a:t>
            </a:r>
            <a:endParaRPr lang="es-PE" sz="1400" dirty="0">
              <a:solidFill>
                <a:prstClr val="black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021052" y="1777999"/>
            <a:ext cx="2570885" cy="4692588"/>
            <a:chOff x="3369276" y="2784389"/>
            <a:chExt cx="593124" cy="1194487"/>
          </a:xfrm>
        </p:grpSpPr>
        <p:sp>
          <p:nvSpPr>
            <p:cNvPr id="15" name="Rectángulo redondeado 14"/>
            <p:cNvSpPr/>
            <p:nvPr/>
          </p:nvSpPr>
          <p:spPr>
            <a:xfrm>
              <a:off x="3369276" y="2784389"/>
              <a:ext cx="593124" cy="11944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408680" y="2885441"/>
              <a:ext cx="513080" cy="10028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black"/>
                </a:solidFill>
              </a:endParaRPr>
            </a:p>
          </p:txBody>
        </p:sp>
      </p:grpSp>
      <p:cxnSp>
        <p:nvCxnSpPr>
          <p:cNvPr id="18" name="Conector curvado 17"/>
          <p:cNvCxnSpPr/>
          <p:nvPr/>
        </p:nvCxnSpPr>
        <p:spPr>
          <a:xfrm flipV="1">
            <a:off x="4698749" y="2952751"/>
            <a:ext cx="3178426" cy="451352"/>
          </a:xfrm>
          <a:prstGeom prst="curvedConnector3">
            <a:avLst/>
          </a:prstGeom>
          <a:ln w="53975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555472" y="3673181"/>
            <a:ext cx="139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/>
              <a:t>Principal</a:t>
            </a:r>
            <a:endParaRPr lang="es-PE" sz="2000" dirty="0"/>
          </a:p>
        </p:txBody>
      </p:sp>
      <p:sp>
        <p:nvSpPr>
          <p:cNvPr id="21" name="Esquina doblada 20"/>
          <p:cNvSpPr/>
          <p:nvPr/>
        </p:nvSpPr>
        <p:spPr>
          <a:xfrm>
            <a:off x="739926" y="5318541"/>
            <a:ext cx="780831" cy="79606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Datos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53" y="2088599"/>
            <a:ext cx="2310525" cy="41076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0" y="2088000"/>
            <a:ext cx="2310525" cy="41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784"/>
          </a:xfrm>
        </p:spPr>
        <p:txBody>
          <a:bodyPr/>
          <a:lstStyle/>
          <a:p>
            <a:r>
              <a:rPr lang="es-PE" b="1" u="sng" dirty="0" smtClean="0"/>
              <a:t>Ventanas de la App: GPS</a:t>
            </a:r>
            <a:endParaRPr lang="es-PE" b="1" u="sng" dirty="0"/>
          </a:p>
        </p:txBody>
      </p:sp>
      <p:grpSp>
        <p:nvGrpSpPr>
          <p:cNvPr id="14" name="Grupo 13"/>
          <p:cNvGrpSpPr/>
          <p:nvPr/>
        </p:nvGrpSpPr>
        <p:grpSpPr>
          <a:xfrm>
            <a:off x="2021052" y="1777999"/>
            <a:ext cx="2570885" cy="4692588"/>
            <a:chOff x="3369276" y="2784389"/>
            <a:chExt cx="593124" cy="1194487"/>
          </a:xfrm>
        </p:grpSpPr>
        <p:sp>
          <p:nvSpPr>
            <p:cNvPr id="15" name="Rectángulo redondeado 14"/>
            <p:cNvSpPr/>
            <p:nvPr/>
          </p:nvSpPr>
          <p:spPr>
            <a:xfrm>
              <a:off x="3369276" y="2784389"/>
              <a:ext cx="593124" cy="11944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408680" y="2885441"/>
              <a:ext cx="513080" cy="10028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26" name="Flecha derecha 25"/>
          <p:cNvSpPr/>
          <p:nvPr/>
        </p:nvSpPr>
        <p:spPr>
          <a:xfrm>
            <a:off x="4721616" y="3973399"/>
            <a:ext cx="2418031" cy="228632"/>
          </a:xfrm>
          <a:prstGeom prst="rightArrow">
            <a:avLst>
              <a:gd name="adj1" fmla="val 50000"/>
              <a:gd name="adj2" fmla="val 5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55472" y="3673181"/>
            <a:ext cx="139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prstClr val="black"/>
                </a:solidFill>
              </a:rPr>
              <a:t>Principal</a:t>
            </a: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016069" y="3729764"/>
            <a:ext cx="139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prstClr val="black"/>
                </a:solidFill>
              </a:rPr>
              <a:t>GPS</a:t>
            </a:r>
            <a:endParaRPr lang="es-PE" sz="2000" dirty="0">
              <a:solidFill>
                <a:prstClr val="black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53" y="2088599"/>
            <a:ext cx="2310525" cy="4107600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7269327" y="1777999"/>
            <a:ext cx="2570885" cy="4692588"/>
            <a:chOff x="7269327" y="1777999"/>
            <a:chExt cx="2570885" cy="4692588"/>
          </a:xfrm>
        </p:grpSpPr>
        <p:grpSp>
          <p:nvGrpSpPr>
            <p:cNvPr id="22" name="Grupo 21"/>
            <p:cNvGrpSpPr/>
            <p:nvPr/>
          </p:nvGrpSpPr>
          <p:grpSpPr>
            <a:xfrm>
              <a:off x="7269327" y="1777999"/>
              <a:ext cx="2570885" cy="4692588"/>
              <a:chOff x="3369276" y="2784389"/>
              <a:chExt cx="593124" cy="1194487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3369276" y="2784389"/>
                <a:ext cx="593124" cy="119448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3408680" y="2885441"/>
                <a:ext cx="513080" cy="10028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548" y="2088599"/>
              <a:ext cx="2310525" cy="4107600"/>
            </a:xfrm>
            <a:prstGeom prst="rect">
              <a:avLst/>
            </a:prstGeom>
          </p:spPr>
        </p:pic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0" y="2088000"/>
            <a:ext cx="2310525" cy="41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784"/>
          </a:xfrm>
        </p:spPr>
        <p:txBody>
          <a:bodyPr/>
          <a:lstStyle/>
          <a:p>
            <a:r>
              <a:rPr lang="es-PE" b="1" u="sng" dirty="0" smtClean="0"/>
              <a:t>Ventanas de la App: Cámara</a:t>
            </a:r>
            <a:endParaRPr lang="es-PE" b="1" u="sng" dirty="0"/>
          </a:p>
        </p:txBody>
      </p:sp>
      <p:grpSp>
        <p:nvGrpSpPr>
          <p:cNvPr id="14" name="Grupo 13"/>
          <p:cNvGrpSpPr/>
          <p:nvPr/>
        </p:nvGrpSpPr>
        <p:grpSpPr>
          <a:xfrm>
            <a:off x="2021052" y="1777999"/>
            <a:ext cx="2570885" cy="4692588"/>
            <a:chOff x="3369276" y="2784389"/>
            <a:chExt cx="593124" cy="1194487"/>
          </a:xfrm>
        </p:grpSpPr>
        <p:sp>
          <p:nvSpPr>
            <p:cNvPr id="15" name="Rectángulo redondeado 14"/>
            <p:cNvSpPr/>
            <p:nvPr/>
          </p:nvSpPr>
          <p:spPr>
            <a:xfrm>
              <a:off x="3369276" y="2784389"/>
              <a:ext cx="593124" cy="11944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408680" y="2885441"/>
              <a:ext cx="513080" cy="10028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2" name="Grupo 21"/>
          <p:cNvGrpSpPr/>
          <p:nvPr/>
        </p:nvGrpSpPr>
        <p:grpSpPr>
          <a:xfrm rot="16200000">
            <a:off x="8330178" y="2130425"/>
            <a:ext cx="2570885" cy="4692588"/>
            <a:chOff x="3369276" y="2784389"/>
            <a:chExt cx="593124" cy="1194487"/>
          </a:xfrm>
        </p:grpSpPr>
        <p:sp>
          <p:nvSpPr>
            <p:cNvPr id="23" name="Rectángulo redondeado 22"/>
            <p:cNvSpPr/>
            <p:nvPr/>
          </p:nvSpPr>
          <p:spPr>
            <a:xfrm>
              <a:off x="3369276" y="2784389"/>
              <a:ext cx="593124" cy="11944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3408680" y="2885441"/>
              <a:ext cx="513080" cy="10028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6" name="Flecha derecha 25"/>
          <p:cNvSpPr/>
          <p:nvPr/>
        </p:nvSpPr>
        <p:spPr>
          <a:xfrm>
            <a:off x="4721616" y="4648731"/>
            <a:ext cx="2418031" cy="228632"/>
          </a:xfrm>
          <a:prstGeom prst="rightArrow">
            <a:avLst>
              <a:gd name="adj1" fmla="val 50000"/>
              <a:gd name="adj2" fmla="val 5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CuadroTexto 26"/>
          <p:cNvSpPr txBox="1"/>
          <p:nvPr/>
        </p:nvSpPr>
        <p:spPr>
          <a:xfrm>
            <a:off x="555472" y="3673181"/>
            <a:ext cx="139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/>
              <a:t>Principal</a:t>
            </a:r>
            <a:endParaRPr lang="es-PE" sz="20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844909" y="2701277"/>
            <a:ext cx="139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/>
              <a:t>Camera</a:t>
            </a:r>
            <a:endParaRPr lang="es-PE" sz="2000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53" y="2090994"/>
            <a:ext cx="2310525" cy="41076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16922" y="2456266"/>
            <a:ext cx="2270308" cy="403610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0" y="2088000"/>
            <a:ext cx="2310525" cy="41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784"/>
          </a:xfrm>
        </p:spPr>
        <p:txBody>
          <a:bodyPr/>
          <a:lstStyle/>
          <a:p>
            <a:r>
              <a:rPr lang="es-PE" b="1" u="sng" dirty="0" smtClean="0"/>
              <a:t>Ventanas de la App: Registro</a:t>
            </a:r>
            <a:endParaRPr lang="es-PE" b="1" u="sng" dirty="0"/>
          </a:p>
        </p:txBody>
      </p:sp>
      <p:grpSp>
        <p:nvGrpSpPr>
          <p:cNvPr id="14" name="Grupo 13"/>
          <p:cNvGrpSpPr/>
          <p:nvPr/>
        </p:nvGrpSpPr>
        <p:grpSpPr>
          <a:xfrm>
            <a:off x="2021052" y="1777999"/>
            <a:ext cx="2570885" cy="4692588"/>
            <a:chOff x="3369276" y="2784389"/>
            <a:chExt cx="593124" cy="1194487"/>
          </a:xfrm>
        </p:grpSpPr>
        <p:sp>
          <p:nvSpPr>
            <p:cNvPr id="15" name="Rectángulo redondeado 14"/>
            <p:cNvSpPr/>
            <p:nvPr/>
          </p:nvSpPr>
          <p:spPr>
            <a:xfrm>
              <a:off x="3369276" y="2784389"/>
              <a:ext cx="593124" cy="11944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408680" y="2885441"/>
              <a:ext cx="513080" cy="10028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269327" y="1777999"/>
            <a:ext cx="2570885" cy="4692588"/>
            <a:chOff x="3369276" y="2784389"/>
            <a:chExt cx="593124" cy="1194487"/>
          </a:xfrm>
        </p:grpSpPr>
        <p:sp>
          <p:nvSpPr>
            <p:cNvPr id="23" name="Rectángulo redondeado 22"/>
            <p:cNvSpPr/>
            <p:nvPr/>
          </p:nvSpPr>
          <p:spPr>
            <a:xfrm>
              <a:off x="3369276" y="2784389"/>
              <a:ext cx="593124" cy="11944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3408680" y="2885441"/>
              <a:ext cx="513080" cy="10028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26" name="Flecha derecha 25"/>
          <p:cNvSpPr/>
          <p:nvPr/>
        </p:nvSpPr>
        <p:spPr>
          <a:xfrm rot="19829980">
            <a:off x="4563263" y="5103806"/>
            <a:ext cx="2699403" cy="228632"/>
          </a:xfrm>
          <a:prstGeom prst="rightArrow">
            <a:avLst>
              <a:gd name="adj1" fmla="val 50000"/>
              <a:gd name="adj2" fmla="val 5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55472" y="3673181"/>
            <a:ext cx="139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prstClr val="black"/>
                </a:solidFill>
              </a:rPr>
              <a:t>Principal</a:t>
            </a: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016069" y="3729764"/>
            <a:ext cx="139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prstClr val="black"/>
                </a:solidFill>
              </a:rPr>
              <a:t>Registro</a:t>
            </a: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18" name="Esquina doblada 17"/>
          <p:cNvSpPr/>
          <p:nvPr/>
        </p:nvSpPr>
        <p:spPr>
          <a:xfrm>
            <a:off x="739749" y="5318541"/>
            <a:ext cx="780831" cy="796062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Datos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 flipV="1">
            <a:off x="1578940" y="5669228"/>
            <a:ext cx="400748" cy="5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53" y="2090994"/>
            <a:ext cx="2310525" cy="4107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934" y="2109100"/>
            <a:ext cx="2310525" cy="41076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0" y="2088000"/>
            <a:ext cx="2310525" cy="41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376</Words>
  <Application>Microsoft Office PowerPoint</Application>
  <PresentationFormat>Panorámica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Tema de Office</vt:lpstr>
      <vt:lpstr>Aplicativo móvil</vt:lpstr>
      <vt:lpstr>Arquitectura</vt:lpstr>
      <vt:lpstr>Modelo de datos BD</vt:lpstr>
      <vt:lpstr>Servicio web</vt:lpstr>
      <vt:lpstr>App Android</vt:lpstr>
      <vt:lpstr>Ventanas de la App: Principal</vt:lpstr>
      <vt:lpstr>Ventanas de la App: GPS</vt:lpstr>
      <vt:lpstr>Ventanas de la App: Cámara</vt:lpstr>
      <vt:lpstr>Ventanas de la App: Registro</vt:lpstr>
      <vt:lpstr>Ventanas de la App: Registro</vt:lpstr>
      <vt:lpstr>Ventanas de la App: Historial</vt:lpstr>
      <vt:lpstr>Ventanas de la App: Actualización</vt:lpstr>
      <vt:lpstr>Mensajes del botón GPS</vt:lpstr>
      <vt:lpstr>Presentación de PowerPoint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movil</dc:title>
  <dc:creator>JINOB ALBERTO DE LA CRUZ MAGALLANES</dc:creator>
  <cp:lastModifiedBy>JINOB ALBERTO DE LA CRUZ MAGALLANES</cp:lastModifiedBy>
  <cp:revision>64</cp:revision>
  <dcterms:created xsi:type="dcterms:W3CDTF">2022-10-06T22:08:52Z</dcterms:created>
  <dcterms:modified xsi:type="dcterms:W3CDTF">2023-01-05T23:08:01Z</dcterms:modified>
</cp:coreProperties>
</file>