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81" r:id="rId24"/>
    <p:sldId id="278"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3D33C5-1D00-49A7-8CC8-C7F30DF162A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413634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D33C5-1D00-49A7-8CC8-C7F30DF162A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123294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D33C5-1D00-49A7-8CC8-C7F30DF162A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384034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D33C5-1D00-49A7-8CC8-C7F30DF162A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57990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3D33C5-1D00-49A7-8CC8-C7F30DF162A6}"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89611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3D33C5-1D00-49A7-8CC8-C7F30DF162A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395245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3D33C5-1D00-49A7-8CC8-C7F30DF162A6}"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222382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3D33C5-1D00-49A7-8CC8-C7F30DF162A6}"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381811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D33C5-1D00-49A7-8CC8-C7F30DF162A6}"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404639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3D33C5-1D00-49A7-8CC8-C7F30DF162A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421915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3D33C5-1D00-49A7-8CC8-C7F30DF162A6}"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8B56A-B2A8-4FD3-A5B2-34943459F67B}" type="slidenum">
              <a:rPr lang="en-US" smtClean="0"/>
              <a:t>‹#›</a:t>
            </a:fld>
            <a:endParaRPr lang="en-US"/>
          </a:p>
        </p:txBody>
      </p:sp>
    </p:spTree>
    <p:extLst>
      <p:ext uri="{BB962C8B-B14F-4D97-AF65-F5344CB8AC3E}">
        <p14:creationId xmlns:p14="http://schemas.microsoft.com/office/powerpoint/2010/main" val="52762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D33C5-1D00-49A7-8CC8-C7F30DF162A6}" type="datetimeFigureOut">
              <a:rPr lang="en-US" smtClean="0"/>
              <a:t>3/18/2016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8B56A-B2A8-4FD3-A5B2-34943459F67B}" type="slidenum">
              <a:rPr lang="en-US" smtClean="0"/>
              <a:t>‹#›</a:t>
            </a:fld>
            <a:endParaRPr lang="en-US"/>
          </a:p>
        </p:txBody>
      </p:sp>
    </p:spTree>
    <p:extLst>
      <p:ext uri="{BB962C8B-B14F-4D97-AF65-F5344CB8AC3E}">
        <p14:creationId xmlns:p14="http://schemas.microsoft.com/office/powerpoint/2010/main" val="362485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Threads</a:t>
            </a:r>
            <a:endParaRPr lang="en-US" dirty="0"/>
          </a:p>
        </p:txBody>
      </p:sp>
      <p:pic>
        <p:nvPicPr>
          <p:cNvPr id="4"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622" b="3622"/>
          <a:stretch>
            <a:fillRect/>
          </a:stretch>
        </p:blipFill>
        <p:spPr>
          <a:xfrm>
            <a:off x="627880" y="504826"/>
            <a:ext cx="1243502" cy="458237"/>
          </a:xfrm>
        </p:spPr>
      </p:pic>
      <p:pic>
        <p:nvPicPr>
          <p:cNvPr id="6" name="Picture Placeholder 16" descr="logo_cover_4.png"/>
          <p:cNvPicPr>
            <a:picLocks noChangeAspect="1"/>
          </p:cNvPicPr>
          <p:nvPr/>
        </p:nvPicPr>
        <p:blipFill>
          <a:blip r:embed="rId2" cstate="screen">
            <a:extLst>
              <a:ext uri="{28A0092B-C50C-407E-A947-70E740481C1C}">
                <a14:useLocalDpi xmlns:a14="http://schemas.microsoft.com/office/drawing/2010/main"/>
              </a:ext>
            </a:extLst>
          </a:blip>
          <a:srcRect t="3622" b="3622"/>
          <a:stretch>
            <a:fillRect/>
          </a:stretch>
        </p:blipFill>
        <p:spPr>
          <a:xfrm>
            <a:off x="780280" y="657226"/>
            <a:ext cx="1243502" cy="458237"/>
          </a:xfrm>
          <a:prstGeom prst="rect">
            <a:avLst/>
          </a:prstGeom>
        </p:spPr>
      </p:pic>
    </p:spTree>
    <p:extLst>
      <p:ext uri="{BB962C8B-B14F-4D97-AF65-F5344CB8AC3E}">
        <p14:creationId xmlns:p14="http://schemas.microsoft.com/office/powerpoint/2010/main" val="388228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780"/>
          </a:xfrm>
        </p:spPr>
        <p:txBody>
          <a:bodyPr/>
          <a:lstStyle/>
          <a:p>
            <a:r>
              <a:rPr lang="en-US" dirty="0" smtClean="0"/>
              <a:t>The Thread Class</a:t>
            </a:r>
            <a:endParaRPr lang="en-US" dirty="0"/>
          </a:p>
        </p:txBody>
      </p:sp>
      <p:pic>
        <p:nvPicPr>
          <p:cNvPr id="4" name="Picture 3"/>
          <p:cNvPicPr>
            <a:picLocks noChangeAspect="1"/>
          </p:cNvPicPr>
          <p:nvPr/>
        </p:nvPicPr>
        <p:blipFill>
          <a:blip r:embed="rId2"/>
          <a:stretch>
            <a:fillRect/>
          </a:stretch>
        </p:blipFill>
        <p:spPr>
          <a:xfrm>
            <a:off x="1169171" y="1500510"/>
            <a:ext cx="8640000" cy="4305867"/>
          </a:xfrm>
          <a:prstGeom prst="rect">
            <a:avLst/>
          </a:prstGeom>
        </p:spPr>
      </p:pic>
    </p:spTree>
    <p:extLst>
      <p:ext uri="{BB962C8B-B14F-4D97-AF65-F5344CB8AC3E}">
        <p14:creationId xmlns:p14="http://schemas.microsoft.com/office/powerpoint/2010/main" val="25759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217"/>
          </a:xfrm>
        </p:spPr>
        <p:txBody>
          <a:bodyPr/>
          <a:lstStyle/>
          <a:p>
            <a:r>
              <a:rPr lang="en-US" altLang="en-US" dirty="0" smtClean="0">
                <a:cs typeface="Times New Roman" panose="02020603050405020304" pitchFamily="18" charset="0"/>
              </a:rPr>
              <a:t>Thread Priority</a:t>
            </a:r>
            <a:endParaRPr lang="en-US" dirty="0"/>
          </a:p>
        </p:txBody>
      </p:sp>
      <p:sp>
        <p:nvSpPr>
          <p:cNvPr id="3" name="Content Placeholder 2"/>
          <p:cNvSpPr>
            <a:spLocks noGrp="1"/>
          </p:cNvSpPr>
          <p:nvPr>
            <p:ph idx="1"/>
          </p:nvPr>
        </p:nvSpPr>
        <p:spPr>
          <a:xfrm>
            <a:off x="838200" y="1205346"/>
            <a:ext cx="10515600" cy="4971618"/>
          </a:xfrm>
        </p:spPr>
        <p:txBody>
          <a:bodyPr>
            <a:normAutofit lnSpcReduction="10000"/>
          </a:bodyPr>
          <a:lstStyle/>
          <a:p>
            <a:r>
              <a:rPr lang="en-US" altLang="en-US" dirty="0" smtClean="0">
                <a:cs typeface="Times New Roman" panose="02020603050405020304" pitchFamily="18" charset="0"/>
              </a:rPr>
              <a:t>Every thread has a priority</a:t>
            </a:r>
          </a:p>
          <a:p>
            <a:r>
              <a:rPr lang="en-US" altLang="en-US" dirty="0" smtClean="0">
                <a:cs typeface="Times New Roman" panose="02020603050405020304" pitchFamily="18" charset="0"/>
              </a:rPr>
              <a:t>When a thread is created, it inherits the priority of the thread that created it</a:t>
            </a:r>
          </a:p>
          <a:p>
            <a:r>
              <a:rPr lang="en-US" altLang="en-US" dirty="0" smtClean="0"/>
              <a:t>The priority values range from 1 to 10, in increasing priority</a:t>
            </a:r>
          </a:p>
          <a:p>
            <a:r>
              <a:rPr lang="en-US" altLang="en-US" dirty="0">
                <a:cs typeface="Times New Roman" panose="02020603050405020304" pitchFamily="18" charset="0"/>
              </a:rPr>
              <a:t>The priority can be adjusted subsequently using the </a:t>
            </a:r>
            <a:r>
              <a:rPr lang="en-US" altLang="en-US" sz="2400" b="1" dirty="0" err="1" smtClean="0">
                <a:cs typeface="Courier New" panose="02070309020205020404" pitchFamily="49" charset="0"/>
              </a:rPr>
              <a:t>setPriority</a:t>
            </a:r>
            <a:r>
              <a:rPr lang="en-US" altLang="en-US" sz="2400" b="1" dirty="0" smtClean="0">
                <a:cs typeface="Courier New" panose="02070309020205020404" pitchFamily="49" charset="0"/>
              </a:rPr>
              <a:t>()</a:t>
            </a:r>
            <a:r>
              <a:rPr lang="en-US" altLang="en-US" dirty="0">
                <a:cs typeface="Times New Roman" panose="02020603050405020304" pitchFamily="18" charset="0"/>
              </a:rPr>
              <a:t> method</a:t>
            </a:r>
          </a:p>
          <a:p>
            <a:r>
              <a:rPr lang="en-US" altLang="en-US" dirty="0">
                <a:cs typeface="Times New Roman" panose="02020603050405020304" pitchFamily="18" charset="0"/>
              </a:rPr>
              <a:t>The priority of a thread may be obtained using </a:t>
            </a:r>
            <a:r>
              <a:rPr lang="en-US" altLang="en-US" sz="2400" b="1" dirty="0" err="1" smtClean="0">
                <a:cs typeface="Courier New" panose="02070309020205020404" pitchFamily="49" charset="0"/>
              </a:rPr>
              <a:t>getPriority</a:t>
            </a:r>
            <a:r>
              <a:rPr lang="en-US" altLang="en-US" sz="2400" b="1" dirty="0" smtClean="0">
                <a:cs typeface="Courier New" panose="02070309020205020404" pitchFamily="49" charset="0"/>
              </a:rPr>
              <a:t>()</a:t>
            </a:r>
          </a:p>
          <a:p>
            <a:r>
              <a:rPr lang="en-US" altLang="en-US" dirty="0"/>
              <a:t> Priority constants are defined: </a:t>
            </a:r>
          </a:p>
          <a:p>
            <a:pPr lvl="1"/>
            <a:r>
              <a:rPr lang="en-US" altLang="en-US" dirty="0"/>
              <a:t>MIN_PRIORITY=1</a:t>
            </a:r>
          </a:p>
          <a:p>
            <a:pPr lvl="1"/>
            <a:r>
              <a:rPr lang="en-US" altLang="en-US" dirty="0"/>
              <a:t>MAX_PRIORITY=10</a:t>
            </a:r>
          </a:p>
          <a:p>
            <a:pPr lvl="1"/>
            <a:r>
              <a:rPr lang="en-US" altLang="en-US" dirty="0"/>
              <a:t>NORM_PRIORITY=5</a:t>
            </a:r>
          </a:p>
          <a:p>
            <a:pPr marL="0" indent="0">
              <a:buNone/>
            </a:pPr>
            <a:endParaRPr lang="en-US" dirty="0"/>
          </a:p>
        </p:txBody>
      </p:sp>
    </p:spTree>
    <p:extLst>
      <p:ext uri="{BB962C8B-B14F-4D97-AF65-F5344CB8AC3E}">
        <p14:creationId xmlns:p14="http://schemas.microsoft.com/office/powerpoint/2010/main" val="330044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031"/>
          </a:xfrm>
        </p:spPr>
        <p:txBody>
          <a:bodyPr/>
          <a:lstStyle/>
          <a:p>
            <a:r>
              <a:rPr lang="en-US" altLang="en-US" dirty="0" smtClean="0"/>
              <a:t>Daemon Threads</a:t>
            </a:r>
            <a:endParaRPr lang="en-US" dirty="0"/>
          </a:p>
        </p:txBody>
      </p:sp>
      <p:sp>
        <p:nvSpPr>
          <p:cNvPr id="3" name="Content Placeholder 2"/>
          <p:cNvSpPr>
            <a:spLocks noGrp="1"/>
          </p:cNvSpPr>
          <p:nvPr>
            <p:ph idx="1"/>
          </p:nvPr>
        </p:nvSpPr>
        <p:spPr>
          <a:xfrm>
            <a:off x="838200" y="1330036"/>
            <a:ext cx="10515600" cy="4846927"/>
          </a:xfrm>
        </p:spPr>
        <p:txBody>
          <a:bodyPr/>
          <a:lstStyle/>
          <a:p>
            <a:pPr>
              <a:lnSpc>
                <a:spcPct val="120000"/>
              </a:lnSpc>
            </a:pPr>
            <a:r>
              <a:rPr lang="en-US" altLang="en-US" dirty="0">
                <a:solidFill>
                  <a:schemeClr val="hlink"/>
                </a:solidFill>
              </a:rPr>
              <a:t>Daemon</a:t>
            </a:r>
            <a:r>
              <a:rPr lang="en-US" altLang="en-US" dirty="0"/>
              <a:t> threads are “</a:t>
            </a:r>
            <a:r>
              <a:rPr lang="en-US" altLang="en-US" dirty="0">
                <a:cs typeface="Times New Roman" panose="02020603050405020304" pitchFamily="18" charset="0"/>
              </a:rPr>
              <a:t>background” threads, that provide services to other threads, e.g., the garbage collection thread</a:t>
            </a:r>
            <a:endParaRPr lang="en-US" altLang="en-US" dirty="0"/>
          </a:p>
          <a:p>
            <a:pPr>
              <a:lnSpc>
                <a:spcPct val="120000"/>
              </a:lnSpc>
            </a:pPr>
            <a:r>
              <a:rPr lang="en-US" altLang="en-US" dirty="0"/>
              <a:t>The Java VM </a:t>
            </a:r>
            <a:r>
              <a:rPr lang="en-US" altLang="en-US" dirty="0">
                <a:solidFill>
                  <a:schemeClr val="hlink"/>
                </a:solidFill>
              </a:rPr>
              <a:t>will not exit</a:t>
            </a:r>
            <a:r>
              <a:rPr lang="en-US" altLang="en-US" dirty="0"/>
              <a:t> if non-Daemon threads are executing</a:t>
            </a:r>
          </a:p>
          <a:p>
            <a:pPr>
              <a:lnSpc>
                <a:spcPct val="120000"/>
              </a:lnSpc>
            </a:pPr>
            <a:r>
              <a:rPr lang="en-US" altLang="en-US" dirty="0"/>
              <a:t>The Java VM </a:t>
            </a:r>
            <a:r>
              <a:rPr lang="en-US" altLang="en-US" dirty="0">
                <a:solidFill>
                  <a:schemeClr val="hlink"/>
                </a:solidFill>
              </a:rPr>
              <a:t>will exit</a:t>
            </a:r>
            <a:r>
              <a:rPr lang="en-US" altLang="en-US" dirty="0"/>
              <a:t> if only Daemon threads are executing</a:t>
            </a:r>
          </a:p>
          <a:p>
            <a:pPr>
              <a:lnSpc>
                <a:spcPct val="120000"/>
              </a:lnSpc>
            </a:pPr>
            <a:r>
              <a:rPr lang="en-US" altLang="en-US" dirty="0"/>
              <a:t>Daemon threads die when the Java VM </a:t>
            </a:r>
            <a:r>
              <a:rPr lang="en-US" altLang="en-US" dirty="0" smtClean="0"/>
              <a:t>exits</a:t>
            </a:r>
          </a:p>
          <a:p>
            <a:pPr marL="0" indent="0">
              <a:lnSpc>
                <a:spcPct val="120000"/>
              </a:lnSpc>
              <a:buNone/>
            </a:pPr>
            <a:endParaRPr lang="en-US" altLang="en-US" dirty="0"/>
          </a:p>
          <a:p>
            <a:pPr marL="0" indent="0">
              <a:buNone/>
            </a:pPr>
            <a:endParaRPr lang="en-US" dirty="0"/>
          </a:p>
        </p:txBody>
      </p:sp>
    </p:spTree>
    <p:extLst>
      <p:ext uri="{BB962C8B-B14F-4D97-AF65-F5344CB8AC3E}">
        <p14:creationId xmlns:p14="http://schemas.microsoft.com/office/powerpoint/2010/main" val="39154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altLang="en-US" dirty="0" err="1" smtClean="0"/>
              <a:t>ThreadGroup</a:t>
            </a:r>
            <a:endParaRPr lang="en-US" dirty="0"/>
          </a:p>
        </p:txBody>
      </p:sp>
      <p:sp>
        <p:nvSpPr>
          <p:cNvPr id="3" name="Content Placeholder 2"/>
          <p:cNvSpPr>
            <a:spLocks noGrp="1"/>
          </p:cNvSpPr>
          <p:nvPr>
            <p:ph idx="1"/>
          </p:nvPr>
        </p:nvSpPr>
        <p:spPr>
          <a:xfrm>
            <a:off x="838200" y="1396538"/>
            <a:ext cx="10515600" cy="4780425"/>
          </a:xfrm>
        </p:spPr>
        <p:txBody>
          <a:bodyPr/>
          <a:lstStyle/>
          <a:p>
            <a:r>
              <a:rPr lang="en-US" altLang="en-US" dirty="0" smtClean="0"/>
              <a:t>The </a:t>
            </a:r>
            <a:r>
              <a:rPr lang="en-US" altLang="en-US" dirty="0" err="1" smtClean="0"/>
              <a:t>ThreadGroup</a:t>
            </a:r>
            <a:r>
              <a:rPr lang="en-US" altLang="en-US" dirty="0" smtClean="0"/>
              <a:t> class is used to create groups of similar threads. Why is this needed?</a:t>
            </a:r>
          </a:p>
          <a:p>
            <a:pPr marL="0" indent="0">
              <a:buNone/>
            </a:pPr>
            <a:endParaRPr lang="en-US" dirty="0" smtClean="0"/>
          </a:p>
          <a:p>
            <a:pPr marL="0" indent="0">
              <a:buNone/>
            </a:pPr>
            <a:endParaRPr lang="en-US" dirty="0"/>
          </a:p>
          <a:p>
            <a:pPr marL="0" indent="0">
              <a:buNone/>
            </a:pPr>
            <a:endParaRPr lang="en-US" dirty="0"/>
          </a:p>
        </p:txBody>
      </p:sp>
      <p:sp>
        <p:nvSpPr>
          <p:cNvPr id="4" name="Rectangle 4"/>
          <p:cNvSpPr>
            <a:spLocks noChangeArrowheads="1"/>
          </p:cNvSpPr>
          <p:nvPr/>
        </p:nvSpPr>
        <p:spPr bwMode="auto">
          <a:xfrm>
            <a:off x="1687484" y="2955089"/>
            <a:ext cx="7239000" cy="201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l" eaLnBrk="1" hangingPunct="1">
              <a:spcBef>
                <a:spcPct val="50000"/>
              </a:spcBef>
            </a:pPr>
            <a:r>
              <a:rPr lang="en-US" altLang="en-US" sz="2800" b="0" i="1" u="none" dirty="0">
                <a:solidFill>
                  <a:srgbClr val="FF0000"/>
                </a:solidFill>
                <a:latin typeface="Times New Roman" panose="02020603050405020304" pitchFamily="18" charset="0"/>
                <a:cs typeface="Times New Roman" panose="02020603050405020304" pitchFamily="18" charset="0"/>
              </a:rPr>
              <a:t>“Thread groups are best viewed as an unsuccessful experiment, and you may simply ignore their existence.”</a:t>
            </a:r>
            <a:endParaRPr lang="en-US" altLang="en-US" sz="2800" b="0" u="none" dirty="0">
              <a:solidFill>
                <a:schemeClr val="tx1"/>
              </a:solidFill>
              <a:latin typeface="Times New Roman" panose="02020603050405020304" pitchFamily="18" charset="0"/>
              <a:cs typeface="Times New Roman" panose="02020603050405020304" pitchFamily="18" charset="0"/>
            </a:endParaRPr>
          </a:p>
          <a:p>
            <a:pPr algn="l" eaLnBrk="1" hangingPunct="1">
              <a:spcBef>
                <a:spcPct val="50000"/>
              </a:spcBef>
            </a:pPr>
            <a:r>
              <a:rPr lang="en-US" altLang="en-US" sz="2800" b="0" u="none" dirty="0">
                <a:solidFill>
                  <a:schemeClr val="tx1"/>
                </a:solidFill>
                <a:latin typeface="Times New Roman" panose="02020603050405020304" pitchFamily="18" charset="0"/>
                <a:cs typeface="Times New Roman" panose="02020603050405020304" pitchFamily="18" charset="0"/>
              </a:rPr>
              <a:t>		</a:t>
            </a:r>
            <a:r>
              <a:rPr lang="en-US" altLang="en-US" sz="2400" b="0" u="none" dirty="0">
                <a:solidFill>
                  <a:schemeClr val="tx1"/>
                </a:solidFill>
                <a:latin typeface="Times New Roman" panose="02020603050405020304" pitchFamily="18" charset="0"/>
                <a:cs typeface="Times New Roman" panose="02020603050405020304" pitchFamily="18" charset="0"/>
              </a:rPr>
              <a:t>Joshua Bloch, software architect at Sun</a:t>
            </a:r>
          </a:p>
        </p:txBody>
      </p:sp>
    </p:spTree>
    <p:extLst>
      <p:ext uri="{BB962C8B-B14F-4D97-AF65-F5344CB8AC3E}">
        <p14:creationId xmlns:p14="http://schemas.microsoft.com/office/powerpoint/2010/main" val="384841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6104"/>
          </a:xfrm>
        </p:spPr>
        <p:txBody>
          <a:bodyPr/>
          <a:lstStyle/>
          <a:p>
            <a:r>
              <a:rPr lang="en-US" altLang="en-US" dirty="0" smtClean="0"/>
              <a:t>Concurrency (</a:t>
            </a:r>
            <a:r>
              <a:rPr lang="en-US" altLang="en-US" sz="3200" dirty="0" smtClean="0"/>
              <a:t>Synchronization</a:t>
            </a:r>
            <a:r>
              <a:rPr lang="en-US" altLang="en-US" dirty="0" smtClean="0"/>
              <a:t>)</a:t>
            </a:r>
            <a:endParaRPr lang="en-US" dirty="0"/>
          </a:p>
        </p:txBody>
      </p:sp>
      <p:sp>
        <p:nvSpPr>
          <p:cNvPr id="3" name="Content Placeholder 2"/>
          <p:cNvSpPr>
            <a:spLocks noGrp="1"/>
          </p:cNvSpPr>
          <p:nvPr>
            <p:ph idx="1"/>
          </p:nvPr>
        </p:nvSpPr>
        <p:spPr>
          <a:xfrm>
            <a:off x="838200" y="1737360"/>
            <a:ext cx="10515600" cy="4439603"/>
          </a:xfrm>
        </p:spPr>
        <p:txBody>
          <a:bodyPr>
            <a:normAutofit lnSpcReduction="10000"/>
          </a:bodyPr>
          <a:lstStyle/>
          <a:p>
            <a:r>
              <a:rPr lang="en-US" altLang="en-US" dirty="0" smtClean="0"/>
              <a:t>An object in a program can be changed by more than one thread</a:t>
            </a:r>
          </a:p>
          <a:p>
            <a:r>
              <a:rPr lang="en-US" altLang="en-US" sz="3000" dirty="0" smtClean="0"/>
              <a:t>Understand the issue with concurrent access to shared data?</a:t>
            </a:r>
          </a:p>
          <a:p>
            <a:pPr lvl="1"/>
            <a:r>
              <a:rPr lang="en-US" altLang="en-US" sz="2600" dirty="0" smtClean="0"/>
              <a:t>Data could be a counter (</a:t>
            </a:r>
            <a:r>
              <a:rPr lang="en-US" altLang="en-US" sz="2600" dirty="0" err="1" smtClean="0"/>
              <a:t>int</a:t>
            </a:r>
            <a:r>
              <a:rPr lang="en-US" altLang="en-US" sz="2600" dirty="0" smtClean="0"/>
              <a:t>) or a data structure (e.g. a Map or List or Set)</a:t>
            </a:r>
          </a:p>
          <a:p>
            <a:r>
              <a:rPr lang="en-US" altLang="en-US" sz="3000" dirty="0" smtClean="0"/>
              <a:t>A </a:t>
            </a:r>
            <a:r>
              <a:rPr lang="en-US" altLang="en-US" sz="3000" b="1" u="sng" dirty="0" smtClean="0"/>
              <a:t>race condition</a:t>
            </a:r>
            <a:r>
              <a:rPr lang="en-US" altLang="en-US" sz="3000" dirty="0" smtClean="0"/>
              <a:t>: Two threads will access something. They “compete” causing a problem</a:t>
            </a:r>
          </a:p>
          <a:p>
            <a:r>
              <a:rPr lang="en-US" altLang="en-US" sz="3000" dirty="0" smtClean="0"/>
              <a:t>A </a:t>
            </a:r>
            <a:r>
              <a:rPr lang="en-US" altLang="en-US" sz="3000" b="1" u="sng" dirty="0" smtClean="0"/>
              <a:t>critical section</a:t>
            </a:r>
            <a:r>
              <a:rPr lang="en-US" altLang="en-US" sz="3000" dirty="0" smtClean="0"/>
              <a:t>:  a block of code that can only be safely executed by one thread at a time</a:t>
            </a:r>
          </a:p>
          <a:p>
            <a:r>
              <a:rPr lang="en-US" altLang="en-US" sz="3000" dirty="0" smtClean="0"/>
              <a:t>A lock: an object that is “held” by one thread at a time, then “released”</a:t>
            </a:r>
          </a:p>
          <a:p>
            <a:pPr marL="0" indent="0">
              <a:buNone/>
            </a:pPr>
            <a:endParaRPr lang="en-US" dirty="0"/>
          </a:p>
        </p:txBody>
      </p:sp>
    </p:spTree>
    <p:extLst>
      <p:ext uri="{BB962C8B-B14F-4D97-AF65-F5344CB8AC3E}">
        <p14:creationId xmlns:p14="http://schemas.microsoft.com/office/powerpoint/2010/main" val="367433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973"/>
          </a:xfrm>
        </p:spPr>
        <p:txBody>
          <a:bodyPr/>
          <a:lstStyle/>
          <a:p>
            <a:r>
              <a:rPr lang="en-US" altLang="en-US" dirty="0" smtClean="0"/>
              <a:t>Synchronization</a:t>
            </a:r>
            <a:endParaRPr lang="en-US" dirty="0"/>
          </a:p>
        </p:txBody>
      </p:sp>
      <p:sp>
        <p:nvSpPr>
          <p:cNvPr id="3" name="Content Placeholder 2"/>
          <p:cNvSpPr>
            <a:spLocks noGrp="1"/>
          </p:cNvSpPr>
          <p:nvPr>
            <p:ph idx="1"/>
          </p:nvPr>
        </p:nvSpPr>
        <p:spPr>
          <a:xfrm>
            <a:off x="838200" y="1571105"/>
            <a:ext cx="10515600" cy="4605858"/>
          </a:xfrm>
        </p:spPr>
        <p:txBody>
          <a:bodyPr/>
          <a:lstStyle/>
          <a:p>
            <a:r>
              <a:rPr lang="en-US" altLang="en-US" sz="2700" dirty="0" smtClean="0"/>
              <a:t>Any object can serve as a lock</a:t>
            </a:r>
          </a:p>
          <a:p>
            <a:pPr lvl="1"/>
            <a:r>
              <a:rPr lang="en-US" altLang="en-US" dirty="0"/>
              <a:t>Separate object: </a:t>
            </a:r>
            <a:r>
              <a:rPr lang="en-US" altLang="en-US" dirty="0">
                <a:latin typeface="Consolas" panose="020B0609020204030204" pitchFamily="49" charset="0"/>
              </a:rPr>
              <a:t>Object </a:t>
            </a:r>
            <a:r>
              <a:rPr lang="en-US" altLang="en-US" dirty="0" err="1">
                <a:latin typeface="Consolas" panose="020B0609020204030204" pitchFamily="49" charset="0"/>
              </a:rPr>
              <a:t>myLock</a:t>
            </a:r>
            <a:r>
              <a:rPr lang="en-US" altLang="en-US" dirty="0">
                <a:latin typeface="Consolas" panose="020B0609020204030204" pitchFamily="49" charset="0"/>
              </a:rPr>
              <a:t> = new Object();</a:t>
            </a:r>
          </a:p>
          <a:p>
            <a:pPr lvl="1"/>
            <a:r>
              <a:rPr lang="en-US" altLang="en-US" dirty="0"/>
              <a:t>Current instance:  the this object </a:t>
            </a:r>
          </a:p>
          <a:p>
            <a:r>
              <a:rPr lang="en-US" altLang="en-US" sz="2700" dirty="0" smtClean="0"/>
              <a:t>Enclose lines of code in a </a:t>
            </a:r>
            <a:r>
              <a:rPr lang="en-US" altLang="en-US" sz="2700" i="1" dirty="0" smtClean="0"/>
              <a:t>synchronized </a:t>
            </a:r>
            <a:r>
              <a:rPr lang="en-US" altLang="en-US" sz="2700" dirty="0" smtClean="0"/>
              <a:t>block</a:t>
            </a:r>
            <a:br>
              <a:rPr lang="en-US" altLang="en-US" sz="2700" dirty="0" smtClean="0"/>
            </a:br>
            <a:r>
              <a:rPr lang="en-US" altLang="en-US" sz="2700" dirty="0" smtClean="0">
                <a:latin typeface="Consolas" panose="020B0609020204030204" pitchFamily="49" charset="0"/>
              </a:rPr>
              <a:t>   synchronized(</a:t>
            </a:r>
            <a:r>
              <a:rPr lang="en-US" altLang="en-US" sz="2700" dirty="0" err="1" smtClean="0">
                <a:latin typeface="Consolas" panose="020B0609020204030204" pitchFamily="49" charset="0"/>
              </a:rPr>
              <a:t>myLock</a:t>
            </a:r>
            <a:r>
              <a:rPr lang="en-US" altLang="en-US" sz="2700" dirty="0" smtClean="0">
                <a:latin typeface="Consolas" panose="020B0609020204030204" pitchFamily="49" charset="0"/>
              </a:rPr>
              <a:t>) {</a:t>
            </a:r>
            <a:br>
              <a:rPr lang="en-US" altLang="en-US" sz="2700" dirty="0" smtClean="0">
                <a:latin typeface="Consolas" panose="020B0609020204030204" pitchFamily="49" charset="0"/>
              </a:rPr>
            </a:br>
            <a:r>
              <a:rPr lang="en-US" altLang="en-US" sz="2700" dirty="0" smtClean="0">
                <a:latin typeface="Consolas" panose="020B0609020204030204" pitchFamily="49" charset="0"/>
              </a:rPr>
              <a:t>        // code here</a:t>
            </a:r>
            <a:br>
              <a:rPr lang="en-US" altLang="en-US" sz="2700" dirty="0" smtClean="0">
                <a:latin typeface="Consolas" panose="020B0609020204030204" pitchFamily="49" charset="0"/>
              </a:rPr>
            </a:br>
            <a:r>
              <a:rPr lang="en-US" altLang="en-US" sz="2700" dirty="0" smtClean="0">
                <a:latin typeface="Consolas" panose="020B0609020204030204" pitchFamily="49" charset="0"/>
              </a:rPr>
              <a:t>   }</a:t>
            </a:r>
          </a:p>
          <a:p>
            <a:r>
              <a:rPr lang="en-US" altLang="en-US" sz="2700" dirty="0" smtClean="0"/>
              <a:t>More than one thread could try to execute this code, but one acquires the lock and the others “block” or wait until the first thread releases the lock</a:t>
            </a:r>
          </a:p>
        </p:txBody>
      </p:sp>
    </p:spTree>
    <p:extLst>
      <p:ext uri="{BB962C8B-B14F-4D97-AF65-F5344CB8AC3E}">
        <p14:creationId xmlns:p14="http://schemas.microsoft.com/office/powerpoint/2010/main" val="38441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788"/>
          </a:xfrm>
        </p:spPr>
        <p:txBody>
          <a:bodyPr/>
          <a:lstStyle/>
          <a:p>
            <a:r>
              <a:rPr lang="en-US" altLang="en-US" dirty="0" smtClean="0"/>
              <a:t>Monitors</a:t>
            </a:r>
            <a:endParaRPr lang="en-US" dirty="0"/>
          </a:p>
        </p:txBody>
      </p:sp>
      <p:sp>
        <p:nvSpPr>
          <p:cNvPr id="3" name="Content Placeholder 2"/>
          <p:cNvSpPr>
            <a:spLocks noGrp="1"/>
          </p:cNvSpPr>
          <p:nvPr>
            <p:ph idx="1"/>
          </p:nvPr>
        </p:nvSpPr>
        <p:spPr>
          <a:xfrm>
            <a:off x="838200" y="1529542"/>
            <a:ext cx="10515600" cy="4647421"/>
          </a:xfrm>
        </p:spPr>
        <p:txBody>
          <a:bodyPr>
            <a:normAutofit fontScale="92500" lnSpcReduction="10000"/>
          </a:bodyPr>
          <a:lstStyle/>
          <a:p>
            <a:r>
              <a:rPr lang="en-US" altLang="en-US" dirty="0" smtClean="0"/>
              <a:t>Each object has a “</a:t>
            </a:r>
            <a:r>
              <a:rPr lang="en-US" altLang="en-US" dirty="0" smtClean="0">
                <a:solidFill>
                  <a:schemeClr val="hlink"/>
                </a:solidFill>
              </a:rPr>
              <a:t>monitor</a:t>
            </a:r>
            <a:r>
              <a:rPr lang="en-US" altLang="en-US" dirty="0" smtClean="0"/>
              <a:t>” that is a token used to determine which application thread has control of a particular object instance</a:t>
            </a:r>
          </a:p>
          <a:p>
            <a:r>
              <a:rPr lang="en-US" altLang="en-US" dirty="0" smtClean="0"/>
              <a:t>In execution of</a:t>
            </a:r>
            <a:r>
              <a:rPr lang="en-US" altLang="en-US" i="1" dirty="0" smtClean="0">
                <a:solidFill>
                  <a:schemeClr val="tx2"/>
                </a:solidFill>
              </a:rPr>
              <a:t> </a:t>
            </a:r>
            <a:r>
              <a:rPr lang="en-US" altLang="en-US" dirty="0" smtClean="0"/>
              <a:t>a</a:t>
            </a:r>
            <a:r>
              <a:rPr lang="en-US" altLang="en-US" i="1" dirty="0" smtClean="0">
                <a:solidFill>
                  <a:schemeClr val="tx2"/>
                </a:solidFill>
              </a:rPr>
              <a:t> </a:t>
            </a:r>
            <a:r>
              <a:rPr lang="en-US" altLang="en-US" dirty="0" smtClean="0">
                <a:solidFill>
                  <a:schemeClr val="hlink"/>
                </a:solidFill>
              </a:rPr>
              <a:t>synchronized</a:t>
            </a:r>
            <a:r>
              <a:rPr lang="en-US" altLang="en-US" dirty="0" smtClean="0"/>
              <a:t> method (or block), access to the object monitor must be gained before the execution</a:t>
            </a:r>
          </a:p>
          <a:p>
            <a:r>
              <a:rPr lang="en-US" altLang="en-US" dirty="0" smtClean="0"/>
              <a:t>Access to the object monitor is queued</a:t>
            </a:r>
          </a:p>
          <a:p>
            <a:pPr>
              <a:lnSpc>
                <a:spcPct val="120000"/>
              </a:lnSpc>
            </a:pPr>
            <a:r>
              <a:rPr lang="en-US" altLang="en-US" dirty="0" smtClean="0">
                <a:cs typeface="Times New Roman" panose="02020603050405020304" pitchFamily="18" charset="0"/>
              </a:rPr>
              <a:t>Entering a monitor is also referred to as </a:t>
            </a:r>
            <a:r>
              <a:rPr lang="en-US" altLang="en-US" dirty="0" smtClean="0">
                <a:solidFill>
                  <a:schemeClr val="hlink"/>
                </a:solidFill>
                <a:cs typeface="Times New Roman" panose="02020603050405020304" pitchFamily="18" charset="0"/>
              </a:rPr>
              <a:t>locking</a:t>
            </a:r>
            <a:r>
              <a:rPr lang="en-US" altLang="en-US" dirty="0" smtClean="0">
                <a:cs typeface="Times New Roman" panose="02020603050405020304" pitchFamily="18" charset="0"/>
              </a:rPr>
              <a:t> the monitor, or </a:t>
            </a:r>
            <a:r>
              <a:rPr lang="en-US" altLang="en-US" dirty="0" smtClean="0">
                <a:solidFill>
                  <a:schemeClr val="hlink"/>
                </a:solidFill>
                <a:cs typeface="Times New Roman" panose="02020603050405020304" pitchFamily="18" charset="0"/>
              </a:rPr>
              <a:t>acquiring ownership</a:t>
            </a:r>
            <a:r>
              <a:rPr lang="en-US" altLang="en-US" dirty="0" smtClean="0">
                <a:cs typeface="Times New Roman" panose="02020603050405020304" pitchFamily="18" charset="0"/>
              </a:rPr>
              <a:t> of the monitor</a:t>
            </a:r>
          </a:p>
          <a:p>
            <a:pPr>
              <a:lnSpc>
                <a:spcPct val="120000"/>
              </a:lnSpc>
            </a:pPr>
            <a:r>
              <a:rPr lang="en-US" altLang="en-US" dirty="0" smtClean="0">
                <a:cs typeface="Times New Roman" panose="02020603050405020304" pitchFamily="18" charset="0"/>
              </a:rPr>
              <a:t>If a thread </a:t>
            </a:r>
            <a:r>
              <a:rPr lang="en-US" altLang="en-US" i="1" dirty="0" smtClean="0">
                <a:cs typeface="Times New Roman" panose="02020603050405020304" pitchFamily="18" charset="0"/>
              </a:rPr>
              <a:t>A</a:t>
            </a:r>
            <a:r>
              <a:rPr lang="en-US" altLang="en-US" dirty="0" smtClean="0">
                <a:cs typeface="Times New Roman" panose="02020603050405020304" pitchFamily="18" charset="0"/>
              </a:rPr>
              <a:t> tries to acquire ownership of a monitor and a different thread has already entered the monitor, the current thread (</a:t>
            </a:r>
            <a:r>
              <a:rPr lang="en-US" altLang="en-US" i="1" dirty="0" smtClean="0">
                <a:cs typeface="Times New Roman" panose="02020603050405020304" pitchFamily="18" charset="0"/>
              </a:rPr>
              <a:t>A</a:t>
            </a:r>
            <a:r>
              <a:rPr lang="en-US" altLang="en-US" dirty="0" smtClean="0">
                <a:cs typeface="Times New Roman" panose="02020603050405020304" pitchFamily="18" charset="0"/>
              </a:rPr>
              <a:t>) must wait until the other thread leaves the monitor</a:t>
            </a:r>
          </a:p>
        </p:txBody>
      </p:sp>
    </p:spTree>
    <p:extLst>
      <p:ext uri="{BB962C8B-B14F-4D97-AF65-F5344CB8AC3E}">
        <p14:creationId xmlns:p14="http://schemas.microsoft.com/office/powerpoint/2010/main" val="30578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464"/>
          </a:xfrm>
        </p:spPr>
        <p:txBody>
          <a:bodyPr>
            <a:normAutofit fontScale="90000"/>
          </a:bodyPr>
          <a:lstStyle/>
          <a:p>
            <a:r>
              <a:rPr lang="en-US" altLang="en-US" dirty="0" smtClean="0"/>
              <a:t>Monitors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3670" y="445712"/>
            <a:ext cx="6466957" cy="4351338"/>
          </a:xfrm>
        </p:spPr>
      </p:pic>
      <p:sp>
        <p:nvSpPr>
          <p:cNvPr id="5" name="Rectangle 4"/>
          <p:cNvSpPr/>
          <p:nvPr/>
        </p:nvSpPr>
        <p:spPr>
          <a:xfrm>
            <a:off x="232755" y="5070764"/>
            <a:ext cx="11213869" cy="1479666"/>
          </a:xfrm>
          <a:prstGeom prst="rect">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As shown in the above figure, the threads are the people, the microphone is the monitor and the acquisition of the microphone is the lock. The threads need to acquire a lock on the monitor before they can talk (execute). Without the lock on the monitor the thread will not execute. Therefore a monitor is another object used to control who goes next. In the above example, only the thread represented by the female person has the lock and thus only it is executing. The other threads, represented by the other persons have to wait.</a:t>
            </a:r>
            <a:endParaRPr lang="en-US" dirty="0">
              <a:solidFill>
                <a:schemeClr val="accent1">
                  <a:lumMod val="50000"/>
                </a:schemeClr>
              </a:solidFill>
            </a:endParaRPr>
          </a:p>
        </p:txBody>
      </p:sp>
    </p:spTree>
    <p:extLst>
      <p:ext uri="{BB962C8B-B14F-4D97-AF65-F5344CB8AC3E}">
        <p14:creationId xmlns:p14="http://schemas.microsoft.com/office/powerpoint/2010/main" val="149549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286"/>
          </a:xfrm>
        </p:spPr>
        <p:txBody>
          <a:bodyPr/>
          <a:lstStyle/>
          <a:p>
            <a:r>
              <a:rPr lang="en-US" altLang="en-US" dirty="0" smtClean="0"/>
              <a:t>Example</a:t>
            </a:r>
            <a:endParaRPr lang="en-US" dirty="0"/>
          </a:p>
        </p:txBody>
      </p:sp>
      <p:sp>
        <p:nvSpPr>
          <p:cNvPr id="4" name="Rectangle 3"/>
          <p:cNvSpPr>
            <a:spLocks noGrp="1" noChangeArrowheads="1"/>
          </p:cNvSpPr>
          <p:nvPr>
            <p:ph idx="1"/>
          </p:nvPr>
        </p:nvSpPr>
        <p:spPr>
          <a:xfrm>
            <a:off x="838200" y="1638300"/>
            <a:ext cx="10515600" cy="4538663"/>
          </a:xfrm>
        </p:spPr>
        <p:txBody>
          <a:bodyPr/>
          <a:lstStyle/>
          <a:p>
            <a:pPr>
              <a:lnSpc>
                <a:spcPct val="75000"/>
              </a:lnSpc>
              <a:buFontTx/>
              <a:buNone/>
            </a:pPr>
            <a:r>
              <a:rPr lang="en-US" altLang="en-US" sz="2200" b="1" dirty="0">
                <a:latin typeface="Courier New" panose="02070309020205020404" pitchFamily="49" charset="0"/>
                <a:cs typeface="Courier New" panose="02070309020205020404" pitchFamily="49" charset="0"/>
              </a:rPr>
              <a:t>public class </a:t>
            </a:r>
            <a:r>
              <a:rPr lang="en-US" altLang="en-US" sz="2200" b="1" dirty="0" err="1">
                <a:latin typeface="Courier New" panose="02070309020205020404" pitchFamily="49" charset="0"/>
                <a:cs typeface="Courier New" panose="02070309020205020404" pitchFamily="49" charset="0"/>
              </a:rPr>
              <a:t>BankAccount</a:t>
            </a:r>
            <a:r>
              <a:rPr lang="en-US" altLang="en-US" sz="2200" b="1" dirty="0">
                <a:latin typeface="Courier New" panose="02070309020205020404" pitchFamily="49" charset="0"/>
                <a:cs typeface="Courier New" panose="02070309020205020404" pitchFamily="49" charset="0"/>
              </a:rPr>
              <a:t> {</a:t>
            </a:r>
          </a:p>
          <a:p>
            <a:pPr>
              <a:lnSpc>
                <a:spcPct val="75000"/>
              </a:lnSpc>
              <a:buFontTx/>
              <a:buNone/>
            </a:pPr>
            <a:endParaRPr lang="en-US" altLang="en-US" sz="2200" b="1" dirty="0">
              <a:latin typeface="Courier New" panose="02070309020205020404" pitchFamily="49" charset="0"/>
              <a:cs typeface="Courier New" panose="02070309020205020404" pitchFamily="49" charset="0"/>
            </a:endParaRPr>
          </a:p>
          <a:p>
            <a:pPr>
              <a:lnSpc>
                <a:spcPct val="75000"/>
              </a:lnSpc>
              <a:buFontTx/>
              <a:buNone/>
            </a:pPr>
            <a:r>
              <a:rPr lang="en-US" altLang="en-US" sz="2200" b="1" dirty="0">
                <a:latin typeface="Courier New" panose="02070309020205020404" pitchFamily="49" charset="0"/>
                <a:cs typeface="Courier New" panose="02070309020205020404" pitchFamily="49" charset="0"/>
              </a:rPr>
              <a:t>    private float balance;</a:t>
            </a:r>
          </a:p>
          <a:p>
            <a:pPr>
              <a:lnSpc>
                <a:spcPct val="75000"/>
              </a:lnSpc>
              <a:buFontTx/>
              <a:buNone/>
            </a:pPr>
            <a:endParaRPr lang="en-US" altLang="en-US" sz="2200" b="1" dirty="0">
              <a:latin typeface="Courier New" panose="02070309020205020404" pitchFamily="49" charset="0"/>
              <a:cs typeface="Courier New" panose="02070309020205020404" pitchFamily="49" charset="0"/>
            </a:endParaRPr>
          </a:p>
          <a:p>
            <a:pPr>
              <a:lnSpc>
                <a:spcPct val="75000"/>
              </a:lnSpc>
              <a:buFontTx/>
              <a:buNone/>
            </a:pPr>
            <a:r>
              <a:rPr lang="en-US" altLang="en-US" sz="2200" b="1" dirty="0">
                <a:latin typeface="Courier New" panose="02070309020205020404" pitchFamily="49" charset="0"/>
                <a:cs typeface="Courier New" panose="02070309020205020404" pitchFamily="49" charset="0"/>
              </a:rPr>
              <a:t>    public</a:t>
            </a:r>
            <a:r>
              <a:rPr lang="en-US" altLang="en-US" sz="2200" b="1" dirty="0">
                <a:solidFill>
                  <a:schemeClr val="accent2"/>
                </a:solidFill>
                <a:latin typeface="Courier New" panose="02070309020205020404" pitchFamily="49" charset="0"/>
                <a:cs typeface="Courier New" panose="02070309020205020404" pitchFamily="49" charset="0"/>
              </a:rPr>
              <a:t> </a:t>
            </a:r>
            <a:r>
              <a:rPr lang="en-US" altLang="en-US" sz="2200" b="1" dirty="0">
                <a:solidFill>
                  <a:srgbClr val="FF0000"/>
                </a:solidFill>
                <a:latin typeface="Courier New" panose="02070309020205020404" pitchFamily="49" charset="0"/>
                <a:cs typeface="Courier New" panose="02070309020205020404" pitchFamily="49" charset="0"/>
              </a:rPr>
              <a:t>synchronized</a:t>
            </a:r>
            <a:r>
              <a:rPr lang="en-US" altLang="en-US" sz="2200" b="1" dirty="0">
                <a:solidFill>
                  <a:schemeClr val="accent2"/>
                </a:solidFill>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void deposit(float amount){</a:t>
            </a:r>
          </a:p>
          <a:p>
            <a:pPr>
              <a:lnSpc>
                <a:spcPct val="75000"/>
              </a:lnSpc>
              <a:buFontTx/>
              <a:buNone/>
            </a:pPr>
            <a:r>
              <a:rPr lang="en-US" altLang="en-US" sz="2200" b="1" dirty="0">
                <a:latin typeface="Courier New" panose="02070309020205020404" pitchFamily="49" charset="0"/>
                <a:cs typeface="Courier New" panose="02070309020205020404" pitchFamily="49" charset="0"/>
              </a:rPr>
              <a:t>        balance += amount;</a:t>
            </a:r>
          </a:p>
          <a:p>
            <a:pPr>
              <a:lnSpc>
                <a:spcPct val="75000"/>
              </a:lnSpc>
              <a:buFontTx/>
              <a:buNone/>
            </a:pPr>
            <a:r>
              <a:rPr lang="en-US" altLang="en-US" sz="2200" b="1" dirty="0">
                <a:latin typeface="Courier New" panose="02070309020205020404" pitchFamily="49" charset="0"/>
                <a:cs typeface="Courier New" panose="02070309020205020404" pitchFamily="49" charset="0"/>
              </a:rPr>
              <a:t>    }</a:t>
            </a:r>
          </a:p>
          <a:p>
            <a:pPr>
              <a:lnSpc>
                <a:spcPct val="75000"/>
              </a:lnSpc>
              <a:buFontTx/>
              <a:buNone/>
            </a:pPr>
            <a:r>
              <a:rPr lang="en-US" altLang="en-US" sz="2200" b="1" dirty="0">
                <a:latin typeface="Courier New" panose="02070309020205020404" pitchFamily="49" charset="0"/>
                <a:cs typeface="Courier New" panose="02070309020205020404" pitchFamily="49" charset="0"/>
              </a:rPr>
              <a:t> </a:t>
            </a:r>
          </a:p>
          <a:p>
            <a:pPr>
              <a:lnSpc>
                <a:spcPct val="75000"/>
              </a:lnSpc>
              <a:buFontTx/>
              <a:buNone/>
            </a:pPr>
            <a:r>
              <a:rPr lang="en-US" altLang="en-US" sz="2200" b="1" dirty="0">
                <a:latin typeface="Courier New" panose="02070309020205020404" pitchFamily="49" charset="0"/>
                <a:cs typeface="Courier New" panose="02070309020205020404" pitchFamily="49" charset="0"/>
              </a:rPr>
              <a:t>    public </a:t>
            </a:r>
            <a:r>
              <a:rPr lang="en-US" altLang="en-US" sz="2200" b="1" dirty="0">
                <a:solidFill>
                  <a:srgbClr val="FF0000"/>
                </a:solidFill>
                <a:latin typeface="Courier New" panose="02070309020205020404" pitchFamily="49" charset="0"/>
                <a:cs typeface="Courier New" panose="02070309020205020404" pitchFamily="49" charset="0"/>
              </a:rPr>
              <a:t>synchronized</a:t>
            </a:r>
            <a:r>
              <a:rPr lang="en-US" altLang="en-US" sz="2200" b="1" dirty="0">
                <a:solidFill>
                  <a:schemeClr val="accent2"/>
                </a:solidFill>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void withdraw(float amount){</a:t>
            </a:r>
          </a:p>
          <a:p>
            <a:pPr>
              <a:lnSpc>
                <a:spcPct val="75000"/>
              </a:lnSpc>
              <a:buFontTx/>
              <a:buNone/>
            </a:pPr>
            <a:r>
              <a:rPr lang="en-US" altLang="en-US" sz="2200" b="1" dirty="0">
                <a:latin typeface="Courier New" panose="02070309020205020404" pitchFamily="49" charset="0"/>
                <a:cs typeface="Courier New" panose="02070309020205020404" pitchFamily="49" charset="0"/>
              </a:rPr>
              <a:t>        balance -= amount;</a:t>
            </a:r>
          </a:p>
          <a:p>
            <a:pPr>
              <a:lnSpc>
                <a:spcPct val="75000"/>
              </a:lnSpc>
              <a:buFontTx/>
              <a:buNone/>
            </a:pPr>
            <a:r>
              <a:rPr lang="en-US" altLang="en-US" sz="2200" b="1" dirty="0">
                <a:latin typeface="Courier New" panose="02070309020205020404" pitchFamily="49" charset="0"/>
                <a:cs typeface="Courier New" panose="02070309020205020404" pitchFamily="49" charset="0"/>
              </a:rPr>
              <a:t>    }        </a:t>
            </a:r>
          </a:p>
          <a:p>
            <a:pPr>
              <a:lnSpc>
                <a:spcPct val="75000"/>
              </a:lnSpc>
              <a:buFontTx/>
              <a:buNone/>
            </a:pPr>
            <a:r>
              <a:rPr lang="en-US" alt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926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664"/>
          </a:xfrm>
        </p:spPr>
        <p:txBody>
          <a:bodyPr/>
          <a:lstStyle/>
          <a:p>
            <a:r>
              <a:rPr lang="en-US" altLang="en-US" dirty="0" smtClean="0"/>
              <a:t>The Followings are Equivalent</a:t>
            </a:r>
            <a:endParaRPr lang="en-US" dirty="0"/>
          </a:p>
        </p:txBody>
      </p:sp>
      <p:sp>
        <p:nvSpPr>
          <p:cNvPr id="4" name="Rectangle 3"/>
          <p:cNvSpPr txBox="1">
            <a:spLocks noChangeArrowheads="1"/>
          </p:cNvSpPr>
          <p:nvPr/>
        </p:nvSpPr>
        <p:spPr>
          <a:xfrm>
            <a:off x="838200" y="1536469"/>
            <a:ext cx="6096000" cy="1600200"/>
          </a:xfrm>
          <a:prstGeom prst="rect">
            <a:avLst/>
          </a:prstGeom>
          <a:ln w="12700">
            <a:solidFill>
              <a:schemeClr val="tx1"/>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en-US" altLang="en-US" sz="2400" b="1" dirty="0" smtClean="0">
                <a:latin typeface="Courier New" panose="02070309020205020404" pitchFamily="49" charset="0"/>
                <a:cs typeface="Courier New" panose="02070309020205020404" pitchFamily="49" charset="0"/>
              </a:rPr>
              <a:t>public </a:t>
            </a:r>
            <a:r>
              <a:rPr lang="en-US" altLang="en-US" sz="2400" b="1" dirty="0" smtClean="0">
                <a:solidFill>
                  <a:schemeClr val="accent2"/>
                </a:solidFill>
                <a:latin typeface="Courier New" panose="02070309020205020404" pitchFamily="49" charset="0"/>
                <a:cs typeface="Courier New" panose="02070309020205020404" pitchFamily="49" charset="0"/>
              </a:rPr>
              <a:t>synchronized</a:t>
            </a:r>
            <a:r>
              <a:rPr lang="en-US" altLang="en-US" sz="2400" b="1" dirty="0" smtClean="0">
                <a:latin typeface="Courier New" panose="02070309020205020404" pitchFamily="49" charset="0"/>
                <a:cs typeface="Courier New" panose="02070309020205020404" pitchFamily="49" charset="0"/>
              </a:rPr>
              <a:t> void a() {</a:t>
            </a:r>
          </a:p>
          <a:p>
            <a:pPr>
              <a:lnSpc>
                <a:spcPct val="100000"/>
              </a:lnSpc>
              <a:spcBef>
                <a:spcPct val="0"/>
              </a:spcBef>
              <a:buFontTx/>
              <a:buNone/>
            </a:pPr>
            <a:r>
              <a:rPr lang="en-US" altLang="en-US" sz="2400" b="1" dirty="0" smtClean="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smtClean="0">
                <a:solidFill>
                  <a:srgbClr val="009900"/>
                </a:solidFill>
                <a:latin typeface="Courier New" panose="02070309020205020404" pitchFamily="49" charset="0"/>
                <a:cs typeface="Courier New" panose="02070309020205020404" pitchFamily="49" charset="0"/>
              </a:rPr>
              <a:t>//… some code …</a:t>
            </a:r>
          </a:p>
          <a:p>
            <a:pPr>
              <a:lnSpc>
                <a:spcPct val="100000"/>
              </a:lnSpc>
              <a:spcBef>
                <a:spcPct val="0"/>
              </a:spcBef>
              <a:buFontTx/>
              <a:buNone/>
            </a:pPr>
            <a:r>
              <a:rPr lang="en-US" altLang="en-US" sz="2400" b="1" dirty="0" smtClean="0">
                <a:latin typeface="Courier New" panose="02070309020205020404" pitchFamily="49" charset="0"/>
                <a:cs typeface="Courier New" panose="02070309020205020404" pitchFamily="49" charset="0"/>
              </a:rPr>
              <a:t>	}</a:t>
            </a:r>
          </a:p>
          <a:p>
            <a:pPr>
              <a:buFontTx/>
              <a:buNone/>
            </a:pPr>
            <a:endParaRPr lang="en-US" altLang="en-US" dirty="0"/>
          </a:p>
        </p:txBody>
      </p:sp>
      <p:sp>
        <p:nvSpPr>
          <p:cNvPr id="5" name="Rectangle 6"/>
          <p:cNvSpPr>
            <a:spLocks noChangeArrowheads="1"/>
          </p:cNvSpPr>
          <p:nvPr/>
        </p:nvSpPr>
        <p:spPr bwMode="auto">
          <a:xfrm>
            <a:off x="838200" y="3424844"/>
            <a:ext cx="6096000" cy="24120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r" rtl="1">
              <a:defRPr sz="2400">
                <a:solidFill>
                  <a:schemeClr val="tx1"/>
                </a:solidFill>
                <a:latin typeface="Times New Roman" panose="02020603050405020304" pitchFamily="18" charset="0"/>
                <a:cs typeface="Times New Roman (Hebrew)" charset="0"/>
              </a:defRPr>
            </a:lvl1pPr>
            <a:lvl2pPr marL="742950" indent="-285750" algn="r" rtl="1">
              <a:defRPr sz="2400">
                <a:solidFill>
                  <a:schemeClr val="tx1"/>
                </a:solidFill>
                <a:latin typeface="Times New Roman" panose="02020603050405020304" pitchFamily="18" charset="0"/>
                <a:cs typeface="Times New Roman (Hebrew)" charset="0"/>
              </a:defRPr>
            </a:lvl2pPr>
            <a:lvl3pPr marL="1143000" indent="-228600" algn="r" rtl="1">
              <a:defRPr sz="2400">
                <a:solidFill>
                  <a:schemeClr val="tx1"/>
                </a:solidFill>
                <a:latin typeface="Times New Roman" panose="02020603050405020304" pitchFamily="18" charset="0"/>
                <a:cs typeface="Times New Roman (Hebrew)" charset="0"/>
              </a:defRPr>
            </a:lvl3pPr>
            <a:lvl4pPr marL="1600200" indent="-228600" algn="r" rtl="1">
              <a:defRPr sz="2400">
                <a:solidFill>
                  <a:schemeClr val="tx1"/>
                </a:solidFill>
                <a:latin typeface="Times New Roman" panose="02020603050405020304" pitchFamily="18" charset="0"/>
                <a:cs typeface="Times New Roman (Hebrew)" charset="0"/>
              </a:defRPr>
            </a:lvl4pPr>
            <a:lvl5pPr marL="2057400" indent="-228600" algn="r" rtl="1">
              <a:defRPr sz="2400">
                <a:solidFill>
                  <a:schemeClr val="tx1"/>
                </a:solidFill>
                <a:latin typeface="Times New Roman" panose="02020603050405020304" pitchFamily="18" charset="0"/>
                <a:cs typeface="Times New Roman (Hebrew)" charset="0"/>
              </a:defRPr>
            </a:lvl5pPr>
            <a:lvl6pPr marL="25146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6pPr>
            <a:lvl7pPr marL="29718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7pPr>
            <a:lvl8pPr marL="34290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8pPr>
            <a:lvl9pPr marL="38862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9pPr>
          </a:lstStyle>
          <a:p>
            <a:pPr algn="l" rtl="0" eaLnBrk="1" hangingPunct="1"/>
            <a:r>
              <a:rPr lang="en-US" altLang="en-US" u="none" dirty="0">
                <a:latin typeface="Courier New" panose="02070309020205020404" pitchFamily="49" charset="0"/>
                <a:cs typeface="Courier New" panose="02070309020205020404" pitchFamily="49" charset="0"/>
              </a:rPr>
              <a:t>public void a() </a:t>
            </a:r>
            <a:r>
              <a:rPr lang="en-US" altLang="en-US" u="none" dirty="0" smtClean="0">
                <a:latin typeface="Courier New" panose="02070309020205020404" pitchFamily="49" charset="0"/>
                <a:cs typeface="Courier New" panose="02070309020205020404" pitchFamily="49" charset="0"/>
              </a:rPr>
              <a:t>{</a:t>
            </a:r>
            <a:r>
              <a:rPr lang="en-US" altLang="en-US" u="none" dirty="0">
                <a:latin typeface="Courier New" panose="02070309020205020404" pitchFamily="49" charset="0"/>
                <a:cs typeface="Courier New" panose="02070309020205020404" pitchFamily="49" charset="0"/>
              </a:rPr>
              <a:t>	</a:t>
            </a:r>
          </a:p>
          <a:p>
            <a:pPr algn="l" rtl="0" eaLnBrk="1" hangingPunct="1"/>
            <a:r>
              <a:rPr lang="en-US" altLang="en-US" u="none" dirty="0">
                <a:latin typeface="Courier New" panose="02070309020205020404" pitchFamily="49" charset="0"/>
                <a:cs typeface="Courier New" panose="02070309020205020404" pitchFamily="49" charset="0"/>
              </a:rPr>
              <a:t>		</a:t>
            </a:r>
            <a:r>
              <a:rPr lang="en-US" altLang="en-US" u="none" dirty="0">
                <a:solidFill>
                  <a:schemeClr val="accent2"/>
                </a:solidFill>
                <a:latin typeface="Courier New" panose="02070309020205020404" pitchFamily="49" charset="0"/>
                <a:cs typeface="Courier New" panose="02070309020205020404" pitchFamily="49" charset="0"/>
              </a:rPr>
              <a:t>synchronized (this)</a:t>
            </a:r>
            <a:r>
              <a:rPr lang="en-US" altLang="en-US" u="none" dirty="0">
                <a:latin typeface="Courier New" panose="02070309020205020404" pitchFamily="49" charset="0"/>
                <a:cs typeface="Courier New" panose="02070309020205020404" pitchFamily="49" charset="0"/>
              </a:rPr>
              <a:t> </a:t>
            </a:r>
            <a:r>
              <a:rPr lang="en-US" altLang="en-US" u="none" dirty="0">
                <a:solidFill>
                  <a:schemeClr val="accent2"/>
                </a:solidFill>
                <a:latin typeface="Courier New" panose="02070309020205020404" pitchFamily="49" charset="0"/>
                <a:cs typeface="Courier New" panose="02070309020205020404" pitchFamily="49" charset="0"/>
              </a:rPr>
              <a:t>{</a:t>
            </a:r>
          </a:p>
          <a:p>
            <a:pPr algn="l" rtl="0" eaLnBrk="1" hangingPunct="1"/>
            <a:r>
              <a:rPr lang="en-US" altLang="en-US" u="none" dirty="0">
                <a:latin typeface="Courier New" panose="02070309020205020404" pitchFamily="49" charset="0"/>
                <a:cs typeface="Courier New" panose="02070309020205020404" pitchFamily="49" charset="0"/>
              </a:rPr>
              <a:t>		 </a:t>
            </a:r>
          </a:p>
          <a:p>
            <a:pPr algn="l" rtl="0" eaLnBrk="1" hangingPunct="1"/>
            <a:r>
              <a:rPr lang="en-US" altLang="en-US" u="none" dirty="0">
                <a:latin typeface="Courier New" panose="02070309020205020404" pitchFamily="49" charset="0"/>
                <a:cs typeface="Courier New" panose="02070309020205020404" pitchFamily="49" charset="0"/>
              </a:rPr>
              <a:t>			</a:t>
            </a:r>
            <a:r>
              <a:rPr lang="en-US" altLang="en-US" u="none" dirty="0">
                <a:solidFill>
                  <a:srgbClr val="009900"/>
                </a:solidFill>
                <a:latin typeface="Courier New" panose="02070309020205020404" pitchFamily="49" charset="0"/>
                <a:cs typeface="Courier New" panose="02070309020205020404" pitchFamily="49" charset="0"/>
              </a:rPr>
              <a:t>//… some code …</a:t>
            </a:r>
          </a:p>
          <a:p>
            <a:pPr algn="l" rtl="0" eaLnBrk="1" hangingPunct="1"/>
            <a:r>
              <a:rPr lang="en-US" altLang="en-US" u="none" dirty="0">
                <a:latin typeface="Courier New" panose="02070309020205020404" pitchFamily="49" charset="0"/>
                <a:cs typeface="Courier New" panose="02070309020205020404" pitchFamily="49" charset="0"/>
              </a:rPr>
              <a:t>		</a:t>
            </a:r>
            <a:r>
              <a:rPr lang="en-US" altLang="en-US" u="none" dirty="0">
                <a:solidFill>
                  <a:schemeClr val="accent2"/>
                </a:solidFill>
                <a:latin typeface="Courier New" panose="02070309020205020404" pitchFamily="49" charset="0"/>
                <a:cs typeface="Courier New" panose="02070309020205020404" pitchFamily="49" charset="0"/>
              </a:rPr>
              <a:t>}</a:t>
            </a:r>
          </a:p>
          <a:p>
            <a:pPr algn="l" rtl="0" eaLnBrk="1" hangingPunct="1"/>
            <a:r>
              <a:rPr lang="en-US" altLang="en-US" u="none" dirty="0">
                <a:latin typeface="Courier New" panose="02070309020205020404" pitchFamily="49" charset="0"/>
                <a:cs typeface="Courier New" panose="02070309020205020404" pitchFamily="49" charset="0"/>
              </a:rPr>
              <a:t>	}</a:t>
            </a:r>
          </a:p>
          <a:p>
            <a:pPr algn="l" rtl="0">
              <a:lnSpc>
                <a:spcPct val="130000"/>
              </a:lnSpc>
              <a:spcBef>
                <a:spcPct val="20000"/>
              </a:spcBef>
              <a:buSzPct val="100000"/>
            </a:pPr>
            <a:endParaRPr lang="en-US" altLang="en-US" sz="2800" b="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9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What is a Thread?</a:t>
            </a:r>
            <a:endParaRPr lang="en-US" dirty="0"/>
          </a:p>
        </p:txBody>
      </p:sp>
      <p:sp>
        <p:nvSpPr>
          <p:cNvPr id="3" name="Content Placeholder 2"/>
          <p:cNvSpPr>
            <a:spLocks noGrp="1"/>
          </p:cNvSpPr>
          <p:nvPr>
            <p:ph idx="1"/>
          </p:nvPr>
        </p:nvSpPr>
        <p:spPr>
          <a:xfrm>
            <a:off x="838200" y="1537855"/>
            <a:ext cx="10515600" cy="4639108"/>
          </a:xfrm>
        </p:spPr>
        <p:txBody>
          <a:bodyPr/>
          <a:lstStyle/>
          <a:p>
            <a:r>
              <a:rPr lang="en-US" altLang="en-US" dirty="0" smtClean="0"/>
              <a:t>Individual and separate unit of execution that is part of a process</a:t>
            </a:r>
          </a:p>
          <a:p>
            <a:pPr lvl="1"/>
            <a:r>
              <a:rPr lang="en-US" altLang="en-US" sz="1800" dirty="0" smtClean="0"/>
              <a:t>The term </a:t>
            </a:r>
            <a:r>
              <a:rPr lang="en-US" altLang="en-US" sz="1800" i="1" dirty="0" smtClean="0"/>
              <a:t>thread</a:t>
            </a:r>
            <a:r>
              <a:rPr lang="en-US" altLang="en-US" sz="1800" dirty="0" smtClean="0"/>
              <a:t> derives from the phrase </a:t>
            </a:r>
            <a:r>
              <a:rPr lang="en-US" altLang="en-US" sz="1800" b="1" i="1" dirty="0" smtClean="0"/>
              <a:t>thread of execution </a:t>
            </a:r>
            <a:r>
              <a:rPr lang="en-US" altLang="en-US" sz="1800" dirty="0" smtClean="0"/>
              <a:t>in operating systems</a:t>
            </a:r>
          </a:p>
          <a:p>
            <a:pPr lvl="1"/>
            <a:r>
              <a:rPr lang="en-US" altLang="en-US" sz="1800" dirty="0" smtClean="0"/>
              <a:t>Multiple threads can work together to accomplish a common goal</a:t>
            </a:r>
          </a:p>
          <a:p>
            <a:r>
              <a:rPr lang="en-US" altLang="en-US" dirty="0" smtClean="0"/>
              <a:t>Video Game example</a:t>
            </a:r>
          </a:p>
          <a:p>
            <a:pPr lvl="1"/>
            <a:r>
              <a:rPr lang="en-US" altLang="en-US" dirty="0" smtClean="0"/>
              <a:t>one thread for graphics</a:t>
            </a:r>
          </a:p>
          <a:p>
            <a:pPr lvl="1"/>
            <a:r>
              <a:rPr lang="en-US" altLang="en-US" dirty="0" smtClean="0"/>
              <a:t>one thread for user interaction</a:t>
            </a:r>
          </a:p>
          <a:p>
            <a:pPr lvl="1"/>
            <a:r>
              <a:rPr lang="en-US" altLang="en-US" dirty="0" smtClean="0"/>
              <a:t>one thread for networking</a:t>
            </a:r>
          </a:p>
          <a:p>
            <a:pPr marL="457200" lvl="1" indent="0">
              <a:buNone/>
            </a:pPr>
            <a:endParaRPr lang="en-US" altLang="en-US" dirty="0"/>
          </a:p>
        </p:txBody>
      </p:sp>
      <p:sp>
        <p:nvSpPr>
          <p:cNvPr id="4" name="Oval 3"/>
          <p:cNvSpPr>
            <a:spLocks noChangeArrowheads="1"/>
          </p:cNvSpPr>
          <p:nvPr/>
        </p:nvSpPr>
        <p:spPr bwMode="auto">
          <a:xfrm>
            <a:off x="5818273" y="2920538"/>
            <a:ext cx="2971800" cy="2362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Freeform 5"/>
          <p:cNvSpPr>
            <a:spLocks/>
          </p:cNvSpPr>
          <p:nvPr/>
        </p:nvSpPr>
        <p:spPr bwMode="auto">
          <a:xfrm>
            <a:off x="6351673" y="3377738"/>
            <a:ext cx="330200" cy="1219200"/>
          </a:xfrm>
          <a:custGeom>
            <a:avLst/>
            <a:gdLst>
              <a:gd name="T0" fmla="*/ 96 w 208"/>
              <a:gd name="T1" fmla="*/ 0 h 768"/>
              <a:gd name="T2" fmla="*/ 192 w 208"/>
              <a:gd name="T3" fmla="*/ 144 h 768"/>
              <a:gd name="T4" fmla="*/ 0 w 208"/>
              <a:gd name="T5" fmla="*/ 336 h 768"/>
              <a:gd name="T6" fmla="*/ 192 w 208"/>
              <a:gd name="T7" fmla="*/ 576 h 768"/>
              <a:gd name="T8" fmla="*/ 0 w 208"/>
              <a:gd name="T9" fmla="*/ 768 h 768"/>
            </a:gdLst>
            <a:ahLst/>
            <a:cxnLst>
              <a:cxn ang="0">
                <a:pos x="T0" y="T1"/>
              </a:cxn>
              <a:cxn ang="0">
                <a:pos x="T2" y="T3"/>
              </a:cxn>
              <a:cxn ang="0">
                <a:pos x="T4" y="T5"/>
              </a:cxn>
              <a:cxn ang="0">
                <a:pos x="T6" y="T7"/>
              </a:cxn>
              <a:cxn ang="0">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Freeform 6"/>
          <p:cNvSpPr>
            <a:spLocks/>
          </p:cNvSpPr>
          <p:nvPr/>
        </p:nvSpPr>
        <p:spPr bwMode="auto">
          <a:xfrm>
            <a:off x="7189873" y="3377738"/>
            <a:ext cx="330200" cy="1219200"/>
          </a:xfrm>
          <a:custGeom>
            <a:avLst/>
            <a:gdLst>
              <a:gd name="T0" fmla="*/ 96 w 208"/>
              <a:gd name="T1" fmla="*/ 0 h 768"/>
              <a:gd name="T2" fmla="*/ 192 w 208"/>
              <a:gd name="T3" fmla="*/ 144 h 768"/>
              <a:gd name="T4" fmla="*/ 0 w 208"/>
              <a:gd name="T5" fmla="*/ 336 h 768"/>
              <a:gd name="T6" fmla="*/ 192 w 208"/>
              <a:gd name="T7" fmla="*/ 576 h 768"/>
              <a:gd name="T8" fmla="*/ 0 w 208"/>
              <a:gd name="T9" fmla="*/ 768 h 768"/>
            </a:gdLst>
            <a:ahLst/>
            <a:cxnLst>
              <a:cxn ang="0">
                <a:pos x="T0" y="T1"/>
              </a:cxn>
              <a:cxn ang="0">
                <a:pos x="T2" y="T3"/>
              </a:cxn>
              <a:cxn ang="0">
                <a:pos x="T4" y="T5"/>
              </a:cxn>
              <a:cxn ang="0">
                <a:pos x="T6" y="T7"/>
              </a:cxn>
              <a:cxn ang="0">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Freeform 7"/>
          <p:cNvSpPr>
            <a:spLocks/>
          </p:cNvSpPr>
          <p:nvPr/>
        </p:nvSpPr>
        <p:spPr bwMode="auto">
          <a:xfrm>
            <a:off x="7951873" y="3377738"/>
            <a:ext cx="330200" cy="1219200"/>
          </a:xfrm>
          <a:custGeom>
            <a:avLst/>
            <a:gdLst>
              <a:gd name="T0" fmla="*/ 96 w 208"/>
              <a:gd name="T1" fmla="*/ 0 h 768"/>
              <a:gd name="T2" fmla="*/ 192 w 208"/>
              <a:gd name="T3" fmla="*/ 144 h 768"/>
              <a:gd name="T4" fmla="*/ 0 w 208"/>
              <a:gd name="T5" fmla="*/ 336 h 768"/>
              <a:gd name="T6" fmla="*/ 192 w 208"/>
              <a:gd name="T7" fmla="*/ 576 h 768"/>
              <a:gd name="T8" fmla="*/ 0 w 208"/>
              <a:gd name="T9" fmla="*/ 768 h 768"/>
            </a:gdLst>
            <a:ahLst/>
            <a:cxnLst>
              <a:cxn ang="0">
                <a:pos x="T0" y="T1"/>
              </a:cxn>
              <a:cxn ang="0">
                <a:pos x="T2" y="T3"/>
              </a:cxn>
              <a:cxn ang="0">
                <a:pos x="T4" y="T5"/>
              </a:cxn>
              <a:cxn ang="0">
                <a:pos x="T6" y="T7"/>
              </a:cxn>
              <a:cxn ang="0">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8"/>
          <p:cNvSpPr txBox="1">
            <a:spLocks noChangeArrowheads="1"/>
          </p:cNvSpPr>
          <p:nvPr/>
        </p:nvSpPr>
        <p:spPr bwMode="auto">
          <a:xfrm>
            <a:off x="5261060" y="5130338"/>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video</a:t>
            </a:r>
          </a:p>
        </p:txBody>
      </p:sp>
      <p:sp>
        <p:nvSpPr>
          <p:cNvPr id="9" name="Text Box 9"/>
          <p:cNvSpPr txBox="1">
            <a:spLocks noChangeArrowheads="1"/>
          </p:cNvSpPr>
          <p:nvPr/>
        </p:nvSpPr>
        <p:spPr bwMode="auto">
          <a:xfrm>
            <a:off x="6580273" y="5511338"/>
            <a:ext cx="148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interaction</a:t>
            </a:r>
          </a:p>
        </p:txBody>
      </p:sp>
      <p:sp>
        <p:nvSpPr>
          <p:cNvPr id="10" name="Text Box 10"/>
          <p:cNvSpPr txBox="1">
            <a:spLocks noChangeArrowheads="1"/>
          </p:cNvSpPr>
          <p:nvPr/>
        </p:nvSpPr>
        <p:spPr bwMode="auto">
          <a:xfrm>
            <a:off x="8637673" y="5054138"/>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networking</a:t>
            </a:r>
          </a:p>
        </p:txBody>
      </p:sp>
      <p:sp>
        <p:nvSpPr>
          <p:cNvPr id="11" name="Line 12"/>
          <p:cNvSpPr>
            <a:spLocks noChangeShapeType="1"/>
          </p:cNvSpPr>
          <p:nvPr/>
        </p:nvSpPr>
        <p:spPr bwMode="auto">
          <a:xfrm flipV="1">
            <a:off x="5742073" y="4139738"/>
            <a:ext cx="762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3"/>
          <p:cNvSpPr>
            <a:spLocks noChangeShapeType="1"/>
          </p:cNvSpPr>
          <p:nvPr/>
        </p:nvSpPr>
        <p:spPr bwMode="auto">
          <a:xfrm flipV="1">
            <a:off x="7342273" y="4520738"/>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4"/>
          <p:cNvSpPr>
            <a:spLocks noChangeShapeType="1"/>
          </p:cNvSpPr>
          <p:nvPr/>
        </p:nvSpPr>
        <p:spPr bwMode="auto">
          <a:xfrm flipH="1" flipV="1">
            <a:off x="8180473" y="4444538"/>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5"/>
          <p:cNvSpPr txBox="1">
            <a:spLocks noChangeArrowheads="1"/>
          </p:cNvSpPr>
          <p:nvPr/>
        </p:nvSpPr>
        <p:spPr bwMode="auto">
          <a:xfrm>
            <a:off x="9145673" y="2767720"/>
            <a:ext cx="1730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Video Game</a:t>
            </a:r>
          </a:p>
          <a:p>
            <a:pPr algn="ctr"/>
            <a:r>
              <a:rPr lang="en-US" altLang="en-US" dirty="0"/>
              <a:t>Process</a:t>
            </a:r>
          </a:p>
        </p:txBody>
      </p:sp>
      <p:sp>
        <p:nvSpPr>
          <p:cNvPr id="15" name="Line 16"/>
          <p:cNvSpPr>
            <a:spLocks noChangeShapeType="1"/>
          </p:cNvSpPr>
          <p:nvPr/>
        </p:nvSpPr>
        <p:spPr bwMode="auto">
          <a:xfrm flipH="1">
            <a:off x="8637673" y="3149138"/>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3961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altLang="en-US" dirty="0" smtClean="0"/>
              <a:t>Static Synchronized Methods</a:t>
            </a:r>
            <a:endParaRPr lang="en-US" dirty="0"/>
          </a:p>
        </p:txBody>
      </p:sp>
      <p:sp>
        <p:nvSpPr>
          <p:cNvPr id="3" name="Content Placeholder 2"/>
          <p:cNvSpPr>
            <a:spLocks noGrp="1"/>
          </p:cNvSpPr>
          <p:nvPr>
            <p:ph idx="1"/>
          </p:nvPr>
        </p:nvSpPr>
        <p:spPr/>
        <p:txBody>
          <a:bodyPr/>
          <a:lstStyle/>
          <a:p>
            <a:r>
              <a:rPr lang="en-US" altLang="en-US" dirty="0" smtClean="0"/>
              <a:t>Marking a static method as synchronized, associates a monitor with the class itself </a:t>
            </a:r>
          </a:p>
          <a:p>
            <a:r>
              <a:rPr lang="en-US" altLang="en-US" dirty="0" smtClean="0"/>
              <a:t>The execution of synchronized static methods of the same class is mutually exclusive.</a:t>
            </a:r>
            <a:endParaRPr lang="en-US" dirty="0"/>
          </a:p>
        </p:txBody>
      </p:sp>
    </p:spTree>
    <p:extLst>
      <p:ext uri="{BB962C8B-B14F-4D97-AF65-F5344CB8AC3E}">
        <p14:creationId xmlns:p14="http://schemas.microsoft.com/office/powerpoint/2010/main" val="30639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471"/>
          </a:xfrm>
        </p:spPr>
        <p:txBody>
          <a:bodyPr/>
          <a:lstStyle/>
          <a:p>
            <a:r>
              <a:rPr lang="en-US" altLang="en-US" dirty="0" smtClean="0"/>
              <a:t>The Followings are Equivalent</a:t>
            </a:r>
            <a:endParaRPr lang="en-US" dirty="0"/>
          </a:p>
        </p:txBody>
      </p:sp>
      <p:sp>
        <p:nvSpPr>
          <p:cNvPr id="4" name="Rectangle 3"/>
          <p:cNvSpPr txBox="1">
            <a:spLocks noChangeArrowheads="1"/>
          </p:cNvSpPr>
          <p:nvPr/>
        </p:nvSpPr>
        <p:spPr>
          <a:xfrm>
            <a:off x="1161011" y="1461658"/>
            <a:ext cx="7315200" cy="1676400"/>
          </a:xfrm>
          <a:prstGeom prst="rect">
            <a:avLst/>
          </a:prstGeom>
          <a:ln w="12700">
            <a:solidFill>
              <a:schemeClr val="tx1"/>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en-US" altLang="en-US" sz="2400" b="1" smtClean="0">
                <a:latin typeface="Courier New" panose="02070309020205020404" pitchFamily="49" charset="0"/>
                <a:cs typeface="Courier New" panose="02070309020205020404" pitchFamily="49" charset="0"/>
              </a:rPr>
              <a:t>public </a:t>
            </a:r>
            <a:r>
              <a:rPr lang="en-US" altLang="en-US" sz="2400" b="1" smtClean="0">
                <a:solidFill>
                  <a:schemeClr val="accent2"/>
                </a:solidFill>
                <a:latin typeface="Courier New" panose="02070309020205020404" pitchFamily="49" charset="0"/>
                <a:cs typeface="Courier New" panose="02070309020205020404" pitchFamily="49" charset="0"/>
              </a:rPr>
              <a:t>static</a:t>
            </a:r>
            <a:r>
              <a:rPr lang="en-US" altLang="en-US" sz="2400" b="1" smtClean="0">
                <a:latin typeface="Courier New" panose="02070309020205020404" pitchFamily="49" charset="0"/>
                <a:cs typeface="Courier New" panose="02070309020205020404" pitchFamily="49" charset="0"/>
              </a:rPr>
              <a:t> </a:t>
            </a:r>
            <a:r>
              <a:rPr lang="en-US" altLang="en-US" sz="2400" b="1" smtClean="0">
                <a:solidFill>
                  <a:schemeClr val="accent2"/>
                </a:solidFill>
                <a:latin typeface="Courier New" panose="02070309020205020404" pitchFamily="49" charset="0"/>
                <a:cs typeface="Courier New" panose="02070309020205020404" pitchFamily="49" charset="0"/>
              </a:rPr>
              <a:t>synchronized</a:t>
            </a:r>
            <a:r>
              <a:rPr lang="en-US" altLang="en-US" sz="2400" b="1" smtClean="0">
                <a:latin typeface="Courier New" panose="02070309020205020404" pitchFamily="49" charset="0"/>
                <a:cs typeface="Courier New" panose="02070309020205020404" pitchFamily="49" charset="0"/>
              </a:rPr>
              <a:t> void a() {</a:t>
            </a:r>
          </a:p>
          <a:p>
            <a:pPr>
              <a:lnSpc>
                <a:spcPct val="100000"/>
              </a:lnSpc>
              <a:spcBef>
                <a:spcPct val="0"/>
              </a:spcBef>
              <a:buFontTx/>
              <a:buNone/>
            </a:pPr>
            <a:r>
              <a:rPr lang="en-US" altLang="en-US" sz="2400" b="1" smtClean="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2400" b="1" smtClean="0">
                <a:latin typeface="Courier New" panose="02070309020205020404" pitchFamily="49" charset="0"/>
                <a:cs typeface="Courier New" panose="02070309020205020404" pitchFamily="49" charset="0"/>
              </a:rPr>
              <a:t>		</a:t>
            </a:r>
            <a:r>
              <a:rPr lang="en-US" altLang="en-US" sz="2400" b="1" smtClean="0">
                <a:solidFill>
                  <a:srgbClr val="009900"/>
                </a:solidFill>
                <a:latin typeface="Courier New" panose="02070309020205020404" pitchFamily="49" charset="0"/>
                <a:cs typeface="Courier New" panose="02070309020205020404" pitchFamily="49" charset="0"/>
              </a:rPr>
              <a:t>//… some code …</a:t>
            </a:r>
          </a:p>
          <a:p>
            <a:pPr>
              <a:lnSpc>
                <a:spcPct val="100000"/>
              </a:lnSpc>
              <a:spcBef>
                <a:spcPct val="0"/>
              </a:spcBef>
              <a:buFontTx/>
              <a:buNone/>
            </a:pPr>
            <a:r>
              <a:rPr lang="en-US" altLang="en-US" sz="2400" b="1" smtClean="0">
                <a:latin typeface="Courier New" panose="02070309020205020404" pitchFamily="49" charset="0"/>
                <a:cs typeface="Courier New" panose="02070309020205020404" pitchFamily="49" charset="0"/>
              </a:rPr>
              <a:t>	}</a:t>
            </a:r>
          </a:p>
          <a:p>
            <a:pPr>
              <a:buFontTx/>
              <a:buNone/>
            </a:pPr>
            <a:endParaRPr lang="en-US" altLang="en-US"/>
          </a:p>
        </p:txBody>
      </p:sp>
      <p:sp>
        <p:nvSpPr>
          <p:cNvPr id="5" name="Rectangle 4"/>
          <p:cNvSpPr>
            <a:spLocks noChangeArrowheads="1"/>
          </p:cNvSpPr>
          <p:nvPr/>
        </p:nvSpPr>
        <p:spPr bwMode="auto">
          <a:xfrm>
            <a:off x="1161011" y="3366658"/>
            <a:ext cx="73152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r" rtl="1">
              <a:defRPr sz="2400">
                <a:solidFill>
                  <a:schemeClr val="tx1"/>
                </a:solidFill>
                <a:latin typeface="Times New Roman" panose="02020603050405020304" pitchFamily="18" charset="0"/>
                <a:cs typeface="Times New Roman (Hebrew)" charset="0"/>
              </a:defRPr>
            </a:lvl1pPr>
            <a:lvl2pPr marL="742950" indent="-285750" algn="r" rtl="1">
              <a:defRPr sz="2400">
                <a:solidFill>
                  <a:schemeClr val="tx1"/>
                </a:solidFill>
                <a:latin typeface="Times New Roman" panose="02020603050405020304" pitchFamily="18" charset="0"/>
                <a:cs typeface="Times New Roman (Hebrew)" charset="0"/>
              </a:defRPr>
            </a:lvl2pPr>
            <a:lvl3pPr marL="1143000" indent="-228600" algn="r" rtl="1">
              <a:defRPr sz="2400">
                <a:solidFill>
                  <a:schemeClr val="tx1"/>
                </a:solidFill>
                <a:latin typeface="Times New Roman" panose="02020603050405020304" pitchFamily="18" charset="0"/>
                <a:cs typeface="Times New Roman (Hebrew)" charset="0"/>
              </a:defRPr>
            </a:lvl3pPr>
            <a:lvl4pPr marL="1600200" indent="-228600" algn="r" rtl="1">
              <a:defRPr sz="2400">
                <a:solidFill>
                  <a:schemeClr val="tx1"/>
                </a:solidFill>
                <a:latin typeface="Times New Roman" panose="02020603050405020304" pitchFamily="18" charset="0"/>
                <a:cs typeface="Times New Roman (Hebrew)" charset="0"/>
              </a:defRPr>
            </a:lvl4pPr>
            <a:lvl5pPr marL="2057400" indent="-228600" algn="r" rtl="1">
              <a:defRPr sz="2400">
                <a:solidFill>
                  <a:schemeClr val="tx1"/>
                </a:solidFill>
                <a:latin typeface="Times New Roman" panose="02020603050405020304" pitchFamily="18" charset="0"/>
                <a:cs typeface="Times New Roman (Hebrew)" charset="0"/>
              </a:defRPr>
            </a:lvl5pPr>
            <a:lvl6pPr marL="25146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6pPr>
            <a:lvl7pPr marL="29718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7pPr>
            <a:lvl8pPr marL="34290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8pPr>
            <a:lvl9pPr marL="3886200" indent="-228600" algn="r" rtl="1" fontAlgn="base">
              <a:spcBef>
                <a:spcPct val="0"/>
              </a:spcBef>
              <a:spcAft>
                <a:spcPct val="0"/>
              </a:spcAft>
              <a:defRPr sz="2400">
                <a:solidFill>
                  <a:schemeClr val="tx1"/>
                </a:solidFill>
                <a:latin typeface="Times New Roman" panose="02020603050405020304" pitchFamily="18" charset="0"/>
                <a:cs typeface="Times New Roman (Hebrew)" charset="0"/>
              </a:defRPr>
            </a:lvl9pPr>
          </a:lstStyle>
          <a:p>
            <a:pPr algn="l" rtl="0" eaLnBrk="1" hangingPunct="1"/>
            <a:r>
              <a:rPr lang="en-US" altLang="en-US" u="none">
                <a:latin typeface="Courier New" panose="02070309020205020404" pitchFamily="49" charset="0"/>
                <a:cs typeface="Courier New" panose="02070309020205020404" pitchFamily="49" charset="0"/>
              </a:rPr>
              <a:t>public void a() {</a:t>
            </a:r>
          </a:p>
          <a:p>
            <a:pPr algn="l" rtl="0" eaLnBrk="1" hangingPunct="1"/>
            <a:r>
              <a:rPr lang="en-US" altLang="en-US" u="none">
                <a:latin typeface="Courier New" panose="02070309020205020404" pitchFamily="49" charset="0"/>
                <a:cs typeface="Courier New" panose="02070309020205020404" pitchFamily="49" charset="0"/>
              </a:rPr>
              <a:t>	</a:t>
            </a:r>
          </a:p>
          <a:p>
            <a:pPr algn="l" rtl="0" eaLnBrk="1" hangingPunct="1"/>
            <a:r>
              <a:rPr lang="en-US" altLang="en-US" u="none">
                <a:latin typeface="Courier New" panose="02070309020205020404" pitchFamily="49" charset="0"/>
                <a:cs typeface="Courier New" panose="02070309020205020404" pitchFamily="49" charset="0"/>
              </a:rPr>
              <a:t>		</a:t>
            </a:r>
            <a:r>
              <a:rPr lang="en-US" altLang="en-US" u="none">
                <a:solidFill>
                  <a:schemeClr val="accent2"/>
                </a:solidFill>
                <a:latin typeface="Courier New" panose="02070309020205020404" pitchFamily="49" charset="0"/>
                <a:cs typeface="Courier New" panose="02070309020205020404" pitchFamily="49" charset="0"/>
              </a:rPr>
              <a:t>synchronized (this.getClass())</a:t>
            </a:r>
            <a:r>
              <a:rPr lang="en-US" altLang="en-US" u="none">
                <a:latin typeface="Courier New" panose="02070309020205020404" pitchFamily="49" charset="0"/>
                <a:cs typeface="Courier New" panose="02070309020205020404" pitchFamily="49" charset="0"/>
              </a:rPr>
              <a:t> </a:t>
            </a:r>
            <a:r>
              <a:rPr lang="en-US" altLang="en-US" u="none">
                <a:solidFill>
                  <a:schemeClr val="accent2"/>
                </a:solidFill>
                <a:latin typeface="Courier New" panose="02070309020205020404" pitchFamily="49" charset="0"/>
                <a:cs typeface="Courier New" panose="02070309020205020404" pitchFamily="49" charset="0"/>
              </a:rPr>
              <a:t>{</a:t>
            </a:r>
          </a:p>
          <a:p>
            <a:pPr algn="l" rtl="0" eaLnBrk="1" hangingPunct="1"/>
            <a:r>
              <a:rPr lang="en-US" altLang="en-US" u="none">
                <a:latin typeface="Courier New" panose="02070309020205020404" pitchFamily="49" charset="0"/>
                <a:cs typeface="Courier New" panose="02070309020205020404" pitchFamily="49" charset="0"/>
              </a:rPr>
              <a:t>		 </a:t>
            </a:r>
          </a:p>
          <a:p>
            <a:pPr algn="l" rtl="0" eaLnBrk="1" hangingPunct="1"/>
            <a:r>
              <a:rPr lang="en-US" altLang="en-US" u="none">
                <a:latin typeface="Courier New" panose="02070309020205020404" pitchFamily="49" charset="0"/>
                <a:cs typeface="Courier New" panose="02070309020205020404" pitchFamily="49" charset="0"/>
              </a:rPr>
              <a:t>			</a:t>
            </a:r>
            <a:r>
              <a:rPr lang="en-US" altLang="en-US" u="none">
                <a:solidFill>
                  <a:srgbClr val="009900"/>
                </a:solidFill>
                <a:latin typeface="Courier New" panose="02070309020205020404" pitchFamily="49" charset="0"/>
                <a:cs typeface="Courier New" panose="02070309020205020404" pitchFamily="49" charset="0"/>
              </a:rPr>
              <a:t>//… some code …</a:t>
            </a:r>
          </a:p>
          <a:p>
            <a:pPr algn="l" rtl="0" eaLnBrk="1" hangingPunct="1"/>
            <a:r>
              <a:rPr lang="en-US" altLang="en-US" u="none">
                <a:latin typeface="Courier New" panose="02070309020205020404" pitchFamily="49" charset="0"/>
                <a:cs typeface="Courier New" panose="02070309020205020404" pitchFamily="49" charset="0"/>
              </a:rPr>
              <a:t>		</a:t>
            </a:r>
            <a:r>
              <a:rPr lang="en-US" altLang="en-US" u="none">
                <a:solidFill>
                  <a:schemeClr val="accent2"/>
                </a:solidFill>
                <a:latin typeface="Courier New" panose="02070309020205020404" pitchFamily="49" charset="0"/>
                <a:cs typeface="Courier New" panose="02070309020205020404" pitchFamily="49" charset="0"/>
              </a:rPr>
              <a:t>}</a:t>
            </a:r>
          </a:p>
          <a:p>
            <a:pPr algn="l" rtl="0" eaLnBrk="1" hangingPunct="1"/>
            <a:r>
              <a:rPr lang="en-US" altLang="en-US" u="none">
                <a:latin typeface="Courier New" panose="02070309020205020404" pitchFamily="49" charset="0"/>
                <a:cs typeface="Courier New" panose="02070309020205020404" pitchFamily="49" charset="0"/>
              </a:rPr>
              <a:t>	}</a:t>
            </a:r>
          </a:p>
          <a:p>
            <a:pPr algn="l" rtl="0">
              <a:lnSpc>
                <a:spcPct val="130000"/>
              </a:lnSpc>
              <a:spcBef>
                <a:spcPct val="20000"/>
              </a:spcBef>
              <a:buSzPct val="100000"/>
            </a:pPr>
            <a:endParaRPr lang="en-US" altLang="en-US" sz="2800" b="0" u="non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54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031"/>
          </a:xfrm>
        </p:spPr>
        <p:txBody>
          <a:bodyPr/>
          <a:lstStyle/>
          <a:p>
            <a:r>
              <a:rPr lang="en-US" dirty="0" smtClean="0">
                <a:cs typeface="Times New Roman" pitchFamily="18" charset="0"/>
              </a:rPr>
              <a:t>Deadlock</a:t>
            </a:r>
            <a:endParaRPr lang="en-US" dirty="0"/>
          </a:p>
        </p:txBody>
      </p:sp>
      <p:sp>
        <p:nvSpPr>
          <p:cNvPr id="4" name="Rectangle 3"/>
          <p:cNvSpPr>
            <a:spLocks noGrp="1" noChangeArrowheads="1"/>
          </p:cNvSpPr>
          <p:nvPr/>
        </p:nvSpPr>
        <p:spPr bwMode="auto">
          <a:xfrm>
            <a:off x="939338" y="1147157"/>
            <a:ext cx="9450186" cy="22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9BBB59"/>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anose="02040502050405020303"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eaLnBrk="1" hangingPunct="1">
              <a:buFont typeface="Arial" panose="020B0604020202020204" pitchFamily="34" charset="0"/>
              <a:buChar char="•"/>
            </a:pPr>
            <a:r>
              <a:rPr lang="en-US" altLang="en-US" sz="2000" dirty="0" smtClean="0">
                <a:cs typeface="Courier New" panose="02070309020205020404" pitchFamily="49" charset="0"/>
              </a:rPr>
              <a:t>Sometimes two or more threads need to acquire the locks on several shared objects. </a:t>
            </a:r>
          </a:p>
          <a:p>
            <a:pPr marL="0" indent="0" eaLnBrk="1" hangingPunct="1">
              <a:buFont typeface="Arial" panose="020B0604020202020204" pitchFamily="34" charset="0"/>
              <a:buChar char="•"/>
            </a:pPr>
            <a:r>
              <a:rPr lang="en-US" altLang="en-US" sz="2000" dirty="0" smtClean="0">
                <a:cs typeface="Courier New" panose="02070309020205020404" pitchFamily="49" charset="0"/>
              </a:rPr>
              <a:t>This could cause </a:t>
            </a:r>
            <a:r>
              <a:rPr lang="en-US" altLang="en-US" sz="2000" i="1" dirty="0" smtClean="0">
                <a:cs typeface="Courier New" panose="02070309020205020404" pitchFamily="49" charset="0"/>
              </a:rPr>
              <a:t>deadlock</a:t>
            </a:r>
            <a:r>
              <a:rPr lang="en-US" altLang="en-US" sz="2000" dirty="0" smtClean="0">
                <a:cs typeface="Courier New" panose="02070309020205020404" pitchFamily="49" charset="0"/>
              </a:rPr>
              <a:t>, in which each thread has the lock on one of the objects and is waiting for the lock on the other object. </a:t>
            </a:r>
          </a:p>
          <a:p>
            <a:pPr marL="0" indent="0" eaLnBrk="1" hangingPunct="1">
              <a:buFont typeface="Arial" panose="020B0604020202020204" pitchFamily="34" charset="0"/>
              <a:buChar char="•"/>
            </a:pPr>
            <a:r>
              <a:rPr lang="en-US" altLang="en-US" sz="2000" dirty="0" smtClean="0">
                <a:cs typeface="Courier New" panose="02070309020205020404" pitchFamily="49" charset="0"/>
              </a:rPr>
              <a:t>In the figure below, the two threads wait for each other to release the in order to get a lock, and neither can continue to run</a:t>
            </a:r>
            <a:r>
              <a:rPr lang="en-US" altLang="en-US" sz="2000" dirty="0" smtClean="0">
                <a:cs typeface="Times New Roman" panose="02020603050405020304" pitchFamily="18" charset="0"/>
              </a:rPr>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355" y="2984269"/>
            <a:ext cx="8085204" cy="2802524"/>
          </a:xfrm>
          <a:prstGeom prst="rect">
            <a:avLst/>
          </a:prstGeom>
          <a:solidFill>
            <a:schemeClr val="bg1"/>
          </a:solidFill>
        </p:spPr>
      </p:pic>
    </p:spTree>
    <p:extLst>
      <p:ext uri="{BB962C8B-B14F-4D97-AF65-F5344CB8AC3E}">
        <p14:creationId xmlns:p14="http://schemas.microsoft.com/office/powerpoint/2010/main" val="111937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lstStyle/>
          <a:p>
            <a:r>
              <a:rPr lang="en-US" dirty="0" smtClean="0">
                <a:cs typeface="Times New Roman" pitchFamily="18" charset="0"/>
              </a:rPr>
              <a:t>Preventing Deadlock</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spcBef>
                <a:spcPts val="700"/>
              </a:spcBef>
              <a:buClr>
                <a:schemeClr val="accent3"/>
              </a:buClr>
              <a:defRPr/>
            </a:pPr>
            <a:r>
              <a:rPr lang="en-US" dirty="0">
                <a:cs typeface="Courier New" pitchFamily="49" charset="0"/>
              </a:rPr>
              <a:t>Deadlock can be easily avoided by resource ordering. </a:t>
            </a:r>
          </a:p>
          <a:p>
            <a:pPr marL="0" indent="0">
              <a:spcBef>
                <a:spcPts val="700"/>
              </a:spcBef>
              <a:buClr>
                <a:schemeClr val="accent3"/>
              </a:buClr>
              <a:defRPr/>
            </a:pPr>
            <a:r>
              <a:rPr lang="en-US" dirty="0">
                <a:cs typeface="Courier New" pitchFamily="49" charset="0"/>
              </a:rPr>
              <a:t>With this technique, assign an order on all the objects whose locks must be acquired and ensure that the locks are acquired in that order. </a:t>
            </a:r>
          </a:p>
          <a:p>
            <a:pPr marL="0" indent="0">
              <a:spcBef>
                <a:spcPts val="700"/>
              </a:spcBef>
              <a:buClr>
                <a:schemeClr val="accent3"/>
              </a:buClr>
              <a:defRPr/>
            </a:pPr>
            <a:r>
              <a:rPr lang="en-US" dirty="0">
                <a:cs typeface="Courier New" pitchFamily="49" charset="0"/>
              </a:rPr>
              <a:t>How does this prevent deadlock in the previous example?</a:t>
            </a:r>
          </a:p>
          <a:p>
            <a:pPr marL="0" indent="0">
              <a:buNone/>
            </a:pPr>
            <a:endParaRPr lang="en-US" dirty="0"/>
          </a:p>
        </p:txBody>
      </p:sp>
    </p:spTree>
    <p:extLst>
      <p:ext uri="{BB962C8B-B14F-4D97-AF65-F5344CB8AC3E}">
        <p14:creationId xmlns:p14="http://schemas.microsoft.com/office/powerpoint/2010/main" val="95683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213"/>
          </a:xfrm>
        </p:spPr>
        <p:txBody>
          <a:bodyPr>
            <a:normAutofit fontScale="90000"/>
          </a:bodyPr>
          <a:lstStyle/>
          <a:p>
            <a:r>
              <a:rPr lang="en-US" altLang="en-US" dirty="0">
                <a:cs typeface="Times New Roman" panose="02020603050405020304" pitchFamily="18" charset="0"/>
              </a:rPr>
              <a:t>wait(), notify(), and </a:t>
            </a:r>
            <a:r>
              <a:rPr lang="en-US" altLang="en-US" dirty="0" err="1">
                <a:cs typeface="Times New Roman" panose="02020603050405020304" pitchFamily="18" charset="0"/>
              </a:rPr>
              <a:t>notifyAll</a:t>
            </a:r>
            <a:r>
              <a:rPr lang="en-US" altLang="en-US" dirty="0">
                <a:cs typeface="Times New Roman" panose="02020603050405020304" pitchFamily="18" charset="0"/>
              </a:rPr>
              <a:t>()</a:t>
            </a:r>
            <a:endParaRPr lang="en-US" dirty="0"/>
          </a:p>
        </p:txBody>
      </p:sp>
      <p:sp>
        <p:nvSpPr>
          <p:cNvPr id="3" name="Content Placeholder 2"/>
          <p:cNvSpPr>
            <a:spLocks noGrp="1"/>
          </p:cNvSpPr>
          <p:nvPr>
            <p:ph idx="1"/>
          </p:nvPr>
        </p:nvSpPr>
        <p:spPr>
          <a:xfrm>
            <a:off x="838200" y="1280159"/>
            <a:ext cx="10515600" cy="4896803"/>
          </a:xfrm>
        </p:spPr>
        <p:txBody>
          <a:bodyPr>
            <a:normAutofit lnSpcReduction="10000"/>
          </a:bodyPr>
          <a:lstStyle/>
          <a:p>
            <a:r>
              <a:rPr lang="en-US" altLang="en-US" dirty="0" smtClean="0"/>
              <a:t>Allows threads to cooperate</a:t>
            </a:r>
          </a:p>
          <a:p>
            <a:pPr marL="0" indent="0">
              <a:buNone/>
            </a:pPr>
            <a:endParaRPr lang="en-US" altLang="en-US" sz="2200" dirty="0" smtClean="0"/>
          </a:p>
          <a:p>
            <a:pPr marL="0" indent="0">
              <a:spcBef>
                <a:spcPct val="0"/>
              </a:spcBef>
              <a:buNone/>
            </a:pPr>
            <a:r>
              <a:rPr lang="en-US" altLang="en-US" sz="2600" dirty="0">
                <a:cs typeface="Courier New" panose="02070309020205020404" pitchFamily="49" charset="0"/>
              </a:rPr>
              <a:t>Use the </a:t>
            </a:r>
            <a:r>
              <a:rPr lang="en-US" altLang="en-US" sz="2600" u="sng" dirty="0">
                <a:cs typeface="Courier New" panose="02070309020205020404" pitchFamily="49" charset="0"/>
              </a:rPr>
              <a:t>wait()</a:t>
            </a:r>
            <a:r>
              <a:rPr lang="en-US" altLang="en-US" sz="2600" dirty="0">
                <a:cs typeface="Courier New" panose="02070309020205020404" pitchFamily="49" charset="0"/>
              </a:rPr>
              <a:t>, </a:t>
            </a:r>
            <a:r>
              <a:rPr lang="en-US" altLang="en-US" sz="2600" u="sng" dirty="0">
                <a:cs typeface="Courier New" panose="02070309020205020404" pitchFamily="49" charset="0"/>
              </a:rPr>
              <a:t>notify()</a:t>
            </a:r>
            <a:r>
              <a:rPr lang="en-US" altLang="en-US" sz="2600" dirty="0">
                <a:cs typeface="Courier New" panose="02070309020205020404" pitchFamily="49" charset="0"/>
              </a:rPr>
              <a:t>, and </a:t>
            </a:r>
            <a:r>
              <a:rPr lang="en-US" altLang="en-US" sz="2600" u="sng" dirty="0" err="1">
                <a:cs typeface="Courier New" panose="02070309020205020404" pitchFamily="49" charset="0"/>
              </a:rPr>
              <a:t>notifyAll</a:t>
            </a:r>
            <a:r>
              <a:rPr lang="en-US" altLang="en-US" sz="2600" u="sng" dirty="0">
                <a:cs typeface="Courier New" panose="02070309020205020404" pitchFamily="49" charset="0"/>
              </a:rPr>
              <a:t>()</a:t>
            </a:r>
            <a:r>
              <a:rPr lang="en-US" altLang="en-US" sz="2600" dirty="0">
                <a:cs typeface="Courier New" panose="02070309020205020404" pitchFamily="49" charset="0"/>
              </a:rPr>
              <a:t> methods to facilitate communication among threads. </a:t>
            </a:r>
          </a:p>
          <a:p>
            <a:pPr marL="0" indent="0">
              <a:spcBef>
                <a:spcPct val="0"/>
              </a:spcBef>
              <a:buNone/>
            </a:pPr>
            <a:endParaRPr lang="en-US" altLang="en-US" sz="2600" dirty="0">
              <a:cs typeface="Courier New" panose="02070309020205020404" pitchFamily="49" charset="0"/>
            </a:endParaRPr>
          </a:p>
          <a:p>
            <a:pPr marL="0" indent="0">
              <a:spcBef>
                <a:spcPct val="0"/>
              </a:spcBef>
              <a:buNone/>
            </a:pPr>
            <a:r>
              <a:rPr lang="en-US" altLang="en-US" sz="2600" dirty="0">
                <a:cs typeface="Times New Roman" panose="02020603050405020304" pitchFamily="18" charset="0"/>
              </a:rPr>
              <a:t>The </a:t>
            </a:r>
            <a:r>
              <a:rPr lang="en-US" altLang="en-US" sz="2600" u="sng" dirty="0">
                <a:cs typeface="Times New Roman" panose="02020603050405020304" pitchFamily="18" charset="0"/>
              </a:rPr>
              <a:t>wait()</a:t>
            </a:r>
            <a:r>
              <a:rPr lang="en-US" altLang="en-US" sz="2600" dirty="0">
                <a:cs typeface="Times New Roman" panose="02020603050405020304" pitchFamily="18" charset="0"/>
              </a:rPr>
              <a:t>, </a:t>
            </a:r>
            <a:r>
              <a:rPr lang="en-US" altLang="en-US" sz="2600" u="sng" dirty="0">
                <a:cs typeface="Times New Roman" panose="02020603050405020304" pitchFamily="18" charset="0"/>
              </a:rPr>
              <a:t>notify()</a:t>
            </a:r>
            <a:r>
              <a:rPr lang="en-US" altLang="en-US" sz="2600" dirty="0">
                <a:cs typeface="Times New Roman" panose="02020603050405020304" pitchFamily="18" charset="0"/>
              </a:rPr>
              <a:t>, and </a:t>
            </a:r>
            <a:r>
              <a:rPr lang="en-US" altLang="en-US" sz="2600" u="sng" dirty="0" err="1">
                <a:cs typeface="Times New Roman" panose="02020603050405020304" pitchFamily="18" charset="0"/>
              </a:rPr>
              <a:t>notifyAll</a:t>
            </a:r>
            <a:r>
              <a:rPr lang="en-US" altLang="en-US" sz="2600" u="sng" dirty="0">
                <a:cs typeface="Times New Roman" panose="02020603050405020304" pitchFamily="18" charset="0"/>
              </a:rPr>
              <a:t>()</a:t>
            </a:r>
            <a:r>
              <a:rPr lang="en-US" altLang="en-US" sz="2600" dirty="0">
                <a:cs typeface="Times New Roman" panose="02020603050405020304" pitchFamily="18" charset="0"/>
              </a:rPr>
              <a:t> methods must be called in a synchronized method or a synchronized block on the calling object of these methods. Otherwise, an </a:t>
            </a:r>
            <a:r>
              <a:rPr lang="en-US" altLang="en-US" sz="2600" u="sng" dirty="0" err="1">
                <a:cs typeface="Times New Roman" panose="02020603050405020304" pitchFamily="18" charset="0"/>
              </a:rPr>
              <a:t>IllegalMonitorStateException</a:t>
            </a:r>
            <a:r>
              <a:rPr lang="en-US" altLang="en-US" sz="2600" dirty="0">
                <a:cs typeface="Times New Roman" panose="02020603050405020304" pitchFamily="18" charset="0"/>
              </a:rPr>
              <a:t> would occur. </a:t>
            </a:r>
          </a:p>
          <a:p>
            <a:pPr marL="0" indent="0">
              <a:spcBef>
                <a:spcPct val="0"/>
              </a:spcBef>
              <a:buNone/>
            </a:pPr>
            <a:endParaRPr lang="en-US" altLang="en-US" sz="2600" dirty="0">
              <a:cs typeface="Times New Roman" panose="02020603050405020304" pitchFamily="18" charset="0"/>
            </a:endParaRPr>
          </a:p>
          <a:p>
            <a:pPr marL="0" indent="0">
              <a:spcBef>
                <a:spcPct val="0"/>
              </a:spcBef>
              <a:buNone/>
            </a:pPr>
            <a:r>
              <a:rPr lang="en-US" altLang="en-US" sz="2600" dirty="0">
                <a:cs typeface="Courier New" panose="02070309020205020404" pitchFamily="49" charset="0"/>
              </a:rPr>
              <a:t>The </a:t>
            </a:r>
            <a:r>
              <a:rPr lang="en-US" altLang="en-US" sz="2600" u="sng" dirty="0">
                <a:cs typeface="Courier New" panose="02070309020205020404" pitchFamily="49" charset="0"/>
              </a:rPr>
              <a:t>wait()</a:t>
            </a:r>
            <a:r>
              <a:rPr lang="en-US" altLang="en-US" sz="2600" dirty="0">
                <a:cs typeface="Courier New" panose="02070309020205020404" pitchFamily="49" charset="0"/>
              </a:rPr>
              <a:t> method lets the thread wait until some condition occurs. When it occurs, you can use the </a:t>
            </a:r>
            <a:r>
              <a:rPr lang="en-US" altLang="en-US" sz="2600" u="sng" dirty="0">
                <a:cs typeface="Courier New" panose="02070309020205020404" pitchFamily="49" charset="0"/>
              </a:rPr>
              <a:t>notify()</a:t>
            </a:r>
            <a:r>
              <a:rPr lang="en-US" altLang="en-US" sz="2600" dirty="0">
                <a:cs typeface="Courier New" panose="02070309020205020404" pitchFamily="49" charset="0"/>
              </a:rPr>
              <a:t> or </a:t>
            </a:r>
            <a:r>
              <a:rPr lang="en-US" altLang="en-US" sz="2600" u="sng" dirty="0" err="1">
                <a:cs typeface="Courier New" panose="02070309020205020404" pitchFamily="49" charset="0"/>
              </a:rPr>
              <a:t>notifyAll</a:t>
            </a:r>
            <a:r>
              <a:rPr lang="en-US" altLang="en-US" sz="2600" u="sng" dirty="0">
                <a:cs typeface="Courier New" panose="02070309020205020404" pitchFamily="49" charset="0"/>
              </a:rPr>
              <a:t>()</a:t>
            </a:r>
            <a:r>
              <a:rPr lang="en-US" altLang="en-US" sz="2600" dirty="0">
                <a:cs typeface="Courier New" panose="02070309020205020404" pitchFamily="49" charset="0"/>
              </a:rPr>
              <a:t> methods to notify the waiting threads to resume normal execution. The </a:t>
            </a:r>
            <a:r>
              <a:rPr lang="en-US" altLang="en-US" sz="2600" u="sng" dirty="0" err="1">
                <a:cs typeface="Courier New" panose="02070309020205020404" pitchFamily="49" charset="0"/>
              </a:rPr>
              <a:t>notifyAll</a:t>
            </a:r>
            <a:r>
              <a:rPr lang="en-US" altLang="en-US" sz="2600" u="sng" dirty="0">
                <a:cs typeface="Courier New" panose="02070309020205020404" pitchFamily="49" charset="0"/>
              </a:rPr>
              <a:t>()</a:t>
            </a:r>
            <a:r>
              <a:rPr lang="en-US" altLang="en-US" sz="2600" dirty="0">
                <a:cs typeface="Courier New" panose="02070309020205020404" pitchFamily="49" charset="0"/>
              </a:rPr>
              <a:t> method wakes up all waiting threads, while </a:t>
            </a:r>
            <a:r>
              <a:rPr lang="en-US" altLang="en-US" sz="2600" u="sng" dirty="0">
                <a:cs typeface="Courier New" panose="02070309020205020404" pitchFamily="49" charset="0"/>
              </a:rPr>
              <a:t>notify()</a:t>
            </a:r>
            <a:r>
              <a:rPr lang="en-US" altLang="en-US" sz="2600" dirty="0">
                <a:cs typeface="Courier New" panose="02070309020205020404" pitchFamily="49" charset="0"/>
              </a:rPr>
              <a:t> picks up only one thread from a waiting queue. </a:t>
            </a:r>
            <a:endParaRPr lang="en-US" altLang="en-US" sz="2600" dirty="0"/>
          </a:p>
          <a:p>
            <a:pPr marL="0" indent="0">
              <a:buNone/>
            </a:pPr>
            <a:endParaRPr lang="en-US" dirty="0"/>
          </a:p>
        </p:txBody>
      </p:sp>
    </p:spTree>
    <p:extLst>
      <p:ext uri="{BB962C8B-B14F-4D97-AF65-F5344CB8AC3E}">
        <p14:creationId xmlns:p14="http://schemas.microsoft.com/office/powerpoint/2010/main" val="107746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777"/>
          </a:xfrm>
        </p:spPr>
        <p:txBody>
          <a:bodyPr>
            <a:normAutofit fontScale="90000"/>
          </a:bodyPr>
          <a:lstStyle/>
          <a:p>
            <a:r>
              <a:rPr lang="en-US" altLang="en-US" dirty="0">
                <a:cs typeface="Times New Roman" panose="02020603050405020304" pitchFamily="18" charset="0"/>
              </a:rPr>
              <a:t>Example</a:t>
            </a:r>
            <a:endParaRPr lang="en-US" dirty="0"/>
          </a:p>
        </p:txBody>
      </p:sp>
      <p:sp>
        <p:nvSpPr>
          <p:cNvPr id="4" name="Rectangle 10"/>
          <p:cNvSpPr>
            <a:spLocks noGrp="1" noChangeArrowheads="1"/>
          </p:cNvSpPr>
          <p:nvPr>
            <p:ph idx="1"/>
          </p:nvPr>
        </p:nvSpPr>
        <p:spPr>
          <a:xfrm>
            <a:off x="669175" y="4076841"/>
            <a:ext cx="9331036" cy="2423712"/>
          </a:xfrm>
        </p:spPr>
        <p:txBody>
          <a:bodyPr>
            <a:normAutofit lnSpcReduction="10000"/>
          </a:bodyPr>
          <a:lstStyle/>
          <a:p>
            <a:pPr marL="263525" indent="-263525" eaLnBrk="1" fontAlgn="auto" hangingPunct="1">
              <a:lnSpc>
                <a:spcPct val="80000"/>
              </a:lnSpc>
              <a:spcAft>
                <a:spcPts val="0"/>
              </a:spcAft>
              <a:buClr>
                <a:schemeClr val="accent3"/>
              </a:buClr>
              <a:buFont typeface="Georgia"/>
              <a:buChar char="•"/>
              <a:defRPr/>
            </a:pPr>
            <a:r>
              <a:rPr lang="en-US" sz="2400"/>
              <a:t>The </a:t>
            </a:r>
            <a:r>
              <a:rPr lang="en-US" sz="2400" u="sng"/>
              <a:t>wait()</a:t>
            </a:r>
            <a:r>
              <a:rPr lang="en-US" sz="2400"/>
              <a:t>, </a:t>
            </a:r>
            <a:r>
              <a:rPr lang="en-US" sz="2400" u="sng"/>
              <a:t>notify()</a:t>
            </a:r>
            <a:r>
              <a:rPr lang="en-US" sz="2400"/>
              <a:t>, and </a:t>
            </a:r>
            <a:r>
              <a:rPr lang="en-US" sz="2400" u="sng"/>
              <a:t>notifyAll()</a:t>
            </a:r>
            <a:r>
              <a:rPr lang="en-US" sz="2400"/>
              <a:t> methods must be called in a synchronized method or a synchronized block on the receiving object of these methods. Otherwise, an </a:t>
            </a:r>
            <a:r>
              <a:rPr lang="en-US" sz="2400" u="sng"/>
              <a:t>IllegalMonitorStateException</a:t>
            </a:r>
            <a:r>
              <a:rPr lang="en-US" sz="2400"/>
              <a:t> will occur.</a:t>
            </a:r>
          </a:p>
          <a:p>
            <a:pPr marL="263525" indent="-263525" eaLnBrk="1" fontAlgn="auto" hangingPunct="1">
              <a:lnSpc>
                <a:spcPct val="80000"/>
              </a:lnSpc>
              <a:spcAft>
                <a:spcPts val="0"/>
              </a:spcAft>
              <a:buClr>
                <a:schemeClr val="accent3"/>
              </a:buClr>
              <a:buFont typeface="Georgia"/>
              <a:buChar char="•"/>
              <a:defRPr/>
            </a:pPr>
            <a:r>
              <a:rPr lang="en-US" sz="2400"/>
              <a:t>When </a:t>
            </a:r>
            <a:r>
              <a:rPr lang="en-US" sz="2400" u="sng"/>
              <a:t>wait()</a:t>
            </a:r>
            <a:r>
              <a:rPr lang="en-US" sz="2400"/>
              <a:t> is invoked, it pauses the thread and simultaneously releases the lock on the object. When the thread is restarted after being notified, the lock is automatically reacquired. </a:t>
            </a:r>
          </a:p>
          <a:p>
            <a:pPr marL="263525" indent="-263525" eaLnBrk="1" fontAlgn="auto" hangingPunct="1">
              <a:lnSpc>
                <a:spcPct val="80000"/>
              </a:lnSpc>
              <a:spcAft>
                <a:spcPts val="0"/>
              </a:spcAft>
              <a:buClr>
                <a:schemeClr val="accent3"/>
              </a:buClr>
              <a:buFont typeface="Georgia"/>
              <a:buChar char="•"/>
              <a:defRPr/>
            </a:pPr>
            <a:r>
              <a:rPr lang="en-US" sz="2400"/>
              <a:t>The </a:t>
            </a:r>
            <a:r>
              <a:rPr lang="en-US" sz="2400" u="sng"/>
              <a:t>wait()</a:t>
            </a:r>
            <a:r>
              <a:rPr lang="en-US" sz="2400"/>
              <a:t>, </a:t>
            </a:r>
            <a:r>
              <a:rPr lang="en-US" sz="2400" u="sng"/>
              <a:t>notify()</a:t>
            </a:r>
            <a:r>
              <a:rPr lang="en-US" sz="2400"/>
              <a:t>, and </a:t>
            </a:r>
            <a:r>
              <a:rPr lang="en-US" sz="2400" u="sng"/>
              <a:t>notifyAll()</a:t>
            </a:r>
            <a:r>
              <a:rPr lang="en-US" sz="2400"/>
              <a:t> methods on an object are analogous to the </a:t>
            </a:r>
            <a:r>
              <a:rPr lang="en-US" sz="2400" u="sng"/>
              <a:t>await()</a:t>
            </a:r>
            <a:r>
              <a:rPr lang="en-US" sz="2400"/>
              <a:t>, </a:t>
            </a:r>
            <a:r>
              <a:rPr lang="en-US" sz="2400" u="sng"/>
              <a:t>signal()</a:t>
            </a:r>
            <a:r>
              <a:rPr lang="en-US" sz="2400"/>
              <a:t>, and </a:t>
            </a:r>
            <a:r>
              <a:rPr lang="en-US" sz="2400" u="sng"/>
              <a:t>signalAll()</a:t>
            </a:r>
            <a:r>
              <a:rPr lang="en-US" sz="2400"/>
              <a:t> methods on a condition.</a:t>
            </a:r>
          </a:p>
        </p:txBody>
      </p:sp>
      <p:graphicFrame>
        <p:nvGraphicFramePr>
          <p:cNvPr id="5" name="Object 8"/>
          <p:cNvGraphicFramePr>
            <a:graphicFrameLocks noChangeAspect="1"/>
          </p:cNvGraphicFramePr>
          <p:nvPr>
            <p:extLst>
              <p:ext uri="{D42A27DB-BD31-4B8C-83A1-F6EECF244321}">
                <p14:modId xmlns:p14="http://schemas.microsoft.com/office/powerpoint/2010/main" val="3587754932"/>
              </p:ext>
            </p:extLst>
          </p:nvPr>
        </p:nvGraphicFramePr>
        <p:xfrm>
          <a:off x="669174" y="1255222"/>
          <a:ext cx="9168757" cy="2406881"/>
        </p:xfrm>
        <a:graphic>
          <a:graphicData uri="http://schemas.openxmlformats.org/presentationml/2006/ole">
            <mc:AlternateContent xmlns:mc="http://schemas.openxmlformats.org/markup-compatibility/2006">
              <mc:Choice xmlns:v="urn:schemas-microsoft-com:vml" Requires="v">
                <p:oleObj spid="_x0000_s1033" name="Picture" r:id="rId3" imgW="5236464" imgH="1652016" progId="Word.Picture.8">
                  <p:embed/>
                </p:oleObj>
              </mc:Choice>
              <mc:Fallback>
                <p:oleObj name="Picture" r:id="rId3" imgW="5236464" imgH="1652016" progId="Word.Picture.8">
                  <p:embed/>
                  <p:pic>
                    <p:nvPicPr>
                      <p:cNvPr id="1536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74" y="1255222"/>
                        <a:ext cx="9168757" cy="240688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4731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6642"/>
          </a:xfrm>
        </p:spPr>
        <p:txBody>
          <a:bodyPr>
            <a:normAutofit fontScale="90000"/>
          </a:bodyPr>
          <a:lstStyle/>
          <a:p>
            <a:r>
              <a:rPr lang="en-US" altLang="zh-TW" dirty="0"/>
              <a:t>Exercise</a:t>
            </a:r>
            <a:endParaRPr lang="en-US" dirty="0"/>
          </a:p>
        </p:txBody>
      </p:sp>
      <p:sp>
        <p:nvSpPr>
          <p:cNvPr id="3" name="Content Placeholder 2"/>
          <p:cNvSpPr>
            <a:spLocks noGrp="1"/>
          </p:cNvSpPr>
          <p:nvPr>
            <p:ph idx="1"/>
          </p:nvPr>
        </p:nvSpPr>
        <p:spPr>
          <a:xfrm>
            <a:off x="838200" y="947651"/>
            <a:ext cx="10515600" cy="5229312"/>
          </a:xfrm>
        </p:spPr>
        <p:txBody>
          <a:bodyPr>
            <a:normAutofit fontScale="92500" lnSpcReduction="20000"/>
          </a:bodyPr>
          <a:lstStyle/>
          <a:p>
            <a:r>
              <a:rPr lang="en-US" altLang="zh-TW" sz="2000" dirty="0"/>
              <a:t>Write a class Main.java with at least 3 classes</a:t>
            </a:r>
          </a:p>
          <a:p>
            <a:pPr lvl="1"/>
            <a:r>
              <a:rPr lang="en-US" altLang="zh-TW" sz="1800" dirty="0"/>
              <a:t>public class  Main{…} , class  </a:t>
            </a:r>
            <a:r>
              <a:rPr lang="en-US" altLang="zh-TW" sz="1800" dirty="0" err="1"/>
              <a:t>ThreadA</a:t>
            </a:r>
            <a:r>
              <a:rPr lang="en-US" altLang="zh-TW" sz="1800" dirty="0"/>
              <a:t>, class </a:t>
            </a:r>
            <a:r>
              <a:rPr lang="en-US" altLang="zh-TW" sz="1800" dirty="0" err="1"/>
              <a:t>ThreadB</a:t>
            </a:r>
            <a:r>
              <a:rPr lang="en-US" altLang="zh-TW" sz="1800" dirty="0"/>
              <a:t> </a:t>
            </a:r>
          </a:p>
          <a:p>
            <a:r>
              <a:rPr lang="en-US" altLang="zh-TW" sz="2000" dirty="0" err="1"/>
              <a:t>ThreadA</a:t>
            </a:r>
            <a:r>
              <a:rPr lang="en-US" altLang="zh-TW" sz="2000" dirty="0"/>
              <a:t> extends Thread, whose run() method will randomly and repeatedly </a:t>
            </a:r>
            <a:r>
              <a:rPr lang="en-US" altLang="zh-TW" sz="2000" dirty="0" err="1"/>
              <a:t>println</a:t>
            </a:r>
            <a:r>
              <a:rPr lang="en-US" altLang="zh-TW" sz="2000" dirty="0"/>
              <a:t> “You say hello” or “You say good morning” to the console, until interrupted by Main</a:t>
            </a:r>
          </a:p>
          <a:p>
            <a:r>
              <a:rPr lang="en-US" altLang="zh-TW" sz="2000" dirty="0" err="1"/>
              <a:t>ThreadB</a:t>
            </a:r>
            <a:r>
              <a:rPr lang="en-US" altLang="zh-TW" sz="2000" dirty="0"/>
              <a:t> extends Thread, whose run() method will </a:t>
            </a:r>
            <a:r>
              <a:rPr lang="en-US" altLang="zh-TW" sz="2000" dirty="0" err="1"/>
              <a:t>println</a:t>
            </a:r>
            <a:r>
              <a:rPr lang="en-US" altLang="zh-TW" sz="2000" dirty="0"/>
              <a:t> “I say good bye” or “I say good night” to the console depending on whether </a:t>
            </a:r>
            <a:r>
              <a:rPr lang="en-US" altLang="zh-TW" sz="2000" dirty="0" err="1"/>
              <a:t>ThreadA</a:t>
            </a:r>
            <a:r>
              <a:rPr lang="en-US" altLang="zh-TW" sz="2000" dirty="0"/>
              <a:t> said “…hello” or “…good </a:t>
            </a:r>
            <a:r>
              <a:rPr lang="en-US" altLang="zh-TW" sz="2000" dirty="0" err="1"/>
              <a:t>moring</a:t>
            </a:r>
            <a:r>
              <a:rPr lang="en-US" altLang="zh-TW" sz="2000" dirty="0"/>
              <a:t>”, until it is interrupted (or informed) by </a:t>
            </a:r>
            <a:r>
              <a:rPr lang="en-US" altLang="zh-TW" sz="2000" dirty="0" err="1"/>
              <a:t>ThreadA</a:t>
            </a:r>
            <a:r>
              <a:rPr lang="en-US" altLang="zh-TW" sz="2000" dirty="0"/>
              <a:t>.</a:t>
            </a:r>
          </a:p>
          <a:p>
            <a:r>
              <a:rPr lang="en-US" altLang="zh-TW" sz="2000" dirty="0"/>
              <a:t>Main is the main class, whose main(…) method will </a:t>
            </a:r>
          </a:p>
          <a:p>
            <a:pPr lvl="1"/>
            <a:r>
              <a:rPr lang="en-US" altLang="zh-TW" sz="1800" dirty="0"/>
              <a:t>create an instance of </a:t>
            </a:r>
            <a:r>
              <a:rPr lang="en-US" altLang="zh-TW" sz="1800" dirty="0" err="1"/>
              <a:t>ThreadA</a:t>
            </a:r>
            <a:r>
              <a:rPr lang="en-US" altLang="zh-TW" sz="1800" dirty="0"/>
              <a:t> and an instance of </a:t>
            </a:r>
            <a:r>
              <a:rPr lang="en-US" altLang="zh-TW" sz="1800" dirty="0" err="1"/>
              <a:t>ThreadB</a:t>
            </a:r>
            <a:r>
              <a:rPr lang="en-US" altLang="zh-TW" sz="1800" dirty="0"/>
              <a:t> and start them.</a:t>
            </a:r>
          </a:p>
          <a:p>
            <a:pPr lvl="1"/>
            <a:r>
              <a:rPr lang="en-US" altLang="zh-TW" sz="1800" dirty="0"/>
              <a:t>read a char from the console</a:t>
            </a:r>
          </a:p>
          <a:p>
            <a:pPr lvl="1"/>
            <a:r>
              <a:rPr lang="en-US" altLang="zh-TW" sz="1800" dirty="0"/>
              <a:t>interrupt </a:t>
            </a:r>
            <a:r>
              <a:rPr lang="en-US" altLang="zh-TW" sz="1800" dirty="0" err="1"/>
              <a:t>threadA</a:t>
            </a:r>
            <a:r>
              <a:rPr lang="en-US" altLang="zh-TW" sz="1800" dirty="0"/>
              <a:t>, which will then interrupt (and terminate )</a:t>
            </a:r>
            <a:r>
              <a:rPr lang="en-US" altLang="zh-TW" sz="1800" dirty="0" err="1"/>
              <a:t>threadB</a:t>
            </a:r>
            <a:r>
              <a:rPr lang="en-US" altLang="zh-TW" sz="1800" dirty="0"/>
              <a:t>, and then terminate (by running to completion ) itself. (notes: don’t use stop() method).</a:t>
            </a:r>
          </a:p>
          <a:p>
            <a:r>
              <a:rPr lang="en-US" altLang="zh-TW" sz="2000" dirty="0"/>
              <a:t>Requirement: </a:t>
            </a:r>
            <a:r>
              <a:rPr lang="en-US" altLang="zh-TW" sz="2000" dirty="0" err="1"/>
              <a:t>ThreadA</a:t>
            </a:r>
            <a:r>
              <a:rPr lang="en-US" altLang="zh-TW" sz="2000" dirty="0"/>
              <a:t> and </a:t>
            </a:r>
            <a:r>
              <a:rPr lang="en-US" altLang="zh-TW" sz="2000" dirty="0" err="1"/>
              <a:t>threadB</a:t>
            </a:r>
            <a:r>
              <a:rPr lang="en-US" altLang="zh-TW" sz="2000" dirty="0"/>
              <a:t> must be executed in such a way that</a:t>
            </a:r>
          </a:p>
          <a:p>
            <a:pPr lvl="1"/>
            <a:r>
              <a:rPr lang="en-US" altLang="zh-TW" sz="1800" dirty="0"/>
              <a:t>The output is started with a “…hello” or “…good morning“ line said by A,</a:t>
            </a:r>
          </a:p>
          <a:p>
            <a:pPr lvl="1"/>
            <a:r>
              <a:rPr lang="en-US" altLang="zh-TW" sz="1800" dirty="0"/>
              <a:t>Every line said by A is followed by a corresponding line said by B, which, unless is the last line, is followed by a line said by A .</a:t>
            </a:r>
          </a:p>
          <a:p>
            <a:pPr lvl="1"/>
            <a:r>
              <a:rPr lang="en-US" altLang="zh-TW" sz="1800" dirty="0"/>
              <a:t>The output is ended with a line said by B.</a:t>
            </a:r>
          </a:p>
          <a:p>
            <a:pPr lvl="1"/>
            <a:r>
              <a:rPr lang="en-US" altLang="zh-TW" sz="1800" dirty="0"/>
              <a:t>To avoid too many messages shown in  the console in a short time, you threads are advised to sleep() for a short time after printing a message</a:t>
            </a:r>
            <a:r>
              <a:rPr lang="en-US" altLang="zh-TW" sz="1800" dirty="0" smtClean="0"/>
              <a:t>.</a:t>
            </a:r>
            <a:endParaRPr lang="en-US" altLang="zh-TW" sz="1800" dirty="0"/>
          </a:p>
        </p:txBody>
      </p:sp>
    </p:spTree>
    <p:extLst>
      <p:ext uri="{BB962C8B-B14F-4D97-AF65-F5344CB8AC3E}">
        <p14:creationId xmlns:p14="http://schemas.microsoft.com/office/powerpoint/2010/main" val="448132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3144"/>
          </a:xfrm>
        </p:spPr>
        <p:txBody>
          <a:bodyPr>
            <a:normAutofit fontScale="90000"/>
          </a:bodyPr>
          <a:lstStyle/>
          <a:p>
            <a:r>
              <a:rPr lang="en-US" altLang="zh-TW" dirty="0"/>
              <a:t>A candidate Main class</a:t>
            </a:r>
            <a:endParaRPr lang="en-US" dirty="0"/>
          </a:p>
        </p:txBody>
      </p:sp>
      <p:sp>
        <p:nvSpPr>
          <p:cNvPr id="3" name="Content Placeholder 2"/>
          <p:cNvSpPr>
            <a:spLocks noGrp="1"/>
          </p:cNvSpPr>
          <p:nvPr>
            <p:ph idx="1"/>
          </p:nvPr>
        </p:nvSpPr>
        <p:spPr>
          <a:xfrm>
            <a:off x="838200" y="1138844"/>
            <a:ext cx="10515600" cy="5038119"/>
          </a:xfrm>
        </p:spPr>
        <p:txBody>
          <a:bodyPr>
            <a:normAutofit fontScale="85000" lnSpcReduction="20000"/>
          </a:bodyPr>
          <a:lstStyle/>
          <a:p>
            <a:pPr>
              <a:buNone/>
            </a:pPr>
            <a:r>
              <a:rPr lang="en-US" altLang="zh-TW" dirty="0" smtClean="0"/>
              <a:t>public </a:t>
            </a:r>
            <a:r>
              <a:rPr lang="en-US" altLang="zh-TW" dirty="0"/>
              <a:t>class Main {</a:t>
            </a:r>
          </a:p>
          <a:p>
            <a:pPr>
              <a:buNone/>
            </a:pPr>
            <a:r>
              <a:rPr lang="en-US" altLang="zh-TW" dirty="0"/>
              <a:t> public static void main(Sting[] </a:t>
            </a:r>
            <a:r>
              <a:rPr lang="en-US" altLang="zh-TW" dirty="0" err="1"/>
              <a:t>args</a:t>
            </a:r>
            <a:r>
              <a:rPr lang="en-US" altLang="zh-TW" dirty="0"/>
              <a:t>) {</a:t>
            </a:r>
          </a:p>
          <a:p>
            <a:pPr>
              <a:buNone/>
            </a:pPr>
            <a:r>
              <a:rPr lang="en-US" altLang="zh-TW" dirty="0"/>
              <a:t>  Thread a = new </a:t>
            </a:r>
            <a:r>
              <a:rPr lang="en-US" altLang="zh-TW" dirty="0" err="1"/>
              <a:t>ThreadA</a:t>
            </a:r>
            <a:r>
              <a:rPr lang="en-US" altLang="zh-TW" dirty="0"/>
              <a:t>();</a:t>
            </a:r>
          </a:p>
          <a:p>
            <a:pPr>
              <a:buNone/>
            </a:pPr>
            <a:r>
              <a:rPr lang="en-US" altLang="zh-TW" dirty="0"/>
              <a:t>  Thread b = new </a:t>
            </a:r>
            <a:r>
              <a:rPr lang="en-US" altLang="zh-TW" dirty="0" err="1"/>
              <a:t>ThreadB</a:t>
            </a:r>
            <a:r>
              <a:rPr lang="en-US" altLang="zh-TW" dirty="0"/>
              <a:t>();</a:t>
            </a:r>
          </a:p>
          <a:p>
            <a:pPr>
              <a:buNone/>
            </a:pPr>
            <a:r>
              <a:rPr lang="en-US" altLang="zh-TW" dirty="0"/>
              <a:t>   </a:t>
            </a:r>
            <a:r>
              <a:rPr lang="en-US" altLang="zh-TW" dirty="0" err="1"/>
              <a:t>a.setPartner</a:t>
            </a:r>
            <a:r>
              <a:rPr lang="en-US" altLang="zh-TW" dirty="0"/>
              <a:t>(b); </a:t>
            </a:r>
            <a:r>
              <a:rPr lang="en-US" altLang="zh-TW" dirty="0" err="1"/>
              <a:t>a.start</a:t>
            </a:r>
            <a:r>
              <a:rPr lang="en-US" altLang="zh-TW" dirty="0"/>
              <a:t>();  </a:t>
            </a:r>
            <a:r>
              <a:rPr lang="en-US" altLang="zh-TW" dirty="0" err="1"/>
              <a:t>b.start</a:t>
            </a:r>
            <a:r>
              <a:rPr lang="en-US" altLang="zh-TW" dirty="0"/>
              <a:t>();</a:t>
            </a:r>
          </a:p>
          <a:p>
            <a:pPr>
              <a:buNone/>
            </a:pPr>
            <a:r>
              <a:rPr lang="en-US" altLang="zh-TW" dirty="0"/>
              <a:t>  try{ </a:t>
            </a:r>
            <a:r>
              <a:rPr lang="en-US" altLang="zh-TW" dirty="0" err="1"/>
              <a:t>System.out.println</a:t>
            </a:r>
            <a:r>
              <a:rPr lang="en-US" altLang="zh-TW" dirty="0"/>
              <a:t>(“type any key to terminate:”);</a:t>
            </a:r>
          </a:p>
          <a:p>
            <a:pPr>
              <a:buNone/>
            </a:pPr>
            <a:r>
              <a:rPr lang="en-US" altLang="zh-TW" dirty="0"/>
              <a:t>          </a:t>
            </a:r>
            <a:r>
              <a:rPr lang="en-US" altLang="zh-TW" dirty="0" err="1"/>
              <a:t>System.in.read</a:t>
            </a:r>
            <a:r>
              <a:rPr lang="en-US" altLang="zh-TW" dirty="0"/>
              <a:t>();</a:t>
            </a:r>
          </a:p>
          <a:p>
            <a:pPr>
              <a:buNone/>
            </a:pPr>
            <a:r>
              <a:rPr lang="en-US" altLang="zh-TW" dirty="0"/>
              <a:t>  }catch ( Exception e) { }</a:t>
            </a:r>
          </a:p>
          <a:p>
            <a:pPr>
              <a:buNone/>
            </a:pPr>
            <a:r>
              <a:rPr lang="en-US" altLang="zh-TW" dirty="0"/>
              <a:t>  </a:t>
            </a:r>
            <a:r>
              <a:rPr lang="en-US" altLang="zh-TW" dirty="0" err="1"/>
              <a:t>a.interrupt</a:t>
            </a:r>
            <a:r>
              <a:rPr lang="en-US" altLang="zh-TW" dirty="0"/>
              <a:t>();</a:t>
            </a:r>
          </a:p>
          <a:p>
            <a:pPr>
              <a:buNone/>
            </a:pPr>
            <a:r>
              <a:rPr lang="en-US" altLang="zh-TW" dirty="0"/>
              <a:t>  try{  </a:t>
            </a:r>
            <a:r>
              <a:rPr lang="en-US" altLang="zh-TW" dirty="0" err="1"/>
              <a:t>a.join</a:t>
            </a:r>
            <a:r>
              <a:rPr lang="en-US" altLang="zh-TW" dirty="0"/>
              <a:t>(); } catch(Exception e){ }</a:t>
            </a:r>
          </a:p>
          <a:p>
            <a:pPr>
              <a:buNone/>
            </a:pPr>
            <a:r>
              <a:rPr lang="en-US" altLang="zh-TW" dirty="0"/>
              <a:t>  }  </a:t>
            </a:r>
            <a:endParaRPr lang="en-US" altLang="zh-TW" dirty="0">
              <a:solidFill>
                <a:srgbClr val="CC6600"/>
              </a:solidFill>
            </a:endParaRPr>
          </a:p>
          <a:p>
            <a:pPr>
              <a:buNone/>
            </a:pPr>
            <a:r>
              <a:rPr lang="en-US" altLang="zh-TW" dirty="0"/>
              <a:t>}</a:t>
            </a:r>
          </a:p>
          <a:p>
            <a:pPr>
              <a:buNone/>
            </a:pPr>
            <a:r>
              <a:rPr lang="en-US" altLang="zh-TW" dirty="0">
                <a:solidFill>
                  <a:schemeClr val="accent2"/>
                </a:solidFill>
              </a:rPr>
              <a:t>Note: You may change the content of Main if it does not meet your need</a:t>
            </a:r>
            <a:r>
              <a:rPr lang="en-US" altLang="zh-TW" dirty="0" smtClean="0">
                <a:solidFill>
                  <a:schemeClr val="accent2"/>
                </a:solidFill>
              </a:rPr>
              <a:t>.</a:t>
            </a:r>
            <a:endParaRPr lang="en-US" altLang="zh-TW" dirty="0">
              <a:solidFill>
                <a:schemeClr val="accent2"/>
              </a:solidFill>
            </a:endParaRPr>
          </a:p>
        </p:txBody>
      </p:sp>
    </p:spTree>
    <p:extLst>
      <p:ext uri="{BB962C8B-B14F-4D97-AF65-F5344CB8AC3E}">
        <p14:creationId xmlns:p14="http://schemas.microsoft.com/office/powerpoint/2010/main" val="300143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a:grpSpLocks/>
          </p:cNvGrpSpPr>
          <p:nvPr/>
        </p:nvGrpSpPr>
        <p:grpSpPr bwMode="auto">
          <a:xfrm>
            <a:off x="533400" y="619125"/>
            <a:ext cx="9018588" cy="6019800"/>
            <a:chOff x="336" y="294"/>
            <a:chExt cx="5681" cy="3792"/>
          </a:xfrm>
        </p:grpSpPr>
        <p:pic>
          <p:nvPicPr>
            <p:cNvPr id="5" name="Picture 4" descr="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 y="294"/>
              <a:ext cx="2799" cy="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880" y="480"/>
              <a:ext cx="2529"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itchFamily="18" charset="-120"/>
                </a:defRPr>
              </a:lvl1pPr>
              <a:lvl2pPr marL="742950" indent="-285750">
                <a:defRPr kumimoji="1" sz="2000">
                  <a:solidFill>
                    <a:schemeClr val="tx1"/>
                  </a:solidFill>
                  <a:latin typeface="Arial" panose="020B0604020202020204" pitchFamily="34" charset="0"/>
                  <a:ea typeface="新細明體" pitchFamily="18" charset="-120"/>
                </a:defRPr>
              </a:lvl2pPr>
              <a:lvl3pPr marL="1143000" indent="-228600">
                <a:defRPr kumimoji="1" sz="2000">
                  <a:solidFill>
                    <a:schemeClr val="tx1"/>
                  </a:solidFill>
                  <a:latin typeface="Arial" panose="020B0604020202020204" pitchFamily="34" charset="0"/>
                  <a:ea typeface="新細明體" pitchFamily="18" charset="-120"/>
                </a:defRPr>
              </a:lvl3pPr>
              <a:lvl4pPr marL="1600200" indent="-228600">
                <a:defRPr kumimoji="1" sz="2000">
                  <a:solidFill>
                    <a:schemeClr val="tx1"/>
                  </a:solidFill>
                  <a:latin typeface="Arial" panose="020B0604020202020204" pitchFamily="34" charset="0"/>
                  <a:ea typeface="新細明體" pitchFamily="18" charset="-120"/>
                </a:defRPr>
              </a:lvl4pPr>
              <a:lvl5pPr marL="2057400" indent="-228600">
                <a:defRPr kumimoji="1" sz="20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9pPr>
            </a:lstStyle>
            <a:p>
              <a:r>
                <a:rPr lang="en-US" altLang="zh-TW"/>
                <a:t>started by java from main(String[])</a:t>
              </a:r>
            </a:p>
          </p:txBody>
        </p:sp>
        <p:sp>
          <p:nvSpPr>
            <p:cNvPr id="7" name="Text Box 10"/>
            <p:cNvSpPr txBox="1">
              <a:spLocks noChangeArrowheads="1"/>
            </p:cNvSpPr>
            <p:nvPr/>
          </p:nvSpPr>
          <p:spPr bwMode="auto">
            <a:xfrm>
              <a:off x="336" y="1056"/>
              <a:ext cx="1713"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itchFamily="18" charset="-120"/>
                </a:defRPr>
              </a:lvl1pPr>
              <a:lvl2pPr marL="742950" indent="-285750">
                <a:defRPr kumimoji="1" sz="2000">
                  <a:solidFill>
                    <a:schemeClr val="tx1"/>
                  </a:solidFill>
                  <a:latin typeface="Arial" panose="020B0604020202020204" pitchFamily="34" charset="0"/>
                  <a:ea typeface="新細明體" pitchFamily="18" charset="-120"/>
                </a:defRPr>
              </a:lvl2pPr>
              <a:lvl3pPr marL="1143000" indent="-228600">
                <a:defRPr kumimoji="1" sz="2000">
                  <a:solidFill>
                    <a:schemeClr val="tx1"/>
                  </a:solidFill>
                  <a:latin typeface="Arial" panose="020B0604020202020204" pitchFamily="34" charset="0"/>
                  <a:ea typeface="新細明體" pitchFamily="18" charset="-120"/>
                </a:defRPr>
              </a:lvl3pPr>
              <a:lvl4pPr marL="1600200" indent="-228600">
                <a:defRPr kumimoji="1" sz="2000">
                  <a:solidFill>
                    <a:schemeClr val="tx1"/>
                  </a:solidFill>
                  <a:latin typeface="Arial" panose="020B0604020202020204" pitchFamily="34" charset="0"/>
                  <a:ea typeface="新細明體" pitchFamily="18" charset="-120"/>
                </a:defRPr>
              </a:lvl4pPr>
              <a:lvl5pPr marL="2057400" indent="-228600">
                <a:defRPr kumimoji="1" sz="20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9pPr>
            </a:lstStyle>
            <a:p>
              <a:r>
                <a:rPr lang="en-US" altLang="zh-TW"/>
                <a:t>started by main thread</a:t>
              </a:r>
            </a:p>
          </p:txBody>
        </p:sp>
        <p:sp>
          <p:nvSpPr>
            <p:cNvPr id="8" name="Line 13"/>
            <p:cNvSpPr>
              <a:spLocks noChangeShapeType="1"/>
            </p:cNvSpPr>
            <p:nvPr/>
          </p:nvSpPr>
          <p:spPr bwMode="auto">
            <a:xfrm>
              <a:off x="1440" y="1344"/>
              <a:ext cx="720" cy="432"/>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14"/>
            <p:cNvSpPr>
              <a:spLocks noChangeShapeType="1"/>
            </p:cNvSpPr>
            <p:nvPr/>
          </p:nvSpPr>
          <p:spPr bwMode="auto">
            <a:xfrm>
              <a:off x="2112" y="1200"/>
              <a:ext cx="912" cy="480"/>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5"/>
            <p:cNvSpPr>
              <a:spLocks noChangeShapeType="1"/>
            </p:cNvSpPr>
            <p:nvPr/>
          </p:nvSpPr>
          <p:spPr bwMode="auto">
            <a:xfrm flipH="1" flipV="1">
              <a:off x="2688" y="432"/>
              <a:ext cx="192" cy="192"/>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7"/>
            <p:cNvSpPr txBox="1">
              <a:spLocks noChangeArrowheads="1"/>
            </p:cNvSpPr>
            <p:nvPr/>
          </p:nvSpPr>
          <p:spPr bwMode="auto">
            <a:xfrm>
              <a:off x="3648" y="1680"/>
              <a:ext cx="1473"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itchFamily="18" charset="-120"/>
                </a:defRPr>
              </a:lvl1pPr>
              <a:lvl2pPr marL="742950" indent="-285750">
                <a:defRPr kumimoji="1" sz="2000">
                  <a:solidFill>
                    <a:schemeClr val="tx1"/>
                  </a:solidFill>
                  <a:latin typeface="Arial" panose="020B0604020202020204" pitchFamily="34" charset="0"/>
                  <a:ea typeface="新細明體" pitchFamily="18" charset="-120"/>
                </a:defRPr>
              </a:lvl2pPr>
              <a:lvl3pPr marL="1143000" indent="-228600">
                <a:defRPr kumimoji="1" sz="2000">
                  <a:solidFill>
                    <a:schemeClr val="tx1"/>
                  </a:solidFill>
                  <a:latin typeface="Arial" panose="020B0604020202020204" pitchFamily="34" charset="0"/>
                  <a:ea typeface="新細明體" pitchFamily="18" charset="-120"/>
                </a:defRPr>
              </a:lvl3pPr>
              <a:lvl4pPr marL="1600200" indent="-228600">
                <a:defRPr kumimoji="1" sz="2000">
                  <a:solidFill>
                    <a:schemeClr val="tx1"/>
                  </a:solidFill>
                  <a:latin typeface="Arial" panose="020B0604020202020204" pitchFamily="34" charset="0"/>
                  <a:ea typeface="新細明體" pitchFamily="18" charset="-120"/>
                </a:defRPr>
              </a:lvl4pPr>
              <a:lvl5pPr marL="2057400" indent="-228600">
                <a:defRPr kumimoji="1" sz="20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9pPr>
            </a:lstStyle>
            <a:p>
              <a:r>
                <a:rPr lang="en-US" altLang="zh-TW"/>
                <a:t>started by B thread</a:t>
              </a:r>
            </a:p>
          </p:txBody>
        </p:sp>
        <p:sp>
          <p:nvSpPr>
            <p:cNvPr id="12" name="Line 18"/>
            <p:cNvSpPr>
              <a:spLocks noChangeShapeType="1"/>
            </p:cNvSpPr>
            <p:nvPr/>
          </p:nvSpPr>
          <p:spPr bwMode="auto">
            <a:xfrm flipH="1">
              <a:off x="3456" y="1968"/>
              <a:ext cx="384" cy="288"/>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AutoShape 19"/>
            <p:cNvSpPr>
              <a:spLocks/>
            </p:cNvSpPr>
            <p:nvPr/>
          </p:nvSpPr>
          <p:spPr bwMode="auto">
            <a:xfrm>
              <a:off x="4224" y="2304"/>
              <a:ext cx="288" cy="576"/>
            </a:xfrm>
            <a:prstGeom prst="rightBrace">
              <a:avLst>
                <a:gd name="adj1" fmla="val 16667"/>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Arial" panose="020B0604020202020204" pitchFamily="34" charset="0"/>
                  <a:ea typeface="新細明體" pitchFamily="18" charset="-120"/>
                </a:defRPr>
              </a:lvl1pPr>
              <a:lvl2pPr marL="742950" indent="-285750">
                <a:defRPr kumimoji="1" sz="2000">
                  <a:solidFill>
                    <a:schemeClr val="tx1"/>
                  </a:solidFill>
                  <a:latin typeface="Arial" panose="020B0604020202020204" pitchFamily="34" charset="0"/>
                  <a:ea typeface="新細明體" pitchFamily="18" charset="-120"/>
                </a:defRPr>
              </a:lvl2pPr>
              <a:lvl3pPr marL="1143000" indent="-228600">
                <a:defRPr kumimoji="1" sz="2000">
                  <a:solidFill>
                    <a:schemeClr val="tx1"/>
                  </a:solidFill>
                  <a:latin typeface="Arial" panose="020B0604020202020204" pitchFamily="34" charset="0"/>
                  <a:ea typeface="新細明體" pitchFamily="18" charset="-120"/>
                </a:defRPr>
              </a:lvl3pPr>
              <a:lvl4pPr marL="1600200" indent="-228600">
                <a:defRPr kumimoji="1" sz="2000">
                  <a:solidFill>
                    <a:schemeClr val="tx1"/>
                  </a:solidFill>
                  <a:latin typeface="Arial" panose="020B0604020202020204" pitchFamily="34" charset="0"/>
                  <a:ea typeface="新細明體" pitchFamily="18" charset="-120"/>
                </a:defRPr>
              </a:lvl4pPr>
              <a:lvl5pPr marL="2057400" indent="-228600">
                <a:defRPr kumimoji="1" sz="20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9pPr>
            </a:lstStyle>
            <a:p>
              <a:pPr algn="ctr"/>
              <a:endParaRPr lang="en-US" altLang="zh-TW"/>
            </a:p>
          </p:txBody>
        </p:sp>
        <p:sp>
          <p:nvSpPr>
            <p:cNvPr id="14" name="Text Box 20"/>
            <p:cNvSpPr txBox="1">
              <a:spLocks noChangeArrowheads="1"/>
            </p:cNvSpPr>
            <p:nvPr/>
          </p:nvSpPr>
          <p:spPr bwMode="auto">
            <a:xfrm>
              <a:off x="4560" y="2448"/>
              <a:ext cx="14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itchFamily="18" charset="-120"/>
                </a:defRPr>
              </a:lvl1pPr>
              <a:lvl2pPr marL="742950" indent="-285750">
                <a:defRPr kumimoji="1" sz="2000">
                  <a:solidFill>
                    <a:schemeClr val="tx1"/>
                  </a:solidFill>
                  <a:latin typeface="Arial" panose="020B0604020202020204" pitchFamily="34" charset="0"/>
                  <a:ea typeface="新細明體" pitchFamily="18" charset="-120"/>
                </a:defRPr>
              </a:lvl2pPr>
              <a:lvl3pPr marL="1143000" indent="-228600">
                <a:defRPr kumimoji="1" sz="2000">
                  <a:solidFill>
                    <a:schemeClr val="tx1"/>
                  </a:solidFill>
                  <a:latin typeface="Arial" panose="020B0604020202020204" pitchFamily="34" charset="0"/>
                  <a:ea typeface="新細明體" pitchFamily="18" charset="-120"/>
                </a:defRPr>
              </a:lvl3pPr>
              <a:lvl4pPr marL="1600200" indent="-228600">
                <a:defRPr kumimoji="1" sz="2000">
                  <a:solidFill>
                    <a:schemeClr val="tx1"/>
                  </a:solidFill>
                  <a:latin typeface="Arial" panose="020B0604020202020204" pitchFamily="34" charset="0"/>
                  <a:ea typeface="新細明體" pitchFamily="18" charset="-120"/>
                </a:defRPr>
              </a:lvl4pPr>
              <a:lvl5pPr marL="2057400" indent="-228600">
                <a:defRPr kumimoji="1" sz="20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itchFamily="18" charset="-120"/>
                </a:defRPr>
              </a:lvl9pPr>
            </a:lstStyle>
            <a:p>
              <a:r>
                <a:rPr lang="en-US" altLang="zh-TW"/>
                <a:t>lifetime of C thread</a:t>
              </a:r>
            </a:p>
          </p:txBody>
        </p:sp>
      </p:grpSp>
      <p:sp>
        <p:nvSpPr>
          <p:cNvPr id="15" name="Rectangle 2"/>
          <p:cNvSpPr>
            <a:spLocks noGrp="1" noChangeArrowheads="1"/>
          </p:cNvSpPr>
          <p:nvPr>
            <p:ph type="title"/>
          </p:nvPr>
        </p:nvSpPr>
        <p:spPr>
          <a:xfrm>
            <a:off x="684761" y="533400"/>
            <a:ext cx="6108700" cy="381000"/>
          </a:xfrm>
        </p:spPr>
        <p:txBody>
          <a:bodyPr>
            <a:normAutofit fontScale="90000"/>
          </a:bodyPr>
          <a:lstStyle/>
          <a:p>
            <a:pPr eaLnBrk="1" hangingPunct="1"/>
            <a:r>
              <a:rPr lang="en-US" altLang="zh-TW" dirty="0" smtClean="0"/>
              <a:t>Thread ecology in a java program</a:t>
            </a:r>
          </a:p>
        </p:txBody>
      </p:sp>
    </p:spTree>
    <p:extLst>
      <p:ext uri="{BB962C8B-B14F-4D97-AF65-F5344CB8AC3E}">
        <p14:creationId xmlns:p14="http://schemas.microsoft.com/office/powerpoint/2010/main" val="70253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Thread ecology in a java program</a:t>
            </a:r>
            <a:endParaRPr lang="en-US" dirty="0"/>
          </a:p>
        </p:txBody>
      </p:sp>
      <p:sp>
        <p:nvSpPr>
          <p:cNvPr id="3" name="Content Placeholder 2"/>
          <p:cNvSpPr>
            <a:spLocks noGrp="1"/>
          </p:cNvSpPr>
          <p:nvPr>
            <p:ph idx="1"/>
          </p:nvPr>
        </p:nvSpPr>
        <p:spPr/>
        <p:txBody>
          <a:bodyPr/>
          <a:lstStyle/>
          <a:p>
            <a:pPr marL="609600" indent="-609600">
              <a:lnSpc>
                <a:spcPct val="120000"/>
              </a:lnSpc>
            </a:pPr>
            <a:r>
              <a:rPr lang="en-US" altLang="en-US" dirty="0" smtClean="0"/>
              <a:t>When we execute an application:</a:t>
            </a:r>
          </a:p>
          <a:p>
            <a:pPr marL="990600" lvl="1" indent="-533400">
              <a:lnSpc>
                <a:spcPct val="120000"/>
              </a:lnSpc>
              <a:buFontTx/>
              <a:buAutoNum type="arabicPeriod"/>
            </a:pPr>
            <a:r>
              <a:rPr lang="en-US" altLang="en-US" dirty="0" smtClean="0"/>
              <a:t>The JVM </a:t>
            </a:r>
            <a:r>
              <a:rPr lang="en-US" altLang="en-US" dirty="0" smtClean="0">
                <a:solidFill>
                  <a:schemeClr val="accent2"/>
                </a:solidFill>
              </a:rPr>
              <a:t>creates </a:t>
            </a:r>
            <a:r>
              <a:rPr lang="en-US" altLang="en-US" dirty="0" smtClean="0"/>
              <a:t>a Thread object whose task is defined by the</a:t>
            </a:r>
            <a:r>
              <a:rPr lang="en-US" altLang="en-US" dirty="0" smtClean="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main()</a:t>
            </a:r>
            <a:r>
              <a:rPr lang="en-US" altLang="en-US" dirty="0" smtClean="0"/>
              <a:t> method </a:t>
            </a:r>
          </a:p>
          <a:p>
            <a:pPr marL="990600" lvl="1" indent="-533400">
              <a:lnSpc>
                <a:spcPct val="120000"/>
              </a:lnSpc>
              <a:buFontTx/>
              <a:buAutoNum type="arabicPeriod"/>
            </a:pPr>
            <a:r>
              <a:rPr lang="en-US" altLang="en-US" dirty="0" smtClean="0"/>
              <a:t>The JVM </a:t>
            </a:r>
            <a:r>
              <a:rPr lang="en-US" altLang="en-US" dirty="0" smtClean="0">
                <a:solidFill>
                  <a:schemeClr val="accent2"/>
                </a:solidFill>
              </a:rPr>
              <a:t>starts </a:t>
            </a:r>
            <a:r>
              <a:rPr lang="en-US" altLang="en-US" dirty="0" smtClean="0"/>
              <a:t>the thread</a:t>
            </a:r>
          </a:p>
          <a:p>
            <a:pPr marL="990600" lvl="1" indent="-533400">
              <a:lnSpc>
                <a:spcPct val="120000"/>
              </a:lnSpc>
              <a:buFontTx/>
              <a:buAutoNum type="arabicPeriod"/>
            </a:pPr>
            <a:r>
              <a:rPr lang="en-US" altLang="en-US" dirty="0" smtClean="0"/>
              <a:t>The thread</a:t>
            </a:r>
            <a:r>
              <a:rPr lang="en-US" altLang="en-US" dirty="0" smtClean="0">
                <a:solidFill>
                  <a:schemeClr val="accent2"/>
                </a:solidFill>
              </a:rPr>
              <a:t> executes</a:t>
            </a:r>
            <a:r>
              <a:rPr lang="en-US" altLang="en-US" dirty="0" smtClean="0"/>
              <a:t> the statements of the program one by one</a:t>
            </a:r>
          </a:p>
          <a:p>
            <a:pPr marL="990600" lvl="1" indent="-533400">
              <a:lnSpc>
                <a:spcPct val="120000"/>
              </a:lnSpc>
              <a:buFontTx/>
              <a:buAutoNum type="arabicPeriod"/>
            </a:pPr>
            <a:r>
              <a:rPr lang="en-US" altLang="en-US" dirty="0" smtClean="0"/>
              <a:t>After executing all the statements, the method returns and the </a:t>
            </a:r>
            <a:r>
              <a:rPr lang="en-US" altLang="en-US" dirty="0" smtClean="0">
                <a:solidFill>
                  <a:schemeClr val="accent2"/>
                </a:solidFill>
              </a:rPr>
              <a:t>thread dies</a:t>
            </a:r>
          </a:p>
          <a:p>
            <a:pPr marL="0" indent="0">
              <a:buNone/>
            </a:pPr>
            <a:endParaRPr lang="en-US" dirty="0"/>
          </a:p>
        </p:txBody>
      </p:sp>
    </p:spTree>
    <p:extLst>
      <p:ext uri="{BB962C8B-B14F-4D97-AF65-F5344CB8AC3E}">
        <p14:creationId xmlns:p14="http://schemas.microsoft.com/office/powerpoint/2010/main" val="392117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Multiple Threads in an Application</a:t>
            </a:r>
            <a:endParaRPr lang="en-US" dirty="0"/>
          </a:p>
        </p:txBody>
      </p:sp>
      <p:sp>
        <p:nvSpPr>
          <p:cNvPr id="3" name="Content Placeholder 2"/>
          <p:cNvSpPr>
            <a:spLocks noGrp="1"/>
          </p:cNvSpPr>
          <p:nvPr>
            <p:ph idx="1"/>
          </p:nvPr>
        </p:nvSpPr>
        <p:spPr/>
        <p:txBody>
          <a:bodyPr/>
          <a:lstStyle/>
          <a:p>
            <a:pPr>
              <a:lnSpc>
                <a:spcPct val="120000"/>
              </a:lnSpc>
            </a:pPr>
            <a:r>
              <a:rPr lang="en-US" altLang="en-US" dirty="0"/>
              <a:t>Each thread has its private run-time stack </a:t>
            </a:r>
          </a:p>
          <a:p>
            <a:pPr>
              <a:lnSpc>
                <a:spcPct val="120000"/>
              </a:lnSpc>
            </a:pPr>
            <a:r>
              <a:rPr lang="en-US" altLang="en-US" dirty="0"/>
              <a:t>If two threads execute the same method, each will have its own copy of the local variables the methods uses</a:t>
            </a:r>
          </a:p>
          <a:p>
            <a:pPr>
              <a:lnSpc>
                <a:spcPct val="120000"/>
              </a:lnSpc>
            </a:pPr>
            <a:r>
              <a:rPr lang="en-US" altLang="en-US" dirty="0"/>
              <a:t>However, all threads see the same dynamic memory, i.e., heap (are there variables on the heap?)</a:t>
            </a:r>
          </a:p>
          <a:p>
            <a:pPr>
              <a:lnSpc>
                <a:spcPct val="120000"/>
              </a:lnSpc>
            </a:pPr>
            <a:r>
              <a:rPr lang="en-US" altLang="en-US" dirty="0"/>
              <a:t>Two different threads can act on the same object and same static fields </a:t>
            </a:r>
            <a:r>
              <a:rPr lang="en-US" altLang="en-US" dirty="0" smtClean="0"/>
              <a:t>concurrently</a:t>
            </a:r>
            <a:endParaRPr lang="en-US" altLang="en-US" dirty="0"/>
          </a:p>
        </p:txBody>
      </p:sp>
    </p:spTree>
    <p:extLst>
      <p:ext uri="{BB962C8B-B14F-4D97-AF65-F5344CB8AC3E}">
        <p14:creationId xmlns:p14="http://schemas.microsoft.com/office/powerpoint/2010/main" val="60670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Creating Threads</a:t>
            </a:r>
            <a:endParaRPr lang="en-US" dirty="0"/>
          </a:p>
        </p:txBody>
      </p:sp>
      <p:sp>
        <p:nvSpPr>
          <p:cNvPr id="3" name="Content Placeholder 2"/>
          <p:cNvSpPr>
            <a:spLocks noGrp="1"/>
          </p:cNvSpPr>
          <p:nvPr>
            <p:ph idx="1"/>
          </p:nvPr>
        </p:nvSpPr>
        <p:spPr/>
        <p:txBody>
          <a:bodyPr/>
          <a:lstStyle/>
          <a:p>
            <a:pPr marL="609600" indent="-609600"/>
            <a:r>
              <a:rPr lang="en-US" altLang="en-US" dirty="0" smtClean="0"/>
              <a:t>There are two ways to create our own </a:t>
            </a:r>
            <a:r>
              <a:rPr lang="en-US" altLang="en-US" b="1" dirty="0" smtClean="0">
                <a:cs typeface="Courier New" panose="02070309020205020404" pitchFamily="49" charset="0"/>
              </a:rPr>
              <a:t>Thread </a:t>
            </a:r>
            <a:r>
              <a:rPr lang="en-US" altLang="en-US" dirty="0" smtClean="0"/>
              <a:t>object</a:t>
            </a:r>
          </a:p>
          <a:p>
            <a:pPr marL="990600" lvl="1" indent="-533400">
              <a:buFontTx/>
              <a:buAutoNum type="arabicPeriod"/>
            </a:pPr>
            <a:r>
              <a:rPr lang="en-US" altLang="en-US" dirty="0" err="1" smtClean="0">
                <a:solidFill>
                  <a:schemeClr val="accent2"/>
                </a:solidFill>
              </a:rPr>
              <a:t>Subclassing</a:t>
            </a:r>
            <a:r>
              <a:rPr lang="en-US" altLang="en-US" dirty="0" smtClean="0">
                <a:solidFill>
                  <a:schemeClr val="accent2"/>
                </a:solidFill>
              </a:rPr>
              <a:t> the </a:t>
            </a:r>
            <a:r>
              <a:rPr lang="en-US" altLang="en-US" b="1" dirty="0" smtClean="0">
                <a:solidFill>
                  <a:schemeClr val="accent2"/>
                </a:solidFill>
              </a:rPr>
              <a:t>Thread</a:t>
            </a:r>
            <a:r>
              <a:rPr lang="en-US" altLang="en-US" dirty="0" smtClean="0">
                <a:solidFill>
                  <a:schemeClr val="accent2"/>
                </a:solidFill>
              </a:rPr>
              <a:t> class and instantiating a new object of that class</a:t>
            </a:r>
          </a:p>
          <a:p>
            <a:pPr marL="990600" lvl="1" indent="-533400">
              <a:buFontTx/>
              <a:buAutoNum type="arabicPeriod"/>
            </a:pPr>
            <a:r>
              <a:rPr lang="en-US" altLang="en-US" dirty="0" smtClean="0">
                <a:solidFill>
                  <a:schemeClr val="accent2"/>
                </a:solidFill>
              </a:rPr>
              <a:t>Implementing the </a:t>
            </a:r>
            <a:r>
              <a:rPr lang="en-US" altLang="en-US" b="1" dirty="0" smtClean="0">
                <a:solidFill>
                  <a:schemeClr val="accent2"/>
                </a:solidFill>
                <a:cs typeface="Courier New" panose="02070309020205020404" pitchFamily="49" charset="0"/>
              </a:rPr>
              <a:t>Runnable</a:t>
            </a:r>
            <a:r>
              <a:rPr lang="en-US" altLang="en-US" dirty="0" smtClean="0">
                <a:solidFill>
                  <a:schemeClr val="accent2"/>
                </a:solidFill>
              </a:rPr>
              <a:t> interface</a:t>
            </a:r>
          </a:p>
          <a:p>
            <a:pPr marL="609600" indent="-609600"/>
            <a:r>
              <a:rPr lang="en-US" altLang="en-US" dirty="0" smtClean="0"/>
              <a:t>In both cases the </a:t>
            </a:r>
            <a:r>
              <a:rPr lang="en-US" altLang="en-US" b="1" dirty="0" smtClean="0">
                <a:cs typeface="Courier New" panose="02070309020205020404" pitchFamily="49" charset="0"/>
              </a:rPr>
              <a:t>run()</a:t>
            </a:r>
            <a:r>
              <a:rPr lang="en-US" altLang="en-US" dirty="0" smtClean="0"/>
              <a:t> method should be implemented</a:t>
            </a:r>
          </a:p>
          <a:p>
            <a:pPr marL="0" indent="0">
              <a:buNone/>
            </a:pPr>
            <a:endParaRPr lang="en-US" altLang="en-US" dirty="0" smtClean="0"/>
          </a:p>
          <a:p>
            <a:pPr marL="0" indent="0">
              <a:buNone/>
            </a:pPr>
            <a:r>
              <a:rPr lang="en-US" altLang="en-US" sz="2000" dirty="0" smtClean="0"/>
              <a:t>Advantage of Using Runnable</a:t>
            </a:r>
          </a:p>
          <a:p>
            <a:r>
              <a:rPr lang="en-US" altLang="en-US" sz="2000" dirty="0" smtClean="0"/>
              <a:t>remember - can only extend one class</a:t>
            </a:r>
          </a:p>
          <a:p>
            <a:r>
              <a:rPr lang="en-US" altLang="en-US" sz="2000" dirty="0" smtClean="0"/>
              <a:t>implementing runnable allows class to extend something else</a:t>
            </a:r>
          </a:p>
          <a:p>
            <a:pPr marL="0" indent="0">
              <a:buNone/>
            </a:pPr>
            <a:endParaRPr lang="en-US" altLang="en-US" dirty="0" smtClean="0"/>
          </a:p>
          <a:p>
            <a:pPr marL="609600" indent="-609600"/>
            <a:endParaRPr lang="en-US" altLang="en-US" dirty="0" smtClean="0"/>
          </a:p>
          <a:p>
            <a:pPr marL="0" indent="0">
              <a:buNone/>
            </a:pPr>
            <a:endParaRPr lang="en-US" dirty="0"/>
          </a:p>
        </p:txBody>
      </p:sp>
    </p:spTree>
    <p:extLst>
      <p:ext uri="{BB962C8B-B14F-4D97-AF65-F5344CB8AC3E}">
        <p14:creationId xmlns:p14="http://schemas.microsoft.com/office/powerpoint/2010/main" val="284718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084"/>
            <a:ext cx="10515600" cy="5403879"/>
          </a:xfrm>
        </p:spPr>
        <p:txBody>
          <a:bodyPr>
            <a:normAutofit lnSpcReduction="10000"/>
          </a:bodyPr>
          <a:lstStyle/>
          <a:p>
            <a:pPr>
              <a:lnSpc>
                <a:spcPct val="80000"/>
              </a:lnSpc>
              <a:spcBef>
                <a:spcPct val="50000"/>
              </a:spcBef>
              <a:buFontTx/>
              <a:buNone/>
            </a:pPr>
            <a:r>
              <a:rPr lang="en-US" altLang="en-US" sz="1600" b="1" dirty="0" smtClean="0">
                <a:cs typeface="Courier New" panose="02070309020205020404" pitchFamily="49" charset="0"/>
              </a:rPr>
              <a:t>1.</a:t>
            </a:r>
          </a:p>
          <a:p>
            <a:pPr>
              <a:lnSpc>
                <a:spcPct val="80000"/>
              </a:lnSpc>
              <a:spcBef>
                <a:spcPct val="50000"/>
              </a:spcBef>
              <a:buFontTx/>
              <a:buNone/>
            </a:pPr>
            <a:r>
              <a:rPr lang="en-US" altLang="en-US" sz="1600" b="1" dirty="0" smtClean="0">
                <a:latin typeface="Courier New" panose="02070309020205020404" pitchFamily="49" charset="0"/>
                <a:cs typeface="Courier New" panose="02070309020205020404" pitchFamily="49" charset="0"/>
              </a:rPr>
              <a:t>public </a:t>
            </a:r>
            <a:r>
              <a:rPr lang="en-US" altLang="en-US" sz="1600" b="1" dirty="0">
                <a:latin typeface="Courier New" panose="02070309020205020404" pitchFamily="49" charset="0"/>
                <a:cs typeface="Courier New" panose="02070309020205020404" pitchFamily="49" charset="0"/>
              </a:rPr>
              <a:t>class </a:t>
            </a:r>
            <a:r>
              <a:rPr lang="en-US" altLang="en-US" sz="1600" b="1" dirty="0" err="1">
                <a:latin typeface="Courier New" panose="02070309020205020404" pitchFamily="49" charset="0"/>
                <a:cs typeface="Courier New" panose="02070309020205020404" pitchFamily="49" charset="0"/>
              </a:rPr>
              <a:t>ThreadExample</a:t>
            </a: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accent2"/>
                </a:solidFill>
                <a:latin typeface="Courier New" panose="02070309020205020404" pitchFamily="49" charset="0"/>
                <a:cs typeface="Courier New" panose="02070309020205020404" pitchFamily="49" charset="0"/>
              </a:rPr>
              <a:t>extends Thread</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accent2"/>
                </a:solidFill>
                <a:latin typeface="Courier New" panose="02070309020205020404" pitchFamily="49" charset="0"/>
                <a:cs typeface="Courier New" panose="02070309020205020404" pitchFamily="49" charset="0"/>
              </a:rPr>
              <a:t>public void run ()</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for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1;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&lt;= 100;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sz="1600" dirty="0" smtClean="0"/>
              <a:t>2.</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public class </a:t>
            </a:r>
            <a:r>
              <a:rPr lang="en-US" altLang="en-US" sz="1600" b="1" dirty="0" err="1">
                <a:latin typeface="Courier New" panose="02070309020205020404" pitchFamily="49" charset="0"/>
                <a:cs typeface="Courier New" panose="02070309020205020404" pitchFamily="49" charset="0"/>
              </a:rPr>
              <a:t>RunnableExample</a:t>
            </a: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accent2"/>
                </a:solidFill>
                <a:latin typeface="Courier New" panose="02070309020205020404" pitchFamily="49" charset="0"/>
                <a:cs typeface="Courier New" panose="02070309020205020404" pitchFamily="49" charset="0"/>
              </a:rPr>
              <a:t>implements Runnable</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accent2"/>
                </a:solidFill>
                <a:latin typeface="Courier New" panose="02070309020205020404" pitchFamily="49" charset="0"/>
                <a:cs typeface="Courier New" panose="02070309020205020404" pitchFamily="49" charset="0"/>
              </a:rPr>
              <a:t>public void run ()</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for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1;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&lt;= 100;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System.out.println</a:t>
            </a:r>
            <a:r>
              <a:rPr lang="en-US" altLang="en-US" sz="1600" b="1" dirty="0" smtClean="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600" b="1"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87796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Starting the Threads</a:t>
            </a:r>
            <a:endParaRPr lang="en-US" dirty="0"/>
          </a:p>
        </p:txBody>
      </p:sp>
      <p:sp>
        <p:nvSpPr>
          <p:cNvPr id="3" name="Content Placeholder 2"/>
          <p:cNvSpPr>
            <a:spLocks noGrp="1"/>
          </p:cNvSpPr>
          <p:nvPr>
            <p:ph idx="1"/>
          </p:nvPr>
        </p:nvSpPr>
        <p:spPr/>
        <p:txBody>
          <a:bodyPr/>
          <a:lstStyle/>
          <a:p>
            <a:pPr>
              <a:lnSpc>
                <a:spcPct val="80000"/>
              </a:lnSpc>
              <a:spcBef>
                <a:spcPct val="50000"/>
              </a:spcBef>
              <a:buFontTx/>
              <a:buNone/>
            </a:pPr>
            <a:endParaRPr lang="en-US" altLang="en-US" sz="1800" b="1" dirty="0" smtClean="0">
              <a:latin typeface="Courier New" panose="02070309020205020404" pitchFamily="49" charset="0"/>
              <a:cs typeface="Courier New" panose="02070309020205020404" pitchFamily="49" charset="0"/>
            </a:endParaRPr>
          </a:p>
          <a:p>
            <a:pPr>
              <a:lnSpc>
                <a:spcPct val="80000"/>
              </a:lnSpc>
              <a:spcBef>
                <a:spcPct val="50000"/>
              </a:spcBef>
              <a:buFontTx/>
              <a:buNone/>
            </a:pPr>
            <a:r>
              <a:rPr lang="en-US" altLang="en-US" sz="1800" b="1" dirty="0" smtClean="0">
                <a:latin typeface="Courier New" panose="02070309020205020404" pitchFamily="49" charset="0"/>
                <a:cs typeface="Courier New" panose="02070309020205020404" pitchFamily="49" charset="0"/>
              </a:rPr>
              <a:t>public </a:t>
            </a:r>
            <a:r>
              <a:rPr lang="en-US" altLang="en-US" sz="1800" b="1" dirty="0">
                <a:latin typeface="Courier New" panose="02070309020205020404" pitchFamily="49" charset="0"/>
                <a:cs typeface="Courier New" panose="02070309020205020404" pitchFamily="49" charset="0"/>
              </a:rPr>
              <a:t>class </a:t>
            </a:r>
            <a:r>
              <a:rPr lang="en-US" altLang="en-US" sz="1800" b="1" dirty="0" err="1">
                <a:latin typeface="Courier New" panose="02070309020205020404" pitchFamily="49" charset="0"/>
                <a:cs typeface="Courier New" panose="02070309020205020404" pitchFamily="49" charset="0"/>
              </a:rPr>
              <a:t>ThreadsStartExample</a:t>
            </a:r>
            <a:r>
              <a:rPr lang="en-US" altLang="en-US" sz="18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800" b="1" dirty="0">
                <a:latin typeface="Courier New" panose="02070309020205020404" pitchFamily="49" charset="0"/>
                <a:cs typeface="Courier New" panose="02070309020205020404" pitchFamily="49" charset="0"/>
              </a:rPr>
              <a:t>       public static void main (String </a:t>
            </a:r>
            <a:r>
              <a:rPr lang="en-US" altLang="en-US" sz="1800" b="1" dirty="0" err="1">
                <a:latin typeface="Courier New" panose="02070309020205020404" pitchFamily="49" charset="0"/>
                <a:cs typeface="Courier New" panose="02070309020205020404" pitchFamily="49" charset="0"/>
              </a:rPr>
              <a:t>argv</a:t>
            </a:r>
            <a:r>
              <a:rPr lang="en-US" altLang="en-US" sz="18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a:t>
            </a:r>
            <a:r>
              <a:rPr lang="en-US" altLang="en-US" sz="1800" b="1" dirty="0" smtClean="0">
                <a:solidFill>
                  <a:schemeClr val="accent2"/>
                </a:solidFill>
                <a:latin typeface="Courier New" panose="02070309020205020404" pitchFamily="49" charset="0"/>
                <a:cs typeface="Courier New" panose="02070309020205020404" pitchFamily="49" charset="0"/>
              </a:rPr>
              <a:t>new </a:t>
            </a:r>
            <a:r>
              <a:rPr lang="en-US" altLang="en-US" sz="1800" b="1" dirty="0" err="1">
                <a:solidFill>
                  <a:schemeClr val="accent2"/>
                </a:solidFill>
                <a:latin typeface="Courier New" panose="02070309020205020404" pitchFamily="49" charset="0"/>
                <a:cs typeface="Courier New" panose="02070309020205020404" pitchFamily="49" charset="0"/>
              </a:rPr>
              <a:t>ThreadExample</a:t>
            </a:r>
            <a:r>
              <a:rPr lang="en-US" altLang="en-US" sz="1800" b="1" dirty="0">
                <a:solidFill>
                  <a:schemeClr val="accent2"/>
                </a:solidFill>
                <a:latin typeface="Courier New" panose="02070309020205020404" pitchFamily="49" charset="0"/>
                <a:cs typeface="Courier New" panose="02070309020205020404" pitchFamily="49" charset="0"/>
              </a:rPr>
              <a:t> ().start ();</a:t>
            </a:r>
          </a:p>
          <a:p>
            <a:pPr>
              <a:lnSpc>
                <a:spcPct val="80000"/>
              </a:lnSpc>
              <a:spcBef>
                <a:spcPct val="50000"/>
              </a:spcBef>
              <a:buFontTx/>
              <a:buNone/>
            </a:pPr>
            <a:r>
              <a:rPr lang="en-US" altLang="en-US" sz="1800" b="1" dirty="0">
                <a:solidFill>
                  <a:schemeClr val="accent2"/>
                </a:solidFill>
                <a:latin typeface="Courier New" panose="02070309020205020404" pitchFamily="49" charset="0"/>
                <a:cs typeface="Courier New" panose="02070309020205020404" pitchFamily="49" charset="0"/>
              </a:rPr>
              <a:t>		   </a:t>
            </a:r>
            <a:r>
              <a:rPr lang="en-US" altLang="en-US" sz="1800" b="1" dirty="0" smtClean="0">
                <a:solidFill>
                  <a:schemeClr val="accent2"/>
                </a:solidFill>
                <a:latin typeface="Courier New" panose="02070309020205020404" pitchFamily="49" charset="0"/>
                <a:cs typeface="Courier New" panose="02070309020205020404" pitchFamily="49" charset="0"/>
              </a:rPr>
              <a:t> new </a:t>
            </a:r>
            <a:r>
              <a:rPr lang="en-US" altLang="en-US" sz="1800" b="1" dirty="0">
                <a:solidFill>
                  <a:schemeClr val="accent2"/>
                </a:solidFill>
                <a:latin typeface="Courier New" panose="02070309020205020404" pitchFamily="49" charset="0"/>
                <a:cs typeface="Courier New" panose="02070309020205020404" pitchFamily="49" charset="0"/>
              </a:rPr>
              <a:t>Thread(new </a:t>
            </a:r>
            <a:r>
              <a:rPr lang="en-US" altLang="en-US" sz="1800" b="1" dirty="0" err="1">
                <a:solidFill>
                  <a:schemeClr val="accent2"/>
                </a:solidFill>
                <a:latin typeface="Courier New" panose="02070309020205020404" pitchFamily="49" charset="0"/>
                <a:cs typeface="Courier New" panose="02070309020205020404" pitchFamily="49" charset="0"/>
              </a:rPr>
              <a:t>RunnableExample</a:t>
            </a:r>
            <a:r>
              <a:rPr lang="en-US" altLang="en-US" sz="1800" b="1" dirty="0">
                <a:solidFill>
                  <a:schemeClr val="accent2"/>
                </a:solidFill>
                <a:latin typeface="Courier New" panose="02070309020205020404" pitchFamily="49" charset="0"/>
                <a:cs typeface="Courier New" panose="02070309020205020404" pitchFamily="49" charset="0"/>
              </a:rPr>
              <a:t> ()).start ();</a:t>
            </a:r>
          </a:p>
          <a:p>
            <a:pPr>
              <a:lnSpc>
                <a:spcPct val="80000"/>
              </a:lnSpc>
              <a:spcBef>
                <a:spcPct val="50000"/>
              </a:spcBef>
              <a:buFontTx/>
              <a:buNone/>
            </a:pPr>
            <a:r>
              <a:rPr lang="en-US" altLang="en-US" sz="1800" b="1" dirty="0">
                <a:latin typeface="Courier New" panose="02070309020205020404" pitchFamily="49" charset="0"/>
                <a:cs typeface="Courier New" panose="02070309020205020404" pitchFamily="49" charset="0"/>
              </a:rPr>
              <a:t>       }</a:t>
            </a:r>
          </a:p>
          <a:p>
            <a:pPr>
              <a:lnSpc>
                <a:spcPct val="80000"/>
              </a:lnSpc>
              <a:spcBef>
                <a:spcPct val="50000"/>
              </a:spcBef>
              <a:buFontTx/>
              <a:buNone/>
            </a:pPr>
            <a:r>
              <a:rPr lang="en-US" altLang="en-US" sz="1800" b="1" dirty="0">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266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6351"/>
          </a:xfrm>
        </p:spPr>
        <p:txBody>
          <a:bodyPr/>
          <a:lstStyle/>
          <a:p>
            <a:r>
              <a:rPr lang="en-US" altLang="en-US" dirty="0" smtClean="0"/>
              <a:t>Thread State Diagram</a:t>
            </a:r>
            <a:endParaRPr lang="en-US" dirty="0"/>
          </a:p>
        </p:txBody>
      </p:sp>
      <p:sp>
        <p:nvSpPr>
          <p:cNvPr id="5" name="AutoShape 1026"/>
          <p:cNvSpPr>
            <a:spLocks noChangeArrowheads="1"/>
          </p:cNvSpPr>
          <p:nvPr/>
        </p:nvSpPr>
        <p:spPr bwMode="auto">
          <a:xfrm rot="16200000">
            <a:off x="1539932" y="484216"/>
            <a:ext cx="4267200" cy="6019800"/>
          </a:xfrm>
          <a:prstGeom prst="roundRect">
            <a:avLst>
              <a:gd name="adj" fmla="val 16667"/>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1"/>
          <a:lstStyle/>
          <a:p>
            <a:r>
              <a:rPr lang="en-US" altLang="en-US" b="0" u="none">
                <a:solidFill>
                  <a:schemeClr val="tx1"/>
                </a:solidFill>
                <a:latin typeface="Comic Sans MS" panose="030F0702030302020204" pitchFamily="66" charset="0"/>
                <a:cs typeface="Times New Roman (Hebrew)" charset="0"/>
              </a:rPr>
              <a:t>Alive</a:t>
            </a:r>
          </a:p>
        </p:txBody>
      </p:sp>
      <p:sp>
        <p:nvSpPr>
          <p:cNvPr id="6" name="AutoShape 1028"/>
          <p:cNvSpPr>
            <a:spLocks noChangeArrowheads="1"/>
          </p:cNvSpPr>
          <p:nvPr/>
        </p:nvSpPr>
        <p:spPr bwMode="auto">
          <a:xfrm>
            <a:off x="739832" y="3265516"/>
            <a:ext cx="1447800" cy="685800"/>
          </a:xfrm>
          <a:prstGeom prst="flowChartAlternateProcess">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u="none">
                <a:solidFill>
                  <a:schemeClr val="tx1"/>
                </a:solidFill>
                <a:latin typeface="Comic Sans MS" panose="030F0702030302020204" pitchFamily="66" charset="0"/>
                <a:cs typeface="Times New Roman (Hebrew)" charset="0"/>
              </a:rPr>
              <a:t>New Thread</a:t>
            </a:r>
          </a:p>
        </p:txBody>
      </p:sp>
      <p:sp>
        <p:nvSpPr>
          <p:cNvPr id="7" name="AutoShape 1029"/>
          <p:cNvSpPr>
            <a:spLocks noChangeArrowheads="1"/>
          </p:cNvSpPr>
          <p:nvPr/>
        </p:nvSpPr>
        <p:spPr bwMode="auto">
          <a:xfrm>
            <a:off x="7521631" y="3265516"/>
            <a:ext cx="1605743" cy="685800"/>
          </a:xfrm>
          <a:prstGeom prst="flowChartAlternateProcess">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u="none">
                <a:solidFill>
                  <a:schemeClr val="tx1"/>
                </a:solidFill>
                <a:latin typeface="Comic Sans MS" panose="030F0702030302020204" pitchFamily="66" charset="0"/>
                <a:cs typeface="Times New Roman (Hebrew)" charset="0"/>
              </a:rPr>
              <a:t>Dead Thread</a:t>
            </a:r>
          </a:p>
        </p:txBody>
      </p:sp>
      <p:sp>
        <p:nvSpPr>
          <p:cNvPr id="8" name="AutoShape 1030"/>
          <p:cNvSpPr>
            <a:spLocks noChangeArrowheads="1"/>
          </p:cNvSpPr>
          <p:nvPr/>
        </p:nvSpPr>
        <p:spPr bwMode="auto">
          <a:xfrm rot="16200000">
            <a:off x="3864032" y="1741516"/>
            <a:ext cx="2209800" cy="3124200"/>
          </a:xfrm>
          <a:prstGeom prst="roundRect">
            <a:avLst>
              <a:gd name="adj" fmla="val 16667"/>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1"/>
          <a:lstStyle/>
          <a:p>
            <a:r>
              <a:rPr lang="en-US" altLang="en-US" b="0" u="none">
                <a:solidFill>
                  <a:schemeClr val="tx1"/>
                </a:solidFill>
                <a:latin typeface="Comic Sans MS" panose="030F0702030302020204" pitchFamily="66" charset="0"/>
                <a:cs typeface="Times New Roman (Hebrew)" charset="0"/>
              </a:rPr>
              <a:t>Running</a:t>
            </a:r>
          </a:p>
        </p:txBody>
      </p:sp>
      <p:sp>
        <p:nvSpPr>
          <p:cNvPr id="9" name="AutoShape 1031"/>
          <p:cNvSpPr>
            <a:spLocks noChangeArrowheads="1"/>
          </p:cNvSpPr>
          <p:nvPr/>
        </p:nvSpPr>
        <p:spPr bwMode="auto">
          <a:xfrm>
            <a:off x="4473632" y="3265516"/>
            <a:ext cx="1143000" cy="685800"/>
          </a:xfrm>
          <a:prstGeom prst="flowChartAlternateProcess">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u="none" dirty="0">
                <a:solidFill>
                  <a:schemeClr val="tx1"/>
                </a:solidFill>
                <a:latin typeface="Comic Sans MS" panose="030F0702030302020204" pitchFamily="66" charset="0"/>
                <a:cs typeface="Times New Roman (Hebrew)" charset="0"/>
              </a:rPr>
              <a:t>Runnable</a:t>
            </a:r>
          </a:p>
        </p:txBody>
      </p:sp>
      <p:sp>
        <p:nvSpPr>
          <p:cNvPr id="10" name="Text Box 1032"/>
          <p:cNvSpPr txBox="1">
            <a:spLocks noChangeArrowheads="1"/>
          </p:cNvSpPr>
          <p:nvPr/>
        </p:nvSpPr>
        <p:spPr bwMode="auto">
          <a:xfrm>
            <a:off x="663632" y="2732116"/>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0" u="none">
                <a:solidFill>
                  <a:schemeClr val="tx1"/>
                </a:solidFill>
                <a:latin typeface="Comic Sans MS" panose="030F0702030302020204" pitchFamily="66" charset="0"/>
                <a:cs typeface="Times New Roman (Hebrew)" charset="0"/>
              </a:rPr>
              <a:t>new ThreadExample();</a:t>
            </a:r>
          </a:p>
        </p:txBody>
      </p:sp>
      <p:sp>
        <p:nvSpPr>
          <p:cNvPr id="11" name="Text Box 1033"/>
          <p:cNvSpPr txBox="1">
            <a:spLocks noChangeArrowheads="1"/>
          </p:cNvSpPr>
          <p:nvPr/>
        </p:nvSpPr>
        <p:spPr bwMode="auto">
          <a:xfrm>
            <a:off x="6912032" y="3960841"/>
            <a:ext cx="2436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u="none">
                <a:solidFill>
                  <a:schemeClr val="tx1"/>
                </a:solidFill>
                <a:latin typeface="Comic Sans MS" panose="030F0702030302020204" pitchFamily="66" charset="0"/>
                <a:cs typeface="Times New Roman (Hebrew)" charset="0"/>
              </a:rPr>
              <a:t>run() method returns</a:t>
            </a:r>
          </a:p>
        </p:txBody>
      </p:sp>
      <p:sp>
        <p:nvSpPr>
          <p:cNvPr id="12" name="Text Box 1034"/>
          <p:cNvSpPr txBox="1">
            <a:spLocks noChangeArrowheads="1"/>
          </p:cNvSpPr>
          <p:nvPr/>
        </p:nvSpPr>
        <p:spPr bwMode="auto">
          <a:xfrm>
            <a:off x="4473632" y="2832129"/>
            <a:ext cx="164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u="none">
                <a:solidFill>
                  <a:schemeClr val="tx1"/>
                </a:solidFill>
                <a:latin typeface="Comic Sans MS" panose="030F0702030302020204" pitchFamily="66" charset="0"/>
                <a:cs typeface="Times New Roman (Hebrew)" charset="0"/>
              </a:rPr>
              <a:t>while (…) { … }</a:t>
            </a:r>
          </a:p>
        </p:txBody>
      </p:sp>
      <p:sp>
        <p:nvSpPr>
          <p:cNvPr id="13" name="AutoShape 1035"/>
          <p:cNvSpPr>
            <a:spLocks noChangeArrowheads="1"/>
          </p:cNvSpPr>
          <p:nvPr/>
        </p:nvSpPr>
        <p:spPr bwMode="auto">
          <a:xfrm>
            <a:off x="4473632" y="4637116"/>
            <a:ext cx="1143000" cy="685800"/>
          </a:xfrm>
          <a:prstGeom prst="flowChartAlternateProcess">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u="none">
                <a:solidFill>
                  <a:schemeClr val="tx1"/>
                </a:solidFill>
                <a:latin typeface="Comic Sans MS" panose="030F0702030302020204" pitchFamily="66" charset="0"/>
                <a:cs typeface="Times New Roman (Hebrew)" charset="0"/>
              </a:rPr>
              <a:t>Blocked</a:t>
            </a:r>
          </a:p>
        </p:txBody>
      </p:sp>
      <p:cxnSp>
        <p:nvCxnSpPr>
          <p:cNvPr id="14" name="AutoShape 1036"/>
          <p:cNvCxnSpPr>
            <a:cxnSpLocks noChangeShapeType="1"/>
            <a:stCxn id="6" idx="3"/>
            <a:endCxn id="9" idx="1"/>
          </p:cNvCxnSpPr>
          <p:nvPr/>
        </p:nvCxnSpPr>
        <p:spPr bwMode="auto">
          <a:xfrm>
            <a:off x="2187632" y="3608416"/>
            <a:ext cx="2286000" cy="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37"/>
          <p:cNvCxnSpPr>
            <a:cxnSpLocks noChangeShapeType="1"/>
            <a:stCxn id="9" idx="3"/>
            <a:endCxn id="7" idx="1"/>
          </p:cNvCxnSpPr>
          <p:nvPr/>
        </p:nvCxnSpPr>
        <p:spPr bwMode="auto">
          <a:xfrm>
            <a:off x="5616632" y="3608416"/>
            <a:ext cx="1904999" cy="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38"/>
          <p:cNvCxnSpPr>
            <a:cxnSpLocks noChangeShapeType="1"/>
            <a:stCxn id="9" idx="2"/>
            <a:endCxn id="13" idx="1"/>
          </p:cNvCxnSpPr>
          <p:nvPr/>
        </p:nvCxnSpPr>
        <p:spPr bwMode="auto">
          <a:xfrm rot="5400000">
            <a:off x="4245032" y="4179916"/>
            <a:ext cx="1028700" cy="571500"/>
          </a:xfrm>
          <a:prstGeom prst="curvedConnector4">
            <a:avLst>
              <a:gd name="adj1" fmla="val 33333"/>
              <a:gd name="adj2" fmla="val 140000"/>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039"/>
          <p:cNvCxnSpPr>
            <a:cxnSpLocks noChangeShapeType="1"/>
            <a:stCxn id="13" idx="3"/>
            <a:endCxn id="9" idx="2"/>
          </p:cNvCxnSpPr>
          <p:nvPr/>
        </p:nvCxnSpPr>
        <p:spPr bwMode="auto">
          <a:xfrm flipH="1" flipV="1">
            <a:off x="5045132" y="3951316"/>
            <a:ext cx="571500" cy="1028700"/>
          </a:xfrm>
          <a:prstGeom prst="curvedConnector4">
            <a:avLst>
              <a:gd name="adj1" fmla="val -40000"/>
              <a:gd name="adj2" fmla="val 66667"/>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1040"/>
          <p:cNvSpPr txBox="1">
            <a:spLocks noChangeArrowheads="1"/>
          </p:cNvSpPr>
          <p:nvPr/>
        </p:nvSpPr>
        <p:spPr bwMode="auto">
          <a:xfrm>
            <a:off x="5836833" y="4887363"/>
            <a:ext cx="2314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u="none" dirty="0" err="1">
                <a:solidFill>
                  <a:schemeClr val="tx1"/>
                </a:solidFill>
                <a:latin typeface="Comic Sans MS" panose="030F0702030302020204" pitchFamily="66" charset="0"/>
                <a:cs typeface="Times New Roman (Hebrew)" charset="0"/>
              </a:rPr>
              <a:t>Object.wait</a:t>
            </a:r>
            <a:r>
              <a:rPr lang="en-US" altLang="en-US" b="0" u="none" dirty="0">
                <a:solidFill>
                  <a:schemeClr val="tx1"/>
                </a:solidFill>
                <a:latin typeface="Comic Sans MS" panose="030F0702030302020204" pitchFamily="66" charset="0"/>
                <a:cs typeface="Times New Roman (Hebrew)" charset="0"/>
              </a:rPr>
              <a:t>()</a:t>
            </a:r>
          </a:p>
          <a:p>
            <a:pPr algn="l"/>
            <a:r>
              <a:rPr lang="en-US" altLang="en-US" b="0" u="none" dirty="0" err="1">
                <a:solidFill>
                  <a:schemeClr val="tx1"/>
                </a:solidFill>
                <a:latin typeface="Comic Sans MS" panose="030F0702030302020204" pitchFamily="66" charset="0"/>
                <a:cs typeface="Times New Roman (Hebrew)" charset="0"/>
              </a:rPr>
              <a:t>Thread.sleep</a:t>
            </a:r>
            <a:r>
              <a:rPr lang="en-US" altLang="en-US" b="0" u="none" dirty="0">
                <a:solidFill>
                  <a:schemeClr val="tx1"/>
                </a:solidFill>
                <a:latin typeface="Comic Sans MS" panose="030F0702030302020204" pitchFamily="66" charset="0"/>
                <a:cs typeface="Times New Roman (Hebrew)" charset="0"/>
              </a:rPr>
              <a:t>()</a:t>
            </a:r>
          </a:p>
          <a:p>
            <a:pPr algn="l"/>
            <a:r>
              <a:rPr lang="en-US" altLang="en-US" b="0" u="none" dirty="0">
                <a:solidFill>
                  <a:schemeClr val="tx1"/>
                </a:solidFill>
                <a:latin typeface="Comic Sans MS" panose="030F0702030302020204" pitchFamily="66" charset="0"/>
                <a:cs typeface="Times New Roman (Hebrew)" charset="0"/>
              </a:rPr>
              <a:t>blocking IO call</a:t>
            </a:r>
          </a:p>
          <a:p>
            <a:pPr algn="l"/>
            <a:r>
              <a:rPr lang="en-US" altLang="en-US" b="0" u="none" dirty="0">
                <a:solidFill>
                  <a:schemeClr val="tx1"/>
                </a:solidFill>
                <a:latin typeface="Comic Sans MS" panose="030F0702030302020204" pitchFamily="66" charset="0"/>
                <a:cs typeface="Times New Roman (Hebrew)" charset="0"/>
              </a:rPr>
              <a:t>waiting on a monitor</a:t>
            </a:r>
          </a:p>
        </p:txBody>
      </p:sp>
      <p:sp>
        <p:nvSpPr>
          <p:cNvPr id="19" name="Text Box 1041"/>
          <p:cNvSpPr txBox="1">
            <a:spLocks noChangeArrowheads="1"/>
          </p:cNvSpPr>
          <p:nvPr/>
        </p:nvSpPr>
        <p:spPr bwMode="auto">
          <a:xfrm>
            <a:off x="2263832" y="3732241"/>
            <a:ext cx="175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u="none">
                <a:solidFill>
                  <a:schemeClr val="tx1"/>
                </a:solidFill>
                <a:latin typeface="Comic Sans MS" panose="030F0702030302020204" pitchFamily="66" charset="0"/>
                <a:cs typeface="Times New Roman (Hebrew)" charset="0"/>
              </a:rPr>
              <a:t>thread.start();</a:t>
            </a:r>
          </a:p>
        </p:txBody>
      </p:sp>
    </p:spTree>
    <p:extLst>
      <p:ext uri="{BB962C8B-B14F-4D97-AF65-F5344CB8AC3E}">
        <p14:creationId xmlns:p14="http://schemas.microsoft.com/office/powerpoint/2010/main" val="397102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dissolve">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utoUpdateAnimBg="0"/>
      <p:bldP spid="11" grpId="0" autoUpdateAnimBg="0"/>
      <p:bldP spid="12" grpId="0" autoUpdateAnimBg="0"/>
      <p:bldP spid="13" grpId="0" animBg="1" autoUpdateAnimBg="0"/>
      <p:bldP spid="18" grpId="0" autoUpdateAnimBg="0"/>
      <p:bldP spid="1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1693</Words>
  <Application>Microsoft Office PowerPoint</Application>
  <PresentationFormat>Widescreen</PresentationFormat>
  <Paragraphs>209</Paragraphs>
  <Slides>27</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9" baseType="lpstr">
      <vt:lpstr>Arial</vt:lpstr>
      <vt:lpstr>Calibri</vt:lpstr>
      <vt:lpstr>Calibri Light</vt:lpstr>
      <vt:lpstr>Comic Sans MS</vt:lpstr>
      <vt:lpstr>Consolas</vt:lpstr>
      <vt:lpstr>Courier New</vt:lpstr>
      <vt:lpstr>Georgia</vt:lpstr>
      <vt:lpstr>新細明體</vt:lpstr>
      <vt:lpstr>Times New Roman</vt:lpstr>
      <vt:lpstr>Times New Roman (Hebrew)</vt:lpstr>
      <vt:lpstr>Office Theme</vt:lpstr>
      <vt:lpstr>Picture</vt:lpstr>
      <vt:lpstr>Java Threads</vt:lpstr>
      <vt:lpstr>What is a Thread?</vt:lpstr>
      <vt:lpstr>Thread ecology in a java program</vt:lpstr>
      <vt:lpstr>Thread ecology in a java program</vt:lpstr>
      <vt:lpstr>Multiple Threads in an Application</vt:lpstr>
      <vt:lpstr>Creating Threads</vt:lpstr>
      <vt:lpstr>PowerPoint Presentation</vt:lpstr>
      <vt:lpstr>Starting the Threads</vt:lpstr>
      <vt:lpstr>Thread State Diagram</vt:lpstr>
      <vt:lpstr>The Thread Class</vt:lpstr>
      <vt:lpstr>Thread Priority</vt:lpstr>
      <vt:lpstr>Daemon Threads</vt:lpstr>
      <vt:lpstr>ThreadGroup</vt:lpstr>
      <vt:lpstr>Concurrency (Synchronization)</vt:lpstr>
      <vt:lpstr>Synchronization</vt:lpstr>
      <vt:lpstr>Monitors</vt:lpstr>
      <vt:lpstr>Monitors</vt:lpstr>
      <vt:lpstr>Example</vt:lpstr>
      <vt:lpstr>The Followings are Equivalent</vt:lpstr>
      <vt:lpstr>Static Synchronized Methods</vt:lpstr>
      <vt:lpstr>The Followings are Equivalent</vt:lpstr>
      <vt:lpstr>Deadlock</vt:lpstr>
      <vt:lpstr>Preventing Deadlock</vt:lpstr>
      <vt:lpstr>wait(), notify(), and notifyAll()</vt:lpstr>
      <vt:lpstr>Example</vt:lpstr>
      <vt:lpstr>Exercise</vt:lpstr>
      <vt:lpstr>A candidate Main class</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Threads</dc:title>
  <dc:creator>Tsolak Barseghyan</dc:creator>
  <cp:lastModifiedBy>Tsolak Barseghyan</cp:lastModifiedBy>
  <cp:revision>56</cp:revision>
  <dcterms:created xsi:type="dcterms:W3CDTF">2016-03-17T12:05:15Z</dcterms:created>
  <dcterms:modified xsi:type="dcterms:W3CDTF">2016-03-18T10:06:30Z</dcterms:modified>
</cp:coreProperties>
</file>