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30"/>
  </p:notesMasterIdLst>
  <p:handoutMasterIdLst>
    <p:handoutMasterId r:id="rId31"/>
  </p:handoutMasterIdLst>
  <p:sldIdLst>
    <p:sldId id="344" r:id="rId3"/>
    <p:sldId id="642" r:id="rId4"/>
    <p:sldId id="643" r:id="rId5"/>
    <p:sldId id="665" r:id="rId6"/>
    <p:sldId id="644" r:id="rId7"/>
    <p:sldId id="645" r:id="rId8"/>
    <p:sldId id="646" r:id="rId9"/>
    <p:sldId id="647" r:id="rId10"/>
    <p:sldId id="650" r:id="rId11"/>
    <p:sldId id="666" r:id="rId12"/>
    <p:sldId id="667" r:id="rId13"/>
    <p:sldId id="668" r:id="rId14"/>
    <p:sldId id="651" r:id="rId15"/>
    <p:sldId id="669" r:id="rId16"/>
    <p:sldId id="670" r:id="rId17"/>
    <p:sldId id="654" r:id="rId18"/>
    <p:sldId id="653" r:id="rId19"/>
    <p:sldId id="672" r:id="rId20"/>
    <p:sldId id="656" r:id="rId21"/>
    <p:sldId id="657" r:id="rId22"/>
    <p:sldId id="658" r:id="rId23"/>
    <p:sldId id="663" r:id="rId24"/>
    <p:sldId id="675" r:id="rId25"/>
    <p:sldId id="676" r:id="rId26"/>
    <p:sldId id="677" r:id="rId27"/>
    <p:sldId id="608" r:id="rId28"/>
    <p:sldId id="67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BFDEEA"/>
    <a:srgbClr val="003300"/>
    <a:srgbClr val="333300"/>
    <a:srgbClr val="631D59"/>
    <a:srgbClr val="087878"/>
    <a:srgbClr val="280D73"/>
    <a:srgbClr val="F53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0328" autoAdjust="0"/>
  </p:normalViewPr>
  <p:slideViewPr>
    <p:cSldViewPr>
      <p:cViewPr varScale="1">
        <p:scale>
          <a:sx n="62" d="100"/>
          <a:sy n="62" d="100"/>
        </p:scale>
        <p:origin x="1518" y="78"/>
      </p:cViewPr>
      <p:guideLst>
        <p:guide orient="horz" pos="902"/>
        <p:guide pos="546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521BB-768A-4822-AA37-6DDFB4AAD66A}" type="datetimeFigureOut">
              <a:rPr lang="en-US"/>
              <a:pPr>
                <a:defRPr/>
              </a:pPr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B13569-5BDE-4BCF-91A5-995ED7B1D6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0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163E4F-69ED-44BB-A90A-9D86AFEE9AF4}" type="datetimeFigureOut">
              <a:rPr lang="en-US"/>
              <a:pPr>
                <a:defRPr/>
              </a:pPr>
              <a:t>3/11/2016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9A92633-A280-4FCE-88D1-F5C9CC7393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782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C595E39-C470-4952-B604-C9F51E65BC4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446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B5A45C-071C-4BF2-B589-90D7DD5483F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B5A45C-071C-4BF2-B589-90D7DD5483F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87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FC77F4E-52D2-4FE0-8EE7-61D0C77FDCD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5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FC77F4E-52D2-4FE0-8EE7-61D0C77FDCD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42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639FC4-FA93-408E-B03E-41696B0558E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5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639FC4-FA93-408E-B03E-41696B0558E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8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39671B-D6E8-4067-9BB5-890B9CF8DD8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6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639FC4-FA93-408E-B03E-41696B0558E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73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6C77D5-C894-4F95-9CE9-D571ADD493C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45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3EA690-8BFD-4BEB-9515-3ECAC7F6063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0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0C2D04B-1C4E-4578-880A-6679AD620B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55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D7EE4D6-D622-42CA-8310-9C868C371E9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5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FBE670-F445-4729-AA1A-C26258C666E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4756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7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D7EE4D6-D622-42CA-8310-9C868C371E9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60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B5A45C-071C-4BF2-B589-90D7DD5483F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29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639FC4-FA93-408E-B03E-41696B0558E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56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D166913-0706-4E57-96B1-7E88044B40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2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0C2D04B-1C4E-4578-880A-6679AD620B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74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1E294A-7685-4095-9C40-649D3742D69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5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1E3C3CF-3B9B-4636-A7C0-FC52F2D4589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0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33C29-352A-44E1-827E-5A97EE0543F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2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C716FFF-56CB-4704-9913-A66040C9C96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9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B5A45C-071C-4BF2-B589-90D7DD5483F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0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B5A45C-071C-4BF2-B589-90D7DD5483F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177925" y="4629150"/>
            <a:ext cx="4489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4572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9144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Call a subclass method with superclass reference</a:t>
            </a:r>
          </a:p>
          <a:p>
            <a:pPr lvl="1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Compiler error</a:t>
            </a:r>
          </a:p>
          <a:p>
            <a:pPr lvl="2" indent="0" eaLnBrk="1" hangingPunct="1">
              <a:spcBef>
                <a:spcPts val="413"/>
              </a:spcBef>
              <a:buClr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Subclass methods are not superclass methods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altLang="en-US" sz="11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611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en-US" smtClean="0"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5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35000"/>
            <a:ext cx="1676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6" name="Group 2"/>
          <p:cNvGrpSpPr>
            <a:grpSpLocks/>
          </p:cNvGrpSpPr>
          <p:nvPr userDrawn="1"/>
        </p:nvGrpSpPr>
        <p:grpSpPr bwMode="auto">
          <a:xfrm>
            <a:off x="0" y="5548313"/>
            <a:ext cx="9144000" cy="457200"/>
            <a:chOff x="0" y="5548905"/>
            <a:chExt cx="9144000" cy="457200"/>
          </a:xfrm>
        </p:grpSpPr>
        <p:sp>
          <p:nvSpPr>
            <p:cNvPr id="7" name="Rectangle 17"/>
            <p:cNvSpPr/>
            <p:nvPr userDrawn="1"/>
          </p:nvSpPr>
          <p:spPr>
            <a:xfrm>
              <a:off x="457200" y="5548905"/>
              <a:ext cx="915988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21"/>
            <p:cNvSpPr/>
            <p:nvPr userDrawn="1"/>
          </p:nvSpPr>
          <p:spPr>
            <a:xfrm>
              <a:off x="2849563" y="5548905"/>
              <a:ext cx="2398712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23"/>
            <p:cNvSpPr/>
            <p:nvPr userDrawn="1"/>
          </p:nvSpPr>
          <p:spPr>
            <a:xfrm>
              <a:off x="5253038" y="5548905"/>
              <a:ext cx="389096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24"/>
            <p:cNvSpPr/>
            <p:nvPr userDrawn="1"/>
          </p:nvSpPr>
          <p:spPr>
            <a:xfrm>
              <a:off x="1373188" y="5548905"/>
              <a:ext cx="1484312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27"/>
            <p:cNvSpPr/>
            <p:nvPr userDrawn="1"/>
          </p:nvSpPr>
          <p:spPr>
            <a:xfrm>
              <a:off x="0" y="5548905"/>
              <a:ext cx="457200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93552-4AFD-4E2B-85CC-F0990B3D83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0564-CBA3-461B-B388-E097B83A39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D805D-E209-40D6-81B4-06571D8145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65125" y="274638"/>
            <a:ext cx="8778875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3245D-D7F3-4531-AEE5-84EB565CFA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67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5125" y="914400"/>
            <a:ext cx="8413750" cy="5211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4C06F-1CAF-4797-B210-6B686B01D7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67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65125" y="914400"/>
            <a:ext cx="4130675" cy="5211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30675" cy="5211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43EA-6F5E-428A-B121-631710569C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67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65125" y="914400"/>
            <a:ext cx="4130675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30675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E5BFF-B21C-4E9C-8BAA-1F1D7832B7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686800" cy="5667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65125" y="914400"/>
            <a:ext cx="4130675" cy="25288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130675" cy="25288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365125" y="3595688"/>
            <a:ext cx="4130675" cy="25304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595688"/>
            <a:ext cx="4130675" cy="25304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BECC0-4FDA-45FD-A923-96D0ECD4F2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8A22E-2390-4D94-B1D8-F96A28E82B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35000"/>
            <a:ext cx="1676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4"/>
          <p:cNvSpPr txBox="1"/>
          <p:nvPr userDrawn="1"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6" name="Group 2"/>
          <p:cNvGrpSpPr>
            <a:grpSpLocks/>
          </p:cNvGrpSpPr>
          <p:nvPr userDrawn="1"/>
        </p:nvGrpSpPr>
        <p:grpSpPr bwMode="auto">
          <a:xfrm>
            <a:off x="0" y="5548313"/>
            <a:ext cx="9144000" cy="457200"/>
            <a:chOff x="0" y="5548905"/>
            <a:chExt cx="9144000" cy="457200"/>
          </a:xfrm>
        </p:grpSpPr>
        <p:sp>
          <p:nvSpPr>
            <p:cNvPr id="7" name="Rectangle 17"/>
            <p:cNvSpPr/>
            <p:nvPr userDrawn="1"/>
          </p:nvSpPr>
          <p:spPr>
            <a:xfrm>
              <a:off x="457200" y="5548905"/>
              <a:ext cx="915988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21"/>
            <p:cNvSpPr/>
            <p:nvPr userDrawn="1"/>
          </p:nvSpPr>
          <p:spPr>
            <a:xfrm>
              <a:off x="2849563" y="5548905"/>
              <a:ext cx="2398712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23"/>
            <p:cNvSpPr/>
            <p:nvPr userDrawn="1"/>
          </p:nvSpPr>
          <p:spPr>
            <a:xfrm>
              <a:off x="5253038" y="5548905"/>
              <a:ext cx="389096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24"/>
            <p:cNvSpPr/>
            <p:nvPr userDrawn="1"/>
          </p:nvSpPr>
          <p:spPr>
            <a:xfrm>
              <a:off x="1373188" y="5548905"/>
              <a:ext cx="1484312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27"/>
            <p:cNvSpPr/>
            <p:nvPr userDrawn="1"/>
          </p:nvSpPr>
          <p:spPr>
            <a:xfrm>
              <a:off x="0" y="5548905"/>
              <a:ext cx="457200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79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597C0-BF81-4A91-9990-61C1CD5765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D41F5-316E-4DC9-8F4B-28BFABF12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FC72C-2E42-42C0-992C-A90C9A824A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104E3-948B-4336-BB24-EB2E522463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5136-175D-492A-AF2A-A44B8B9491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lIns="457200" tIns="91440" rIns="457200" bIns="274320"/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6AA47-FAD8-48D9-BEF0-470B1278F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/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anchor="ctr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F9AEE-5028-478D-8D49-8F0ABAAA6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0D263A"/>
            </a:gs>
            <a:gs pos="100000">
              <a:srgbClr val="006699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74320" rIns="0" bIns="2743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1263"/>
            <a:ext cx="8229600" cy="33813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E0E0E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E0E0EB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E0E0EB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E0E0EB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E0E0E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4000" cy="458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914400"/>
            <a:ext cx="841375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863"/>
            <a:ext cx="3048000" cy="338137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075" y="6492875"/>
            <a:ext cx="482600" cy="3651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7F7F7F"/>
                </a:solidFill>
                <a:latin typeface="+mn-lt"/>
              </a:defRPr>
            </a:lvl1pPr>
          </a:lstStyle>
          <a:p>
            <a:pPr>
              <a:defRPr/>
            </a:pPr>
            <a:fld id="{9689BBF5-89FB-40BC-872D-E2C80527E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02" name="Picture 8"/>
          <p:cNvPicPr>
            <a:picLocks noChangeAspect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11175" y="6534150"/>
            <a:ext cx="8223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673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  <a:latin typeface="+mn-lt"/>
              </a:rPr>
              <a:t>Excellence in Software Engineering</a:t>
            </a:r>
          </a:p>
        </p:txBody>
      </p:sp>
      <p:grpSp>
        <p:nvGrpSpPr>
          <p:cNvPr id="4105" name="Group 4"/>
          <p:cNvGrpSpPr>
            <a:grpSpLocks/>
          </p:cNvGrpSpPr>
          <p:nvPr userDrawn="1"/>
        </p:nvGrpSpPr>
        <p:grpSpPr bwMode="auto">
          <a:xfrm>
            <a:off x="0" y="6245225"/>
            <a:ext cx="9144000" cy="155575"/>
            <a:chOff x="-1" y="6245352"/>
            <a:chExt cx="9144001" cy="155448"/>
          </a:xfrm>
        </p:grpSpPr>
        <p:grpSp>
          <p:nvGrpSpPr>
            <p:cNvPr id="4106" name="Group 1"/>
            <p:cNvGrpSpPr>
              <a:grpSpLocks/>
            </p:cNvGrpSpPr>
            <p:nvPr userDrawn="1"/>
          </p:nvGrpSpPr>
          <p:grpSpPr bwMode="auto"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-1" y="6019800"/>
                <a:ext cx="9144001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" y="6019800"/>
                <a:ext cx="5257801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0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-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939"/>
              <a:ext cx="457200" cy="152276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6" r:id="rId3"/>
    <p:sldLayoutId id="2147483705" r:id="rId4"/>
    <p:sldLayoutId id="2147483704" r:id="rId5"/>
    <p:sldLayoutId id="2147483703" r:id="rId6"/>
    <p:sldLayoutId id="2147483702" r:id="rId7"/>
    <p:sldLayoutId id="2147483701" r:id="rId8"/>
    <p:sldLayoutId id="2147483700" r:id="rId9"/>
    <p:sldLayoutId id="2147483711" r:id="rId10"/>
    <p:sldLayoutId id="2147483699" r:id="rId11"/>
    <p:sldLayoutId id="2147483698" r:id="rId12"/>
    <p:sldLayoutId id="2147483697" r:id="rId13"/>
    <p:sldLayoutId id="2147483696" r:id="rId14"/>
    <p:sldLayoutId id="2147483695" r:id="rId15"/>
    <p:sldLayoutId id="2147483694" r:id="rId16"/>
    <p:sldLayoutId id="2147483712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2pPr>
      <a:lvl3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3pPr>
      <a:lvl4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4pPr>
      <a:lvl5pPr algn="l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5pPr>
      <a:lvl6pPr marL="4572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6pPr>
      <a:lvl7pPr marL="9144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7pPr>
      <a:lvl8pPr marL="13716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8pPr>
      <a:lvl9pPr marL="1828800" algn="l" rtl="0" fontAlgn="base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  <a:p>
            <a:pPr eaLnBrk="1" hangingPunct="1"/>
            <a:r>
              <a:rPr lang="en-US" dirty="0" smtClean="0"/>
              <a:t>Vahram Kurghinyan</a:t>
            </a:r>
          </a:p>
        </p:txBody>
      </p:sp>
      <p:sp>
        <p:nvSpPr>
          <p:cNvPr id="2355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Loops and Arrays in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0038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For Loop: Declaration </a:t>
            </a:r>
            <a:r>
              <a:rPr lang="en-US" altLang="en-US" sz="4000" b="1" dirty="0">
                <a:solidFill>
                  <a:srgbClr val="002060"/>
                </a:solidFill>
                <a:latin typeface="Calibri Light" panose="020F0302020204030204" pitchFamily="34" charset="0"/>
              </a:rPr>
              <a:t>and Initialization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F06C04A6-46AF-41AE-B8E2-9FDD7A91EF17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10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04800" y="868363"/>
            <a:ext cx="868680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3660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04813" lvl="1" indent="-342900" algn="just" eaLnBrk="1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4813" lvl="1" indent="-342900" algn="just" eaLnBrk="1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may declare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initialize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 of the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type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inside the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declaration and initialization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happens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once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at the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very beginning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anything else in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loop.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variables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declared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inside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ends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the for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loop.</a:t>
            </a:r>
          </a:p>
          <a:p>
            <a:pPr marL="404813" lvl="1" indent="-342900" algn="just" eaLnBrk="1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0038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002060"/>
                </a:solidFill>
                <a:latin typeface="Calibri Light" panose="020F0302020204030204" pitchFamily="34" charset="0"/>
              </a:rPr>
              <a:t>For Loop: </a:t>
            </a: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Conditional Expression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F06C04A6-46AF-41AE-B8E2-9FDD7A91EF17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11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04800" y="868363"/>
            <a:ext cx="868680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3660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04813" lvl="1" indent="-342900" algn="just" eaLnBrk="1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4813" lvl="1" indent="-342900" algn="just" eaLnBrk="1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Conditional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must evaluate to a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may have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but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multiple conditional expression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inside the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iteration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the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 starts with the evaluation of the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conditional expression.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evaluation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result in either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the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 body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termination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the loop.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06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0038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>
                <a:solidFill>
                  <a:srgbClr val="002060"/>
                </a:solidFill>
                <a:latin typeface="Calibri Light" panose="020F0302020204030204" pitchFamily="34" charset="0"/>
              </a:rPr>
              <a:t>For Loop: </a:t>
            </a: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Iteration Expression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F06C04A6-46AF-41AE-B8E2-9FDD7A91EF17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12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04800" y="868363"/>
            <a:ext cx="868680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3660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04813" lvl="1" indent="-342900" algn="just" eaLnBrk="1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Iteration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executed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execution of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may have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zero,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 iteration expressions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(separated by “,”)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inside the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Iteration expression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sometimes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mistakenly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called "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expression.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put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iteration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virtually any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arbitrary code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 that you want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happen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each iteration of the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loop.</a:t>
            </a:r>
          </a:p>
        </p:txBody>
      </p:sp>
    </p:spTree>
    <p:extLst>
      <p:ext uri="{BB962C8B-B14F-4D97-AF65-F5344CB8AC3E}">
        <p14:creationId xmlns:p14="http://schemas.microsoft.com/office/powerpoint/2010/main" val="2866484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00038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Example of For</a:t>
            </a:r>
            <a:r>
              <a:rPr lang="ru-RU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Loop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CBC70601-FFD4-4191-8447-EE2FE0354E21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13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6868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buClr>
                <a:srgbClr val="FFC000"/>
              </a:buClr>
              <a:buSzPct val="75000"/>
            </a:pPr>
            <a:endParaRPr lang="en-US" altLang="en-US" dirty="0">
              <a:solidFill>
                <a:srgbClr val="2D2DB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buClr>
                <a:srgbClr val="FFC000"/>
              </a:buClr>
              <a:buSzPct val="75000"/>
            </a:pPr>
            <a:r>
              <a:rPr lang="nn-NO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800" dirty="0" smtClean="0">
                <a:solidFill>
                  <a:srgbClr val="2D2D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sz="2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0; i &lt; 5; i++){</a:t>
            </a:r>
            <a:endParaRPr lang="ru-RU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buClr>
                <a:srgbClr val="FFC000"/>
              </a:buClr>
              <a:buSzPct val="75000"/>
            </a:pP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System.</a:t>
            </a:r>
            <a:r>
              <a:rPr lang="en-US" sz="28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"Count is: " </a:t>
            </a: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i); </a:t>
            </a:r>
            <a:endParaRPr lang="ru-RU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Clr>
                <a:srgbClr val="FFC000"/>
              </a:buClr>
              <a:buSzPct val="75000"/>
            </a:pP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Clr>
                <a:srgbClr val="FFC000"/>
              </a:buClr>
              <a:buSzPct val="75000"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Clr>
                <a:srgbClr val="FFC000"/>
              </a:buClr>
              <a:buSzPct val="75000"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Clr>
                <a:srgbClr val="FFC000"/>
              </a:buClr>
              <a:buSzPct val="75000"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is: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is: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is: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is: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is: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lvl="1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Прямая соединительная линия 5"/>
          <p:cNvCxnSpPr>
            <a:cxnSpLocks noChangeShapeType="1"/>
          </p:cNvCxnSpPr>
          <p:nvPr/>
        </p:nvCxnSpPr>
        <p:spPr bwMode="auto">
          <a:xfrm rot="10800000" flipH="1">
            <a:off x="304800" y="2971800"/>
            <a:ext cx="8686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38100" dist="25401" dir="2700000" algn="br" rotWithShape="0">
              <a:srgbClr val="80808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25631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00038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More examples of For</a:t>
            </a:r>
            <a:r>
              <a:rPr lang="ru-RU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Loop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CBC70601-FFD4-4191-8447-EE2FE0354E21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14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 ; ; 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sz="18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Is 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this a </a:t>
            </a:r>
            <a:r>
              <a:rPr lang="en-US" sz="18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valid 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loop</a:t>
            </a:r>
            <a:r>
              <a:rPr lang="en-US" sz="18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?"</a:t>
            </a:r>
            <a:r>
              <a:rPr lang="en-US" sz="18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 ;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10; ) {</a:t>
            </a:r>
          </a:p>
          <a:p>
            <a:r>
              <a:rPr lang="en-US" sz="18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	// </a:t>
            </a:r>
            <a:r>
              <a:rPr lang="en-US" sz="1800" dirty="0">
                <a:solidFill>
                  <a:srgbClr val="3F7F5F"/>
                </a:solidFill>
                <a:latin typeface="Courier New" panose="02070309020205020404" pitchFamily="49" charset="0"/>
              </a:rPr>
              <a:t>do some stuff</a:t>
            </a:r>
          </a:p>
          <a:p>
            <a:r>
              <a:rPr lang="en-US" sz="18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nsolas" panose="020B0609020204030204" pitchFamily="49" charset="0"/>
            </a:endParaRPr>
          </a:p>
          <a:p>
            <a:r>
              <a:rPr lang="nn-NO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0, </a:t>
            </a:r>
            <a:r>
              <a:rPr lang="nn-NO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10; </a:t>
            </a:r>
            <a:r>
              <a:rPr lang="nn-NO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10 &amp;&amp; </a:t>
            </a:r>
            <a:r>
              <a:rPr lang="nn-NO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0; </a:t>
            </a:r>
            <a:r>
              <a:rPr lang="nn-NO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++, </a:t>
            </a:r>
            <a:r>
              <a:rPr lang="nn-NO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nn-N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--)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sz="18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 is "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j is "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j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1;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!= 1; 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8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Valid 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loop</a:t>
            </a:r>
            <a:r>
              <a:rPr lang="en-US" sz="18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?"</a:t>
            </a:r>
            <a:r>
              <a:rPr lang="en-US" sz="18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nsolas" panose="020B0609020204030204" pitchFamily="49" charset="0"/>
            </a:endParaRPr>
          </a:p>
          <a:p>
            <a:pPr marL="0" lvl="0" indent="0" algn="r" eaLnBrk="1" hangingPunct="1">
              <a:tabLst/>
            </a:pPr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Sample: </a:t>
            </a:r>
            <a:r>
              <a:rPr lang="en-US" altLang="en-US" sz="2800" dirty="0" err="1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ForLoopSample</a:t>
            </a: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64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Break and Continue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8266A79C-FE06-4DB2-99EE-E51C20BE46CD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15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404813" lvl="1" indent="-3429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break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and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continue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keywords are used to stop either 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entire loop 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or just 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current iteration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, typically, under some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specific circumstances</a:t>
            </a:r>
            <a:r>
              <a:rPr lang="en-US" sz="22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.</a:t>
            </a:r>
            <a:endParaRPr lang="en-US" sz="2200" dirty="0">
              <a:latin typeface="Consolas" panose="020B0609020204030204" pitchFamily="49" charset="0"/>
              <a:ea typeface="MS PGothic" panose="020B0600070205080204" pitchFamily="34" charset="-128"/>
              <a:cs typeface="Consolas" panose="020B0609020204030204" pitchFamily="49" charset="0"/>
            </a:endParaRPr>
          </a:p>
          <a:p>
            <a:pPr marL="404813" lvl="1" indent="-3429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break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statement forces the program to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stop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the execution of 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loop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and start processing 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subsequent code</a:t>
            </a:r>
            <a:r>
              <a:rPr lang="en-US" sz="22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.</a:t>
            </a:r>
            <a:endParaRPr lang="en-US" sz="2200" dirty="0">
              <a:latin typeface="Consolas" panose="020B0609020204030204" pitchFamily="49" charset="0"/>
              <a:ea typeface="MS PGothic" panose="020B0600070205080204" pitchFamily="34" charset="-128"/>
              <a:cs typeface="Consolas" panose="020B0609020204030204" pitchFamily="49" charset="0"/>
            </a:endParaRPr>
          </a:p>
          <a:p>
            <a:pPr marL="404813" lvl="1" indent="-3429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continue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statement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stops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just 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current iteration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, and the program starts 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next iteration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of 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same loop 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if loop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condition is met</a:t>
            </a:r>
            <a:r>
              <a:rPr lang="en-US" sz="22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.</a:t>
            </a:r>
            <a:endParaRPr lang="en-US" altLang="en-US" sz="2200" b="1" dirty="0">
              <a:latin typeface="Consolas" panose="020B0609020204030204" pitchFamily="49" charset="0"/>
              <a:ea typeface="MS PGothic" panose="020B0600070205080204" pitchFamily="34" charset="-128"/>
              <a:cs typeface="Consolas" panose="020B0609020204030204" pitchFamily="49" charset="0"/>
            </a:endParaRPr>
          </a:p>
          <a:p>
            <a:pPr marL="404813" lvl="1" indent="-3429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continue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statement must be used only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inside a loop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, and the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break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statement must be either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inside a loop 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or in a </a:t>
            </a:r>
            <a:r>
              <a:rPr lang="en-US" sz="22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switch statement</a:t>
            </a:r>
            <a:r>
              <a:rPr lang="en-US" sz="22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.</a:t>
            </a:r>
            <a:endParaRPr lang="ru-RU" altLang="en-US" sz="2200" dirty="0">
              <a:latin typeface="Consolas" panose="020B0609020204030204" pitchFamily="49" charset="0"/>
              <a:ea typeface="MS PGothic" panose="020B0600070205080204" pitchFamily="34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81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Break and Continue Samples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8266A79C-FE06-4DB2-99EE-E51C20BE46CD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16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45374"/>
            <a:ext cx="556260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nn-NO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0; </a:t>
            </a:r>
            <a:r>
              <a:rPr lang="nn-NO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nn-NO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pPr lvl="0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== 3) 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"continue!"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0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	continue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System.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0"/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== 3)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"break!"</a:t>
            </a:r>
            <a:r>
              <a:rPr lang="en-US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break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System.</a:t>
            </a:r>
            <a:r>
              <a:rPr lang="en-US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 =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9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Continue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in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vs in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while?</a:t>
            </a:r>
          </a:p>
        </p:txBody>
      </p:sp>
      <p:sp>
        <p:nvSpPr>
          <p:cNvPr id="3" name="Rectangle 2"/>
          <p:cNvSpPr/>
          <p:nvPr/>
        </p:nvSpPr>
        <p:spPr>
          <a:xfrm>
            <a:off x="6249988" y="838200"/>
            <a:ext cx="2667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i = 0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it-IT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it-IT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  <a:p>
            <a:pPr lvl="0"/>
            <a:r>
              <a:rPr lang="it-IT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= 2</a:t>
            </a:r>
          </a:p>
          <a:p>
            <a:pPr lvl="0"/>
            <a:r>
              <a:rPr lang="it-IT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continue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</a:p>
          <a:p>
            <a:pPr lvl="0"/>
            <a:r>
              <a:rPr lang="it-IT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it-IT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</a:p>
          <a:p>
            <a:pPr lvl="0"/>
            <a:endParaRPr lang="it-IT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endParaRPr lang="it-IT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= 0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= 1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= 2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!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r"/>
            <a:endParaRPr lang="en-US" altLang="en-US" sz="28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algn="r"/>
            <a:r>
              <a:rPr lang="en-US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BreakSample</a:t>
            </a: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11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Labeled Break and Continue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BABB1E6A-A6FC-4A8C-98AE-D95696CF0A6C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17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404813" lvl="1" indent="-3429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en-US" sz="2200" b="1" dirty="0" smtClean="0">
              <a:latin typeface="Consolas" panose="020B0609020204030204" pitchFamily="49" charset="0"/>
              <a:ea typeface="MS PGothic" panose="020B0600070205080204" pitchFamily="34" charset="-128"/>
              <a:cs typeface="Consolas" panose="020B0609020204030204" pitchFamily="49" charset="0"/>
            </a:endParaRPr>
          </a:p>
          <a:p>
            <a:pPr marL="404813" lvl="1" indent="-3429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Labels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in Java are mostly used with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loops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in conjunction with </a:t>
            </a:r>
            <a:r>
              <a:rPr lang="en-US" altLang="en-US" sz="24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break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and </a:t>
            </a:r>
            <a:r>
              <a:rPr lang="en-US" altLang="en-US" sz="24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continue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statements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.</a:t>
            </a:r>
          </a:p>
          <a:p>
            <a:pPr marL="404813" lvl="1" indent="-3429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Labeled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break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and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continue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statements are 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needed only in situations 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with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nested loops.</a:t>
            </a:r>
          </a:p>
          <a:p>
            <a:pPr marL="404813" lvl="1" indent="-3429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The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labeled break 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statement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will 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exit out of the </a:t>
            </a:r>
            <a:r>
              <a:rPr lang="en-US" altLang="en-US" sz="24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labeled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loop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instead of the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current loop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.</a:t>
            </a:r>
            <a:endParaRPr lang="en-US" altLang="en-US" sz="2400" dirty="0">
              <a:latin typeface="Consolas" panose="020B0609020204030204" pitchFamily="49" charset="0"/>
              <a:ea typeface="MS PGothic" panose="020B0600070205080204" pitchFamily="34" charset="-128"/>
              <a:cs typeface="Consolas" panose="020B0609020204030204" pitchFamily="49" charset="0"/>
            </a:endParaRPr>
          </a:p>
          <a:p>
            <a:pPr marL="404813" lvl="1" indent="-342900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The </a:t>
            </a:r>
            <a:r>
              <a:rPr lang="en-US" altLang="en-US" sz="24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labeled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continue 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statement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will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stop</a:t>
            </a:r>
            <a:r>
              <a:rPr lang="en-US" altLang="en-US" sz="2400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the 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current iteration 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of the </a:t>
            </a:r>
            <a:r>
              <a:rPr lang="en-US" altLang="en-US" sz="24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labeled loop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 instead of the </a:t>
            </a:r>
            <a:r>
              <a:rPr lang="en-US" altLang="en-US" sz="2400" b="1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current loop</a:t>
            </a:r>
            <a:r>
              <a:rPr lang="en-US" altLang="en-US" sz="2400" dirty="0">
                <a:latin typeface="Consolas" panose="020B0609020204030204" pitchFamily="49" charset="0"/>
                <a:ea typeface="MS PGothic" panose="020B0600070205080204" pitchFamily="34" charset="-128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010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Labeled Break </a:t>
            </a: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Sample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8266A79C-FE06-4DB2-99EE-E51C20BE46CD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18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45374"/>
            <a:ext cx="830580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isTrue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FOO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 0; </a:t>
            </a:r>
            <a:r>
              <a:rPr lang="en-US" sz="20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 5; </a:t>
            </a:r>
            <a:r>
              <a:rPr lang="en-US" sz="20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isTrue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0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"Hello"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FOO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3F7F5F"/>
                </a:solidFill>
                <a:latin typeface="Courier New" panose="02070309020205020404" pitchFamily="49" charset="0"/>
              </a:rPr>
              <a:t>// end of inner while </a:t>
            </a:r>
            <a:r>
              <a:rPr lang="en-US" sz="200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loop</a:t>
            </a:r>
            <a:endParaRPr lang="en-US" sz="20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0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"Outer loop."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2000" b="1" i="1" dirty="0">
                <a:solidFill>
                  <a:srgbClr val="3F7F5F"/>
                </a:solidFill>
                <a:latin typeface="Courier New" panose="02070309020205020404" pitchFamily="49" charset="0"/>
              </a:rPr>
              <a:t>// Won't </a:t>
            </a:r>
            <a:r>
              <a:rPr lang="en-US" sz="2000" b="1" i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print</a:t>
            </a:r>
            <a:endParaRPr lang="ru-RU" sz="2000" b="1" i="1" dirty="0" smtClean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3F7F5F"/>
                </a:solidFill>
                <a:latin typeface="Courier New" panose="02070309020205020404" pitchFamily="49" charset="0"/>
              </a:rPr>
              <a:t>// end of outer for loop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0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0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"Good-Bye</a:t>
            </a:r>
            <a:r>
              <a:rPr lang="en-US" sz="20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2000" b="1" i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2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Good-Bye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r"/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Sample: </a:t>
            </a:r>
            <a:r>
              <a:rPr lang="en-US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LabeledBreakAndContinue</a:t>
            </a: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10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Arrays in Java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457541F3-E0E3-4BD5-AED6-B6D8E9AF9169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19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457200" y="831850"/>
            <a:ext cx="8229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indent="2857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Java,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structure 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stores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specified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 of variables of the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specified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 hold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 (elements) 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either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primitive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or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Primitive array 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of primitives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elements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don’t have names 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instead they can be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accessed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through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 indexes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length 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the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its elements. Array length is a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and is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 the time array</a:t>
            </a:r>
            <a:r>
              <a:rPr lang="en-US" alt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constructed</a:t>
            </a:r>
            <a:r>
              <a:rPr lang="en-US" alt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4813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 based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 array elements are from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altLang="en-US" sz="2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 – 1</a:t>
            </a:r>
            <a:r>
              <a:rPr lang="en-US" alt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alt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03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23850" y="190500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Items To Discuss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The meaning of Loops</a:t>
            </a:r>
          </a:p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Loop flavors in </a:t>
            </a:r>
            <a:r>
              <a:rPr lang="en-US" alt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Java</a:t>
            </a:r>
          </a:p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Terminating the loops</a:t>
            </a:r>
          </a:p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Arrays in Java</a:t>
            </a:r>
            <a:endParaRPr lang="en-US" alt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ts val="1625"/>
              </a:spcBef>
              <a:buClrTx/>
              <a:buSzPct val="75000"/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Looping through Arrays</a:t>
            </a:r>
            <a:endParaRPr lang="ru-RU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ts val="1625"/>
              </a:spcBef>
              <a:buClr>
                <a:srgbClr val="FFC000"/>
              </a:buClr>
              <a:buSzPct val="75000"/>
              <a:buFont typeface="Wingdings" panose="05000000000000000000" pitchFamily="2" charset="2"/>
              <a:buChar char=""/>
            </a:pPr>
            <a:endParaRPr lang="ru-RU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CE9CAEE-854C-4DDB-83FC-BD87B9DE4B42}" type="slidenum">
              <a:rPr lang="en-US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</a:t>
            </a:fld>
            <a:endParaRPr lang="en-US" altLang="en-US" sz="1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47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Examples of Array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A8A2F0D2-4702-4F44-843C-5E8B05615B21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20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0" y="1066800"/>
            <a:ext cx="91440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indent="2857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>
                <a:srgbClr val="FFC000"/>
              </a:buClr>
              <a:buSzPct val="75000"/>
            </a:pP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</a:t>
            </a:r>
            <a:r>
              <a:rPr lang="en-US" alt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Declaration:</a:t>
            </a:r>
            <a:endParaRPr lang="ru-RU" altLang="en-US" sz="28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String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[];         Object[]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objs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n-NO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Clr>
                <a:srgbClr val="FFC000"/>
              </a:buClr>
              <a:buSzPct val="75000"/>
            </a:pP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</a:t>
            </a:r>
            <a:r>
              <a:rPr lang="en-US" alt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Creation:</a:t>
            </a:r>
          </a:p>
          <a:p>
            <a:pPr eaLnBrk="1" hangingPunct="1">
              <a:buClr>
                <a:srgbClr val="FFC000"/>
              </a:buClr>
              <a:buSzPct val="75000"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 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alt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//Compile error; Why?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objs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Object[10]; 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//No new Object is created!</a:t>
            </a:r>
            <a:endParaRPr lang="en-US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Clr>
                <a:srgbClr val="FFC000"/>
              </a:buClr>
              <a:buSzPct val="75000"/>
            </a:pP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</a:t>
            </a:r>
            <a:r>
              <a:rPr lang="en-US" altLang="en-US" sz="2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Initialization: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{ 1, 2, 3, 4, 5 };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{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"ab"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"bc"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"ac"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objs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Object[] 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{}; 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Empty array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9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323850" y="2286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Accessing Array Elements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3482E3D-59F3-411A-A39B-ED96CC58119F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21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47234" y="808038"/>
            <a:ext cx="8764588" cy="54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indent="2857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2, 4, 6, 8, 10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sz="2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 Output: 6</a:t>
            </a:r>
          </a:p>
          <a:p>
            <a:pPr>
              <a:spcAft>
                <a:spcPts val="180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2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 Output: </a:t>
            </a:r>
            <a:r>
              <a:rPr lang="en-US" sz="2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5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arrayCreator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array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i;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will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and throw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at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    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Sample: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altLang="en-US" sz="2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66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323850" y="2286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Multidimensional Arrays in Java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4E2B971F-1435-49F4-9B77-4F79F2FA8471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22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indent="2857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61913" lvl="1" algn="just" eaLnBrk="1" hangingPunct="1">
              <a:spcBef>
                <a:spcPts val="600"/>
              </a:spcBef>
              <a:spcAft>
                <a:spcPts val="1200"/>
              </a:spcAft>
              <a:buClr>
                <a:srgbClr val="006699"/>
              </a:buClr>
              <a:buSzPct val="100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 Java, </a:t>
            </a:r>
            <a:r>
              <a:rPr lang="en-US" altLang="en-US" b="1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array</a:t>
            </a:r>
            <a:r>
              <a:rPr lang="en-US" altLang="en-US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that </a:t>
            </a:r>
            <a:r>
              <a:rPr lang="en-US" altLang="en-US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stores </a:t>
            </a:r>
            <a:r>
              <a:rPr lang="en-US" altLang="en-US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elements of </a:t>
            </a:r>
            <a:r>
              <a:rPr lang="en-US" altLang="en-US" b="1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array type </a:t>
            </a:r>
            <a:r>
              <a:rPr lang="en-US" altLang="en-US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is called </a:t>
            </a:r>
            <a:r>
              <a:rPr lang="en-US" altLang="en-US" b="1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multidimensional array </a:t>
            </a:r>
            <a:r>
              <a:rPr lang="en-US" altLang="en-US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 </a:t>
            </a:r>
            <a:r>
              <a:rPr lang="en-US" altLang="en-US" b="1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array of arrays. </a:t>
            </a:r>
            <a:endParaRPr lang="en-US" altLang="en-US" b="1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 indent="0" algn="just" eaLnBrk="1" hangingPunct="1">
              <a:buClr>
                <a:srgbClr val="FFC000"/>
              </a:buClr>
              <a:buSzPct val="75000"/>
              <a:tabLst/>
            </a:pPr>
            <a:r>
              <a:rPr lang="en-US" altLang="en-US" sz="2200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Multidimensional Array </a:t>
            </a:r>
            <a:r>
              <a:rPr lang="en-US" altLang="en-US" sz="2200" b="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Declaration:</a:t>
            </a:r>
            <a:endParaRPr lang="ru-RU" altLang="en-US" sz="2200" b="1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 indent="0" eaLnBrk="1" hangingPunct="1">
              <a:spcAft>
                <a:spcPts val="600"/>
              </a:spcAft>
              <a:tabLst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 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[]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array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;             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text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[]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lvl="0" indent="0" eaLnBrk="1" hangingPunct="1">
              <a:spcAft>
                <a:spcPts val="1200"/>
              </a:spcAft>
              <a:tabLst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 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numbers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[][];        Object[]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objs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[][]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;</a:t>
            </a:r>
            <a:endParaRPr lang="nn-NO" altLang="en-US" sz="18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 indent="0" eaLnBrk="1" hangingPunct="1">
              <a:buClr>
                <a:srgbClr val="FFC000"/>
              </a:buClr>
              <a:buSzPct val="75000"/>
              <a:tabLst/>
            </a:pPr>
            <a:r>
              <a:rPr lang="en-US" alt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Multidimensional </a:t>
            </a:r>
            <a:r>
              <a:rPr lang="en-US" altLang="en-US" sz="2200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Array </a:t>
            </a:r>
            <a:r>
              <a:rPr lang="en-US" altLang="en-US" sz="2200" b="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Creation:</a:t>
            </a:r>
          </a:p>
          <a:p>
            <a:pPr lvl="0" indent="0" eaLnBrk="1" hangingPunct="1">
              <a:buClr>
                <a:srgbClr val="FFC000"/>
              </a:buClr>
              <a:buSzPct val="75000"/>
              <a:tabLst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array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new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[3][3];</a:t>
            </a:r>
          </a:p>
          <a:p>
            <a:pPr lvl="0" indent="0" eaLnBrk="1" hangingPunct="1">
              <a:buClr>
                <a:srgbClr val="FFC000"/>
              </a:buClr>
              <a:buSzPct val="75000"/>
              <a:tabLst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objs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Object[10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][20][][];</a:t>
            </a:r>
          </a:p>
          <a:p>
            <a:pPr indent="0" eaLnBrk="1" hangingPunct="1">
              <a:spcAft>
                <a:spcPts val="1200"/>
              </a:spcAft>
              <a:buClr>
                <a:srgbClr val="FFC000"/>
              </a:buClr>
              <a:buSzPct val="75000"/>
              <a:tabLst/>
            </a:pP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[2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][][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//Compile Error!</a:t>
            </a:r>
            <a:endParaRPr lang="en-US" altLang="en-US" sz="18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0" indent="0" eaLnBrk="1" hangingPunct="1">
              <a:buClr>
                <a:srgbClr val="FFC000"/>
              </a:buClr>
              <a:buSzPct val="75000"/>
              <a:tabLst/>
            </a:pPr>
            <a:r>
              <a:rPr lang="en-US" alt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Multidimensional </a:t>
            </a:r>
            <a:r>
              <a:rPr lang="en-US" altLang="en-US" sz="2200" dirty="0" smtClean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Array </a:t>
            </a:r>
            <a:r>
              <a:rPr lang="en-US" altLang="en-US" sz="2200" b="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Initialization:</a:t>
            </a:r>
          </a:p>
          <a:p>
            <a:pPr lvl="0" indent="0" eaLnBrk="1" hangingPunct="1">
              <a:tabLst/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[][]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array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= {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 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2,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3 }, { 4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5, 6 }, { 7, 8, 9 }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};</a:t>
            </a:r>
          </a:p>
          <a:p>
            <a:pPr lvl="0" indent="0" eaLnBrk="1" hangingPunct="1">
              <a:tabLst/>
            </a:pP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  text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String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[][]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{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</a:rPr>
              <a:t>ab"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</a:rPr>
              <a:t>"bc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}, {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  <a:ea typeface="+mn-ea"/>
              </a:rPr>
              <a:t>"ac"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} };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lvl="0" indent="0" eaLnBrk="1" hangingPunct="1">
              <a:tabLst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+mn-ea"/>
              </a:rPr>
              <a:t>objs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+mn-ea"/>
              </a:rPr>
              <a:t>new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Object[][][][] {}; 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ea typeface="+mn-ea"/>
              </a:rPr>
              <a:t>// Empty array</a:t>
            </a:r>
            <a:endParaRPr lang="en-US" altLang="en-US" sz="18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eaLnBrk="1" hangingPunct="1">
              <a:buClr>
                <a:srgbClr val="FFC000"/>
              </a:buClr>
              <a:buSzPct val="75000"/>
            </a:pPr>
            <a:endParaRPr lang="ru-RU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65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323850" y="2286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Multidimensional Array Elements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93482E3D-59F3-411A-A39B-ED96CC58119F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23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47234" y="808038"/>
            <a:ext cx="8764588" cy="54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indent="2857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 indent="0" eaLnBrk="1" hangingPunct="1">
              <a:tabLst/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{1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2,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3}, {4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5}, {6, 7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8,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9}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[2][2]); </a:t>
            </a:r>
            <a:r>
              <a:rPr lang="en-US" sz="2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 Output: </a:t>
            </a:r>
            <a:r>
              <a:rPr lang="en-US" sz="2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8</a:t>
            </a:r>
            <a:endParaRPr lang="en-US" sz="2200" dirty="0" smtClean="0">
              <a:solidFill>
                <a:srgbClr val="3F7F5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2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 Output: </a:t>
            </a:r>
            <a:r>
              <a:rPr lang="en-US" sz="2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3</a:t>
            </a:r>
          </a:p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2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2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// Output: </a:t>
            </a:r>
            <a:r>
              <a:rPr lang="en-US" sz="2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4</a:t>
            </a:r>
            <a:endParaRPr lang="en-US" sz="2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0">
              <a:spcAft>
                <a:spcPts val="60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[][]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matrixCreator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nn-NO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</a:t>
            </a:r>
            <a:r>
              <a:rPr lang="nn-NO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nn-NO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nn-NO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n-NO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array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+ j;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Sample: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0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0038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The enhanced for loop (foreach)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F06C04A6-46AF-41AE-B8E2-9FDD7A91EF17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24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04800" y="868363"/>
            <a:ext cx="8686800" cy="538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3660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403225" algn="just" eaLnBrk="1" hangingPunct="1">
              <a:spcBef>
                <a:spcPts val="300"/>
              </a:spcBef>
              <a:spcAft>
                <a:spcPts val="600"/>
              </a:spcAft>
              <a:buClr>
                <a:srgbClr val="FFC000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Java 6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introduced a new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(enhanced)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loop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 simplify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looping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through an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(collection).</a:t>
            </a:r>
          </a:p>
          <a:p>
            <a:pPr marL="0" lvl="1" indent="403225" algn="just" eaLnBrk="1" hangingPunct="1">
              <a:spcBef>
                <a:spcPts val="300"/>
              </a:spcBef>
              <a:spcAft>
                <a:spcPts val="600"/>
              </a:spcAft>
              <a:buClr>
                <a:srgbClr val="FFC000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Enhanced for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has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components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instead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of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three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basic for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lvl="1" indent="0" algn="ctr" eaLnBrk="1" hangingPunct="1">
              <a:spcBef>
                <a:spcPts val="300"/>
              </a:spcBef>
              <a:spcAft>
                <a:spcPts val="600"/>
              </a:spcAft>
              <a:buClr>
                <a:srgbClr val="FFC000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declaration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expression)</a:t>
            </a:r>
          </a:p>
          <a:p>
            <a:pPr marL="342900" lvl="1" indent="-342900" algn="just" eaLnBrk="1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Declaration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statement declares a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compatible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the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of array elements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The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will be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accessible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only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inside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block, and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its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be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element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the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during the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subsequent iteration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the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342900" lvl="1" indent="-342900" algn="just" eaLnBrk="1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expression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could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 a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type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call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 an array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elements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of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type: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primitive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 well as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lvl="1" indent="0" algn="just" eaLnBrk="1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 apply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enhanced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loops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the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same way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to the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 for loop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866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Enhanced for Loop Samples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8266A79C-FE06-4DB2-99EE-E51C20BE46CD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25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845374"/>
            <a:ext cx="6019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{ 2, 4, 6, 8, 10 };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System.</a:t>
            </a:r>
            <a:r>
              <a:rPr lang="en-US" sz="2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 = 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String[][]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String[][] {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"ab"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"cd"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"ij"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"kl"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"xy"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"z"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(String[]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US" sz="2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 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System.</a:t>
            </a:r>
            <a:r>
              <a:rPr lang="en-US" sz="2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81800" y="609600"/>
            <a:ext cx="21351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= 2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= 4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= 6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= 8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 = 10</a:t>
            </a:r>
            <a:endParaRPr lang="it-IT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endParaRPr lang="it-IT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ab  cd  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ij  kl  </a:t>
            </a:r>
          </a:p>
          <a:p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</a:rPr>
              <a:t>xy  z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r"/>
            <a:r>
              <a:rPr lang="en-US" alt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en-US" altLang="en-US" sz="2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en-US" sz="2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8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Questions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712B3DC7-0336-47B4-9FEC-1A32898E3D9E}" type="slidenum">
              <a:rPr lang="he-IL" altLang="en-US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26</a:t>
            </a:fld>
            <a:endParaRPr lang="en-US" altLang="en-US" b="1">
              <a:solidFill>
                <a:srgbClr val="FFFFFF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831850"/>
            <a:ext cx="8229600" cy="5187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ru-RU" sz="1600" dirty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		</a:t>
            </a:r>
          </a:p>
          <a:p>
            <a:pPr>
              <a:buFont typeface="Times New Roman" pitchFamily="16" charset="0"/>
              <a:buNone/>
              <a:defRPr/>
            </a:pPr>
            <a:endParaRPr lang="ru-RU" sz="16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>
              <a:buFont typeface="Times New Roman" pitchFamily="16" charset="0"/>
              <a:buNone/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 marL="336550" indent="-336550">
              <a:spcBef>
                <a:spcPts val="2000"/>
              </a:spcBef>
              <a:buClr>
                <a:srgbClr val="FFC000"/>
              </a:buClr>
              <a:buSzPct val="75000"/>
              <a:buFont typeface="Wingdings" charset="2"/>
              <a:buChar char="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 marL="336550" indent="-336550">
              <a:spcBef>
                <a:spcPts val="2000"/>
              </a:spcBef>
              <a:buClr>
                <a:srgbClr val="FFC000"/>
              </a:buClr>
              <a:buSzPct val="75000"/>
              <a:buFont typeface="Wingdings" charset="2"/>
              <a:buChar char="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  <a:p>
            <a:pPr marL="336550" indent="-336550">
              <a:spcBef>
                <a:spcPts val="2000"/>
              </a:spcBef>
              <a:buClr>
                <a:srgbClr val="FFC000"/>
              </a:buClr>
              <a:buSzPct val="75000"/>
              <a:buFont typeface="Wingdings" charset="2"/>
              <a:buChar char="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/>
            </a:pPr>
            <a:endParaRPr lang="ru-RU" sz="2400" dirty="0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pic>
        <p:nvPicPr>
          <p:cNvPr id="28677" name="Рисунок 7" descr="На-все-ваши-ответы-будут-заданы-вопросы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5529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375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ctrTitle"/>
          </p:nvPr>
        </p:nvSpPr>
        <p:spPr>
          <a:xfrm>
            <a:off x="365760" y="2590800"/>
            <a:ext cx="8473440" cy="1370380"/>
          </a:xfrm>
        </p:spPr>
        <p:txBody>
          <a:bodyPr anchor="ctr"/>
          <a:lstStyle/>
          <a:p>
            <a:pPr algn="ctr" eaLnBrk="1" hangingPunct="1"/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96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The meaning of Loops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DDAC492C-5BE5-49D7-A950-C9B5AC1A73C4}" type="slidenum">
              <a:rPr lang="he-IL" altLang="en-US" sz="1800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3</a:t>
            </a:fld>
            <a:endParaRPr lang="en-US" altLang="en-US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0" y="990600"/>
            <a:ext cx="9144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763" indent="220663"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indent="-4763" algn="just" eaLnBrk="1" hangingPunct="1">
              <a:spcBef>
                <a:spcPts val="2000"/>
              </a:spcBef>
              <a:buClr>
                <a:srgbClr val="FFC000"/>
              </a:buClr>
              <a:buSzPct val="75000"/>
            </a:pP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r>
              <a:rPr lang="ru-RU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—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is a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block of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code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repeated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multiple times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algn="just" eaLnBrk="1" hangingPunct="1">
              <a:spcBef>
                <a:spcPts val="2000"/>
              </a:spcBef>
              <a:buClr>
                <a:srgbClr val="FFC000"/>
              </a:buClr>
              <a:buSzPct val="75000"/>
            </a:pPr>
            <a:endParaRPr lang="en-US" altLang="en-US" sz="17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 eaLnBrk="1" hangingPunct="1">
              <a:spcBef>
                <a:spcPts val="2000"/>
              </a:spcBef>
              <a:buClr>
                <a:srgbClr val="FFC000"/>
              </a:buClr>
              <a:buSzPct val="75000"/>
            </a:pP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Example: How many bits are required to hold a positive number?</a:t>
            </a: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indent="-4763"/>
            <a:r>
              <a:rPr lang="en-US" sz="15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positiveNumber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2)</a:t>
            </a:r>
          </a:p>
          <a:p>
            <a:pPr indent="-4763"/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System.</a:t>
            </a:r>
            <a:r>
              <a:rPr lang="en-US" sz="15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5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"The smallest amount of bits required to hold the number is 1"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-4763"/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positiveNumber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pPr indent="-4763"/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System.</a:t>
            </a:r>
            <a:r>
              <a:rPr lang="en-US" sz="15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5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"The smallest amount of bits required to hold the number is 2"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-4763"/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positiveNumber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8)</a:t>
            </a:r>
          </a:p>
          <a:p>
            <a:pPr indent="-4763"/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System.</a:t>
            </a:r>
            <a:r>
              <a:rPr lang="en-US" sz="15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5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"The smallest amount of bits required to hold the number is 3"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-4763"/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positiveNumber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16)</a:t>
            </a:r>
          </a:p>
          <a:p>
            <a:pPr indent="-4763"/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System.</a:t>
            </a:r>
            <a:r>
              <a:rPr lang="en-US" sz="15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5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"The smallest amount of bits required to hold the number is 4</a:t>
            </a:r>
            <a:r>
              <a:rPr lang="en-US" sz="15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5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-4763"/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indent="-4763"/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indent="-4763"/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4763"/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6A3E3E"/>
                </a:solidFill>
                <a:latin typeface="Consolas" panose="020B0609020204030204" pitchFamily="49" charset="0"/>
              </a:rPr>
              <a:t>positiveNumber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&lt;= Integer.</a:t>
            </a:r>
            <a:r>
              <a:rPr lang="en-US" sz="1500" i="1" dirty="0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 i="1" dirty="0">
                <a:solidFill>
                  <a:srgbClr val="3F7F5F"/>
                </a:solidFill>
                <a:latin typeface="Consolas" panose="020B0609020204030204" pitchFamily="49" charset="0"/>
              </a:rPr>
              <a:t>// 2,147,483,647</a:t>
            </a:r>
          </a:p>
          <a:p>
            <a:pPr indent="-4763"/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System.</a:t>
            </a:r>
            <a:r>
              <a:rPr lang="en-US" sz="15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5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 panose="020B0609020204030204" pitchFamily="49" charset="0"/>
              </a:rPr>
              <a:t>"The smallest amount of bits required to hold the number is 31"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2773" name="Рисунок 5" descr="120076-yan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33400"/>
            <a:ext cx="1883545" cy="14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03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Loops in Java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DDAC492C-5BE5-49D7-A950-C9B5AC1A73C4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4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65138" y="990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763" indent="220663"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indent="460375" algn="just" eaLnBrk="1" hangingPunct="1">
              <a:spcBef>
                <a:spcPts val="2000"/>
              </a:spcBef>
              <a:buClr>
                <a:srgbClr val="FFC000"/>
              </a:buClr>
              <a:buSzPct val="75000"/>
            </a:pPr>
            <a:r>
              <a:rPr lang="en-US" alt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Java loops come in two main flavors: </a:t>
            </a: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indent="-2794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“while”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loops</a:t>
            </a:r>
            <a:endParaRPr lang="en-US" altLang="en-US" sz="20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indent="-2794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“for”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loops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indent="460375" algn="just" eaLnBrk="1" hangingPunct="1"/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loops are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good for scenarios where you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don't know how many times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block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or statement should repeat, but you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want to continue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looping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as long as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some condition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is true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 indent="0" algn="just" eaLnBrk="1" hangingPunct="1"/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Example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add 10 to the number till it becomes greater than 100.</a:t>
            </a:r>
          </a:p>
          <a:p>
            <a:pPr indent="0" algn="just" eaLnBrk="1" hangingPunct="1"/>
            <a:endParaRPr lang="en-US" altLang="en-US" sz="2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indent="460375" algn="just" eaLnBrk="1" hangingPunct="1"/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loops are especially useful for flow control when you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already know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how many 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times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you need to execute the statements in the loop's block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indent="460375" algn="just" eaLnBrk="1" hangingPunct="1"/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Example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 add 10 to the number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 times.</a:t>
            </a:r>
            <a:endParaRPr lang="ru-RU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46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Java syntax of while loops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097E5221-3529-43B1-A147-2483EA198873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5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764588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465138" algn="just" eaLnBrk="1" hangingPunct="1">
              <a:spcBef>
                <a:spcPts val="2000"/>
              </a:spcBef>
              <a:buClr>
                <a:srgbClr val="FFC000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509000" algn="l"/>
                <a:tab pos="8694738" algn="l"/>
                <a:tab pos="9320213" algn="l"/>
              </a:tabLst>
            </a:pP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loops in Java can be used in the following two ways:</a:t>
            </a:r>
            <a:endParaRPr lang="en-US" altLang="ja-JP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1" hangingPunct="1">
              <a:buClr>
                <a:srgbClr val="FFC000"/>
              </a:buClr>
              <a:buSzPct val="75000"/>
            </a:pPr>
            <a:endParaRPr lang="ru-RU" altLang="en-US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1" hangingPunct="1">
              <a:buClr>
                <a:srgbClr val="FFC000"/>
              </a:buClr>
              <a:buSzPct val="75000"/>
            </a:pPr>
            <a:r>
              <a:rPr lang="ru-RU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General Syntax</a:t>
            </a:r>
            <a:r>
              <a:rPr lang="ru-RU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General Syntax</a:t>
            </a:r>
            <a:endParaRPr lang="en-US" alt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1" hangingPunct="1">
              <a:buClr>
                <a:srgbClr val="FFC000"/>
              </a:buClr>
              <a:buSzPct val="75000"/>
            </a:pPr>
            <a:r>
              <a:rPr lang="ru-RU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of while        </a:t>
            </a:r>
            <a:r>
              <a:rPr lang="en-US" alt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of</a:t>
            </a:r>
            <a:r>
              <a:rPr lang="ru-RU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do…while          </a:t>
            </a:r>
            <a:endParaRPr lang="ru-RU" alt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1" hangingPunct="1">
              <a:buClr>
                <a:srgbClr val="FFC000"/>
              </a:buClr>
              <a:buSzPct val="75000"/>
            </a:pPr>
            <a:endParaRPr lang="ru-RU" alt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(expression</a:t>
            </a:r>
            <a:r>
              <a:rPr lang="ru-RU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US" sz="2800" dirty="0" smtClean="0">
                <a:solidFill>
                  <a:srgbClr val="2D2D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 </a:t>
            </a: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stuff           // 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stuff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……                   </a:t>
            </a: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……</a:t>
            </a:r>
            <a:endParaRPr lang="en-US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ru-RU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 </a:t>
            </a:r>
            <a:r>
              <a:rPr lang="en-US" alt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(expression);</a:t>
            </a:r>
          </a:p>
          <a:p>
            <a:pPr lvl="1" algn="just" eaLnBrk="1" hangingPunct="1">
              <a:spcBef>
                <a:spcPts val="2000"/>
              </a:spcBef>
              <a:buClr>
                <a:srgbClr val="FFC000"/>
              </a:buClr>
              <a:buSzPct val="75000"/>
            </a:pPr>
            <a:endParaRPr lang="en-US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spcBef>
                <a:spcPts val="2000"/>
              </a:spcBef>
              <a:buClr>
                <a:srgbClr val="FFC000"/>
              </a:buClr>
              <a:buSzPct val="75000"/>
            </a:pPr>
            <a:endParaRPr lang="en-US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spcBef>
                <a:spcPts val="2000"/>
              </a:spcBef>
              <a:buClr>
                <a:srgbClr val="FFC000"/>
              </a:buClr>
              <a:buSzPct val="75000"/>
            </a:pPr>
            <a:endParaRPr lang="en-US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ямая соединительная линия 5"/>
          <p:cNvCxnSpPr>
            <a:cxnSpLocks noChangeShapeType="1"/>
          </p:cNvCxnSpPr>
          <p:nvPr/>
        </p:nvCxnSpPr>
        <p:spPr bwMode="auto">
          <a:xfrm flipH="1">
            <a:off x="4343400" y="2819402"/>
            <a:ext cx="1" cy="24383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38100" dist="25401" dir="2700000" algn="br" rotWithShape="0">
              <a:srgbClr val="80808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07281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The while loop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04A52012-BF11-4E00-B3B1-D46C32BD414D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indent="463550"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[initialization]</a:t>
            </a:r>
            <a:endParaRPr lang="ru-RU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(expression</a:t>
            </a:r>
            <a:r>
              <a:rPr lang="ru-RU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lvl="1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stuff               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  <a:r>
              <a:rPr lang="ru-RU" altLang="en-US" sz="1800" dirty="0">
                <a:solidFill>
                  <a:srgbClr val="2D2D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	</a:t>
            </a:r>
            <a:r>
              <a:rPr lang="en-US" altLang="en-US" sz="2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endParaRPr lang="ru-RU" altLang="en-US" sz="2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ru-RU" altLang="en-US" sz="2800" dirty="0">
                <a:solidFill>
                  <a:srgbClr val="2D2D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[change]</a:t>
            </a: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ru-RU" alt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endParaRPr lang="en-US" altLang="en-US" sz="18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1" indent="0" algn="just" eaLnBrk="1" hangingPunct="1">
              <a:buClr>
                <a:srgbClr val="FFC000"/>
              </a:buClr>
              <a:buSzPct val="75000"/>
            </a:pP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 to a 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result.</a:t>
            </a:r>
          </a:p>
          <a:p>
            <a:pPr marL="0" lvl="1" indent="0" algn="just" eaLnBrk="1" hangingPunct="1">
              <a:buClr>
                <a:srgbClr val="FFC000"/>
              </a:buClr>
              <a:buSzPct val="75000"/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en-US" alt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used in the </a:t>
            </a:r>
            <a:r>
              <a:rPr lang="en-US" alt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 declared </a:t>
            </a:r>
            <a:r>
              <a:rPr lang="en-US" alt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evaluation.</a:t>
            </a:r>
          </a:p>
          <a:p>
            <a:pPr marL="0" lvl="1" indent="0" algn="just" eaLnBrk="1" hangingPunct="1">
              <a:buClr>
                <a:srgbClr val="FFC000"/>
              </a:buClr>
              <a:buSzPct val="75000"/>
            </a:pP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the 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initially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be 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lvl="1" indent="0" algn="just" eaLnBrk="1" hangingPunct="1">
              <a:buClr>
                <a:srgbClr val="FFC000"/>
              </a:buClr>
              <a:buSzPct val="75000"/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 inside the loop, the 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 body 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</a:t>
            </a:r>
            <a:r>
              <a:rPr lang="en-US" alt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until the </a:t>
            </a:r>
            <a:r>
              <a:rPr lang="en-US" alt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 longer 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met.</a:t>
            </a:r>
          </a:p>
          <a:p>
            <a:pPr marL="0" lvl="1" indent="0" algn="just" eaLnBrk="1" hangingPunct="1">
              <a:buClr>
                <a:srgbClr val="FFC000"/>
              </a:buClr>
              <a:buSzPct val="75000"/>
            </a:pP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Mostly, the value of 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within the </a:t>
            </a:r>
            <a:r>
              <a:rPr lang="en-US" alt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that at some point 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evaluates to false</a:t>
            </a:r>
            <a:r>
              <a:rPr lang="en-US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авая фигурная скобка 4"/>
          <p:cNvSpPr>
            <a:spLocks/>
          </p:cNvSpPr>
          <p:nvPr/>
        </p:nvSpPr>
        <p:spPr bwMode="auto">
          <a:xfrm>
            <a:off x="4343400" y="1556658"/>
            <a:ext cx="838200" cy="16002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38100" dist="25401" dir="2700000" algn="br" rotWithShape="0">
              <a:srgbClr val="80808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85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23850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Example of while loop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1D498E2D-8F6D-4CFB-9269-E7702E3F3826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7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&lt; 5) {</a:t>
            </a:r>
          </a:p>
          <a:p>
            <a:r>
              <a:rPr lang="hy-AM" sz="2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i 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y-AM" sz="28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2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y-AM" sz="2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nn-NO" alt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 = 1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 = 2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 = 3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 = 4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endParaRPr lang="ru-RU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buClr>
                <a:srgbClr val="FFC000"/>
              </a:buClr>
              <a:buSzPct val="75000"/>
            </a:pPr>
            <a:endParaRPr lang="ru-RU" altLang="en-US" sz="3600" b="1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eaLnBrk="1" hangingPunct="1">
              <a:spcBef>
                <a:spcPts val="2000"/>
              </a:spcBef>
              <a:buClr>
                <a:srgbClr val="FFC000"/>
              </a:buClr>
              <a:buSzPct val="75000"/>
              <a:buFont typeface="Wingdings" panose="05000000000000000000" pitchFamily="2" charset="2"/>
              <a:buChar char=""/>
            </a:pPr>
            <a:endParaRPr lang="ru-RU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7" name="Прямая соединительная линия 6"/>
          <p:cNvCxnSpPr>
            <a:cxnSpLocks noChangeShapeType="1"/>
          </p:cNvCxnSpPr>
          <p:nvPr/>
        </p:nvCxnSpPr>
        <p:spPr bwMode="auto">
          <a:xfrm rot="10800000" flipH="1">
            <a:off x="381000" y="3505200"/>
            <a:ext cx="8382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38100" dist="25401" dir="2700000" algn="br" rotWithShape="0">
              <a:srgbClr val="80808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49079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23850" y="2286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The</a:t>
            </a:r>
            <a:r>
              <a:rPr lang="ru-RU" altLang="en-US" sz="40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do…while </a:t>
            </a:r>
            <a:r>
              <a:rPr lang="en-US" altLang="en-US" sz="4000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loop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6EADF60-BBD9-4178-9C77-4AA80A3A4A46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8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[initialization]</a:t>
            </a:r>
            <a:endParaRPr lang="ru-RU" altLang="en-US" sz="1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ru-RU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lvl="1" eaLnBrk="1" hangingPunct="1">
              <a:buClr>
                <a:srgbClr val="FFC000"/>
              </a:buClr>
              <a:buSzPct val="75000"/>
            </a:pP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 stuff               </a:t>
            </a: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……</a:t>
            </a:r>
            <a:endParaRPr lang="ru-RU" alt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ru-RU" altLang="en-US" dirty="0" smtClean="0">
                <a:solidFill>
                  <a:srgbClr val="2D2D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[change]</a:t>
            </a:r>
            <a:endParaRPr lang="en-US" altLang="en-US" sz="18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r>
              <a:rPr lang="ru-RU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(expression</a:t>
            </a:r>
            <a:r>
              <a:rPr lang="ru-RU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4763" algn="just" eaLnBrk="1" hangingPunct="1">
              <a:spcBef>
                <a:spcPts val="0"/>
              </a:spcBef>
              <a:buClr>
                <a:srgbClr val="FFC000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do…while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loop is similar to the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loop, except that the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is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not evaluated until the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loop body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is executed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once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Therefore the code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within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 block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is </a:t>
            </a:r>
            <a:r>
              <a:rPr lang="en-US" alt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guaranteed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to execute 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at least once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0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05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sz="16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"Inside loop"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Inside loop </a:t>
            </a:r>
            <a:r>
              <a:rPr lang="en-US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will 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print </a:t>
            </a:r>
            <a:r>
              <a:rPr lang="en-US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once</a:t>
            </a:r>
            <a:r>
              <a:rPr lang="en-US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en-US" sz="7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r"/>
            <a:r>
              <a:rPr lang="en-US" alt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Sample: WhileLoopSample</a:t>
            </a:r>
            <a:endParaRPr lang="en-US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endParaRPr lang="ru-RU" alt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just" eaLnBrk="1" hangingPunct="1">
              <a:buClr>
                <a:srgbClr val="FFC000"/>
              </a:buClr>
              <a:buSzPct val="75000"/>
            </a:pPr>
            <a:endParaRPr lang="ru-RU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36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0038" y="25241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 b="1" dirty="0" smtClean="0">
                <a:solidFill>
                  <a:srgbClr val="002060"/>
                </a:solidFill>
                <a:latin typeface="Calibri Light" panose="020F0302020204030204" pitchFamily="34" charset="0"/>
              </a:rPr>
              <a:t>The basic for loop</a:t>
            </a:r>
            <a:endParaRPr lang="ru-RU" altLang="en-US" sz="4000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8474075" y="6356350"/>
            <a:ext cx="442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F06C04A6-46AF-41AE-B8E2-9FDD7A91EF17}" type="slidenum">
              <a:rPr lang="he-IL" altLang="en-US" sz="1800" b="1">
                <a:solidFill>
                  <a:srgbClr val="FFFFFF"/>
                </a:solidFill>
              </a:rPr>
              <a:pPr algn="ctr" eaLnBrk="1" hangingPunct="1">
                <a:buClrTx/>
                <a:buFontTx/>
                <a:buNone/>
              </a:pPr>
              <a:t>9</a:t>
            </a:fld>
            <a:endParaRPr lang="en-US" altLang="en-US" sz="1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04800" y="868363"/>
            <a:ext cx="868680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3655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736600" indent="-336550"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lvl="1" indent="403225" algn="just" eaLnBrk="1" hangingPunct="1">
              <a:spcBef>
                <a:spcPts val="300"/>
              </a:spcBef>
              <a:spcAft>
                <a:spcPts val="600"/>
              </a:spcAft>
              <a:buClr>
                <a:srgbClr val="FFC000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loop is especially useful for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cases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when you already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know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how many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times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you need to execute the statements in the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loop's block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</a:p>
          <a:p>
            <a:pPr marL="0" lvl="1" indent="403225" algn="just" eaLnBrk="1" hangingPunct="1">
              <a:spcBef>
                <a:spcPts val="300"/>
              </a:spcBef>
              <a:spcAft>
                <a:spcPts val="600"/>
              </a:spcAft>
              <a:buClr>
                <a:srgbClr val="FFC000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loop declaration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three main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parts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806450" lvl="1" indent="-342900" algn="just" eaLnBrk="1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ja-JP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Declaration and initialization of variables</a:t>
            </a:r>
          </a:p>
          <a:p>
            <a:pPr marL="806450" lvl="1" indent="-342900" algn="just" eaLnBrk="1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ja-JP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Conditional (boolean) expression</a:t>
            </a:r>
          </a:p>
          <a:p>
            <a:pPr marL="806450" lvl="1" indent="-342900" algn="just" eaLnBrk="1" hangingPunct="1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altLang="ja-JP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Iteration </a:t>
            </a:r>
            <a:r>
              <a:rPr lang="en-US" altLang="ja-JP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</a:p>
          <a:p>
            <a:pPr lvl="1" eaLnBrk="1" hangingPunct="1">
              <a:buClr>
                <a:srgbClr val="FFC000"/>
              </a:buClr>
              <a:buSzPct val="75000"/>
            </a:pPr>
            <a:r>
              <a:rPr lang="ru-RU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endParaRPr lang="ru-RU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ctr" eaLnBrk="1" hangingPunct="1">
              <a:buClr>
                <a:srgbClr val="FFC000"/>
              </a:buClr>
              <a:buSzPct val="75000"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General syntax of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loop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ctr" eaLnBrk="1" hangingPunct="1">
              <a:buClr>
                <a:srgbClr val="FFC000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alt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ctr" eaLnBrk="1" hangingPunct="1">
              <a:buClr>
                <a:srgbClr val="FFC000"/>
              </a:buClr>
              <a:buSzPct val="75000"/>
              <a:tabLst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ru-RU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(/*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Initialization*/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/*Condition*/ 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Iteration */) {</a:t>
            </a:r>
          </a:p>
          <a:p>
            <a:pPr lvl="2" eaLnBrk="1" hangingPunct="1">
              <a:buClr>
                <a:srgbClr val="FFC000"/>
              </a:buClr>
              <a:buSzPct val="75000"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loop body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341313" lvl="2" eaLnBrk="1" hangingPunct="1">
              <a:buClr>
                <a:srgbClr val="FFC000"/>
              </a:buClr>
              <a:buSzPct val="75000"/>
            </a:pP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50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49832</TotalTime>
  <Words>2075</Words>
  <Application>Microsoft Office PowerPoint</Application>
  <PresentationFormat>On-screen Show (4:3)</PresentationFormat>
  <Paragraphs>458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Courier New</vt:lpstr>
      <vt:lpstr>Franklin Gothic Book</vt:lpstr>
      <vt:lpstr>Franklin Gothic Medium</vt:lpstr>
      <vt:lpstr>Lucida Sans Unicode</vt:lpstr>
      <vt:lpstr>MS PGothic</vt:lpstr>
      <vt:lpstr>Times New Roman</vt:lpstr>
      <vt:lpstr>Wingdings</vt:lpstr>
      <vt:lpstr>epam-ppt-cover</vt:lpstr>
      <vt:lpstr>epam-ppt-light</vt:lpstr>
      <vt:lpstr>Loops and Arrays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Chesalin</dc:creator>
  <cp:lastModifiedBy>Vahram Kurghinyan</cp:lastModifiedBy>
  <cp:revision>1040</cp:revision>
  <cp:lastPrinted>2012-02-27T18:53:02Z</cp:lastPrinted>
  <dcterms:created xsi:type="dcterms:W3CDTF">2011-09-13T23:33:50Z</dcterms:created>
  <dcterms:modified xsi:type="dcterms:W3CDTF">2016-03-11T13:21:58Z</dcterms:modified>
</cp:coreProperties>
</file>