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5" r:id="rId4"/>
    <p:sldMasterId id="2147483730" r:id="rId5"/>
  </p:sldMasterIdLst>
  <p:notesMasterIdLst>
    <p:notesMasterId r:id="rId22"/>
  </p:notesMasterIdLst>
  <p:handoutMasterIdLst>
    <p:handoutMasterId r:id="rId23"/>
  </p:handoutMasterIdLst>
  <p:sldIdLst>
    <p:sldId id="449" r:id="rId6"/>
    <p:sldId id="271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8" r:id="rId17"/>
    <p:sldId id="469" r:id="rId18"/>
    <p:sldId id="467" r:id="rId19"/>
    <p:sldId id="470" r:id="rId20"/>
    <p:sldId id="4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6719" autoAdjust="0"/>
  </p:normalViewPr>
  <p:slideViewPr>
    <p:cSldViewPr snapToGrid="0">
      <p:cViewPr>
        <p:scale>
          <a:sx n="100" d="100"/>
          <a:sy n="100" d="100"/>
        </p:scale>
        <p:origin x="498" y="-60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69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95347" y="1843564"/>
            <a:ext cx="4608915" cy="1587679"/>
          </a:xfrm>
        </p:spPr>
        <p:txBody>
          <a:bodyPr/>
          <a:lstStyle/>
          <a:p>
            <a:pPr algn="ctr"/>
            <a:r>
              <a:rPr lang="en-US" sz="6000" dirty="0" smtClean="0"/>
              <a:t>GENERICS</a:t>
            </a:r>
          </a:p>
          <a:p>
            <a:pPr algn="ctr"/>
            <a:r>
              <a:rPr lang="en-US" sz="6000" dirty="0" smtClean="0"/>
              <a:t>IN</a:t>
            </a:r>
            <a:r>
              <a:rPr lang="en-US" sz="6000" dirty="0"/>
              <a:t> JAVA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VAHRAM KURGHINYAN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MARCH 25, 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driveVehicles(List&lt;?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Vehicle&gt;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(Vehicle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v.drive();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Vehicle&gt;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is called </a:t>
            </a:r>
            <a:r>
              <a:rPr lang="en-US" b="1" dirty="0" smtClean="0"/>
              <a:t>bounded wildcard</a:t>
            </a:r>
            <a:r>
              <a:rPr lang="en-US" dirty="0" smtClean="0"/>
              <a:t>. It is yet an </a:t>
            </a:r>
            <a:r>
              <a:rPr lang="en-US" b="1" dirty="0" smtClean="0"/>
              <a:t>unknown type </a:t>
            </a:r>
            <a:r>
              <a:rPr lang="en-US" dirty="0" smtClean="0"/>
              <a:t>that can be </a:t>
            </a:r>
            <a:r>
              <a:rPr lang="en-US" b="1" dirty="0" smtClean="0"/>
              <a:t>either Vehicle </a:t>
            </a:r>
            <a:r>
              <a:rPr lang="en-US" dirty="0" smtClean="0"/>
              <a:t>itself or </a:t>
            </a:r>
            <a:r>
              <a:rPr lang="en-US" b="1" dirty="0" smtClean="0"/>
              <a:t>any of its subtypes</a:t>
            </a:r>
            <a:r>
              <a:rPr lang="en-US" dirty="0" smtClean="0"/>
              <a:t>.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driveVehicles</a:t>
            </a:r>
            <a:r>
              <a:rPr lang="en-US" dirty="0" smtClean="0"/>
              <a:t> </a:t>
            </a:r>
            <a:r>
              <a:rPr lang="en-US" dirty="0"/>
              <a:t>method can already be called for a </a:t>
            </a: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b="1" dirty="0"/>
              <a:t>any </a:t>
            </a:r>
            <a:r>
              <a:rPr lang="en-US" b="1" dirty="0" smtClean="0"/>
              <a:t>Vehicle </a:t>
            </a:r>
            <a:r>
              <a:rPr lang="en-US" b="1" dirty="0"/>
              <a:t>argument</a:t>
            </a:r>
            <a:r>
              <a:rPr lang="en-US" dirty="0"/>
              <a:t>: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List&lt;Bicycle&gt;, ArrayList&lt;Truck&gt;, LinkedList&lt;Vehicle&gt;.</a:t>
            </a:r>
          </a:p>
          <a:p>
            <a:pPr algn="just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&lt;?&gt;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Correct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Object());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"abc"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?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Vehicle&gt;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vs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ArrayList&lt;Truck&gt;();</a:t>
            </a:r>
            <a:r>
              <a:rPr lang="en-US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Correct</a:t>
            </a:r>
            <a:endParaRPr lang="en-US" dirty="0" smtClean="0"/>
          </a:p>
          <a:p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vs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.add(0,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Vehicle());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vs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.add(1,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Truck());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?</a:t>
            </a:r>
            <a:endParaRPr lang="en-US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BOUNDED WILDCARDS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4888993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 smtClean="0"/>
              <a:t>Separate methods can also be </a:t>
            </a:r>
            <a:r>
              <a:rPr lang="en-US" sz="1500" b="1" dirty="0" smtClean="0"/>
              <a:t>generic</a:t>
            </a:r>
            <a:r>
              <a:rPr lang="en-US" sz="1500" dirty="0" smtClean="0"/>
              <a:t>, even inside a </a:t>
            </a:r>
            <a:r>
              <a:rPr lang="en-US" sz="1500" b="1" dirty="0" smtClean="0"/>
              <a:t>non-generic class</a:t>
            </a:r>
            <a:r>
              <a:rPr lang="en-US" sz="1500" dirty="0" smtClean="0"/>
              <a:t>.</a:t>
            </a:r>
          </a:p>
          <a:p>
            <a:pPr algn="just"/>
            <a:r>
              <a:rPr lang="en-US" sz="1500" b="1" i="1" dirty="0" smtClean="0"/>
              <a:t>Generic </a:t>
            </a:r>
            <a:r>
              <a:rPr lang="en-US" sz="1500" b="1" i="1" dirty="0"/>
              <a:t>methods</a:t>
            </a:r>
            <a:r>
              <a:rPr lang="en-US" sz="1500" b="1" dirty="0"/>
              <a:t> </a:t>
            </a:r>
            <a:r>
              <a:rPr lang="en-US" sz="1500" dirty="0"/>
              <a:t>are methods </a:t>
            </a:r>
            <a:r>
              <a:rPr lang="en-US" sz="1500" b="1" dirty="0" smtClean="0"/>
              <a:t>definition</a:t>
            </a:r>
            <a:r>
              <a:rPr lang="en-US" sz="1500" dirty="0" smtClean="0"/>
              <a:t> of which contain </a:t>
            </a:r>
            <a:r>
              <a:rPr lang="en-US" sz="1500" b="1" dirty="0" smtClean="0"/>
              <a:t>type </a:t>
            </a:r>
            <a:r>
              <a:rPr lang="en-US" sz="1500" b="1" dirty="0"/>
              <a:t>parameters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b="1" dirty="0" smtClean="0"/>
              <a:t>Type parameters </a:t>
            </a:r>
            <a:r>
              <a:rPr lang="en-US" sz="1500" dirty="0" smtClean="0"/>
              <a:t>in generic methods are </a:t>
            </a:r>
            <a:r>
              <a:rPr lang="en-US" sz="1500" b="1" dirty="0" smtClean="0"/>
              <a:t>accessible</a:t>
            </a:r>
            <a:r>
              <a:rPr lang="en-US" sz="1500" dirty="0" smtClean="0"/>
              <a:t> </a:t>
            </a:r>
            <a:r>
              <a:rPr lang="en-US" sz="1500" b="1" dirty="0" smtClean="0"/>
              <a:t>only</a:t>
            </a:r>
            <a:r>
              <a:rPr lang="en-US" sz="1500" dirty="0" smtClean="0"/>
              <a:t> within the </a:t>
            </a:r>
            <a:r>
              <a:rPr lang="en-US" sz="1500" b="1" dirty="0" smtClean="0"/>
              <a:t>method scope</a:t>
            </a:r>
            <a:r>
              <a:rPr lang="en-US" sz="1500" dirty="0" smtClean="0"/>
              <a:t>.</a:t>
            </a:r>
          </a:p>
          <a:p>
            <a:pPr algn="just"/>
            <a:r>
              <a:rPr lang="en-US" sz="1500" dirty="0" smtClean="0"/>
              <a:t>The </a:t>
            </a:r>
            <a:r>
              <a:rPr lang="en-US" sz="1500" b="1" dirty="0" smtClean="0"/>
              <a:t>values</a:t>
            </a:r>
            <a:r>
              <a:rPr lang="en-US" sz="1500" dirty="0" smtClean="0"/>
              <a:t> of type parameters are </a:t>
            </a:r>
            <a:r>
              <a:rPr lang="en-US" sz="1500" b="1" dirty="0" smtClean="0"/>
              <a:t>determined</a:t>
            </a:r>
            <a:r>
              <a:rPr lang="en-US" sz="1500" dirty="0" smtClean="0"/>
              <a:t> when the method is </a:t>
            </a:r>
            <a:r>
              <a:rPr lang="en-US" sz="1500" b="1" dirty="0" smtClean="0"/>
              <a:t>invoked,</a:t>
            </a:r>
            <a:r>
              <a:rPr lang="en-US" sz="1500" dirty="0" smtClean="0"/>
              <a:t> </a:t>
            </a:r>
            <a:r>
              <a:rPr lang="en-US" sz="1500" dirty="0"/>
              <a:t>based on the types of the actual arguments.</a:t>
            </a:r>
            <a:endParaRPr lang="en-US" sz="1500" dirty="0" smtClean="0"/>
          </a:p>
          <a:p>
            <a:pPr algn="just">
              <a:spcAft>
                <a:spcPts val="600"/>
              </a:spcAft>
            </a:pPr>
            <a:r>
              <a:rPr lang="en-US" sz="1500" dirty="0"/>
              <a:t>Type parameters are listed </a:t>
            </a:r>
            <a:r>
              <a:rPr lang="en-US" sz="1500" b="1" dirty="0" smtClean="0"/>
              <a:t>after </a:t>
            </a:r>
            <a:r>
              <a:rPr lang="en-US" sz="1500" b="1" dirty="0"/>
              <a:t>any access modifiers </a:t>
            </a:r>
            <a:r>
              <a:rPr lang="en-US" sz="1500" dirty="0"/>
              <a:t>and </a:t>
            </a:r>
            <a:r>
              <a:rPr lang="en-US" sz="1500" b="1" dirty="0"/>
              <a:t>before the method return type</a:t>
            </a:r>
            <a:r>
              <a:rPr lang="en-US" sz="1500" dirty="0" smtClean="0"/>
              <a:t>.</a:t>
            </a:r>
          </a:p>
          <a:p>
            <a:pPr algn="just"/>
            <a:r>
              <a:rPr lang="en-US" sz="1500" dirty="0" smtClean="0"/>
              <a:t>Examples:</a:t>
            </a:r>
          </a:p>
          <a:p>
            <a:pPr indent="461963"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&lt;T&gt;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checkEqual(T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obj1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1963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obj1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.equals(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61963">
              <a:lnSpc>
                <a:spcPct val="107000"/>
              </a:lnSpc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 smtClean="0"/>
          </a:p>
          <a:p>
            <a:pPr indent="739775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5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.println(checkEqual(</a:t>
            </a:r>
            <a:r>
              <a:rPr lang="en-US" sz="15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5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String(</a:t>
            </a:r>
            <a:r>
              <a:rPr lang="en-US" sz="15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"abc"</a:t>
            </a:r>
            <a:r>
              <a:rPr lang="en-US" sz="15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15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"abc"</a:t>
            </a:r>
            <a:r>
              <a:rPr lang="en-US" sz="15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en-US" sz="1500" b="1" i="1" dirty="0">
                <a:solidFill>
                  <a:srgbClr val="3F7F5F"/>
                </a:solidFill>
                <a:latin typeface="Courier New" panose="02070309020205020404" pitchFamily="49" charset="0"/>
              </a:rPr>
              <a:t>// true</a:t>
            </a:r>
          </a:p>
          <a:p>
            <a:pPr indent="739775">
              <a:spcAft>
                <a:spcPts val="180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5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.println(checkEqual(</a:t>
            </a:r>
            <a:r>
              <a:rPr lang="en-US" sz="1500" b="1" i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5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Object(), 5)); </a:t>
            </a:r>
            <a:r>
              <a:rPr lang="en-US" sz="1500" b="1" i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500" b="1" i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false</a:t>
            </a:r>
          </a:p>
          <a:p>
            <a:pPr indent="461963"/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T getElementAt(T[] 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array</a:t>
            </a:r>
            <a:r>
              <a:rPr lang="en-US" sz="15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500" b="1" i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int 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index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index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array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	return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array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index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endParaRPr lang="en-US" sz="1500" dirty="0">
              <a:latin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r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SAMPLE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488681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addObjectsToList(Object[]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List&lt;?&gt;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(Object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Compile error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addElementsToList(T[]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List&lt;T&gt;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Correct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500" dirty="0"/>
              <a:t> </a:t>
            </a:r>
            <a:endParaRPr lang="en-US" sz="1500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/>
              <a:t>Generic </a:t>
            </a:r>
            <a:r>
              <a:rPr lang="en-US" sz="1500" dirty="0"/>
              <a:t>methods are used when type parameters occur more than once within method </a:t>
            </a:r>
            <a:r>
              <a:rPr lang="en-US" sz="1500" dirty="0" smtClean="0"/>
              <a:t>definition.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/>
              <a:t>Wildcards can </a:t>
            </a:r>
            <a:r>
              <a:rPr lang="en-US" sz="1500" dirty="0"/>
              <a:t>be used outside of method signatures, as the types of fields, local variables and </a:t>
            </a:r>
            <a:r>
              <a:rPr lang="en-US" sz="1500" dirty="0" smtClean="0"/>
              <a:t>arrays.</a:t>
            </a:r>
            <a:endParaRPr lang="en-US" sz="1500" b="1" dirty="0" smtClean="0"/>
          </a:p>
          <a:p>
            <a:r>
              <a:rPr lang="fr-FR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&lt;T&gt; </a:t>
            </a:r>
            <a:r>
              <a:rPr lang="fr-FR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copy(List&lt;T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fr-FR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dest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List&lt;? </a:t>
            </a:r>
            <a:r>
              <a:rPr lang="fr-FR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T&gt; </a:t>
            </a:r>
            <a:r>
              <a:rPr lang="fr-FR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src</a:t>
            </a:r>
            <a:r>
              <a:rPr lang="fr-FR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fr-FR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}</a:t>
            </a:r>
            <a:endParaRPr lang="fr-FR" sz="15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&lt;T, S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T&gt;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copy(List&lt;T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dest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List&lt;S&gt; </a:t>
            </a:r>
            <a:r>
              <a:rPr lang="en-US" sz="1500" b="1" dirty="0">
                <a:solidFill>
                  <a:srgbClr val="6A3E3E"/>
                </a:solidFill>
                <a:latin typeface="Courier New" panose="02070309020205020404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}</a:t>
            </a:r>
            <a:endParaRPr lang="en-US" sz="15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GENERIC METHODS VS WILDCARD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4784218"/>
          </a:xfrm>
        </p:spPr>
        <p:txBody>
          <a:bodyPr>
            <a:normAutofit fontScale="85000" lnSpcReduction="20000"/>
          </a:bodyPr>
          <a:lstStyle/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Pair&lt;T&gt;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Pair()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Pair(T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getFirst()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getSecond()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b="1" dirty="0" smtClean="0"/>
          </a:p>
          <a:p>
            <a:pPr algn="r"/>
            <a:r>
              <a:rPr lang="en-US" b="1" dirty="0" smtClean="0"/>
              <a:t>SAMPLE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CREATING GENERIC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Pair&lt;T, U&gt; {}</a:t>
            </a:r>
            <a:endParaRPr lang="fr-FR" b="1" dirty="0" smtClean="0">
              <a:solidFill>
                <a:srgbClr val="7F0055"/>
              </a:solidFill>
              <a:latin typeface="Courier New" panose="02070309020205020404" pitchFamily="49" charset="0"/>
              <a:cs typeface="Trebuchet MS" panose="020B0603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rgbClr val="7F0055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class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Pair&lt;T 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extends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 Vehicle &amp; Comparable&lt;T&gt; &amp; Serializable&gt;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  <a:cs typeface="Trebuchet MS" panose="020B0603020202020204" pitchFamily="34" charset="0"/>
              </a:rPr>
              <a:t>{}</a:t>
            </a:r>
          </a:p>
          <a:p>
            <a:r>
              <a:rPr lang="en-US" dirty="0"/>
              <a:t>Generic type declaration is compiled once and for </a:t>
            </a:r>
            <a:r>
              <a:rPr lang="en-US" dirty="0" smtClean="0"/>
              <a:t>all types.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Java compiler applies </a:t>
            </a:r>
            <a:r>
              <a:rPr lang="en-US" b="1" u="sng" dirty="0" smtClean="0"/>
              <a:t>Type Erasure </a:t>
            </a:r>
            <a:r>
              <a:rPr lang="en-US" dirty="0" smtClean="0"/>
              <a:t>mechanism to Generic types and methods.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Pair()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getFirst()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getSecond()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COMPILATION OF GENERIC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257300"/>
            <a:ext cx="8430768" cy="4952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Instantiate Generic Types with Primitive </a:t>
            </a:r>
            <a:r>
              <a:rPr lang="en-US" dirty="0" smtClean="0"/>
              <a:t>Types:</a:t>
            </a: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li =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ArrayList&lt;&gt;(); 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compile </a:t>
            </a:r>
            <a:r>
              <a:rPr lang="en-US" sz="15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li.add(8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Cannot Create Instances of Type </a:t>
            </a:r>
            <a:r>
              <a:rPr lang="en-US" dirty="0" smtClean="0"/>
              <a:t>Parameters:</a:t>
            </a: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&lt;E&gt;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append(List&lt;E&gt;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 </a:t>
            </a:r>
            <a:r>
              <a:rPr lang="en-US" sz="15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E();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5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sz="15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Declare Static Fields Whose Types are Type </a:t>
            </a:r>
            <a:r>
              <a:rPr lang="en-US" dirty="0" smtClean="0"/>
              <a:t>Parameters:</a:t>
            </a:r>
            <a:endParaRPr lang="en-US" dirty="0"/>
          </a:p>
          <a:p>
            <a:pPr indent="971550"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Pair&lt;T&gt;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71550"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static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compile </a:t>
            </a:r>
            <a:r>
              <a:rPr lang="en-US" sz="15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71550">
              <a:lnSpc>
                <a:spcPct val="107000"/>
              </a:lnSpc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... </a:t>
            </a:r>
          </a:p>
          <a:p>
            <a:pPr indent="971550">
              <a:lnSpc>
                <a:spcPct val="107000"/>
              </a:lnSpc>
              <a:spcAft>
                <a:spcPts val="60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Cannot Use </a:t>
            </a:r>
            <a:r>
              <a:rPr lang="en-US" b="1" dirty="0"/>
              <a:t>Casts</a:t>
            </a:r>
            <a:r>
              <a:rPr lang="en-US" dirty="0"/>
              <a:t> or </a:t>
            </a:r>
            <a:r>
              <a:rPr lang="en-US" b="1" dirty="0"/>
              <a:t>instanceof</a:t>
            </a:r>
            <a:r>
              <a:rPr lang="en-US" dirty="0"/>
              <a:t> with Parameterized </a:t>
            </a:r>
            <a:r>
              <a:rPr lang="en-US" dirty="0" smtClean="0"/>
              <a:t>Types:</a:t>
            </a: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&lt;E&gt;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check(List&lt;E&gt;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ArrayList&lt;Integer&gt;) { }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5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 </a:t>
            </a:r>
            <a:r>
              <a:rPr lang="en-US" sz="15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RESTRICTIONS ON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7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257300"/>
            <a:ext cx="8705849" cy="4952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Create Arrays of Parameterized </a:t>
            </a:r>
            <a:r>
              <a:rPr lang="en-US" dirty="0"/>
              <a:t>Types:</a:t>
            </a:r>
          </a:p>
          <a:p>
            <a:pPr indent="6858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Pair&lt;String&gt;[]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Pair&lt;String&gt;[10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];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compile error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Cannot Create, Catch, or Throw Objects of Parameterized </a:t>
            </a:r>
            <a:r>
              <a:rPr lang="en-US" dirty="0"/>
              <a:t>Types:</a:t>
            </a:r>
          </a:p>
          <a:p>
            <a:pPr indent="685800"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CustomException&lt;T&gt;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Exception {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//compile error</a:t>
            </a:r>
            <a:endParaRPr lang="ru-RU" sz="1500" dirty="0">
              <a:solidFill>
                <a:srgbClr val="3F7F5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  </a:t>
            </a:r>
            <a:r>
              <a:rPr lang="en-US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Overload a Method Where the Formal Parameter Types of Each Overload Erase to the Same Raw Type:</a:t>
            </a: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Example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print(Set&lt;String&gt;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print(Set&lt;Integer&gt;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858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RESTRICTIONS ON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5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ITEMS TO DISCUSS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9113" indent="-519113">
              <a:buFont typeface="Wingdings" panose="05000000000000000000" pitchFamily="2" charset="2"/>
              <a:buChar char="ü"/>
            </a:pPr>
            <a:r>
              <a:rPr lang="en-US" sz="3600" dirty="0"/>
              <a:t>The </a:t>
            </a:r>
            <a:r>
              <a:rPr lang="en-US" sz="3600" dirty="0" smtClean="0"/>
              <a:t>Idea </a:t>
            </a:r>
            <a:r>
              <a:rPr lang="en-US" sz="3600" dirty="0"/>
              <a:t>of </a:t>
            </a:r>
            <a:r>
              <a:rPr lang="en-US" sz="3600" dirty="0" smtClean="0"/>
              <a:t>Generics</a:t>
            </a:r>
            <a:endParaRPr lang="en-US" sz="3600" dirty="0"/>
          </a:p>
          <a:p>
            <a:pPr marL="519113" indent="-519113">
              <a:buFont typeface="Wingdings" panose="05000000000000000000" pitchFamily="2" charset="2"/>
              <a:buChar char="ü"/>
            </a:pPr>
            <a:r>
              <a:rPr lang="en-US" sz="3600" dirty="0" smtClean="0"/>
              <a:t>Using Generics in Java</a:t>
            </a:r>
            <a:endParaRPr lang="en-US" sz="3600" dirty="0"/>
          </a:p>
          <a:p>
            <a:pPr marL="519113" indent="-519113">
              <a:buFont typeface="Wingdings" panose="05000000000000000000" pitchFamily="2" charset="2"/>
              <a:buChar char="ü"/>
            </a:pPr>
            <a:r>
              <a:rPr lang="en-US" sz="3600" dirty="0" smtClean="0"/>
              <a:t>Defining Generic Class</a:t>
            </a:r>
            <a:endParaRPr lang="en-US" sz="3600" dirty="0"/>
          </a:p>
          <a:p>
            <a:pPr marL="519113" indent="-519113">
              <a:buFont typeface="Wingdings" panose="05000000000000000000" pitchFamily="2" charset="2"/>
              <a:buChar char="ü"/>
            </a:pPr>
            <a:r>
              <a:rPr lang="en-US" sz="3600" dirty="0" smtClean="0"/>
              <a:t>Restrictions on Generics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44488" algn="just">
              <a:spcAft>
                <a:spcPts val="1200"/>
              </a:spcAft>
            </a:pPr>
            <a:r>
              <a:rPr lang="en-US" sz="1800" b="1" i="1" dirty="0" smtClean="0"/>
              <a:t>Generic programming </a:t>
            </a:r>
            <a:r>
              <a:rPr lang="en-US" sz="1800" dirty="0" smtClean="0"/>
              <a:t>is </a:t>
            </a:r>
            <a:r>
              <a:rPr lang="en-US" sz="1800" dirty="0"/>
              <a:t>a language </a:t>
            </a:r>
            <a:r>
              <a:rPr lang="en-US" sz="1800" b="1" dirty="0"/>
              <a:t>feature</a:t>
            </a:r>
            <a:r>
              <a:rPr lang="en-US" sz="1800" dirty="0"/>
              <a:t> </a:t>
            </a:r>
            <a:r>
              <a:rPr lang="en-US" sz="1800" dirty="0" smtClean="0"/>
              <a:t>which allows writing code for </a:t>
            </a:r>
            <a:r>
              <a:rPr lang="en-US" sz="1800" b="1" dirty="0" smtClean="0"/>
              <a:t>one type </a:t>
            </a:r>
            <a:r>
              <a:rPr lang="en-US" sz="1800" dirty="0" smtClean="0"/>
              <a:t>that is </a:t>
            </a:r>
            <a:r>
              <a:rPr lang="en-US" sz="1800" b="1" dirty="0"/>
              <a:t>applicable for all types</a:t>
            </a:r>
            <a:r>
              <a:rPr lang="en-US" sz="1800" dirty="0"/>
              <a:t>, instead of writing </a:t>
            </a:r>
            <a:r>
              <a:rPr lang="en-US" sz="1800" b="1" dirty="0"/>
              <a:t>separate classes for each </a:t>
            </a:r>
            <a:r>
              <a:rPr lang="en-US" sz="1800" b="1" dirty="0" smtClean="0"/>
              <a:t>type.</a:t>
            </a:r>
          </a:p>
          <a:p>
            <a:pPr indent="344488" algn="just">
              <a:spcAft>
                <a:spcPts val="600"/>
              </a:spcAft>
            </a:pPr>
            <a:r>
              <a:rPr lang="en-US" sz="1800" b="1" dirty="0" smtClean="0"/>
              <a:t>Generics </a:t>
            </a:r>
            <a:r>
              <a:rPr lang="en-US" sz="1800" dirty="0" smtClean="0"/>
              <a:t>were</a:t>
            </a:r>
            <a:r>
              <a:rPr lang="en-US" sz="1800" b="1" dirty="0" smtClean="0"/>
              <a:t> </a:t>
            </a:r>
            <a:r>
              <a:rPr lang="en-US" sz="1800" dirty="0"/>
              <a:t>introduced to Java in Version </a:t>
            </a:r>
            <a:r>
              <a:rPr lang="en-US" sz="1800" dirty="0" smtClean="0"/>
              <a:t>1.5 and provided the following benefits:</a:t>
            </a:r>
          </a:p>
          <a:p>
            <a:pPr marL="173736" lvl="0" indent="-173736">
              <a:spcAft>
                <a:spcPts val="600"/>
              </a:spcAft>
              <a:buFont typeface="Arial"/>
              <a:buChar char="•"/>
            </a:pPr>
            <a:r>
              <a:rPr lang="en-US" b="1" dirty="0" smtClean="0"/>
              <a:t>Type Safety – </a:t>
            </a:r>
            <a:r>
              <a:rPr lang="en-US" dirty="0" smtClean="0"/>
              <a:t>The </a:t>
            </a:r>
            <a:r>
              <a:rPr lang="en-US" b="1" dirty="0" smtClean="0"/>
              <a:t>Java </a:t>
            </a:r>
            <a:r>
              <a:rPr lang="en-US" b="1" dirty="0"/>
              <a:t>compiler </a:t>
            </a:r>
            <a:r>
              <a:rPr lang="en-US" dirty="0"/>
              <a:t>applies </a:t>
            </a:r>
            <a:r>
              <a:rPr lang="en-US" b="1" dirty="0"/>
              <a:t>strong type checking </a:t>
            </a:r>
            <a:r>
              <a:rPr lang="en-US" dirty="0"/>
              <a:t>to </a:t>
            </a:r>
            <a:r>
              <a:rPr lang="en-US" b="1" dirty="0"/>
              <a:t>generic code </a:t>
            </a:r>
            <a:r>
              <a:rPr lang="en-US" dirty="0"/>
              <a:t>and </a:t>
            </a:r>
            <a:r>
              <a:rPr lang="en-US" b="1" dirty="0"/>
              <a:t>issues errors </a:t>
            </a:r>
            <a:r>
              <a:rPr lang="en-US" dirty="0"/>
              <a:t>if the code </a:t>
            </a:r>
            <a:r>
              <a:rPr lang="en-US" b="1" dirty="0"/>
              <a:t>violates</a:t>
            </a:r>
            <a:r>
              <a:rPr lang="en-US" dirty="0"/>
              <a:t> type </a:t>
            </a:r>
            <a:r>
              <a:rPr lang="en-US" dirty="0" smtClean="0"/>
              <a:t>safety.</a:t>
            </a:r>
          </a:p>
          <a:p>
            <a:pPr marL="173736" lvl="0" indent="-173736">
              <a:spcAft>
                <a:spcPts val="600"/>
              </a:spcAft>
              <a:buFont typeface="Arial"/>
              <a:buChar char="•"/>
            </a:pPr>
            <a:r>
              <a:rPr lang="en-US" b="1" dirty="0"/>
              <a:t>Elimination of </a:t>
            </a:r>
            <a:r>
              <a:rPr lang="en-US" b="1" dirty="0" smtClean="0"/>
              <a:t>casts – </a:t>
            </a:r>
            <a:r>
              <a:rPr lang="en-US" dirty="0" smtClean="0"/>
              <a:t>Prior to Generics, it was </a:t>
            </a:r>
            <a:r>
              <a:rPr lang="en-US" b="1" dirty="0" smtClean="0"/>
              <a:t>required</a:t>
            </a:r>
            <a:r>
              <a:rPr lang="en-US" dirty="0" smtClean="0"/>
              <a:t> to </a:t>
            </a:r>
            <a:r>
              <a:rPr lang="en-US" b="1" dirty="0" smtClean="0"/>
              <a:t>cast</a:t>
            </a:r>
            <a:r>
              <a:rPr lang="en-US" dirty="0" smtClean="0"/>
              <a:t> the objects retrieved from Java collections to the </a:t>
            </a:r>
            <a:r>
              <a:rPr lang="en-US" b="1" dirty="0" smtClean="0"/>
              <a:t>specified type</a:t>
            </a:r>
            <a:r>
              <a:rPr lang="en-US" dirty="0" smtClean="0"/>
              <a:t>. With Generics, it is </a:t>
            </a:r>
            <a:r>
              <a:rPr lang="en-US" b="1" dirty="0" smtClean="0"/>
              <a:t>not required </a:t>
            </a:r>
            <a:r>
              <a:rPr lang="en-US" dirty="0" smtClean="0"/>
              <a:t>anymore.</a:t>
            </a:r>
          </a:p>
          <a:p>
            <a:pPr marL="173736" lvl="0" indent="-173736">
              <a:buFont typeface="Arial"/>
              <a:buChar char="•"/>
            </a:pPr>
            <a:r>
              <a:rPr lang="en-US" b="1" dirty="0" smtClean="0"/>
              <a:t>Generic Algorithms – </a:t>
            </a:r>
            <a:r>
              <a:rPr lang="en-US" dirty="0" smtClean="0"/>
              <a:t>With Generics, it is possible to </a:t>
            </a:r>
            <a:r>
              <a:rPr lang="en-US" b="1" dirty="0" smtClean="0"/>
              <a:t>implement algorithms </a:t>
            </a:r>
            <a:r>
              <a:rPr lang="en-US" dirty="0"/>
              <a:t>that work on collections of </a:t>
            </a:r>
            <a:r>
              <a:rPr lang="en-US" b="1" dirty="0"/>
              <a:t>different </a:t>
            </a:r>
            <a:r>
              <a:rPr lang="en-US" b="1" dirty="0" smtClean="0"/>
              <a:t>types</a:t>
            </a:r>
            <a:r>
              <a:rPr lang="en-US" dirty="0" smtClean="0"/>
              <a:t>, and are </a:t>
            </a:r>
            <a:r>
              <a:rPr lang="en-US" b="1" dirty="0" smtClean="0"/>
              <a:t>more readable </a:t>
            </a:r>
            <a:r>
              <a:rPr lang="en-US" dirty="0" smtClean="0"/>
              <a:t>and </a:t>
            </a:r>
            <a:r>
              <a:rPr lang="en-US" b="1" dirty="0" smtClean="0"/>
              <a:t>less error prone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98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ArrayList();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Integer(10));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"abc"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(Integer)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.get(0);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(Integer)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.get(1);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There are </a:t>
            </a:r>
            <a:r>
              <a:rPr lang="en-US" b="1" dirty="0" smtClean="0"/>
              <a:t>no compile errors </a:t>
            </a:r>
            <a:r>
              <a:rPr lang="en-US" dirty="0" smtClean="0"/>
              <a:t>in the above code.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Lines 2 and 3  add elements to the list </a:t>
            </a:r>
            <a:r>
              <a:rPr lang="en-US" b="1" dirty="0" smtClean="0"/>
              <a:t>without any type checking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Lines 4 and 5 get elements from the list and </a:t>
            </a:r>
            <a:r>
              <a:rPr lang="en-US" b="1" dirty="0" smtClean="0"/>
              <a:t>cast them to Integer</a:t>
            </a:r>
            <a:r>
              <a:rPr lang="en-US" dirty="0" smtClean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Line 6 is </a:t>
            </a:r>
            <a:r>
              <a:rPr lang="en-US" b="1" dirty="0" smtClean="0"/>
              <a:t>not executed </a:t>
            </a:r>
            <a:r>
              <a:rPr lang="en-US" dirty="0"/>
              <a:t>as </a:t>
            </a:r>
            <a:r>
              <a:rPr lang="en-US" b="1" dirty="0" smtClean="0"/>
              <a:t>ClassCastException</a:t>
            </a:r>
            <a:r>
              <a:rPr lang="en-US" dirty="0" smtClean="0"/>
              <a:t> is thrown on line 5</a:t>
            </a:r>
            <a:r>
              <a:rPr lang="en-US" b="1" dirty="0" smtClean="0"/>
              <a:t> at Runtime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PRE-GENERIC COLLECTIONS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ArrayList&lt;Integer&gt;();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Integer(10));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intList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"abc"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.get(0);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Line 1 declares and initializes a </a:t>
            </a:r>
            <a:r>
              <a:rPr lang="en-US" b="1" dirty="0" smtClean="0"/>
              <a:t>variable of generic list type</a:t>
            </a:r>
            <a:r>
              <a:rPr lang="en-US" dirty="0" smtClean="0"/>
              <a:t> with </a:t>
            </a:r>
            <a:r>
              <a:rPr lang="en-US" b="1" dirty="0" smtClean="0"/>
              <a:t>Integer </a:t>
            </a:r>
            <a:r>
              <a:rPr lang="en-US" dirty="0" smtClean="0"/>
              <a:t>as </a:t>
            </a:r>
            <a:r>
              <a:rPr lang="en-US" b="1" dirty="0" smtClean="0"/>
              <a:t>type argument</a:t>
            </a:r>
            <a:r>
              <a:rPr lang="en-US" dirty="0" smtClean="0"/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Line 2 </a:t>
            </a:r>
            <a:r>
              <a:rPr lang="en-US" b="1" dirty="0" smtClean="0"/>
              <a:t>checks</a:t>
            </a:r>
            <a:r>
              <a:rPr lang="en-US" dirty="0" smtClean="0"/>
              <a:t> the </a:t>
            </a:r>
            <a:r>
              <a:rPr lang="en-US" b="1" dirty="0" smtClean="0"/>
              <a:t>element</a:t>
            </a:r>
            <a:r>
              <a:rPr lang="en-US" b="1" dirty="0"/>
              <a:t> type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safely</a:t>
            </a:r>
            <a:r>
              <a:rPr lang="en-US" dirty="0" smtClean="0"/>
              <a:t> adds it to the list.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Line </a:t>
            </a:r>
            <a:r>
              <a:rPr lang="en-US" dirty="0" smtClean="0"/>
              <a:t>3 will </a:t>
            </a:r>
            <a:r>
              <a:rPr lang="en-US" b="1" dirty="0" smtClean="0"/>
              <a:t>not compile </a:t>
            </a:r>
            <a:r>
              <a:rPr lang="en-US" dirty="0" smtClean="0"/>
              <a:t>as the add method </a:t>
            </a:r>
            <a:r>
              <a:rPr lang="en-US" b="1" dirty="0" smtClean="0"/>
              <a:t>requires</a:t>
            </a:r>
            <a:r>
              <a:rPr lang="en-US" dirty="0" smtClean="0"/>
              <a:t> Integer argument.</a:t>
            </a:r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Lines 4 gets element from the list. The </a:t>
            </a:r>
            <a:r>
              <a:rPr lang="en-US" b="1" dirty="0" smtClean="0"/>
              <a:t>return type </a:t>
            </a:r>
            <a:r>
              <a:rPr lang="en-US" dirty="0" smtClean="0"/>
              <a:t>of get method is </a:t>
            </a:r>
            <a:r>
              <a:rPr lang="en-US" b="1" dirty="0" smtClean="0"/>
              <a:t>Integer</a:t>
            </a:r>
            <a:r>
              <a:rPr lang="en-US" dirty="0" smtClean="0"/>
              <a:t>, i.e. </a:t>
            </a:r>
            <a:r>
              <a:rPr lang="en-US" b="1" dirty="0" smtClean="0"/>
              <a:t>no cast is required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GENERIC COLLECTIONS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4878107"/>
          </a:xfrm>
          <a:noFill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i="1" dirty="0"/>
              <a:t>Generic type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/>
              <a:t>class</a:t>
            </a:r>
            <a:r>
              <a:rPr lang="en-US" dirty="0"/>
              <a:t> or </a:t>
            </a:r>
            <a:r>
              <a:rPr lang="en-US" b="1" dirty="0"/>
              <a:t>interface</a:t>
            </a:r>
            <a:r>
              <a:rPr lang="en-US" dirty="0"/>
              <a:t> that is </a:t>
            </a:r>
            <a:r>
              <a:rPr lang="en-US" b="1" dirty="0"/>
              <a:t>parameterized over types. </a:t>
            </a:r>
            <a:r>
              <a:rPr lang="en-US" dirty="0"/>
              <a:t>The </a:t>
            </a:r>
            <a:r>
              <a:rPr lang="en-US" b="1" dirty="0"/>
              <a:t>syntax</a:t>
            </a:r>
            <a:r>
              <a:rPr lang="en-US" dirty="0"/>
              <a:t> of </a:t>
            </a:r>
            <a:r>
              <a:rPr lang="en-US" b="1" dirty="0"/>
              <a:t>Generic type </a:t>
            </a:r>
            <a:r>
              <a:rPr lang="en-US" dirty="0"/>
              <a:t>is: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/>
              <a:t> Name&lt;T1, T2, ..., Tn&gt; { /* ... */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List &lt;E&gt;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add(E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To </a:t>
            </a:r>
            <a:r>
              <a:rPr lang="en-US" dirty="0"/>
              <a:t>reference the </a:t>
            </a:r>
            <a:r>
              <a:rPr lang="en-US" b="1" dirty="0"/>
              <a:t>generic </a:t>
            </a:r>
            <a:r>
              <a:rPr lang="en-US" b="1" dirty="0" smtClean="0"/>
              <a:t>List </a:t>
            </a:r>
            <a:r>
              <a:rPr lang="en-US" dirty="0" smtClean="0"/>
              <a:t>from within the code</a:t>
            </a:r>
            <a:r>
              <a:rPr lang="en-US" dirty="0"/>
              <a:t>, you must perform a </a:t>
            </a:r>
            <a:r>
              <a:rPr lang="en-US" b="1" dirty="0"/>
              <a:t>generic type invocation,</a:t>
            </a:r>
            <a:r>
              <a:rPr lang="en-US" dirty="0"/>
              <a:t> which </a:t>
            </a:r>
            <a:r>
              <a:rPr lang="en-US" b="1" dirty="0"/>
              <a:t>replaces</a:t>
            </a:r>
            <a:r>
              <a:rPr lang="en-US" b="1" i="1" dirty="0"/>
              <a:t>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b="1" i="1" dirty="0" smtClean="0"/>
              <a:t> </a:t>
            </a:r>
            <a:r>
              <a:rPr lang="en-US" dirty="0"/>
              <a:t>with some </a:t>
            </a:r>
            <a:r>
              <a:rPr lang="en-US" b="1" dirty="0"/>
              <a:t>concrete value</a:t>
            </a:r>
            <a:r>
              <a:rPr lang="en-US" dirty="0"/>
              <a:t>, such as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dirty="0" smtClean="0"/>
              <a:t>:</a:t>
            </a:r>
            <a:endParaRPr lang="en-US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List&lt;Integer&gt; 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ArrayList&lt;Integer&gt;(); </a:t>
            </a:r>
            <a:endParaRPr lang="en-US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smtClean="0"/>
              <a:t> in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 &lt;E&gt;</a:t>
            </a:r>
            <a:r>
              <a:rPr lang="en-US" dirty="0" smtClean="0"/>
              <a:t> is called type parameter 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 </a:t>
            </a:r>
            <a:r>
              <a:rPr lang="en-US" dirty="0"/>
              <a:t>in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List&lt;Integer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/>
              <a:t> is called </a:t>
            </a:r>
            <a:r>
              <a:rPr lang="en-US" dirty="0" smtClean="0"/>
              <a:t>type argument.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Type parameters can be substituted with </a:t>
            </a:r>
            <a:r>
              <a:rPr lang="en-US" b="1" dirty="0" smtClean="0"/>
              <a:t>any reference type</a:t>
            </a:r>
            <a:r>
              <a:rPr lang="en-US" dirty="0" smtClean="0"/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List&lt;String&gt;, List&lt;Employee&gt;, List&lt;List&lt;Student&gt;&gt; ...</a:t>
            </a:r>
          </a:p>
          <a:p>
            <a:r>
              <a:rPr lang="en-US" dirty="0" smtClean="0"/>
              <a:t>However, </a:t>
            </a:r>
            <a:r>
              <a:rPr lang="en-US" b="1" dirty="0" smtClean="0"/>
              <a:t>no separate copy </a:t>
            </a:r>
            <a:r>
              <a:rPr lang="en-US" b="1" dirty="0"/>
              <a:t>of </a:t>
            </a:r>
            <a:r>
              <a:rPr lang="en-US" b="1" dirty="0" smtClean="0"/>
              <a:t>code exists </a:t>
            </a:r>
            <a:r>
              <a:rPr lang="en-US" dirty="0" smtClean="0"/>
              <a:t>for </a:t>
            </a:r>
            <a:r>
              <a:rPr lang="en-US" b="1" dirty="0" smtClean="0"/>
              <a:t>each</a:t>
            </a:r>
            <a:r>
              <a:rPr lang="en-US" dirty="0" smtClean="0"/>
              <a:t> type argument: neither in compiled </a:t>
            </a:r>
            <a:r>
              <a:rPr lang="en-US" b="1" dirty="0" smtClean="0"/>
              <a:t>.class files </a:t>
            </a:r>
            <a:r>
              <a:rPr lang="en-US" dirty="0" smtClean="0"/>
              <a:t>nor </a:t>
            </a:r>
            <a:r>
              <a:rPr lang="en-US" b="1" dirty="0" smtClean="0"/>
              <a:t>at runtime </a:t>
            </a:r>
            <a:r>
              <a:rPr lang="en-US" dirty="0" smtClean="0"/>
              <a:t>execution of the program.</a:t>
            </a:r>
            <a:endParaRPr lang="en-US" dirty="0"/>
          </a:p>
          <a:p>
            <a:r>
              <a:rPr lang="en-US" dirty="0" smtClean="0"/>
              <a:t>Generic </a:t>
            </a:r>
            <a:r>
              <a:rPr lang="en-US" dirty="0"/>
              <a:t>type declaration is </a:t>
            </a:r>
            <a:r>
              <a:rPr lang="en-US" b="1" dirty="0"/>
              <a:t>compiled once </a:t>
            </a:r>
            <a:r>
              <a:rPr lang="en-US" dirty="0"/>
              <a:t>and </a:t>
            </a:r>
            <a:r>
              <a:rPr lang="en-US" b="1" dirty="0"/>
              <a:t>for all</a:t>
            </a:r>
            <a:r>
              <a:rPr lang="en-US" dirty="0"/>
              <a:t>, and turned into a </a:t>
            </a:r>
            <a:r>
              <a:rPr lang="en-US" b="1" dirty="0"/>
              <a:t>single .</a:t>
            </a:r>
            <a:r>
              <a:rPr lang="en-US" b="1" dirty="0" smtClean="0"/>
              <a:t>class </a:t>
            </a:r>
            <a:r>
              <a:rPr lang="en-US" b="1" dirty="0"/>
              <a:t>file</a:t>
            </a:r>
            <a:r>
              <a:rPr lang="en-US" dirty="0"/>
              <a:t>, just like </a:t>
            </a:r>
            <a:r>
              <a:rPr lang="en-US" dirty="0" smtClean="0"/>
              <a:t>any </a:t>
            </a:r>
            <a:r>
              <a:rPr lang="en-US" dirty="0"/>
              <a:t>ordinary class or interface declaration.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SYNTAX OF GENERICS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800" dirty="0"/>
              <a:t>Are the following two methods equivalent</a:t>
            </a:r>
            <a:r>
              <a:rPr lang="en-US" sz="2800" dirty="0" smtClean="0"/>
              <a:t>?</a:t>
            </a:r>
            <a:endParaRPr lang="en-US" sz="4000" b="1" dirty="0" smtClean="0">
              <a:solidFill>
                <a:srgbClr val="7F0055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printCollection(Collection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Iterator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.iterator();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.hasNext())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.println(</a:t>
            </a:r>
            <a:r>
              <a:rPr lang="en-US" sz="20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printGenericCollection(Collection&lt;Object&gt;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(Object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System.</a:t>
            </a:r>
            <a:r>
              <a:rPr lang="en-US" sz="2000" b="1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.println(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GENERICS AND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435607"/>
            <a:ext cx="8612777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Developer();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Correct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List&lt;Employee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new ArrayList&lt;Developer&gt;();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? 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ArrayList&lt;Developer&gt;();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Correct</a:t>
            </a:r>
            <a:endParaRPr lang="en-US" dirty="0">
              <a:solidFill>
                <a:srgbClr val="3F7F5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List&lt;Employee&gt;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?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Employee());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.get(0);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endParaRPr lang="en-US" dirty="0">
              <a:solidFill>
                <a:srgbClr val="3F7F5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Collection&lt;Object&gt;</a:t>
            </a:r>
            <a:r>
              <a:rPr lang="en-US" sz="1800" dirty="0" smtClean="0"/>
              <a:t> </a:t>
            </a:r>
            <a:r>
              <a:rPr lang="en-US" sz="1800" b="1" dirty="0" smtClean="0"/>
              <a:t>is </a:t>
            </a:r>
            <a:r>
              <a:rPr lang="en-US" sz="1800" b="1" dirty="0"/>
              <a:t>not a supertype </a:t>
            </a:r>
            <a:r>
              <a:rPr lang="en-US" sz="1800" dirty="0"/>
              <a:t>of all kinds of collections</a:t>
            </a:r>
            <a:r>
              <a:rPr lang="en-US" sz="1800" dirty="0" smtClean="0"/>
              <a:t>!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rawCollection </a:t>
            </a:r>
            <a:r>
              <a:rPr lang="en-US" sz="1500" b="1" dirty="0"/>
              <a:t>vs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Collection&lt;Object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genericCollection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//?</a:t>
            </a:r>
          </a:p>
          <a:p>
            <a:pPr algn="just"/>
            <a:r>
              <a:rPr lang="en-US" b="1" i="1" dirty="0" smtClean="0"/>
              <a:t>Raw </a:t>
            </a:r>
            <a:r>
              <a:rPr lang="en-US" b="1" i="1" dirty="0"/>
              <a:t>type </a:t>
            </a:r>
            <a:r>
              <a:rPr lang="en-US" dirty="0"/>
              <a:t>is the name of a generic </a:t>
            </a:r>
            <a:r>
              <a:rPr lang="en-US" dirty="0" smtClean="0"/>
              <a:t>type </a:t>
            </a:r>
            <a:r>
              <a:rPr lang="en-US" b="1" dirty="0" smtClean="0"/>
              <a:t>without </a:t>
            </a:r>
            <a:r>
              <a:rPr lang="en-US" b="1" dirty="0"/>
              <a:t>any type </a:t>
            </a:r>
            <a:r>
              <a:rPr lang="en-US" b="1" dirty="0" smtClean="0"/>
              <a:t>arguments</a:t>
            </a:r>
            <a:r>
              <a:rPr lang="en-US" dirty="0" smtClean="0"/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rawList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Avoid Raw Type declarations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rawList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ArrayList&lt;String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not type safe: </a:t>
            </a:r>
            <a:r>
              <a:rPr lang="en-US" sz="1400" b="1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rawList.add(50);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ArrayList&lt;Integer&gt;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rawList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Avoid Unchecked Conversion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/>
              <a:t>Raw type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b="1" dirty="0" smtClean="0"/>
              <a:t>neither recommended</a:t>
            </a:r>
            <a:r>
              <a:rPr lang="en-US" dirty="0" smtClean="0"/>
              <a:t> </a:t>
            </a:r>
            <a:r>
              <a:rPr lang="en-US" b="1" dirty="0" smtClean="0"/>
              <a:t>nor safe </a:t>
            </a:r>
            <a:r>
              <a:rPr lang="en-US" dirty="0" smtClean="0"/>
              <a:t>to use as a </a:t>
            </a:r>
            <a:r>
              <a:rPr lang="en-US" b="1" dirty="0" smtClean="0"/>
              <a:t>supertype of generic types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/>
              <a:t>supertype</a:t>
            </a:r>
            <a:r>
              <a:rPr lang="en-US" dirty="0" smtClean="0"/>
              <a:t> of </a:t>
            </a:r>
            <a:r>
              <a:rPr lang="en-US" b="1" dirty="0" smtClean="0"/>
              <a:t>all Generic Collections </a:t>
            </a:r>
            <a:r>
              <a:rPr lang="en-US" dirty="0" smtClean="0"/>
              <a:t>in Java?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GENERICS AND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8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4791022"/>
          </a:xfrm>
        </p:spPr>
        <p:txBody>
          <a:bodyPr>
            <a:noAutofit/>
          </a:bodyPr>
          <a:lstStyle/>
          <a:p>
            <a:pPr algn="just"/>
            <a:r>
              <a:rPr lang="en-US" sz="1500" dirty="0" smtClean="0"/>
              <a:t>The question mark </a:t>
            </a:r>
            <a:r>
              <a:rPr lang="en-US" sz="1500" b="1" dirty="0" smtClean="0"/>
              <a:t>“?”</a:t>
            </a:r>
            <a:r>
              <a:rPr lang="en-US" sz="1500" dirty="0" smtClean="0"/>
              <a:t> is called </a:t>
            </a:r>
            <a:r>
              <a:rPr lang="en-US" sz="1500" b="1" dirty="0" smtClean="0"/>
              <a:t>Wildcard</a:t>
            </a:r>
            <a:r>
              <a:rPr lang="en-US" sz="1500" dirty="0" smtClean="0"/>
              <a:t> and </a:t>
            </a:r>
            <a:r>
              <a:rPr lang="en-US" sz="1500" b="1" dirty="0" smtClean="0"/>
              <a:t>&lt;?&gt;</a:t>
            </a:r>
            <a:r>
              <a:rPr lang="en-US" sz="1500" dirty="0" smtClean="0"/>
              <a:t> represents an </a:t>
            </a:r>
            <a:r>
              <a:rPr lang="en-US" sz="1500" b="1" dirty="0" smtClean="0"/>
              <a:t>Unknown Type</a:t>
            </a:r>
            <a:r>
              <a:rPr lang="en-US" sz="1500" dirty="0" smtClean="0"/>
              <a:t>.</a:t>
            </a:r>
          </a:p>
          <a:p>
            <a:pPr algn="just"/>
            <a:r>
              <a:rPr lang="en-US" sz="1500" dirty="0" smtClean="0"/>
              <a:t>So,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&lt;?&gt;</a:t>
            </a:r>
            <a:r>
              <a:rPr lang="en-US" sz="1500" dirty="0" smtClean="0"/>
              <a:t> is called </a:t>
            </a:r>
            <a:r>
              <a:rPr lang="en-US" sz="1500" b="1" dirty="0" smtClean="0"/>
              <a:t>collection </a:t>
            </a:r>
            <a:r>
              <a:rPr lang="en-US" sz="1500" b="1" dirty="0"/>
              <a:t>of </a:t>
            </a:r>
            <a:r>
              <a:rPr lang="en-US" sz="1500" b="1" dirty="0" smtClean="0"/>
              <a:t>unknown type</a:t>
            </a:r>
            <a:r>
              <a:rPr lang="en-US" sz="1500" dirty="0" smtClean="0"/>
              <a:t>, i.e. </a:t>
            </a:r>
            <a:r>
              <a:rPr lang="en-US" sz="1500" dirty="0"/>
              <a:t>a collection whose element type </a:t>
            </a:r>
            <a:r>
              <a:rPr lang="en-US" sz="1500" b="1" dirty="0"/>
              <a:t>matches anything</a:t>
            </a:r>
            <a:r>
              <a:rPr lang="en-US" sz="1500" dirty="0" smtClean="0"/>
              <a:t>.</a:t>
            </a: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printGenericCollection(Collection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&lt;?&gt;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(Object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System.</a:t>
            </a:r>
            <a:r>
              <a:rPr lang="en-US" sz="1500" b="1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.println(</a:t>
            </a:r>
            <a:r>
              <a:rPr lang="en-US" sz="15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/>
              <a:t>The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printGenericCollection</a:t>
            </a:r>
            <a:r>
              <a:rPr lang="en-US" sz="1500" dirty="0" smtClean="0"/>
              <a:t> method can already be called for a Collection of </a:t>
            </a:r>
            <a:r>
              <a:rPr lang="en-US" sz="1500" b="1" dirty="0" smtClean="0"/>
              <a:t>any type argument</a:t>
            </a:r>
            <a:r>
              <a:rPr lang="en-US" sz="1500" dirty="0" smtClean="0"/>
              <a:t>: 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List&lt;Integer&gt;, ArrayList&lt;String&gt;, LinkedList&lt;Object&gt;.</a:t>
            </a:r>
          </a:p>
          <a:p>
            <a:pPr>
              <a:lnSpc>
                <a:spcPct val="107000"/>
              </a:lnSpc>
            </a:pPr>
            <a:r>
              <a:rPr lang="en-US" sz="1500" b="1" dirty="0" smtClean="0"/>
              <a:t>Example:</a:t>
            </a:r>
          </a:p>
          <a:p>
            <a:pPr algn="just">
              <a:lnSpc>
                <a:spcPct val="107000"/>
              </a:lnSpc>
            </a:pPr>
            <a:r>
              <a:rPr lang="en-US" sz="1500" b="1" dirty="0" smtClean="0"/>
              <a:t>Vehicle</a:t>
            </a:r>
            <a:r>
              <a:rPr lang="en-US" sz="1500" dirty="0" smtClean="0"/>
              <a:t> class has a </a:t>
            </a:r>
            <a:r>
              <a:rPr lang="en-US" sz="1500" b="1" dirty="0" smtClean="0"/>
              <a:t>drive() </a:t>
            </a:r>
            <a:r>
              <a:rPr lang="en-US" sz="1500" dirty="0" smtClean="0"/>
              <a:t>method. Create a method that receives a List of various Vehicles and drives each of them.</a:t>
            </a: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driveVehicles(List&lt;Vehicle&gt; </a:t>
            </a:r>
            <a:r>
              <a:rPr lang="en-US" sz="15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5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v.drive();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WILDCARD TYPES </a:t>
            </a:r>
            <a:r>
              <a:rPr lang="en-US" dirty="0"/>
              <a:t>&lt;?&gt;</a:t>
            </a:r>
          </a:p>
        </p:txBody>
      </p:sp>
    </p:spTree>
    <p:extLst>
      <p:ext uri="{BB962C8B-B14F-4D97-AF65-F5344CB8AC3E}">
        <p14:creationId xmlns:p14="http://schemas.microsoft.com/office/powerpoint/2010/main" val="981596305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23451</TotalTime>
  <Words>889</Words>
  <Application>Microsoft Office PowerPoint</Application>
  <PresentationFormat>On-screen Show (4:3)</PresentationFormat>
  <Paragraphs>226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Lucida Grande</vt:lpstr>
      <vt:lpstr>ＭＳ Ｐゴシック</vt:lpstr>
      <vt:lpstr>Times New Roman</vt:lpstr>
      <vt:lpstr>Trebuchet MS</vt:lpstr>
      <vt:lpstr>Wingdings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Vahram Kurghinyan</cp:lastModifiedBy>
  <cp:revision>1082</cp:revision>
  <cp:lastPrinted>2014-07-09T13:30:36Z</cp:lastPrinted>
  <dcterms:created xsi:type="dcterms:W3CDTF">2014-07-08T13:27:24Z</dcterms:created>
  <dcterms:modified xsi:type="dcterms:W3CDTF">2016-03-25T09:14:28Z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