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</p:sldMasterIdLst>
  <p:notesMasterIdLst>
    <p:notesMasterId r:id="rId29"/>
  </p:notesMasterIdLst>
  <p:handoutMasterIdLst>
    <p:handoutMasterId r:id="rId30"/>
  </p:handoutMasterIdLst>
  <p:sldIdLst>
    <p:sldId id="444" r:id="rId5"/>
    <p:sldId id="499" r:id="rId6"/>
    <p:sldId id="449" r:id="rId7"/>
    <p:sldId id="484" r:id="rId8"/>
    <p:sldId id="500" r:id="rId9"/>
    <p:sldId id="485" r:id="rId10"/>
    <p:sldId id="489" r:id="rId11"/>
    <p:sldId id="486" r:id="rId12"/>
    <p:sldId id="488" r:id="rId13"/>
    <p:sldId id="487" r:id="rId14"/>
    <p:sldId id="490" r:id="rId15"/>
    <p:sldId id="501" r:id="rId16"/>
    <p:sldId id="505" r:id="rId17"/>
    <p:sldId id="502" r:id="rId18"/>
    <p:sldId id="503" r:id="rId19"/>
    <p:sldId id="504" r:id="rId20"/>
    <p:sldId id="495" r:id="rId21"/>
    <p:sldId id="496" r:id="rId22"/>
    <p:sldId id="491" r:id="rId23"/>
    <p:sldId id="492" r:id="rId24"/>
    <p:sldId id="493" r:id="rId25"/>
    <p:sldId id="494" r:id="rId26"/>
    <p:sldId id="497" r:id="rId27"/>
    <p:sldId id="48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3D8023-9AB5-1446-9A2C-26CB31B24CF0}">
          <p14:sldIdLst>
            <p14:sldId id="444"/>
            <p14:sldId id="499"/>
            <p14:sldId id="449"/>
            <p14:sldId id="484"/>
            <p14:sldId id="500"/>
            <p14:sldId id="485"/>
            <p14:sldId id="489"/>
            <p14:sldId id="486"/>
            <p14:sldId id="488"/>
            <p14:sldId id="487"/>
            <p14:sldId id="490"/>
            <p14:sldId id="501"/>
            <p14:sldId id="505"/>
            <p14:sldId id="502"/>
            <p14:sldId id="503"/>
            <p14:sldId id="504"/>
            <p14:sldId id="495"/>
            <p14:sldId id="496"/>
            <p14:sldId id="491"/>
            <p14:sldId id="492"/>
            <p14:sldId id="493"/>
            <p14:sldId id="494"/>
            <p14:sldId id="497"/>
            <p14:sldId id="4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8" clrIdx="0"/>
  <p:cmAuthor id="2" name="Jillian Baum" initials="" lastIdx="0" clrIdx="1"/>
  <p:cmAuthor id="3" name="Elizabeth Thyberg" initials="ET" lastIdx="2" clrIdx="2">
    <p:extLst>
      <p:ext uri="{19B8F6BF-5375-455C-9EA6-DF929625EA0E}">
        <p15:presenceInfo xmlns:p15="http://schemas.microsoft.com/office/powerpoint/2012/main" userId="S-1-5-21-6361574-293082422-13007618-513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F8FA"/>
    <a:srgbClr val="EBF5FB"/>
    <a:srgbClr val="FFECDD"/>
    <a:srgbClr val="FFE6D1"/>
    <a:srgbClr val="DD6600"/>
    <a:srgbClr val="FBF4FE"/>
    <a:srgbClr val="F7E9FD"/>
    <a:srgbClr val="F3DCFC"/>
    <a:srgbClr val="E5D4FC"/>
    <a:srgbClr val="D2E9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87433" autoAdjust="0"/>
  </p:normalViewPr>
  <p:slideViewPr>
    <p:cSldViewPr snapToGrid="0">
      <p:cViewPr varScale="1">
        <p:scale>
          <a:sx n="78" d="100"/>
          <a:sy n="78" d="100"/>
        </p:scale>
        <p:origin x="1690" y="6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3/21/2016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2E061D-5B57-418E-B82D-A7D7C03CB431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17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2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5288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4042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24F3522-D47E-4279-A4F3-7CA3D9DCC15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18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5288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6731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B3BBB5C-0EDA-46A5-B05E-040E1F2B447D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19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04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5288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510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ECD0AB8-5457-4BD6-8BD6-AB4E5CED69B0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20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2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5288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3336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A60F769-CF78-46FE-B4C4-58C0991159C6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21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4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5288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5125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CDCB501-1409-4819-A618-70BD92BD250C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22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5288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1872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5000" y="5444067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0" y="1889826"/>
            <a:ext cx="7450669" cy="2499045"/>
          </a:xfrm>
        </p:spPr>
        <p:txBody>
          <a:bodyPr tIns="0"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6000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47713" y="4362304"/>
            <a:ext cx="3382957" cy="360099"/>
          </a:xfr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7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2273" y="119512"/>
            <a:ext cx="8337502" cy="72486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088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Insert the picture here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3" y="5263635"/>
            <a:ext cx="6603510" cy="852541"/>
          </a:xfrm>
          <a:solidFill>
            <a:srgbClr val="2FC2D9"/>
          </a:solidFill>
        </p:spPr>
        <p:txBody>
          <a:bodyPr wrap="none" lIns="182880" tIns="36576" rIns="182880">
            <a:spAutoFit/>
          </a:bodyPr>
          <a:lstStyle>
            <a:lvl1pPr marL="0" indent="0">
              <a:buNone/>
              <a:defRPr sz="50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5000" b="0" i="0" cap="all">
                <a:latin typeface="Arial Black"/>
                <a:cs typeface="Arial Black"/>
              </a:defRPr>
            </a:lvl2pPr>
            <a:lvl3pPr marL="914400" indent="0">
              <a:buNone/>
              <a:defRPr sz="5000" b="0" i="0" cap="all">
                <a:latin typeface="Arial Black"/>
                <a:cs typeface="Arial Black"/>
              </a:defRPr>
            </a:lvl3pPr>
            <a:lvl4pPr marL="1371600" indent="0">
              <a:buNone/>
              <a:defRPr sz="5000" b="0" i="0" cap="all">
                <a:latin typeface="Arial Black"/>
                <a:cs typeface="Arial Black"/>
              </a:defRPr>
            </a:lvl4pPr>
            <a:lvl5pPr marL="1828800" indent="0">
              <a:buNone/>
              <a:defRPr sz="50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3" y="4525826"/>
            <a:ext cx="4858053" cy="852541"/>
          </a:xfrm>
          <a:solidFill>
            <a:srgbClr val="2FC2D9"/>
          </a:solidFill>
        </p:spPr>
        <p:txBody>
          <a:bodyPr wrap="none" lIns="182880" tIns="36576" rIns="182880">
            <a:spAutoFit/>
          </a:bodyPr>
          <a:lstStyle>
            <a:lvl1pPr marL="0" indent="0">
              <a:buNone/>
              <a:defRPr sz="50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5000" b="0" i="0" cap="all">
                <a:latin typeface="Arial Black"/>
                <a:cs typeface="Arial Black"/>
              </a:defRPr>
            </a:lvl2pPr>
            <a:lvl3pPr marL="914400" indent="0">
              <a:buNone/>
              <a:defRPr sz="5000" b="0" i="0" cap="all">
                <a:latin typeface="Arial Black"/>
                <a:cs typeface="Arial Black"/>
              </a:defRPr>
            </a:lvl3pPr>
            <a:lvl4pPr marL="1371600" indent="0">
              <a:buNone/>
              <a:defRPr sz="5000" b="0" i="0" cap="all">
                <a:latin typeface="Arial Black"/>
                <a:cs typeface="Arial Black"/>
              </a:defRPr>
            </a:lvl4pPr>
            <a:lvl5pPr marL="1828800" indent="0">
              <a:buNone/>
              <a:defRPr sz="50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3" y="3826603"/>
            <a:ext cx="6959803" cy="852541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82880" tIns="36576" rIns="182880" anchor="t">
            <a:spAutoFit/>
          </a:bodyPr>
          <a:lstStyle>
            <a:lvl1pPr algn="l">
              <a:defRPr sz="50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&amp;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 userDrawn="1"/>
        </p:nvCxnSpPr>
        <p:spPr>
          <a:xfrm flipV="1">
            <a:off x="3048000" y="943718"/>
            <a:ext cx="0" cy="5550408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 flipV="1">
            <a:off x="6096000" y="943717"/>
            <a:ext cx="0" cy="5550408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flipH="1">
            <a:off x="0" y="3733800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12132" y="2260600"/>
            <a:ext cx="2825496" cy="1119794"/>
          </a:xfrm>
        </p:spPr>
        <p:txBody>
          <a:bodyPr>
            <a:spAutoFit/>
          </a:bodyPr>
          <a:lstStyle>
            <a:lvl1pPr marL="173736" indent="-173736">
              <a:lnSpc>
                <a:spcPts val="14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/>
              <a:buChar char="•"/>
              <a:defRPr sz="14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0" indent="0">
              <a:buNone/>
            </a:pPr>
            <a:r>
              <a:rPr lang="en-US" sz="1600" b="1" dirty="0" smtClean="0">
                <a:solidFill>
                  <a:srgbClr val="444444"/>
                </a:solidFill>
              </a:rPr>
              <a:t>LOREM IPSUM DOLOR AMET</a:t>
            </a:r>
          </a:p>
          <a:p>
            <a:pPr>
              <a:lnSpc>
                <a:spcPct val="70000"/>
              </a:lnSpc>
            </a:pPr>
            <a:r>
              <a:rPr lang="en-US" dirty="0" err="1" smtClean="0">
                <a:solidFill>
                  <a:srgbClr val="444444"/>
                </a:solidFill>
              </a:rPr>
              <a:t>Nulla</a:t>
            </a:r>
            <a:r>
              <a:rPr lang="en-US" dirty="0" smtClean="0">
                <a:solidFill>
                  <a:srgbClr val="444444"/>
                </a:solidFill>
              </a:rPr>
              <a:t> nu nisi</a:t>
            </a:r>
          </a:p>
          <a:p>
            <a:pPr>
              <a:lnSpc>
                <a:spcPct val="70000"/>
              </a:lnSpc>
            </a:pPr>
            <a:r>
              <a:rPr lang="en-US" dirty="0" err="1" smtClean="0">
                <a:solidFill>
                  <a:srgbClr val="444444"/>
                </a:solidFill>
              </a:rPr>
              <a:t>Risus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id </a:t>
            </a:r>
            <a:r>
              <a:rPr lang="en-US" dirty="0" err="1" smtClean="0">
                <a:solidFill>
                  <a:srgbClr val="444444"/>
                </a:solidFill>
              </a:rPr>
              <a:t>fusce</a:t>
            </a:r>
            <a:endParaRPr lang="en-US" dirty="0" smtClean="0">
              <a:solidFill>
                <a:srgbClr val="444444"/>
              </a:solidFill>
            </a:endParaRPr>
          </a:p>
          <a:p>
            <a:pPr>
              <a:lnSpc>
                <a:spcPct val="70000"/>
              </a:lnSpc>
            </a:pPr>
            <a:r>
              <a:rPr lang="en-US" dirty="0" err="1" smtClean="0">
                <a:solidFill>
                  <a:srgbClr val="444444"/>
                </a:solidFill>
              </a:rPr>
              <a:t>Lobortis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felis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endParaRPr lang="en-US" dirty="0">
              <a:solidFill>
                <a:srgbClr val="444444"/>
              </a:solidFill>
            </a:endParaRP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2" hasCustomPrompt="1"/>
          </p:nvPr>
        </p:nvSpPr>
        <p:spPr>
          <a:xfrm>
            <a:off x="3155018" y="2260600"/>
            <a:ext cx="2825496" cy="1119794"/>
          </a:xfrm>
        </p:spPr>
        <p:txBody>
          <a:bodyPr>
            <a:spAutoFit/>
          </a:bodyPr>
          <a:lstStyle>
            <a:lvl1pPr marL="173736" indent="-173736">
              <a:lnSpc>
                <a:spcPts val="14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/>
              <a:buChar char="•"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0" indent="0">
              <a:buNone/>
            </a:pPr>
            <a:r>
              <a:rPr lang="en-US" sz="1600" b="1" dirty="0" smtClean="0">
                <a:solidFill>
                  <a:srgbClr val="444444"/>
                </a:solidFill>
              </a:rPr>
              <a:t>LOREM IPSUM DOLOR AMET</a:t>
            </a:r>
          </a:p>
          <a:p>
            <a:pPr>
              <a:lnSpc>
                <a:spcPct val="70000"/>
              </a:lnSpc>
            </a:pPr>
            <a:r>
              <a:rPr lang="en-US" dirty="0" err="1" smtClean="0">
                <a:solidFill>
                  <a:srgbClr val="444444"/>
                </a:solidFill>
              </a:rPr>
              <a:t>Nulla</a:t>
            </a:r>
            <a:r>
              <a:rPr lang="en-US" dirty="0" smtClean="0">
                <a:solidFill>
                  <a:srgbClr val="444444"/>
                </a:solidFill>
              </a:rPr>
              <a:t> nu nisi</a:t>
            </a:r>
          </a:p>
          <a:p>
            <a:pPr>
              <a:lnSpc>
                <a:spcPct val="70000"/>
              </a:lnSpc>
            </a:pPr>
            <a:r>
              <a:rPr lang="en-US" dirty="0" err="1" smtClean="0">
                <a:solidFill>
                  <a:srgbClr val="444444"/>
                </a:solidFill>
              </a:rPr>
              <a:t>Risus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id </a:t>
            </a:r>
            <a:r>
              <a:rPr lang="en-US" dirty="0" err="1" smtClean="0">
                <a:solidFill>
                  <a:srgbClr val="444444"/>
                </a:solidFill>
              </a:rPr>
              <a:t>fusce</a:t>
            </a:r>
            <a:endParaRPr lang="en-US" dirty="0" smtClean="0">
              <a:solidFill>
                <a:srgbClr val="444444"/>
              </a:solidFill>
            </a:endParaRPr>
          </a:p>
          <a:p>
            <a:pPr>
              <a:lnSpc>
                <a:spcPct val="70000"/>
              </a:lnSpc>
            </a:pPr>
            <a:r>
              <a:rPr lang="en-US" dirty="0" err="1" smtClean="0">
                <a:solidFill>
                  <a:srgbClr val="444444"/>
                </a:solidFill>
              </a:rPr>
              <a:t>Lobortis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felis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endParaRPr lang="en-US" dirty="0">
              <a:solidFill>
                <a:srgbClr val="444444"/>
              </a:solidFill>
            </a:endParaRPr>
          </a:p>
        </p:txBody>
      </p:sp>
      <p:sp>
        <p:nvSpPr>
          <p:cNvPr id="39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6211485" y="2260600"/>
            <a:ext cx="2825496" cy="1119794"/>
          </a:xfrm>
        </p:spPr>
        <p:txBody>
          <a:bodyPr>
            <a:spAutoFit/>
          </a:bodyPr>
          <a:lstStyle>
            <a:lvl1pPr marL="173736" indent="-173736">
              <a:lnSpc>
                <a:spcPts val="14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/>
              <a:buChar char="•"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0" indent="0">
              <a:buNone/>
            </a:pPr>
            <a:r>
              <a:rPr lang="en-US" sz="1600" b="1" dirty="0" smtClean="0">
                <a:solidFill>
                  <a:srgbClr val="444444"/>
                </a:solidFill>
              </a:rPr>
              <a:t>LOREM IPSUM DOLOR AMET</a:t>
            </a:r>
          </a:p>
          <a:p>
            <a:pPr>
              <a:lnSpc>
                <a:spcPct val="70000"/>
              </a:lnSpc>
            </a:pPr>
            <a:r>
              <a:rPr lang="en-US" dirty="0" err="1" smtClean="0">
                <a:solidFill>
                  <a:srgbClr val="444444"/>
                </a:solidFill>
              </a:rPr>
              <a:t>Nulla</a:t>
            </a:r>
            <a:r>
              <a:rPr lang="en-US" dirty="0" smtClean="0">
                <a:solidFill>
                  <a:srgbClr val="444444"/>
                </a:solidFill>
              </a:rPr>
              <a:t> nu nisi</a:t>
            </a:r>
          </a:p>
          <a:p>
            <a:pPr>
              <a:lnSpc>
                <a:spcPct val="70000"/>
              </a:lnSpc>
            </a:pPr>
            <a:r>
              <a:rPr lang="en-US" dirty="0" err="1" smtClean="0">
                <a:solidFill>
                  <a:srgbClr val="444444"/>
                </a:solidFill>
              </a:rPr>
              <a:t>Risus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id </a:t>
            </a:r>
            <a:r>
              <a:rPr lang="en-US" dirty="0" err="1" smtClean="0">
                <a:solidFill>
                  <a:srgbClr val="444444"/>
                </a:solidFill>
              </a:rPr>
              <a:t>fusce</a:t>
            </a:r>
            <a:endParaRPr lang="en-US" dirty="0" smtClean="0">
              <a:solidFill>
                <a:srgbClr val="444444"/>
              </a:solidFill>
            </a:endParaRPr>
          </a:p>
          <a:p>
            <a:pPr>
              <a:lnSpc>
                <a:spcPct val="70000"/>
              </a:lnSpc>
            </a:pPr>
            <a:r>
              <a:rPr lang="en-US" dirty="0" err="1" smtClean="0">
                <a:solidFill>
                  <a:srgbClr val="444444"/>
                </a:solidFill>
              </a:rPr>
              <a:t>Lobortis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felis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endParaRPr lang="en-US" dirty="0">
              <a:solidFill>
                <a:srgbClr val="444444"/>
              </a:solidFill>
            </a:endParaRPr>
          </a:p>
        </p:txBody>
      </p:sp>
      <p:sp>
        <p:nvSpPr>
          <p:cNvPr id="42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117551" y="5020734"/>
            <a:ext cx="2825496" cy="1119794"/>
          </a:xfrm>
        </p:spPr>
        <p:txBody>
          <a:bodyPr>
            <a:spAutoFit/>
          </a:bodyPr>
          <a:lstStyle>
            <a:lvl1pPr marL="173736" indent="-173736">
              <a:lnSpc>
                <a:spcPts val="14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/>
              <a:buChar char="•"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0" indent="0">
              <a:buNone/>
            </a:pPr>
            <a:r>
              <a:rPr lang="en-US" sz="1600" b="1" dirty="0" smtClean="0">
                <a:solidFill>
                  <a:srgbClr val="444444"/>
                </a:solidFill>
              </a:rPr>
              <a:t>LOREM IPSUM DOLOR AMET</a:t>
            </a:r>
          </a:p>
          <a:p>
            <a:pPr>
              <a:lnSpc>
                <a:spcPct val="70000"/>
              </a:lnSpc>
            </a:pPr>
            <a:r>
              <a:rPr lang="en-US" dirty="0" err="1" smtClean="0">
                <a:solidFill>
                  <a:srgbClr val="444444"/>
                </a:solidFill>
              </a:rPr>
              <a:t>Nulla</a:t>
            </a:r>
            <a:r>
              <a:rPr lang="en-US" dirty="0" smtClean="0">
                <a:solidFill>
                  <a:srgbClr val="444444"/>
                </a:solidFill>
              </a:rPr>
              <a:t> nu nisi</a:t>
            </a:r>
          </a:p>
          <a:p>
            <a:pPr>
              <a:lnSpc>
                <a:spcPct val="70000"/>
              </a:lnSpc>
            </a:pPr>
            <a:r>
              <a:rPr lang="en-US" dirty="0" err="1" smtClean="0">
                <a:solidFill>
                  <a:srgbClr val="444444"/>
                </a:solidFill>
              </a:rPr>
              <a:t>Risus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id </a:t>
            </a:r>
            <a:r>
              <a:rPr lang="en-US" dirty="0" err="1" smtClean="0">
                <a:solidFill>
                  <a:srgbClr val="444444"/>
                </a:solidFill>
              </a:rPr>
              <a:t>fusce</a:t>
            </a:r>
            <a:endParaRPr lang="en-US" dirty="0" smtClean="0">
              <a:solidFill>
                <a:srgbClr val="444444"/>
              </a:solidFill>
            </a:endParaRPr>
          </a:p>
          <a:p>
            <a:pPr>
              <a:lnSpc>
                <a:spcPct val="70000"/>
              </a:lnSpc>
            </a:pPr>
            <a:r>
              <a:rPr lang="en-US" dirty="0" err="1" smtClean="0">
                <a:solidFill>
                  <a:srgbClr val="444444"/>
                </a:solidFill>
              </a:rPr>
              <a:t>Lobortis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felis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endParaRPr lang="en-US" dirty="0">
              <a:solidFill>
                <a:srgbClr val="444444"/>
              </a:solidFill>
            </a:endParaRPr>
          </a:p>
        </p:txBody>
      </p:sp>
      <p:sp>
        <p:nvSpPr>
          <p:cNvPr id="44" name="Text Placehold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3160437" y="5020734"/>
            <a:ext cx="2825496" cy="1119794"/>
          </a:xfrm>
        </p:spPr>
        <p:txBody>
          <a:bodyPr>
            <a:spAutoFit/>
          </a:bodyPr>
          <a:lstStyle>
            <a:lvl1pPr marL="173736" indent="-173736">
              <a:lnSpc>
                <a:spcPts val="14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/>
              <a:buChar char="•"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0" indent="0">
              <a:buNone/>
            </a:pPr>
            <a:r>
              <a:rPr lang="en-US" sz="1600" b="1" dirty="0" smtClean="0">
                <a:solidFill>
                  <a:srgbClr val="444444"/>
                </a:solidFill>
              </a:rPr>
              <a:t>LOREM IPSUM DOLOR AMET</a:t>
            </a:r>
          </a:p>
          <a:p>
            <a:pPr>
              <a:lnSpc>
                <a:spcPct val="70000"/>
              </a:lnSpc>
            </a:pPr>
            <a:r>
              <a:rPr lang="en-US" dirty="0" err="1" smtClean="0">
                <a:solidFill>
                  <a:srgbClr val="444444"/>
                </a:solidFill>
              </a:rPr>
              <a:t>Nulla</a:t>
            </a:r>
            <a:r>
              <a:rPr lang="en-US" dirty="0" smtClean="0">
                <a:solidFill>
                  <a:srgbClr val="444444"/>
                </a:solidFill>
              </a:rPr>
              <a:t> nu nisi</a:t>
            </a:r>
          </a:p>
          <a:p>
            <a:pPr>
              <a:lnSpc>
                <a:spcPct val="70000"/>
              </a:lnSpc>
            </a:pPr>
            <a:r>
              <a:rPr lang="en-US" dirty="0" err="1" smtClean="0">
                <a:solidFill>
                  <a:srgbClr val="444444"/>
                </a:solidFill>
              </a:rPr>
              <a:t>Risus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id </a:t>
            </a:r>
            <a:r>
              <a:rPr lang="en-US" dirty="0" err="1" smtClean="0">
                <a:solidFill>
                  <a:srgbClr val="444444"/>
                </a:solidFill>
              </a:rPr>
              <a:t>fusce</a:t>
            </a:r>
            <a:endParaRPr lang="en-US" dirty="0" smtClean="0">
              <a:solidFill>
                <a:srgbClr val="444444"/>
              </a:solidFill>
            </a:endParaRPr>
          </a:p>
          <a:p>
            <a:pPr>
              <a:lnSpc>
                <a:spcPct val="70000"/>
              </a:lnSpc>
            </a:pPr>
            <a:r>
              <a:rPr lang="en-US" dirty="0" err="1" smtClean="0">
                <a:solidFill>
                  <a:srgbClr val="444444"/>
                </a:solidFill>
              </a:rPr>
              <a:t>Lobortis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felis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endParaRPr lang="en-US" dirty="0">
              <a:solidFill>
                <a:srgbClr val="444444"/>
              </a:solidFill>
            </a:endParaRPr>
          </a:p>
        </p:txBody>
      </p:sp>
      <p:sp>
        <p:nvSpPr>
          <p:cNvPr id="46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6216904" y="5020734"/>
            <a:ext cx="2825496" cy="1119794"/>
          </a:xfrm>
        </p:spPr>
        <p:txBody>
          <a:bodyPr>
            <a:spAutoFit/>
          </a:bodyPr>
          <a:lstStyle>
            <a:lvl1pPr marL="173736" indent="-173736">
              <a:lnSpc>
                <a:spcPts val="14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/>
              <a:buChar char="•"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0" indent="0">
              <a:buNone/>
            </a:pPr>
            <a:r>
              <a:rPr lang="en-US" sz="1600" b="1" dirty="0" smtClean="0">
                <a:solidFill>
                  <a:srgbClr val="444444"/>
                </a:solidFill>
              </a:rPr>
              <a:t>LOREM IPSUM DOLOR AMET</a:t>
            </a:r>
          </a:p>
          <a:p>
            <a:pPr>
              <a:lnSpc>
                <a:spcPct val="70000"/>
              </a:lnSpc>
            </a:pPr>
            <a:r>
              <a:rPr lang="en-US" dirty="0" err="1" smtClean="0">
                <a:solidFill>
                  <a:srgbClr val="444444"/>
                </a:solidFill>
              </a:rPr>
              <a:t>Nulla</a:t>
            </a:r>
            <a:r>
              <a:rPr lang="en-US" dirty="0" smtClean="0">
                <a:solidFill>
                  <a:srgbClr val="444444"/>
                </a:solidFill>
              </a:rPr>
              <a:t> nu nisi</a:t>
            </a:r>
          </a:p>
          <a:p>
            <a:pPr>
              <a:lnSpc>
                <a:spcPct val="70000"/>
              </a:lnSpc>
            </a:pPr>
            <a:r>
              <a:rPr lang="en-US" dirty="0" err="1" smtClean="0">
                <a:solidFill>
                  <a:srgbClr val="444444"/>
                </a:solidFill>
              </a:rPr>
              <a:t>Risus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id </a:t>
            </a:r>
            <a:r>
              <a:rPr lang="en-US" dirty="0" err="1" smtClean="0">
                <a:solidFill>
                  <a:srgbClr val="444444"/>
                </a:solidFill>
              </a:rPr>
              <a:t>fusce</a:t>
            </a:r>
            <a:endParaRPr lang="en-US" dirty="0" smtClean="0">
              <a:solidFill>
                <a:srgbClr val="444444"/>
              </a:solidFill>
            </a:endParaRPr>
          </a:p>
          <a:p>
            <a:pPr>
              <a:lnSpc>
                <a:spcPct val="70000"/>
              </a:lnSpc>
            </a:pPr>
            <a:r>
              <a:rPr lang="en-US" dirty="0" err="1" smtClean="0">
                <a:solidFill>
                  <a:srgbClr val="444444"/>
                </a:solidFill>
              </a:rPr>
              <a:t>Lobortis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felis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endParaRPr lang="en-US" dirty="0">
              <a:solidFill>
                <a:srgbClr val="444444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1161343" y="1328738"/>
            <a:ext cx="727075" cy="728662"/>
          </a:xfrm>
        </p:spPr>
        <p:txBody>
          <a:bodyPr>
            <a:normAutofit/>
          </a:bodyPr>
          <a:lstStyle>
            <a:lvl1pPr marL="0" indent="0" algn="ctr">
              <a:buNone/>
              <a:defRPr sz="1300" baseline="0"/>
            </a:lvl1pPr>
          </a:lstStyle>
          <a:p>
            <a:r>
              <a:rPr lang="en-US" dirty="0" smtClean="0"/>
              <a:t>Insert</a:t>
            </a:r>
          </a:p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4204229" y="1328738"/>
            <a:ext cx="727075" cy="728662"/>
          </a:xfrm>
        </p:spPr>
        <p:txBody>
          <a:bodyPr>
            <a:normAutofit/>
          </a:bodyPr>
          <a:lstStyle>
            <a:lvl1pPr marL="0" indent="0" algn="ctr">
              <a:buNone/>
              <a:defRPr sz="1300" baseline="0"/>
            </a:lvl1pPr>
          </a:lstStyle>
          <a:p>
            <a:r>
              <a:rPr lang="en-US" dirty="0" smtClean="0"/>
              <a:t>Insert</a:t>
            </a:r>
          </a:p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7260696" y="1328738"/>
            <a:ext cx="727075" cy="728662"/>
          </a:xfrm>
        </p:spPr>
        <p:txBody>
          <a:bodyPr>
            <a:normAutofit/>
          </a:bodyPr>
          <a:lstStyle>
            <a:lvl1pPr marL="0" indent="0" algn="ctr">
              <a:buNone/>
              <a:defRPr sz="1300" baseline="0"/>
            </a:lvl1pPr>
          </a:lstStyle>
          <a:p>
            <a:r>
              <a:rPr lang="en-US" dirty="0" smtClean="0"/>
              <a:t>Insert</a:t>
            </a:r>
          </a:p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1161343" y="4088871"/>
            <a:ext cx="727075" cy="728662"/>
          </a:xfrm>
        </p:spPr>
        <p:txBody>
          <a:bodyPr>
            <a:normAutofit/>
          </a:bodyPr>
          <a:lstStyle>
            <a:lvl1pPr marL="0" indent="0" algn="ctr">
              <a:buNone/>
              <a:defRPr sz="1300" baseline="0"/>
            </a:lvl1pPr>
          </a:lstStyle>
          <a:p>
            <a:r>
              <a:rPr lang="en-US" dirty="0" smtClean="0"/>
              <a:t>Insert</a:t>
            </a:r>
          </a:p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7260696" y="4088871"/>
            <a:ext cx="727075" cy="728662"/>
          </a:xfrm>
        </p:spPr>
        <p:txBody>
          <a:bodyPr>
            <a:normAutofit/>
          </a:bodyPr>
          <a:lstStyle>
            <a:lvl1pPr marL="0" indent="0" algn="ctr">
              <a:buNone/>
              <a:defRPr sz="1300" baseline="0"/>
            </a:lvl1pPr>
          </a:lstStyle>
          <a:p>
            <a:r>
              <a:rPr lang="en-US" dirty="0" smtClean="0"/>
              <a:t>Insert</a:t>
            </a:r>
          </a:p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4204229" y="4088871"/>
            <a:ext cx="727075" cy="728662"/>
          </a:xfrm>
        </p:spPr>
        <p:txBody>
          <a:bodyPr>
            <a:normAutofit/>
          </a:bodyPr>
          <a:lstStyle>
            <a:lvl1pPr marL="0" indent="0" algn="ctr">
              <a:buNone/>
              <a:defRPr sz="1300" baseline="0"/>
            </a:lvl1pPr>
          </a:lstStyle>
          <a:p>
            <a:r>
              <a:rPr lang="en-US" dirty="0" smtClean="0"/>
              <a:t>Insert</a:t>
            </a:r>
          </a:p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0" y="0"/>
            <a:ext cx="9144000" cy="932688"/>
          </a:xfr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7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 userDrawn="1"/>
        </p:nvCxnSpPr>
        <p:spPr>
          <a:xfrm flipV="1">
            <a:off x="7315200" y="943717"/>
            <a:ext cx="0" cy="5550408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>
            <a:off x="7315200" y="2043854"/>
            <a:ext cx="18288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7315200" y="3156374"/>
            <a:ext cx="18288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7315200" y="4268894"/>
            <a:ext cx="18288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7315200" y="5381414"/>
            <a:ext cx="18288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7" y="1202713"/>
            <a:ext cx="6528330" cy="1933863"/>
          </a:xfrm>
        </p:spPr>
        <p:txBody>
          <a:bodyPr tIns="45720">
            <a:sp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r>
              <a:rPr lang="en-US" dirty="0" smtClean="0">
                <a:solidFill>
                  <a:srgbClr val="444444"/>
                </a:solidFill>
              </a:rPr>
              <a:t>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. Maecenas </a:t>
            </a:r>
            <a:r>
              <a:rPr lang="en-US" dirty="0" err="1" smtClean="0">
                <a:solidFill>
                  <a:srgbClr val="444444"/>
                </a:solidFill>
              </a:rPr>
              <a:t>viverra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vulputate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facilisis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Nunc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mollis</a:t>
            </a:r>
            <a:r>
              <a:rPr lang="en-US" dirty="0" smtClean="0">
                <a:solidFill>
                  <a:srgbClr val="444444"/>
                </a:solidFill>
              </a:rPr>
              <a:t>.</a:t>
            </a:r>
            <a:endParaRPr lang="en-US" dirty="0">
              <a:solidFill>
                <a:srgbClr val="444444"/>
              </a:solidFill>
            </a:endParaRPr>
          </a:p>
        </p:txBody>
      </p:sp>
      <p:sp>
        <p:nvSpPr>
          <p:cNvPr id="38" name="Content Placeholder 37"/>
          <p:cNvSpPr>
            <a:spLocks noGrp="1"/>
          </p:cNvSpPr>
          <p:nvPr>
            <p:ph sz="quarter" idx="11" hasCustomPrompt="1"/>
          </p:nvPr>
        </p:nvSpPr>
        <p:spPr>
          <a:xfrm>
            <a:off x="363537" y="3447307"/>
            <a:ext cx="3200400" cy="2717800"/>
          </a:xfrm>
        </p:spPr>
        <p:txBody>
          <a:bodyPr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  <a:p>
            <a:pPr lvl="0"/>
            <a:endParaRPr lang="en-US" dirty="0" smtClean="0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2" hasCustomPrompt="1"/>
          </p:nvPr>
        </p:nvSpPr>
        <p:spPr>
          <a:xfrm>
            <a:off x="3808942" y="3447308"/>
            <a:ext cx="3082925" cy="2717800"/>
          </a:xfrm>
        </p:spPr>
        <p:txBody>
          <a:bodyPr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  <a:p>
            <a:pPr lvl="0"/>
            <a:endParaRPr lang="en-US" dirty="0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932688"/>
          </a:xfr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571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5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47663" y="647700"/>
            <a:ext cx="8342312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5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</p:spTree>
    <p:extLst>
      <p:ext uri="{BB962C8B-B14F-4D97-AF65-F5344CB8AC3E}">
        <p14:creationId xmlns:p14="http://schemas.microsoft.com/office/powerpoint/2010/main" val="111284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181600" y="6519863"/>
            <a:ext cx="3048000" cy="3381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220075" y="6492875"/>
            <a:ext cx="482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8A22E-2390-4D94-B1D8-F96A28E82B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926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5181600" y="6519863"/>
            <a:ext cx="3048000" cy="3381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20075" y="6492875"/>
            <a:ext cx="482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597C0-BF81-4A91-9990-61C1CD5765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19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CLICK TO ADD BACKGROUND IMAGE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1600438"/>
          </a:xfr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60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399" y="4453468"/>
            <a:ext cx="6488113" cy="374904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5459483"/>
            <a:ext cx="3649662" cy="373063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pic>
        <p:nvPicPr>
          <p:cNvPr id="6" name="Picture 5" descr="epam_logo_2col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20" y="580390"/>
            <a:ext cx="1115764" cy="47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5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223703"/>
            <a:ext cx="833750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332740" cy="422275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ts val="2400"/>
              </a:lnSpc>
              <a:spcBef>
                <a:spcPts val="0"/>
              </a:spcBef>
              <a:spcAft>
                <a:spcPts val="2400"/>
              </a:spcAft>
              <a:buSzPct val="140000"/>
              <a:buFont typeface="+mj-lt"/>
              <a:buAutoNum type="arabicPeriod"/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3"/>
            <a:ext cx="83296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3"/>
            <a:ext cx="38105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3"/>
            <a:ext cx="83296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173736" marR="0" lvl="0" indent="-173736" algn="l" defTabSz="457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4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550" y="1430866"/>
            <a:ext cx="2760662" cy="292388"/>
          </a:xfrm>
          <a:solidFill>
            <a:srgbClr val="39C2D7"/>
          </a:solidFill>
        </p:spPr>
        <p:txBody>
          <a:bodyPr wrap="square">
            <a:spAutoFit/>
          </a:bodyPr>
          <a:lstStyle>
            <a:lvl1pPr marL="0" indent="0" algn="l">
              <a:buNone/>
              <a:defRPr sz="1300" baseline="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AMET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930267" y="1761513"/>
            <a:ext cx="3840479" cy="3233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4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7" y="1761513"/>
            <a:ext cx="3921125" cy="3640220"/>
          </a:xfrm>
        </p:spPr>
        <p:txBody>
          <a:bodyPr tIns="45720"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None/>
              <a:defRPr sz="14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8788" y="1321329"/>
            <a:ext cx="1778000" cy="279400"/>
          </a:xfrm>
          <a:solidFill>
            <a:schemeClr val="accent2"/>
          </a:solidFill>
          <a:ln>
            <a:noFill/>
          </a:ln>
        </p:spPr>
        <p:txBody>
          <a:bodyPr wrap="none">
            <a:sp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023401" y="1321329"/>
            <a:ext cx="1778000" cy="279400"/>
          </a:xfrm>
          <a:solidFill>
            <a:schemeClr val="accent2"/>
          </a:solidFill>
          <a:ln>
            <a:noFill/>
          </a:ln>
        </p:spPr>
        <p:txBody>
          <a:bodyPr wrap="none">
            <a:sp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57730" y="279400"/>
            <a:ext cx="1016000" cy="388938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352473" y="119512"/>
            <a:ext cx="8337502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761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8" name="TextBox 37"/>
          <p:cNvSpPr txBox="1"/>
          <p:nvPr userDrawn="1"/>
        </p:nvSpPr>
        <p:spPr>
          <a:xfrm>
            <a:off x="1172210" y="6575865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epam_logo_white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2" y="6562886"/>
            <a:ext cx="568590" cy="2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8" r:id="rId2"/>
    <p:sldLayoutId id="2147483705" r:id="rId3"/>
    <p:sldLayoutId id="2147483702" r:id="rId4"/>
    <p:sldLayoutId id="2147483711" r:id="rId5"/>
    <p:sldLayoutId id="2147483728" r:id="rId6"/>
    <p:sldLayoutId id="2147483712" r:id="rId7"/>
    <p:sldLayoutId id="2147483654" r:id="rId8"/>
    <p:sldLayoutId id="2147483713" r:id="rId9"/>
    <p:sldLayoutId id="2147483727" r:id="rId10"/>
    <p:sldLayoutId id="2147483724" r:id="rId11"/>
    <p:sldLayoutId id="2147483698" r:id="rId12"/>
    <p:sldLayoutId id="2147483715" r:id="rId13"/>
    <p:sldLayoutId id="2147483723" r:id="rId14"/>
    <p:sldLayoutId id="2147483706" r:id="rId15"/>
    <p:sldLayoutId id="2147483716" r:id="rId16"/>
    <p:sldLayoutId id="2147483729" r:id="rId17"/>
    <p:sldLayoutId id="2147483730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Untitled.png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" b="44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3409526"/>
            <a:ext cx="6910388" cy="849015"/>
          </a:xfrm>
        </p:spPr>
        <p:txBody>
          <a:bodyPr/>
          <a:lstStyle/>
          <a:p>
            <a:r>
              <a:rPr lang="en-US" dirty="0" smtClean="0"/>
              <a:t>Java Collections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March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15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Iterator &amp; </a:t>
            </a:r>
            <a:r>
              <a:rPr lang="en-US" dirty="0" err="1" smtClean="0"/>
              <a:t>ListIterator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32689"/>
            <a:ext cx="8689975" cy="4816978"/>
          </a:xfrm>
        </p:spPr>
        <p:txBody>
          <a:bodyPr/>
          <a:lstStyle/>
          <a:p>
            <a:r>
              <a:rPr lang="en-US" dirty="0" smtClean="0"/>
              <a:t>In List interface: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ListIterator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4229"/>
            <a:ext cx="8337550" cy="3332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4" y="2502297"/>
            <a:ext cx="9024199" cy="353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4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ListIterator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750" y="1877219"/>
            <a:ext cx="64389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7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hash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84" name="Picture 12" descr="http://research.cs.vt.edu/AVresearch/hashing/OpenHas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65" y="1111712"/>
            <a:ext cx="4123493" cy="41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upload.wikimedia.org/wikipedia/commons/thumb/7/7d/Hash_table_3_1_1_0_1_0_0_SP.svg/315px-Hash_table_3_1_1_0_1_0_0_SP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966" y="2075862"/>
            <a:ext cx="30003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06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hashCode</a:t>
            </a:r>
            <a:r>
              <a:rPr lang="en-US" dirty="0" smtClean="0"/>
              <a:t> &amp; equals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73" y="1223703"/>
            <a:ext cx="8337502" cy="497062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public class Employee{</a:t>
            </a:r>
          </a:p>
          <a:p>
            <a:pPr marL="457200" lvl="1" indent="0">
              <a:buNone/>
            </a:pPr>
            <a:r>
              <a:rPr lang="en-US" b="1" dirty="0" smtClean="0"/>
              <a:t>private </a:t>
            </a:r>
            <a:r>
              <a:rPr lang="en-US" b="1" dirty="0"/>
              <a:t>Integer id;</a:t>
            </a:r>
          </a:p>
          <a:p>
            <a:pPr marL="457200" lvl="1" indent="0">
              <a:buNone/>
            </a:pPr>
            <a:r>
              <a:rPr lang="en-US" b="1" dirty="0"/>
              <a:t>private String </a:t>
            </a:r>
            <a:r>
              <a:rPr lang="en-US" b="1" u="sng" dirty="0"/>
              <a:t>name;</a:t>
            </a:r>
          </a:p>
          <a:p>
            <a:pPr marL="457200" lvl="1" indent="0">
              <a:buNone/>
            </a:pPr>
            <a:r>
              <a:rPr lang="en-US" b="1" dirty="0"/>
              <a:t>private String </a:t>
            </a:r>
            <a:r>
              <a:rPr lang="en-US" b="1" u="sng" dirty="0"/>
              <a:t>address</a:t>
            </a:r>
            <a:r>
              <a:rPr lang="en-US" b="1" u="sng" dirty="0" smtClean="0"/>
              <a:t>;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@</a:t>
            </a:r>
            <a:r>
              <a:rPr lang="en-US" dirty="0"/>
              <a:t>Override</a:t>
            </a:r>
          </a:p>
          <a:p>
            <a:pPr marL="457200" lvl="1" indent="0">
              <a:buNone/>
            </a:pPr>
            <a:r>
              <a:rPr lang="en-US" b="1" dirty="0"/>
              <a:t>public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hashCode</a:t>
            </a:r>
            <a:r>
              <a:rPr lang="en-US" b="1" dirty="0"/>
              <a:t>() {</a:t>
            </a:r>
          </a:p>
          <a:p>
            <a:pPr marL="857250" lvl="2" indent="0">
              <a:buNone/>
            </a:pPr>
            <a:r>
              <a:rPr lang="en-US" b="1" dirty="0"/>
              <a:t>final </a:t>
            </a:r>
            <a:r>
              <a:rPr lang="en-US" b="1" dirty="0" err="1"/>
              <a:t>int</a:t>
            </a:r>
            <a:r>
              <a:rPr lang="en-US" b="1" dirty="0"/>
              <a:t> prime = 31;</a:t>
            </a:r>
          </a:p>
          <a:p>
            <a:pPr marL="857250" lvl="2" indent="0">
              <a:buNone/>
            </a:pPr>
            <a:r>
              <a:rPr lang="en-US" b="1" dirty="0" err="1"/>
              <a:t>int</a:t>
            </a:r>
            <a:r>
              <a:rPr lang="en-US" b="1" dirty="0"/>
              <a:t> result = 1;</a:t>
            </a:r>
          </a:p>
          <a:p>
            <a:pPr marL="857250" lvl="2" indent="0">
              <a:buNone/>
            </a:pPr>
            <a:r>
              <a:rPr lang="en-US" dirty="0"/>
              <a:t>result = prime * result + ((id == </a:t>
            </a:r>
            <a:r>
              <a:rPr lang="en-US" b="1" dirty="0"/>
              <a:t>null) ? 0 : </a:t>
            </a:r>
            <a:r>
              <a:rPr lang="en-US" b="1" dirty="0" err="1"/>
              <a:t>id.hashCode</a:t>
            </a:r>
            <a:r>
              <a:rPr lang="en-US" b="1" dirty="0"/>
              <a:t>());</a:t>
            </a:r>
          </a:p>
          <a:p>
            <a:pPr marL="857250" lvl="2" indent="0">
              <a:buNone/>
            </a:pPr>
            <a:r>
              <a:rPr lang="en-US" b="1" dirty="0"/>
              <a:t>return result;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@Override</a:t>
            </a:r>
          </a:p>
          <a:p>
            <a:pPr marL="457200" lvl="1" indent="0">
              <a:buNone/>
            </a:pPr>
            <a:r>
              <a:rPr lang="en-US" b="1" dirty="0"/>
              <a:t>public </a:t>
            </a:r>
            <a:r>
              <a:rPr lang="en-US" b="1" dirty="0" err="1"/>
              <a:t>boolean</a:t>
            </a:r>
            <a:r>
              <a:rPr lang="en-US" b="1" dirty="0"/>
              <a:t> equals(Object </a:t>
            </a:r>
            <a:r>
              <a:rPr lang="en-US" b="1" dirty="0" err="1"/>
              <a:t>obj</a:t>
            </a:r>
            <a:r>
              <a:rPr lang="en-US" b="1" dirty="0"/>
              <a:t>) </a:t>
            </a:r>
            <a:r>
              <a:rPr lang="en-US" b="1" dirty="0" smtClean="0"/>
              <a:t>{</a:t>
            </a:r>
          </a:p>
          <a:p>
            <a:pPr marL="857250" lvl="2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//make sure to redefine!</a:t>
            </a:r>
          </a:p>
          <a:p>
            <a:pPr marL="857250" lvl="2" indent="0">
              <a:buNone/>
            </a:pPr>
            <a:r>
              <a:rPr lang="en-US" b="1" dirty="0" smtClean="0"/>
              <a:t>…</a:t>
            </a:r>
          </a:p>
          <a:p>
            <a:pPr marL="457200" lvl="1" indent="0">
              <a:buNone/>
            </a:pPr>
            <a:r>
              <a:rPr lang="en-US" b="1" dirty="0"/>
              <a:t>}</a:t>
            </a:r>
            <a:endParaRPr lang="en-US" dirty="0" smtClean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4334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Set, </a:t>
            </a:r>
            <a:r>
              <a:rPr lang="en-US" dirty="0" err="1" smtClean="0"/>
              <a:t>HashSet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– collection with no duplicates</a:t>
            </a:r>
          </a:p>
          <a:p>
            <a:endParaRPr lang="en-US" dirty="0"/>
          </a:p>
          <a:p>
            <a:r>
              <a:rPr lang="en-US" dirty="0" err="1" smtClean="0"/>
              <a:t>HashSet</a:t>
            </a:r>
            <a:r>
              <a:rPr lang="en-US" dirty="0" smtClean="0"/>
              <a:t> – a Set with </a:t>
            </a:r>
            <a:r>
              <a:rPr lang="en-US" dirty="0" err="1" smtClean="0"/>
              <a:t>hashtable</a:t>
            </a:r>
            <a:r>
              <a:rPr lang="en-US" dirty="0" smtClean="0"/>
              <a:t> as underlying data structure. Provides no guarantees on the iteration order. Accepts null.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set: 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dirty="0" smtClean="0"/>
              <a:t>Initial bucket count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dirty="0" smtClean="0"/>
              <a:t>Load factor – when the </a:t>
            </a:r>
            <a:r>
              <a:rPr lang="en-US" dirty="0" err="1" smtClean="0"/>
              <a:t>hashtable</a:t>
            </a:r>
            <a:r>
              <a:rPr lang="en-US" dirty="0" smtClean="0"/>
              <a:t> should be </a:t>
            </a:r>
            <a:r>
              <a:rPr lang="en-US" dirty="0" err="1" smtClean="0"/>
              <a:t>reshashed</a:t>
            </a:r>
            <a:r>
              <a:rPr lang="en-US" dirty="0" smtClean="0"/>
              <a:t>.</a:t>
            </a:r>
          </a:p>
          <a:p>
            <a:pPr marL="1028700" lvl="1">
              <a:buFont typeface="Arial" panose="020B0604020202020204" pitchFamily="34" charset="0"/>
              <a:buChar char="•"/>
            </a:pPr>
            <a:endParaRPr lang="en-US" dirty="0"/>
          </a:p>
          <a:p>
            <a:pPr marL="1028700"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90" y="3974384"/>
            <a:ext cx="8711667" cy="187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Tree Set, Comparable, Comparator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TreeSet</a:t>
            </a:r>
            <a:r>
              <a:rPr lang="en-US" dirty="0"/>
              <a:t> – sorted set (implemented via (</a:t>
            </a:r>
            <a:r>
              <a:rPr lang="en-US" dirty="0" smtClean="0"/>
              <a:t>red-black) </a:t>
            </a:r>
            <a:r>
              <a:rPr lang="en-US" dirty="0"/>
              <a:t>tree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Comparable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Comparator: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73" y="4144306"/>
            <a:ext cx="7839075" cy="542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73" y="2805647"/>
            <a:ext cx="8724900" cy="819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73" y="1569643"/>
            <a:ext cx="64198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6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TreeSet</a:t>
            </a:r>
            <a:r>
              <a:rPr lang="en-US" dirty="0" smtClean="0"/>
              <a:t> + Comparator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73" y="932688"/>
            <a:ext cx="8337502" cy="5497609"/>
          </a:xfrm>
        </p:spPr>
        <p:txBody>
          <a:bodyPr/>
          <a:lstStyle/>
          <a:p>
            <a:r>
              <a:rPr lang="en-US" dirty="0" err="1"/>
              <a:t>TreeSet</a:t>
            </a:r>
            <a:r>
              <a:rPr lang="en-US" dirty="0"/>
              <a:t>&lt;String&gt; </a:t>
            </a:r>
            <a:r>
              <a:rPr lang="en-US" dirty="0" err="1"/>
              <a:t>ts</a:t>
            </a:r>
            <a:r>
              <a:rPr lang="en-US" dirty="0"/>
              <a:t> = </a:t>
            </a:r>
            <a:r>
              <a:rPr lang="en-US" b="1" dirty="0"/>
              <a:t>new </a:t>
            </a:r>
            <a:r>
              <a:rPr lang="en-US" b="1" dirty="0" err="1"/>
              <a:t>TreeSet</a:t>
            </a:r>
            <a:r>
              <a:rPr lang="en-US" b="1" dirty="0"/>
              <a:t>&lt;String&gt;(new Comparator&lt;String&gt;(){</a:t>
            </a:r>
          </a:p>
          <a:p>
            <a:endParaRPr lang="en-US" dirty="0"/>
          </a:p>
          <a:p>
            <a:r>
              <a:rPr lang="en-US" dirty="0"/>
              <a:t>@Override</a:t>
            </a:r>
          </a:p>
          <a:p>
            <a:r>
              <a:rPr lang="en-US" b="1" dirty="0"/>
              <a:t>public </a:t>
            </a:r>
            <a:r>
              <a:rPr lang="en-US" b="1" dirty="0" err="1"/>
              <a:t>int</a:t>
            </a:r>
            <a:r>
              <a:rPr lang="en-US" b="1" dirty="0"/>
              <a:t> compare(String arg0, String arg1) {</a:t>
            </a:r>
          </a:p>
          <a:p>
            <a:r>
              <a:rPr lang="en-US" b="1" dirty="0"/>
              <a:t>return arg0.compareTo(arg1);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});</a:t>
            </a:r>
          </a:p>
          <a:p>
            <a:r>
              <a:rPr lang="en-US" dirty="0"/>
              <a:t>        </a:t>
            </a:r>
            <a:r>
              <a:rPr lang="en-US" dirty="0" err="1"/>
              <a:t>ts.add</a:t>
            </a:r>
            <a:r>
              <a:rPr lang="en-US" dirty="0"/>
              <a:t>("RED");</a:t>
            </a:r>
          </a:p>
          <a:p>
            <a:r>
              <a:rPr lang="en-US" dirty="0"/>
              <a:t>        </a:t>
            </a:r>
            <a:r>
              <a:rPr lang="en-US" dirty="0" err="1"/>
              <a:t>ts.add</a:t>
            </a:r>
            <a:r>
              <a:rPr lang="en-US" dirty="0"/>
              <a:t>("ORANGE");</a:t>
            </a:r>
          </a:p>
          <a:p>
            <a:r>
              <a:rPr lang="en-US" dirty="0"/>
              <a:t>        </a:t>
            </a:r>
            <a:r>
              <a:rPr lang="en-US" dirty="0" err="1"/>
              <a:t>ts.add</a:t>
            </a:r>
            <a:r>
              <a:rPr lang="en-US" dirty="0"/>
              <a:t>("BLUE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	 </a:t>
            </a:r>
            <a:r>
              <a:rPr lang="en-US" dirty="0" err="1" smtClean="0"/>
              <a:t>ts.add</a:t>
            </a:r>
            <a:r>
              <a:rPr lang="en-US" dirty="0"/>
              <a:t>("BLUE");</a:t>
            </a:r>
          </a:p>
          <a:p>
            <a:r>
              <a:rPr lang="en-US" dirty="0"/>
              <a:t>        </a:t>
            </a:r>
            <a:r>
              <a:rPr lang="en-US" dirty="0" err="1"/>
              <a:t>ts.add</a:t>
            </a:r>
            <a:r>
              <a:rPr lang="en-US" dirty="0"/>
              <a:t>("GREEN");</a:t>
            </a:r>
          </a:p>
          <a:p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</a:t>
            </a:r>
            <a:r>
              <a:rPr lang="en-US" b="1" i="1" dirty="0" err="1"/>
              <a:t>ts</a:t>
            </a:r>
            <a:r>
              <a:rPr lang="en-US" b="1" i="1" dirty="0" smtClean="0"/>
              <a:t>);</a:t>
            </a:r>
          </a:p>
          <a:p>
            <a:endParaRPr lang="en-US" b="1" i="1" dirty="0" smtClean="0"/>
          </a:p>
          <a:p>
            <a:r>
              <a:rPr lang="en-US" b="1" i="1" dirty="0" smtClean="0"/>
              <a:t>Result:</a:t>
            </a:r>
            <a:endParaRPr lang="en-US" b="1" i="1" dirty="0"/>
          </a:p>
          <a:p>
            <a:r>
              <a:rPr lang="en-US" dirty="0"/>
              <a:t>[BLUE, GREEN, ORANGE, RED]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22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323850" y="190500"/>
            <a:ext cx="822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ru-RU" altLang="en-US" sz="4000">
                <a:solidFill>
                  <a:srgbClr val="002060"/>
                </a:solidFill>
                <a:latin typeface="Calibri Light" panose="020F0302020204030204" pitchFamily="34" charset="0"/>
              </a:rPr>
              <a:t>Очередь - </a:t>
            </a:r>
            <a:r>
              <a:rPr lang="ru-RU" altLang="en-US" sz="4000">
                <a:solidFill>
                  <a:srgbClr val="002060"/>
                </a:solidFill>
              </a:rPr>
              <a:t>Интерфейс </a:t>
            </a:r>
            <a:r>
              <a:rPr lang="en-US" altLang="en-US" sz="4000" i="1">
                <a:solidFill>
                  <a:srgbClr val="002060"/>
                </a:solidFill>
              </a:rPr>
              <a:t>Queue</a:t>
            </a:r>
            <a:endParaRPr lang="ru-RU" altLang="en-US" sz="400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219075" y="1003300"/>
            <a:ext cx="8728075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113" indent="350838"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15963" indent="-342900"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/>
            <a:r>
              <a:rPr lang="ru-RU" altLang="en-US" sz="2800" b="1">
                <a:solidFill>
                  <a:schemeClr val="tx1"/>
                </a:solidFill>
              </a:rPr>
              <a:t>Очередь</a:t>
            </a:r>
            <a:r>
              <a:rPr lang="ru-RU" altLang="en-US" sz="2800">
                <a:solidFill>
                  <a:schemeClr val="tx1"/>
                </a:solidFill>
              </a:rPr>
              <a:t> – хранилище элементов для обработки.</a:t>
            </a:r>
          </a:p>
          <a:p>
            <a:pPr eaLnBrk="1" hangingPunct="1"/>
            <a:endParaRPr lang="ru-RU" altLang="en-US" sz="2800">
              <a:solidFill>
                <a:schemeClr val="tx1"/>
              </a:solidFill>
            </a:endParaRPr>
          </a:p>
          <a:p>
            <a:pPr eaLnBrk="1" hangingPunct="1"/>
            <a:r>
              <a:rPr lang="ru-RU" altLang="en-US" sz="2800" b="1">
                <a:solidFill>
                  <a:schemeClr val="tx1"/>
                </a:solidFill>
              </a:rPr>
              <a:t>Свойства очередей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ru-RU" altLang="en-US" sz="2800">
                <a:solidFill>
                  <a:schemeClr val="tx1"/>
                </a:solidFill>
              </a:rPr>
              <a:t>Порядок выдачи элементов определяется конкретной реализацией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ru-RU" altLang="en-US" sz="2800">
                <a:solidFill>
                  <a:schemeClr val="tx1"/>
                </a:solidFill>
              </a:rPr>
              <a:t>Очереди не могут хранить </a:t>
            </a:r>
            <a:r>
              <a:rPr lang="en-US" altLang="en-US" sz="2800">
                <a:solidFill>
                  <a:srgbClr val="C00000"/>
                </a:solidFill>
              </a:rPr>
              <a:t>null</a:t>
            </a:r>
            <a:endParaRPr lang="ru-RU" altLang="en-US" sz="2800">
              <a:solidFill>
                <a:srgbClr val="C00000"/>
              </a:solidFill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ru-RU" altLang="en-US" sz="2800">
                <a:solidFill>
                  <a:schemeClr val="tx1"/>
                </a:solidFill>
              </a:rPr>
              <a:t>У очереди может быть ограничен размер</a:t>
            </a:r>
            <a:endParaRPr lang="en-US" altLang="en-US" sz="2800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8474075" y="6356350"/>
            <a:ext cx="442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8662E3AE-47F8-40BF-94EF-174879DC15F8}" type="slidenum">
              <a:rPr lang="en-US" altLang="en-US" sz="1800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17</a:t>
            </a:fld>
            <a:endParaRPr lang="en-US" altLang="en-US" sz="18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6952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323850" y="190500"/>
            <a:ext cx="822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ru-RU" altLang="en-US" sz="4000">
                <a:solidFill>
                  <a:srgbClr val="002060"/>
                </a:solidFill>
                <a:latin typeface="Calibri Light" panose="020F0302020204030204" pitchFamily="34" charset="0"/>
              </a:rPr>
              <a:t>Методы очередей</a:t>
            </a: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19075" y="1003300"/>
            <a:ext cx="8728075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113" indent="350838"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627063"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27063"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ru-RU" altLang="en-US" sz="2800" dirty="0">
                <a:solidFill>
                  <a:srgbClr val="002C78"/>
                </a:solidFill>
              </a:rPr>
              <a:t>Методы, бросающие </a:t>
            </a:r>
            <a:r>
              <a:rPr lang="ru-RU" altLang="en-US" sz="2800" dirty="0" smtClean="0">
                <a:solidFill>
                  <a:srgbClr val="002C78"/>
                </a:solidFill>
              </a:rPr>
              <a:t>исключения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marL="1084263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C00000"/>
                </a:solidFill>
              </a:rPr>
              <a:t>add(Object </a:t>
            </a:r>
            <a:r>
              <a:rPr lang="en-US" altLang="en-US" sz="2800" dirty="0">
                <a:solidFill>
                  <a:srgbClr val="C00000"/>
                </a:solidFill>
              </a:rPr>
              <a:t>o)</a:t>
            </a:r>
            <a:r>
              <a:rPr lang="ru-RU" altLang="en-US" sz="2800" dirty="0">
                <a:solidFill>
                  <a:schemeClr val="tx1"/>
                </a:solidFill>
              </a:rPr>
              <a:t> - </a:t>
            </a:r>
            <a:r>
              <a:rPr lang="ru-RU" altLang="en-US" sz="2800" dirty="0">
                <a:solidFill>
                  <a:srgbClr val="002C78"/>
                </a:solidFill>
              </a:rPr>
              <a:t>добавить элемент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marL="1084263" lvl="2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C00000"/>
                </a:solidFill>
              </a:rPr>
              <a:t>Object </a:t>
            </a:r>
            <a:r>
              <a:rPr lang="en-US" altLang="en-US" sz="2800" dirty="0">
                <a:solidFill>
                  <a:srgbClr val="C00000"/>
                </a:solidFill>
              </a:rPr>
              <a:t>element()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ru-RU" altLang="en-US" sz="2800" dirty="0">
                <a:solidFill>
                  <a:schemeClr val="tx1"/>
                </a:solidFill>
              </a:rPr>
              <a:t>- </a:t>
            </a:r>
            <a:r>
              <a:rPr lang="ru-RU" altLang="en-US" sz="2800" dirty="0">
                <a:solidFill>
                  <a:srgbClr val="002C78"/>
                </a:solidFill>
              </a:rPr>
              <a:t>вершина </a:t>
            </a:r>
            <a:r>
              <a:rPr lang="ru-RU" altLang="en-US" sz="2800" dirty="0" smtClean="0">
                <a:solidFill>
                  <a:srgbClr val="002C78"/>
                </a:solidFill>
              </a:rPr>
              <a:t>очереди</a:t>
            </a:r>
          </a:p>
          <a:p>
            <a:pPr marL="1084263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C00000"/>
                </a:solidFill>
              </a:rPr>
              <a:t>Object remove()</a:t>
            </a:r>
            <a:r>
              <a:rPr lang="en-US" altLang="en-US" sz="2800" dirty="0" smtClean="0">
                <a:solidFill>
                  <a:schemeClr val="tx1"/>
                </a:solidFill>
              </a:rPr>
              <a:t> </a:t>
            </a:r>
            <a:r>
              <a:rPr lang="ru-RU" altLang="en-US" sz="2800" dirty="0" smtClean="0">
                <a:solidFill>
                  <a:schemeClr val="tx1"/>
                </a:solidFill>
              </a:rPr>
              <a:t>-</a:t>
            </a:r>
            <a:r>
              <a:rPr lang="en-US" altLang="en-US" sz="2800" dirty="0" smtClean="0">
                <a:solidFill>
                  <a:schemeClr val="tx1"/>
                </a:solidFill>
              </a:rPr>
              <a:t> </a:t>
            </a:r>
            <a:r>
              <a:rPr lang="ru-RU" altLang="en-US" sz="2800" dirty="0" smtClean="0">
                <a:solidFill>
                  <a:srgbClr val="002C78"/>
                </a:solidFill>
              </a:rPr>
              <a:t>удалить элемент из вершины</a:t>
            </a:r>
            <a:endParaRPr lang="ru-RU" altLang="en-US" sz="2800" dirty="0" smtClean="0">
              <a:solidFill>
                <a:schemeClr val="tx1"/>
              </a:solidFill>
            </a:endParaRPr>
          </a:p>
          <a:p>
            <a:pPr eaLnBrk="1" hangingPunct="1"/>
            <a:endParaRPr lang="ru-RU" altLang="en-US" sz="2800" dirty="0">
              <a:solidFill>
                <a:srgbClr val="002C78"/>
              </a:solidFill>
            </a:endParaRPr>
          </a:p>
          <a:p>
            <a:pPr eaLnBrk="1" hangingPunct="1"/>
            <a:endParaRPr lang="ru-RU" altLang="en-US" sz="2800" dirty="0">
              <a:solidFill>
                <a:srgbClr val="002C78"/>
              </a:solidFill>
            </a:endParaRPr>
          </a:p>
          <a:p>
            <a:pPr eaLnBrk="1" hangingPunct="1"/>
            <a:r>
              <a:rPr lang="ru-RU" altLang="en-US" sz="2800" dirty="0">
                <a:solidFill>
                  <a:srgbClr val="002C78"/>
                </a:solidFill>
              </a:rPr>
              <a:t>Методы</a:t>
            </a:r>
            <a:r>
              <a:rPr lang="en-US" altLang="en-US" sz="2800" dirty="0">
                <a:solidFill>
                  <a:srgbClr val="002C78"/>
                </a:solidFill>
              </a:rPr>
              <a:t>, </a:t>
            </a:r>
            <a:r>
              <a:rPr lang="ru-RU" altLang="en-US" sz="2800" dirty="0">
                <a:solidFill>
                  <a:srgbClr val="002C78"/>
                </a:solidFill>
              </a:rPr>
              <a:t>не бросающие исключений</a:t>
            </a:r>
            <a:endParaRPr lang="ru-RU" altLang="en-US" sz="2800" dirty="0">
              <a:solidFill>
                <a:schemeClr val="tx1"/>
              </a:solidFill>
            </a:endParaRPr>
          </a:p>
          <a:p>
            <a:pPr lvl="1" indent="0" eaLnBrk="1" hangingPunct="1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chemeClr val="tx1"/>
                </a:solidFill>
              </a:rPr>
              <a:t>  </a:t>
            </a:r>
            <a:r>
              <a:rPr lang="en-US" altLang="en-US" sz="2800" dirty="0" smtClean="0">
                <a:solidFill>
                  <a:srgbClr val="C00000"/>
                </a:solidFill>
              </a:rPr>
              <a:t>offer(Object </a:t>
            </a:r>
            <a:r>
              <a:rPr lang="en-US" altLang="en-US" sz="2800" dirty="0">
                <a:solidFill>
                  <a:srgbClr val="C00000"/>
                </a:solidFill>
              </a:rPr>
              <a:t>o)</a:t>
            </a:r>
            <a:r>
              <a:rPr lang="en-US" altLang="en-US" sz="2800" dirty="0">
                <a:solidFill>
                  <a:schemeClr val="tx1"/>
                </a:solidFill>
              </a:rPr>
              <a:t> - </a:t>
            </a:r>
            <a:r>
              <a:rPr lang="ru-RU" altLang="en-US" sz="2800" dirty="0">
                <a:solidFill>
                  <a:srgbClr val="002C78"/>
                </a:solidFill>
              </a:rPr>
              <a:t>добавить элемент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lvl="1" indent="0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  </a:t>
            </a:r>
            <a:r>
              <a:rPr lang="en-US" altLang="en-US" sz="2800" dirty="0">
                <a:solidFill>
                  <a:srgbClr val="C00000"/>
                </a:solidFill>
              </a:rPr>
              <a:t>Object peek()</a:t>
            </a:r>
            <a:r>
              <a:rPr lang="en-US" altLang="en-US" sz="2800" dirty="0">
                <a:solidFill>
                  <a:schemeClr val="tx1"/>
                </a:solidFill>
              </a:rPr>
              <a:t> - </a:t>
            </a:r>
            <a:r>
              <a:rPr lang="ru-RU" altLang="en-US" sz="2800" dirty="0">
                <a:solidFill>
                  <a:srgbClr val="002C78"/>
                </a:solidFill>
              </a:rPr>
              <a:t>вершина очереди</a:t>
            </a:r>
            <a:endParaRPr lang="ru-RU" altLang="en-US" sz="2800" dirty="0">
              <a:solidFill>
                <a:schemeClr val="tx1"/>
              </a:solidFill>
            </a:endParaRPr>
          </a:p>
          <a:p>
            <a:pPr lvl="1" indent="0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  </a:t>
            </a:r>
            <a:r>
              <a:rPr lang="en-US" altLang="en-US" sz="2800" dirty="0">
                <a:solidFill>
                  <a:srgbClr val="C00000"/>
                </a:solidFill>
              </a:rPr>
              <a:t>Object poll()</a:t>
            </a:r>
            <a:r>
              <a:rPr lang="en-US" altLang="en-US" sz="2800" dirty="0">
                <a:solidFill>
                  <a:schemeClr val="tx1"/>
                </a:solidFill>
              </a:rPr>
              <a:t> - </a:t>
            </a:r>
            <a:r>
              <a:rPr lang="ru-RU" altLang="en-US" sz="2800" dirty="0">
                <a:solidFill>
                  <a:srgbClr val="002C78"/>
                </a:solidFill>
              </a:rPr>
              <a:t>удалить элемент из вершины </a:t>
            </a:r>
            <a:endParaRPr lang="ru-RU" altLang="en-US" sz="2800" dirty="0">
              <a:solidFill>
                <a:schemeClr val="tx1"/>
              </a:solidFill>
            </a:endParaRPr>
          </a:p>
          <a:p>
            <a:endParaRPr lang="en-US" altLang="en-US" sz="3600" dirty="0">
              <a:solidFill>
                <a:schemeClr val="tx1"/>
              </a:solidFill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8474075" y="6356350"/>
            <a:ext cx="442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9604A42C-9A06-4478-820E-87B76E3D3E20}" type="slidenum">
              <a:rPr lang="en-US" altLang="en-US" sz="1800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18</a:t>
            </a:fld>
            <a:endParaRPr lang="en-US" altLang="en-US" sz="18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9758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323850" y="190500"/>
            <a:ext cx="822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ru-RU" altLang="en-US" sz="3600">
                <a:solidFill>
                  <a:srgbClr val="002060"/>
                </a:solidFill>
                <a:latin typeface="Calibri Light" panose="020F0302020204030204" pitchFamily="34" charset="0"/>
              </a:rPr>
              <a:t>Реализации интерфейса </a:t>
            </a:r>
            <a:r>
              <a:rPr lang="en-US" altLang="en-US" sz="3600">
                <a:solidFill>
                  <a:srgbClr val="002060"/>
                </a:solidFill>
                <a:latin typeface="Calibri Light" panose="020F0302020204030204" pitchFamily="34" charset="0"/>
              </a:rPr>
              <a:t>Map&lt;</a:t>
            </a:r>
            <a:r>
              <a:rPr lang="ru-RU" altLang="en-US" sz="3600">
                <a:solidFill>
                  <a:srgbClr val="002060"/>
                </a:solidFill>
                <a:latin typeface="Calibri Light" panose="020F0302020204030204" pitchFamily="34" charset="0"/>
              </a:rPr>
              <a:t>K,V</a:t>
            </a:r>
            <a:r>
              <a:rPr lang="en-US" altLang="en-US" sz="3600">
                <a:solidFill>
                  <a:srgbClr val="002060"/>
                </a:solidFill>
                <a:latin typeface="Calibri Light" panose="020F0302020204030204" pitchFamily="34" charset="0"/>
              </a:rPr>
              <a:t>&gt;</a:t>
            </a:r>
            <a:endParaRPr lang="ru-RU" altLang="en-US" sz="400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323850" y="1003300"/>
            <a:ext cx="8459788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indent="361950" eaLnBrk="0" hangingPunct="0">
              <a:tabLst>
                <a:tab pos="0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ru-RU" altLang="en-US" sz="2200" b="1">
                <a:solidFill>
                  <a:schemeClr val="tx1"/>
                </a:solidFill>
              </a:rPr>
              <a:t>HashMap</a:t>
            </a:r>
            <a:r>
              <a:rPr lang="ru-RU" altLang="en-US" sz="2200">
                <a:solidFill>
                  <a:schemeClr val="tx1"/>
                </a:solidFill>
              </a:rPr>
              <a:t> хранит ключи в хеш-таблице, из-за чего имеет наиболее высокую производительность, но не гарантирует порядок элементов. Может содержать как </a:t>
            </a:r>
            <a:r>
              <a:rPr lang="ru-RU" altLang="en-US" sz="2200">
                <a:solidFill>
                  <a:srgbClr val="C00000"/>
                </a:solidFill>
              </a:rPr>
              <a:t>null</a:t>
            </a:r>
            <a:r>
              <a:rPr lang="ru-RU" altLang="en-US" sz="2200">
                <a:solidFill>
                  <a:schemeClr val="tx1"/>
                </a:solidFill>
              </a:rPr>
              <a:t>-ключи, так и </a:t>
            </a:r>
            <a:r>
              <a:rPr lang="ru-RU" altLang="en-US" sz="2200">
                <a:solidFill>
                  <a:srgbClr val="C00000"/>
                </a:solidFill>
              </a:rPr>
              <a:t>null</a:t>
            </a:r>
            <a:r>
              <a:rPr lang="ru-RU" altLang="en-US" sz="2200">
                <a:solidFill>
                  <a:schemeClr val="tx1"/>
                </a:solidFill>
              </a:rPr>
              <a:t>-значения;</a:t>
            </a:r>
            <a:endParaRPr lang="en-US" altLang="en-US" sz="220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ru-RU" altLang="en-US" sz="220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altLang="en-US" sz="2200" b="1">
                <a:solidFill>
                  <a:schemeClr val="tx1"/>
                </a:solidFill>
              </a:rPr>
              <a:t>TreeMap</a:t>
            </a:r>
            <a:r>
              <a:rPr lang="ru-RU" altLang="en-US" sz="2200">
                <a:solidFill>
                  <a:schemeClr val="tx1"/>
                </a:solidFill>
              </a:rPr>
              <a:t> хранит ключи в отсортированном порядке, из-за чего работает существенно медленнее, чем </a:t>
            </a:r>
            <a:r>
              <a:rPr lang="ru-RU" altLang="en-US" sz="2200" i="1">
                <a:solidFill>
                  <a:schemeClr val="tx1"/>
                </a:solidFill>
              </a:rPr>
              <a:t>HashMap</a:t>
            </a:r>
            <a:r>
              <a:rPr lang="ru-RU" altLang="en-US" sz="2200">
                <a:solidFill>
                  <a:schemeClr val="tx1"/>
                </a:solidFill>
              </a:rPr>
              <a:t>. Не может содержать </a:t>
            </a:r>
            <a:r>
              <a:rPr lang="ru-RU" altLang="en-US" sz="2200">
                <a:solidFill>
                  <a:srgbClr val="C00000"/>
                </a:solidFill>
              </a:rPr>
              <a:t>null</a:t>
            </a:r>
            <a:r>
              <a:rPr lang="ru-RU" altLang="en-US" sz="2200">
                <a:solidFill>
                  <a:schemeClr val="tx1"/>
                </a:solidFill>
              </a:rPr>
              <a:t>-ключи, но может содержать </a:t>
            </a:r>
            <a:r>
              <a:rPr lang="ru-RU" altLang="en-US" sz="2200">
                <a:solidFill>
                  <a:srgbClr val="C00000"/>
                </a:solidFill>
              </a:rPr>
              <a:t>null</a:t>
            </a:r>
            <a:r>
              <a:rPr lang="ru-RU" altLang="en-US" sz="2200">
                <a:solidFill>
                  <a:schemeClr val="tx1"/>
                </a:solidFill>
              </a:rPr>
              <a:t>-значения. Сортироваться элементы будут либо в зависимости от реализации интерфейса </a:t>
            </a:r>
            <a:r>
              <a:rPr lang="ru-RU" altLang="en-US" sz="2200" i="1">
                <a:solidFill>
                  <a:schemeClr val="tx1"/>
                </a:solidFill>
              </a:rPr>
              <a:t>Comparable</a:t>
            </a:r>
            <a:r>
              <a:rPr lang="ru-RU" altLang="en-US" sz="2200">
                <a:solidFill>
                  <a:schemeClr val="tx1"/>
                </a:solidFill>
              </a:rPr>
              <a:t>, либо используя объект </a:t>
            </a:r>
            <a:r>
              <a:rPr lang="ru-RU" altLang="en-US" sz="2200" i="1">
                <a:solidFill>
                  <a:schemeClr val="tx1"/>
                </a:solidFill>
              </a:rPr>
              <a:t>Comparator</a:t>
            </a:r>
            <a:r>
              <a:rPr lang="ru-RU" altLang="en-US" sz="2200">
                <a:solidFill>
                  <a:schemeClr val="tx1"/>
                </a:solidFill>
              </a:rPr>
              <a:t>, который необходимо передать в конструктор </a:t>
            </a:r>
            <a:r>
              <a:rPr lang="ru-RU" altLang="en-US" sz="2200" i="1">
                <a:solidFill>
                  <a:schemeClr val="tx1"/>
                </a:solidFill>
              </a:rPr>
              <a:t>TreeMap</a:t>
            </a:r>
            <a:r>
              <a:rPr lang="ru-RU" altLang="en-US" sz="2200">
                <a:solidFill>
                  <a:schemeClr val="tx1"/>
                </a:solidFill>
              </a:rPr>
              <a:t>;</a:t>
            </a:r>
            <a:endParaRPr lang="en-US" altLang="en-US" sz="220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ru-RU" altLang="en-US" sz="220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altLang="en-US" sz="2200" b="1">
                <a:solidFill>
                  <a:schemeClr val="tx1"/>
                </a:solidFill>
              </a:rPr>
              <a:t>LinkedHashMap</a:t>
            </a:r>
            <a:r>
              <a:rPr lang="ru-RU" altLang="en-US" sz="2200">
                <a:solidFill>
                  <a:schemeClr val="tx1"/>
                </a:solidFill>
              </a:rPr>
              <a:t> отличается от HashMap тем, что хранит ключи в порядке их вставки в </a:t>
            </a:r>
            <a:r>
              <a:rPr lang="ru-RU" altLang="en-US" sz="2200" i="1">
                <a:solidFill>
                  <a:schemeClr val="tx1"/>
                </a:solidFill>
              </a:rPr>
              <a:t>Map</a:t>
            </a:r>
            <a:r>
              <a:rPr lang="ru-RU" altLang="en-US" sz="2200">
                <a:solidFill>
                  <a:schemeClr val="tx1"/>
                </a:solidFill>
              </a:rPr>
              <a:t>. Эта реализация </a:t>
            </a:r>
            <a:r>
              <a:rPr lang="ru-RU" altLang="en-US" sz="2200" i="1">
                <a:solidFill>
                  <a:schemeClr val="tx1"/>
                </a:solidFill>
              </a:rPr>
              <a:t>Map</a:t>
            </a:r>
            <a:r>
              <a:rPr lang="ru-RU" altLang="en-US" sz="2200">
                <a:solidFill>
                  <a:schemeClr val="tx1"/>
                </a:solidFill>
              </a:rPr>
              <a:t> лишь немного медленнее </a:t>
            </a:r>
            <a:r>
              <a:rPr lang="ru-RU" altLang="en-US" sz="2200" i="1">
                <a:solidFill>
                  <a:schemeClr val="tx1"/>
                </a:solidFill>
              </a:rPr>
              <a:t>HashMap</a:t>
            </a:r>
            <a:r>
              <a:rPr lang="ru-RU" altLang="en-US" sz="2200">
                <a:solidFill>
                  <a:schemeClr val="tx1"/>
                </a:solidFill>
              </a:rPr>
              <a:t>. Может содержать как </a:t>
            </a:r>
            <a:r>
              <a:rPr lang="ru-RU" altLang="en-US" sz="2200">
                <a:solidFill>
                  <a:srgbClr val="C00000"/>
                </a:solidFill>
              </a:rPr>
              <a:t>null</a:t>
            </a:r>
            <a:r>
              <a:rPr lang="ru-RU" altLang="en-US" sz="2200">
                <a:solidFill>
                  <a:schemeClr val="tx1"/>
                </a:solidFill>
              </a:rPr>
              <a:t>-ключи, так и </a:t>
            </a:r>
            <a:r>
              <a:rPr lang="ru-RU" altLang="en-US" sz="2200">
                <a:solidFill>
                  <a:srgbClr val="C00000"/>
                </a:solidFill>
              </a:rPr>
              <a:t>null</a:t>
            </a:r>
            <a:r>
              <a:rPr lang="ru-RU" altLang="en-US" sz="2200">
                <a:solidFill>
                  <a:schemeClr val="tx1"/>
                </a:solidFill>
              </a:rPr>
              <a:t>-значения.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8474075" y="6356350"/>
            <a:ext cx="442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6AF6A29A-EA47-4EA4-9DA9-42EFE78F5A86}" type="slidenum">
              <a:rPr lang="en-US" altLang="en-US" sz="1800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19</a:t>
            </a:fld>
            <a:endParaRPr lang="en-US" altLang="en-US" sz="18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0083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Collections intro</a:t>
            </a:r>
          </a:p>
          <a:p>
            <a:r>
              <a:rPr lang="en-US" dirty="0" smtClean="0"/>
              <a:t>Collection, Iterator, </a:t>
            </a:r>
            <a:r>
              <a:rPr lang="en-US" dirty="0" err="1" smtClean="0"/>
              <a:t>Iterable</a:t>
            </a:r>
            <a:endParaRPr lang="en-US" dirty="0" smtClean="0"/>
          </a:p>
          <a:p>
            <a:r>
              <a:rPr lang="en-US" dirty="0" smtClean="0"/>
              <a:t>List, </a:t>
            </a:r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LinkedList</a:t>
            </a:r>
            <a:endParaRPr lang="en-US" dirty="0" smtClean="0"/>
          </a:p>
          <a:p>
            <a:r>
              <a:rPr lang="en-US" dirty="0" smtClean="0"/>
              <a:t>Set, </a:t>
            </a:r>
            <a:r>
              <a:rPr lang="en-US" dirty="0" err="1" smtClean="0"/>
              <a:t>HashSet</a:t>
            </a:r>
            <a:r>
              <a:rPr lang="en-US" dirty="0" smtClean="0"/>
              <a:t>, Comparator, </a:t>
            </a:r>
            <a:r>
              <a:rPr lang="en-US" dirty="0" err="1" smtClean="0"/>
              <a:t>TreeSet</a:t>
            </a:r>
            <a:endParaRPr lang="en-US" dirty="0" smtClean="0"/>
          </a:p>
          <a:p>
            <a:r>
              <a:rPr lang="en-US" dirty="0" smtClean="0"/>
              <a:t>Queue, </a:t>
            </a:r>
            <a:r>
              <a:rPr lang="en-US" dirty="0" err="1" smtClean="0"/>
              <a:t>Deque</a:t>
            </a:r>
            <a:r>
              <a:rPr lang="en-US" dirty="0" smtClean="0"/>
              <a:t>, </a:t>
            </a:r>
            <a:r>
              <a:rPr lang="en-US" dirty="0" err="1" smtClean="0"/>
              <a:t>PriorityQueue</a:t>
            </a:r>
            <a:endParaRPr lang="en-US" dirty="0" smtClean="0"/>
          </a:p>
          <a:p>
            <a:r>
              <a:rPr lang="en-US" dirty="0" smtClean="0"/>
              <a:t>Map, </a:t>
            </a:r>
            <a:r>
              <a:rPr lang="en-US" dirty="0" err="1" smtClean="0"/>
              <a:t>HashMap</a:t>
            </a:r>
            <a:r>
              <a:rPr lang="en-US" dirty="0" smtClean="0"/>
              <a:t>, </a:t>
            </a:r>
            <a:r>
              <a:rPr lang="en-US" dirty="0" err="1" smtClean="0"/>
              <a:t>TreeMap</a:t>
            </a:r>
            <a:r>
              <a:rPr lang="en-US" dirty="0" smtClean="0"/>
              <a:t>, </a:t>
            </a:r>
            <a:r>
              <a:rPr lang="en-US" dirty="0" err="1" smtClean="0"/>
              <a:t>LinkedHashMap</a:t>
            </a:r>
            <a:endParaRPr lang="en-US" dirty="0" smtClean="0"/>
          </a:p>
          <a:p>
            <a:r>
              <a:rPr lang="en-US" dirty="0" smtClean="0"/>
              <a:t>Legacy Classes</a:t>
            </a:r>
          </a:p>
          <a:p>
            <a:r>
              <a:rPr lang="en-US" dirty="0" smtClean="0"/>
              <a:t>Collections class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Teaser Slide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8B68A22E-2390-4D94-B1D8-F96A28E82B1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4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323850" y="190500"/>
            <a:ext cx="822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ru-RU" altLang="en-US" sz="4000">
                <a:solidFill>
                  <a:srgbClr val="002060"/>
                </a:solidFill>
                <a:latin typeface="Calibri Light" panose="020F0302020204030204" pitchFamily="34" charset="0"/>
              </a:rPr>
              <a:t>Методы интерфейса </a:t>
            </a:r>
            <a:r>
              <a:rPr lang="en-US" altLang="en-US" sz="4000">
                <a:solidFill>
                  <a:srgbClr val="002060"/>
                </a:solidFill>
                <a:latin typeface="Calibri Light" panose="020F0302020204030204" pitchFamily="34" charset="0"/>
              </a:rPr>
              <a:t>Map&lt;</a:t>
            </a:r>
            <a:r>
              <a:rPr lang="ru-RU" altLang="en-US" sz="4000">
                <a:solidFill>
                  <a:srgbClr val="002060"/>
                </a:solidFill>
                <a:latin typeface="Calibri Light" panose="020F0302020204030204" pitchFamily="34" charset="0"/>
              </a:rPr>
              <a:t>K,V</a:t>
            </a:r>
            <a:r>
              <a:rPr lang="en-US" altLang="en-US" sz="4000">
                <a:solidFill>
                  <a:srgbClr val="002060"/>
                </a:solidFill>
                <a:latin typeface="Calibri Light" panose="020F0302020204030204" pitchFamily="34" charset="0"/>
              </a:rPr>
              <a:t>&gt;</a:t>
            </a:r>
            <a:endParaRPr lang="ru-RU" altLang="en-US" sz="400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152400" y="1066800"/>
            <a:ext cx="8991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113" indent="169863"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ru-RU" altLang="en-US" sz="2800" dirty="0">
                <a:solidFill>
                  <a:srgbClr val="002C78"/>
                </a:solidFill>
              </a:rPr>
              <a:t>Доступ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altLang="en-US" sz="2800" dirty="0">
                <a:solidFill>
                  <a:srgbClr val="002C78"/>
                </a:solidFill>
              </a:rPr>
              <a:t> </a:t>
            </a:r>
            <a:r>
              <a:rPr lang="ru-RU" altLang="en-US" sz="2800" dirty="0">
                <a:solidFill>
                  <a:srgbClr val="800000"/>
                </a:solidFill>
              </a:rPr>
              <a:t>V </a:t>
            </a:r>
            <a:r>
              <a:rPr lang="ru-RU" altLang="en-US" sz="2800" dirty="0" err="1">
                <a:solidFill>
                  <a:srgbClr val="800000"/>
                </a:solidFill>
              </a:rPr>
              <a:t>get</a:t>
            </a:r>
            <a:r>
              <a:rPr lang="ru-RU" altLang="en-US" sz="2800" dirty="0">
                <a:solidFill>
                  <a:srgbClr val="800000"/>
                </a:solidFill>
              </a:rPr>
              <a:t>(</a:t>
            </a:r>
            <a:r>
              <a:rPr lang="ru-RU" altLang="en-US" sz="2800" dirty="0" err="1">
                <a:solidFill>
                  <a:srgbClr val="800000"/>
                </a:solidFill>
              </a:rPr>
              <a:t>Object</a:t>
            </a:r>
            <a:r>
              <a:rPr lang="ru-RU" altLang="en-US" sz="2800" dirty="0">
                <a:solidFill>
                  <a:srgbClr val="800000"/>
                </a:solidFill>
              </a:rPr>
              <a:t> </a:t>
            </a:r>
            <a:r>
              <a:rPr lang="ru-RU" altLang="en-US" sz="2800" dirty="0" err="1">
                <a:solidFill>
                  <a:srgbClr val="800000"/>
                </a:solidFill>
              </a:rPr>
              <a:t>key</a:t>
            </a:r>
            <a:r>
              <a:rPr lang="ru-RU" altLang="en-US" sz="2800" dirty="0">
                <a:solidFill>
                  <a:srgbClr val="800000"/>
                </a:solidFill>
              </a:rPr>
              <a:t>)</a:t>
            </a:r>
            <a:r>
              <a:rPr lang="ru-RU" altLang="en-US" sz="2800" dirty="0">
                <a:solidFill>
                  <a:srgbClr val="002C78"/>
                </a:solidFill>
              </a:rPr>
              <a:t> ─ получение </a:t>
            </a:r>
            <a:r>
              <a:rPr lang="ru-RU" altLang="en-US" sz="2800" dirty="0" smtClean="0">
                <a:solidFill>
                  <a:srgbClr val="002C78"/>
                </a:solidFill>
              </a:rPr>
              <a:t>значение</a:t>
            </a:r>
            <a:endParaRPr lang="en-US" altLang="en-US" sz="2800" dirty="0">
              <a:solidFill>
                <a:srgbClr val="002C78"/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002C78"/>
                </a:solidFill>
              </a:rPr>
              <a:t> </a:t>
            </a:r>
            <a:r>
              <a:rPr lang="ru-RU" altLang="en-US" sz="2800" dirty="0" smtClean="0">
                <a:solidFill>
                  <a:srgbClr val="800000"/>
                </a:solidFill>
              </a:rPr>
              <a:t>V </a:t>
            </a:r>
            <a:r>
              <a:rPr lang="ru-RU" altLang="en-US" sz="2800" dirty="0" err="1">
                <a:solidFill>
                  <a:srgbClr val="800000"/>
                </a:solidFill>
              </a:rPr>
              <a:t>put</a:t>
            </a:r>
            <a:r>
              <a:rPr lang="ru-RU" altLang="en-US" sz="2800" dirty="0">
                <a:solidFill>
                  <a:srgbClr val="800000"/>
                </a:solidFill>
              </a:rPr>
              <a:t>(K </a:t>
            </a:r>
            <a:r>
              <a:rPr lang="ru-RU" altLang="en-US" sz="2800" dirty="0" err="1">
                <a:solidFill>
                  <a:srgbClr val="800000"/>
                </a:solidFill>
              </a:rPr>
              <a:t>key</a:t>
            </a:r>
            <a:r>
              <a:rPr lang="ru-RU" altLang="en-US" sz="2800" dirty="0">
                <a:solidFill>
                  <a:srgbClr val="800000"/>
                </a:solidFill>
              </a:rPr>
              <a:t>, V </a:t>
            </a:r>
            <a:r>
              <a:rPr lang="ru-RU" altLang="en-US" sz="2800" dirty="0" err="1">
                <a:solidFill>
                  <a:srgbClr val="800000"/>
                </a:solidFill>
              </a:rPr>
              <a:t>value</a:t>
            </a:r>
            <a:r>
              <a:rPr lang="ru-RU" altLang="en-US" sz="2800" dirty="0">
                <a:solidFill>
                  <a:srgbClr val="800000"/>
                </a:solidFill>
              </a:rPr>
              <a:t>)</a:t>
            </a:r>
            <a:r>
              <a:rPr lang="ru-RU" altLang="en-US" sz="2800" dirty="0">
                <a:solidFill>
                  <a:srgbClr val="002C78"/>
                </a:solidFill>
              </a:rPr>
              <a:t> ─ запись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altLang="en-US" sz="2800" dirty="0">
                <a:solidFill>
                  <a:srgbClr val="002C78"/>
                </a:solidFill>
              </a:rPr>
              <a:t>	</a:t>
            </a:r>
            <a:r>
              <a:rPr lang="ru-RU" altLang="en-US" sz="2800" dirty="0">
                <a:solidFill>
                  <a:srgbClr val="800000"/>
                </a:solidFill>
              </a:rPr>
              <a:t>V </a:t>
            </a:r>
            <a:r>
              <a:rPr lang="ru-RU" altLang="en-US" sz="2800" dirty="0" err="1">
                <a:solidFill>
                  <a:srgbClr val="800000"/>
                </a:solidFill>
              </a:rPr>
              <a:t>remove</a:t>
            </a:r>
            <a:r>
              <a:rPr lang="ru-RU" altLang="en-US" sz="2800" dirty="0">
                <a:solidFill>
                  <a:srgbClr val="800000"/>
                </a:solidFill>
              </a:rPr>
              <a:t>(</a:t>
            </a:r>
            <a:r>
              <a:rPr lang="ru-RU" altLang="en-US" sz="2800" dirty="0" err="1">
                <a:solidFill>
                  <a:srgbClr val="800000"/>
                </a:solidFill>
              </a:rPr>
              <a:t>Object</a:t>
            </a:r>
            <a:r>
              <a:rPr lang="ru-RU" altLang="en-US" sz="2800" dirty="0">
                <a:solidFill>
                  <a:srgbClr val="800000"/>
                </a:solidFill>
              </a:rPr>
              <a:t> </a:t>
            </a:r>
            <a:r>
              <a:rPr lang="ru-RU" altLang="en-US" sz="2800" dirty="0" err="1">
                <a:solidFill>
                  <a:srgbClr val="800000"/>
                </a:solidFill>
              </a:rPr>
              <a:t>key</a:t>
            </a:r>
            <a:r>
              <a:rPr lang="ru-RU" altLang="en-US" sz="2800" dirty="0">
                <a:solidFill>
                  <a:srgbClr val="800000"/>
                </a:solidFill>
              </a:rPr>
              <a:t>)</a:t>
            </a:r>
            <a:r>
              <a:rPr lang="en-US" altLang="en-US" sz="2800" dirty="0">
                <a:solidFill>
                  <a:srgbClr val="002C78"/>
                </a:solidFill>
              </a:rPr>
              <a:t> </a:t>
            </a:r>
            <a:r>
              <a:rPr lang="ru-RU" altLang="en-US" sz="2800" dirty="0">
                <a:solidFill>
                  <a:srgbClr val="002C78"/>
                </a:solidFill>
              </a:rPr>
              <a:t>─ удаление</a:t>
            </a:r>
          </a:p>
          <a:p>
            <a:pPr>
              <a:lnSpc>
                <a:spcPct val="90000"/>
              </a:lnSpc>
            </a:pPr>
            <a:endParaRPr lang="en-US" altLang="en-US" sz="2800" dirty="0" smtClean="0">
              <a:solidFill>
                <a:srgbClr val="002C78"/>
              </a:solidFill>
            </a:endParaRPr>
          </a:p>
          <a:p>
            <a:pPr>
              <a:lnSpc>
                <a:spcPct val="90000"/>
              </a:lnSpc>
            </a:pPr>
            <a:r>
              <a:rPr lang="ru-RU" altLang="en-US" sz="2800" dirty="0" smtClean="0">
                <a:solidFill>
                  <a:srgbClr val="002C78"/>
                </a:solidFill>
              </a:rPr>
              <a:t>Проверки</a:t>
            </a:r>
            <a:endParaRPr lang="ru-RU" altLang="en-US" sz="2800" dirty="0">
              <a:solidFill>
                <a:srgbClr val="002C78"/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altLang="en-US" sz="2800" dirty="0">
                <a:solidFill>
                  <a:srgbClr val="002C78"/>
                </a:solidFill>
              </a:rPr>
              <a:t> </a:t>
            </a:r>
            <a:r>
              <a:rPr lang="ru-RU" altLang="en-US" sz="2800" dirty="0" err="1">
                <a:solidFill>
                  <a:srgbClr val="800000"/>
                </a:solidFill>
              </a:rPr>
              <a:t>boolean</a:t>
            </a:r>
            <a:r>
              <a:rPr lang="ru-RU" altLang="en-US" sz="2800" dirty="0">
                <a:solidFill>
                  <a:srgbClr val="800000"/>
                </a:solidFill>
              </a:rPr>
              <a:t> </a:t>
            </a:r>
            <a:r>
              <a:rPr lang="ru-RU" altLang="en-US" sz="2800" dirty="0" err="1">
                <a:solidFill>
                  <a:srgbClr val="800000"/>
                </a:solidFill>
              </a:rPr>
              <a:t>containsKey</a:t>
            </a:r>
            <a:r>
              <a:rPr lang="ru-RU" altLang="en-US" sz="2800" dirty="0">
                <a:solidFill>
                  <a:srgbClr val="800000"/>
                </a:solidFill>
              </a:rPr>
              <a:t>(</a:t>
            </a:r>
            <a:r>
              <a:rPr lang="ru-RU" altLang="en-US" sz="2800" dirty="0" err="1">
                <a:solidFill>
                  <a:srgbClr val="800000"/>
                </a:solidFill>
              </a:rPr>
              <a:t>Object</a:t>
            </a:r>
            <a:r>
              <a:rPr lang="ru-RU" altLang="en-US" sz="2800" dirty="0">
                <a:solidFill>
                  <a:srgbClr val="800000"/>
                </a:solidFill>
              </a:rPr>
              <a:t> </a:t>
            </a:r>
            <a:r>
              <a:rPr lang="ru-RU" altLang="en-US" sz="2800" dirty="0" err="1">
                <a:solidFill>
                  <a:srgbClr val="800000"/>
                </a:solidFill>
              </a:rPr>
              <a:t>key</a:t>
            </a:r>
            <a:r>
              <a:rPr lang="ru-RU" altLang="en-US" sz="2800" dirty="0">
                <a:solidFill>
                  <a:srgbClr val="800000"/>
                </a:solidFill>
              </a:rPr>
              <a:t>)</a:t>
            </a:r>
            <a:r>
              <a:rPr lang="ru-RU" altLang="en-US" sz="2800" dirty="0">
                <a:solidFill>
                  <a:srgbClr val="002C78"/>
                </a:solidFill>
              </a:rPr>
              <a:t> ─ наличие </a:t>
            </a:r>
            <a:r>
              <a:rPr lang="ru-RU" altLang="en-US" sz="2800" dirty="0" smtClean="0">
                <a:solidFill>
                  <a:srgbClr val="002C78"/>
                </a:solidFill>
              </a:rPr>
              <a:t>ключа</a:t>
            </a:r>
            <a:endParaRPr lang="en-US" altLang="en-US" sz="2800" dirty="0">
              <a:solidFill>
                <a:srgbClr val="002C78"/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002C78"/>
                </a:solidFill>
              </a:rPr>
              <a:t> </a:t>
            </a:r>
            <a:r>
              <a:rPr lang="ru-RU" altLang="en-US" sz="2800" dirty="0" err="1" smtClean="0">
                <a:solidFill>
                  <a:srgbClr val="800000"/>
                </a:solidFill>
              </a:rPr>
              <a:t>boolean</a:t>
            </a:r>
            <a:r>
              <a:rPr lang="ru-RU" altLang="en-US" sz="2800" dirty="0" smtClean="0">
                <a:solidFill>
                  <a:srgbClr val="800000"/>
                </a:solidFill>
              </a:rPr>
              <a:t> </a:t>
            </a:r>
            <a:r>
              <a:rPr lang="ru-RU" altLang="en-US" sz="2800" dirty="0" err="1">
                <a:solidFill>
                  <a:srgbClr val="800000"/>
                </a:solidFill>
              </a:rPr>
              <a:t>containsValue</a:t>
            </a:r>
            <a:r>
              <a:rPr lang="ru-RU" altLang="en-US" sz="2800" dirty="0">
                <a:solidFill>
                  <a:srgbClr val="800000"/>
                </a:solidFill>
              </a:rPr>
              <a:t>(</a:t>
            </a:r>
            <a:r>
              <a:rPr lang="ru-RU" altLang="en-US" sz="2800" dirty="0" err="1">
                <a:solidFill>
                  <a:srgbClr val="800000"/>
                </a:solidFill>
              </a:rPr>
              <a:t>Object</a:t>
            </a:r>
            <a:r>
              <a:rPr lang="ru-RU" altLang="en-US" sz="2800" dirty="0">
                <a:solidFill>
                  <a:srgbClr val="800000"/>
                </a:solidFill>
              </a:rPr>
              <a:t> </a:t>
            </a:r>
            <a:r>
              <a:rPr lang="ru-RU" altLang="en-US" sz="2800" dirty="0" err="1">
                <a:solidFill>
                  <a:srgbClr val="800000"/>
                </a:solidFill>
              </a:rPr>
              <a:t>value</a:t>
            </a:r>
            <a:r>
              <a:rPr lang="ru-RU" altLang="en-US" sz="2800" dirty="0">
                <a:solidFill>
                  <a:srgbClr val="800000"/>
                </a:solidFill>
              </a:rPr>
              <a:t>)</a:t>
            </a:r>
            <a:r>
              <a:rPr lang="ru-RU" altLang="en-US" sz="2800" dirty="0">
                <a:solidFill>
                  <a:srgbClr val="002C78"/>
                </a:solidFill>
              </a:rPr>
              <a:t> ─ наличие значения</a:t>
            </a:r>
          </a:p>
          <a:p>
            <a:pPr>
              <a:lnSpc>
                <a:spcPct val="90000"/>
              </a:lnSpc>
            </a:pPr>
            <a:endParaRPr lang="en-US" altLang="en-US" sz="2800" dirty="0" smtClean="0">
              <a:solidFill>
                <a:srgbClr val="002C78"/>
              </a:solidFill>
            </a:endParaRPr>
          </a:p>
          <a:p>
            <a:pPr>
              <a:lnSpc>
                <a:spcPct val="90000"/>
              </a:lnSpc>
            </a:pPr>
            <a:r>
              <a:rPr lang="ru-RU" altLang="en-US" sz="2800" dirty="0" smtClean="0">
                <a:solidFill>
                  <a:srgbClr val="002C78"/>
                </a:solidFill>
              </a:rPr>
              <a:t>Определения </a:t>
            </a:r>
            <a:r>
              <a:rPr lang="ru-RU" altLang="en-US" sz="2800" dirty="0">
                <a:solidFill>
                  <a:srgbClr val="002C78"/>
                </a:solidFill>
              </a:rPr>
              <a:t>размера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altLang="en-US" sz="2800" dirty="0">
                <a:solidFill>
                  <a:srgbClr val="002C78"/>
                </a:solidFill>
              </a:rPr>
              <a:t> </a:t>
            </a:r>
            <a:r>
              <a:rPr lang="en-US" altLang="en-US" sz="2800" dirty="0" err="1">
                <a:solidFill>
                  <a:srgbClr val="800000"/>
                </a:solidFill>
              </a:rPr>
              <a:t>int</a:t>
            </a:r>
            <a:r>
              <a:rPr lang="en-US" altLang="en-US" sz="2800" dirty="0">
                <a:solidFill>
                  <a:srgbClr val="800000"/>
                </a:solidFill>
              </a:rPr>
              <a:t> </a:t>
            </a:r>
            <a:r>
              <a:rPr lang="ru-RU" altLang="en-US" sz="2800" dirty="0" err="1">
                <a:solidFill>
                  <a:srgbClr val="800000"/>
                </a:solidFill>
              </a:rPr>
              <a:t>size</a:t>
            </a:r>
            <a:r>
              <a:rPr lang="ru-RU" altLang="en-US" sz="2800" dirty="0">
                <a:solidFill>
                  <a:srgbClr val="800000"/>
                </a:solidFill>
              </a:rPr>
              <a:t>()</a:t>
            </a:r>
            <a:r>
              <a:rPr lang="ru-RU" altLang="en-US" sz="2800" dirty="0">
                <a:solidFill>
                  <a:srgbClr val="002C78"/>
                </a:solidFill>
              </a:rPr>
              <a:t> ─ размер </a:t>
            </a:r>
            <a:r>
              <a:rPr lang="ru-RU" altLang="en-US" sz="2800" dirty="0" smtClean="0">
                <a:solidFill>
                  <a:srgbClr val="002C78"/>
                </a:solidFill>
              </a:rPr>
              <a:t>отображения</a:t>
            </a:r>
            <a:endParaRPr lang="en-US" altLang="en-US" sz="2800" dirty="0">
              <a:solidFill>
                <a:srgbClr val="002C78"/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2C78"/>
                </a:solidFill>
              </a:rPr>
              <a:t> </a:t>
            </a:r>
            <a:r>
              <a:rPr lang="ru-RU" altLang="en-US" sz="2800" dirty="0" err="1" smtClean="0">
                <a:solidFill>
                  <a:srgbClr val="800000"/>
                </a:solidFill>
              </a:rPr>
              <a:t>boolean</a:t>
            </a:r>
            <a:r>
              <a:rPr lang="ru-RU" altLang="en-US" sz="2800" dirty="0" smtClean="0">
                <a:solidFill>
                  <a:srgbClr val="800000"/>
                </a:solidFill>
              </a:rPr>
              <a:t> </a:t>
            </a:r>
            <a:r>
              <a:rPr lang="ru-RU" altLang="en-US" sz="2800" dirty="0" err="1">
                <a:solidFill>
                  <a:srgbClr val="800000"/>
                </a:solidFill>
              </a:rPr>
              <a:t>isEmpty</a:t>
            </a:r>
            <a:r>
              <a:rPr lang="ru-RU" altLang="en-US" sz="2800" dirty="0">
                <a:solidFill>
                  <a:srgbClr val="800000"/>
                </a:solidFill>
              </a:rPr>
              <a:t>()</a:t>
            </a:r>
            <a:r>
              <a:rPr lang="ru-RU" altLang="en-US" sz="2800" dirty="0">
                <a:solidFill>
                  <a:srgbClr val="002C78"/>
                </a:solidFill>
              </a:rPr>
              <a:t> ─ проверка на пустоту</a:t>
            </a:r>
          </a:p>
          <a:p>
            <a:pPr>
              <a:lnSpc>
                <a:spcPct val="90000"/>
              </a:lnSpc>
            </a:pPr>
            <a:endParaRPr lang="ru-RU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474075" y="6356350"/>
            <a:ext cx="442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FFF69D50-F419-4E6A-B054-C256E28A56FF}" type="slidenum">
              <a:rPr lang="en-US" altLang="en-US" sz="1800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20</a:t>
            </a:fld>
            <a:endParaRPr lang="en-US" altLang="en-US" sz="18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100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323850" y="190500"/>
            <a:ext cx="822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ru-RU" altLang="en-US" sz="4000">
                <a:solidFill>
                  <a:srgbClr val="002060"/>
                </a:solidFill>
                <a:latin typeface="Calibri Light" panose="020F0302020204030204" pitchFamily="34" charset="0"/>
              </a:rPr>
              <a:t>Пример </a:t>
            </a:r>
            <a:r>
              <a:rPr lang="en-US" altLang="en-US" sz="4000">
                <a:solidFill>
                  <a:srgbClr val="002060"/>
                </a:solidFill>
                <a:latin typeface="Calibri Light" panose="020F0302020204030204" pitchFamily="34" charset="0"/>
              </a:rPr>
              <a:t>Map&lt;</a:t>
            </a:r>
            <a:r>
              <a:rPr lang="ru-RU" altLang="en-US" sz="4000">
                <a:solidFill>
                  <a:srgbClr val="002060"/>
                </a:solidFill>
                <a:latin typeface="Calibri Light" panose="020F0302020204030204" pitchFamily="34" charset="0"/>
              </a:rPr>
              <a:t>K,V</a:t>
            </a:r>
            <a:r>
              <a:rPr lang="en-US" altLang="en-US" sz="4000">
                <a:solidFill>
                  <a:srgbClr val="002060"/>
                </a:solidFill>
                <a:latin typeface="Calibri Light" panose="020F0302020204030204" pitchFamily="34" charset="0"/>
              </a:rPr>
              <a:t>&gt;</a:t>
            </a:r>
            <a:endParaRPr lang="ru-RU" altLang="en-US" sz="400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228600" y="1003300"/>
            <a:ext cx="8728075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113" indent="-11113"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Map&lt;Integer, String&gt;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words</a:t>
            </a:r>
            <a:r>
              <a:rPr lang="ru-RU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&lt;Integer, String&gt;();</a:t>
            </a:r>
          </a:p>
          <a:p>
            <a:pPr>
              <a:lnSpc>
                <a:spcPct val="90000"/>
              </a:lnSpc>
            </a:pP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words.put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"First");</a:t>
            </a:r>
          </a:p>
          <a:p>
            <a:pPr>
              <a:lnSpc>
                <a:spcPct val="90000"/>
              </a:lnSpc>
            </a:pP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words.put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(2, "Two");</a:t>
            </a:r>
          </a:p>
          <a:p>
            <a:pPr>
              <a:lnSpc>
                <a:spcPct val="90000"/>
              </a:lnSpc>
            </a:pP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words.put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(3, "Three");</a:t>
            </a:r>
          </a:p>
          <a:p>
            <a:pPr>
              <a:lnSpc>
                <a:spcPct val="90000"/>
              </a:lnSpc>
            </a:pP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("Map :" + words);</a:t>
            </a:r>
          </a:p>
          <a:p>
            <a:pPr>
              <a:lnSpc>
                <a:spcPct val="90000"/>
              </a:lnSpc>
            </a:pP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("Word is " +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words.get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(3));</a:t>
            </a:r>
            <a:endParaRPr lang="ru-RU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Вывод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Map :{1=First, 2=Two, 3=Three}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Word is Three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474075" y="6356350"/>
            <a:ext cx="442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727F89B8-F244-4779-932A-63BE066C3FEA}" type="slidenum">
              <a:rPr lang="en-US" altLang="en-US" sz="1800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21</a:t>
            </a:fld>
            <a:endParaRPr lang="en-US" altLang="en-US" sz="1800" b="1">
              <a:solidFill>
                <a:srgbClr val="FFFFFF"/>
              </a:solidFill>
            </a:endParaRPr>
          </a:p>
        </p:txBody>
      </p:sp>
      <p:cxnSp>
        <p:nvCxnSpPr>
          <p:cNvPr id="5" name="Прямая соединительная линия 4"/>
          <p:cNvCxnSpPr>
            <a:cxnSpLocks noChangeShapeType="1"/>
          </p:cNvCxnSpPr>
          <p:nvPr/>
        </p:nvCxnSpPr>
        <p:spPr bwMode="auto">
          <a:xfrm>
            <a:off x="228600" y="3810000"/>
            <a:ext cx="86883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38100" dist="25401" dir="2700000" algn="br" rotWithShape="0">
              <a:srgbClr val="808080">
                <a:alpha val="5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8986049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323850" y="190500"/>
            <a:ext cx="822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ru-RU" altLang="en-US" sz="4000">
                <a:solidFill>
                  <a:srgbClr val="002060"/>
                </a:solidFill>
                <a:latin typeface="Calibri Light" panose="020F0302020204030204" pitchFamily="34" charset="0"/>
              </a:rPr>
              <a:t>Попытки решить проблемы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254000" y="1143000"/>
            <a:ext cx="868838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113" indent="350838"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ru-RU" altLang="en-US" sz="3200" dirty="0">
                <a:solidFill>
                  <a:schemeClr val="tx1"/>
                </a:solidFill>
              </a:rPr>
              <a:t>До появления коллекций для хранения и манипулирования группой объектов язык </a:t>
            </a:r>
            <a:r>
              <a:rPr lang="en-US" altLang="en-US" sz="3200" dirty="0">
                <a:solidFill>
                  <a:schemeClr val="tx1"/>
                </a:solidFill>
              </a:rPr>
              <a:t>Java </a:t>
            </a:r>
            <a:r>
              <a:rPr lang="ru-RU" altLang="en-US" sz="3200" dirty="0">
                <a:solidFill>
                  <a:schemeClr val="tx1"/>
                </a:solidFill>
              </a:rPr>
              <a:t>предлагал специальные классы</a:t>
            </a:r>
            <a:r>
              <a:rPr lang="en-US" altLang="en-US" sz="3200" dirty="0">
                <a:solidFill>
                  <a:schemeClr val="tx1"/>
                </a:solidFill>
              </a:rPr>
              <a:t>:</a:t>
            </a:r>
            <a:endParaRPr lang="ru-RU" altLang="en-US" sz="3200" dirty="0">
              <a:solidFill>
                <a:schemeClr val="tx1"/>
              </a:solidFill>
            </a:endParaRPr>
          </a:p>
          <a:p>
            <a:pPr algn="just"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ru-RU" altLang="en-US" sz="3200" dirty="0">
                <a:solidFill>
                  <a:schemeClr val="tx1"/>
                </a:solidFill>
              </a:rPr>
              <a:t>	</a:t>
            </a:r>
          </a:p>
          <a:p>
            <a:pPr marL="290513" indent="71438"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en-US" sz="3200" dirty="0">
                <a:solidFill>
                  <a:schemeClr val="tx1"/>
                </a:solidFill>
              </a:rPr>
              <a:t>	</a:t>
            </a:r>
            <a:r>
              <a:rPr lang="en-US" altLang="en-US" sz="3200" dirty="0">
                <a:solidFill>
                  <a:schemeClr val="tx1"/>
                </a:solidFill>
              </a:rPr>
              <a:t>Vector </a:t>
            </a:r>
          </a:p>
          <a:p>
            <a:pPr marL="290513" indent="71438"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	Properties</a:t>
            </a:r>
          </a:p>
          <a:p>
            <a:pPr marL="290513" indent="71438"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	Stack </a:t>
            </a:r>
          </a:p>
          <a:p>
            <a:pPr marL="290513" indent="71438"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	Dictionary</a:t>
            </a:r>
          </a:p>
          <a:p>
            <a:pPr marL="290513" indent="71438"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	</a:t>
            </a:r>
            <a:r>
              <a:rPr lang="en-US" altLang="en-US" sz="3200" dirty="0" err="1">
                <a:solidFill>
                  <a:schemeClr val="tx1"/>
                </a:solidFill>
              </a:rPr>
              <a:t>Hashtable</a:t>
            </a:r>
            <a:endParaRPr lang="en-US" altLang="en-US" sz="3200" dirty="0">
              <a:solidFill>
                <a:schemeClr val="tx1"/>
              </a:solidFill>
            </a:endParaRPr>
          </a:p>
          <a:p>
            <a:pPr algn="just">
              <a:lnSpc>
                <a:spcPct val="80000"/>
              </a:lnSpc>
              <a:buFont typeface="Verdana" panose="020B0604030504040204" pitchFamily="34" charset="0"/>
              <a:buNone/>
            </a:pPr>
            <a:endParaRPr lang="en-US" altLang="en-US" sz="2800" b="1" dirty="0">
              <a:solidFill>
                <a:schemeClr val="tx1"/>
              </a:solidFill>
            </a:endParaRPr>
          </a:p>
          <a:p>
            <a:pPr algn="just">
              <a:lnSpc>
                <a:spcPct val="80000"/>
              </a:lnSpc>
              <a:buFont typeface="Verdana" panose="020B0604030504040204" pitchFamily="34" charset="0"/>
              <a:buNone/>
            </a:pPr>
            <a:endParaRPr lang="ru-RU" altLang="en-US" sz="2800" b="1" dirty="0">
              <a:solidFill>
                <a:schemeClr val="tx1"/>
              </a:solidFill>
            </a:endParaRPr>
          </a:p>
          <a:p>
            <a:pPr algn="just">
              <a:lnSpc>
                <a:spcPct val="80000"/>
              </a:lnSpc>
              <a:buFont typeface="Verdana" panose="020B0604030504040204" pitchFamily="34" charset="0"/>
              <a:buNone/>
            </a:pPr>
            <a:endParaRPr lang="ru-RU" altLang="en-US" sz="2800" b="1" dirty="0">
              <a:solidFill>
                <a:schemeClr val="tx1"/>
              </a:solidFill>
            </a:endParaRPr>
          </a:p>
          <a:p>
            <a:pPr algn="just">
              <a:lnSpc>
                <a:spcPct val="80000"/>
              </a:lnSpc>
              <a:buFont typeface="Verdana" panose="020B0604030504040204" pitchFamily="34" charset="0"/>
              <a:buNone/>
            </a:pPr>
            <a:endParaRPr lang="ru-RU" altLang="en-US" sz="2800" dirty="0">
              <a:solidFill>
                <a:schemeClr val="tx1"/>
              </a:solidFill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8474075" y="6356350"/>
            <a:ext cx="442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6E3E033C-5AA3-4918-AA06-88AFB9319270}" type="slidenum">
              <a:rPr lang="en-US" altLang="en-US" sz="1800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22</a:t>
            </a:fld>
            <a:endParaRPr lang="en-US" altLang="en-US" sz="18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130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Collections class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6096000" y="6519863"/>
            <a:ext cx="3048000" cy="3381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04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5317" y="2932397"/>
            <a:ext cx="2993367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rgbClr val="444444"/>
                </a:solidFill>
                <a:latin typeface="Arial Black" panose="020B0A04020102020204" pitchFamily="34" charset="0"/>
                <a:cs typeface="Trebuchet MS"/>
              </a:rPr>
              <a:t>THANK YOU!</a:t>
            </a:r>
            <a:endParaRPr lang="ru-RU" sz="2800" dirty="0" err="1">
              <a:solidFill>
                <a:srgbClr val="444444"/>
              </a:solidFill>
              <a:latin typeface="Arial Black" panose="020B0A04020102020204" pitchFamily="34" charset="0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2206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>
              <a:lnSpc>
                <a:spcPct val="120000"/>
              </a:lnSpc>
            </a:pPr>
            <a:r>
              <a:rPr lang="en-US" sz="2400" dirty="0" smtClean="0">
                <a:solidFill>
                  <a:srgbClr val="444444"/>
                </a:solidFill>
                <a:latin typeface="Arial Black" panose="020B0A04020102020204" pitchFamily="34" charset="0"/>
                <a:cs typeface="Trebuchet MS"/>
              </a:rPr>
              <a:t>Collections Framework</a:t>
            </a:r>
            <a:endParaRPr lang="ru-RU" sz="2400" dirty="0">
              <a:solidFill>
                <a:srgbClr val="444444"/>
              </a:solidFill>
              <a:latin typeface="Arial Black" panose="020B0A04020102020204" pitchFamily="34" charset="0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237619" y="229810"/>
            <a:ext cx="1846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53313" y="1238251"/>
            <a:ext cx="8244027" cy="4525963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b="1" dirty="0" smtClean="0"/>
              <a:t>What is Framework and its purpose?</a:t>
            </a:r>
          </a:p>
          <a:p>
            <a:pPr lv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b="1" dirty="0" smtClean="0"/>
              <a:t>What is Collections Framework? Why is it needed?</a:t>
            </a:r>
            <a:endParaRPr lang="en-US" sz="2400" b="1" dirty="0" smtClean="0"/>
          </a:p>
          <a:p>
            <a:pPr marL="457200" lvl="1" indent="0">
              <a:lnSpc>
                <a:spcPct val="150000"/>
              </a:lnSpc>
              <a:buClr>
                <a:schemeClr val="accent2"/>
              </a:buClr>
              <a:buNone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385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Collection, Iterator, </a:t>
            </a:r>
            <a:r>
              <a:rPr lang="en-US" dirty="0" err="1" smtClean="0"/>
              <a:t>Iterable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+ Abstract Collection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Iterator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Iterable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86684"/>
            <a:ext cx="8217877" cy="12679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6039"/>
            <a:ext cx="7315200" cy="4622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61571"/>
            <a:ext cx="6774426" cy="4600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519635"/>
            <a:ext cx="5348748" cy="47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4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Framework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://www.programering.com/images/remote/ZnJvbT1jbmJsb2dzJnVybD1jbWJ3NVNNeEFETjBJek4zVVROeGNUTTVFekx6QUROeEFqTXZBVE01RURNMjh5WnZ4bVl2MDJiajV5WnZ4bVkwbG1iajV5Y2xkV1l0bDJMdm9EYzBSS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29" y="1160522"/>
            <a:ext cx="93726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88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73" y="932688"/>
            <a:ext cx="8337502" cy="4525963"/>
          </a:xfrm>
        </p:spPr>
        <p:txBody>
          <a:bodyPr/>
          <a:lstStyle/>
          <a:p>
            <a:r>
              <a:rPr lang="en-US" dirty="0" smtClean="0"/>
              <a:t>List protocol: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ordered collection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with index-access to any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typically allows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wow: has some optional methods in the </a:t>
            </a:r>
            <a:r>
              <a:rPr lang="en-US" i="1" dirty="0" smtClean="0"/>
              <a:t>contract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 smtClean="0"/>
              <a:t>ArrayList</a:t>
            </a:r>
            <a:r>
              <a:rPr lang="en-US" dirty="0" smtClean="0"/>
              <a:t> – resizable-array implementation of the List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Advantages: quick random access; ok in adding/removing elements to/from the tail.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Disadvatanges</a:t>
            </a:r>
            <a:r>
              <a:rPr lang="en-US" dirty="0" smtClean="0"/>
              <a:t>: adding elements to any position (mostly other than tail) is slowly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8" name="Picture 4" descr="https://upload.wikimedia.org/wikipedia/commons/thumb/3/31/Dynamic_array.svg/220px-Dynamic_array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474" y="4013161"/>
            <a:ext cx="20955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82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: Code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List&lt;String&gt;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words = </a:t>
            </a:r>
            <a:r>
              <a:rPr lang="en-US" alt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&lt;String&gt;();</a:t>
            </a:r>
          </a:p>
          <a:p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words.add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("one");</a:t>
            </a:r>
          </a:p>
          <a:p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words.add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("two");</a:t>
            </a:r>
          </a:p>
          <a:p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words.add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("three");</a:t>
            </a:r>
          </a:p>
          <a:p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("first word is:" +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words.get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(0));</a:t>
            </a:r>
          </a:p>
          <a:p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words.remove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(0);</a:t>
            </a:r>
          </a:p>
          <a:p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("first word after remove is:" +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words.get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(0));</a:t>
            </a:r>
            <a:endParaRPr lang="ru-RU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Output:</a:t>
            </a: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first word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is:one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first word after remove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is:two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9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 (in java) – doubly linked list. </a:t>
            </a:r>
          </a:p>
          <a:p>
            <a:r>
              <a:rPr lang="en-US" dirty="0" err="1" smtClean="0"/>
              <a:t>Advatages</a:t>
            </a:r>
            <a:r>
              <a:rPr lang="en-US" dirty="0" smtClean="0"/>
              <a:t>: quick in adding or removing elements</a:t>
            </a:r>
          </a:p>
          <a:p>
            <a:r>
              <a:rPr lang="en-US" dirty="0" err="1" smtClean="0"/>
              <a:t>Disadvatages</a:t>
            </a:r>
            <a:r>
              <a:rPr lang="en-US" dirty="0" smtClean="0"/>
              <a:t>: random access is very slow. 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endParaRPr lang="en-US" dirty="0"/>
          </a:p>
        </p:txBody>
      </p:sp>
      <p:pic>
        <p:nvPicPr>
          <p:cNvPr id="8" name="Picture 2" descr="http://java2novice.com/images/ddlinse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926" y="2954645"/>
            <a:ext cx="5685526" cy="318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96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</a:t>
            </a:r>
            <a:r>
              <a:rPr lang="en-US" dirty="0" smtClean="0"/>
              <a:t>try NOT to </a:t>
            </a:r>
            <a:r>
              <a:rPr lang="en-US" dirty="0"/>
              <a:t>USE THE INDEX-PARAMTERIZED </a:t>
            </a:r>
            <a:r>
              <a:rPr lang="en-US" dirty="0" smtClean="0"/>
              <a:t>METHODS with </a:t>
            </a:r>
            <a:r>
              <a:rPr lang="en-US" dirty="0" err="1" smtClean="0"/>
              <a:t>LinkedList</a:t>
            </a:r>
            <a:r>
              <a:rPr lang="en-US" dirty="0" smtClean="0"/>
              <a:t> in java!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List&lt;String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LinkedList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&lt;String&gt;();</a:t>
            </a:r>
          </a:p>
          <a:p>
            <a:r>
              <a:rPr lang="en-US" u="sng" dirty="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nn-NO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nn-NO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nn-NO" b="1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lang="nn-NO" b="1" dirty="0">
                <a:solidFill>
                  <a:srgbClr val="6A3E3E"/>
                </a:solidFill>
                <a:latin typeface="Courier New" panose="02070309020205020404" pitchFamily="49" charset="0"/>
              </a:rPr>
              <a:t>list</a:t>
            </a:r>
            <a:r>
              <a:rPr lang="nn-NO" b="1" dirty="0">
                <a:solidFill>
                  <a:srgbClr val="000000"/>
                </a:solidFill>
                <a:latin typeface="Courier New" panose="02070309020205020404" pitchFamily="49" charset="0"/>
              </a:rPr>
              <a:t>.size(); </a:t>
            </a:r>
            <a:r>
              <a:rPr lang="nn-NO" b="1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urier New" panose="02070309020205020404" pitchFamily="49" charset="0"/>
              </a:rPr>
              <a:t>++){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list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 index call sample – what’s wrong?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5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  <ds:schemaRef ds:uri="http://schemas.microsoft.com/sharepoint/v3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27796</TotalTime>
  <Words>654</Words>
  <Application>Microsoft Office PowerPoint</Application>
  <PresentationFormat>On-screen Show (4:3)</PresentationFormat>
  <Paragraphs>207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ＭＳ Ｐゴシック</vt:lpstr>
      <vt:lpstr>Arial</vt:lpstr>
      <vt:lpstr>Arial Black</vt:lpstr>
      <vt:lpstr>Calibri</vt:lpstr>
      <vt:lpstr>Calibri Light</vt:lpstr>
      <vt:lpstr>Consolas</vt:lpstr>
      <vt:lpstr>Courier New</vt:lpstr>
      <vt:lpstr>Times New Roman</vt:lpstr>
      <vt:lpstr>Trebuchet MS</vt:lpstr>
      <vt:lpstr>Verdana</vt:lpstr>
      <vt:lpstr>Wingdings</vt:lpstr>
      <vt:lpstr>Epam_PPT_Template</vt:lpstr>
      <vt:lpstr>PowerPoint Presentation</vt:lpstr>
      <vt:lpstr>Teaser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Anna Vardanova</cp:lastModifiedBy>
  <cp:revision>1300</cp:revision>
  <cp:lastPrinted>2014-07-09T13:30:36Z</cp:lastPrinted>
  <dcterms:created xsi:type="dcterms:W3CDTF">2014-07-08T13:27:24Z</dcterms:created>
  <dcterms:modified xsi:type="dcterms:W3CDTF">2016-03-22T08:15:37Z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