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</p:sldMasterIdLst>
  <p:notesMasterIdLst>
    <p:notesMasterId r:id="rId23"/>
  </p:notesMasterIdLst>
  <p:handoutMasterIdLst>
    <p:handoutMasterId r:id="rId24"/>
  </p:handoutMasterIdLst>
  <p:sldIdLst>
    <p:sldId id="344" r:id="rId3"/>
    <p:sldId id="628" r:id="rId4"/>
    <p:sldId id="630" r:id="rId5"/>
    <p:sldId id="643" r:id="rId6"/>
    <p:sldId id="629" r:id="rId7"/>
    <p:sldId id="642" r:id="rId8"/>
    <p:sldId id="631" r:id="rId9"/>
    <p:sldId id="633" r:id="rId10"/>
    <p:sldId id="634" r:id="rId11"/>
    <p:sldId id="646" r:id="rId12"/>
    <p:sldId id="648" r:id="rId13"/>
    <p:sldId id="644" r:id="rId14"/>
    <p:sldId id="638" r:id="rId15"/>
    <p:sldId id="639" r:id="rId16"/>
    <p:sldId id="640" r:id="rId17"/>
    <p:sldId id="645" r:id="rId18"/>
    <p:sldId id="636" r:id="rId19"/>
    <p:sldId id="647" r:id="rId20"/>
    <p:sldId id="641" r:id="rId21"/>
    <p:sldId id="609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A4A3A4"/>
          </p15:clr>
        </p15:guide>
        <p15:guide id="2" pos="54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3AFF"/>
    <a:srgbClr val="7F0055"/>
    <a:srgbClr val="7F66CA"/>
    <a:srgbClr val="800000"/>
    <a:srgbClr val="BFDEEA"/>
    <a:srgbClr val="003300"/>
    <a:srgbClr val="333300"/>
    <a:srgbClr val="631D59"/>
    <a:srgbClr val="087878"/>
    <a:srgbClr val="280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4" autoAdjust="0"/>
    <p:restoredTop sz="93786" autoAdjust="0"/>
  </p:normalViewPr>
  <p:slideViewPr>
    <p:cSldViewPr>
      <p:cViewPr varScale="1">
        <p:scale>
          <a:sx n="87" d="100"/>
          <a:sy n="87" d="100"/>
        </p:scale>
        <p:origin x="756" y="90"/>
      </p:cViewPr>
      <p:guideLst>
        <p:guide orient="horz" pos="902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BC521BB-768A-4822-AA37-6DDFB4AAD66A}" type="datetimeFigureOut">
              <a:rPr lang="en-US"/>
              <a:pPr>
                <a:defRPr/>
              </a:pPr>
              <a:t>3/29/2016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CB13569-5BDE-4BCF-91A5-995ED7B1D6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04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8163E4F-69ED-44BB-A90A-9D86AFEE9AF4}" type="datetimeFigureOut">
              <a:rPr lang="en-US"/>
              <a:pPr>
                <a:defRPr/>
              </a:pPr>
              <a:t>3/29/2016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9A92633-A280-4FCE-88D1-F5C9CC7393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782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16D7D35-2740-44B9-AA5B-9FE114133F6B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458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37F9EE6-37F6-4EFE-9963-AEF7B0FA140F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94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C4A47A4-394A-45D7-B76A-8104A1D7E08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89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1D55082-236D-44C4-B1AF-6650EDEDF098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097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6223758-7255-4706-900F-B36B90CDC6C4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453FBCC-83B8-41D6-972D-12265D8AC9D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965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75AA1E3-85EF-4689-A53A-BE0809DDBCFD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300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75AA1E3-85EF-4689-A53A-BE0809DDBCFD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782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453FBCC-83B8-41D6-972D-12265D8AC9D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706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D166913-0706-4E57-96B1-7E88044B40F9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1177925" y="4629150"/>
            <a:ext cx="44894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9144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Call a subclass method with superclass reference</a:t>
            </a:r>
          </a:p>
          <a:p>
            <a:pPr lvl="1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Compiler error</a:t>
            </a:r>
          </a:p>
          <a:p>
            <a:pPr lvl="2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Subclass methods are not superclass methods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09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6115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091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D166913-0706-4E57-96B1-7E88044B40F9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1177925" y="4629150"/>
            <a:ext cx="44894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9144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Call a subclass method with superclass reference</a:t>
            </a:r>
          </a:p>
          <a:p>
            <a:pPr lvl="1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Compiler error</a:t>
            </a:r>
          </a:p>
          <a:p>
            <a:pPr lvl="2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Subclass methods are not superclass methods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09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6115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40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BEC9D80-18D7-47B3-9D3F-1D6201E6CDBA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682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BEC9D80-18D7-47B3-9D3F-1D6201E6CDBA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45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070A53A-4815-4CDD-B982-16BFFF9FD560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69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BEC9D80-18D7-47B3-9D3F-1D6201E6CDBA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308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1D918B7-1E5F-4640-AD02-84CC2A9253D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96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5342DCE-EF22-4E8E-B610-D9AB5633FE18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29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37F9EE6-37F6-4EFE-9963-AEF7B0FA140F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10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37F9EE6-37F6-4EFE-9963-AEF7B0FA140F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97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35000"/>
            <a:ext cx="1676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14"/>
          <p:cNvSpPr txBox="1"/>
          <p:nvPr userDrawn="1"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6" name="Group 2"/>
          <p:cNvGrpSpPr>
            <a:grpSpLocks/>
          </p:cNvGrpSpPr>
          <p:nvPr userDrawn="1"/>
        </p:nvGrpSpPr>
        <p:grpSpPr bwMode="auto">
          <a:xfrm>
            <a:off x="0" y="5548313"/>
            <a:ext cx="9144000" cy="457200"/>
            <a:chOff x="0" y="5548905"/>
            <a:chExt cx="9144000" cy="457200"/>
          </a:xfrm>
        </p:grpSpPr>
        <p:sp>
          <p:nvSpPr>
            <p:cNvPr id="7" name="Rectangle 17"/>
            <p:cNvSpPr/>
            <p:nvPr userDrawn="1"/>
          </p:nvSpPr>
          <p:spPr>
            <a:xfrm>
              <a:off x="457200" y="5548905"/>
              <a:ext cx="915988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Rectangle 21"/>
            <p:cNvSpPr/>
            <p:nvPr userDrawn="1"/>
          </p:nvSpPr>
          <p:spPr>
            <a:xfrm>
              <a:off x="2849563" y="5548905"/>
              <a:ext cx="2398712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Rectangle 23"/>
            <p:cNvSpPr/>
            <p:nvPr userDrawn="1"/>
          </p:nvSpPr>
          <p:spPr>
            <a:xfrm>
              <a:off x="5253038" y="5548905"/>
              <a:ext cx="389096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Rectangle 24"/>
            <p:cNvSpPr/>
            <p:nvPr userDrawn="1"/>
          </p:nvSpPr>
          <p:spPr>
            <a:xfrm>
              <a:off x="1373188" y="5548905"/>
              <a:ext cx="1484312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Rectangle 27"/>
            <p:cNvSpPr/>
            <p:nvPr userDrawn="1"/>
          </p:nvSpPr>
          <p:spPr>
            <a:xfrm>
              <a:off x="0" y="5548905"/>
              <a:ext cx="457200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9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93552-4AFD-4E2B-85CC-F0990B3D83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E0564-CBA3-461B-B388-E097B83A39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9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D805D-E209-40D6-81B4-06571D8145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365125" y="274638"/>
            <a:ext cx="8778875" cy="5851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3245D-D7F3-4531-AEE5-84EB565CFA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67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5125" y="914400"/>
            <a:ext cx="8413750" cy="52117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4C06F-1CAF-4797-B210-6B686B01D7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67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65125" y="914400"/>
            <a:ext cx="4130675" cy="52117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30675" cy="52117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D43EA-6F5E-428A-B121-631710569C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67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65125" y="914400"/>
            <a:ext cx="4130675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30675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E5BFF-B21C-4E9C-8BAA-1F1D7832B7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686800" cy="5667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65125" y="914400"/>
            <a:ext cx="4130675" cy="25288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4130675" cy="25288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365125" y="3595688"/>
            <a:ext cx="4130675" cy="25304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8200" y="3595688"/>
            <a:ext cx="4130675" cy="25304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BECC0-4FDA-45FD-A923-96D0ECD4F2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8A22E-2390-4D94-B1D8-F96A28E82B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597C0-BF81-4A91-9990-61C1CD5765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D41F5-316E-4DC9-8F4B-28BFABF12E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FC72C-2E42-42C0-992C-A90C9A824A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104E3-948B-4336-BB24-EB2E522463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85136-175D-492A-AF2A-A44B8B9491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lIns="457200" tIns="91440" rIns="457200" bIns="274320"/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solidFill>
            <a:srgbClr val="006699"/>
          </a:solidFill>
        </p:spPr>
        <p:txBody>
          <a:bodyPr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6AA47-FAD8-48D9-BEF0-470B1278FE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/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solidFill>
            <a:srgbClr val="006699"/>
          </a:solidFill>
        </p:spPr>
        <p:txBody>
          <a:bodyPr lIns="457200" rIns="457200" anchor="ctr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F9AEE-5028-478D-8D49-8F0ABAAA6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image" Target="../media/image2.wmf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0D263A"/>
            </a:gs>
            <a:gs pos="100000">
              <a:srgbClr val="006699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74320" rIns="0" bIns="2743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91263"/>
            <a:ext cx="8229600" cy="338137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Franklin Gothic Medium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Franklin Gothic Medium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Franklin Gothic Medium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Franklin Gothic Medium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Franklin Gothic Medium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Franklin Gothic Medium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Franklin Gothic Medium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E0E0E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E0E0EB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E0E0EB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E0E0EB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E0E0E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400800"/>
            <a:ext cx="9144000" cy="458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5" y="914400"/>
            <a:ext cx="8413750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519863"/>
            <a:ext cx="3048000" cy="338137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075" y="6492875"/>
            <a:ext cx="482600" cy="3651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7F7F7F"/>
                </a:solidFill>
                <a:latin typeface="+mn-lt"/>
              </a:defRPr>
            </a:lvl1pPr>
          </a:lstStyle>
          <a:p>
            <a:pPr>
              <a:defRPr/>
            </a:pPr>
            <a:fld id="{9689BBF5-89FB-40BC-872D-E2C80527E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102" name="Picture 8"/>
          <p:cNvPicPr>
            <a:picLocks noChangeAspect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11175" y="6534150"/>
            <a:ext cx="822325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Placeholder 5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686800" cy="566737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320800" y="6565900"/>
            <a:ext cx="2616200" cy="141064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rgbClr val="006699">
                    <a:alpha val="80000"/>
                  </a:srgbClr>
                </a:solidFill>
                <a:latin typeface="+mn-lt"/>
              </a:rPr>
              <a:t>Excellence in Software Engineering</a:t>
            </a:r>
          </a:p>
        </p:txBody>
      </p:sp>
      <p:grpSp>
        <p:nvGrpSpPr>
          <p:cNvPr id="4105" name="Group 4"/>
          <p:cNvGrpSpPr>
            <a:grpSpLocks/>
          </p:cNvGrpSpPr>
          <p:nvPr userDrawn="1"/>
        </p:nvGrpSpPr>
        <p:grpSpPr bwMode="auto">
          <a:xfrm>
            <a:off x="0" y="6245225"/>
            <a:ext cx="9144000" cy="155575"/>
            <a:chOff x="-1" y="6245352"/>
            <a:chExt cx="9144001" cy="155448"/>
          </a:xfrm>
        </p:grpSpPr>
        <p:grpSp>
          <p:nvGrpSpPr>
            <p:cNvPr id="4106" name="Group 1"/>
            <p:cNvGrpSpPr>
              <a:grpSpLocks/>
            </p:cNvGrpSpPr>
            <p:nvPr userDrawn="1"/>
          </p:nvGrpSpPr>
          <p:grpSpPr bwMode="auto"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-1" y="6019800"/>
                <a:ext cx="9144001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-1" y="6019800"/>
                <a:ext cx="5257801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0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-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939"/>
              <a:ext cx="457200" cy="152276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7" r:id="rId2"/>
    <p:sldLayoutId id="2147483706" r:id="rId3"/>
    <p:sldLayoutId id="2147483705" r:id="rId4"/>
    <p:sldLayoutId id="2147483704" r:id="rId5"/>
    <p:sldLayoutId id="2147483703" r:id="rId6"/>
    <p:sldLayoutId id="2147483702" r:id="rId7"/>
    <p:sldLayoutId id="2147483701" r:id="rId8"/>
    <p:sldLayoutId id="2147483700" r:id="rId9"/>
    <p:sldLayoutId id="2147483711" r:id="rId10"/>
    <p:sldLayoutId id="2147483699" r:id="rId11"/>
    <p:sldLayoutId id="2147483698" r:id="rId12"/>
    <p:sldLayoutId id="2147483697" r:id="rId13"/>
    <p:sldLayoutId id="2147483696" r:id="rId14"/>
    <p:sldLayoutId id="2147483695" r:id="rId15"/>
    <p:sldLayoutId id="214748369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</a:defRPr>
      </a:lvl2pPr>
      <a:lvl3pPr algn="l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</a:defRPr>
      </a:lvl3pPr>
      <a:lvl4pPr algn="l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</a:defRPr>
      </a:lvl4pPr>
      <a:lvl5pPr algn="l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</a:defRPr>
      </a:lvl5pPr>
      <a:lvl6pPr marL="457200" algn="l" rtl="0" fontAlgn="base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</a:defRPr>
      </a:lvl6pPr>
      <a:lvl7pPr marL="914400" algn="l" rtl="0" fontAlgn="base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</a:defRPr>
      </a:lvl7pPr>
      <a:lvl8pPr marL="1371600" algn="l" rtl="0" fontAlgn="base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</a:defRPr>
      </a:lvl8pPr>
      <a:lvl9pPr marL="1828800" algn="l" rtl="0" fontAlgn="base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ts val="600"/>
        </a:spcAft>
        <a:buFont typeface="Arial" charset="0"/>
        <a:buChar char="•"/>
        <a:defRPr sz="32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600"/>
        </a:spcBef>
        <a:spcAft>
          <a:spcPts val="600"/>
        </a:spcAft>
        <a:buFont typeface="Arial" charset="0"/>
        <a:buChar char="–"/>
        <a:defRPr sz="28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ts val="600"/>
        </a:spcBef>
        <a:spcAft>
          <a:spcPts val="60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ts val="600"/>
        </a:spcBef>
        <a:spcAft>
          <a:spcPts val="600"/>
        </a:spcAft>
        <a:buFont typeface="Arial" charset="0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ts val="600"/>
        </a:spcBef>
        <a:spcAft>
          <a:spcPts val="600"/>
        </a:spcAft>
        <a:buFont typeface="Arial" charset="0"/>
        <a:buChar char="»"/>
        <a:defRPr sz="20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57200" y="3251911"/>
            <a:ext cx="3597275" cy="609600"/>
          </a:xfrm>
        </p:spPr>
        <p:txBody>
          <a:bodyPr/>
          <a:lstStyle/>
          <a:p>
            <a:pPr eaLnBrk="1" hangingPunct="1"/>
            <a:endParaRPr lang="ru-RU" dirty="0" smtClean="0"/>
          </a:p>
          <a:p>
            <a:pPr eaLnBrk="1" hangingPunct="1"/>
            <a:r>
              <a:rPr lang="en-US" dirty="0" smtClean="0"/>
              <a:t>Khachatur Vardanyan</a:t>
            </a:r>
          </a:p>
        </p:txBody>
      </p:sp>
      <p:sp>
        <p:nvSpPr>
          <p:cNvPr id="23554" name="Title 2"/>
          <p:cNvSpPr>
            <a:spLocks noGrp="1"/>
          </p:cNvSpPr>
          <p:nvPr>
            <p:ph type="ctrTitle"/>
          </p:nvPr>
        </p:nvSpPr>
        <p:spPr>
          <a:xfrm>
            <a:off x="362850" y="1789112"/>
            <a:ext cx="8323950" cy="1639888"/>
          </a:xfrm>
        </p:spPr>
        <p:txBody>
          <a:bodyPr/>
          <a:lstStyle/>
          <a:p>
            <a:pPr eaLnBrk="1" hangingPunct="1"/>
            <a:r>
              <a:rPr lang="en-US" dirty="0" smtClean="0"/>
              <a:t>Java </a:t>
            </a:r>
            <a:r>
              <a:rPr lang="en-US" dirty="0" err="1" smtClean="0"/>
              <a:t>io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139700" y="179388"/>
            <a:ext cx="8543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3800" dirty="0" err="1" smtClean="0">
                <a:solidFill>
                  <a:srgbClr val="002060"/>
                </a:solidFill>
                <a:latin typeface="Calibri Light" panose="020F0302020204030204" pitchFamily="34" charset="0"/>
              </a:rPr>
              <a:t>InputStream</a:t>
            </a:r>
            <a:r>
              <a:rPr lang="en-US" altLang="en-US" sz="3800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 and </a:t>
            </a:r>
            <a:r>
              <a:rPr lang="en-US" altLang="en-US" sz="3800" dirty="0" err="1" smtClean="0">
                <a:solidFill>
                  <a:srgbClr val="002060"/>
                </a:solidFill>
                <a:latin typeface="Calibri Light" panose="020F0302020204030204" pitchFamily="34" charset="0"/>
              </a:rPr>
              <a:t>OutputStream</a:t>
            </a:r>
            <a:endParaRPr lang="ru-RU" altLang="en-US" sz="3800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39700" y="968375"/>
            <a:ext cx="87757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80975" indent="-11113"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ru-RU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5BD822DC-9733-441F-A992-28F7C194860F}" type="slidenum">
              <a:rPr lang="en-US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10</a:t>
            </a:fld>
            <a:endParaRPr lang="en-US" altLang="en-US" sz="1800" b="1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9" y="968375"/>
            <a:ext cx="7132320" cy="458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568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139700" y="179388"/>
            <a:ext cx="8543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3800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Reader </a:t>
            </a:r>
            <a:r>
              <a:rPr lang="en-US" altLang="en-US" sz="3800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and </a:t>
            </a:r>
            <a:r>
              <a:rPr lang="en-US" altLang="en-US" sz="3800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Writer</a:t>
            </a:r>
            <a:endParaRPr lang="ru-RU" altLang="en-US" sz="3800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39700" y="968375"/>
            <a:ext cx="87757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80975" indent="-11113"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ru-RU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5BD822DC-9733-441F-A992-28F7C194860F}" type="slidenum">
              <a:rPr lang="en-US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11</a:t>
            </a:fld>
            <a:endParaRPr lang="en-US" altLang="en-US" sz="1800" b="1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9" y="968375"/>
            <a:ext cx="880928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652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139700" y="179388"/>
            <a:ext cx="8543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800">
                <a:solidFill>
                  <a:srgbClr val="002060"/>
                </a:solidFill>
                <a:latin typeface="Calibri Light" panose="020F0302020204030204" pitchFamily="34" charset="0"/>
              </a:rPr>
              <a:t>Serializable</a:t>
            </a:r>
            <a:endParaRPr lang="ru-RU" altLang="en-US" sz="480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39700" y="968375"/>
            <a:ext cx="87757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113" indent="350838"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altLang="en-US" sz="2800" i="1" dirty="0" smtClean="0">
                <a:solidFill>
                  <a:srgbClr val="002060"/>
                </a:solidFill>
                <a:cs typeface="Consolas" panose="020B0609020204030204" pitchFamily="49" charset="0"/>
              </a:rPr>
              <a:t>Serialization</a:t>
            </a:r>
            <a:r>
              <a:rPr lang="en-US" altLang="en-US" sz="2800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cs typeface="Consolas" panose="020B0609020204030204" pitchFamily="49" charset="0"/>
              </a:rPr>
              <a:t>- i</a:t>
            </a:r>
            <a:r>
              <a:rPr lang="en-US" altLang="en-US" sz="2800" dirty="0" smtClean="0">
                <a:solidFill>
                  <a:schemeClr val="tx1"/>
                </a:solidFill>
                <a:cs typeface="Consolas" panose="020B0609020204030204" pitchFamily="49" charset="0"/>
              </a:rPr>
              <a:t>s </a:t>
            </a:r>
            <a:r>
              <a:rPr lang="en-US" altLang="en-US" sz="2800" dirty="0">
                <a:solidFill>
                  <a:schemeClr val="tx1"/>
                </a:solidFill>
                <a:cs typeface="Consolas" panose="020B0609020204030204" pitchFamily="49" charset="0"/>
              </a:rPr>
              <a:t>a process of saving object state into byte </a:t>
            </a:r>
            <a:r>
              <a:rPr lang="en-US" altLang="en-US" sz="2800" dirty="0" smtClean="0">
                <a:solidFill>
                  <a:schemeClr val="tx1"/>
                </a:solidFill>
                <a:cs typeface="Consolas" panose="020B0609020204030204" pitchFamily="49" charset="0"/>
              </a:rPr>
              <a:t>stream</a:t>
            </a:r>
            <a:r>
              <a:rPr lang="en-US" altLang="en-US" sz="2800" dirty="0">
                <a:solidFill>
                  <a:schemeClr val="tx1"/>
                </a:solidFill>
                <a:cs typeface="Consolas" panose="020B0609020204030204" pitchFamily="49" charset="0"/>
              </a:rPr>
              <a:t>.</a:t>
            </a:r>
            <a:r>
              <a:rPr lang="ru-RU" altLang="en-US" sz="2800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endParaRPr lang="en-US" altLang="en-US" sz="2800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algn="just"/>
            <a:r>
              <a:rPr lang="en-US" altLang="en-US" sz="2800" i="1" dirty="0" smtClean="0">
                <a:solidFill>
                  <a:srgbClr val="002060"/>
                </a:solidFill>
                <a:cs typeface="Consolas" panose="020B0609020204030204" pitchFamily="49" charset="0"/>
              </a:rPr>
              <a:t>Deserialization </a:t>
            </a:r>
            <a:r>
              <a:rPr lang="ru-RU" altLang="en-US" sz="2800" dirty="0" smtClean="0">
                <a:solidFill>
                  <a:schemeClr val="tx1"/>
                </a:solidFill>
                <a:cs typeface="Consolas" panose="020B0609020204030204" pitchFamily="49" charset="0"/>
              </a:rPr>
              <a:t>- </a:t>
            </a:r>
            <a:r>
              <a:rPr lang="en-US" altLang="en-US" sz="2800" dirty="0">
                <a:solidFill>
                  <a:schemeClr val="tx1"/>
                </a:solidFill>
                <a:cs typeface="Consolas" panose="020B0609020204030204" pitchFamily="49" charset="0"/>
              </a:rPr>
              <a:t>is the process of converting the serialized form of an object back into a copy of the </a:t>
            </a:r>
            <a:r>
              <a:rPr lang="en-US" altLang="en-US" sz="2800" dirty="0" smtClean="0">
                <a:solidFill>
                  <a:schemeClr val="tx1"/>
                </a:solidFill>
                <a:cs typeface="Consolas" panose="020B0609020204030204" pitchFamily="49" charset="0"/>
              </a:rPr>
              <a:t>object</a:t>
            </a:r>
            <a:r>
              <a:rPr lang="ru-RU" altLang="en-US" sz="2800" dirty="0" smtClean="0">
                <a:solidFill>
                  <a:schemeClr val="tx1"/>
                </a:solidFill>
                <a:cs typeface="Consolas" panose="020B0609020204030204" pitchFamily="49" charset="0"/>
              </a:rPr>
              <a:t>.</a:t>
            </a:r>
            <a:endParaRPr lang="en-US" altLang="en-US" sz="2800" dirty="0" smtClean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algn="just"/>
            <a:endParaRPr lang="en-US" altLang="en-US" sz="2800" dirty="0" smtClean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r>
              <a:rPr lang="en-US" altLang="en-US" sz="2800" dirty="0" smtClean="0">
                <a:solidFill>
                  <a:schemeClr val="tx1"/>
                </a:solidFill>
                <a:cs typeface="Consolas" panose="020B0609020204030204" pitchFamily="49" charset="0"/>
              </a:rPr>
              <a:t>It is highly recommended to define </a:t>
            </a:r>
            <a:r>
              <a:rPr lang="en-US" altLang="en-US" sz="2800" dirty="0">
                <a:solidFill>
                  <a:srgbClr val="7F0055"/>
                </a:solidFill>
                <a:cs typeface="Consolas" panose="020B0609020204030204" pitchFamily="49" charset="0"/>
              </a:rPr>
              <a:t>static</a:t>
            </a:r>
            <a:r>
              <a:rPr lang="en-US" altLang="en-US" sz="2800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en-US" altLang="en-US" sz="2800" dirty="0">
                <a:solidFill>
                  <a:srgbClr val="7F0055"/>
                </a:solidFill>
                <a:cs typeface="Consolas" panose="020B0609020204030204" pitchFamily="49" charset="0"/>
              </a:rPr>
              <a:t>final</a:t>
            </a:r>
            <a:r>
              <a:rPr lang="en-US" altLang="en-US" sz="2800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en-US" altLang="en-US" sz="2800" dirty="0">
                <a:solidFill>
                  <a:srgbClr val="7F0055"/>
                </a:solidFill>
                <a:cs typeface="Consolas" panose="020B0609020204030204" pitchFamily="49" charset="0"/>
              </a:rPr>
              <a:t>long</a:t>
            </a:r>
            <a:r>
              <a:rPr lang="en-US" altLang="en-US" sz="2800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en-US" altLang="en-US" sz="2800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serialVersionUID</a:t>
            </a:r>
            <a:r>
              <a:rPr lang="en-US" altLang="en-US" sz="2800" dirty="0" smtClean="0">
                <a:solidFill>
                  <a:schemeClr val="tx1"/>
                </a:solidFill>
                <a:cs typeface="Consolas" panose="020B0609020204030204" pitchFamily="49" charset="0"/>
              </a:rPr>
              <a:t> field in serializable classes (used for compatibility checks), otherwise it is computed automatically.</a:t>
            </a:r>
          </a:p>
          <a:p>
            <a:pPr algn="just"/>
            <a:endParaRPr lang="en-US" altLang="en-US" sz="2800" dirty="0" smtClean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r>
              <a:rPr lang="en-US" altLang="en-US" sz="2800" dirty="0" smtClean="0">
                <a:solidFill>
                  <a:schemeClr val="tx1"/>
                </a:solidFill>
                <a:cs typeface="Consolas" panose="020B0609020204030204" pitchFamily="49" charset="0"/>
              </a:rPr>
              <a:t>Fields declared as </a:t>
            </a:r>
            <a:r>
              <a:rPr lang="en-US" altLang="en-US" sz="2800" dirty="0">
                <a:solidFill>
                  <a:srgbClr val="7F0055"/>
                </a:solidFill>
                <a:cs typeface="Consolas" panose="020B0609020204030204" pitchFamily="49" charset="0"/>
              </a:rPr>
              <a:t>transient</a:t>
            </a:r>
            <a:r>
              <a:rPr lang="en-US" altLang="en-US" sz="2800" dirty="0" smtClean="0">
                <a:solidFill>
                  <a:schemeClr val="tx1"/>
                </a:solidFill>
                <a:cs typeface="Consolas" panose="020B0609020204030204" pitchFamily="49" charset="0"/>
              </a:rPr>
              <a:t> or </a:t>
            </a:r>
            <a:r>
              <a:rPr lang="en-US" altLang="en-US" sz="2800" dirty="0">
                <a:solidFill>
                  <a:srgbClr val="7F0055"/>
                </a:solidFill>
                <a:cs typeface="Consolas" panose="020B0609020204030204" pitchFamily="49" charset="0"/>
              </a:rPr>
              <a:t>static</a:t>
            </a:r>
            <a:r>
              <a:rPr lang="en-US" altLang="en-US" sz="2800" dirty="0" smtClean="0">
                <a:solidFill>
                  <a:schemeClr val="tx1"/>
                </a:solidFill>
                <a:cs typeface="Consolas" panose="020B0609020204030204" pitchFamily="49" charset="0"/>
              </a:rPr>
              <a:t>, are not serialized.</a:t>
            </a:r>
            <a:endParaRPr lang="ru-RU" altLang="en-US" sz="2800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22C0A33A-575E-49AB-8CB5-22192976DC51}" type="slidenum">
              <a:rPr lang="en-US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12</a:t>
            </a:fld>
            <a:endParaRPr lang="en-US" altLang="en-US" sz="18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1304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139700" y="179388"/>
            <a:ext cx="8543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800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Interface Serializable</a:t>
            </a:r>
            <a:endParaRPr lang="ru-RU" altLang="en-US" sz="4800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39700" y="968375"/>
            <a:ext cx="87757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113" indent="350838"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altLang="en-US" sz="2800" dirty="0">
                <a:solidFill>
                  <a:schemeClr val="tx1"/>
                </a:solidFill>
                <a:cs typeface="Consolas" panose="020B0609020204030204" pitchFamily="49" charset="0"/>
              </a:rPr>
              <a:t>To serialize an object class must implement the Serializable interface</a:t>
            </a:r>
            <a:r>
              <a:rPr lang="en-US" altLang="en-US" sz="2800" dirty="0" smtClean="0">
                <a:solidFill>
                  <a:schemeClr val="tx1"/>
                </a:solidFill>
                <a:cs typeface="Consolas" panose="020B0609020204030204" pitchFamily="49" charset="0"/>
              </a:rPr>
              <a:t>.</a:t>
            </a:r>
          </a:p>
          <a:p>
            <a:pPr algn="just"/>
            <a:endParaRPr lang="en-US" alt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altLang="en-US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</a:t>
            </a:r>
            <a:r>
              <a:rPr lang="en-US" alt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en-US" altLang="en-US" sz="2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en-US" sz="2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Serializable {</a:t>
            </a:r>
          </a:p>
          <a:p>
            <a:pPr algn="just"/>
            <a:r>
              <a:rPr lang="en-US" altLang="en-US" sz="2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  <a:p>
            <a:pPr algn="just"/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alt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C19668C3-5B1E-41A4-8096-8BCF9231016E}" type="slidenum">
              <a:rPr lang="en-US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13</a:t>
            </a:fld>
            <a:endParaRPr lang="en-US" altLang="en-US" sz="18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129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139700" y="179388"/>
            <a:ext cx="8543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800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Object serialization</a:t>
            </a:r>
            <a:endParaRPr lang="ru-RU" altLang="en-US" sz="4800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39700" y="968375"/>
            <a:ext cx="87757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113" indent="350838"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altLang="en-US" dirty="0">
                <a:solidFill>
                  <a:schemeClr val="tx1"/>
                </a:solidFill>
                <a:cs typeface="Consolas" panose="020B0609020204030204" pitchFamily="49" charset="0"/>
              </a:rPr>
              <a:t>The </a:t>
            </a:r>
            <a:r>
              <a:rPr lang="en-US" altLang="en-US" sz="2000" dirty="0" err="1" smtClean="0">
                <a:solidFill>
                  <a:srgbClr val="7F0055"/>
                </a:solidFill>
                <a:cs typeface="Consolas" panose="020B0609020204030204" pitchFamily="49" charset="0"/>
              </a:rPr>
              <a:t>ObjectOutputStream</a:t>
            </a:r>
            <a:r>
              <a:rPr lang="en-US" alt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 class </a:t>
            </a:r>
            <a:r>
              <a:rPr lang="en-US" altLang="en-US" dirty="0">
                <a:solidFill>
                  <a:schemeClr val="tx1"/>
                </a:solidFill>
                <a:cs typeface="Consolas" panose="020B0609020204030204" pitchFamily="49" charset="0"/>
              </a:rPr>
              <a:t>is used to serialize an Object</a:t>
            </a:r>
            <a:r>
              <a:rPr lang="en-US" alt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.</a:t>
            </a:r>
          </a:p>
          <a:p>
            <a:pPr algn="just"/>
            <a:endParaRPr lang="en-US" altLang="en-US" dirty="0" smtClean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 </a:t>
            </a:r>
            <a:r>
              <a:rPr lang="en-US" altLang="en-US" sz="20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ObjectOutputStream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out) </a:t>
            </a:r>
            <a:r>
              <a:rPr lang="ru-RU" altLang="en-US" sz="2800" dirty="0">
                <a:solidFill>
                  <a:schemeClr val="tx1"/>
                </a:solidFill>
              </a:rPr>
              <a:t> </a:t>
            </a:r>
            <a:endParaRPr lang="en-US" altLang="en-US" sz="2800" i="1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ru-RU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Example:</a:t>
            </a:r>
            <a:endParaRPr lang="en-US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FileOutputStream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fos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FileOutputStream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t.tmp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ru-RU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ObjectOutputStream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oos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ObjectOutputStream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fos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oos.writeInt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(12345);</a:t>
            </a:r>
            <a:endParaRPr lang="ru-RU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oos.writeObject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("Today");</a:t>
            </a:r>
            <a:endParaRPr lang="ru-RU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oos.writeObject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Date());</a:t>
            </a:r>
            <a:endParaRPr lang="ru-RU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oos.close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Example.</a:t>
            </a:r>
            <a:endParaRPr lang="ru-RU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5CE31238-10D8-426B-A912-4374205D1F12}" type="slidenum">
              <a:rPr lang="en-US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14</a:t>
            </a:fld>
            <a:endParaRPr lang="en-US" altLang="en-US" sz="18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29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139700" y="179388"/>
            <a:ext cx="8543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800" dirty="0">
                <a:solidFill>
                  <a:srgbClr val="002060"/>
                </a:solidFill>
                <a:latin typeface="Calibri Light" panose="020F0302020204030204" pitchFamily="34" charset="0"/>
              </a:rPr>
              <a:t>Object deserialization</a:t>
            </a:r>
            <a:endParaRPr lang="ru-RU" altLang="en-US" sz="4800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39700" y="968375"/>
            <a:ext cx="87757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113" indent="350838"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altLang="en-US" dirty="0">
                <a:solidFill>
                  <a:schemeClr val="tx1"/>
                </a:solidFill>
                <a:cs typeface="Consolas" panose="020B0609020204030204" pitchFamily="49" charset="0"/>
              </a:rPr>
              <a:t>The </a:t>
            </a:r>
            <a:r>
              <a:rPr lang="en-US" altLang="en-US" sz="2800" dirty="0" err="1" smtClean="0">
                <a:solidFill>
                  <a:srgbClr val="7F0055"/>
                </a:solidFill>
                <a:cs typeface="Consolas" panose="020B0609020204030204" pitchFamily="49" charset="0"/>
              </a:rPr>
              <a:t>ObjectInputStream</a:t>
            </a:r>
            <a:r>
              <a:rPr lang="en-US" alt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cs typeface="Consolas" panose="020B0609020204030204" pitchFamily="49" charset="0"/>
              </a:rPr>
              <a:t>class is used to </a:t>
            </a:r>
            <a:r>
              <a:rPr lang="en-US" altLang="en-US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deserialize</a:t>
            </a:r>
            <a:r>
              <a:rPr lang="en-US" alt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cs typeface="Consolas" panose="020B0609020204030204" pitchFamily="49" charset="0"/>
              </a:rPr>
              <a:t>an Object.</a:t>
            </a:r>
          </a:p>
          <a:p>
            <a:endParaRPr lang="en-US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 </a:t>
            </a:r>
            <a:r>
              <a:rPr lang="en-US" altLang="en-US" sz="20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ObjectInputStream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in) </a:t>
            </a:r>
            <a:r>
              <a:rPr lang="ru-RU" altLang="en-US" sz="2800" dirty="0">
                <a:solidFill>
                  <a:schemeClr val="tx1"/>
                </a:solidFill>
              </a:rPr>
              <a:t> </a:t>
            </a:r>
            <a:endParaRPr lang="en-US" altLang="en-US" sz="2800" i="1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Example: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FileInputStream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fis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FileInputStream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t.tmp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ru-RU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ObjectInputStream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ois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ObjectInputStream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fis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20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ois.readInt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20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today = (</a:t>
            </a:r>
            <a:r>
              <a:rPr lang="en-US" altLang="en-US" sz="20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ois.readObject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20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altLang="en-US" sz="20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ois.readObject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ois.close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ru-RU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A76FDA6E-6583-47CF-A09A-80B028B6781A}" type="slidenum">
              <a:rPr lang="en-US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15</a:t>
            </a:fld>
            <a:endParaRPr lang="en-US" altLang="en-US" sz="18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2948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139700" y="179388"/>
            <a:ext cx="8543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3800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Class </a:t>
            </a:r>
            <a:r>
              <a:rPr lang="en-US" altLang="en-US" sz="3800" dirty="0" err="1" smtClean="0">
                <a:solidFill>
                  <a:srgbClr val="002060"/>
                </a:solidFill>
                <a:latin typeface="Calibri Light" panose="020F0302020204030204" pitchFamily="34" charset="0"/>
              </a:rPr>
              <a:t>RandomAccessFile</a:t>
            </a:r>
            <a:r>
              <a:rPr lang="en-US" altLang="en-US" sz="3800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 </a:t>
            </a:r>
            <a:endParaRPr lang="ru-RU" altLang="en-US" sz="3800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39700" y="968375"/>
            <a:ext cx="87757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113" indent="350838"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indent="0"/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0"/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0"/>
            <a:endParaRPr lang="en-US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0"/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0"/>
            <a:endParaRPr lang="en-US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0"/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0"/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0"/>
            <a:r>
              <a:rPr lang="en-US" altLang="en-US" sz="2000" b="1" i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 </a:t>
            </a:r>
            <a:r>
              <a:rPr lang="en-US" altLang="en-US" sz="2000" b="1" i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 files 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permit </a:t>
            </a:r>
            <a:r>
              <a:rPr lang="en-US" alt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nonsequential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or random, access to a file’s contents.</a:t>
            </a:r>
          </a:p>
          <a:p>
            <a:pPr indent="0"/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used when streams are not suitable, e.g. random access of large binary files.</a:t>
            </a:r>
          </a:p>
          <a:p>
            <a:pPr indent="0"/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 reading and writing is possible(depending on mode).</a:t>
            </a:r>
            <a:endParaRPr lang="en-US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0"/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0"/>
            <a:r>
              <a:rPr lang="en-US" altLang="en-US" sz="2000" dirty="0" smtClean="0">
                <a:solidFill>
                  <a:srgbClr val="7F0055"/>
                </a:solidFill>
                <a:cs typeface="Consolas" panose="020B0609020204030204" pitchFamily="49" charset="0"/>
              </a:rPr>
              <a:t>public void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seek(</a:t>
            </a:r>
            <a:r>
              <a:rPr lang="en-US" altLang="en-US" sz="2000" dirty="0">
                <a:solidFill>
                  <a:srgbClr val="7F0055"/>
                </a:solidFill>
                <a:cs typeface="Consolas" panose="020B0609020204030204" pitchFamily="49" charset="0"/>
              </a:rPr>
              <a:t>long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en-US" sz="2000" dirty="0">
                <a:solidFill>
                  <a:srgbClr val="7F0055"/>
                </a:solidFill>
                <a:cs typeface="Consolas" panose="020B0609020204030204" pitchFamily="49" charset="0"/>
              </a:rPr>
              <a:t>throws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0"/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0"/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Example.</a:t>
            </a:r>
            <a:endParaRPr lang="en-US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altLang="en-US" sz="2000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3A6909C0-E6CB-4271-8245-100EEC0414FA}" type="slidenum">
              <a:rPr lang="en-US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16</a:t>
            </a:fld>
            <a:endParaRPr lang="en-US" altLang="en-US" sz="1800" b="1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968375"/>
            <a:ext cx="6675120" cy="19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545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139700" y="179388"/>
            <a:ext cx="8543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3800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Class Scanner</a:t>
            </a:r>
            <a:endParaRPr lang="ru-RU" altLang="en-US" sz="3800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39700" y="968375"/>
            <a:ext cx="87757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113" indent="350838"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  <a:cs typeface="Consolas" panose="020B0609020204030204" pitchFamily="49" charset="0"/>
              </a:rPr>
              <a:t>A simple text scanner which can parse primitive types and strings using regular expressions</a:t>
            </a:r>
            <a:r>
              <a:rPr lang="en-US" alt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.</a:t>
            </a:r>
          </a:p>
          <a:p>
            <a:r>
              <a:rPr lang="en-US" altLang="en-US" dirty="0">
                <a:solidFill>
                  <a:schemeClr val="tx1"/>
                </a:solidFill>
                <a:cs typeface="Consolas" panose="020B0609020204030204" pitchFamily="49" charset="0"/>
              </a:rPr>
              <a:t>A Scanner breaks its input into tokens using a delimiter pattern, which by default matches whitespace. The resulting tokens may then be converted into values of different types using the various next methods.</a:t>
            </a:r>
            <a:endParaRPr lang="en-US" altLang="en-US" dirty="0" smtClean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r>
              <a:rPr lang="ru-RU" altLang="en-US" sz="2800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endParaRPr lang="en-US" altLang="en-US" sz="2800" dirty="0" smtClean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en-US" sz="2000" dirty="0">
                <a:solidFill>
                  <a:srgbClr val="7F66C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hasNext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useDelimiter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pattern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next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skip(</a:t>
            </a:r>
            <a:r>
              <a:rPr lang="en-US" altLang="en-US" sz="20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pattern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0"/>
            <a:r>
              <a:rPr lang="en-US" alt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After Reading </a:t>
            </a:r>
            <a:r>
              <a:rPr lang="en-US" alt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use </a:t>
            </a:r>
            <a:r>
              <a:rPr lang="en-US" alt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close() method to close the stream.</a:t>
            </a:r>
          </a:p>
          <a:p>
            <a:pPr indent="0"/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0"/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Example.</a:t>
            </a:r>
            <a:endParaRPr lang="en-US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altLang="en-US" sz="2000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3A6909C0-E6CB-4271-8245-100EEC0414FA}" type="slidenum">
              <a:rPr lang="en-US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17</a:t>
            </a:fld>
            <a:endParaRPr lang="en-US" altLang="en-US" sz="18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725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139700" y="179388"/>
            <a:ext cx="8543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800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Java </a:t>
            </a:r>
            <a:r>
              <a:rPr lang="en-US" altLang="en-US" sz="4800" dirty="0" err="1" smtClean="0">
                <a:solidFill>
                  <a:srgbClr val="002060"/>
                </a:solidFill>
                <a:latin typeface="Calibri Light" panose="020F0302020204030204" pitchFamily="34" charset="0"/>
              </a:rPr>
              <a:t>nio</a:t>
            </a:r>
            <a:endParaRPr lang="ru-RU" altLang="en-US" sz="4800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39700" y="968375"/>
            <a:ext cx="87757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113" indent="350838"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data operations are performed on Buffers</a:t>
            </a:r>
          </a:p>
          <a:p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There are buffers for all primitive types, like </a:t>
            </a:r>
            <a:r>
              <a:rPr lang="en-US" altLang="en-US" sz="20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ByteBuffer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0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LongBuffer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0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FloatBuffer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etc.</a:t>
            </a:r>
            <a:endParaRPr lang="en-US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Buffers are allocated using their static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Buffers are internally arrays, which maintain their capacity, limit and position, thus simplifying writing code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0"/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Asynchronous I/O:</a:t>
            </a:r>
          </a:p>
          <a:p>
            <a:pPr indent="0"/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</a:t>
            </a:r>
            <a:r>
              <a:rPr lang="en-US" alt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nio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provides APIs for asynchronous I/O</a:t>
            </a:r>
          </a:p>
          <a:p>
            <a:pPr indent="0"/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other I/O in java is synchronous(</a:t>
            </a:r>
            <a:r>
              <a:rPr lang="en-US" alt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bloking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endParaRPr lang="en-US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A76FDA6E-6583-47CF-A09A-80B028B6781A}" type="slidenum">
              <a:rPr lang="en-US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18</a:t>
            </a:fld>
            <a:endParaRPr lang="en-US" altLang="en-US" sz="18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24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23850" y="252413"/>
            <a:ext cx="822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 smtClean="0">
                <a:solidFill>
                  <a:srgbClr val="002060"/>
                </a:solidFill>
              </a:rPr>
              <a:t>Questions</a:t>
            </a:r>
            <a:endParaRPr lang="ru-RU" altLang="en-US" sz="4000" b="1" dirty="0">
              <a:solidFill>
                <a:srgbClr val="002060"/>
              </a:solidFill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712B3DC7-0336-47B4-9FEC-1A32898E3D9E}" type="slidenum">
              <a:rPr lang="he-IL" altLang="en-US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19</a:t>
            </a:fld>
            <a:endParaRPr lang="en-US" altLang="en-US" b="1">
              <a:solidFill>
                <a:srgbClr val="FFFFFF"/>
              </a:solidFill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r>
              <a:rPr lang="ru-RU" sz="160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		</a:t>
            </a:r>
          </a:p>
          <a:p>
            <a:pPr>
              <a:buFont typeface="Times New Roman" pitchFamily="16" charset="0"/>
              <a:buNone/>
              <a:defRPr/>
            </a:pPr>
            <a:endParaRPr lang="ru-RU" sz="1600" dirty="0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  <a:p>
            <a:pPr>
              <a:buFont typeface="Times New Roman" pitchFamily="16" charset="0"/>
              <a:buNone/>
              <a:defRPr/>
            </a:pPr>
            <a:endParaRPr lang="ru-RU" sz="2400" dirty="0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  <a:p>
            <a:pPr marL="336550" indent="-336550">
              <a:spcBef>
                <a:spcPts val="2000"/>
              </a:spcBef>
              <a:buClr>
                <a:srgbClr val="FFC000"/>
              </a:buClr>
              <a:buSzPct val="75000"/>
              <a:buFont typeface="Wingdings" charset="2"/>
              <a:buChar char="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ru-RU" sz="2400" dirty="0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  <a:p>
            <a:pPr marL="336550" indent="-336550">
              <a:spcBef>
                <a:spcPts val="2000"/>
              </a:spcBef>
              <a:buClr>
                <a:srgbClr val="FFC000"/>
              </a:buClr>
              <a:buSzPct val="75000"/>
              <a:buFont typeface="Wingdings" charset="2"/>
              <a:buChar char="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ru-RU" sz="2400" dirty="0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  <a:p>
            <a:pPr marL="336550" indent="-336550">
              <a:spcBef>
                <a:spcPts val="2000"/>
              </a:spcBef>
              <a:buClr>
                <a:srgbClr val="FFC000"/>
              </a:buClr>
              <a:buSzPct val="75000"/>
              <a:buFont typeface="Wingdings" charset="2"/>
              <a:buChar char="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ru-RU" sz="2400" dirty="0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pic>
        <p:nvPicPr>
          <p:cNvPr id="28677" name="Рисунок 7" descr="На-все-ваши-ответы-будут-заданы-вопросы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455295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647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323850" y="190500"/>
            <a:ext cx="822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Topics</a:t>
            </a:r>
            <a:endParaRPr lang="ru-RU" altLang="en-US" sz="4000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625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solidFill>
                  <a:srgbClr val="000000"/>
                </a:solidFill>
              </a:rPr>
              <a:t>Files and Folders</a:t>
            </a:r>
          </a:p>
          <a:p>
            <a:pPr eaLnBrk="1" hangingPunct="1">
              <a:spcBef>
                <a:spcPts val="1625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solidFill>
                  <a:srgbClr val="000000"/>
                </a:solidFill>
              </a:rPr>
              <a:t>Reader and</a:t>
            </a:r>
            <a:r>
              <a:rPr lang="ru-RU" altLang="en-US" sz="3200" dirty="0" smtClean="0">
                <a:solidFill>
                  <a:srgbClr val="000000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0000"/>
                </a:solidFill>
              </a:rPr>
              <a:t>InputStream</a:t>
            </a:r>
            <a:endParaRPr lang="ru-RU" altLang="en-US" sz="32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1625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solidFill>
                  <a:srgbClr val="000000"/>
                </a:solidFill>
              </a:rPr>
              <a:t>Writer and</a:t>
            </a:r>
            <a:r>
              <a:rPr lang="ru-RU" altLang="en-US" sz="3200" dirty="0" smtClean="0">
                <a:solidFill>
                  <a:srgbClr val="000000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0000"/>
                </a:solidFill>
              </a:rPr>
              <a:t>OutputStream</a:t>
            </a:r>
            <a:endParaRPr lang="ru-RU" altLang="en-US" sz="32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1625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solidFill>
                  <a:srgbClr val="000000"/>
                </a:solidFill>
              </a:rPr>
              <a:t>Buffering</a:t>
            </a:r>
            <a:endParaRPr lang="ru-RU" alt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625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solidFill>
                  <a:srgbClr val="000000"/>
                </a:solidFill>
              </a:rPr>
              <a:t>Class</a:t>
            </a:r>
            <a:r>
              <a:rPr lang="ru-RU" altLang="en-US" sz="3200" dirty="0" smtClean="0">
                <a:solidFill>
                  <a:srgbClr val="000000"/>
                </a:solidFill>
              </a:rPr>
              <a:t> </a:t>
            </a:r>
            <a:r>
              <a:rPr lang="en-US" altLang="en-US" sz="3200" dirty="0">
                <a:solidFill>
                  <a:srgbClr val="000000"/>
                </a:solidFill>
              </a:rPr>
              <a:t>Scanner </a:t>
            </a:r>
          </a:p>
          <a:p>
            <a:pPr eaLnBrk="1" hangingPunct="1">
              <a:spcBef>
                <a:spcPts val="1625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solidFill>
                  <a:srgbClr val="000000"/>
                </a:solidFill>
              </a:rPr>
              <a:t>Object serialization</a:t>
            </a:r>
          </a:p>
          <a:p>
            <a:pPr marL="0" indent="0" eaLnBrk="1" hangingPunct="1">
              <a:spcBef>
                <a:spcPts val="1625"/>
              </a:spcBef>
              <a:buClrTx/>
              <a:buSzPct val="75000"/>
            </a:pPr>
            <a:endParaRPr lang="en-US" alt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625"/>
              </a:spcBef>
              <a:buClrTx/>
              <a:buSzPct val="75000"/>
            </a:pPr>
            <a:endParaRPr lang="ru-RU" altLang="en-US" sz="2600" dirty="0">
              <a:solidFill>
                <a:srgbClr val="000000"/>
              </a:solidFill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64FCD927-BC49-4E2E-966F-EB2FFFB81CDD}" type="slidenum">
              <a:rPr lang="en-US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2</a:t>
            </a:fld>
            <a:endParaRPr lang="en-US" altLang="en-US" sz="18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128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23850" y="252413"/>
            <a:ext cx="822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ru-RU" altLang="en-US" sz="4000" b="1" dirty="0">
              <a:solidFill>
                <a:srgbClr val="002060"/>
              </a:solidFill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712B3DC7-0336-47B4-9FEC-1A32898E3D9E}" type="slidenum">
              <a:rPr lang="he-IL" altLang="en-US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20</a:t>
            </a:fld>
            <a:endParaRPr lang="en-US" altLang="en-US" b="1">
              <a:solidFill>
                <a:srgbClr val="FFFFFF"/>
              </a:solidFill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-457200" y="1288472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r>
              <a:rPr lang="ru-RU" sz="160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		</a:t>
            </a:r>
          </a:p>
          <a:p>
            <a:pPr>
              <a:buFont typeface="Times New Roman" pitchFamily="16" charset="0"/>
              <a:buNone/>
              <a:defRPr/>
            </a:pPr>
            <a:endParaRPr lang="ru-RU" sz="1600" dirty="0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  <a:p>
            <a:pPr>
              <a:buFont typeface="Times New Roman" pitchFamily="16" charset="0"/>
              <a:buNone/>
              <a:defRPr/>
            </a:pPr>
            <a:endParaRPr lang="ru-RU" sz="2400" dirty="0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  <a:p>
            <a:pPr marL="336550" indent="-336550">
              <a:spcBef>
                <a:spcPts val="2000"/>
              </a:spcBef>
              <a:buClr>
                <a:srgbClr val="FFC000"/>
              </a:buClr>
              <a:buSzPct val="75000"/>
              <a:buFont typeface="Wingdings" charset="2"/>
              <a:buChar char="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ru-RU" sz="2400" dirty="0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  <a:p>
            <a:pPr marL="336550" indent="-336550">
              <a:spcBef>
                <a:spcPts val="2000"/>
              </a:spcBef>
              <a:buClr>
                <a:srgbClr val="FFC000"/>
              </a:buClr>
              <a:buSzPct val="75000"/>
              <a:buFont typeface="Wingdings" charset="2"/>
              <a:buChar char="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ru-RU" sz="2400" dirty="0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  <a:p>
            <a:pPr marL="336550" indent="-336550">
              <a:spcBef>
                <a:spcPts val="2000"/>
              </a:spcBef>
              <a:buClr>
                <a:srgbClr val="FFC000"/>
              </a:buClr>
              <a:buSzPct val="75000"/>
              <a:buFont typeface="Wingdings" charset="2"/>
              <a:buChar char="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ru-RU" sz="2400" dirty="0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5075" y="2535791"/>
            <a:ext cx="7239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6000" b="1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416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139700" y="179388"/>
            <a:ext cx="8543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3800" dirty="0">
                <a:solidFill>
                  <a:srgbClr val="002060"/>
                </a:solidFill>
                <a:latin typeface="Calibri Light" panose="020F0302020204030204" pitchFamily="34" charset="0"/>
              </a:rPr>
              <a:t>Files and </a:t>
            </a:r>
            <a:r>
              <a:rPr lang="en-US" altLang="en-US" sz="3800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Folders</a:t>
            </a:r>
            <a:endParaRPr lang="ru-RU" altLang="en-US" sz="3800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39700" y="968375"/>
            <a:ext cx="87757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113" indent="350838"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i="1" dirty="0">
                <a:solidFill>
                  <a:srgbClr val="002060"/>
                </a:solidFill>
              </a:rPr>
              <a:t>File class </a:t>
            </a:r>
            <a:r>
              <a:rPr lang="en-US" altLang="en-US" dirty="0">
                <a:solidFill>
                  <a:schemeClr val="tx1"/>
                </a:solidFill>
              </a:rPr>
              <a:t>is "an abstract representation of file and directory </a:t>
            </a:r>
            <a:r>
              <a:rPr lang="en-US" altLang="en-US" dirty="0" smtClean="0">
                <a:solidFill>
                  <a:schemeClr val="tx1"/>
                </a:solidFill>
              </a:rPr>
              <a:t>pathnames”. The </a:t>
            </a:r>
            <a:r>
              <a:rPr lang="en-US" altLang="en-US" dirty="0">
                <a:solidFill>
                  <a:schemeClr val="tx1"/>
                </a:solidFill>
              </a:rPr>
              <a:t>File class isn't used to actually read or write </a:t>
            </a:r>
            <a:r>
              <a:rPr lang="en-US" altLang="en-US" dirty="0" smtClean="0">
                <a:solidFill>
                  <a:schemeClr val="tx1"/>
                </a:solidFill>
              </a:rPr>
              <a:t>data. </a:t>
            </a:r>
            <a:r>
              <a:rPr lang="en-US" altLang="en-US" dirty="0">
                <a:solidFill>
                  <a:schemeClr val="tx1"/>
                </a:solidFill>
              </a:rPr>
              <a:t>it's used to work at a higher level, making new empty files, searching for files, deleting files, making directories, and working with paths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en-US" dirty="0" smtClean="0">
                <a:solidFill>
                  <a:srgbClr val="7F66C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createNewFile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en-US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delete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mkdirs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exists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length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dirty="0" smtClean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smtClean="0">
                <a:solidFill>
                  <a:schemeClr val="tx1"/>
                </a:solidFill>
              </a:rPr>
              <a:t>Example.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7F53D51E-E433-4B3A-8895-9665D788F847}" type="slidenum">
              <a:rPr lang="en-US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3</a:t>
            </a:fld>
            <a:endParaRPr lang="en-US" altLang="en-US" sz="18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9622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78" y="968375"/>
            <a:ext cx="3357803" cy="4536000"/>
          </a:xfrm>
          <a:prstGeom prst="rect">
            <a:avLst/>
          </a:prstGeom>
        </p:spPr>
      </p:pic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139700" y="179388"/>
            <a:ext cx="8543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3800" dirty="0">
                <a:solidFill>
                  <a:srgbClr val="002060"/>
                </a:solidFill>
                <a:latin typeface="Calibri Light" panose="020F0302020204030204" pitchFamily="34" charset="0"/>
              </a:rPr>
              <a:t>Files and </a:t>
            </a:r>
            <a:r>
              <a:rPr lang="en-US" altLang="en-US" sz="3800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Folders</a:t>
            </a:r>
            <a:endParaRPr lang="ru-RU" altLang="en-US" sz="3800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39700" y="968375"/>
            <a:ext cx="87757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113" indent="350838"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 smtClean="0">
                <a:solidFill>
                  <a:schemeClr val="tx1"/>
                </a:solidFill>
              </a:rPr>
              <a:t>								</a:t>
            </a: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dirty="0" smtClean="0">
                <a:solidFill>
                  <a:schemeClr val="tx1"/>
                </a:solidFill>
              </a:rPr>
              <a:t>	</a:t>
            </a:r>
            <a:r>
              <a:rPr lang="en-US" altLang="en-US" i="1" dirty="0">
                <a:solidFill>
                  <a:srgbClr val="002060"/>
                </a:solidFill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</a:rPr>
              <a:t>Absolute or Relative?</a:t>
            </a:r>
            <a:endParaRPr lang="en-US" altLang="en-US" dirty="0" smtClean="0">
              <a:solidFill>
                <a:schemeClr val="tx1"/>
              </a:solidFill>
            </a:endParaRPr>
          </a:p>
          <a:p>
            <a:endParaRPr lang="en-US" altLang="en-US" dirty="0" smtClean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dirty="0" smtClean="0">
                <a:solidFill>
                  <a:schemeClr val="tx1"/>
                </a:solidFill>
              </a:rPr>
              <a:t>							</a:t>
            </a: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dirty="0" smtClean="0">
                <a:solidFill>
                  <a:schemeClr val="tx1"/>
                </a:solidFill>
              </a:rPr>
              <a:t>	An </a:t>
            </a:r>
            <a:r>
              <a:rPr lang="en-US" altLang="en-US" i="1" dirty="0">
                <a:solidFill>
                  <a:srgbClr val="002060"/>
                </a:solidFill>
              </a:rPr>
              <a:t>absolute</a:t>
            </a:r>
            <a:r>
              <a:rPr lang="en-US" altLang="en-US" dirty="0">
                <a:solidFill>
                  <a:schemeClr val="tx1"/>
                </a:solidFill>
              </a:rPr>
              <a:t> path always </a:t>
            </a:r>
            <a:endParaRPr lang="en-US" altLang="en-US" dirty="0" smtClean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dirty="0" smtClean="0">
                <a:solidFill>
                  <a:schemeClr val="tx1"/>
                </a:solidFill>
              </a:rPr>
              <a:t>								contains the </a:t>
            </a:r>
            <a:r>
              <a:rPr lang="en-US" altLang="en-US" dirty="0">
                <a:solidFill>
                  <a:schemeClr val="tx1"/>
                </a:solidFill>
              </a:rPr>
              <a:t>root element and </a:t>
            </a:r>
            <a:r>
              <a:rPr lang="en-US" altLang="en-US" dirty="0" smtClean="0">
                <a:solidFill>
                  <a:schemeClr val="tx1"/>
                </a:solidFill>
              </a:rPr>
              <a:t>										the complete </a:t>
            </a:r>
            <a:r>
              <a:rPr lang="en-US" altLang="en-US" dirty="0">
                <a:solidFill>
                  <a:schemeClr val="tx1"/>
                </a:solidFill>
              </a:rPr>
              <a:t>directory list </a:t>
            </a:r>
            <a:r>
              <a:rPr lang="en-US" altLang="en-US" dirty="0" smtClean="0">
                <a:solidFill>
                  <a:schemeClr val="tx1"/>
                </a:solidFill>
              </a:rPr>
              <a:t>										required to </a:t>
            </a:r>
            <a:r>
              <a:rPr lang="en-US" altLang="en-US" dirty="0">
                <a:solidFill>
                  <a:schemeClr val="tx1"/>
                </a:solidFill>
              </a:rPr>
              <a:t>locate the file.                                             </a:t>
            </a:r>
            <a:r>
              <a:rPr lang="en-US" altLang="en-US" dirty="0" smtClean="0">
                <a:solidFill>
                  <a:schemeClr val="tx1"/>
                </a:solidFill>
              </a:rPr>
              <a:t>										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									</a:t>
            </a:r>
            <a:r>
              <a:rPr lang="en-US" altLang="en-US" dirty="0" smtClean="0">
                <a:solidFill>
                  <a:schemeClr val="tx1"/>
                </a:solidFill>
              </a:rPr>
              <a:t>	A </a:t>
            </a:r>
            <a:r>
              <a:rPr lang="en-US" altLang="en-US" i="1" dirty="0">
                <a:solidFill>
                  <a:srgbClr val="002060"/>
                </a:solidFill>
              </a:rPr>
              <a:t>relative</a:t>
            </a:r>
            <a:r>
              <a:rPr lang="en-US" altLang="en-US" dirty="0">
                <a:solidFill>
                  <a:schemeClr val="tx1"/>
                </a:solidFill>
              </a:rPr>
              <a:t> path needs to be </a:t>
            </a:r>
            <a:endParaRPr lang="en-US" altLang="en-US" dirty="0" smtClean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dirty="0" smtClean="0">
                <a:solidFill>
                  <a:schemeClr val="tx1"/>
                </a:solidFill>
              </a:rPr>
              <a:t>								combined </a:t>
            </a:r>
            <a:r>
              <a:rPr lang="en-US" altLang="en-US" dirty="0">
                <a:solidFill>
                  <a:schemeClr val="tx1"/>
                </a:solidFill>
              </a:rPr>
              <a:t>with another path in </a:t>
            </a:r>
            <a:endParaRPr lang="en-US" altLang="en-US" dirty="0" smtClean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dirty="0" smtClean="0">
                <a:solidFill>
                  <a:schemeClr val="tx1"/>
                </a:solidFill>
              </a:rPr>
              <a:t>								order </a:t>
            </a:r>
            <a:r>
              <a:rPr lang="en-US" altLang="en-US" dirty="0">
                <a:solidFill>
                  <a:schemeClr val="tx1"/>
                </a:solidFill>
              </a:rPr>
              <a:t>to access a file.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7F53D51E-E433-4B3A-8895-9665D788F847}" type="slidenum">
              <a:rPr lang="en-US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4</a:t>
            </a:fld>
            <a:endParaRPr lang="en-US" altLang="en-US" sz="18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4236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139700" y="179388"/>
            <a:ext cx="8543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3800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Stream</a:t>
            </a:r>
            <a:endParaRPr lang="ru-RU" altLang="en-US" sz="3800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39700" y="968375"/>
            <a:ext cx="87757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113" indent="350838"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endParaRPr lang="en-US" altLang="en-US" sz="28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50000"/>
              </a:spcBef>
            </a:pPr>
            <a:endParaRPr lang="en-US" altLang="en-US" sz="2800" dirty="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50000"/>
              </a:spcBef>
            </a:pPr>
            <a:endParaRPr lang="en-US" altLang="en-US" sz="28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50000"/>
              </a:spcBef>
            </a:pPr>
            <a:endParaRPr lang="en-US" altLang="en-US" sz="2800" dirty="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50000"/>
              </a:spcBef>
            </a:pPr>
            <a:endParaRPr lang="en-US" altLang="en-US" sz="28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50000"/>
              </a:spcBef>
            </a:pPr>
            <a:endParaRPr lang="en-US" altLang="en-US" sz="2800" dirty="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50000"/>
              </a:spcBef>
            </a:pPr>
            <a:endParaRPr lang="en-US" altLang="en-US" sz="28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2800" dirty="0" smtClean="0">
                <a:solidFill>
                  <a:schemeClr val="tx1"/>
                </a:solidFill>
              </a:rPr>
              <a:t>Streams </a:t>
            </a:r>
            <a:r>
              <a:rPr lang="en-US" altLang="en-US" sz="2800" dirty="0">
                <a:solidFill>
                  <a:schemeClr val="tx1"/>
                </a:solidFill>
              </a:rPr>
              <a:t>are ordered sequences of data.</a:t>
            </a:r>
            <a:endParaRPr lang="ru-RU" altLang="en-US" sz="2800" dirty="0">
              <a:solidFill>
                <a:schemeClr val="tx1"/>
              </a:solidFill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004CA166-1E47-4797-846B-8852B9785AE2}" type="slidenum">
              <a:rPr lang="en-US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5</a:t>
            </a:fld>
            <a:endParaRPr lang="en-US" altLang="en-US" sz="1800" b="1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9" y="881063"/>
            <a:ext cx="5940000" cy="20247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9" y="3056090"/>
            <a:ext cx="5940000" cy="197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88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139700" y="179388"/>
            <a:ext cx="8543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3800" dirty="0">
                <a:solidFill>
                  <a:srgbClr val="002060"/>
                </a:solidFill>
                <a:latin typeface="Calibri Light" panose="020F0302020204030204" pitchFamily="34" charset="0"/>
              </a:rPr>
              <a:t>Reader </a:t>
            </a:r>
            <a:r>
              <a:rPr lang="en-US" altLang="en-US" sz="3800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and</a:t>
            </a:r>
            <a:r>
              <a:rPr lang="ru-RU" altLang="en-US" sz="3800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800" dirty="0" err="1" smtClean="0">
                <a:solidFill>
                  <a:srgbClr val="002060"/>
                </a:solidFill>
                <a:latin typeface="Calibri Light" panose="020F0302020204030204" pitchFamily="34" charset="0"/>
              </a:rPr>
              <a:t>InputStream</a:t>
            </a:r>
            <a:endParaRPr lang="ru-RU" altLang="en-US" sz="3800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39700" y="968375"/>
            <a:ext cx="87757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113" indent="350838"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en-US" i="1" dirty="0" err="1" smtClean="0">
                <a:solidFill>
                  <a:srgbClr val="002060"/>
                </a:solidFill>
              </a:rPr>
              <a:t>InputStream</a:t>
            </a:r>
            <a:r>
              <a:rPr lang="en-US" altLang="en-US" i="1" dirty="0" smtClean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includes the following methods for reading bytes and </a:t>
            </a:r>
            <a:r>
              <a:rPr lang="en-US" altLang="en-US" dirty="0" smtClean="0">
                <a:solidFill>
                  <a:schemeClr val="tx1"/>
                </a:solidFill>
              </a:rPr>
              <a:t>array </a:t>
            </a:r>
            <a:r>
              <a:rPr lang="en-US" altLang="en-US" dirty="0">
                <a:solidFill>
                  <a:schemeClr val="tx1"/>
                </a:solidFill>
              </a:rPr>
              <a:t>of bytes</a:t>
            </a:r>
            <a:r>
              <a:rPr lang="en-US" altLang="en-US" dirty="0" smtClean="0">
                <a:solidFill>
                  <a:schemeClr val="tx1"/>
                </a:solidFill>
              </a:rPr>
              <a:t>:</a:t>
            </a:r>
            <a:endParaRPr lang="ru-RU" alt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altLang="en-US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cbuf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altLang="en-US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cbuf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[], </a:t>
            </a:r>
            <a:r>
              <a:rPr lang="en-US" altLang="en-US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offset, length);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ru-RU" altLang="en-US" i="1" dirty="0" err="1">
                <a:solidFill>
                  <a:srgbClr val="002060"/>
                </a:solidFill>
              </a:rPr>
              <a:t>Reader</a:t>
            </a:r>
            <a:r>
              <a:rPr lang="ru-RU" altLang="en-US" b="1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includes the following methods for reading characters and array of </a:t>
            </a:r>
            <a:r>
              <a:rPr lang="en-US" altLang="en-US" dirty="0" smtClean="0">
                <a:solidFill>
                  <a:schemeClr val="tx1"/>
                </a:solidFill>
              </a:rPr>
              <a:t>characters:</a:t>
            </a:r>
            <a:endParaRPr lang="ru-RU" altLang="en-US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cbuf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read(</a:t>
            </a:r>
            <a:r>
              <a:rPr lang="en-US" altLang="en-US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cbuf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[], </a:t>
            </a:r>
            <a:r>
              <a:rPr lang="en-US" alt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offset, </a:t>
            </a:r>
            <a:r>
              <a:rPr lang="en-US" alt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length); </a:t>
            </a:r>
          </a:p>
          <a:p>
            <a:endParaRPr lang="en-US" altLang="en-US" dirty="0" smtClean="0">
              <a:solidFill>
                <a:schemeClr val="tx1"/>
              </a:solidFill>
            </a:endParaRPr>
          </a:p>
          <a:p>
            <a:endParaRPr lang="en-US" altLang="en-US" dirty="0" smtClean="0">
              <a:solidFill>
                <a:schemeClr val="tx1"/>
              </a:solidFill>
            </a:endParaRPr>
          </a:p>
          <a:p>
            <a:r>
              <a:rPr lang="en-US" altLang="en-US" dirty="0" smtClean="0">
                <a:solidFill>
                  <a:schemeClr val="tx1"/>
                </a:solidFill>
              </a:rPr>
              <a:t>Example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  <a:r>
              <a:rPr lang="en-US" altLang="en-US" dirty="0">
                <a:solidFill>
                  <a:schemeClr val="tx1"/>
                </a:solidFill>
              </a:rPr>
              <a:t/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ru-RU" altLang="en-US" dirty="0">
              <a:solidFill>
                <a:schemeClr val="tx1"/>
              </a:solidFill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7F53D51E-E433-4B3A-8895-9665D788F847}" type="slidenum">
              <a:rPr lang="en-US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6</a:t>
            </a:fld>
            <a:endParaRPr lang="en-US" altLang="en-US" sz="18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065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139700" y="179388"/>
            <a:ext cx="8543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3800" dirty="0">
                <a:solidFill>
                  <a:srgbClr val="002060"/>
                </a:solidFill>
                <a:latin typeface="Calibri Light" panose="020F0302020204030204" pitchFamily="34" charset="0"/>
              </a:rPr>
              <a:t>Writer </a:t>
            </a:r>
            <a:r>
              <a:rPr lang="en-US" altLang="en-US" sz="3800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and</a:t>
            </a:r>
            <a:r>
              <a:rPr lang="ru-RU" altLang="en-US" sz="3800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800" dirty="0" err="1">
                <a:solidFill>
                  <a:srgbClr val="002060"/>
                </a:solidFill>
                <a:latin typeface="Calibri Light" panose="020F0302020204030204" pitchFamily="34" charset="0"/>
              </a:rPr>
              <a:t>OutputStream</a:t>
            </a:r>
            <a:endParaRPr lang="ru-RU" altLang="en-US" sz="3800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39700" y="968375"/>
            <a:ext cx="87757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113" indent="350838"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en-US" dirty="0" err="1" smtClean="0">
                <a:solidFill>
                  <a:srgbClr val="002060"/>
                </a:solidFill>
                <a:cs typeface="Consolas" panose="020B0609020204030204" pitchFamily="49" charset="0"/>
              </a:rPr>
              <a:t>OutputStream</a:t>
            </a:r>
            <a:r>
              <a:rPr lang="en-US" altLang="en-US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provides methods </a:t>
            </a:r>
            <a:r>
              <a:rPr lang="en-US" altLang="en-US" dirty="0">
                <a:solidFill>
                  <a:schemeClr val="tx1"/>
                </a:solidFill>
                <a:cs typeface="Consolas" panose="020B0609020204030204" pitchFamily="49" charset="0"/>
              </a:rPr>
              <a:t>for writing bytes and </a:t>
            </a:r>
            <a:r>
              <a:rPr lang="en-US" alt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array </a:t>
            </a:r>
            <a:r>
              <a:rPr lang="en-US" altLang="en-US" dirty="0">
                <a:solidFill>
                  <a:schemeClr val="tx1"/>
                </a:solidFill>
                <a:cs typeface="Consolas" panose="020B0609020204030204" pitchFamily="49" charset="0"/>
              </a:rPr>
              <a:t>of bytes</a:t>
            </a:r>
            <a:r>
              <a:rPr lang="en-US" alt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:</a:t>
            </a:r>
            <a:endParaRPr lang="en-US" altLang="en-US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alt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altLang="en-US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cbuf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altLang="en-US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cbuf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[], </a:t>
            </a:r>
            <a:r>
              <a:rPr lang="en-US" alt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offset, </a:t>
            </a:r>
            <a:r>
              <a:rPr lang="en-US" alt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length);</a:t>
            </a:r>
          </a:p>
          <a:p>
            <a:endParaRPr lang="ru-RU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altLang="en-US" dirty="0" err="1">
                <a:solidFill>
                  <a:srgbClr val="002060"/>
                </a:solidFill>
                <a:cs typeface="Consolas" panose="020B0609020204030204" pitchFamily="49" charset="0"/>
              </a:rPr>
              <a:t>Writer</a:t>
            </a:r>
            <a:r>
              <a:rPr lang="ru-RU" altLang="en-US" dirty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cs typeface="Consolas" panose="020B0609020204030204" pitchFamily="49" charset="0"/>
              </a:rPr>
              <a:t>provides </a:t>
            </a:r>
            <a:r>
              <a:rPr lang="en-US" alt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methods </a:t>
            </a:r>
            <a:r>
              <a:rPr lang="en-US" altLang="en-US" dirty="0">
                <a:solidFill>
                  <a:schemeClr val="tx1"/>
                </a:solidFill>
                <a:cs typeface="Consolas" panose="020B0609020204030204" pitchFamily="49" charset="0"/>
              </a:rPr>
              <a:t>for writing characters and </a:t>
            </a:r>
            <a:r>
              <a:rPr lang="en-US" alt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array </a:t>
            </a:r>
            <a:r>
              <a:rPr lang="en-US" altLang="en-US" dirty="0">
                <a:solidFill>
                  <a:schemeClr val="tx1"/>
                </a:solidFill>
                <a:cs typeface="Consolas" panose="020B0609020204030204" pitchFamily="49" charset="0"/>
              </a:rPr>
              <a:t>of characters:</a:t>
            </a:r>
            <a:endParaRPr lang="ru-RU" altLang="en-US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alt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altLang="en-US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cbuf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altLang="en-US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cbuf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[], </a:t>
            </a:r>
            <a:r>
              <a:rPr lang="en-US" alt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offset, </a:t>
            </a:r>
            <a:r>
              <a:rPr lang="en-US" alt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length);</a:t>
            </a:r>
          </a:p>
          <a:p>
            <a:endParaRPr lang="ru-RU" alt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alt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After Reading or Writing file (byte or character) use close() method to close the stream.</a:t>
            </a:r>
            <a:endParaRPr lang="en-US" altLang="en-US" sz="2000" dirty="0">
              <a:solidFill>
                <a:srgbClr val="FF0000"/>
              </a:solidFill>
              <a:cs typeface="Consolas" panose="020B0609020204030204" pitchFamily="49" charset="0"/>
            </a:endParaRPr>
          </a:p>
          <a:p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Example.</a:t>
            </a:r>
            <a:endParaRPr lang="ru-RU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8F12BCD4-FCB6-4258-AB93-375DFB1DB20E}" type="slidenum">
              <a:rPr lang="en-US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7</a:t>
            </a:fld>
            <a:endParaRPr lang="en-US" altLang="en-US" sz="18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8747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139700" y="179388"/>
            <a:ext cx="8543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3800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Buffering</a:t>
            </a:r>
            <a:endParaRPr lang="ru-RU" altLang="en-US" sz="3800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39700" y="968375"/>
            <a:ext cx="87757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113" indent="350838"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dirty="0" smtClean="0">
              <a:solidFill>
                <a:schemeClr val="tx1"/>
              </a:solidFill>
            </a:endParaRPr>
          </a:p>
          <a:p>
            <a:endParaRPr lang="en-US" altLang="en-US" dirty="0" smtClean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 smtClean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 smtClean="0">
              <a:solidFill>
                <a:schemeClr val="tx1"/>
              </a:solidFill>
            </a:endParaRPr>
          </a:p>
          <a:p>
            <a:endParaRPr lang="en-US" altLang="en-US" dirty="0" smtClean="0">
              <a:solidFill>
                <a:schemeClr val="tx1"/>
              </a:solidFill>
            </a:endParaRPr>
          </a:p>
          <a:p>
            <a:endParaRPr lang="en-US" altLang="en-US" dirty="0" smtClean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pPr algn="just"/>
            <a:r>
              <a:rPr lang="en-US" altLang="en-US" dirty="0" smtClean="0">
                <a:solidFill>
                  <a:schemeClr val="tx1"/>
                </a:solidFill>
              </a:rPr>
              <a:t>Buffered </a:t>
            </a:r>
            <a:r>
              <a:rPr lang="en-US" altLang="en-US" dirty="0">
                <a:solidFill>
                  <a:schemeClr val="tx1"/>
                </a:solidFill>
              </a:rPr>
              <a:t>input streams read data from a memory area known as a </a:t>
            </a:r>
            <a:r>
              <a:rPr lang="en-US" altLang="en-US" dirty="0" smtClean="0">
                <a:solidFill>
                  <a:schemeClr val="tx1"/>
                </a:solidFill>
              </a:rPr>
              <a:t>buffer. </a:t>
            </a:r>
            <a:r>
              <a:rPr lang="en-US" altLang="en-US" dirty="0">
                <a:solidFill>
                  <a:schemeClr val="tx1"/>
                </a:solidFill>
              </a:rPr>
              <a:t>T</a:t>
            </a:r>
            <a:r>
              <a:rPr lang="en-US" altLang="en-US" dirty="0" smtClean="0">
                <a:solidFill>
                  <a:schemeClr val="tx1"/>
                </a:solidFill>
              </a:rPr>
              <a:t>he </a:t>
            </a:r>
            <a:r>
              <a:rPr lang="en-US" altLang="en-US" dirty="0">
                <a:solidFill>
                  <a:schemeClr val="tx1"/>
                </a:solidFill>
              </a:rPr>
              <a:t>native input API is called only when the buffer is empty.</a:t>
            </a:r>
            <a:endParaRPr lang="ru-RU" altLang="en-US" dirty="0">
              <a:solidFill>
                <a:schemeClr val="tx1"/>
              </a:solidFill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B98F77C5-60E7-49BB-BA04-41A569E698F0}" type="slidenum">
              <a:rPr lang="en-US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8</a:t>
            </a:fld>
            <a:endParaRPr lang="en-US" altLang="en-US" sz="1800" b="1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968375"/>
            <a:ext cx="6768000" cy="30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01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139700" y="179388"/>
            <a:ext cx="8543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3800" dirty="0">
                <a:solidFill>
                  <a:srgbClr val="002060"/>
                </a:solidFill>
                <a:latin typeface="Calibri Light" panose="020F0302020204030204" pitchFamily="34" charset="0"/>
              </a:rPr>
              <a:t>Buffering</a:t>
            </a:r>
            <a:endParaRPr lang="ru-RU" altLang="en-US" sz="3800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39700" y="968375"/>
            <a:ext cx="87757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80975" indent="-11113"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169862" indent="0"/>
            <a:r>
              <a:rPr lang="ru-RU" altLang="en-US" i="1" dirty="0" smtClean="0">
                <a:solidFill>
                  <a:srgbClr val="002060"/>
                </a:solidFill>
              </a:rPr>
              <a:t>Reader</a:t>
            </a:r>
            <a:r>
              <a:rPr lang="en-US" altLang="en-US" dirty="0" smtClean="0">
                <a:solidFill>
                  <a:srgbClr val="002060"/>
                </a:solidFill>
                <a:cs typeface="Consolas" panose="020B0609020204030204" pitchFamily="49" charset="0"/>
              </a:rPr>
              <a:t> and </a:t>
            </a:r>
            <a:r>
              <a:rPr lang="ru-RU" altLang="en-US" dirty="0" smtClean="0">
                <a:solidFill>
                  <a:srgbClr val="002060"/>
                </a:solidFill>
                <a:cs typeface="Consolas" panose="020B0609020204030204" pitchFamily="49" charset="0"/>
              </a:rPr>
              <a:t>Writer</a:t>
            </a:r>
            <a:r>
              <a:rPr lang="en-US" altLang="en-US" dirty="0" smtClean="0">
                <a:solidFill>
                  <a:srgbClr val="002060"/>
                </a:solidFill>
                <a:cs typeface="Consolas" panose="020B0609020204030204" pitchFamily="49" charset="0"/>
              </a:rPr>
              <a:t>:</a:t>
            </a:r>
            <a:endParaRPr lang="ru-RU" altLang="en-US" b="1" dirty="0">
              <a:solidFill>
                <a:schemeClr val="tx1"/>
              </a:solidFill>
            </a:endParaRPr>
          </a:p>
          <a:p>
            <a:r>
              <a:rPr lang="en-US" altLang="en-US" sz="2000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BufferedReader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in </a:t>
            </a:r>
            <a:r>
              <a:rPr lang="ru-RU" altLang="en-US" sz="2000" dirty="0">
                <a:solidFill>
                  <a:schemeClr val="tx1"/>
                </a:solidFill>
              </a:rPr>
              <a:t>= </a:t>
            </a:r>
            <a:r>
              <a:rPr lang="en-US" altLang="en-US" sz="2000" dirty="0">
                <a:solidFill>
                  <a:srgbClr val="7F0055"/>
                </a:solidFill>
                <a:cs typeface="Consolas" panose="020B0609020204030204" pitchFamily="49" charset="0"/>
              </a:rPr>
              <a:t>new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cs typeface="Consolas" panose="020B0609020204030204" pitchFamily="49" charset="0"/>
              </a:rPr>
              <a:t>BufferedReader</a:t>
            </a:r>
            <a:r>
              <a:rPr lang="en-US" altLang="en-US" sz="2000" dirty="0">
                <a:solidFill>
                  <a:schemeClr val="tx1"/>
                </a:solidFill>
              </a:rPr>
              <a:t>(</a:t>
            </a:r>
            <a:r>
              <a:rPr lang="en-US" altLang="en-US" sz="2000" dirty="0">
                <a:solidFill>
                  <a:srgbClr val="7F0055"/>
                </a:solidFill>
                <a:cs typeface="Consolas" panose="020B0609020204030204" pitchFamily="49" charset="0"/>
              </a:rPr>
              <a:t>new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FileReader</a:t>
            </a:r>
            <a:r>
              <a:rPr lang="en-US" altLang="en-US" sz="2000" dirty="0" smtClean="0">
                <a:solidFill>
                  <a:schemeClr val="tx1"/>
                </a:solidFill>
              </a:rPr>
              <a:t>(“</a:t>
            </a:r>
            <a:r>
              <a:rPr lang="en-US" altLang="en-US" sz="2000" dirty="0" smtClean="0">
                <a:solidFill>
                  <a:srgbClr val="543AFF"/>
                </a:solidFill>
              </a:rPr>
              <a:t>read.txt</a:t>
            </a:r>
            <a:r>
              <a:rPr lang="en-US" altLang="en-US" sz="2000" dirty="0">
                <a:solidFill>
                  <a:schemeClr val="tx1"/>
                </a:solidFill>
              </a:rPr>
              <a:t>"));</a:t>
            </a:r>
          </a:p>
          <a:p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BufferedWriter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out </a:t>
            </a:r>
            <a:r>
              <a:rPr lang="ru-RU" altLang="en-US" sz="2000" dirty="0">
                <a:solidFill>
                  <a:schemeClr val="tx1"/>
                </a:solidFill>
              </a:rPr>
              <a:t>= </a:t>
            </a:r>
            <a:r>
              <a:rPr lang="en-US" altLang="en-US" sz="2000" dirty="0">
                <a:solidFill>
                  <a:srgbClr val="7F0055"/>
                </a:solidFill>
                <a:cs typeface="Consolas" panose="020B0609020204030204" pitchFamily="49" charset="0"/>
              </a:rPr>
              <a:t>new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BufferedWriter</a:t>
            </a:r>
            <a:r>
              <a:rPr lang="en-US" altLang="en-US" sz="2000" dirty="0">
                <a:solidFill>
                  <a:schemeClr val="tx1"/>
                </a:solidFill>
              </a:rPr>
              <a:t>(</a:t>
            </a:r>
            <a:r>
              <a:rPr lang="en-US" altLang="en-US" sz="2000" dirty="0">
                <a:solidFill>
                  <a:srgbClr val="7F0055"/>
                </a:solidFill>
                <a:cs typeface="Consolas" panose="020B0609020204030204" pitchFamily="49" charset="0"/>
              </a:rPr>
              <a:t>new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FileWriter</a:t>
            </a:r>
            <a:r>
              <a:rPr lang="en-US" altLang="en-US" sz="2000" dirty="0" smtClean="0">
                <a:solidFill>
                  <a:schemeClr val="tx1"/>
                </a:solidFill>
              </a:rPr>
              <a:t>(“</a:t>
            </a:r>
            <a:r>
              <a:rPr lang="en-US" altLang="en-US" sz="2000" dirty="0" smtClean="0">
                <a:solidFill>
                  <a:srgbClr val="543AFF"/>
                </a:solidFill>
              </a:rPr>
              <a:t>write.txt</a:t>
            </a:r>
            <a:r>
              <a:rPr lang="en-US" altLang="en-US" sz="2000" dirty="0">
                <a:solidFill>
                  <a:schemeClr val="tx1"/>
                </a:solidFill>
              </a:rPr>
              <a:t>"));</a:t>
            </a:r>
            <a:endParaRPr lang="ru-RU" altLang="en-US" sz="2000" dirty="0">
              <a:solidFill>
                <a:schemeClr val="tx1"/>
              </a:solidFill>
            </a:endParaRPr>
          </a:p>
          <a:p>
            <a:endParaRPr lang="ru-RU" altLang="en-US" sz="2000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To read line by </a:t>
            </a:r>
            <a:r>
              <a:rPr lang="en-US" altLang="en-US" dirty="0" smtClean="0">
                <a:solidFill>
                  <a:schemeClr val="tx1"/>
                </a:solidFill>
              </a:rPr>
              <a:t>line use method</a:t>
            </a:r>
            <a:r>
              <a:rPr lang="ru-RU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</a:rPr>
              <a:t>readLine</a:t>
            </a:r>
            <a:r>
              <a:rPr lang="en-US" altLang="en-US" i="1" dirty="0">
                <a:solidFill>
                  <a:schemeClr val="tx1"/>
                </a:solidFill>
              </a:rPr>
              <a:t>()</a:t>
            </a:r>
            <a:r>
              <a:rPr lang="ru-RU" altLang="en-US" i="1" dirty="0">
                <a:solidFill>
                  <a:schemeClr val="tx1"/>
                </a:solidFill>
              </a:rPr>
              <a:t>.</a:t>
            </a:r>
            <a:endParaRPr lang="en-US" altLang="en-US" i="1" dirty="0">
              <a:solidFill>
                <a:schemeClr val="tx1"/>
              </a:solidFill>
            </a:endParaRPr>
          </a:p>
          <a:p>
            <a:r>
              <a:rPr lang="ru-RU" altLang="en-US" sz="2800" dirty="0">
                <a:solidFill>
                  <a:srgbClr val="C00000"/>
                </a:solidFill>
              </a:rPr>
              <a:t>		</a:t>
            </a:r>
            <a:r>
              <a:rPr lang="en-US" altLang="en-US" sz="2000" dirty="0">
                <a:solidFill>
                  <a:srgbClr val="7F0055"/>
                </a:solidFill>
                <a:cs typeface="Consolas" panose="020B0609020204030204" pitchFamily="49" charset="0"/>
              </a:rPr>
              <a:t>String</a:t>
            </a:r>
            <a:r>
              <a:rPr lang="en-US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readLine</a:t>
            </a:r>
            <a:r>
              <a:rPr lang="en-US" altLang="en-US" sz="2000" dirty="0">
                <a:solidFill>
                  <a:schemeClr val="tx1"/>
                </a:solidFill>
              </a:rPr>
              <a:t>() </a:t>
            </a:r>
            <a:r>
              <a:rPr lang="en-US" altLang="en-US" sz="2000" dirty="0">
                <a:solidFill>
                  <a:srgbClr val="7F0055"/>
                </a:solidFill>
                <a:cs typeface="Consolas" panose="020B0609020204030204" pitchFamily="49" charset="0"/>
              </a:rPr>
              <a:t>throws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IOException</a:t>
            </a:r>
            <a:r>
              <a:rPr lang="en-US" altLang="en-US" sz="2000" dirty="0" smtClean="0">
                <a:solidFill>
                  <a:schemeClr val="tx1"/>
                </a:solidFill>
              </a:rPr>
              <a:t>; </a:t>
            </a:r>
            <a:endParaRPr lang="en-US" altLang="en-US" sz="2800" dirty="0" smtClean="0">
              <a:solidFill>
                <a:srgbClr val="C00000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The method returns null if the end of </a:t>
            </a:r>
            <a:r>
              <a:rPr lang="en-US" altLang="en-US" dirty="0" smtClean="0">
                <a:solidFill>
                  <a:schemeClr val="tx1"/>
                </a:solidFill>
              </a:rPr>
              <a:t>the file has </a:t>
            </a:r>
            <a:r>
              <a:rPr lang="en-US" altLang="en-US" dirty="0">
                <a:solidFill>
                  <a:schemeClr val="tx1"/>
                </a:solidFill>
              </a:rPr>
              <a:t>been reached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en-US" dirty="0" smtClean="0">
              <a:solidFill>
                <a:schemeClr val="tx1"/>
              </a:solidFill>
            </a:endParaRPr>
          </a:p>
          <a:p>
            <a:r>
              <a:rPr lang="en-US" altLang="en-US" i="1" dirty="0" err="1">
                <a:solidFill>
                  <a:srgbClr val="002060"/>
                </a:solidFill>
              </a:rPr>
              <a:t>InputStream</a:t>
            </a:r>
            <a:r>
              <a:rPr lang="en-US" altLang="en-US" i="1" dirty="0">
                <a:solidFill>
                  <a:srgbClr val="002060"/>
                </a:solidFill>
              </a:rPr>
              <a:t> and </a:t>
            </a:r>
            <a:r>
              <a:rPr lang="en-US" altLang="en-US" i="1" dirty="0" err="1">
                <a:solidFill>
                  <a:srgbClr val="002060"/>
                </a:solidFill>
              </a:rPr>
              <a:t>OutputStream</a:t>
            </a:r>
            <a:r>
              <a:rPr lang="en-US" altLang="en-US" i="1" dirty="0">
                <a:solidFill>
                  <a:srgbClr val="002060"/>
                </a:solidFill>
              </a:rPr>
              <a:t> :</a:t>
            </a:r>
          </a:p>
          <a:p>
            <a:r>
              <a:rPr lang="en-US" altLang="en-US" sz="2000" dirty="0" err="1">
                <a:solidFill>
                  <a:schemeClr val="tx1"/>
                </a:solidFill>
                <a:cs typeface="Consolas" panose="020B0609020204030204" pitchFamily="49" charset="0"/>
              </a:rPr>
              <a:t>BufferedInputStream</a:t>
            </a:r>
            <a:r>
              <a:rPr lang="en-US" altLang="en-US" sz="2000" dirty="0">
                <a:solidFill>
                  <a:schemeClr val="tx1"/>
                </a:solidFill>
                <a:cs typeface="Consolas" panose="020B0609020204030204" pitchFamily="49" charset="0"/>
              </a:rPr>
              <a:t> in = </a:t>
            </a:r>
            <a:r>
              <a:rPr lang="en-US" altLang="en-US" sz="2000" dirty="0">
                <a:solidFill>
                  <a:srgbClr val="7F0055"/>
                </a:solidFill>
                <a:cs typeface="Consolas" panose="020B0609020204030204" pitchFamily="49" charset="0"/>
              </a:rPr>
              <a:t>new</a:t>
            </a:r>
            <a:r>
              <a:rPr lang="en-US" altLang="en-US" sz="2000" dirty="0">
                <a:solidFill>
                  <a:srgbClr val="C00000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cs typeface="Consolas" panose="020B0609020204030204" pitchFamily="49" charset="0"/>
              </a:rPr>
              <a:t>BufferedInputStream</a:t>
            </a:r>
            <a:r>
              <a:rPr lang="en-US" altLang="en-US" sz="2000" dirty="0">
                <a:solidFill>
                  <a:schemeClr val="tx1"/>
                </a:solidFill>
                <a:cs typeface="Consolas" panose="020B0609020204030204" pitchFamily="49" charset="0"/>
              </a:rPr>
              <a:t>(</a:t>
            </a:r>
          </a:p>
          <a:p>
            <a:r>
              <a:rPr lang="en-US" altLang="en-US" sz="2000" dirty="0">
                <a:solidFill>
                  <a:srgbClr val="C00000"/>
                </a:solidFill>
              </a:rPr>
              <a:t>				</a:t>
            </a:r>
            <a:r>
              <a:rPr lang="en-US" altLang="en-US" sz="2000" dirty="0">
                <a:solidFill>
                  <a:srgbClr val="7F0055"/>
                </a:solidFill>
                <a:cs typeface="Consolas" panose="020B0609020204030204" pitchFamily="49" charset="0"/>
              </a:rPr>
              <a:t>new</a:t>
            </a:r>
            <a:r>
              <a:rPr lang="en-US" altLang="en-US" sz="2000" dirty="0">
                <a:solidFill>
                  <a:srgbClr val="C00000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cs typeface="Consolas" panose="020B0609020204030204" pitchFamily="49" charset="0"/>
              </a:rPr>
              <a:t>FileInputStream</a:t>
            </a:r>
            <a:r>
              <a:rPr lang="en-US" altLang="en-US" sz="2000" dirty="0">
                <a:solidFill>
                  <a:schemeClr val="tx1"/>
                </a:solidFill>
                <a:cs typeface="Consolas" panose="020B0609020204030204" pitchFamily="49" charset="0"/>
              </a:rPr>
              <a:t>("</a:t>
            </a:r>
            <a:r>
              <a:rPr lang="en-US" altLang="en-US" sz="2000" dirty="0">
                <a:solidFill>
                  <a:srgbClr val="543AFF"/>
                </a:solidFill>
              </a:rPr>
              <a:t>read.txt</a:t>
            </a:r>
            <a:r>
              <a:rPr lang="en-US" altLang="en-US" sz="2000" dirty="0">
                <a:solidFill>
                  <a:schemeClr val="tx1"/>
                </a:solidFill>
                <a:cs typeface="Consolas" panose="020B0609020204030204" pitchFamily="49" charset="0"/>
              </a:rPr>
              <a:t>"));</a:t>
            </a:r>
          </a:p>
          <a:p>
            <a:r>
              <a:rPr lang="en-US" altLang="en-US" sz="2000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BufferedOutputStream</a:t>
            </a:r>
            <a:r>
              <a:rPr lang="en-US" altLang="en-US" sz="2000" dirty="0" smtClean="0">
                <a:solidFill>
                  <a:schemeClr val="tx1"/>
                </a:solidFill>
                <a:cs typeface="Consolas" panose="020B0609020204030204" pitchFamily="49" charset="0"/>
              </a:rPr>
              <a:t> out = </a:t>
            </a:r>
            <a:r>
              <a:rPr lang="en-US" altLang="en-US" sz="2000" dirty="0">
                <a:solidFill>
                  <a:srgbClr val="7F0055"/>
                </a:solidFill>
                <a:cs typeface="Consolas" panose="020B0609020204030204" pitchFamily="49" charset="0"/>
              </a:rPr>
              <a:t>new</a:t>
            </a:r>
            <a:r>
              <a:rPr lang="en-US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cs typeface="Consolas" panose="020B0609020204030204" pitchFamily="49" charset="0"/>
              </a:rPr>
              <a:t>BufferedOutputStream</a:t>
            </a:r>
            <a:r>
              <a:rPr lang="en-US" altLang="en-US" sz="2000" dirty="0">
                <a:solidFill>
                  <a:schemeClr val="tx1"/>
                </a:solidFill>
                <a:cs typeface="Consolas" panose="020B0609020204030204" pitchFamily="49" charset="0"/>
              </a:rPr>
              <a:t>(</a:t>
            </a:r>
          </a:p>
          <a:p>
            <a:r>
              <a:rPr lang="en-US" altLang="en-US" sz="2000" dirty="0">
                <a:solidFill>
                  <a:srgbClr val="C00000"/>
                </a:solidFill>
              </a:rPr>
              <a:t>				</a:t>
            </a:r>
            <a:r>
              <a:rPr lang="en-US" altLang="en-US" sz="2000" dirty="0">
                <a:solidFill>
                  <a:srgbClr val="7F0055"/>
                </a:solidFill>
                <a:cs typeface="Consolas" panose="020B0609020204030204" pitchFamily="49" charset="0"/>
              </a:rPr>
              <a:t>new</a:t>
            </a:r>
            <a:r>
              <a:rPr lang="en-US" altLang="en-US" sz="2000" dirty="0">
                <a:solidFill>
                  <a:srgbClr val="C00000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cs typeface="Consolas" panose="020B0609020204030204" pitchFamily="49" charset="0"/>
              </a:rPr>
              <a:t>FileOutputStream</a:t>
            </a:r>
            <a:r>
              <a:rPr lang="en-US" altLang="en-US" sz="2000" dirty="0">
                <a:solidFill>
                  <a:schemeClr val="tx1"/>
                </a:solidFill>
                <a:cs typeface="Consolas" panose="020B0609020204030204" pitchFamily="49" charset="0"/>
              </a:rPr>
              <a:t>("</a:t>
            </a:r>
            <a:r>
              <a:rPr lang="en-US" altLang="en-US" sz="2000" dirty="0">
                <a:solidFill>
                  <a:srgbClr val="543AFF"/>
                </a:solidFill>
              </a:rPr>
              <a:t>write.txt</a:t>
            </a:r>
            <a:r>
              <a:rPr lang="en-US" altLang="en-US" sz="2000" dirty="0">
                <a:solidFill>
                  <a:schemeClr val="tx1"/>
                </a:solidFill>
                <a:cs typeface="Consolas" panose="020B0609020204030204" pitchFamily="49" charset="0"/>
              </a:rPr>
              <a:t>"));</a:t>
            </a:r>
            <a:endParaRPr lang="ru-RU" altLang="en-US" sz="2000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r>
              <a:rPr lang="en-US" altLang="en-US" sz="2000" dirty="0">
                <a:solidFill>
                  <a:srgbClr val="C00000"/>
                </a:solidFill>
              </a:rPr>
              <a:t>		</a:t>
            </a:r>
            <a:endParaRPr lang="en-US" altLang="en-US" sz="2000" dirty="0" smtClean="0">
              <a:solidFill>
                <a:srgbClr val="C00000"/>
              </a:solidFill>
            </a:endParaRPr>
          </a:p>
          <a:p>
            <a:r>
              <a:rPr lang="en-US" altLang="en-US" sz="2000" dirty="0" smtClean="0">
                <a:solidFill>
                  <a:schemeClr val="tx1"/>
                </a:solidFill>
              </a:rPr>
              <a:t>Example.</a:t>
            </a:r>
            <a:endParaRPr lang="ru-RU" altLang="en-US" sz="2000" dirty="0">
              <a:solidFill>
                <a:schemeClr val="tx1"/>
              </a:solidFill>
            </a:endParaRPr>
          </a:p>
          <a:p>
            <a:endParaRPr lang="ru-RU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5BD822DC-9733-441F-A992-28F7C194860F}" type="slidenum">
              <a:rPr lang="en-US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9</a:t>
            </a:fld>
            <a:endParaRPr lang="en-US" altLang="en-US" sz="18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039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31564</TotalTime>
  <Words>709</Words>
  <Application>Microsoft Office PowerPoint</Application>
  <PresentationFormat>On-screen Show (4:3)</PresentationFormat>
  <Paragraphs>231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MS PGothic</vt:lpstr>
      <vt:lpstr>Arial</vt:lpstr>
      <vt:lpstr>Calibri</vt:lpstr>
      <vt:lpstr>Calibri Light</vt:lpstr>
      <vt:lpstr>Consolas</vt:lpstr>
      <vt:lpstr>Franklin Gothic Book</vt:lpstr>
      <vt:lpstr>Franklin Gothic Medium</vt:lpstr>
      <vt:lpstr>Times New Roman</vt:lpstr>
      <vt:lpstr>Wingdings</vt:lpstr>
      <vt:lpstr>epam-ppt-cover</vt:lpstr>
      <vt:lpstr>epam-ppt-light</vt:lpstr>
      <vt:lpstr>Java 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Nikolai Chesalin</dc:creator>
  <cp:lastModifiedBy>Khachatur Vardanyan</cp:lastModifiedBy>
  <cp:revision>1046</cp:revision>
  <cp:lastPrinted>2012-02-27T18:53:02Z</cp:lastPrinted>
  <dcterms:created xsi:type="dcterms:W3CDTF">2011-09-13T23:33:50Z</dcterms:created>
  <dcterms:modified xsi:type="dcterms:W3CDTF">2016-03-29T09:55:10Z</dcterms:modified>
</cp:coreProperties>
</file>