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379" r:id="rId2"/>
    <p:sldId id="366" r:id="rId3"/>
    <p:sldId id="406" r:id="rId4"/>
    <p:sldId id="394" r:id="rId5"/>
    <p:sldId id="258" r:id="rId6"/>
    <p:sldId id="392" r:id="rId7"/>
    <p:sldId id="427" r:id="rId8"/>
    <p:sldId id="429" r:id="rId9"/>
    <p:sldId id="384" r:id="rId10"/>
    <p:sldId id="381" r:id="rId11"/>
    <p:sldId id="375" r:id="rId12"/>
    <p:sldId id="331" r:id="rId13"/>
    <p:sldId id="332" r:id="rId14"/>
    <p:sldId id="333" r:id="rId15"/>
    <p:sldId id="334" r:id="rId16"/>
    <p:sldId id="335" r:id="rId17"/>
    <p:sldId id="336" r:id="rId18"/>
    <p:sldId id="338" r:id="rId19"/>
    <p:sldId id="398" r:id="rId20"/>
    <p:sldId id="396" r:id="rId21"/>
    <p:sldId id="399" r:id="rId22"/>
    <p:sldId id="400" r:id="rId23"/>
    <p:sldId id="401" r:id="rId24"/>
    <p:sldId id="402" r:id="rId25"/>
    <p:sldId id="434" r:id="rId26"/>
    <p:sldId id="259" r:id="rId27"/>
    <p:sldId id="309" r:id="rId28"/>
    <p:sldId id="380" r:id="rId29"/>
    <p:sldId id="382" r:id="rId30"/>
    <p:sldId id="377" r:id="rId31"/>
    <p:sldId id="260" r:id="rId32"/>
    <p:sldId id="372" r:id="rId33"/>
    <p:sldId id="383" r:id="rId34"/>
    <p:sldId id="437" r:id="rId35"/>
    <p:sldId id="387" r:id="rId36"/>
    <p:sldId id="433" r:id="rId37"/>
    <p:sldId id="438" r:id="rId38"/>
    <p:sldId id="436" r:id="rId39"/>
    <p:sldId id="440" r:id="rId40"/>
    <p:sldId id="441" r:id="rId41"/>
    <p:sldId id="439" r:id="rId42"/>
    <p:sldId id="373" r:id="rId43"/>
    <p:sldId id="403" r:id="rId44"/>
    <p:sldId id="281" r:id="rId45"/>
    <p:sldId id="283" r:id="rId46"/>
    <p:sldId id="285" r:id="rId47"/>
    <p:sldId id="288" r:id="rId48"/>
    <p:sldId id="275" r:id="rId49"/>
    <p:sldId id="276" r:id="rId50"/>
    <p:sldId id="442" r:id="rId51"/>
    <p:sldId id="443" r:id="rId52"/>
    <p:sldId id="374" r:id="rId53"/>
    <p:sldId id="264" r:id="rId54"/>
    <p:sldId id="265" r:id="rId55"/>
    <p:sldId id="302" r:id="rId56"/>
    <p:sldId id="301" r:id="rId57"/>
    <p:sldId id="303" r:id="rId58"/>
    <p:sldId id="431" r:id="rId59"/>
    <p:sldId id="432" r:id="rId60"/>
    <p:sldId id="367" r:id="rId61"/>
    <p:sldId id="435" r:id="rId62"/>
    <p:sldId id="308" r:id="rId63"/>
    <p:sldId id="307" r:id="rId64"/>
    <p:sldId id="408" r:id="rId65"/>
    <p:sldId id="318" r:id="rId66"/>
    <p:sldId id="323" r:id="rId67"/>
    <p:sldId id="378" r:id="rId68"/>
  </p:sldIdLst>
  <p:sldSz cx="9906000" cy="6858000" type="A4"/>
  <p:notesSz cx="6623050" cy="981075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90015"/>
    <a:srgbClr val="1400D5"/>
    <a:srgbClr val="2A14FF"/>
    <a:srgbClr val="0F009C"/>
    <a:srgbClr val="0B0076"/>
    <a:srgbClr val="063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60" d="100"/>
          <a:sy n="60" d="100"/>
        </p:scale>
        <p:origin x="-1356" y="-53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54"/>
    </p:cViewPr>
  </p:sorterViewPr>
  <p:notesViewPr>
    <p:cSldViewPr>
      <p:cViewPr>
        <p:scale>
          <a:sx n="60" d="100"/>
          <a:sy n="60" d="100"/>
        </p:scale>
        <p:origin x="-987" y="300"/>
      </p:cViewPr>
      <p:guideLst>
        <p:guide orient="horz" pos="2160"/>
        <p:guide pos="3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113"/>
            <a:ext cx="28702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nl-NL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52850" y="11113"/>
            <a:ext cx="28702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endParaRPr lang="nl-NL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0850"/>
            <a:ext cx="28702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nl-NL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52850" y="9340850"/>
            <a:ext cx="28702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49FE247-C252-4816-8183-B464B60FC2FF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32818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113"/>
            <a:ext cx="28702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>
                <a:latin typeface="Times New Roman" pitchFamily="18" charset="0"/>
              </a:defRPr>
            </a:lvl1pPr>
          </a:lstStyle>
          <a:p>
            <a:endParaRPr lang="nl-NL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52850" y="11113"/>
            <a:ext cx="28702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>
                <a:latin typeface="Times New Roman" pitchFamily="18" charset="0"/>
              </a:defRPr>
            </a:lvl1pPr>
          </a:lstStyle>
          <a:p>
            <a:endParaRPr lang="nl-NL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702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>
                <a:latin typeface="Times New Roman" pitchFamily="18" charset="0"/>
              </a:defRPr>
            </a:lvl1pPr>
          </a:lstStyle>
          <a:p>
            <a:endParaRPr lang="nl-NL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52850" y="9340850"/>
            <a:ext cx="28702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>
                <a:latin typeface="Times New Roman" pitchFamily="18" charset="0"/>
              </a:defRPr>
            </a:lvl1pPr>
          </a:lstStyle>
          <a:p>
            <a:fld id="{8652158E-75CC-4648-AA0A-59F503B6839C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932113" y="9347200"/>
            <a:ext cx="7588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3" tIns="44450" rIns="87313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939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511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083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655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nl-NL" altLang="en-US" sz="1200" i="0">
                <a:latin typeface="Arial" pitchFamily="34" charset="0"/>
              </a:rPr>
              <a:t>Page </a:t>
            </a:r>
            <a:fld id="{8ECB8A46-E52F-4FAA-8DA7-B66B632AADE3}" type="slidenum">
              <a:rPr lang="nl-NL" altLang="en-US" sz="1200" i="0">
                <a:latin typeface="Arial" pitchFamily="34" charset="0"/>
              </a:rPr>
              <a:pPr algn="ctr">
                <a:lnSpc>
                  <a:spcPct val="90000"/>
                </a:lnSpc>
              </a:pPr>
              <a:t>‹#›</a:t>
            </a:fld>
            <a:endParaRPr lang="nl-NL" altLang="en-US" sz="1200" i="0">
              <a:latin typeface="Arial" pitchFamily="34" charset="0"/>
            </a:endParaRPr>
          </a:p>
        </p:txBody>
      </p:sp>
      <p:sp>
        <p:nvSpPr>
          <p:cNvPr id="2055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39788" y="866775"/>
            <a:ext cx="4943475" cy="3417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2650" y="4662488"/>
            <a:ext cx="4857750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Body Text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178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C0552-7817-4A98-8E43-AB731FA1FC05}" type="slidenum">
              <a:rPr lang="nl-NL" altLang="en-US"/>
              <a:pPr/>
              <a:t>1</a:t>
            </a:fld>
            <a:endParaRPr lang="nl-NL" altLang="en-US"/>
          </a:p>
        </p:txBody>
      </p:sp>
      <p:sp>
        <p:nvSpPr>
          <p:cNvPr id="51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Welcom in the notes view,</a:t>
            </a:r>
          </a:p>
          <a:p>
            <a:r>
              <a:rPr lang="nl-NL" altLang="en-US"/>
              <a:t>showing you the notes / additional text for this presentation</a:t>
            </a:r>
          </a:p>
          <a:p>
            <a:endParaRPr lang="nl-NL" altLang="en-US"/>
          </a:p>
          <a:p>
            <a:r>
              <a:rPr lang="nl-NL" altLang="en-US"/>
              <a:t>Success!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35373C-9CD3-46D0-8B41-D4A446FDFBBB}" type="slidenum">
              <a:rPr lang="nl-NL" altLang="en-US"/>
              <a:pPr/>
              <a:t>10</a:t>
            </a:fld>
            <a:endParaRPr lang="nl-NL" altLang="en-US"/>
          </a:p>
        </p:txBody>
      </p:sp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Thefirst problem is: which users?</a:t>
            </a:r>
          </a:p>
          <a:p>
            <a:r>
              <a:rPr lang="nl-NL" altLang="en-US"/>
              <a:t>Where are you, or your company, in this picture?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305DB-64B7-4AB0-A18F-B64449D5FCBF}" type="slidenum">
              <a:rPr lang="nl-NL" altLang="en-US"/>
              <a:pPr/>
              <a:t>11</a:t>
            </a:fld>
            <a:endParaRPr lang="nl-NL" altLang="en-US"/>
          </a:p>
        </p:txBody>
      </p:sp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IEC 1131-3 is used in such a tremendous broad area, that we only can make some general statements about the advantages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71267-C716-40EC-B516-555643C15742}" type="slidenum">
              <a:rPr lang="nl-NL" altLang="en-US"/>
              <a:pPr/>
              <a:t>12</a:t>
            </a:fld>
            <a:endParaRPr lang="nl-NL" altLang="en-US"/>
          </a:p>
        </p:txBody>
      </p:sp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see above</a:t>
            </a:r>
          </a:p>
          <a:p>
            <a:endParaRPr lang="nl-NL" altLang="en-US"/>
          </a:p>
          <a:p>
            <a:r>
              <a:rPr lang="nl-NL" altLang="en-US"/>
              <a:t>One has to learn it only once, and can use it on all systems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759B51-8276-4306-9495-C4D38C508F81}" type="slidenum">
              <a:rPr lang="nl-NL" altLang="en-US"/>
              <a:pPr/>
              <a:t>13</a:t>
            </a:fld>
            <a:endParaRPr lang="nl-NL" altLang="en-US"/>
          </a:p>
        </p:txBody>
      </p:sp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see above</a:t>
            </a:r>
          </a:p>
          <a:p>
            <a:endParaRPr lang="nl-NL" altLang="en-US"/>
          </a:p>
          <a:p>
            <a:r>
              <a:rPr lang="nl-NL" altLang="en-US"/>
              <a:t>That creates a focus to the real problem solving part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10256-B1A3-4911-804D-86A2AA26DF5D}" type="slidenum">
              <a:rPr lang="nl-NL" altLang="en-US"/>
              <a:pPr/>
              <a:t>14</a:t>
            </a:fld>
            <a:endParaRPr lang="nl-NL" altLang="en-US"/>
          </a:p>
        </p:txBody>
      </p:sp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because the dialects are gone and  the structuring tools are</a:t>
            </a:r>
          </a:p>
          <a:p>
            <a:r>
              <a:rPr lang="nl-NL" altLang="en-US"/>
              <a:t>available, it lead to a better understanding between the</a:t>
            </a:r>
          </a:p>
          <a:p>
            <a:r>
              <a:rPr lang="nl-NL" altLang="en-US"/>
              <a:t>people involved, and to less errors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F4FAD-35C0-4F57-820C-C2722C6BD3C9}" type="slidenum">
              <a:rPr lang="nl-NL" altLang="en-US"/>
              <a:pPr/>
              <a:t>15</a:t>
            </a:fld>
            <a:endParaRPr lang="nl-NL" altLang="en-US"/>
          </a:p>
        </p:txBody>
      </p:sp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IEC 1131-3 is used, and can be used, in a very broad area:</a:t>
            </a:r>
          </a:p>
          <a:p>
            <a:r>
              <a:rPr lang="nl-NL" altLang="en-US"/>
              <a:t>industrial control in general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6861-108E-43F2-BDAA-8D7D8004AECA}" type="slidenum">
              <a:rPr lang="nl-NL" altLang="en-US"/>
              <a:pPr/>
              <a:t>16</a:t>
            </a:fld>
            <a:endParaRPr lang="nl-NL" altLang="en-US"/>
          </a:p>
        </p:txBody>
      </p:sp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and is not restricited to one location or project: for instance</a:t>
            </a:r>
          </a:p>
          <a:p>
            <a:r>
              <a:rPr lang="nl-NL" altLang="en-US"/>
              <a:t>function blocks can be reused over an over again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D0CFA-98D8-4479-AF69-E0C4229F6432}" type="slidenum">
              <a:rPr lang="nl-NL" altLang="en-US"/>
              <a:pPr/>
              <a:t>17</a:t>
            </a:fld>
            <a:endParaRPr lang="nl-NL" altLang="en-US"/>
          </a:p>
        </p:txBody>
      </p:sp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taking care that your investment is not lost: you are</a:t>
            </a:r>
          </a:p>
          <a:p>
            <a:r>
              <a:rPr lang="nl-NL" altLang="en-US"/>
              <a:t>open to the future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F822D-34E9-4048-AF4D-6D997A7D5A5B}" type="slidenum">
              <a:rPr lang="nl-NL" altLang="en-US"/>
              <a:pPr/>
              <a:t>18</a:t>
            </a:fld>
            <a:endParaRPr lang="nl-NL" altLang="en-US"/>
          </a:p>
        </p:txBody>
      </p:sp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&lt;&lt;no text initially&gt;&gt;</a:t>
            </a:r>
          </a:p>
          <a:p>
            <a:endParaRPr lang="nl-NL" altLang="en-US"/>
          </a:p>
          <a:p>
            <a:endParaRPr lang="nl-NL" altLang="en-US"/>
          </a:p>
          <a:p>
            <a:r>
              <a:rPr lang="nl-NL" altLang="en-US"/>
              <a:t>…. .  But there was this other buzzword  .. PLCopen</a:t>
            </a:r>
          </a:p>
          <a:p>
            <a:endParaRPr lang="nl-NL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0B9A5-DC5F-4095-A7EB-E4AFCA930C24}" type="slidenum">
              <a:rPr lang="nl-NL" altLang="en-US"/>
              <a:pPr/>
              <a:t>19</a:t>
            </a:fld>
            <a:endParaRPr lang="nl-NL" altLang="en-US"/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In general, one can reconcile the following strong points </a:t>
            </a:r>
          </a:p>
          <a:p>
            <a:r>
              <a:rPr lang="nl-NL" altLang="en-US"/>
              <a:t>of IEC 1131-3</a:t>
            </a:r>
          </a:p>
          <a:p>
            <a:endParaRPr lang="nl-NL" altLang="en-US"/>
          </a:p>
          <a:p>
            <a:r>
              <a:rPr lang="nl-NL" altLang="en-US"/>
              <a:t>see slide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76AE1-D292-4E38-8A89-59360E365E54}" type="slidenum">
              <a:rPr lang="nl-NL" altLang="en-US"/>
              <a:pPr/>
              <a:t>2</a:t>
            </a:fld>
            <a:endParaRPr lang="nl-NL" altLang="en-US"/>
          </a:p>
        </p:txBody>
      </p:sp>
      <p:sp>
        <p:nvSpPr>
          <p:cNvPr id="92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This presentation is not about standards</a:t>
            </a:r>
          </a:p>
          <a:p>
            <a:endParaRPr lang="nl-NL" altLang="en-US"/>
          </a:p>
          <a:p>
            <a:r>
              <a:rPr lang="nl-NL" altLang="en-US"/>
              <a:t>It is about the way people look to control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A80FD-2FF7-4EFA-BDCA-946DE97C129B}" type="slidenum">
              <a:rPr lang="nl-NL" altLang="en-US"/>
              <a:pPr/>
              <a:t>20</a:t>
            </a:fld>
            <a:endParaRPr lang="nl-NL" altLang="en-US"/>
          </a:p>
        </p:txBody>
      </p:sp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But how does this help you in practice.</a:t>
            </a:r>
          </a:p>
          <a:p>
            <a:endParaRPr lang="nl-NL" altLang="en-US"/>
          </a:p>
          <a:p>
            <a:r>
              <a:rPr lang="nl-NL" altLang="en-US"/>
              <a:t>Let us look at another example, in this case a fermentation process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6A858-4F7A-4509-8238-D849331169EE}" type="slidenum">
              <a:rPr lang="nl-NL" altLang="en-US"/>
              <a:pPr/>
              <a:t>21</a:t>
            </a:fld>
            <a:endParaRPr lang="nl-NL" altLang="en-US"/>
          </a:p>
        </p:txBody>
      </p:sp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The whole process is drawn here.</a:t>
            </a:r>
          </a:p>
          <a:p>
            <a:endParaRPr lang="nl-NL" altLang="en-US"/>
          </a:p>
          <a:p>
            <a:r>
              <a:rPr lang="nl-NL" altLang="en-US"/>
              <a:t>There is a large vessel, which vcan be filled (Feed Valve)</a:t>
            </a:r>
          </a:p>
          <a:p>
            <a:r>
              <a:rPr lang="nl-NL" altLang="en-US"/>
              <a:t>with the liquid, can be heated with the heater band (cooling</a:t>
            </a:r>
          </a:p>
          <a:p>
            <a:r>
              <a:rPr lang="nl-NL" altLang="en-US"/>
              <a:t>via convection), which can be stirred via the motor,</a:t>
            </a:r>
          </a:p>
          <a:p>
            <a:r>
              <a:rPr lang="nl-NL" altLang="en-US"/>
              <a:t>and where acid and alcalic fluid can be added into.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8B6EE-D210-4BA0-8EA7-305477A1F9FD}" type="slidenum">
              <a:rPr lang="nl-NL" altLang="en-US"/>
              <a:pPr/>
              <a:t>22</a:t>
            </a:fld>
            <a:endParaRPr lang="nl-NL" altLang="en-US"/>
          </a:p>
        </p:txBody>
      </p:sp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Overall, one can decompose the process into the</a:t>
            </a:r>
          </a:p>
          <a:p>
            <a:r>
              <a:rPr lang="nl-NL" altLang="en-US"/>
              <a:t>following sections</a:t>
            </a:r>
          </a:p>
          <a:p>
            <a:endParaRPr lang="nl-NL" altLang="en-US"/>
          </a:p>
          <a:p>
            <a:r>
              <a:rPr lang="nl-NL" altLang="en-US"/>
              <a:t>(see slide)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4EEFB-1C02-4800-A21E-CA82127B261B}" type="slidenum">
              <a:rPr lang="nl-NL" altLang="en-US"/>
              <a:pPr/>
              <a:t>23</a:t>
            </a:fld>
            <a:endParaRPr lang="nl-NL" altLang="en-US"/>
          </a:p>
        </p:txBody>
      </p:sp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If we would present those in the programming language</a:t>
            </a:r>
          </a:p>
          <a:p>
            <a:r>
              <a:rPr lang="nl-NL" altLang="en-US"/>
              <a:t>Function Block Diagram, it could look like this</a:t>
            </a:r>
          </a:p>
          <a:p>
            <a:r>
              <a:rPr lang="nl-NL" altLang="en-US"/>
              <a:t>In this case all basic blocks have been defined, which is one</a:t>
            </a:r>
          </a:p>
          <a:p>
            <a:r>
              <a:rPr lang="nl-NL" altLang="en-US"/>
              <a:t>of the basic steps needed to convert the problem to a solution</a:t>
            </a:r>
          </a:p>
          <a:p>
            <a:endParaRPr lang="nl-NL" altLang="en-US"/>
          </a:p>
          <a:p>
            <a:r>
              <a:rPr lang="nl-NL" altLang="en-US"/>
              <a:t>(read from left to right side)</a:t>
            </a:r>
          </a:p>
          <a:p>
            <a:endParaRPr lang="nl-NL" altLang="en-US"/>
          </a:p>
          <a:p>
            <a:r>
              <a:rPr lang="nl-NL" altLang="en-US"/>
              <a:t>(On the left the inputs, on the right the outputs)</a:t>
            </a:r>
          </a:p>
          <a:p>
            <a:endParaRPr lang="nl-NL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55450-1F2A-4CCD-A88A-4FBA5FFE63BC}" type="slidenum">
              <a:rPr lang="nl-NL" altLang="en-US"/>
              <a:pPr/>
              <a:t>24</a:t>
            </a:fld>
            <a:endParaRPr lang="nl-NL" altLang="en-US"/>
          </a:p>
        </p:txBody>
      </p:sp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For the main sequence we would use the structuring tool</a:t>
            </a:r>
          </a:p>
          <a:p>
            <a:r>
              <a:rPr lang="nl-NL" altLang="en-US"/>
              <a:t>Sequential Function Chart.</a:t>
            </a:r>
          </a:p>
          <a:p>
            <a:r>
              <a:rPr lang="nl-NL" altLang="en-US"/>
              <a:t>We start at the top with the Initialization: since we do not know</a:t>
            </a:r>
          </a:p>
          <a:p>
            <a:r>
              <a:rPr lang="nl-NL" altLang="en-US"/>
              <a:t>the status of the system when we first switch it on, we got</a:t>
            </a:r>
          </a:p>
          <a:p>
            <a:r>
              <a:rPr lang="nl-NL" altLang="en-US"/>
              <a:t>to check here the position of the valves, etc.</a:t>
            </a:r>
          </a:p>
          <a:p>
            <a:r>
              <a:rPr lang="nl-NL" altLang="en-US"/>
              <a:t>Then we start filling till the right level has been reached.</a:t>
            </a:r>
          </a:p>
          <a:p>
            <a:r>
              <a:rPr lang="nl-NL" altLang="en-US"/>
              <a:t>Next phase is the heating till the fermentation process starts</a:t>
            </a:r>
          </a:p>
          <a:p>
            <a:r>
              <a:rPr lang="nl-NL" altLang="en-US"/>
              <a:t>If it starts, we get to the next phase: the actual fermentation</a:t>
            </a:r>
          </a:p>
          <a:p>
            <a:r>
              <a:rPr lang="nl-NL" altLang="en-US"/>
              <a:t>process control part</a:t>
            </a:r>
          </a:p>
          <a:p>
            <a:r>
              <a:rPr lang="nl-NL" altLang="en-US"/>
              <a:t>After completion, we harvest, and after that clean, and we are ready</a:t>
            </a:r>
          </a:p>
          <a:p>
            <a:r>
              <a:rPr lang="nl-NL" altLang="en-US"/>
              <a:t>to restart at the top.</a:t>
            </a:r>
          </a:p>
          <a:p>
            <a:r>
              <a:rPr lang="nl-NL" altLang="en-US"/>
              <a:t>This decomposition gives everybody involved a clear overview</a:t>
            </a:r>
          </a:p>
          <a:p>
            <a:r>
              <a:rPr lang="nl-NL" altLang="en-US"/>
              <a:t>which sequences are involved, and how it  is further decomposed</a:t>
            </a:r>
          </a:p>
          <a:p>
            <a:r>
              <a:rPr lang="nl-NL" altLang="en-US"/>
              <a:t>into the function blocks which can be programmed in any of </a:t>
            </a:r>
          </a:p>
          <a:p>
            <a:r>
              <a:rPr lang="nl-NL" altLang="en-US"/>
              <a:t>the four languages.</a:t>
            </a:r>
          </a:p>
          <a:p>
            <a:r>
              <a:rPr lang="nl-NL" altLang="en-US"/>
              <a:t>Or, stated differently: our user requirement specification is </a:t>
            </a:r>
          </a:p>
          <a:p>
            <a:r>
              <a:rPr lang="nl-NL" altLang="en-US"/>
              <a:t>(nearly) done!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10F38-23A6-4731-8469-6938C7F251E2}" type="slidenum">
              <a:rPr lang="nl-NL" altLang="en-US"/>
              <a:pPr/>
              <a:t>25</a:t>
            </a:fld>
            <a:endParaRPr lang="nl-NL" altLang="en-US"/>
          </a:p>
        </p:txBody>
      </p:sp>
      <p:sp>
        <p:nvSpPr>
          <p:cNvPr id="175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05BD32-A5A8-4EA9-9A3A-E9FBE0857690}" type="slidenum">
              <a:rPr lang="nl-NL" altLang="en-US"/>
              <a:pPr/>
              <a:t>26</a:t>
            </a:fld>
            <a:endParaRPr lang="nl-NL" altLang="en-US"/>
          </a:p>
        </p:txBody>
      </p:sp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There are a lot of ways to look to this part 3 of IEC 1131.</a:t>
            </a:r>
          </a:p>
          <a:p>
            <a:r>
              <a:rPr lang="nl-NL" altLang="en-US"/>
              <a:t>The one we use here is very simple: the standard consists of two main blocks: </a:t>
            </a:r>
          </a:p>
          <a:p>
            <a:endParaRPr lang="nl-NL" altLang="en-US"/>
          </a:p>
          <a:p>
            <a:pPr>
              <a:buFontTx/>
              <a:buChar char="•"/>
            </a:pPr>
            <a:r>
              <a:rPr lang="nl-NL" altLang="en-US"/>
              <a:t> the Common Elements, valid throughout the specification</a:t>
            </a:r>
          </a:p>
          <a:p>
            <a:endParaRPr lang="nl-NL" altLang="en-US"/>
          </a:p>
          <a:p>
            <a:pPr>
              <a:buFontTx/>
              <a:buChar char="•"/>
            </a:pPr>
            <a:r>
              <a:rPr lang="nl-NL" altLang="en-US"/>
              <a:t> and the Programming Languages</a:t>
            </a:r>
          </a:p>
          <a:p>
            <a:endParaRPr lang="nl-NL" altLang="en-US"/>
          </a:p>
          <a:p>
            <a:r>
              <a:rPr lang="nl-NL" altLang="en-US"/>
              <a:t>Let us take a closer look to the common elements…….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7306A-6B1B-4BA1-A0BB-2D8648F695E7}" type="slidenum">
              <a:rPr lang="nl-NL" altLang="en-US"/>
              <a:pPr/>
              <a:t>27</a:t>
            </a:fld>
            <a:endParaRPr lang="nl-NL" altLang="en-US"/>
          </a:p>
        </p:txBody>
      </p:sp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So much about the common elements. Now to the next group:</a:t>
            </a:r>
          </a:p>
          <a:p>
            <a:r>
              <a:rPr lang="nl-NL" altLang="en-US"/>
              <a:t>the programming languages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A881F-B3BA-44C4-937D-95AE96559C77}" type="slidenum">
              <a:rPr lang="nl-NL" altLang="en-US"/>
              <a:pPr/>
              <a:t>28</a:t>
            </a:fld>
            <a:endParaRPr lang="nl-NL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3752850" y="7938"/>
            <a:ext cx="2870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3752850" y="9339263"/>
            <a:ext cx="28702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nl-NL" altLang="en-US" sz="1000"/>
              <a:t>15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9339263"/>
            <a:ext cx="28702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0" y="7938"/>
            <a:ext cx="2870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836613" y="862013"/>
            <a:ext cx="4949825" cy="3427412"/>
          </a:xfrm>
          <a:ln cap="flat"/>
        </p:spPr>
      </p:sp>
      <p:sp>
        <p:nvSpPr>
          <p:cNvPr id="1044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82650" y="4664075"/>
            <a:ext cx="4857750" cy="3863975"/>
          </a:xfrm>
          <a:noFill/>
          <a:ln/>
        </p:spPr>
        <p:txBody>
          <a:bodyPr/>
          <a:lstStyle/>
          <a:p>
            <a:r>
              <a:rPr lang="nl-NL" altLang="en-US"/>
              <a:t>Regarding the five standardised programming languages no one should be too worried, because all languages except Structured Text have been widely known and utilised for years.</a:t>
            </a:r>
          </a:p>
          <a:p>
            <a:r>
              <a:rPr lang="nl-NL" altLang="en-US"/>
              <a:t>Different regions of the industrial world as well as different fields of applications have contributed to the selection of those languages.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54E6EC-2952-43BB-8795-90F43ED656CE}" type="slidenum">
              <a:rPr lang="nl-NL" altLang="en-US"/>
              <a:pPr/>
              <a:t>29</a:t>
            </a:fld>
            <a:endParaRPr lang="nl-NL" altLang="en-US"/>
          </a:p>
        </p:txBody>
      </p:sp>
      <p:sp>
        <p:nvSpPr>
          <p:cNvPr id="1064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There are a lot of ways to look to this part 3 of IEC 1131.</a:t>
            </a:r>
          </a:p>
          <a:p>
            <a:r>
              <a:rPr lang="nl-NL" altLang="en-US"/>
              <a:t>The one we use here is very simple: the standard consists of two main blocks: </a:t>
            </a:r>
          </a:p>
          <a:p>
            <a:endParaRPr lang="nl-NL" altLang="en-US"/>
          </a:p>
          <a:p>
            <a:pPr>
              <a:buFontTx/>
              <a:buChar char="•"/>
            </a:pPr>
            <a:r>
              <a:rPr lang="nl-NL" altLang="en-US"/>
              <a:t> the Common Elements, valid throughout the specification</a:t>
            </a:r>
          </a:p>
          <a:p>
            <a:endParaRPr lang="nl-NL" altLang="en-US"/>
          </a:p>
          <a:p>
            <a:pPr>
              <a:buFontTx/>
              <a:buChar char="•"/>
            </a:pPr>
            <a:r>
              <a:rPr lang="nl-NL" altLang="en-US"/>
              <a:t> and the Programming Languages</a:t>
            </a:r>
          </a:p>
          <a:p>
            <a:endParaRPr lang="nl-NL" altLang="en-US"/>
          </a:p>
          <a:p>
            <a:r>
              <a:rPr lang="nl-NL" altLang="en-US"/>
              <a:t>Let us take a closer look to the common elements…….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D49644-EB74-4A68-9C24-8BE8C9B035B9}" type="slidenum">
              <a:rPr lang="nl-NL" altLang="en-US"/>
              <a:pPr/>
              <a:t>3</a:t>
            </a:fld>
            <a:endParaRPr lang="nl-NL" altLang="en-US"/>
          </a:p>
        </p:txBody>
      </p:sp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If the situation above looks like your reality………………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DF5D55-2486-4E6B-9CAD-AE8E267313B3}" type="slidenum">
              <a:rPr lang="nl-NL" altLang="en-US"/>
              <a:pPr/>
              <a:t>30</a:t>
            </a:fld>
            <a:endParaRPr lang="nl-NL" altLang="en-US"/>
          </a:p>
        </p:txBody>
      </p:sp>
      <p:sp>
        <p:nvSpPr>
          <p:cNvPr id="176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67C3-BAFA-4F49-AF08-AB844B5E1B87}" type="slidenum">
              <a:rPr lang="nl-NL" altLang="en-US"/>
              <a:pPr/>
              <a:t>31</a:t>
            </a:fld>
            <a:endParaRPr lang="nl-NL" altLang="en-US"/>
          </a:p>
        </p:txBody>
      </p:sp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4550" y="869950"/>
            <a:ext cx="4933950" cy="3414713"/>
          </a:xfrm>
          <a:ln cap="flat"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04875"/>
            <a:r>
              <a:rPr lang="nl-NL" altLang="en-US"/>
              <a:t>The first to mention are Datatypes and Variables</a:t>
            </a:r>
          </a:p>
          <a:p>
            <a:pPr defTabSz="904875"/>
            <a:endParaRPr lang="nl-NL" altLang="en-US"/>
          </a:p>
          <a:p>
            <a:pPr defTabSz="904875"/>
            <a:r>
              <a:rPr lang="nl-NL" altLang="en-US"/>
              <a:t>With datatyping every variable is assigned to a datatype.</a:t>
            </a:r>
          </a:p>
          <a:p>
            <a:pPr defTabSz="904875"/>
            <a:endParaRPr lang="nl-NL" altLang="en-US"/>
          </a:p>
          <a:p>
            <a:pPr defTabSz="904875"/>
            <a:r>
              <a:rPr lang="nl-NL" altLang="en-US"/>
              <a:t>Why? </a:t>
            </a:r>
          </a:p>
          <a:p>
            <a:pPr defTabSz="904875"/>
            <a:r>
              <a:rPr lang="nl-NL" altLang="en-US"/>
              <a:t>Well, IEC 1131-3 is designed to help you to find errors as early as possible in the programming phase. </a:t>
            </a:r>
          </a:p>
          <a:p>
            <a:pPr defTabSz="904875"/>
            <a:r>
              <a:rPr lang="nl-NL" altLang="en-US"/>
              <a:t>As you all know, that is the fastest and cheapest way. </a:t>
            </a:r>
          </a:p>
          <a:p>
            <a:pPr defTabSz="904875"/>
            <a:endParaRPr lang="nl-NL" altLang="en-US"/>
          </a:p>
          <a:p>
            <a:pPr defTabSz="904875"/>
            <a:r>
              <a:rPr lang="nl-NL" altLang="en-US"/>
              <a:t>Now you know if the data is a string, a date, and integer or 16</a:t>
            </a:r>
          </a:p>
          <a:p>
            <a:pPr defTabSz="904875"/>
            <a:r>
              <a:rPr lang="nl-NL" altLang="en-US"/>
              <a:t>bits of Boolean input.</a:t>
            </a:r>
          </a:p>
          <a:p>
            <a:pPr defTabSz="904875"/>
            <a:r>
              <a:rPr lang="nl-NL" altLang="en-US"/>
              <a:t>There is no confusion about this anymore, and there is</a:t>
            </a:r>
          </a:p>
          <a:p>
            <a:pPr defTabSz="904875"/>
            <a:r>
              <a:rPr lang="nl-NL" altLang="en-US"/>
              <a:t>no conflict between different people using the textual </a:t>
            </a:r>
          </a:p>
          <a:p>
            <a:pPr defTabSz="904875"/>
            <a:r>
              <a:rPr lang="nl-NL" altLang="en-US"/>
              <a:t>representation (that means, the name of the variable)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0ED8F4-9AB3-43D8-A802-6AECEE5D0683}" type="slidenum">
              <a:rPr lang="nl-NL" altLang="en-US"/>
              <a:pPr/>
              <a:t>32</a:t>
            </a:fld>
            <a:endParaRPr lang="nl-NL" altLang="en-US"/>
          </a:p>
        </p:txBody>
      </p:sp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4550" y="869950"/>
            <a:ext cx="4933950" cy="3414713"/>
          </a:xfrm>
          <a:ln cap="flat"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04875"/>
            <a:endParaRPr lang="nl-NL" altLang="en-US"/>
          </a:p>
          <a:p>
            <a:pPr defTabSz="904875"/>
            <a:endParaRPr lang="nl-NL" altLang="en-US"/>
          </a:p>
          <a:p>
            <a:pPr defTabSz="904875"/>
            <a:r>
              <a:rPr lang="nl-NL" altLang="en-US"/>
              <a:t>Examples of standard data types are Boolean, Byte Integer, Real,  which you all probably know,</a:t>
            </a:r>
          </a:p>
          <a:p>
            <a:pPr defTabSz="904875"/>
            <a:endParaRPr lang="nl-NL" altLang="en-US"/>
          </a:p>
          <a:p>
            <a:pPr defTabSz="904875"/>
            <a:r>
              <a:rPr lang="nl-NL" altLang="en-US"/>
              <a:t>but also Date, Time_of_Day and String.</a:t>
            </a:r>
          </a:p>
          <a:p>
            <a:pPr defTabSz="904875"/>
            <a:endParaRPr lang="nl-NL" altLang="en-US"/>
          </a:p>
          <a:p>
            <a:pPr defTabSz="904875"/>
            <a:r>
              <a:rPr lang="nl-NL" altLang="en-US"/>
              <a:t>Datatyping avoids a lot of errors, like dividing an integer with a date.</a:t>
            </a:r>
          </a:p>
          <a:p>
            <a:pPr defTabSz="904875"/>
            <a:endParaRPr lang="nl-NL" altLang="en-US"/>
          </a:p>
          <a:p>
            <a:pPr defTabSz="904875"/>
            <a:endParaRPr lang="nl-NL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20407-3CEE-4E27-809A-E281E35864F6}" type="slidenum">
              <a:rPr lang="nl-NL" altLang="en-US"/>
              <a:pPr/>
              <a:t>33</a:t>
            </a:fld>
            <a:endParaRPr lang="nl-NL" altLang="en-US"/>
          </a:p>
        </p:txBody>
      </p:sp>
      <p:sp>
        <p:nvSpPr>
          <p:cNvPr id="1771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15372-8B39-4448-9520-5126E2D06924}" type="slidenum">
              <a:rPr lang="nl-NL" altLang="en-US"/>
              <a:pPr/>
              <a:t>34</a:t>
            </a:fld>
            <a:endParaRPr lang="nl-NL" altLang="en-US"/>
          </a:p>
        </p:txBody>
      </p:sp>
      <p:sp>
        <p:nvSpPr>
          <p:cNvPr id="1781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0F49F-1219-4F32-9FF1-3AC1C2897721}" type="slidenum">
              <a:rPr lang="nl-NL" altLang="en-US"/>
              <a:pPr/>
              <a:t>35</a:t>
            </a:fld>
            <a:endParaRPr lang="nl-NL" altLang="en-US"/>
          </a:p>
        </p:txBody>
      </p:sp>
      <p:sp>
        <p:nvSpPr>
          <p:cNvPr id="1792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4255C-EC1E-4D4E-A1A5-986C3DFE4B8D}" type="slidenum">
              <a:rPr lang="nl-NL" altLang="en-US"/>
              <a:pPr/>
              <a:t>36</a:t>
            </a:fld>
            <a:endParaRPr lang="nl-NL" altLang="en-US"/>
          </a:p>
        </p:txBody>
      </p:sp>
      <p:sp>
        <p:nvSpPr>
          <p:cNvPr id="1167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4550" y="869950"/>
            <a:ext cx="4933950" cy="3414713"/>
          </a:xfrm>
          <a:ln cap="flat"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04875"/>
            <a:endParaRPr lang="nl-NL" altLang="en-US"/>
          </a:p>
          <a:p>
            <a:pPr defTabSz="904875"/>
            <a:endParaRPr lang="nl-NL" altLang="en-US"/>
          </a:p>
          <a:p>
            <a:pPr defTabSz="904875"/>
            <a:r>
              <a:rPr lang="nl-NL" altLang="en-US"/>
              <a:t>In addition to these standard dataypes, you can create your</a:t>
            </a:r>
          </a:p>
          <a:p>
            <a:pPr defTabSz="904875"/>
            <a:r>
              <a:rPr lang="nl-NL" altLang="en-US"/>
              <a:t>own</a:t>
            </a:r>
          </a:p>
          <a:p>
            <a:pPr defTabSz="904875"/>
            <a:r>
              <a:rPr lang="nl-NL" altLang="en-US"/>
              <a:t>Once defined you can use them all over again</a:t>
            </a:r>
          </a:p>
          <a:p>
            <a:pPr defTabSz="904875"/>
            <a:r>
              <a:rPr lang="nl-NL" altLang="en-US"/>
              <a:t>This can be very helpful within your own systems</a:t>
            </a:r>
          </a:p>
          <a:p>
            <a:pPr defTabSz="904875"/>
            <a:endParaRPr lang="nl-NL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F16B-CFD8-4F59-B819-EB104F46118B}" type="slidenum">
              <a:rPr lang="nl-NL" altLang="en-US"/>
              <a:pPr/>
              <a:t>37</a:t>
            </a:fld>
            <a:endParaRPr lang="nl-NL" altLang="en-US"/>
          </a:p>
        </p:txBody>
      </p:sp>
      <p:sp>
        <p:nvSpPr>
          <p:cNvPr id="1802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14001-4312-4B1D-B7F1-42AF985BF47E}" type="slidenum">
              <a:rPr lang="nl-NL" altLang="en-US"/>
              <a:pPr/>
              <a:t>38</a:t>
            </a:fld>
            <a:endParaRPr lang="nl-NL" altLang="en-US"/>
          </a:p>
        </p:txBody>
      </p:sp>
      <p:sp>
        <p:nvSpPr>
          <p:cNvPr id="1812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1DAF6-F040-4ACA-BC6C-B3ADB2D3120F}" type="slidenum">
              <a:rPr lang="nl-NL" altLang="en-US"/>
              <a:pPr/>
              <a:t>39</a:t>
            </a:fld>
            <a:endParaRPr lang="nl-NL" altLang="en-US"/>
          </a:p>
        </p:txBody>
      </p:sp>
      <p:sp>
        <p:nvSpPr>
          <p:cNvPr id="1822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EF330-FF6A-4A2F-9907-BBD4BE0CA90A}" type="slidenum">
              <a:rPr lang="nl-NL" altLang="en-US"/>
              <a:pPr/>
              <a:t>4</a:t>
            </a:fld>
            <a:endParaRPr lang="nl-NL" altLang="en-US"/>
          </a:p>
        </p:txBody>
      </p:sp>
      <p:sp>
        <p:nvSpPr>
          <p:cNvPr id="133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…….. you’d better harmonize the way you all look to control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C3E52-61AC-4C3D-9ABA-DB772252A5E9}" type="slidenum">
              <a:rPr lang="nl-NL" altLang="en-US"/>
              <a:pPr/>
              <a:t>40</a:t>
            </a:fld>
            <a:endParaRPr lang="nl-NL" altLang="en-US"/>
          </a:p>
        </p:txBody>
      </p:sp>
      <p:sp>
        <p:nvSpPr>
          <p:cNvPr id="1832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E785B-24C9-4BB3-A410-B85476B81511}" type="slidenum">
              <a:rPr lang="nl-NL" altLang="en-US"/>
              <a:pPr/>
              <a:t>41</a:t>
            </a:fld>
            <a:endParaRPr lang="nl-NL" altLang="en-US"/>
          </a:p>
        </p:txBody>
      </p:sp>
      <p:sp>
        <p:nvSpPr>
          <p:cNvPr id="184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42822-A31A-4C06-8244-DCD58823CC7B}" type="slidenum">
              <a:rPr lang="nl-NL" altLang="en-US"/>
              <a:pPr/>
              <a:t>42</a:t>
            </a:fld>
            <a:endParaRPr lang="nl-NL" altLang="en-US"/>
          </a:p>
        </p:txBody>
      </p:sp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4550" y="869950"/>
            <a:ext cx="4933950" cy="3414713"/>
          </a:xfrm>
          <a:ln cap="flat"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04875"/>
            <a:r>
              <a:rPr lang="nl-NL" altLang="en-US"/>
              <a:t>Back to the common elements</a:t>
            </a:r>
          </a:p>
          <a:p>
            <a:pPr defTabSz="904875"/>
            <a:r>
              <a:rPr lang="nl-NL" altLang="en-US"/>
              <a:t>For this following part , we look at the defined Software Model.</a:t>
            </a:r>
          </a:p>
          <a:p>
            <a:pPr defTabSz="904875"/>
            <a:endParaRPr lang="nl-NL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542344-757E-4A12-B2B9-8CC29A665095}" type="slidenum">
              <a:rPr lang="nl-NL" altLang="en-US"/>
              <a:pPr/>
              <a:t>43</a:t>
            </a:fld>
            <a:endParaRPr lang="nl-NL" altLang="en-US"/>
          </a:p>
        </p:txBody>
      </p:sp>
      <p:sp>
        <p:nvSpPr>
          <p:cNvPr id="1259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28675" y="855663"/>
            <a:ext cx="4965700" cy="3438525"/>
          </a:xfrm>
          <a:ln cap="flat"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04875"/>
            <a:r>
              <a:rPr lang="nl-NL" altLang="en-US"/>
              <a:t>At the highest level, the entire software required to solve a particular control problem is called  a </a:t>
            </a:r>
            <a:r>
              <a:rPr lang="nl-NL" altLang="en-US" i="1">
                <a:solidFill>
                  <a:schemeClr val="tx2"/>
                </a:solidFill>
              </a:rPr>
              <a:t>Configuration.</a:t>
            </a:r>
          </a:p>
          <a:p>
            <a:pPr defTabSz="904875"/>
            <a:endParaRPr lang="nl-NL" altLang="en-US" i="1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C41857-699B-40AD-8E9C-E06F27719494}" type="slidenum">
              <a:rPr lang="nl-NL" altLang="en-US"/>
              <a:pPr/>
              <a:t>44</a:t>
            </a:fld>
            <a:endParaRPr lang="nl-NL" altLang="en-US"/>
          </a:p>
        </p:txBody>
      </p:sp>
      <p:sp>
        <p:nvSpPr>
          <p:cNvPr id="1280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28675" y="855663"/>
            <a:ext cx="4965700" cy="3438525"/>
          </a:xfrm>
          <a:ln cap="flat"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04875">
              <a:spcBef>
                <a:spcPct val="30000"/>
              </a:spcBef>
            </a:pPr>
            <a:r>
              <a:rPr lang="nl-NL" altLang="en-US">
                <a:solidFill>
                  <a:schemeClr val="tx2"/>
                </a:solidFill>
              </a:rPr>
              <a:t>Within a configuration, one or more</a:t>
            </a:r>
            <a:r>
              <a:rPr lang="nl-NL" altLang="en-US" i="1">
                <a:solidFill>
                  <a:schemeClr val="tx2"/>
                </a:solidFill>
              </a:rPr>
              <a:t> Resources</a:t>
            </a:r>
            <a:r>
              <a:rPr lang="nl-NL" altLang="en-US">
                <a:solidFill>
                  <a:schemeClr val="tx2"/>
                </a:solidFill>
              </a:rPr>
              <a:t> can be defined. </a:t>
            </a:r>
          </a:p>
          <a:p>
            <a:pPr defTabSz="904875">
              <a:spcBef>
                <a:spcPct val="30000"/>
              </a:spcBef>
            </a:pPr>
            <a:r>
              <a:rPr lang="nl-NL" altLang="en-US">
                <a:solidFill>
                  <a:schemeClr val="tx2"/>
                </a:solidFill>
              </a:rPr>
              <a:t>A resource is like a CPU in your system.</a:t>
            </a:r>
          </a:p>
          <a:p>
            <a:pPr defTabSz="904875">
              <a:spcBef>
                <a:spcPct val="30000"/>
              </a:spcBef>
            </a:pPr>
            <a:endParaRPr lang="nl-NL" altLang="en-US">
              <a:solidFill>
                <a:schemeClr val="tx2"/>
              </a:solidFill>
            </a:endParaRPr>
          </a:p>
          <a:p>
            <a:pPr defTabSz="904875"/>
            <a:endParaRPr lang="nl-NL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CC2CA-B027-4F24-A71D-77D2894AC890}" type="slidenum">
              <a:rPr lang="nl-NL" altLang="en-US"/>
              <a:pPr/>
              <a:t>45</a:t>
            </a:fld>
            <a:endParaRPr lang="nl-NL" altLang="en-US"/>
          </a:p>
        </p:txBody>
      </p:sp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4550" y="869950"/>
            <a:ext cx="4933950" cy="3414713"/>
          </a:xfrm>
          <a:ln cap="flat"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04875"/>
            <a:endParaRPr lang="nl-NL" altLang="en-US"/>
          </a:p>
          <a:p>
            <a:pPr defTabSz="904875">
              <a:spcBef>
                <a:spcPct val="30000"/>
              </a:spcBef>
            </a:pPr>
            <a:r>
              <a:rPr lang="nl-NL" altLang="en-US">
                <a:solidFill>
                  <a:schemeClr val="tx2"/>
                </a:solidFill>
              </a:rPr>
              <a:t>A resource include one or more</a:t>
            </a:r>
            <a:r>
              <a:rPr lang="nl-NL" altLang="en-US" i="1">
                <a:solidFill>
                  <a:schemeClr val="tx2"/>
                </a:solidFill>
              </a:rPr>
              <a:t> Tasks .</a:t>
            </a:r>
            <a:endParaRPr lang="nl-NL" altLang="en-US">
              <a:solidFill>
                <a:schemeClr val="tx2"/>
              </a:solidFill>
            </a:endParaRPr>
          </a:p>
          <a:p>
            <a:pPr defTabSz="904875">
              <a:spcBef>
                <a:spcPct val="30000"/>
              </a:spcBef>
            </a:pPr>
            <a:r>
              <a:rPr lang="nl-NL" altLang="en-US">
                <a:solidFill>
                  <a:schemeClr val="tx2"/>
                </a:solidFill>
              </a:rPr>
              <a:t>Tasks control the execution of different parts of programs…..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6A8F8-379D-4D5A-BF35-293141E0CC4E}" type="slidenum">
              <a:rPr lang="nl-NL" altLang="en-US"/>
              <a:pPr/>
              <a:t>46</a:t>
            </a:fld>
            <a:endParaRPr lang="nl-NL" altLang="en-US"/>
          </a:p>
        </p:txBody>
      </p:sp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28675" y="855663"/>
            <a:ext cx="4965700" cy="3438525"/>
          </a:xfrm>
          <a:ln cap="flat"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04875">
              <a:spcBef>
                <a:spcPct val="30000"/>
              </a:spcBef>
            </a:pPr>
            <a:endParaRPr lang="nl-NL" altLang="en-US" i="1">
              <a:solidFill>
                <a:schemeClr val="tx2"/>
              </a:solidFill>
            </a:endParaRPr>
          </a:p>
          <a:p>
            <a:pPr defTabSz="904875">
              <a:spcBef>
                <a:spcPct val="30000"/>
              </a:spcBef>
            </a:pPr>
            <a:r>
              <a:rPr lang="nl-NL" altLang="en-US" i="1">
                <a:solidFill>
                  <a:schemeClr val="tx2"/>
                </a:solidFill>
              </a:rPr>
              <a:t>Programs</a:t>
            </a:r>
            <a:r>
              <a:rPr lang="nl-NL" altLang="en-US">
                <a:solidFill>
                  <a:schemeClr val="tx2"/>
                </a:solidFill>
              </a:rPr>
              <a:t> can be written in any of the IEC languages</a:t>
            </a:r>
          </a:p>
          <a:p>
            <a:pPr defTabSz="904875">
              <a:spcBef>
                <a:spcPct val="30000"/>
              </a:spcBef>
            </a:pPr>
            <a:endParaRPr lang="nl-NL" altLang="en-US">
              <a:solidFill>
                <a:schemeClr val="tx2"/>
              </a:solidFill>
            </a:endParaRPr>
          </a:p>
          <a:p>
            <a:pPr defTabSz="904875"/>
            <a:endParaRPr lang="nl-NL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B5E39-B911-4226-A454-DCE6F3480F1E}" type="slidenum">
              <a:rPr lang="nl-NL" altLang="en-US"/>
              <a:pPr/>
              <a:t>47</a:t>
            </a:fld>
            <a:endParaRPr lang="nl-NL" altLang="en-US"/>
          </a:p>
        </p:txBody>
      </p:sp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28675" y="855663"/>
            <a:ext cx="4965700" cy="3438525"/>
          </a:xfrm>
          <a:ln cap="flat"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04875">
              <a:spcBef>
                <a:spcPct val="30000"/>
              </a:spcBef>
            </a:pPr>
            <a:r>
              <a:rPr lang="nl-NL" altLang="en-US">
                <a:solidFill>
                  <a:schemeClr val="tx2"/>
                </a:solidFill>
              </a:rPr>
              <a:t>In the end programs call </a:t>
            </a:r>
            <a:r>
              <a:rPr lang="nl-NL" altLang="en-US" i="1">
                <a:solidFill>
                  <a:schemeClr val="tx2"/>
                </a:solidFill>
              </a:rPr>
              <a:t>Functions or Function Blocks</a:t>
            </a:r>
            <a:r>
              <a:rPr lang="nl-NL" altLang="en-US">
                <a:solidFill>
                  <a:schemeClr val="tx2"/>
                </a:solidFill>
              </a:rPr>
              <a:t> These are the basic building blocks with datastructure and algorithm</a:t>
            </a:r>
          </a:p>
          <a:p>
            <a:pPr defTabSz="904875">
              <a:spcBef>
                <a:spcPct val="30000"/>
              </a:spcBef>
            </a:pPr>
            <a:endParaRPr lang="nl-NL" altLang="en-US">
              <a:solidFill>
                <a:schemeClr val="tx2"/>
              </a:solidFill>
            </a:endParaRPr>
          </a:p>
          <a:p>
            <a:pPr defTabSz="904875"/>
            <a:endParaRPr lang="nl-NL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76428-949A-4C54-892E-92DE3DFE0B93}" type="slidenum">
              <a:rPr lang="nl-NL" altLang="en-US"/>
              <a:pPr/>
              <a:t>48</a:t>
            </a:fld>
            <a:endParaRPr lang="nl-NL" altLang="en-US"/>
          </a:p>
        </p:txBody>
      </p:sp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30000"/>
              </a:spcBef>
            </a:pPr>
            <a:r>
              <a:rPr lang="nl-NL" altLang="en-US">
                <a:solidFill>
                  <a:schemeClr val="tx2"/>
                </a:solidFill>
              </a:rPr>
              <a:t>All these can exchange their information via the global or direct variables, even to the outside world via the communication function</a:t>
            </a:r>
          </a:p>
          <a:p>
            <a:pPr>
              <a:spcBef>
                <a:spcPct val="30000"/>
              </a:spcBef>
            </a:pPr>
            <a:endParaRPr lang="nl-NL" altLang="en-US">
              <a:solidFill>
                <a:schemeClr val="tx2"/>
              </a:solidFill>
            </a:endParaRPr>
          </a:p>
          <a:p>
            <a:r>
              <a:rPr lang="nl-NL" altLang="en-US"/>
              <a:t>Let us compare this to a conventional PLC……….</a:t>
            </a:r>
          </a:p>
          <a:p>
            <a:pPr>
              <a:spcBef>
                <a:spcPct val="30000"/>
              </a:spcBef>
            </a:pPr>
            <a:endParaRPr lang="nl-NL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AD607B-B90E-4D48-9116-88FEACF1E015}" type="slidenum">
              <a:rPr lang="nl-NL" altLang="en-US"/>
              <a:pPr/>
              <a:t>49</a:t>
            </a:fld>
            <a:endParaRPr lang="nl-NL" altLang="en-US"/>
          </a:p>
        </p:txBody>
      </p:sp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As shown here in red, a conventional PLC consists of one resource, running one task, controlling one program</a:t>
            </a:r>
          </a:p>
          <a:p>
            <a:endParaRPr lang="nl-NL" altLang="en-US"/>
          </a:p>
          <a:p>
            <a:r>
              <a:rPr lang="nl-NL" altLang="en-US"/>
              <a:t>As you can easily see, IEC 1131-3 can go well beyond conventional PLCs.</a:t>
            </a:r>
          </a:p>
          <a:p>
            <a:r>
              <a:rPr lang="nl-NL" altLang="en-US"/>
              <a:t>It can provide you with a state-of-the-art multitasking, real-time environment</a:t>
            </a:r>
          </a:p>
          <a:p>
            <a:endParaRPr lang="nl-NL" altLang="en-US"/>
          </a:p>
          <a:p>
            <a:r>
              <a:rPr lang="nl-NL" altLang="en-US"/>
              <a:t>This also makes IEC 1131 applicable to a much broader area as just PLCs. It can be used in a broad range of application area’s, without having to learn additional programming languages.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A4A9-8386-45A3-96EF-E808B6C7C883}" type="slidenum">
              <a:rPr lang="nl-NL" altLang="en-US"/>
              <a:pPr/>
              <a:t>5</a:t>
            </a:fld>
            <a:endParaRPr lang="nl-NL" altLang="en-US"/>
          </a:p>
        </p:txBody>
      </p:sp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… via the IEC 1131-3 standard</a:t>
            </a:r>
          </a:p>
          <a:p>
            <a:endParaRPr lang="nl-NL" altLang="en-US"/>
          </a:p>
          <a:p>
            <a:r>
              <a:rPr lang="nl-NL" altLang="en-US"/>
              <a:t>First, let us take a closer look into IEC 1131-3.</a:t>
            </a:r>
          </a:p>
          <a:p>
            <a:endParaRPr lang="nl-NL" altLang="en-US"/>
          </a:p>
          <a:p>
            <a:r>
              <a:rPr lang="nl-NL" altLang="en-US"/>
              <a:t>This is the english version (waving with the standard itself). It contains</a:t>
            </a:r>
          </a:p>
          <a:p>
            <a:r>
              <a:rPr lang="nl-NL" altLang="en-US"/>
              <a:t>a lot of information, so it is better if we focus to the benefits for you.</a:t>
            </a:r>
          </a:p>
          <a:p>
            <a:endParaRPr lang="nl-NL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054108-17E3-4136-B68D-B6B8084B2BF5}" type="slidenum">
              <a:rPr lang="nl-NL" altLang="en-US"/>
              <a:pPr/>
              <a:t>50</a:t>
            </a:fld>
            <a:endParaRPr lang="nl-NL" altLang="en-US"/>
          </a:p>
        </p:txBody>
      </p:sp>
      <p:sp>
        <p:nvSpPr>
          <p:cNvPr id="1853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58CB2-B3DC-408F-B0E7-A283D1A825C7}" type="slidenum">
              <a:rPr lang="nl-NL" altLang="en-US"/>
              <a:pPr/>
              <a:t>51</a:t>
            </a:fld>
            <a:endParaRPr lang="nl-NL" altLang="en-US"/>
          </a:p>
        </p:txBody>
      </p:sp>
      <p:sp>
        <p:nvSpPr>
          <p:cNvPr id="1863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EB9228-DBFB-4A65-A964-C2191049F9BB}" type="slidenum">
              <a:rPr lang="nl-NL" altLang="en-US"/>
              <a:pPr/>
              <a:t>52</a:t>
            </a:fld>
            <a:endParaRPr lang="nl-NL" altLang="en-US"/>
          </a:p>
        </p:txBody>
      </p:sp>
      <p:sp>
        <p:nvSpPr>
          <p:cNvPr id="1454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4550" y="869950"/>
            <a:ext cx="4933950" cy="3414713"/>
          </a:xfrm>
          <a:ln cap="flat"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04875">
              <a:spcBef>
                <a:spcPct val="30000"/>
              </a:spcBef>
            </a:pPr>
            <a:r>
              <a:rPr lang="nl-NL" altLang="en-US">
                <a:solidFill>
                  <a:schemeClr val="tx2"/>
                </a:solidFill>
              </a:rPr>
              <a:t>Within the common elements,  the Functions, Function Blocks and Programs are called Program Organization Units.</a:t>
            </a:r>
          </a:p>
          <a:p>
            <a:pPr defTabSz="904875">
              <a:spcBef>
                <a:spcPct val="30000"/>
              </a:spcBef>
            </a:pPr>
            <a:endParaRPr lang="nl-NL" altLang="en-US">
              <a:solidFill>
                <a:schemeClr val="tx2"/>
              </a:solidFill>
            </a:endParaRPr>
          </a:p>
          <a:p>
            <a:pPr defTabSz="904875">
              <a:spcBef>
                <a:spcPct val="30000"/>
              </a:spcBef>
            </a:pPr>
            <a:r>
              <a:rPr lang="nl-NL" altLang="en-US">
                <a:solidFill>
                  <a:schemeClr val="tx2"/>
                </a:solidFill>
              </a:rPr>
              <a:t>They provide you re-usability  from macro level to micro level.</a:t>
            </a:r>
          </a:p>
          <a:p>
            <a:pPr defTabSz="904875"/>
            <a:endParaRPr lang="nl-NL" altLang="en-US"/>
          </a:p>
          <a:p>
            <a:pPr defTabSz="904875"/>
            <a:r>
              <a:rPr lang="nl-NL" altLang="en-US"/>
              <a:t>Let us have a closer look at  them,.</a:t>
            </a:r>
          </a:p>
          <a:p>
            <a:pPr defTabSz="904875"/>
            <a:r>
              <a:rPr lang="nl-NL" altLang="en-US"/>
              <a:t>First the functions…...</a:t>
            </a:r>
          </a:p>
          <a:p>
            <a:pPr defTabSz="904875">
              <a:spcBef>
                <a:spcPct val="30000"/>
              </a:spcBef>
            </a:pPr>
            <a:endParaRPr lang="nl-NL" altLang="en-US">
              <a:solidFill>
                <a:schemeClr val="tx2"/>
              </a:solidFill>
            </a:endParaRPr>
          </a:p>
          <a:p>
            <a:pPr defTabSz="904875">
              <a:spcBef>
                <a:spcPct val="30000"/>
              </a:spcBef>
            </a:pPr>
            <a:endParaRPr lang="nl-NL" altLang="en-US">
              <a:solidFill>
                <a:schemeClr val="tx2"/>
              </a:solidFill>
            </a:endParaRPr>
          </a:p>
          <a:p>
            <a:pPr defTabSz="904875"/>
            <a:endParaRPr lang="nl-NL" altLang="en-US"/>
          </a:p>
          <a:p>
            <a:pPr defTabSz="904875"/>
            <a:endParaRPr lang="nl-NL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1CB51-CC04-44AF-AC92-85AB9F767E53}" type="slidenum">
              <a:rPr lang="nl-NL" altLang="en-US"/>
              <a:pPr/>
              <a:t>53</a:t>
            </a:fld>
            <a:endParaRPr lang="nl-NL" altLang="en-US"/>
          </a:p>
        </p:txBody>
      </p:sp>
      <p:sp>
        <p:nvSpPr>
          <p:cNvPr id="1474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4550" y="869950"/>
            <a:ext cx="4933950" cy="3414713"/>
          </a:xfrm>
          <a:ln cap="flat"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228600"/>
            <a:r>
              <a:rPr lang="nl-NL" altLang="en-US"/>
              <a:t>We all  know functions like Add, Square root, SINus, COSinus, Greater Than,  etc.,  </a:t>
            </a:r>
          </a:p>
          <a:p>
            <a:pPr defTabSz="228600"/>
            <a:r>
              <a:rPr lang="nl-NL" altLang="en-US"/>
              <a:t>IEC has a enormous set of these defined.</a:t>
            </a:r>
          </a:p>
          <a:p>
            <a:pPr defTabSz="228600"/>
            <a:endParaRPr lang="nl-NL" altLang="en-US"/>
          </a:p>
          <a:p>
            <a:pPr defTabSz="228600"/>
            <a:r>
              <a:rPr lang="nl-NL" altLang="en-US"/>
              <a:t>You also can create your own functions like this simple_function </a:t>
            </a:r>
          </a:p>
          <a:p>
            <a:pPr defTabSz="228600"/>
            <a:endParaRPr lang="nl-NL" altLang="en-US"/>
          </a:p>
          <a:p>
            <a:pPr defTabSz="228600"/>
            <a:r>
              <a:rPr lang="nl-NL" altLang="en-US"/>
              <a:t>Once defined, you can use it over and over again…..</a:t>
            </a:r>
          </a:p>
          <a:p>
            <a:pPr defTabSz="228600"/>
            <a:endParaRPr lang="nl-NL" altLang="en-US"/>
          </a:p>
          <a:p>
            <a:pPr defTabSz="228600"/>
            <a:r>
              <a:rPr lang="nl-NL" altLang="en-US"/>
              <a:t>The same is valid for Function Blocks…..</a:t>
            </a:r>
          </a:p>
          <a:p>
            <a:pPr defTabSz="228600"/>
            <a:endParaRPr lang="nl-NL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E884B-3363-48A3-80D4-1AB9C836DF22}" type="slidenum">
              <a:rPr lang="nl-NL" altLang="en-US"/>
              <a:pPr/>
              <a:t>54</a:t>
            </a:fld>
            <a:endParaRPr lang="nl-NL" altLang="en-US"/>
          </a:p>
        </p:txBody>
      </p:sp>
      <p:sp>
        <p:nvSpPr>
          <p:cNvPr id="1495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4550" y="869950"/>
            <a:ext cx="4933950" cy="3414713"/>
          </a:xfrm>
          <a:ln cap="flat"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04875"/>
            <a:endParaRPr lang="nl-NL" altLang="en-US"/>
          </a:p>
          <a:p>
            <a:pPr defTabSz="904875"/>
            <a:r>
              <a:rPr lang="nl-NL" altLang="en-US"/>
              <a:t>They are like the software equivalent of Integrated Circuits, ICs.</a:t>
            </a:r>
          </a:p>
          <a:p>
            <a:pPr defTabSz="904875">
              <a:spcBef>
                <a:spcPct val="30000"/>
              </a:spcBef>
            </a:pPr>
            <a:endParaRPr lang="nl-NL" altLang="en-US">
              <a:solidFill>
                <a:schemeClr val="tx2"/>
              </a:solidFill>
            </a:endParaRPr>
          </a:p>
          <a:p>
            <a:pPr defTabSz="904875">
              <a:spcBef>
                <a:spcPct val="30000"/>
              </a:spcBef>
            </a:pPr>
            <a:r>
              <a:rPr lang="nl-NL" altLang="en-US">
                <a:solidFill>
                  <a:schemeClr val="tx2"/>
                </a:solidFill>
              </a:rPr>
              <a:t>Like black boxes that represent  a specialized control  function</a:t>
            </a:r>
          </a:p>
          <a:p>
            <a:pPr defTabSz="904875">
              <a:spcBef>
                <a:spcPct val="30000"/>
              </a:spcBef>
            </a:pPr>
            <a:endParaRPr lang="nl-NL" altLang="en-US">
              <a:solidFill>
                <a:schemeClr val="tx2"/>
              </a:solidFill>
            </a:endParaRPr>
          </a:p>
          <a:p>
            <a:pPr defTabSz="904875">
              <a:spcBef>
                <a:spcPct val="30000"/>
              </a:spcBef>
            </a:pPr>
            <a:r>
              <a:rPr lang="nl-NL" altLang="en-US">
                <a:solidFill>
                  <a:schemeClr val="tx2"/>
                </a:solidFill>
              </a:rPr>
              <a:t>You have standard defined function blocks, like timers, counters and triggers….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12B5B-88E4-4B95-A817-DED91FB60A17}" type="slidenum">
              <a:rPr lang="nl-NL" altLang="en-US"/>
              <a:pPr/>
              <a:t>55</a:t>
            </a:fld>
            <a:endParaRPr lang="nl-NL" altLang="en-US"/>
          </a:p>
        </p:txBody>
      </p:sp>
      <p:sp>
        <p:nvSpPr>
          <p:cNvPr id="1515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4550" y="869950"/>
            <a:ext cx="4933950" cy="3414713"/>
          </a:xfrm>
          <a:ln cap="flat"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04875">
              <a:spcBef>
                <a:spcPct val="30000"/>
              </a:spcBef>
            </a:pPr>
            <a:r>
              <a:rPr lang="nl-NL" altLang="en-US">
                <a:solidFill>
                  <a:schemeClr val="tx2"/>
                </a:solidFill>
              </a:rPr>
              <a:t>..and each supplier can add their own library of blocks, as long as they comply to the defined structure</a:t>
            </a:r>
          </a:p>
          <a:p>
            <a:pPr defTabSz="904875">
              <a:spcBef>
                <a:spcPct val="30000"/>
              </a:spcBef>
            </a:pPr>
            <a:endParaRPr lang="nl-NL" altLang="en-US">
              <a:solidFill>
                <a:schemeClr val="tx2"/>
              </a:solidFill>
            </a:endParaRPr>
          </a:p>
          <a:p>
            <a:pPr defTabSz="904875">
              <a:spcBef>
                <a:spcPct val="30000"/>
              </a:spcBef>
            </a:pPr>
            <a:r>
              <a:rPr lang="nl-NL" altLang="en-US">
                <a:solidFill>
                  <a:schemeClr val="tx2"/>
                </a:solidFill>
              </a:rPr>
              <a:t>A temperaure control loop, or PID, is an excellent example of such a Function Block.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392B8-E603-442B-A602-33F65E8D25F4}" type="slidenum">
              <a:rPr lang="nl-NL" altLang="en-US"/>
              <a:pPr/>
              <a:t>56</a:t>
            </a:fld>
            <a:endParaRPr lang="nl-NL" altLang="en-US"/>
          </a:p>
        </p:txBody>
      </p:sp>
      <p:sp>
        <p:nvSpPr>
          <p:cNvPr id="1536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4550" y="869950"/>
            <a:ext cx="4933950" cy="3414713"/>
          </a:xfrm>
          <a:ln cap="flat"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04875"/>
            <a:r>
              <a:rPr lang="nl-NL" altLang="en-US"/>
              <a:t> </a:t>
            </a:r>
          </a:p>
          <a:p>
            <a:pPr defTabSz="904875"/>
            <a:r>
              <a:rPr lang="nl-NL" altLang="en-US"/>
              <a:t>And you can add your own library of Function Blocks 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90500-7962-4162-A8FD-9ACB65E0FCFB}" type="slidenum">
              <a:rPr lang="nl-NL" altLang="en-US"/>
              <a:pPr/>
              <a:t>57</a:t>
            </a:fld>
            <a:endParaRPr lang="nl-NL" altLang="en-US"/>
          </a:p>
        </p:txBody>
      </p:sp>
      <p:sp>
        <p:nvSpPr>
          <p:cNvPr id="1556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4550" y="869950"/>
            <a:ext cx="4933950" cy="3414713"/>
          </a:xfrm>
          <a:ln cap="flat"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04875"/>
            <a:r>
              <a:rPr lang="nl-NL" altLang="en-US"/>
              <a:t>No matter which Function Block, they are </a:t>
            </a:r>
            <a:r>
              <a:rPr lang="nl-NL" altLang="en-US">
                <a:solidFill>
                  <a:schemeClr val="tx2"/>
                </a:solidFill>
              </a:rPr>
              <a:t>highly re-usable :</a:t>
            </a:r>
          </a:p>
          <a:p>
            <a:pPr defTabSz="904875"/>
            <a:endParaRPr lang="nl-NL" altLang="en-US">
              <a:solidFill>
                <a:schemeClr val="tx2"/>
              </a:solidFill>
            </a:endParaRPr>
          </a:p>
          <a:p>
            <a:pPr defTabSz="904875"/>
            <a:r>
              <a:rPr lang="nl-NL" altLang="en-US">
                <a:solidFill>
                  <a:schemeClr val="tx2"/>
                </a:solidFill>
              </a:rPr>
              <a:t>in the same program, different programs or even different projects.</a:t>
            </a:r>
          </a:p>
          <a:p>
            <a:pPr defTabSz="904875"/>
            <a:endParaRPr lang="nl-NL" altLang="en-US">
              <a:solidFill>
                <a:schemeClr val="tx2"/>
              </a:solidFill>
            </a:endParaRPr>
          </a:p>
          <a:p>
            <a:pPr defTabSz="904875"/>
            <a:r>
              <a:rPr lang="nl-NL" altLang="en-US">
                <a:solidFill>
                  <a:schemeClr val="tx2"/>
                </a:solidFill>
              </a:rPr>
              <a:t>You can use  them with any of the IEC programming languages,</a:t>
            </a:r>
          </a:p>
          <a:p>
            <a:pPr defTabSz="904875"/>
            <a:r>
              <a:rPr lang="nl-NL" altLang="en-US">
                <a:solidFill>
                  <a:schemeClr val="tx2"/>
                </a:solidFill>
              </a:rPr>
              <a:t>giving you a clear separation between different levels of programmers, or maintenance people.</a:t>
            </a:r>
          </a:p>
          <a:p>
            <a:pPr defTabSz="904875">
              <a:spcBef>
                <a:spcPct val="30000"/>
              </a:spcBef>
            </a:pPr>
            <a:endParaRPr lang="nl-NL" altLang="en-US">
              <a:solidFill>
                <a:schemeClr val="tx2"/>
              </a:solidFill>
            </a:endParaRPr>
          </a:p>
          <a:p>
            <a:pPr defTabSz="904875"/>
            <a:r>
              <a:rPr lang="nl-NL" altLang="en-US">
                <a:solidFill>
                  <a:schemeClr val="tx2"/>
                </a:solidFill>
              </a:rPr>
              <a:t>Their re-usability increases your efficiency, and reduces  the number of errors.</a:t>
            </a:r>
          </a:p>
          <a:p>
            <a:pPr defTabSz="904875">
              <a:spcBef>
                <a:spcPct val="30000"/>
              </a:spcBef>
            </a:pPr>
            <a:endParaRPr lang="nl-NL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13483-E346-4450-B177-BBF2B9AC1DD4}" type="slidenum">
              <a:rPr lang="nl-NL" altLang="en-US"/>
              <a:pPr/>
              <a:t>58</a:t>
            </a:fld>
            <a:endParaRPr lang="nl-NL" altLang="en-US"/>
          </a:p>
        </p:txBody>
      </p:sp>
      <p:sp>
        <p:nvSpPr>
          <p:cNvPr id="1576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Let’s look at an example.</a:t>
            </a:r>
          </a:p>
          <a:p>
            <a:r>
              <a:rPr lang="nl-NL" altLang="en-US"/>
              <a:t>Here shown is a function block in the programming language</a:t>
            </a:r>
          </a:p>
          <a:p>
            <a:r>
              <a:rPr lang="nl-NL" altLang="en-US"/>
              <a:t>Function Block Diagram</a:t>
            </a:r>
          </a:p>
          <a:p>
            <a:r>
              <a:rPr lang="nl-NL" altLang="en-US"/>
              <a:t>The FB has the name Hysterisis</a:t>
            </a:r>
          </a:p>
          <a:p>
            <a:r>
              <a:rPr lang="nl-NL" altLang="en-US"/>
              <a:t>It has three inputs, named XIN1, XIN2 and EPS, on the left</a:t>
            </a:r>
          </a:p>
          <a:p>
            <a:r>
              <a:rPr lang="nl-NL" altLang="en-US"/>
              <a:t>They are all of datatype REAL</a:t>
            </a:r>
          </a:p>
          <a:p>
            <a:endParaRPr lang="nl-NL" altLang="en-US"/>
          </a:p>
          <a:p>
            <a:r>
              <a:rPr lang="nl-NL" altLang="en-US"/>
              <a:t>It has one output (on the right  hand side), called Q, of</a:t>
            </a:r>
          </a:p>
          <a:p>
            <a:r>
              <a:rPr lang="nl-NL" altLang="en-US"/>
              <a:t>type BOOL</a:t>
            </a:r>
          </a:p>
          <a:p>
            <a:endParaRPr lang="nl-NL" altLang="en-US"/>
          </a:p>
          <a:p>
            <a:r>
              <a:rPr lang="nl-NL" altLang="en-US"/>
              <a:t>Internally, the FB cotains body code…..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0EBE5F-F1C7-41A8-BA5A-3B88FDEC24F3}" type="slidenum">
              <a:rPr lang="nl-NL" altLang="en-US"/>
              <a:pPr/>
              <a:t>59</a:t>
            </a:fld>
            <a:endParaRPr lang="nl-NL" altLang="en-US"/>
          </a:p>
        </p:txBody>
      </p:sp>
      <p:sp>
        <p:nvSpPr>
          <p:cNvPr id="159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In this example, the body code is written in the language</a:t>
            </a:r>
          </a:p>
          <a:p>
            <a:r>
              <a:rPr lang="nl-NL" altLang="en-US"/>
              <a:t>Structured Text</a:t>
            </a:r>
          </a:p>
          <a:p>
            <a:r>
              <a:rPr lang="nl-NL" altLang="en-US"/>
              <a:t>It uses the inputs,does some calculation, and sets the outputs.</a:t>
            </a:r>
          </a:p>
          <a:p>
            <a:r>
              <a:rPr lang="nl-NL" altLang="en-US"/>
              <a:t>The first part deals with the data structure, the second half with </a:t>
            </a:r>
          </a:p>
          <a:p>
            <a:r>
              <a:rPr lang="nl-NL" altLang="en-US"/>
              <a:t>the algorithm</a:t>
            </a:r>
          </a:p>
          <a:p>
            <a:endParaRPr lang="nl-NL" altLang="en-US"/>
          </a:p>
          <a:p>
            <a:r>
              <a:rPr lang="nl-NL" altLang="en-US"/>
              <a:t>In this case it does not use additional data. But it could.</a:t>
            </a:r>
          </a:p>
          <a:p>
            <a:r>
              <a:rPr lang="nl-NL" altLang="en-US"/>
              <a:t>No matter which name was used for this local data</a:t>
            </a:r>
          </a:p>
          <a:p>
            <a:r>
              <a:rPr lang="nl-NL" altLang="en-US"/>
              <a:t>inside the body, there would be no conflict with its name:</a:t>
            </a:r>
          </a:p>
          <a:p>
            <a:r>
              <a:rPr lang="nl-NL" altLang="en-US"/>
              <a:t>one could use this name on different places, without conflict,</a:t>
            </a:r>
          </a:p>
          <a:p>
            <a:endParaRPr lang="nl-NL" altLang="en-US"/>
          </a:p>
          <a:p>
            <a:r>
              <a:rPr lang="nl-NL" altLang="en-US"/>
              <a:t>This examle of data encapsulation takes away a big source of errors.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FA179-B9D5-44D5-BE54-EDF28524B4BC}" type="slidenum">
              <a:rPr lang="nl-NL" altLang="en-US"/>
              <a:pPr/>
              <a:t>6</a:t>
            </a:fld>
            <a:endParaRPr lang="nl-NL" altLang="en-US"/>
          </a:p>
        </p:txBody>
      </p:sp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4550" y="869950"/>
            <a:ext cx="4933950" cy="3414713"/>
          </a:xfrm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04875"/>
            <a:r>
              <a:rPr lang="nl-NL" altLang="en-US"/>
              <a:t>As you can see it consists of five parts.</a:t>
            </a:r>
          </a:p>
          <a:p>
            <a:pPr defTabSz="904875"/>
            <a:endParaRPr lang="nl-NL" altLang="en-US"/>
          </a:p>
          <a:p>
            <a:pPr defTabSz="904875"/>
            <a:r>
              <a:rPr lang="nl-NL" altLang="en-US"/>
              <a:t>Part 1 till 3 are International Standards</a:t>
            </a:r>
          </a:p>
          <a:p>
            <a:pPr defTabSz="904875"/>
            <a:endParaRPr lang="nl-NL" altLang="en-US"/>
          </a:p>
          <a:p>
            <a:pPr defTabSz="904875"/>
            <a:r>
              <a:rPr lang="nl-NL" altLang="en-US"/>
              <a:t>Part 1 provides the general overview</a:t>
            </a:r>
          </a:p>
          <a:p>
            <a:pPr defTabSz="904875"/>
            <a:endParaRPr lang="nl-NL" altLang="en-US"/>
          </a:p>
          <a:p>
            <a:pPr defTabSz="904875"/>
            <a:r>
              <a:rPr lang="nl-NL" altLang="en-US"/>
              <a:t>Part 2 defines the requirements and test procedures for the hardware.</a:t>
            </a:r>
          </a:p>
          <a:p>
            <a:pPr defTabSz="904875"/>
            <a:r>
              <a:rPr lang="nl-NL" altLang="en-US"/>
              <a:t>These include elelctrical, mechanical and functional requirements</a:t>
            </a:r>
          </a:p>
          <a:p>
            <a:pPr defTabSz="904875"/>
            <a:r>
              <a:rPr lang="nl-NL" altLang="en-US"/>
              <a:t>service, storage and transportation conditions</a:t>
            </a:r>
          </a:p>
          <a:p>
            <a:pPr defTabSz="904875"/>
            <a:r>
              <a:rPr lang="nl-NL" altLang="en-US"/>
              <a:t>and test methods and procedures for verification of compliancy</a:t>
            </a:r>
          </a:p>
          <a:p>
            <a:pPr defTabSz="904875"/>
            <a:endParaRPr lang="nl-NL" altLang="en-US"/>
          </a:p>
          <a:p>
            <a:pPr defTabSz="904875"/>
            <a:r>
              <a:rPr lang="nl-NL" altLang="en-US"/>
              <a:t>Part 3 deals with Programming Languages. </a:t>
            </a:r>
          </a:p>
          <a:p>
            <a:pPr defTabSz="904875"/>
            <a:r>
              <a:rPr lang="nl-NL" altLang="en-US"/>
              <a:t>These programming languages not only suit Programmable Controllers, but effectively every environment within industrial control and automation.</a:t>
            </a:r>
          </a:p>
          <a:p>
            <a:pPr defTabSz="904875"/>
            <a:r>
              <a:rPr lang="nl-NL" altLang="en-US"/>
              <a:t>There are many  ways to look at  this standard…...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45621-4CFD-441B-9E07-16A65B57BA23}" type="slidenum">
              <a:rPr lang="nl-NL" altLang="en-US"/>
              <a:pPr/>
              <a:t>60</a:t>
            </a:fld>
            <a:endParaRPr lang="nl-NL" altLang="en-US"/>
          </a:p>
        </p:txBody>
      </p:sp>
      <p:sp>
        <p:nvSpPr>
          <p:cNvPr id="1617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4550" y="869950"/>
            <a:ext cx="4933950" cy="3414713"/>
          </a:xfrm>
          <a:ln cap="flat"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04875"/>
            <a:r>
              <a:rPr lang="nl-NL" altLang="en-US"/>
              <a:t>With these Functions and Function Blocks , you can look at a program as a network of these basic building blocks.</a:t>
            </a:r>
          </a:p>
          <a:p>
            <a:pPr defTabSz="904875"/>
            <a:endParaRPr lang="nl-NL" altLang="en-US"/>
          </a:p>
          <a:p>
            <a:pPr defTabSz="904875"/>
            <a:r>
              <a:rPr lang="nl-NL" altLang="en-US"/>
              <a:t>In this way complex programs can be broken down into function blocks,</a:t>
            </a:r>
          </a:p>
          <a:p>
            <a:pPr defTabSz="904875"/>
            <a:r>
              <a:rPr lang="nl-NL" altLang="en-US"/>
              <a:t>which again can be broken down into smaller function blocks.</a:t>
            </a:r>
          </a:p>
          <a:p>
            <a:pPr defTabSz="904875"/>
            <a:endParaRPr lang="nl-NL" altLang="en-US"/>
          </a:p>
          <a:p>
            <a:pPr defTabSz="904875"/>
            <a:r>
              <a:rPr lang="nl-NL" altLang="en-US"/>
              <a:t>This decomposition helps you  increasing your efficiency .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4A329E-25D0-496B-A641-0DFE8179F928}" type="slidenum">
              <a:rPr lang="nl-NL" altLang="en-US"/>
              <a:pPr/>
              <a:t>61</a:t>
            </a:fld>
            <a:endParaRPr lang="nl-NL" altLang="en-US"/>
          </a:p>
        </p:txBody>
      </p:sp>
      <p:sp>
        <p:nvSpPr>
          <p:cNvPr id="1873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043-0A61-4B90-872E-54E9C9E21672}" type="slidenum">
              <a:rPr lang="nl-NL" altLang="en-US"/>
              <a:pPr/>
              <a:t>62</a:t>
            </a:fld>
            <a:endParaRPr lang="nl-NL" altLang="en-US"/>
          </a:p>
        </p:txBody>
      </p:sp>
      <p:sp>
        <p:nvSpPr>
          <p:cNvPr id="1648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Back to the overview of the common elements.</a:t>
            </a:r>
          </a:p>
          <a:p>
            <a:r>
              <a:rPr lang="nl-NL" altLang="en-US"/>
              <a:t>As you can see there is one topic left. Let’s deal with it now</a:t>
            </a:r>
          </a:p>
          <a:p>
            <a:endParaRPr lang="nl-NL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443BF7-FBF7-4729-B449-C01204113A76}" type="slidenum">
              <a:rPr lang="nl-NL" altLang="en-US"/>
              <a:pPr/>
              <a:t>63</a:t>
            </a:fld>
            <a:endParaRPr lang="nl-NL" altLang="en-US"/>
          </a:p>
        </p:txBody>
      </p:sp>
      <p:sp>
        <p:nvSpPr>
          <p:cNvPr id="1669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When two or more transitions are associated with leaving a step, one can select alternative steps in a sequence using a divergence construct</a:t>
            </a:r>
          </a:p>
          <a:p>
            <a:r>
              <a:rPr lang="nl-NL" altLang="en-US"/>
              <a:t>One can use this also to provide alternative sequences.</a:t>
            </a:r>
          </a:p>
          <a:p>
            <a:r>
              <a:rPr lang="nl-NL" altLang="en-US"/>
              <a:t>As ultimate, the standard also support parallel sequences, such as commonly required in batch applications.</a:t>
            </a:r>
          </a:p>
          <a:p>
            <a:r>
              <a:rPr lang="nl-NL" altLang="en-US"/>
              <a:t>For instance, one sequence is is used for the primary process, and the second for monitoring the overall operating constraints. </a:t>
            </a:r>
          </a:p>
          <a:p>
            <a:r>
              <a:rPr lang="nl-NL" altLang="en-US"/>
              <a:t>And this all within the same overview and structure.</a:t>
            </a: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E1988-A414-4993-B544-63F3F33B5B73}" type="slidenum">
              <a:rPr lang="nl-NL" altLang="en-US"/>
              <a:pPr/>
              <a:t>64</a:t>
            </a:fld>
            <a:endParaRPr lang="nl-NL" altLang="en-US"/>
          </a:p>
        </p:txBody>
      </p:sp>
      <p:sp>
        <p:nvSpPr>
          <p:cNvPr id="1689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When two or more transitions are associated with leaving a step, one can select alternative steps in a sequence using a divergence construct</a:t>
            </a:r>
          </a:p>
          <a:p>
            <a:r>
              <a:rPr lang="nl-NL" altLang="en-US"/>
              <a:t>One can use this also to provide alternative sequences.</a:t>
            </a:r>
          </a:p>
          <a:p>
            <a:r>
              <a:rPr lang="nl-NL" altLang="en-US"/>
              <a:t>As ultimate, the standard also support parallel sequences, such as commonly required in batch applications.</a:t>
            </a:r>
          </a:p>
          <a:p>
            <a:r>
              <a:rPr lang="nl-NL" altLang="en-US"/>
              <a:t>For instance, one sequence is is used for the primary process, and the second for monitoring the overall operating constraints. </a:t>
            </a:r>
          </a:p>
          <a:p>
            <a:r>
              <a:rPr lang="nl-NL" altLang="en-US"/>
              <a:t>And this all within the same overview and structure.</a:t>
            </a: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A3869-767C-4C7C-980C-DB4BCB668A7E}" type="slidenum">
              <a:rPr lang="nl-NL" altLang="en-US"/>
              <a:pPr/>
              <a:t>65</a:t>
            </a:fld>
            <a:endParaRPr lang="nl-NL" altLang="en-US"/>
          </a:p>
        </p:txBody>
      </p:sp>
      <p:sp>
        <p:nvSpPr>
          <p:cNvPr id="1710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There is more,</a:t>
            </a:r>
          </a:p>
          <a:p>
            <a:r>
              <a:rPr lang="nl-NL" altLang="en-US"/>
              <a:t>and it is directly related to the development systems, which by the way are called PSE’s in IEC, or Program Support Environments.</a:t>
            </a:r>
          </a:p>
          <a:p>
            <a:endParaRPr lang="nl-NL" altLang="en-US"/>
          </a:p>
          <a:p>
            <a:r>
              <a:rPr lang="nl-NL" altLang="en-US"/>
              <a:t>If we look to the simple picture of the IEC 1131-3 standard, the standard allows two ways to develop your program: bottom up and top down</a:t>
            </a:r>
          </a:p>
          <a:p>
            <a:r>
              <a:rPr lang="nl-NL" altLang="en-US"/>
              <a:t>Whichever you chose, the environment will help you through the whole process</a:t>
            </a:r>
          </a:p>
          <a:p>
            <a:r>
              <a:rPr lang="nl-NL" altLang="en-US"/>
              <a:t>After all, software is here to help us……..</a:t>
            </a: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41D7-B2CD-4AF7-811E-A7F7D7F8F153}" type="slidenum">
              <a:rPr lang="nl-NL" altLang="en-US"/>
              <a:pPr/>
              <a:t>66</a:t>
            </a:fld>
            <a:endParaRPr lang="nl-NL" altLang="en-US"/>
          </a:p>
        </p:txBody>
      </p:sp>
      <p:sp>
        <p:nvSpPr>
          <p:cNvPr id="1730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and they do..</a:t>
            </a:r>
          </a:p>
          <a:p>
            <a:endParaRPr lang="nl-NL" altLang="en-US"/>
          </a:p>
          <a:p>
            <a:r>
              <a:rPr lang="nl-NL" altLang="en-US"/>
              <a:t>Many IEC programming systems offer you all you expect from modern environments.</a:t>
            </a:r>
          </a:p>
          <a:p>
            <a:r>
              <a:rPr lang="nl-NL" altLang="en-US"/>
              <a:t>Some of the features are listed here</a:t>
            </a:r>
          </a:p>
          <a:p>
            <a:endParaRPr lang="nl-NL" altLang="en-US"/>
          </a:p>
          <a:p>
            <a:r>
              <a:rPr lang="nl-NL" altLang="en-US"/>
              <a:t>Compare that to the cryptic character based systems, and you have an additional reason</a:t>
            </a:r>
          </a:p>
          <a:p>
            <a:endParaRPr lang="nl-NL" altLang="en-US"/>
          </a:p>
          <a:p>
            <a:r>
              <a:rPr lang="nl-NL" altLang="en-US"/>
              <a:t>We mentioned several advantages of this standard</a:t>
            </a:r>
          </a:p>
          <a:p>
            <a:r>
              <a:rPr lang="nl-NL" altLang="en-US"/>
              <a:t>Let us summarize them…….</a:t>
            </a: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55A56-B1CF-4173-8346-0A1990F1A554}" type="slidenum">
              <a:rPr lang="nl-NL" altLang="en-US"/>
              <a:pPr/>
              <a:t>67</a:t>
            </a:fld>
            <a:endParaRPr lang="nl-NL" altLang="en-US"/>
          </a:p>
        </p:txBody>
      </p:sp>
      <p:sp>
        <p:nvSpPr>
          <p:cNvPr id="1884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7B6DE6-6878-4E38-B9ED-39082F4851C7}" type="slidenum">
              <a:rPr lang="nl-NL" altLang="en-US"/>
              <a:pPr/>
              <a:t>7</a:t>
            </a:fld>
            <a:endParaRPr lang="nl-NL" altLang="en-US"/>
          </a:p>
        </p:txBody>
      </p:sp>
      <p:sp>
        <p:nvSpPr>
          <p:cNvPr id="194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… but just to make sure we are all talking about the same:</a:t>
            </a:r>
          </a:p>
          <a:p>
            <a:endParaRPr lang="nl-NL" altLang="en-US"/>
          </a:p>
          <a:p>
            <a:r>
              <a:rPr lang="nl-NL" altLang="en-US"/>
              <a:t>the programming languages deals with the interface between</a:t>
            </a:r>
          </a:p>
          <a:p>
            <a:r>
              <a:rPr lang="nl-NL" altLang="en-US"/>
              <a:t>the programmer and the control system</a:t>
            </a:r>
          </a:p>
          <a:p>
            <a:endParaRPr lang="nl-NL" altLang="en-US"/>
          </a:p>
          <a:p>
            <a:r>
              <a:rPr lang="nl-NL" altLang="en-US"/>
              <a:t>or more direct: what this man sees on his screen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40BF7C-2B29-49F6-B8D8-5732746841C4}" type="slidenum">
              <a:rPr lang="nl-NL" altLang="en-US"/>
              <a:pPr/>
              <a:t>8</a:t>
            </a:fld>
            <a:endParaRPr lang="nl-NL" altLang="en-US"/>
          </a:p>
        </p:txBody>
      </p:sp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or, within IEC 1131-3, how  these people interface to ther control,</a:t>
            </a:r>
          </a:p>
          <a:p>
            <a:endParaRPr lang="nl-NL" altLang="en-US"/>
          </a:p>
          <a:p>
            <a:r>
              <a:rPr lang="nl-NL" altLang="en-US"/>
              <a:t>no matter which background / color, or level</a:t>
            </a:r>
          </a:p>
          <a:p>
            <a:endParaRPr lang="nl-NL" altLang="en-US"/>
          </a:p>
          <a:p>
            <a:r>
              <a:rPr lang="nl-NL" altLang="en-US"/>
              <a:t>current environments incorporate them all </a:t>
            </a:r>
          </a:p>
          <a:p>
            <a:endParaRPr lang="nl-NL" altLang="en-US"/>
          </a:p>
          <a:p>
            <a:r>
              <a:rPr lang="nl-NL" altLang="en-US"/>
              <a:t>Meaning: support for teams with people of different level</a:t>
            </a:r>
          </a:p>
          <a:p>
            <a:r>
              <a:rPr lang="nl-NL" altLang="en-US"/>
              <a:t>or background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C2304-C53C-488C-9541-FC1C9E717B3A}" type="slidenum">
              <a:rPr lang="nl-NL" altLang="en-US"/>
              <a:pPr/>
              <a:t>9</a:t>
            </a:fld>
            <a:endParaRPr lang="nl-NL" altLang="en-US"/>
          </a:p>
        </p:txBody>
      </p:sp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42963" y="866775"/>
            <a:ext cx="4937125" cy="3417888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see above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2213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8051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4250" y="1066800"/>
            <a:ext cx="23431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066800"/>
            <a:ext cx="68770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03872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9372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05000"/>
            <a:ext cx="4610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905000"/>
            <a:ext cx="4610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69859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9372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05000"/>
            <a:ext cx="4610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067300" y="1905000"/>
            <a:ext cx="4610100" cy="4419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247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9372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05000"/>
            <a:ext cx="4610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67300" y="1905000"/>
            <a:ext cx="4610100" cy="4419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0145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9150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3943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905000"/>
            <a:ext cx="4610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905000"/>
            <a:ext cx="4610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5429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6100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24196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76917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70983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04851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762000">
              <a:defRPr sz="1400" i="0">
                <a:latin typeface="Times New Roman" pitchFamily="18" charset="0"/>
              </a:defRPr>
            </a:lvl1pPr>
          </a:lstStyle>
          <a:p>
            <a:endParaRPr lang="nl-NL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066800"/>
            <a:ext cx="9372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Slide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905000"/>
            <a:ext cx="9372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Body Text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619750" y="231775"/>
            <a:ext cx="41052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lnSpc>
                <a:spcPct val="80000"/>
              </a:lnSpc>
            </a:pPr>
            <a:r>
              <a:rPr lang="nl-NL" altLang="en-US" sz="2800" b="1" i="0">
                <a:solidFill>
                  <a:srgbClr val="063DE8"/>
                </a:solidFill>
              </a:rPr>
              <a:t>PLCopen</a:t>
            </a:r>
          </a:p>
          <a:p>
            <a:pPr algn="r">
              <a:lnSpc>
                <a:spcPct val="80000"/>
              </a:lnSpc>
            </a:pPr>
            <a:r>
              <a:rPr lang="nl-NL" altLang="en-US" sz="1400">
                <a:solidFill>
                  <a:srgbClr val="063DE8"/>
                </a:solidFill>
              </a:rPr>
              <a:t>Standardization in Industrial Control Programming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381000" y="914400"/>
            <a:ext cx="9372600" cy="0"/>
          </a:xfrm>
          <a:prstGeom prst="line">
            <a:avLst/>
          </a:prstGeom>
          <a:noFill/>
          <a:ln w="50800">
            <a:solidFill>
              <a:srgbClr val="063DE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04800" y="6400800"/>
            <a:ext cx="9334500" cy="0"/>
          </a:xfrm>
          <a:prstGeom prst="line">
            <a:avLst/>
          </a:prstGeom>
          <a:noFill/>
          <a:ln w="50800">
            <a:solidFill>
              <a:srgbClr val="063DE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88925" y="6523038"/>
            <a:ext cx="2387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nl-NL" altLang="en-US" sz="1200" b="1" i="0">
                <a:solidFill>
                  <a:srgbClr val="063DE8"/>
                </a:solidFill>
              </a:rPr>
              <a:t>PLCopen  </a:t>
            </a:r>
            <a:fld id="{05E40827-5167-45F1-9694-FF68F1C3061F}" type="slidenum">
              <a:rPr lang="nl-NL" altLang="en-US" sz="1200" b="1" i="0">
                <a:solidFill>
                  <a:srgbClr val="063DE8"/>
                </a:solidFill>
              </a:rPr>
              <a:pPr/>
              <a:t>‹#›</a:t>
            </a:fld>
            <a:r>
              <a:rPr lang="nl-NL" altLang="en-US" sz="1200" b="1" i="0">
                <a:solidFill>
                  <a:srgbClr val="063DE8"/>
                </a:solidFill>
              </a:rPr>
              <a:t>  printed at </a:t>
            </a:r>
            <a:fld id="{332A8B77-A287-459E-A7AC-FEBCCD7ACA42}" type="datetime1">
              <a:rPr lang="nl-NL" altLang="en-US" sz="1200" b="1" i="0">
                <a:solidFill>
                  <a:srgbClr val="063DE8"/>
                </a:solidFill>
              </a:rPr>
              <a:pPr/>
              <a:t>30-7-2018</a:t>
            </a:fld>
            <a:endParaRPr lang="nl-NL" altLang="en-US" sz="1200" b="1" i="0">
              <a:solidFill>
                <a:srgbClr val="063DE8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7680325" y="6535738"/>
            <a:ext cx="19272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nl-NL" altLang="en-US" sz="1200" b="1" i="0">
                <a:solidFill>
                  <a:srgbClr val="063DE8"/>
                </a:solidFill>
              </a:rPr>
              <a:t>http://www.plcopen.org</a:t>
            </a:r>
            <a:r>
              <a:rPr lang="nl-NL" altLang="en-US" sz="1200" b="1" i="0">
                <a:solidFill>
                  <a:schemeClr val="accent1"/>
                </a:solidFill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90015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Font typeface="Monotype Sorts" pitchFamily="2" charset="2"/>
        <a:buChar char="u"/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Font typeface="Monotype Sorts" pitchFamily="2" charset="2"/>
        <a:buChar char="l"/>
        <a:defRPr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Char char="•"/>
        <a:defRPr>
          <a:solidFill>
            <a:schemeClr val="tx2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Char char="•"/>
        <a:defRPr sz="1400">
          <a:solidFill>
            <a:schemeClr val="tx2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Char char="•"/>
        <a:defRPr sz="1400">
          <a:solidFill>
            <a:schemeClr val="tx2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Char char="•"/>
        <a:defRPr sz="1400">
          <a:solidFill>
            <a:schemeClr val="tx2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Char char="•"/>
        <a:defRPr sz="1400">
          <a:solidFill>
            <a:schemeClr val="tx2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Char char="•"/>
        <a:defRPr sz="1400">
          <a:solidFill>
            <a:schemeClr val="tx2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790015"/>
        </a:buClr>
        <a:buSzPct val="100000"/>
        <a:buChar char="•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0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9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9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5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6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10" Type="http://schemas.openxmlformats.org/officeDocument/2006/relationships/image" Target="../media/image3.e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9372600" cy="4114800"/>
          </a:xfrm>
          <a:noFill/>
          <a:ln/>
        </p:spPr>
        <p:txBody>
          <a:bodyPr/>
          <a:lstStyle/>
          <a:p>
            <a:r>
              <a:rPr lang="nl-NL" altLang="en-US"/>
              <a:t>Welcome at this </a:t>
            </a:r>
            <a:br>
              <a:rPr lang="nl-NL" altLang="en-US"/>
            </a:br>
            <a:r>
              <a:rPr lang="nl-NL" altLang="en-US"/>
              <a:t/>
            </a:r>
            <a:br>
              <a:rPr lang="nl-NL" altLang="en-US"/>
            </a:br>
            <a:r>
              <a:rPr lang="nl-NL" altLang="en-US"/>
              <a:t>IEC 61131-3 Tutorial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Users? Which Users?</a:t>
            </a:r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1225550" y="4044950"/>
            <a:ext cx="2425700" cy="749300"/>
            <a:chOff x="772" y="2548"/>
            <a:chExt cx="1528" cy="472"/>
          </a:xfrm>
        </p:grpSpPr>
        <p:sp>
          <p:nvSpPr>
            <p:cNvPr id="24579" name="Oval 3"/>
            <p:cNvSpPr>
              <a:spLocks noChangeArrowheads="1"/>
            </p:cNvSpPr>
            <p:nvPr/>
          </p:nvSpPr>
          <p:spPr bwMode="auto">
            <a:xfrm>
              <a:off x="772" y="2548"/>
              <a:ext cx="1528" cy="4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902" y="2601"/>
              <a:ext cx="11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2800" b="1"/>
                <a:t>Education</a:t>
              </a:r>
            </a:p>
          </p:txBody>
        </p:sp>
      </p:grpSp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6559550" y="5111750"/>
            <a:ext cx="2654300" cy="977900"/>
            <a:chOff x="4132" y="3220"/>
            <a:chExt cx="1672" cy="616"/>
          </a:xfrm>
        </p:grpSpPr>
        <p:sp>
          <p:nvSpPr>
            <p:cNvPr id="24582" name="Oval 6"/>
            <p:cNvSpPr>
              <a:spLocks noChangeArrowheads="1"/>
            </p:cNvSpPr>
            <p:nvPr/>
          </p:nvSpPr>
          <p:spPr bwMode="auto">
            <a:xfrm>
              <a:off x="4132" y="3220"/>
              <a:ext cx="1672" cy="6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310" y="3369"/>
              <a:ext cx="1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2800" b="1"/>
                <a:t>Installation</a:t>
              </a:r>
            </a:p>
          </p:txBody>
        </p:sp>
      </p:grpSp>
      <p:grpSp>
        <p:nvGrpSpPr>
          <p:cNvPr id="24587" name="Group 11"/>
          <p:cNvGrpSpPr>
            <a:grpSpLocks/>
          </p:cNvGrpSpPr>
          <p:nvPr/>
        </p:nvGrpSpPr>
        <p:grpSpPr bwMode="auto">
          <a:xfrm>
            <a:off x="1987550" y="5111750"/>
            <a:ext cx="2654300" cy="977900"/>
            <a:chOff x="1252" y="3220"/>
            <a:chExt cx="1672" cy="616"/>
          </a:xfrm>
        </p:grpSpPr>
        <p:sp>
          <p:nvSpPr>
            <p:cNvPr id="24585" name="Oval 9"/>
            <p:cNvSpPr>
              <a:spLocks noChangeArrowheads="1"/>
            </p:cNvSpPr>
            <p:nvPr/>
          </p:nvSpPr>
          <p:spPr bwMode="auto">
            <a:xfrm>
              <a:off x="1252" y="3220"/>
              <a:ext cx="1672" cy="6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1430" y="3369"/>
              <a:ext cx="14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2800" b="1"/>
                <a:t>Maintenance</a:t>
              </a:r>
            </a:p>
          </p:txBody>
        </p:sp>
      </p:grpSp>
      <p:grpSp>
        <p:nvGrpSpPr>
          <p:cNvPr id="24590" name="Group 14"/>
          <p:cNvGrpSpPr>
            <a:grpSpLocks/>
          </p:cNvGrpSpPr>
          <p:nvPr/>
        </p:nvGrpSpPr>
        <p:grpSpPr bwMode="auto">
          <a:xfrm>
            <a:off x="4197350" y="4425950"/>
            <a:ext cx="3125788" cy="977900"/>
            <a:chOff x="2644" y="2788"/>
            <a:chExt cx="1969" cy="616"/>
          </a:xfrm>
        </p:grpSpPr>
        <p:sp>
          <p:nvSpPr>
            <p:cNvPr id="24588" name="Oval 12"/>
            <p:cNvSpPr>
              <a:spLocks noChangeArrowheads="1"/>
            </p:cNvSpPr>
            <p:nvPr/>
          </p:nvSpPr>
          <p:spPr bwMode="auto">
            <a:xfrm>
              <a:off x="2644" y="2788"/>
              <a:ext cx="1969" cy="6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2854" y="2937"/>
              <a:ext cx="15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2800" b="1"/>
                <a:t>Programming</a:t>
              </a:r>
            </a:p>
          </p:txBody>
        </p:sp>
      </p:grpSp>
      <p:grpSp>
        <p:nvGrpSpPr>
          <p:cNvPr id="24593" name="Group 17"/>
          <p:cNvGrpSpPr>
            <a:grpSpLocks/>
          </p:cNvGrpSpPr>
          <p:nvPr/>
        </p:nvGrpSpPr>
        <p:grpSpPr bwMode="auto">
          <a:xfrm>
            <a:off x="387350" y="2444750"/>
            <a:ext cx="2820988" cy="977900"/>
            <a:chOff x="244" y="1540"/>
            <a:chExt cx="1777" cy="616"/>
          </a:xfrm>
        </p:grpSpPr>
        <p:sp>
          <p:nvSpPr>
            <p:cNvPr id="24591" name="Oval 15"/>
            <p:cNvSpPr>
              <a:spLocks noChangeArrowheads="1"/>
            </p:cNvSpPr>
            <p:nvPr/>
          </p:nvSpPr>
          <p:spPr bwMode="auto">
            <a:xfrm>
              <a:off x="244" y="1540"/>
              <a:ext cx="1777" cy="6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433" y="1689"/>
              <a:ext cx="15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2800" b="1"/>
                <a:t>Process cntrl</a:t>
              </a:r>
            </a:p>
          </p:txBody>
        </p:sp>
      </p:grpSp>
      <p:grpSp>
        <p:nvGrpSpPr>
          <p:cNvPr id="24596" name="Group 20"/>
          <p:cNvGrpSpPr>
            <a:grpSpLocks/>
          </p:cNvGrpSpPr>
          <p:nvPr/>
        </p:nvGrpSpPr>
        <p:grpSpPr bwMode="auto">
          <a:xfrm>
            <a:off x="3816350" y="1911350"/>
            <a:ext cx="2882900" cy="977900"/>
            <a:chOff x="2404" y="1204"/>
            <a:chExt cx="1816" cy="616"/>
          </a:xfrm>
        </p:grpSpPr>
        <p:sp>
          <p:nvSpPr>
            <p:cNvPr id="24594" name="Oval 18"/>
            <p:cNvSpPr>
              <a:spLocks noChangeArrowheads="1"/>
            </p:cNvSpPr>
            <p:nvPr/>
          </p:nvSpPr>
          <p:spPr bwMode="auto">
            <a:xfrm>
              <a:off x="2404" y="1204"/>
              <a:ext cx="1816" cy="6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Rectangle 19"/>
            <p:cNvSpPr>
              <a:spLocks noChangeArrowheads="1"/>
            </p:cNvSpPr>
            <p:nvPr/>
          </p:nvSpPr>
          <p:spPr bwMode="auto">
            <a:xfrm>
              <a:off x="2598" y="1353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2800" b="1"/>
                <a:t>Discrete Mnf</a:t>
              </a:r>
            </a:p>
          </p:txBody>
        </p:sp>
      </p:grpSp>
      <p:grpSp>
        <p:nvGrpSpPr>
          <p:cNvPr id="24599" name="Group 23"/>
          <p:cNvGrpSpPr>
            <a:grpSpLocks/>
          </p:cNvGrpSpPr>
          <p:nvPr/>
        </p:nvGrpSpPr>
        <p:grpSpPr bwMode="auto">
          <a:xfrm>
            <a:off x="5721350" y="2825750"/>
            <a:ext cx="3757613" cy="977900"/>
            <a:chOff x="3604" y="1780"/>
            <a:chExt cx="2367" cy="616"/>
          </a:xfrm>
        </p:grpSpPr>
        <p:sp>
          <p:nvSpPr>
            <p:cNvPr id="24597" name="Oval 21"/>
            <p:cNvSpPr>
              <a:spLocks noChangeArrowheads="1"/>
            </p:cNvSpPr>
            <p:nvPr/>
          </p:nvSpPr>
          <p:spPr bwMode="auto">
            <a:xfrm>
              <a:off x="3604" y="1780"/>
              <a:ext cx="2367" cy="6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3857" y="1929"/>
              <a:ext cx="20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2800" b="1"/>
                <a:t>System Integrator</a:t>
              </a:r>
            </a:p>
          </p:txBody>
        </p:sp>
      </p:grpSp>
      <p:grpSp>
        <p:nvGrpSpPr>
          <p:cNvPr id="24602" name="Group 26"/>
          <p:cNvGrpSpPr>
            <a:grpSpLocks/>
          </p:cNvGrpSpPr>
          <p:nvPr/>
        </p:nvGrpSpPr>
        <p:grpSpPr bwMode="auto">
          <a:xfrm>
            <a:off x="3054350" y="3130550"/>
            <a:ext cx="2197100" cy="977900"/>
            <a:chOff x="1924" y="1972"/>
            <a:chExt cx="1384" cy="616"/>
          </a:xfrm>
        </p:grpSpPr>
        <p:sp>
          <p:nvSpPr>
            <p:cNvPr id="24600" name="Oval 24"/>
            <p:cNvSpPr>
              <a:spLocks noChangeArrowheads="1"/>
            </p:cNvSpPr>
            <p:nvPr/>
          </p:nvSpPr>
          <p:spPr bwMode="auto">
            <a:xfrm>
              <a:off x="1924" y="1972"/>
              <a:ext cx="1384" cy="6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2071" y="2121"/>
              <a:ext cx="10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2800" b="1"/>
                <a:t>  YOU ??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Users? Which Users?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nl-NL" altLang="en-US">
                <a:solidFill>
                  <a:schemeClr val="tx1"/>
                </a:solidFill>
              </a:rPr>
              <a:t>Automobile production lines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nl-NL" altLang="en-US">
                <a:solidFill>
                  <a:schemeClr val="tx1"/>
                </a:solidFill>
              </a:rPr>
              <a:t> Water treatment plant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nl-NL" altLang="en-US">
                <a:solidFill>
                  <a:schemeClr val="tx1"/>
                </a:solidFill>
              </a:rPr>
              <a:t> Food processing and packaging machinery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nl-NL" altLang="en-US">
                <a:solidFill>
                  <a:schemeClr val="tx1"/>
                </a:solidFill>
              </a:rPr>
              <a:t> Cable manufacturing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nl-NL" altLang="en-US">
                <a:solidFill>
                  <a:schemeClr val="tx1"/>
                </a:solidFill>
              </a:rPr>
              <a:t> Semi-conductor clean room automation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nl-NL" altLang="en-US">
                <a:solidFill>
                  <a:schemeClr val="tx1"/>
                </a:solidFill>
              </a:rPr>
              <a:t> Theme-park roller coasters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nl-NL" altLang="en-US">
                <a:solidFill>
                  <a:schemeClr val="tx1"/>
                </a:solidFill>
              </a:rPr>
              <a:t> Nuclear waste treatment plant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nl-NL" altLang="en-US">
                <a:solidFill>
                  <a:schemeClr val="tx1"/>
                </a:solidFill>
              </a:rPr>
              <a:t>This wide range encompass different skills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What is the Benefit of such a Standard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05000"/>
            <a:ext cx="8839200" cy="4419600"/>
          </a:xfrm>
          <a:noFill/>
          <a:ln/>
        </p:spPr>
        <p:txBody>
          <a:bodyPr/>
          <a:lstStyle/>
          <a:p>
            <a:r>
              <a:rPr lang="nl-NL" altLang="en-US">
                <a:solidFill>
                  <a:schemeClr val="accent1"/>
                </a:solidFill>
              </a:rPr>
              <a:t>Reduced waste of human resources (in training, debugging, maintenance and consultancy)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What is the Benefit of such a Standard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r>
              <a:rPr lang="nl-NL" altLang="en-US" sz="1600"/>
              <a:t>Reduced waste of human resources (in training, debugging, maintenance and consultancy)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63550" y="2978150"/>
            <a:ext cx="9055100" cy="1054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17525" y="3108325"/>
            <a:ext cx="9024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nl-NL" altLang="en-US" sz="2400" b="1" i="0">
                <a:solidFill>
                  <a:schemeClr val="accent1"/>
                </a:solidFill>
              </a:rPr>
              <a:t>Creating a focus to problem solving via software re-usability </a:t>
            </a:r>
          </a:p>
          <a:p>
            <a:r>
              <a:rPr lang="nl-NL" altLang="en-US" sz="2400" b="1" i="0">
                <a:solidFill>
                  <a:schemeClr val="accent1"/>
                </a:solidFill>
              </a:rPr>
              <a:t>(reduced application investment and supplier dependency)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What is the Benefit of such a Standard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r>
              <a:rPr lang="nl-NL" altLang="en-US" sz="1600"/>
              <a:t>Reduced waste of human resources (in training, debugging, maintenance and consultancy)</a:t>
            </a:r>
          </a:p>
          <a:p>
            <a:r>
              <a:rPr lang="nl-NL" altLang="en-US" sz="1600"/>
              <a:t>Creating a focus to problem solving via software re-usability (reduced application investment and supplier dependency)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63550" y="3587750"/>
            <a:ext cx="89789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93725" y="3717925"/>
            <a:ext cx="595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nl-NL" altLang="en-US" sz="2400" b="1" i="0">
                <a:solidFill>
                  <a:schemeClr val="accent1"/>
                </a:solidFill>
              </a:rPr>
              <a:t>Reduced misunderstandings and errors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What is the Benefit of such a Standard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r>
              <a:rPr lang="nl-NL" altLang="en-US" sz="1600"/>
              <a:t>Reduced waste of human resources (in training, debugging, maintenance and consultancy)</a:t>
            </a:r>
          </a:p>
          <a:p>
            <a:r>
              <a:rPr lang="nl-NL" altLang="en-US" sz="1600"/>
              <a:t>Creating a focus to problem solving via software re-usability (reduced application investment and supplier dependency)</a:t>
            </a:r>
          </a:p>
          <a:p>
            <a:r>
              <a:rPr lang="nl-NL" altLang="en-US" sz="1600"/>
              <a:t>Reduced misunderstandings and errors 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87350" y="3968750"/>
            <a:ext cx="9131300" cy="1054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93725" y="4098925"/>
            <a:ext cx="8262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nl-NL" altLang="en-US" sz="2400" b="1" i="0">
                <a:solidFill>
                  <a:schemeClr val="accent1"/>
                </a:solidFill>
              </a:rPr>
              <a:t>Programming techniques usable in more environments </a:t>
            </a:r>
          </a:p>
          <a:p>
            <a:r>
              <a:rPr lang="nl-NL" altLang="en-US" sz="2400" b="1" i="0">
                <a:solidFill>
                  <a:schemeClr val="accent1"/>
                </a:solidFill>
              </a:rPr>
              <a:t>(general industrial control)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What is the Benefit of such a Standard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r>
              <a:rPr lang="nl-NL" altLang="en-US" sz="1600"/>
              <a:t>Reduced waste of human resources (in training, debugging, maintenance and consultancy)</a:t>
            </a:r>
          </a:p>
          <a:p>
            <a:r>
              <a:rPr lang="nl-NL" altLang="en-US" sz="1600"/>
              <a:t>Creating a focus to problem solving via software re-usability (reduced application investment and supplier dependency)</a:t>
            </a:r>
          </a:p>
          <a:p>
            <a:r>
              <a:rPr lang="nl-NL" altLang="en-US" sz="1600"/>
              <a:t>Reduced misunderstandings and errors </a:t>
            </a:r>
          </a:p>
          <a:p>
            <a:r>
              <a:rPr lang="nl-NL" altLang="en-US" sz="1600"/>
              <a:t>Programming techniques usable in more environments (general industrial control)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63550" y="4425950"/>
            <a:ext cx="9131300" cy="1130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517525" y="4556125"/>
            <a:ext cx="9040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nl-NL" altLang="en-US" sz="2400" b="1" i="0">
                <a:solidFill>
                  <a:schemeClr val="accent1"/>
                </a:solidFill>
              </a:rPr>
              <a:t>Combining harmonously different components from different</a:t>
            </a:r>
          </a:p>
          <a:p>
            <a:r>
              <a:rPr lang="nl-NL" altLang="en-US" sz="2400" b="1" i="0">
                <a:solidFill>
                  <a:schemeClr val="accent1"/>
                </a:solidFill>
              </a:rPr>
              <a:t>locations, companies or countries, or projects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What is the Benefit of such a Standard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r>
              <a:rPr lang="nl-NL" altLang="en-US" sz="1600"/>
              <a:t>Reduced waste of human resources (in training, debugging, maintenance and consultancy)</a:t>
            </a:r>
          </a:p>
          <a:p>
            <a:r>
              <a:rPr lang="nl-NL" altLang="en-US" sz="1600"/>
              <a:t>Creating a focus to problem solving via software re-usability (reduced application investment and supplier dependency)</a:t>
            </a:r>
          </a:p>
          <a:p>
            <a:r>
              <a:rPr lang="nl-NL" altLang="en-US" sz="1600"/>
              <a:t>Reduced misunderstandings and errors </a:t>
            </a:r>
          </a:p>
          <a:p>
            <a:r>
              <a:rPr lang="nl-NL" altLang="en-US" sz="1600"/>
              <a:t>Programming techniques usable in more environments (general industrial control)</a:t>
            </a:r>
          </a:p>
          <a:p>
            <a:r>
              <a:rPr lang="nl-NL" altLang="en-US" sz="1600"/>
              <a:t>Combining harmonously different components from different locations, companies or countries, or projects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63550" y="5264150"/>
            <a:ext cx="85979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517525" y="5318125"/>
            <a:ext cx="694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nl-NL" altLang="en-US" sz="2400" b="1" i="0">
                <a:solidFill>
                  <a:schemeClr val="accent1"/>
                </a:solidFill>
              </a:rPr>
              <a:t>Increased connectivity (investment protection)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What is the Benefit of such a Standard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r>
              <a:rPr lang="nl-NL" altLang="en-US" sz="1600"/>
              <a:t>Reduced waste of human resources (in training, debugging, maintenance and consultancy)</a:t>
            </a:r>
          </a:p>
          <a:p>
            <a:r>
              <a:rPr lang="nl-NL" altLang="en-US" sz="1600"/>
              <a:t>Creating a focus to problem solving via software re-usability (reduced application investment and supplier dependency)</a:t>
            </a:r>
          </a:p>
          <a:p>
            <a:r>
              <a:rPr lang="nl-NL" altLang="en-US" sz="1600"/>
              <a:t>Reduced misunderstandings and errors </a:t>
            </a:r>
          </a:p>
          <a:p>
            <a:r>
              <a:rPr lang="nl-NL" altLang="en-US" sz="1600"/>
              <a:t>Programming techniques usable in more environments (general industrial control)</a:t>
            </a:r>
          </a:p>
          <a:p>
            <a:r>
              <a:rPr lang="nl-NL" altLang="en-US" sz="1600"/>
              <a:t>Combining harmonously different components from different locations, companies or countries, or projects</a:t>
            </a:r>
          </a:p>
          <a:p>
            <a:r>
              <a:rPr lang="nl-NL" altLang="en-US" sz="1600"/>
              <a:t>Increased connectivity (investment protection)</a:t>
            </a:r>
          </a:p>
        </p:txBody>
      </p:sp>
      <p:pic>
        <p:nvPicPr>
          <p:cNvPr id="40964" name="Picture 4"/>
          <p:cNvPicPr>
            <a:picLocks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7300" y="2632075"/>
            <a:ext cx="4610100" cy="2963863"/>
          </a:xfrm>
          <a:noFill/>
          <a:ln/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>
                <a:solidFill>
                  <a:srgbClr val="FC0128"/>
                </a:solidFill>
              </a:rPr>
              <a:t>Key quality features of IEC 61131-3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9372600" cy="4164013"/>
          </a:xfrm>
          <a:solidFill>
            <a:schemeClr val="bg1"/>
          </a:solidFill>
          <a:ln/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nl-NL" altLang="en-US">
                <a:solidFill>
                  <a:schemeClr val="tx1"/>
                </a:solidFill>
              </a:rPr>
              <a:t> Structured software </a:t>
            </a:r>
            <a:r>
              <a:rPr lang="nl-NL" altLang="en-US" b="0" i="1">
                <a:solidFill>
                  <a:srgbClr val="1400D5"/>
                </a:solidFill>
              </a:rPr>
              <a:t>- through use of Configuration,  </a:t>
            </a:r>
            <a:br>
              <a:rPr lang="nl-NL" altLang="en-US" b="0" i="1">
                <a:solidFill>
                  <a:srgbClr val="1400D5"/>
                </a:solidFill>
              </a:rPr>
            </a:br>
            <a:r>
              <a:rPr lang="nl-NL" altLang="en-US" b="0" i="1">
                <a:solidFill>
                  <a:srgbClr val="1400D5"/>
                </a:solidFill>
              </a:rPr>
              <a:t>   Resource and Program Organization Units (POUs)</a:t>
            </a:r>
            <a:endParaRPr lang="nl-NL" altLang="en-US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nl-NL" altLang="en-US" b="0" i="1">
                <a:solidFill>
                  <a:schemeClr val="tx1"/>
                </a:solidFill>
              </a:rPr>
              <a:t> </a:t>
            </a:r>
            <a:r>
              <a:rPr lang="nl-NL" altLang="en-US">
                <a:solidFill>
                  <a:schemeClr val="tx1"/>
                </a:solidFill>
              </a:rPr>
              <a:t>Strong Data Typing </a:t>
            </a:r>
            <a:r>
              <a:rPr lang="nl-NL" altLang="en-US" b="0" i="1">
                <a:solidFill>
                  <a:srgbClr val="1400D5"/>
                </a:solidFill>
              </a:rPr>
              <a:t>- through languages that restrict </a:t>
            </a:r>
            <a:br>
              <a:rPr lang="nl-NL" altLang="en-US" b="0" i="1">
                <a:solidFill>
                  <a:srgbClr val="1400D5"/>
                </a:solidFill>
              </a:rPr>
            </a:br>
            <a:r>
              <a:rPr lang="nl-NL" altLang="en-US" b="0" i="1">
                <a:solidFill>
                  <a:srgbClr val="1400D5"/>
                </a:solidFill>
              </a:rPr>
              <a:t>  operations to only apply to appropriate types of data</a:t>
            </a:r>
            <a:endParaRPr lang="nl-NL" altLang="en-US">
              <a:solidFill>
                <a:srgbClr val="1400D5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50000"/>
              </a:spcBef>
              <a:spcAft>
                <a:spcPct val="15000"/>
              </a:spcAft>
              <a:buClr>
                <a:schemeClr val="tx1"/>
              </a:buClr>
              <a:buFontTx/>
              <a:buChar char="•"/>
            </a:pPr>
            <a:r>
              <a:rPr lang="nl-NL" altLang="en-US">
                <a:solidFill>
                  <a:srgbClr val="1400D5"/>
                </a:solidFill>
              </a:rPr>
              <a:t>  </a:t>
            </a:r>
            <a:r>
              <a:rPr lang="nl-NL" altLang="en-US">
                <a:solidFill>
                  <a:schemeClr val="tx1"/>
                </a:solidFill>
              </a:rPr>
              <a:t>Execution control</a:t>
            </a:r>
            <a:r>
              <a:rPr lang="nl-NL" altLang="en-US">
                <a:solidFill>
                  <a:srgbClr val="1400D5"/>
                </a:solidFill>
              </a:rPr>
              <a:t> </a:t>
            </a:r>
            <a:r>
              <a:rPr lang="nl-NL" altLang="en-US" b="0" i="1">
                <a:solidFill>
                  <a:srgbClr val="1400D5"/>
                </a:solidFill>
              </a:rPr>
              <a:t>- through use of tasks </a:t>
            </a:r>
            <a:endParaRPr lang="nl-NL" altLang="en-US">
              <a:solidFill>
                <a:srgbClr val="1400D5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nl-NL" altLang="en-US">
                <a:solidFill>
                  <a:srgbClr val="1400D5"/>
                </a:solidFill>
              </a:rPr>
              <a:t>  </a:t>
            </a:r>
            <a:r>
              <a:rPr lang="nl-NL" altLang="en-US">
                <a:solidFill>
                  <a:schemeClr val="tx1"/>
                </a:solidFill>
              </a:rPr>
              <a:t>Complex sequential behaviour</a:t>
            </a:r>
            <a:r>
              <a:rPr lang="nl-NL" altLang="en-US">
                <a:solidFill>
                  <a:srgbClr val="1400D5"/>
                </a:solidFill>
              </a:rPr>
              <a:t> </a:t>
            </a:r>
            <a:r>
              <a:rPr lang="nl-NL" altLang="en-US" b="0" i="1">
                <a:solidFill>
                  <a:srgbClr val="1400D5"/>
                </a:solidFill>
              </a:rPr>
              <a:t>- through Sequential </a:t>
            </a:r>
            <a:br>
              <a:rPr lang="nl-NL" altLang="en-US" b="0" i="1">
                <a:solidFill>
                  <a:srgbClr val="1400D5"/>
                </a:solidFill>
              </a:rPr>
            </a:br>
            <a:r>
              <a:rPr lang="nl-NL" altLang="en-US" b="0" i="1">
                <a:solidFill>
                  <a:srgbClr val="1400D5"/>
                </a:solidFill>
              </a:rPr>
              <a:t>   Function Charts</a:t>
            </a:r>
            <a:endParaRPr lang="nl-NL" altLang="en-US">
              <a:solidFill>
                <a:srgbClr val="1400D5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nl-NL" altLang="en-US">
                <a:solidFill>
                  <a:srgbClr val="1400D5"/>
                </a:solidFill>
              </a:rPr>
              <a:t>  </a:t>
            </a:r>
            <a:r>
              <a:rPr lang="nl-NL" altLang="en-US">
                <a:solidFill>
                  <a:schemeClr val="tx1"/>
                </a:solidFill>
              </a:rPr>
              <a:t>Software encapsulation</a:t>
            </a:r>
            <a:r>
              <a:rPr lang="nl-NL" altLang="en-US">
                <a:solidFill>
                  <a:srgbClr val="1400D5"/>
                </a:solidFill>
              </a:rPr>
              <a:t> </a:t>
            </a:r>
            <a:r>
              <a:rPr lang="nl-NL" altLang="en-US" b="0" i="1">
                <a:solidFill>
                  <a:srgbClr val="1400D5"/>
                </a:solidFill>
              </a:rPr>
              <a:t>- through use of POUs</a:t>
            </a:r>
            <a:r>
              <a:rPr lang="nl-NL" altLang="en-US" b="0" i="1">
                <a:solidFill>
                  <a:schemeClr val="folHlink"/>
                </a:solidFill>
              </a:rPr>
              <a:t>, </a:t>
            </a:r>
            <a:br>
              <a:rPr lang="nl-NL" altLang="en-US" b="0" i="1">
                <a:solidFill>
                  <a:schemeClr val="folHlink"/>
                </a:solidFill>
              </a:rPr>
            </a:br>
            <a:r>
              <a:rPr lang="nl-NL" altLang="en-US" b="0" i="1">
                <a:solidFill>
                  <a:schemeClr val="folHlink"/>
                </a:solidFill>
              </a:rPr>
              <a:t>   </a:t>
            </a:r>
            <a:r>
              <a:rPr lang="nl-NL" altLang="en-US" b="0" i="1">
                <a:solidFill>
                  <a:srgbClr val="1400D5"/>
                </a:solidFill>
              </a:rPr>
              <a:t>structures and complex data types.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7010400" cy="1752600"/>
          </a:xfrm>
          <a:noFill/>
          <a:ln/>
        </p:spPr>
        <p:txBody>
          <a:bodyPr/>
          <a:lstStyle/>
          <a:p>
            <a:pPr marL="285750" indent="-285750"/>
            <a:r>
              <a:rPr lang="nl-NL" altLang="en-US" sz="3600">
                <a:solidFill>
                  <a:srgbClr val="790015"/>
                </a:solidFill>
              </a:rPr>
              <a:t>	</a:t>
            </a:r>
            <a:r>
              <a:rPr lang="nl-NL" altLang="en-US" sz="2800" i="1">
                <a:solidFill>
                  <a:schemeClr val="tx1"/>
                </a:solidFill>
              </a:rPr>
              <a:t>the future is here</a:t>
            </a:r>
            <a:endParaRPr lang="nl-NL" altLang="en-US" sz="2800">
              <a:solidFill>
                <a:schemeClr val="tx1"/>
              </a:solidFill>
            </a:endParaRPr>
          </a:p>
          <a:p>
            <a:pPr marL="285750" indent="-285750"/>
            <a:endParaRPr lang="nl-NL" altLang="en-US" sz="2800">
              <a:solidFill>
                <a:schemeClr val="tx1"/>
              </a:solidFill>
            </a:endParaRPr>
          </a:p>
          <a:p>
            <a:pPr marL="285750" indent="-285750"/>
            <a:r>
              <a:rPr lang="nl-NL" altLang="en-US" sz="1800">
                <a:solidFill>
                  <a:schemeClr val="tx1"/>
                </a:solidFill>
              </a:rPr>
              <a:t>Eelco van der Wal</a:t>
            </a:r>
          </a:p>
          <a:p>
            <a:pPr marL="285750" indent="-285750"/>
            <a:r>
              <a:rPr lang="nl-NL" altLang="en-US" sz="1800">
                <a:solidFill>
                  <a:schemeClr val="tx1"/>
                </a:solidFill>
              </a:rPr>
              <a:t>Managing Director PLCopen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8382000" cy="1143000"/>
          </a:xfrm>
          <a:noFill/>
          <a:ln/>
        </p:spPr>
        <p:txBody>
          <a:bodyPr/>
          <a:lstStyle/>
          <a:p>
            <a:r>
              <a:rPr lang="nl-NL" altLang="en-US"/>
              <a:t>Harmonizing the way people look to control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8382000" cy="1143000"/>
          </a:xfrm>
          <a:noFill/>
          <a:ln/>
        </p:spPr>
        <p:txBody>
          <a:bodyPr/>
          <a:lstStyle/>
          <a:p>
            <a:r>
              <a:rPr lang="nl-NL" altLang="en-US"/>
              <a:t>An 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7010400" cy="1752600"/>
          </a:xfrm>
          <a:noFill/>
          <a:ln/>
        </p:spPr>
        <p:txBody>
          <a:bodyPr/>
          <a:lstStyle/>
          <a:p>
            <a:pPr marL="285750" indent="-285750"/>
            <a:r>
              <a:rPr lang="nl-NL" altLang="en-US"/>
              <a:t>Fermentation Control System</a:t>
            </a:r>
          </a:p>
          <a:p>
            <a:pPr marL="285750" indent="-285750"/>
            <a:endParaRPr lang="nl-NL" altLang="en-US"/>
          </a:p>
          <a:p>
            <a:pPr marL="285750" indent="-285750"/>
            <a:endParaRPr lang="nl-NL" altLang="en-US"/>
          </a:p>
          <a:p>
            <a:pPr marL="285750" indent="-285750"/>
            <a:r>
              <a:rPr lang="nl-NL" altLang="en-US" sz="1400"/>
              <a:t>courtesy of Omron Electronics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 sz="2800"/>
              <a:t>Fermentation Process</a:t>
            </a:r>
          </a:p>
        </p:txBody>
      </p:sp>
      <p:grpSp>
        <p:nvGrpSpPr>
          <p:cNvPr id="47170" name="Group 66"/>
          <p:cNvGrpSpPr>
            <a:grpSpLocks/>
          </p:cNvGrpSpPr>
          <p:nvPr/>
        </p:nvGrpSpPr>
        <p:grpSpPr bwMode="auto">
          <a:xfrm>
            <a:off x="1824038" y="2062163"/>
            <a:ext cx="5881687" cy="4032250"/>
            <a:chOff x="1149" y="1299"/>
            <a:chExt cx="3705" cy="2540"/>
          </a:xfrm>
        </p:grpSpPr>
        <p:grpSp>
          <p:nvGrpSpPr>
            <p:cNvPr id="47109" name="Group 5"/>
            <p:cNvGrpSpPr>
              <a:grpSpLocks/>
            </p:cNvGrpSpPr>
            <p:nvPr/>
          </p:nvGrpSpPr>
          <p:grpSpPr bwMode="auto">
            <a:xfrm>
              <a:off x="3474" y="2208"/>
              <a:ext cx="954" cy="42"/>
              <a:chOff x="3474" y="2208"/>
              <a:chExt cx="954" cy="42"/>
            </a:xfrm>
          </p:grpSpPr>
          <p:sp>
            <p:nvSpPr>
              <p:cNvPr id="47107" name="Line 3"/>
              <p:cNvSpPr>
                <a:spLocks noChangeShapeType="1"/>
              </p:cNvSpPr>
              <p:nvPr/>
            </p:nvSpPr>
            <p:spPr bwMode="auto">
              <a:xfrm>
                <a:off x="3474" y="2208"/>
                <a:ext cx="9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8" name="Line 4"/>
              <p:cNvSpPr>
                <a:spLocks noChangeShapeType="1"/>
              </p:cNvSpPr>
              <p:nvPr/>
            </p:nvSpPr>
            <p:spPr bwMode="auto">
              <a:xfrm>
                <a:off x="3480" y="2250"/>
                <a:ext cx="9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2466" y="2616"/>
              <a:ext cx="1189" cy="901"/>
            </a:xfrm>
            <a:prstGeom prst="rect">
              <a:avLst/>
            </a:prstGeom>
            <a:solidFill>
              <a:srgbClr val="9999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2462" y="2085"/>
              <a:ext cx="1197" cy="143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3017" y="1768"/>
              <a:ext cx="86" cy="159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3110" y="3046"/>
              <a:ext cx="361" cy="7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2649" y="3046"/>
              <a:ext cx="362" cy="7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2649" y="2886"/>
              <a:ext cx="362" cy="73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3110" y="2886"/>
              <a:ext cx="361" cy="73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3661" y="2832"/>
              <a:ext cx="87" cy="526"/>
            </a:xfrm>
            <a:prstGeom prst="rect">
              <a:avLst/>
            </a:prstGeom>
            <a:solidFill>
              <a:srgbClr val="D1D1D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2373" y="2849"/>
              <a:ext cx="86" cy="509"/>
            </a:xfrm>
            <a:prstGeom prst="rect">
              <a:avLst/>
            </a:prstGeom>
            <a:solidFill>
              <a:srgbClr val="D1D1D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Freeform 15"/>
            <p:cNvSpPr>
              <a:spLocks/>
            </p:cNvSpPr>
            <p:nvPr/>
          </p:nvSpPr>
          <p:spPr bwMode="auto">
            <a:xfrm>
              <a:off x="3481" y="2724"/>
              <a:ext cx="646" cy="51"/>
            </a:xfrm>
            <a:custGeom>
              <a:avLst/>
              <a:gdLst>
                <a:gd name="T0" fmla="*/ 93 w 646"/>
                <a:gd name="T1" fmla="*/ 0 h 51"/>
                <a:gd name="T2" fmla="*/ 645 w 646"/>
                <a:gd name="T3" fmla="*/ 0 h 51"/>
                <a:gd name="T4" fmla="*/ 645 w 646"/>
                <a:gd name="T5" fmla="*/ 50 h 51"/>
                <a:gd name="T6" fmla="*/ 93 w 646"/>
                <a:gd name="T7" fmla="*/ 50 h 51"/>
                <a:gd name="T8" fmla="*/ 0 w 646"/>
                <a:gd name="T9" fmla="*/ 0 h 51"/>
                <a:gd name="T10" fmla="*/ 93 w 646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6" h="51">
                  <a:moveTo>
                    <a:pt x="93" y="0"/>
                  </a:moveTo>
                  <a:lnTo>
                    <a:pt x="645" y="0"/>
                  </a:lnTo>
                  <a:lnTo>
                    <a:pt x="645" y="50"/>
                  </a:lnTo>
                  <a:lnTo>
                    <a:pt x="93" y="50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solidFill>
              <a:srgbClr val="000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0" name="Freeform 16"/>
            <p:cNvSpPr>
              <a:spLocks/>
            </p:cNvSpPr>
            <p:nvPr/>
          </p:nvSpPr>
          <p:spPr bwMode="auto">
            <a:xfrm>
              <a:off x="3478" y="2627"/>
              <a:ext cx="645" cy="51"/>
            </a:xfrm>
            <a:custGeom>
              <a:avLst/>
              <a:gdLst>
                <a:gd name="T0" fmla="*/ 93 w 645"/>
                <a:gd name="T1" fmla="*/ 0 h 51"/>
                <a:gd name="T2" fmla="*/ 644 w 645"/>
                <a:gd name="T3" fmla="*/ 0 h 51"/>
                <a:gd name="T4" fmla="*/ 644 w 645"/>
                <a:gd name="T5" fmla="*/ 50 h 51"/>
                <a:gd name="T6" fmla="*/ 93 w 645"/>
                <a:gd name="T7" fmla="*/ 50 h 51"/>
                <a:gd name="T8" fmla="*/ 0 w 645"/>
                <a:gd name="T9" fmla="*/ 0 h 51"/>
                <a:gd name="T10" fmla="*/ 93 w 645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5" h="51">
                  <a:moveTo>
                    <a:pt x="93" y="0"/>
                  </a:moveTo>
                  <a:lnTo>
                    <a:pt x="644" y="0"/>
                  </a:lnTo>
                  <a:lnTo>
                    <a:pt x="644" y="50"/>
                  </a:lnTo>
                  <a:lnTo>
                    <a:pt x="93" y="50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solidFill>
              <a:srgbClr val="FC0128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1" name="Rectangle 17"/>
            <p:cNvSpPr>
              <a:spLocks noChangeArrowheads="1"/>
            </p:cNvSpPr>
            <p:nvPr/>
          </p:nvSpPr>
          <p:spPr bwMode="auto">
            <a:xfrm>
              <a:off x="2788" y="1707"/>
              <a:ext cx="525" cy="54"/>
            </a:xfrm>
            <a:prstGeom prst="rect">
              <a:avLst/>
            </a:prstGeom>
            <a:solidFill>
              <a:srgbClr val="99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Rectangle 18"/>
            <p:cNvSpPr>
              <a:spLocks noChangeArrowheads="1"/>
            </p:cNvSpPr>
            <p:nvPr/>
          </p:nvSpPr>
          <p:spPr bwMode="auto">
            <a:xfrm>
              <a:off x="3281" y="1379"/>
              <a:ext cx="257" cy="271"/>
            </a:xfrm>
            <a:prstGeom prst="rect">
              <a:avLst/>
            </a:prstGeom>
            <a:solidFill>
              <a:srgbClr val="99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>
              <a:off x="3416" y="1657"/>
              <a:ext cx="0" cy="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3326" y="1707"/>
              <a:ext cx="174" cy="43"/>
            </a:xfrm>
            <a:prstGeom prst="rect">
              <a:avLst/>
            </a:prstGeom>
            <a:solidFill>
              <a:srgbClr val="9999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3517" y="3301"/>
              <a:ext cx="0" cy="5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flipV="1">
              <a:off x="3572" y="3297"/>
              <a:ext cx="0" cy="5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3525" y="3484"/>
              <a:ext cx="33" cy="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1427" y="2921"/>
              <a:ext cx="6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200" i="0">
                  <a:solidFill>
                    <a:srgbClr val="000000"/>
                  </a:solidFill>
                  <a:latin typeface="Arial" pitchFamily="34" charset="0"/>
                </a:rPr>
                <a:t>Heater band</a:t>
              </a:r>
            </a:p>
          </p:txBody>
        </p:sp>
        <p:sp>
          <p:nvSpPr>
            <p:cNvPr id="47129" name="Rectangle 25"/>
            <p:cNvSpPr>
              <a:spLocks noChangeArrowheads="1"/>
            </p:cNvSpPr>
            <p:nvPr/>
          </p:nvSpPr>
          <p:spPr bwMode="auto">
            <a:xfrm>
              <a:off x="1155" y="2162"/>
              <a:ext cx="72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200" i="0">
                  <a:solidFill>
                    <a:srgbClr val="000000"/>
                  </a:solidFill>
                  <a:latin typeface="Arial" pitchFamily="34" charset="0"/>
                </a:rPr>
                <a:t>Acidic reagent</a:t>
              </a:r>
            </a:p>
          </p:txBody>
        </p:sp>
        <p:sp>
          <p:nvSpPr>
            <p:cNvPr id="47130" name="Rectangle 26"/>
            <p:cNvSpPr>
              <a:spLocks noChangeArrowheads="1"/>
            </p:cNvSpPr>
            <p:nvPr/>
          </p:nvSpPr>
          <p:spPr bwMode="auto">
            <a:xfrm>
              <a:off x="1149" y="2414"/>
              <a:ext cx="69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200" i="0">
                  <a:solidFill>
                    <a:srgbClr val="000000"/>
                  </a:solidFill>
                  <a:latin typeface="Arial" pitchFamily="34" charset="0"/>
                </a:rPr>
                <a:t>Alkali reagent</a:t>
              </a:r>
            </a:p>
          </p:txBody>
        </p:sp>
        <p:sp>
          <p:nvSpPr>
            <p:cNvPr id="47131" name="Rectangle 27"/>
            <p:cNvSpPr>
              <a:spLocks noChangeArrowheads="1"/>
            </p:cNvSpPr>
            <p:nvPr/>
          </p:nvSpPr>
          <p:spPr bwMode="auto">
            <a:xfrm>
              <a:off x="3719" y="3659"/>
              <a:ext cx="69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200" i="0">
                  <a:solidFill>
                    <a:srgbClr val="000000"/>
                  </a:solidFill>
                  <a:latin typeface="Arial" pitchFamily="34" charset="0"/>
                </a:rPr>
                <a:t>Harvest valve</a:t>
              </a:r>
            </a:p>
          </p:txBody>
        </p:sp>
        <p:sp>
          <p:nvSpPr>
            <p:cNvPr id="47132" name="Rectangle 28"/>
            <p:cNvSpPr>
              <a:spLocks noChangeArrowheads="1"/>
            </p:cNvSpPr>
            <p:nvPr/>
          </p:nvSpPr>
          <p:spPr bwMode="auto">
            <a:xfrm>
              <a:off x="4158" y="2704"/>
              <a:ext cx="5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200" i="0">
                  <a:solidFill>
                    <a:srgbClr val="000000"/>
                  </a:solidFill>
                  <a:latin typeface="Arial" pitchFamily="34" charset="0"/>
                </a:rPr>
                <a:t>pH sensor</a:t>
              </a:r>
            </a:p>
          </p:txBody>
        </p:sp>
        <p:sp>
          <p:nvSpPr>
            <p:cNvPr id="47133" name="Rectangle 29"/>
            <p:cNvSpPr>
              <a:spLocks noChangeArrowheads="1"/>
            </p:cNvSpPr>
            <p:nvPr/>
          </p:nvSpPr>
          <p:spPr bwMode="auto">
            <a:xfrm>
              <a:off x="4188" y="2473"/>
              <a:ext cx="66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200" i="0">
                  <a:solidFill>
                    <a:srgbClr val="000000"/>
                  </a:solidFill>
                  <a:latin typeface="Arial" pitchFamily="34" charset="0"/>
                </a:rPr>
                <a:t>Temperature</a:t>
              </a:r>
            </a:p>
          </p:txBody>
        </p:sp>
        <p:sp>
          <p:nvSpPr>
            <p:cNvPr id="47134" name="Rectangle 30"/>
            <p:cNvSpPr>
              <a:spLocks noChangeArrowheads="1"/>
            </p:cNvSpPr>
            <p:nvPr/>
          </p:nvSpPr>
          <p:spPr bwMode="auto">
            <a:xfrm>
              <a:off x="4194" y="2570"/>
              <a:ext cx="4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200" i="0">
                  <a:solidFill>
                    <a:srgbClr val="000000"/>
                  </a:solidFill>
                  <a:latin typeface="Arial" pitchFamily="34" charset="0"/>
                </a:rPr>
                <a:t>sensor</a:t>
              </a:r>
            </a:p>
          </p:txBody>
        </p:sp>
        <p:sp>
          <p:nvSpPr>
            <p:cNvPr id="47135" name="Rectangle 31"/>
            <p:cNvSpPr>
              <a:spLocks noChangeArrowheads="1"/>
            </p:cNvSpPr>
            <p:nvPr/>
          </p:nvSpPr>
          <p:spPr bwMode="auto">
            <a:xfrm>
              <a:off x="4249" y="2008"/>
              <a:ext cx="58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200" i="0">
                  <a:solidFill>
                    <a:srgbClr val="000000"/>
                  </a:solidFill>
                  <a:latin typeface="Arial" pitchFamily="34" charset="0"/>
                </a:rPr>
                <a:t>Feed valve</a:t>
              </a:r>
            </a:p>
          </p:txBody>
        </p:sp>
        <p:sp>
          <p:nvSpPr>
            <p:cNvPr id="47136" name="Rectangle 32"/>
            <p:cNvSpPr>
              <a:spLocks noChangeArrowheads="1"/>
            </p:cNvSpPr>
            <p:nvPr/>
          </p:nvSpPr>
          <p:spPr bwMode="auto">
            <a:xfrm>
              <a:off x="3604" y="1299"/>
              <a:ext cx="44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200" i="0">
                  <a:solidFill>
                    <a:srgbClr val="000000"/>
                  </a:solidFill>
                  <a:latin typeface="Arial" pitchFamily="34" charset="0"/>
                </a:rPr>
                <a:t>Agitator</a:t>
              </a:r>
            </a:p>
          </p:txBody>
        </p:sp>
        <p:grpSp>
          <p:nvGrpSpPr>
            <p:cNvPr id="47139" name="Group 35"/>
            <p:cNvGrpSpPr>
              <a:grpSpLocks/>
            </p:cNvGrpSpPr>
            <p:nvPr/>
          </p:nvGrpSpPr>
          <p:grpSpPr bwMode="auto">
            <a:xfrm>
              <a:off x="3450" y="3714"/>
              <a:ext cx="184" cy="92"/>
              <a:chOff x="3450" y="3714"/>
              <a:chExt cx="184" cy="92"/>
            </a:xfrm>
          </p:grpSpPr>
          <p:sp>
            <p:nvSpPr>
              <p:cNvPr id="47137" name="AutoShape 33"/>
              <p:cNvSpPr>
                <a:spLocks noChangeArrowheads="1"/>
              </p:cNvSpPr>
              <p:nvPr/>
            </p:nvSpPr>
            <p:spPr bwMode="auto">
              <a:xfrm rot="16200000">
                <a:off x="3544" y="3716"/>
                <a:ext cx="92" cy="88"/>
              </a:xfrm>
              <a:prstGeom prst="triangle">
                <a:avLst>
                  <a:gd name="adj" fmla="val 49995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38" name="AutoShape 34"/>
              <p:cNvSpPr>
                <a:spLocks noChangeArrowheads="1"/>
              </p:cNvSpPr>
              <p:nvPr/>
            </p:nvSpPr>
            <p:spPr bwMode="auto">
              <a:xfrm rot="5400000" flipH="1">
                <a:off x="3448" y="3716"/>
                <a:ext cx="92" cy="88"/>
              </a:xfrm>
              <a:prstGeom prst="triangle">
                <a:avLst>
                  <a:gd name="adj" fmla="val 49995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>
              <a:off x="3060" y="171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>
              <a:off x="3141" y="171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>
              <a:off x="3204" y="171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>
              <a:off x="3258" y="171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>
              <a:off x="2988" y="171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>
              <a:off x="2934" y="171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>
              <a:off x="2889" y="171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>
              <a:off x="2847" y="171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>
              <a:off x="2820" y="171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>
              <a:off x="3285" y="171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>
              <a:off x="3360" y="1710"/>
              <a:ext cx="0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>
              <a:off x="3342" y="1710"/>
              <a:ext cx="0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>
              <a:off x="3381" y="1710"/>
              <a:ext cx="0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>
              <a:off x="3363" y="1710"/>
              <a:ext cx="0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>
              <a:off x="3393" y="1710"/>
              <a:ext cx="0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157" name="Group 53"/>
            <p:cNvGrpSpPr>
              <a:grpSpLocks/>
            </p:cNvGrpSpPr>
            <p:nvPr/>
          </p:nvGrpSpPr>
          <p:grpSpPr bwMode="auto">
            <a:xfrm>
              <a:off x="4024" y="2138"/>
              <a:ext cx="92" cy="184"/>
              <a:chOff x="4024" y="2138"/>
              <a:chExt cx="92" cy="184"/>
            </a:xfrm>
          </p:grpSpPr>
          <p:sp>
            <p:nvSpPr>
              <p:cNvPr id="47155" name="AutoShape 51"/>
              <p:cNvSpPr>
                <a:spLocks noChangeArrowheads="1"/>
              </p:cNvSpPr>
              <p:nvPr/>
            </p:nvSpPr>
            <p:spPr bwMode="auto">
              <a:xfrm>
                <a:off x="4024" y="2234"/>
                <a:ext cx="92" cy="88"/>
              </a:xfrm>
              <a:prstGeom prst="triangle">
                <a:avLst>
                  <a:gd name="adj" fmla="val 49995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6" name="AutoShape 52"/>
              <p:cNvSpPr>
                <a:spLocks noChangeArrowheads="1"/>
              </p:cNvSpPr>
              <p:nvPr/>
            </p:nvSpPr>
            <p:spPr bwMode="auto">
              <a:xfrm rot="10800000" flipH="1">
                <a:off x="4024" y="2138"/>
                <a:ext cx="92" cy="88"/>
              </a:xfrm>
              <a:prstGeom prst="triangle">
                <a:avLst>
                  <a:gd name="adj" fmla="val 49995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160" name="Group 56"/>
            <p:cNvGrpSpPr>
              <a:grpSpLocks/>
            </p:cNvGrpSpPr>
            <p:nvPr/>
          </p:nvGrpSpPr>
          <p:grpSpPr bwMode="auto">
            <a:xfrm>
              <a:off x="1944" y="2256"/>
              <a:ext cx="666" cy="36"/>
              <a:chOff x="1944" y="2256"/>
              <a:chExt cx="666" cy="36"/>
            </a:xfrm>
          </p:grpSpPr>
          <p:sp>
            <p:nvSpPr>
              <p:cNvPr id="47158" name="Line 54"/>
              <p:cNvSpPr>
                <a:spLocks noChangeShapeType="1"/>
              </p:cNvSpPr>
              <p:nvPr/>
            </p:nvSpPr>
            <p:spPr bwMode="auto">
              <a:xfrm>
                <a:off x="1944" y="2256"/>
                <a:ext cx="6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9" name="Line 55"/>
              <p:cNvSpPr>
                <a:spLocks noChangeShapeType="1"/>
              </p:cNvSpPr>
              <p:nvPr/>
            </p:nvSpPr>
            <p:spPr bwMode="auto">
              <a:xfrm>
                <a:off x="1948" y="2292"/>
                <a:ext cx="6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163" name="Group 59"/>
            <p:cNvGrpSpPr>
              <a:grpSpLocks/>
            </p:cNvGrpSpPr>
            <p:nvPr/>
          </p:nvGrpSpPr>
          <p:grpSpPr bwMode="auto">
            <a:xfrm>
              <a:off x="1944" y="2478"/>
              <a:ext cx="666" cy="36"/>
              <a:chOff x="1944" y="2478"/>
              <a:chExt cx="666" cy="36"/>
            </a:xfrm>
          </p:grpSpPr>
          <p:sp>
            <p:nvSpPr>
              <p:cNvPr id="47161" name="Line 57"/>
              <p:cNvSpPr>
                <a:spLocks noChangeShapeType="1"/>
              </p:cNvSpPr>
              <p:nvPr/>
            </p:nvSpPr>
            <p:spPr bwMode="auto">
              <a:xfrm>
                <a:off x="1944" y="2478"/>
                <a:ext cx="6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2" name="Line 58"/>
              <p:cNvSpPr>
                <a:spLocks noChangeShapeType="1"/>
              </p:cNvSpPr>
              <p:nvPr/>
            </p:nvSpPr>
            <p:spPr bwMode="auto">
              <a:xfrm>
                <a:off x="1948" y="2514"/>
                <a:ext cx="6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166" name="Group 62"/>
            <p:cNvGrpSpPr>
              <a:grpSpLocks/>
            </p:cNvGrpSpPr>
            <p:nvPr/>
          </p:nvGrpSpPr>
          <p:grpSpPr bwMode="auto">
            <a:xfrm>
              <a:off x="2188" y="2174"/>
              <a:ext cx="92" cy="184"/>
              <a:chOff x="2188" y="2174"/>
              <a:chExt cx="92" cy="184"/>
            </a:xfrm>
          </p:grpSpPr>
          <p:sp>
            <p:nvSpPr>
              <p:cNvPr id="47164" name="AutoShape 60"/>
              <p:cNvSpPr>
                <a:spLocks noChangeArrowheads="1"/>
              </p:cNvSpPr>
              <p:nvPr/>
            </p:nvSpPr>
            <p:spPr bwMode="auto">
              <a:xfrm>
                <a:off x="2188" y="2270"/>
                <a:ext cx="92" cy="88"/>
              </a:xfrm>
              <a:prstGeom prst="triangle">
                <a:avLst>
                  <a:gd name="adj" fmla="val 49995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65" name="AutoShape 61"/>
              <p:cNvSpPr>
                <a:spLocks noChangeArrowheads="1"/>
              </p:cNvSpPr>
              <p:nvPr/>
            </p:nvSpPr>
            <p:spPr bwMode="auto">
              <a:xfrm rot="10800000" flipH="1">
                <a:off x="2188" y="2174"/>
                <a:ext cx="92" cy="88"/>
              </a:xfrm>
              <a:prstGeom prst="triangle">
                <a:avLst>
                  <a:gd name="adj" fmla="val 49995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169" name="Group 65"/>
            <p:cNvGrpSpPr>
              <a:grpSpLocks/>
            </p:cNvGrpSpPr>
            <p:nvPr/>
          </p:nvGrpSpPr>
          <p:grpSpPr bwMode="auto">
            <a:xfrm>
              <a:off x="2188" y="2408"/>
              <a:ext cx="92" cy="184"/>
              <a:chOff x="2188" y="2408"/>
              <a:chExt cx="92" cy="184"/>
            </a:xfrm>
          </p:grpSpPr>
          <p:sp>
            <p:nvSpPr>
              <p:cNvPr id="47167" name="AutoShape 63"/>
              <p:cNvSpPr>
                <a:spLocks noChangeArrowheads="1"/>
              </p:cNvSpPr>
              <p:nvPr/>
            </p:nvSpPr>
            <p:spPr bwMode="auto">
              <a:xfrm>
                <a:off x="2188" y="2504"/>
                <a:ext cx="92" cy="88"/>
              </a:xfrm>
              <a:prstGeom prst="triangle">
                <a:avLst>
                  <a:gd name="adj" fmla="val 49995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68" name="AutoShape 64"/>
              <p:cNvSpPr>
                <a:spLocks noChangeArrowheads="1"/>
              </p:cNvSpPr>
              <p:nvPr/>
            </p:nvSpPr>
            <p:spPr bwMode="auto">
              <a:xfrm rot="10800000" flipH="1">
                <a:off x="2188" y="2408"/>
                <a:ext cx="92" cy="88"/>
              </a:xfrm>
              <a:prstGeom prst="triangle">
                <a:avLst>
                  <a:gd name="adj" fmla="val 49995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 sz="2800"/>
              <a:t>Fermentation control decomposition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863600" y="1930400"/>
            <a:ext cx="842010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buSzPct val="100000"/>
              <a:buFontTx/>
              <a:buChar char="•"/>
            </a:pPr>
            <a:r>
              <a:rPr lang="nl-NL" altLang="en-US" sz="2200" b="1" i="0"/>
              <a:t> </a:t>
            </a:r>
            <a:r>
              <a:rPr lang="nl-NL" altLang="en-US" sz="2200" b="1" i="0">
                <a:solidFill>
                  <a:srgbClr val="790015"/>
                </a:solidFill>
              </a:rPr>
              <a:t>MainSequence</a:t>
            </a:r>
            <a:r>
              <a:rPr lang="nl-NL" altLang="en-US" sz="2000">
                <a:solidFill>
                  <a:srgbClr val="1400D5"/>
                </a:solidFill>
              </a:rPr>
              <a:t> e.g. top level process steps - filling, heating, agitating, </a:t>
            </a:r>
            <a:br>
              <a:rPr lang="nl-NL" altLang="en-US" sz="2000">
                <a:solidFill>
                  <a:srgbClr val="1400D5"/>
                </a:solidFill>
              </a:rPr>
            </a:br>
            <a:r>
              <a:rPr lang="nl-NL" altLang="en-US" sz="2000">
                <a:solidFill>
                  <a:srgbClr val="1400D5"/>
                </a:solidFill>
              </a:rPr>
              <a:t>                               fermenting, harvesting, cleaning.</a:t>
            </a:r>
          </a:p>
          <a:p>
            <a:pPr>
              <a:spcBef>
                <a:spcPct val="50000"/>
              </a:spcBef>
              <a:buSzPct val="100000"/>
              <a:buFontTx/>
              <a:buChar char="•"/>
            </a:pPr>
            <a:r>
              <a:rPr lang="nl-NL" altLang="en-US" sz="2200" b="1" i="0">
                <a:solidFill>
                  <a:srgbClr val="1400D5"/>
                </a:solidFill>
              </a:rPr>
              <a:t> </a:t>
            </a:r>
            <a:r>
              <a:rPr lang="nl-NL" altLang="en-US" sz="2200" b="1" i="0">
                <a:solidFill>
                  <a:srgbClr val="790015"/>
                </a:solidFill>
              </a:rPr>
              <a:t>Valve control</a:t>
            </a:r>
            <a:r>
              <a:rPr lang="nl-NL" altLang="en-US" sz="2200" b="1" i="0">
                <a:solidFill>
                  <a:srgbClr val="1400D5"/>
                </a:solidFill>
              </a:rPr>
              <a:t> </a:t>
            </a:r>
            <a:r>
              <a:rPr lang="nl-NL" altLang="en-US" sz="2000">
                <a:solidFill>
                  <a:srgbClr val="1400D5"/>
                </a:solidFill>
              </a:rPr>
              <a:t>e.g. operating valves used to fill and empty the </a:t>
            </a:r>
            <a:br>
              <a:rPr lang="nl-NL" altLang="en-US" sz="2000">
                <a:solidFill>
                  <a:srgbClr val="1400D5"/>
                </a:solidFill>
              </a:rPr>
            </a:br>
            <a:r>
              <a:rPr lang="nl-NL" altLang="en-US" sz="2000">
                <a:solidFill>
                  <a:srgbClr val="1400D5"/>
                </a:solidFill>
              </a:rPr>
              <a:t>                                   fermentation vessel</a:t>
            </a:r>
            <a:endParaRPr lang="nl-NL" altLang="en-US" sz="2200" b="1" i="0">
              <a:solidFill>
                <a:srgbClr val="1400D5"/>
              </a:solidFill>
            </a:endParaRPr>
          </a:p>
          <a:p>
            <a:pPr>
              <a:spcBef>
                <a:spcPct val="50000"/>
              </a:spcBef>
              <a:buSzPct val="100000"/>
              <a:buFontTx/>
              <a:buChar char="•"/>
            </a:pPr>
            <a:r>
              <a:rPr lang="nl-NL" altLang="en-US" sz="2200" b="1" i="0">
                <a:solidFill>
                  <a:srgbClr val="1400D5"/>
                </a:solidFill>
              </a:rPr>
              <a:t> </a:t>
            </a:r>
            <a:r>
              <a:rPr lang="nl-NL" altLang="en-US" sz="2200" b="1" i="0">
                <a:solidFill>
                  <a:srgbClr val="790015"/>
                </a:solidFill>
              </a:rPr>
              <a:t>Temperature control</a:t>
            </a:r>
            <a:r>
              <a:rPr lang="nl-NL" altLang="en-US" sz="2200" b="1" i="0">
                <a:solidFill>
                  <a:srgbClr val="1400D5"/>
                </a:solidFill>
              </a:rPr>
              <a:t>  </a:t>
            </a:r>
            <a:r>
              <a:rPr lang="nl-NL" altLang="en-US" sz="2000">
                <a:solidFill>
                  <a:srgbClr val="1400D5"/>
                </a:solidFill>
              </a:rPr>
              <a:t>for monitoring the temperature of the vessel </a:t>
            </a:r>
            <a:br>
              <a:rPr lang="nl-NL" altLang="en-US" sz="2000">
                <a:solidFill>
                  <a:srgbClr val="1400D5"/>
                </a:solidFill>
              </a:rPr>
            </a:br>
            <a:r>
              <a:rPr lang="nl-NL" altLang="en-US" sz="2000">
                <a:solidFill>
                  <a:srgbClr val="1400D5"/>
                </a:solidFill>
              </a:rPr>
              <a:t>                                           and modulating the heater</a:t>
            </a:r>
            <a:r>
              <a:rPr lang="nl-NL" altLang="en-US" sz="2200" b="1" i="0">
                <a:solidFill>
                  <a:srgbClr val="1400D5"/>
                </a:solidFill>
              </a:rPr>
              <a:t>.</a:t>
            </a:r>
          </a:p>
          <a:p>
            <a:pPr>
              <a:spcBef>
                <a:spcPct val="50000"/>
              </a:spcBef>
              <a:buSzPct val="100000"/>
              <a:buFontTx/>
              <a:buChar char="•"/>
            </a:pPr>
            <a:r>
              <a:rPr lang="nl-NL" altLang="en-US" sz="2200" b="1" i="0">
                <a:solidFill>
                  <a:srgbClr val="1400D5"/>
                </a:solidFill>
              </a:rPr>
              <a:t> </a:t>
            </a:r>
            <a:r>
              <a:rPr lang="nl-NL" altLang="en-US" sz="2200" b="1" i="0">
                <a:solidFill>
                  <a:srgbClr val="790015"/>
                </a:solidFill>
              </a:rPr>
              <a:t>Agitator control</a:t>
            </a:r>
            <a:r>
              <a:rPr lang="nl-NL" altLang="en-US" sz="2200" b="1" i="0">
                <a:solidFill>
                  <a:srgbClr val="1400D5"/>
                </a:solidFill>
              </a:rPr>
              <a:t> </a:t>
            </a:r>
            <a:r>
              <a:rPr lang="nl-NL" altLang="en-US" sz="2000" b="1" i="0">
                <a:solidFill>
                  <a:srgbClr val="1400D5"/>
                </a:solidFill>
              </a:rPr>
              <a:t> </a:t>
            </a:r>
            <a:r>
              <a:rPr lang="nl-NL" altLang="en-US" sz="2000">
                <a:solidFill>
                  <a:srgbClr val="1400D5"/>
                </a:solidFill>
              </a:rPr>
              <a:t>for the agitator motor activated as demanded</a:t>
            </a:r>
            <a:br>
              <a:rPr lang="nl-NL" altLang="en-US" sz="2000">
                <a:solidFill>
                  <a:srgbClr val="1400D5"/>
                </a:solidFill>
              </a:rPr>
            </a:br>
            <a:r>
              <a:rPr lang="nl-NL" altLang="en-US" sz="2000">
                <a:solidFill>
                  <a:srgbClr val="1400D5"/>
                </a:solidFill>
              </a:rPr>
              <a:t>		        by the main process sequence</a:t>
            </a:r>
            <a:r>
              <a:rPr lang="nl-NL" altLang="en-US" sz="2000" b="1" i="0">
                <a:solidFill>
                  <a:srgbClr val="1400D5"/>
                </a:solidFill>
              </a:rPr>
              <a:t>.</a:t>
            </a:r>
            <a:endParaRPr lang="nl-NL" altLang="en-US" sz="2200" b="1" i="0">
              <a:solidFill>
                <a:srgbClr val="1400D5"/>
              </a:solidFill>
            </a:endParaRPr>
          </a:p>
          <a:p>
            <a:pPr>
              <a:spcBef>
                <a:spcPct val="50000"/>
              </a:spcBef>
              <a:buSzPct val="100000"/>
              <a:buFontTx/>
              <a:buChar char="•"/>
            </a:pPr>
            <a:r>
              <a:rPr lang="nl-NL" altLang="en-US" sz="2200" b="1" i="0">
                <a:solidFill>
                  <a:srgbClr val="1400D5"/>
                </a:solidFill>
              </a:rPr>
              <a:t> </a:t>
            </a:r>
            <a:r>
              <a:rPr lang="nl-NL" altLang="en-US" sz="2200" b="1" i="0">
                <a:solidFill>
                  <a:srgbClr val="790015"/>
                </a:solidFill>
              </a:rPr>
              <a:t>pH Control</a:t>
            </a:r>
            <a:r>
              <a:rPr lang="nl-NL" altLang="en-US" sz="2200" b="1" i="0">
                <a:solidFill>
                  <a:srgbClr val="1400D5"/>
                </a:solidFill>
              </a:rPr>
              <a:t> </a:t>
            </a:r>
            <a:r>
              <a:rPr lang="nl-NL" altLang="en-US" sz="2000">
                <a:solidFill>
                  <a:srgbClr val="1400D5"/>
                </a:solidFill>
              </a:rPr>
              <a:t>  for monitoring the acidity of the fermentation contents </a:t>
            </a:r>
            <a:br>
              <a:rPr lang="nl-NL" altLang="en-US" sz="2000">
                <a:solidFill>
                  <a:srgbClr val="1400D5"/>
                </a:solidFill>
              </a:rPr>
            </a:br>
            <a:r>
              <a:rPr lang="nl-NL" altLang="en-US" sz="2000">
                <a:solidFill>
                  <a:srgbClr val="1400D5"/>
                </a:solidFill>
              </a:rPr>
              <a:t>                          and adding acidic or alkali reagents.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 sz="2800"/>
              <a:t>Fermentation control program</a:t>
            </a:r>
          </a:p>
        </p:txBody>
      </p:sp>
      <p:graphicFrame>
        <p:nvGraphicFramePr>
          <p:cNvPr id="51203" name="Object 3"/>
          <p:cNvGraphicFramePr>
            <a:graphicFrameLocks/>
          </p:cNvGraphicFramePr>
          <p:nvPr/>
        </p:nvGraphicFramePr>
        <p:xfrm>
          <a:off x="2241550" y="1600200"/>
          <a:ext cx="58102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Picture" r:id="rId4" imgW="5316480" imgH="4571640" progId="Word.Picture.6">
                  <p:embed/>
                </p:oleObj>
              </mc:Choice>
              <mc:Fallback>
                <p:oleObj name="Picture" r:id="rId4" imgW="5316480" imgH="4571640" progId="Word.Picture.6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1600200"/>
                        <a:ext cx="581025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nl-NL" altLang="en-US" sz="2800"/>
              <a:t>Main sequence SFC</a:t>
            </a:r>
          </a:p>
        </p:txBody>
      </p:sp>
      <p:graphicFrame>
        <p:nvGraphicFramePr>
          <p:cNvPr id="53251" name="Object 3"/>
          <p:cNvGraphicFramePr>
            <a:graphicFrameLocks/>
          </p:cNvGraphicFramePr>
          <p:nvPr/>
        </p:nvGraphicFramePr>
        <p:xfrm>
          <a:off x="4537075" y="993775"/>
          <a:ext cx="3387725" cy="534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Picture" r:id="rId4" imgW="2465280" imgH="3882960" progId="Word.Picture.6">
                  <p:embed/>
                </p:oleObj>
              </mc:Choice>
              <mc:Fallback>
                <p:oleObj name="Picture" r:id="rId4" imgW="2465280" imgH="3882960" progId="Word.Picture.6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075" y="993775"/>
                        <a:ext cx="3387725" cy="534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569913" y="3214688"/>
            <a:ext cx="23891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nl-NL" altLang="en-US" sz="2200" b="1">
                <a:solidFill>
                  <a:srgbClr val="FC0128"/>
                </a:solidFill>
              </a:rPr>
              <a:t>Shows the main </a:t>
            </a:r>
          </a:p>
          <a:p>
            <a:r>
              <a:rPr lang="nl-NL" altLang="en-US" sz="2200" b="1">
                <a:solidFill>
                  <a:srgbClr val="FC0128"/>
                </a:solidFill>
              </a:rPr>
              <a:t>process states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8382000" cy="2667000"/>
          </a:xfrm>
          <a:noFill/>
          <a:ln/>
        </p:spPr>
        <p:txBody>
          <a:bodyPr/>
          <a:lstStyle/>
          <a:p>
            <a:r>
              <a:rPr lang="nl-NL" altLang="en-US"/>
              <a:t>IEC 61131-3</a:t>
            </a:r>
            <a:br>
              <a:rPr lang="nl-NL" altLang="en-US"/>
            </a:br>
            <a:r>
              <a:rPr lang="nl-NL" altLang="en-US"/>
              <a:t/>
            </a:r>
            <a:br>
              <a:rPr lang="nl-NL" altLang="en-US"/>
            </a:br>
            <a:r>
              <a:rPr lang="nl-NL" altLang="en-US"/>
              <a:t>Overview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1454150" y="1225550"/>
            <a:ext cx="7454900" cy="4940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219200"/>
            <a:ext cx="9372600" cy="762000"/>
          </a:xfrm>
          <a:noFill/>
          <a:ln/>
        </p:spPr>
        <p:txBody>
          <a:bodyPr/>
          <a:lstStyle/>
          <a:p>
            <a:r>
              <a:rPr lang="nl-NL" altLang="en-US"/>
              <a:t>The IEC 61131-3 Standard</a:t>
            </a:r>
          </a:p>
        </p:txBody>
      </p:sp>
      <p:grpSp>
        <p:nvGrpSpPr>
          <p:cNvPr id="99336" name="Group 8"/>
          <p:cNvGrpSpPr>
            <a:grpSpLocks/>
          </p:cNvGrpSpPr>
          <p:nvPr/>
        </p:nvGrpSpPr>
        <p:grpSpPr bwMode="auto">
          <a:xfrm>
            <a:off x="2139950" y="2063750"/>
            <a:ext cx="5702300" cy="3568700"/>
            <a:chOff x="1348" y="1300"/>
            <a:chExt cx="3592" cy="2248"/>
          </a:xfrm>
        </p:grpSpPr>
        <p:sp>
          <p:nvSpPr>
            <p:cNvPr id="99332" name="Rectangle 4"/>
            <p:cNvSpPr>
              <a:spLocks noChangeArrowheads="1"/>
            </p:cNvSpPr>
            <p:nvPr/>
          </p:nvSpPr>
          <p:spPr bwMode="auto">
            <a:xfrm>
              <a:off x="1348" y="1300"/>
              <a:ext cx="3592" cy="1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3" name="Rectangle 5"/>
            <p:cNvSpPr>
              <a:spLocks noChangeArrowheads="1"/>
            </p:cNvSpPr>
            <p:nvPr/>
          </p:nvSpPr>
          <p:spPr bwMode="auto">
            <a:xfrm>
              <a:off x="2054" y="1641"/>
              <a:ext cx="21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2800" b="1"/>
                <a:t>Common Elements</a:t>
              </a:r>
            </a:p>
          </p:txBody>
        </p:sp>
        <p:sp>
          <p:nvSpPr>
            <p:cNvPr id="99334" name="Rectangle 6"/>
            <p:cNvSpPr>
              <a:spLocks noChangeArrowheads="1"/>
            </p:cNvSpPr>
            <p:nvPr/>
          </p:nvSpPr>
          <p:spPr bwMode="auto">
            <a:xfrm>
              <a:off x="1348" y="2500"/>
              <a:ext cx="3592" cy="1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5" name="Rectangle 7"/>
            <p:cNvSpPr>
              <a:spLocks noChangeArrowheads="1"/>
            </p:cNvSpPr>
            <p:nvPr/>
          </p:nvSpPr>
          <p:spPr bwMode="auto">
            <a:xfrm>
              <a:off x="1766" y="2841"/>
              <a:ext cx="2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2800" b="1"/>
                <a:t>Programming Languages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1454150" y="1225550"/>
            <a:ext cx="7454900" cy="4940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219200"/>
            <a:ext cx="9372600" cy="762000"/>
          </a:xfrm>
          <a:noFill/>
          <a:ln/>
        </p:spPr>
        <p:txBody>
          <a:bodyPr/>
          <a:lstStyle/>
          <a:p>
            <a:r>
              <a:rPr lang="nl-NL" altLang="en-US"/>
              <a:t>The IEC 61131-3 Standard</a:t>
            </a:r>
          </a:p>
        </p:txBody>
      </p:sp>
      <p:grpSp>
        <p:nvGrpSpPr>
          <p:cNvPr id="101384" name="Group 8"/>
          <p:cNvGrpSpPr>
            <a:grpSpLocks/>
          </p:cNvGrpSpPr>
          <p:nvPr/>
        </p:nvGrpSpPr>
        <p:grpSpPr bwMode="auto">
          <a:xfrm>
            <a:off x="2139950" y="2063750"/>
            <a:ext cx="5702300" cy="3568700"/>
            <a:chOff x="1348" y="1300"/>
            <a:chExt cx="3592" cy="2248"/>
          </a:xfrm>
        </p:grpSpPr>
        <p:sp>
          <p:nvSpPr>
            <p:cNvPr id="101380" name="Rectangle 4"/>
            <p:cNvSpPr>
              <a:spLocks noChangeArrowheads="1"/>
            </p:cNvSpPr>
            <p:nvPr/>
          </p:nvSpPr>
          <p:spPr bwMode="auto">
            <a:xfrm>
              <a:off x="1348" y="1300"/>
              <a:ext cx="3592" cy="1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1" name="Rectangle 5"/>
            <p:cNvSpPr>
              <a:spLocks noChangeArrowheads="1"/>
            </p:cNvSpPr>
            <p:nvPr/>
          </p:nvSpPr>
          <p:spPr bwMode="auto">
            <a:xfrm>
              <a:off x="2054" y="1641"/>
              <a:ext cx="21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2800" b="1"/>
                <a:t>Common Elements</a:t>
              </a:r>
            </a:p>
          </p:txBody>
        </p:sp>
        <p:sp>
          <p:nvSpPr>
            <p:cNvPr id="101382" name="Rectangle 6"/>
            <p:cNvSpPr>
              <a:spLocks noChangeArrowheads="1"/>
            </p:cNvSpPr>
            <p:nvPr/>
          </p:nvSpPr>
          <p:spPr bwMode="auto">
            <a:xfrm>
              <a:off x="1348" y="2500"/>
              <a:ext cx="3592" cy="1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3" name="Rectangle 7"/>
            <p:cNvSpPr>
              <a:spLocks noChangeArrowheads="1"/>
            </p:cNvSpPr>
            <p:nvPr/>
          </p:nvSpPr>
          <p:spPr bwMode="auto">
            <a:xfrm>
              <a:off x="1766" y="2841"/>
              <a:ext cx="2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2800" b="1">
                  <a:solidFill>
                    <a:schemeClr val="hlink"/>
                  </a:solidFill>
                </a:rPr>
                <a:t>Programming Languages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The IEC 61131-3 Programming Languages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522288" y="2078038"/>
            <a:ext cx="729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nl-NL" altLang="en-US" sz="1800" i="0"/>
              <a:t>	Instruction List             			 Structured Text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517525" y="4027488"/>
            <a:ext cx="7310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nl-NL" altLang="en-US" sz="1800" i="0"/>
              <a:t>	Function Block Diagram    			Ladder Diagram</a:t>
            </a:r>
          </a:p>
        </p:txBody>
      </p:sp>
      <p:grpSp>
        <p:nvGrpSpPr>
          <p:cNvPr id="103435" name="Group 11"/>
          <p:cNvGrpSpPr>
            <a:grpSpLocks/>
          </p:cNvGrpSpPr>
          <p:nvPr/>
        </p:nvGrpSpPr>
        <p:grpSpPr bwMode="auto">
          <a:xfrm>
            <a:off x="5797550" y="2438400"/>
            <a:ext cx="2508250" cy="3498850"/>
            <a:chOff x="3652" y="1536"/>
            <a:chExt cx="1580" cy="2204"/>
          </a:xfrm>
        </p:grpSpPr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3700" y="1540"/>
              <a:ext cx="1480" cy="712"/>
            </a:xfrm>
            <a:prstGeom prst="rect">
              <a:avLst/>
            </a:prstGeom>
            <a:solidFill>
              <a:srgbClr val="8CF4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2" name="Rectangle 8"/>
            <p:cNvSpPr>
              <a:spLocks noChangeArrowheads="1"/>
            </p:cNvSpPr>
            <p:nvPr/>
          </p:nvSpPr>
          <p:spPr bwMode="auto">
            <a:xfrm>
              <a:off x="3652" y="2836"/>
              <a:ext cx="1528" cy="904"/>
            </a:xfrm>
            <a:prstGeom prst="rect">
              <a:avLst/>
            </a:prstGeom>
            <a:solidFill>
              <a:srgbClr val="8CF4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3" name="Rectangle 9"/>
            <p:cNvSpPr>
              <a:spLocks noChangeArrowheads="1"/>
            </p:cNvSpPr>
            <p:nvPr/>
          </p:nvSpPr>
          <p:spPr bwMode="auto">
            <a:xfrm>
              <a:off x="3696" y="1536"/>
              <a:ext cx="1536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nl-NL" altLang="en-US" sz="1800">
                <a:latin typeface="Arial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nl-NL" altLang="en-US" sz="1800" b="1" i="0">
                  <a:latin typeface="Arial" pitchFamily="34" charset="0"/>
                </a:rPr>
                <a:t>C:= A   AND  NOT B</a:t>
              </a:r>
            </a:p>
          </p:txBody>
        </p:sp>
        <p:sp>
          <p:nvSpPr>
            <p:cNvPr id="103434" name="Rectangle 10"/>
            <p:cNvSpPr>
              <a:spLocks noChangeArrowheads="1"/>
            </p:cNvSpPr>
            <p:nvPr/>
          </p:nvSpPr>
          <p:spPr bwMode="auto">
            <a:xfrm>
              <a:off x="3696" y="2688"/>
              <a:ext cx="1488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nl-NL" altLang="en-US" sz="1800">
                <a:latin typeface="Arial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nl-NL" altLang="en-US" sz="1800">
                  <a:latin typeface="Arial" pitchFamily="34" charset="0"/>
                </a:rPr>
                <a:t> </a:t>
              </a:r>
              <a:r>
                <a:rPr lang="nl-NL" altLang="en-US" sz="1800" b="1" i="0">
                  <a:latin typeface="Arial" pitchFamily="34" charset="0"/>
                </a:rPr>
                <a:t>A   B                    C</a:t>
              </a:r>
            </a:p>
            <a:p>
              <a:pPr>
                <a:spcBef>
                  <a:spcPct val="50000"/>
                </a:spcBef>
              </a:pPr>
              <a:r>
                <a:rPr lang="nl-NL" altLang="en-US" sz="1800">
                  <a:latin typeface="Arial" pitchFamily="34" charset="0"/>
                </a:rPr>
                <a:t>-| |--|/|----------------(  )</a:t>
              </a:r>
            </a:p>
          </p:txBody>
        </p:sp>
      </p:grpSp>
      <p:grpSp>
        <p:nvGrpSpPr>
          <p:cNvPr id="103446" name="Group 22"/>
          <p:cNvGrpSpPr>
            <a:grpSpLocks/>
          </p:cNvGrpSpPr>
          <p:nvPr/>
        </p:nvGrpSpPr>
        <p:grpSpPr bwMode="auto">
          <a:xfrm>
            <a:off x="1524000" y="2438400"/>
            <a:ext cx="2209800" cy="3498850"/>
            <a:chOff x="960" y="1536"/>
            <a:chExt cx="1392" cy="2204"/>
          </a:xfrm>
        </p:grpSpPr>
        <p:sp>
          <p:nvSpPr>
            <p:cNvPr id="103436" name="Rectangle 12"/>
            <p:cNvSpPr>
              <a:spLocks noChangeArrowheads="1"/>
            </p:cNvSpPr>
            <p:nvPr/>
          </p:nvSpPr>
          <p:spPr bwMode="auto">
            <a:xfrm>
              <a:off x="964" y="1540"/>
              <a:ext cx="1336" cy="712"/>
            </a:xfrm>
            <a:prstGeom prst="rect">
              <a:avLst/>
            </a:prstGeom>
            <a:solidFill>
              <a:srgbClr val="8CF4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7" name="Rectangle 13"/>
            <p:cNvSpPr>
              <a:spLocks noChangeArrowheads="1"/>
            </p:cNvSpPr>
            <p:nvPr/>
          </p:nvSpPr>
          <p:spPr bwMode="auto">
            <a:xfrm>
              <a:off x="960" y="1536"/>
              <a:ext cx="1392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nl-NL" altLang="en-US" sz="1800" b="1" i="0">
                  <a:latin typeface="Arial" pitchFamily="34" charset="0"/>
                </a:rPr>
                <a:t>LD	A</a:t>
              </a:r>
            </a:p>
            <a:p>
              <a:pPr>
                <a:spcBef>
                  <a:spcPct val="50000"/>
                </a:spcBef>
              </a:pPr>
              <a:r>
                <a:rPr lang="nl-NL" altLang="en-US" sz="1800" b="1" i="0">
                  <a:latin typeface="Arial" pitchFamily="34" charset="0"/>
                </a:rPr>
                <a:t>ANDN	B</a:t>
              </a:r>
            </a:p>
            <a:p>
              <a:pPr>
                <a:spcBef>
                  <a:spcPct val="50000"/>
                </a:spcBef>
              </a:pPr>
              <a:r>
                <a:rPr lang="nl-NL" altLang="en-US" sz="1800" b="1" i="0">
                  <a:latin typeface="Arial" pitchFamily="34" charset="0"/>
                </a:rPr>
                <a:t>ST	C</a:t>
              </a:r>
            </a:p>
          </p:txBody>
        </p:sp>
        <p:sp>
          <p:nvSpPr>
            <p:cNvPr id="103438" name="Rectangle 14"/>
            <p:cNvSpPr>
              <a:spLocks noChangeArrowheads="1"/>
            </p:cNvSpPr>
            <p:nvPr/>
          </p:nvSpPr>
          <p:spPr bwMode="auto">
            <a:xfrm>
              <a:off x="964" y="2836"/>
              <a:ext cx="1240" cy="904"/>
            </a:xfrm>
            <a:prstGeom prst="rect">
              <a:avLst/>
            </a:prstGeom>
            <a:solidFill>
              <a:srgbClr val="8CF4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9" name="Rectangle 15"/>
            <p:cNvSpPr>
              <a:spLocks noChangeArrowheads="1"/>
            </p:cNvSpPr>
            <p:nvPr/>
          </p:nvSpPr>
          <p:spPr bwMode="auto">
            <a:xfrm>
              <a:off x="1344" y="2928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nl-NL" altLang="en-US" sz="1800" b="1" i="0">
                  <a:latin typeface="Arial" pitchFamily="34" charset="0"/>
                </a:rPr>
                <a:t>AND</a:t>
              </a:r>
            </a:p>
          </p:txBody>
        </p:sp>
        <p:sp>
          <p:nvSpPr>
            <p:cNvPr id="103440" name="Rectangle 16"/>
            <p:cNvSpPr>
              <a:spLocks noChangeArrowheads="1"/>
            </p:cNvSpPr>
            <p:nvPr/>
          </p:nvSpPr>
          <p:spPr bwMode="auto">
            <a:xfrm>
              <a:off x="1348" y="3124"/>
              <a:ext cx="376" cy="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1" name="Rectangle 17"/>
            <p:cNvSpPr>
              <a:spLocks noChangeArrowheads="1"/>
            </p:cNvSpPr>
            <p:nvPr/>
          </p:nvSpPr>
          <p:spPr bwMode="auto">
            <a:xfrm>
              <a:off x="1008" y="3168"/>
              <a:ext cx="1056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nl-NL" altLang="en-US" sz="1800" b="1" i="0">
                  <a:latin typeface="Arial" pitchFamily="34" charset="0"/>
                </a:rPr>
                <a:t>A                  C</a:t>
              </a:r>
            </a:p>
            <a:p>
              <a:pPr>
                <a:spcBef>
                  <a:spcPct val="50000"/>
                </a:spcBef>
              </a:pPr>
              <a:r>
                <a:rPr lang="nl-NL" altLang="en-US" sz="1800" b="1" i="0">
                  <a:latin typeface="Arial" pitchFamily="34" charset="0"/>
                </a:rPr>
                <a:t>B</a:t>
              </a:r>
            </a:p>
          </p:txBody>
        </p:sp>
        <p:sp>
          <p:nvSpPr>
            <p:cNvPr id="103442" name="Line 18"/>
            <p:cNvSpPr>
              <a:spLocks noChangeShapeType="1"/>
            </p:cNvSpPr>
            <p:nvPr/>
          </p:nvSpPr>
          <p:spPr bwMode="auto">
            <a:xfrm flipH="1">
              <a:off x="1200" y="32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3" name="Line 19"/>
            <p:cNvSpPr>
              <a:spLocks noChangeShapeType="1"/>
            </p:cNvSpPr>
            <p:nvPr/>
          </p:nvSpPr>
          <p:spPr bwMode="auto">
            <a:xfrm>
              <a:off x="1728" y="32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4" name="Line 20"/>
            <p:cNvSpPr>
              <a:spLocks noChangeShapeType="1"/>
            </p:cNvSpPr>
            <p:nvPr/>
          </p:nvSpPr>
          <p:spPr bwMode="auto">
            <a:xfrm>
              <a:off x="1200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1300" y="3508"/>
              <a:ext cx="88" cy="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1454150" y="1225550"/>
            <a:ext cx="7454900" cy="4940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219200"/>
            <a:ext cx="9372600" cy="762000"/>
          </a:xfrm>
          <a:noFill/>
          <a:ln/>
        </p:spPr>
        <p:txBody>
          <a:bodyPr/>
          <a:lstStyle/>
          <a:p>
            <a:r>
              <a:rPr lang="nl-NL" altLang="en-US"/>
              <a:t>The IEC 61131-3 Standard</a:t>
            </a:r>
          </a:p>
        </p:txBody>
      </p:sp>
      <p:grpSp>
        <p:nvGrpSpPr>
          <p:cNvPr id="105480" name="Group 8"/>
          <p:cNvGrpSpPr>
            <a:grpSpLocks/>
          </p:cNvGrpSpPr>
          <p:nvPr/>
        </p:nvGrpSpPr>
        <p:grpSpPr bwMode="auto">
          <a:xfrm>
            <a:off x="2139950" y="2063750"/>
            <a:ext cx="5702300" cy="3568700"/>
            <a:chOff x="1348" y="1300"/>
            <a:chExt cx="3592" cy="2248"/>
          </a:xfrm>
        </p:grpSpPr>
        <p:sp>
          <p:nvSpPr>
            <p:cNvPr id="105476" name="Rectangle 4"/>
            <p:cNvSpPr>
              <a:spLocks noChangeArrowheads="1"/>
            </p:cNvSpPr>
            <p:nvPr/>
          </p:nvSpPr>
          <p:spPr bwMode="auto">
            <a:xfrm>
              <a:off x="1348" y="1300"/>
              <a:ext cx="3592" cy="1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77" name="Rectangle 5"/>
            <p:cNvSpPr>
              <a:spLocks noChangeArrowheads="1"/>
            </p:cNvSpPr>
            <p:nvPr/>
          </p:nvSpPr>
          <p:spPr bwMode="auto">
            <a:xfrm>
              <a:off x="2054" y="1641"/>
              <a:ext cx="21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2800" b="1">
                  <a:solidFill>
                    <a:schemeClr val="hlink"/>
                  </a:solidFill>
                </a:rPr>
                <a:t>Common Elements</a:t>
              </a:r>
            </a:p>
          </p:txBody>
        </p:sp>
        <p:sp>
          <p:nvSpPr>
            <p:cNvPr id="105478" name="Rectangle 6"/>
            <p:cNvSpPr>
              <a:spLocks noChangeArrowheads="1"/>
            </p:cNvSpPr>
            <p:nvPr/>
          </p:nvSpPr>
          <p:spPr bwMode="auto">
            <a:xfrm>
              <a:off x="1348" y="2500"/>
              <a:ext cx="3592" cy="1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79" name="Rectangle 7"/>
            <p:cNvSpPr>
              <a:spLocks noChangeArrowheads="1"/>
            </p:cNvSpPr>
            <p:nvPr/>
          </p:nvSpPr>
          <p:spPr bwMode="auto">
            <a:xfrm>
              <a:off x="1766" y="2841"/>
              <a:ext cx="2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2800" b="1"/>
                <a:t>Programming Languages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Fiction?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nl-NL" altLang="en-US"/>
              <a:t>Imagine </a:t>
            </a:r>
          </a:p>
          <a:p>
            <a:pPr>
              <a:buFont typeface="Monotype Sorts" pitchFamily="2" charset="2"/>
              <a:buNone/>
            </a:pPr>
            <a:endParaRPr lang="nl-NL" altLang="en-US"/>
          </a:p>
          <a:p>
            <a:pPr>
              <a:buFont typeface="Monotype Sorts" pitchFamily="2" charset="2"/>
              <a:buNone/>
            </a:pPr>
            <a:r>
              <a:rPr lang="nl-NL" altLang="en-US"/>
              <a:t>*	you are in industrial control</a:t>
            </a:r>
          </a:p>
          <a:p>
            <a:pPr>
              <a:buFont typeface="Monotype Sorts" pitchFamily="2" charset="2"/>
              <a:buNone/>
            </a:pPr>
            <a:r>
              <a:rPr lang="nl-NL" altLang="en-US"/>
              <a:t>*	working with 4 different brands of controls</a:t>
            </a:r>
          </a:p>
          <a:p>
            <a:pPr>
              <a:buFont typeface="Monotype Sorts" pitchFamily="2" charset="2"/>
              <a:buNone/>
            </a:pPr>
            <a:r>
              <a:rPr lang="nl-NL" altLang="en-US"/>
              <a:t>*	using different dialects in their programming languages</a:t>
            </a:r>
          </a:p>
          <a:p>
            <a:pPr>
              <a:buFont typeface="Monotype Sorts" pitchFamily="2" charset="2"/>
              <a:buNone/>
            </a:pPr>
            <a:r>
              <a:rPr lang="nl-NL" altLang="en-US"/>
              <a:t>*  strugling to match the level of your software engineers with the electrical engineers / maintenance on the factory floor</a:t>
            </a:r>
          </a:p>
          <a:p>
            <a:pPr>
              <a:buFont typeface="Monotype Sorts" pitchFamily="2" charset="2"/>
              <a:buNone/>
            </a:pPr>
            <a:r>
              <a:rPr lang="nl-NL" altLang="en-US"/>
              <a:t>*	&amp; seeing that your competitor does better </a:t>
            </a:r>
          </a:p>
          <a:p>
            <a:pPr>
              <a:buFont typeface="Monotype Sorts" pitchFamily="2" charset="2"/>
              <a:buNone/>
            </a:pPr>
            <a:endParaRPr lang="nl-NL" altLang="en-US"/>
          </a:p>
          <a:p>
            <a:pPr algn="ctr">
              <a:buFont typeface="Monotype Sorts" pitchFamily="2" charset="2"/>
              <a:buNone/>
            </a:pPr>
            <a:r>
              <a:rPr lang="nl-NL" altLang="en-US"/>
              <a:t>Why?  What’s wrong 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Common Elements include :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9372600" cy="4038600"/>
          </a:xfrm>
          <a:noFill/>
          <a:ln/>
        </p:spPr>
        <p:txBody>
          <a:bodyPr/>
          <a:lstStyle/>
          <a:p>
            <a:pPr>
              <a:lnSpc>
                <a:spcPct val="200000"/>
              </a:lnSpc>
            </a:pPr>
            <a:r>
              <a:rPr lang="nl-NL" altLang="en-US"/>
              <a:t>Variables, Data Types and Declaration</a:t>
            </a:r>
          </a:p>
          <a:p>
            <a:pPr>
              <a:lnSpc>
                <a:spcPct val="200000"/>
              </a:lnSpc>
            </a:pPr>
            <a:r>
              <a:rPr lang="nl-NL" altLang="en-US"/>
              <a:t>Configuration, Resources and Tasks</a:t>
            </a:r>
          </a:p>
          <a:p>
            <a:pPr>
              <a:lnSpc>
                <a:spcPct val="200000"/>
              </a:lnSpc>
            </a:pPr>
            <a:r>
              <a:rPr lang="nl-NL" altLang="en-US"/>
              <a:t>Function, Function Blocks and Programs</a:t>
            </a:r>
          </a:p>
          <a:p>
            <a:pPr>
              <a:lnSpc>
                <a:spcPct val="200000"/>
              </a:lnSpc>
            </a:pPr>
            <a:r>
              <a:rPr lang="nl-NL" altLang="en-US"/>
              <a:t>Sequential Function Charts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9372600" cy="685800"/>
          </a:xfrm>
          <a:noFill/>
          <a:ln/>
        </p:spPr>
        <p:txBody>
          <a:bodyPr/>
          <a:lstStyle/>
          <a:p>
            <a:r>
              <a:rPr lang="nl-NL" altLang="en-US"/>
              <a:t>IEC 61131-3 : Common Elements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3740150" y="4273550"/>
            <a:ext cx="27305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550" name="Group 6"/>
          <p:cNvGrpSpPr>
            <a:grpSpLocks/>
          </p:cNvGrpSpPr>
          <p:nvPr/>
        </p:nvGrpSpPr>
        <p:grpSpPr bwMode="auto">
          <a:xfrm>
            <a:off x="2597150" y="1682750"/>
            <a:ext cx="4940300" cy="4559300"/>
            <a:chOff x="1636" y="1060"/>
            <a:chExt cx="3112" cy="2872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1636" y="1060"/>
              <a:ext cx="3112" cy="287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1718" y="1142"/>
              <a:ext cx="2938" cy="2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5715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5715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5715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5715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nl-NL" altLang="en-US" sz="2800" b="1" i="0"/>
                <a:t>Variables</a:t>
              </a:r>
            </a:p>
            <a:p>
              <a:pPr>
                <a:lnSpc>
                  <a:spcPct val="140000"/>
                </a:lnSpc>
              </a:pPr>
              <a:r>
                <a:rPr lang="nl-NL" altLang="en-US" sz="2000" i="0"/>
                <a:t>	</a:t>
              </a:r>
            </a:p>
            <a:p>
              <a:pPr>
                <a:lnSpc>
                  <a:spcPct val="140000"/>
                </a:lnSpc>
                <a:buFontTx/>
                <a:buChar char="•"/>
              </a:pPr>
              <a:r>
                <a:rPr lang="nl-NL" altLang="en-US" sz="2000" i="0"/>
                <a:t>	</a:t>
              </a:r>
              <a:r>
                <a:rPr lang="nl-NL" altLang="en-US" sz="2000" b="1" i="0"/>
                <a:t>Symbolic representation via labels</a:t>
              </a:r>
            </a:p>
            <a:p>
              <a:pPr>
                <a:lnSpc>
                  <a:spcPct val="140000"/>
                </a:lnSpc>
                <a:buFontTx/>
                <a:buChar char="•"/>
              </a:pPr>
              <a:r>
                <a:rPr lang="nl-NL" altLang="en-US" sz="2000" b="1" i="0"/>
                <a:t>	Restricted area for I/O mapping</a:t>
              </a:r>
            </a:p>
            <a:p>
              <a:pPr>
                <a:lnSpc>
                  <a:spcPct val="140000"/>
                </a:lnSpc>
                <a:buFontTx/>
                <a:buChar char="•"/>
              </a:pPr>
              <a:r>
                <a:rPr lang="nl-NL" altLang="en-US" sz="2000" b="1" i="0"/>
                <a:t>	Hardware independent code</a:t>
              </a:r>
            </a:p>
            <a:p>
              <a:pPr>
                <a:lnSpc>
                  <a:spcPct val="140000"/>
                </a:lnSpc>
              </a:pPr>
              <a:endParaRPr lang="nl-NL" altLang="en-US" sz="2000" i="0"/>
            </a:p>
            <a:p>
              <a:pPr algn="ctr">
                <a:lnSpc>
                  <a:spcPct val="140000"/>
                </a:lnSpc>
              </a:pPr>
              <a:r>
                <a:rPr lang="nl-NL" altLang="en-US" sz="2000" i="0"/>
                <a:t>What is this?</a:t>
              </a:r>
            </a:p>
            <a:p>
              <a:pPr algn="ctr">
                <a:lnSpc>
                  <a:spcPct val="140000"/>
                </a:lnSpc>
              </a:pPr>
              <a:r>
                <a:rPr lang="nl-NL" altLang="en-US" sz="2800" b="1" i="0"/>
                <a:t>01010101 10101010</a:t>
              </a:r>
            </a:p>
          </p:txBody>
        </p:sp>
      </p:grpSp>
    </p:spTree>
  </p:cSld>
  <p:clrMapOvr>
    <a:masterClrMapping/>
  </p:clrMapOvr>
  <p:transition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9372600" cy="685800"/>
          </a:xfrm>
          <a:noFill/>
          <a:ln/>
        </p:spPr>
        <p:txBody>
          <a:bodyPr/>
          <a:lstStyle/>
          <a:p>
            <a:r>
              <a:rPr lang="nl-NL" altLang="en-US"/>
              <a:t>IEC 61131-3 : Common Elements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3740150" y="4273550"/>
            <a:ext cx="27305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598" name="Group 6"/>
          <p:cNvGrpSpPr>
            <a:grpSpLocks/>
          </p:cNvGrpSpPr>
          <p:nvPr/>
        </p:nvGrpSpPr>
        <p:grpSpPr bwMode="auto">
          <a:xfrm>
            <a:off x="2597150" y="1682750"/>
            <a:ext cx="5854700" cy="4598988"/>
            <a:chOff x="1636" y="1060"/>
            <a:chExt cx="3688" cy="2897"/>
          </a:xfrm>
        </p:grpSpPr>
        <p:sp>
          <p:nvSpPr>
            <p:cNvPr id="110596" name="Rectangle 4"/>
            <p:cNvSpPr>
              <a:spLocks noChangeArrowheads="1"/>
            </p:cNvSpPr>
            <p:nvPr/>
          </p:nvSpPr>
          <p:spPr bwMode="auto">
            <a:xfrm>
              <a:off x="1636" y="1060"/>
              <a:ext cx="3688" cy="289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97" name="Rectangle 5"/>
            <p:cNvSpPr>
              <a:spLocks noChangeArrowheads="1"/>
            </p:cNvSpPr>
            <p:nvPr/>
          </p:nvSpPr>
          <p:spPr bwMode="auto">
            <a:xfrm>
              <a:off x="1734" y="1143"/>
              <a:ext cx="3480" cy="2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5715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5715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5715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5715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l-NL" altLang="en-US" sz="2800" b="1" i="0"/>
                <a:t>Data Types</a:t>
              </a:r>
              <a:endParaRPr lang="nl-NL" altLang="en-US" sz="3200" b="1" i="0"/>
            </a:p>
            <a:p>
              <a:pPr>
                <a:lnSpc>
                  <a:spcPct val="120000"/>
                </a:lnSpc>
              </a:pPr>
              <a:endParaRPr lang="nl-NL" altLang="en-US" sz="2000" i="0"/>
            </a:p>
            <a:p>
              <a:pPr>
                <a:lnSpc>
                  <a:spcPct val="120000"/>
                </a:lnSpc>
              </a:pPr>
              <a:r>
                <a:rPr lang="nl-NL" altLang="en-US" sz="2000" i="0"/>
                <a:t>such as:	</a:t>
              </a:r>
            </a:p>
            <a:p>
              <a:pPr>
                <a:lnSpc>
                  <a:spcPct val="120000"/>
                </a:lnSpc>
              </a:pPr>
              <a:r>
                <a:rPr lang="nl-NL" altLang="en-US" sz="2000" i="0"/>
                <a:t>	</a:t>
              </a:r>
              <a:r>
                <a:rPr lang="nl-NL" altLang="en-US" sz="2000" b="1" i="0"/>
                <a:t>BOOL	BYTE</a:t>
              </a:r>
            </a:p>
            <a:p>
              <a:pPr>
                <a:lnSpc>
                  <a:spcPct val="120000"/>
                </a:lnSpc>
              </a:pPr>
              <a:r>
                <a:rPr lang="nl-NL" altLang="en-US" sz="2000" b="1" i="0"/>
                <a:t>	INTEGER : SINT, INT, DINT, LINT</a:t>
              </a:r>
            </a:p>
            <a:p>
              <a:pPr>
                <a:lnSpc>
                  <a:spcPct val="120000"/>
                </a:lnSpc>
              </a:pPr>
              <a:r>
                <a:rPr lang="nl-NL" altLang="en-US" sz="2000" b="1" i="0"/>
                <a:t>			USINT, UINT, UDINT, ULINT</a:t>
              </a:r>
            </a:p>
            <a:p>
              <a:pPr>
                <a:lnSpc>
                  <a:spcPct val="120000"/>
                </a:lnSpc>
              </a:pPr>
              <a:r>
                <a:rPr lang="nl-NL" altLang="en-US" sz="2000" b="1" i="0"/>
                <a:t>	REAL,  LREAL</a:t>
              </a:r>
            </a:p>
            <a:p>
              <a:pPr>
                <a:lnSpc>
                  <a:spcPct val="120000"/>
                </a:lnSpc>
              </a:pPr>
              <a:r>
                <a:rPr lang="nl-NL" altLang="en-US" sz="2000" b="1" i="0"/>
                <a:t>	DATE</a:t>
              </a:r>
            </a:p>
            <a:p>
              <a:pPr>
                <a:lnSpc>
                  <a:spcPct val="120000"/>
                </a:lnSpc>
              </a:pPr>
              <a:r>
                <a:rPr lang="nl-NL" altLang="en-US" sz="2000" b="1" i="0"/>
                <a:t>	TIME_OF_DAY</a:t>
              </a:r>
            </a:p>
            <a:p>
              <a:pPr>
                <a:lnSpc>
                  <a:spcPct val="120000"/>
                </a:lnSpc>
              </a:pPr>
              <a:r>
                <a:rPr lang="nl-NL" altLang="en-US" sz="2000" b="1" i="0"/>
                <a:t>	DATE_AND_TIME</a:t>
              </a:r>
            </a:p>
            <a:p>
              <a:pPr>
                <a:lnSpc>
                  <a:spcPct val="120000"/>
                </a:lnSpc>
              </a:pPr>
              <a:r>
                <a:rPr lang="nl-NL" altLang="en-US" sz="2000" b="1" i="0"/>
                <a:t>	STRING</a:t>
              </a:r>
            </a:p>
          </p:txBody>
        </p:sp>
      </p:grpSp>
    </p:spTree>
  </p:cSld>
  <p:clrMapOvr>
    <a:masterClrMapping/>
  </p:clrMapOvr>
  <p:transition>
    <p:zoom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Variable Declaration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362200"/>
            <a:ext cx="9372600" cy="39624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nl-NL" altLang="en-US"/>
              <a:t>textual representation of usage type of variable</a:t>
            </a:r>
          </a:p>
          <a:p>
            <a:pPr lvl="1">
              <a:lnSpc>
                <a:spcPct val="150000"/>
              </a:lnSpc>
            </a:pPr>
            <a:r>
              <a:rPr lang="nl-NL" altLang="en-US"/>
              <a:t>scope: local (or global)</a:t>
            </a:r>
          </a:p>
          <a:p>
            <a:pPr lvl="1">
              <a:lnSpc>
                <a:spcPct val="150000"/>
              </a:lnSpc>
            </a:pPr>
            <a:r>
              <a:rPr lang="nl-NL" altLang="en-US"/>
              <a:t>explicit parameter passing via variables (inputs or outputs)</a:t>
            </a:r>
          </a:p>
          <a:p>
            <a:pPr lvl="1">
              <a:lnSpc>
                <a:spcPct val="150000"/>
              </a:lnSpc>
            </a:pPr>
            <a:r>
              <a:rPr lang="nl-NL" altLang="en-US"/>
              <a:t>memory allocation</a:t>
            </a:r>
          </a:p>
          <a:p>
            <a:pPr>
              <a:lnSpc>
                <a:spcPct val="150000"/>
              </a:lnSpc>
            </a:pPr>
            <a:r>
              <a:rPr lang="nl-NL" altLang="en-US"/>
              <a:t>declaration can include initial values</a:t>
            </a:r>
          </a:p>
          <a:p>
            <a:pPr>
              <a:lnSpc>
                <a:spcPct val="150000"/>
              </a:lnSpc>
            </a:pPr>
            <a:r>
              <a:rPr lang="nl-NL" altLang="en-US"/>
              <a:t>coupled to ‘Program Organization Unit’ (Function, Function Block or Program)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9372600" cy="762000"/>
          </a:xfrm>
          <a:noFill/>
          <a:ln/>
        </p:spPr>
        <p:txBody>
          <a:bodyPr/>
          <a:lstStyle/>
          <a:p>
            <a:r>
              <a:rPr lang="nl-NL" altLang="en-US"/>
              <a:t>Variable Declarations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904413" cy="4648200"/>
          </a:xfrm>
          <a:noFill/>
          <a:ln/>
        </p:spPr>
        <p:txBody>
          <a:bodyPr/>
          <a:lstStyle/>
          <a:p>
            <a:pPr>
              <a:spcBef>
                <a:spcPct val="48000"/>
              </a:spcBef>
              <a:spcAft>
                <a:spcPct val="48000"/>
              </a:spcAft>
              <a:buFont typeface="Monotype Sorts" pitchFamily="2" charset="2"/>
              <a:buNone/>
            </a:pPr>
            <a:r>
              <a:rPr lang="nl-NL" altLang="en-US"/>
              <a:t>Keyword		Variable usage</a:t>
            </a:r>
          </a:p>
          <a:p>
            <a:pPr>
              <a:spcBef>
                <a:spcPct val="24000"/>
              </a:spcBef>
              <a:spcAft>
                <a:spcPct val="24000"/>
              </a:spcAft>
              <a:buFont typeface="Monotype Sorts" pitchFamily="2" charset="2"/>
              <a:buNone/>
            </a:pPr>
            <a:r>
              <a:rPr lang="nl-NL" altLang="en-US" sz="1800"/>
              <a:t>VAR			Internal to organization unit </a:t>
            </a:r>
          </a:p>
          <a:p>
            <a:pPr>
              <a:spcBef>
                <a:spcPct val="24000"/>
              </a:spcBef>
              <a:spcAft>
                <a:spcPct val="24000"/>
              </a:spcAft>
              <a:buFont typeface="Monotype Sorts" pitchFamily="2" charset="2"/>
              <a:buNone/>
            </a:pPr>
            <a:r>
              <a:rPr lang="nl-NL" altLang="en-US" sz="1800"/>
              <a:t>VAR_INPUT		Externally supplied, not modifiable within organization unit </a:t>
            </a:r>
          </a:p>
          <a:p>
            <a:pPr>
              <a:spcBef>
                <a:spcPct val="24000"/>
              </a:spcBef>
              <a:spcAft>
                <a:spcPct val="24000"/>
              </a:spcAft>
              <a:buFont typeface="Monotype Sorts" pitchFamily="2" charset="2"/>
              <a:buNone/>
            </a:pPr>
            <a:r>
              <a:rPr lang="nl-NL" altLang="en-US" sz="1800"/>
              <a:t>VAR_OUTPUT		Supplied by organization unit to external entities </a:t>
            </a:r>
          </a:p>
          <a:p>
            <a:pPr>
              <a:spcBef>
                <a:spcPct val="24000"/>
              </a:spcBef>
              <a:spcAft>
                <a:spcPct val="24000"/>
              </a:spcAft>
              <a:buFont typeface="Monotype Sorts" pitchFamily="2" charset="2"/>
              <a:buNone/>
            </a:pPr>
            <a:r>
              <a:rPr lang="nl-NL" altLang="en-US" sz="1800"/>
              <a:t>VAR_IN_OUT		Supplied by external entities. Can be modified within org. unit </a:t>
            </a:r>
          </a:p>
          <a:p>
            <a:pPr>
              <a:spcBef>
                <a:spcPct val="24000"/>
              </a:spcBef>
              <a:spcAft>
                <a:spcPct val="24000"/>
              </a:spcAft>
              <a:buFont typeface="Monotype Sorts" pitchFamily="2" charset="2"/>
              <a:buNone/>
            </a:pPr>
            <a:r>
              <a:rPr lang="nl-NL" altLang="en-US" sz="1800"/>
              <a:t>VAR_EXTERNAL	Supplied by configuration via VAR_GLOBAL .Can be modified</a:t>
            </a:r>
            <a:br>
              <a:rPr lang="nl-NL" altLang="en-US" sz="1800"/>
            </a:br>
            <a:r>
              <a:rPr lang="nl-NL" altLang="en-US" sz="1800"/>
              <a:t>			within organization unit</a:t>
            </a:r>
          </a:p>
          <a:p>
            <a:pPr>
              <a:spcBef>
                <a:spcPct val="24000"/>
              </a:spcBef>
              <a:spcAft>
                <a:spcPct val="24000"/>
              </a:spcAft>
              <a:buFont typeface="Monotype Sorts" pitchFamily="2" charset="2"/>
              <a:buNone/>
            </a:pPr>
            <a:r>
              <a:rPr lang="nl-NL" altLang="en-US" sz="1800"/>
              <a:t>VAR_GLOBAL		Global variable declaration </a:t>
            </a:r>
          </a:p>
          <a:p>
            <a:pPr>
              <a:spcBef>
                <a:spcPct val="24000"/>
              </a:spcBef>
              <a:spcAft>
                <a:spcPct val="24000"/>
              </a:spcAft>
              <a:buFont typeface="Monotype Sorts" pitchFamily="2" charset="2"/>
              <a:buNone/>
            </a:pPr>
            <a:r>
              <a:rPr lang="nl-NL" altLang="en-US" sz="1800"/>
              <a:t>VAR_ACCESS		Access path declaration </a:t>
            </a:r>
          </a:p>
          <a:p>
            <a:pPr>
              <a:spcBef>
                <a:spcPct val="24000"/>
              </a:spcBef>
              <a:spcAft>
                <a:spcPct val="24000"/>
              </a:spcAft>
              <a:buFont typeface="Monotype Sorts" pitchFamily="2" charset="2"/>
              <a:buNone/>
            </a:pPr>
            <a:r>
              <a:rPr lang="nl-NL" altLang="en-US" sz="1800"/>
              <a:t>RETAIN			Retentive variables </a:t>
            </a:r>
          </a:p>
          <a:p>
            <a:pPr>
              <a:spcBef>
                <a:spcPct val="24000"/>
              </a:spcBef>
              <a:spcAft>
                <a:spcPct val="24000"/>
              </a:spcAft>
              <a:buFont typeface="Monotype Sorts" pitchFamily="2" charset="2"/>
              <a:buNone/>
            </a:pPr>
            <a:r>
              <a:rPr lang="nl-NL" altLang="en-US" sz="1800"/>
              <a:t>CONSTANT		Constant (variable cannot be modified)</a:t>
            </a:r>
          </a:p>
          <a:p>
            <a:pPr>
              <a:spcBef>
                <a:spcPct val="24000"/>
              </a:spcBef>
              <a:spcAft>
                <a:spcPct val="24000"/>
              </a:spcAft>
              <a:buFont typeface="Monotype Sorts" pitchFamily="2" charset="2"/>
              <a:buNone/>
            </a:pPr>
            <a:r>
              <a:rPr lang="nl-NL" altLang="en-US" sz="1800"/>
              <a:t>AT			Location assignment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Variable Declarations : example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9372600" cy="419100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nl-NL" altLang="en-US"/>
              <a:t>VAR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nl-NL" altLang="en-US"/>
              <a:t>		CONDITION_RED : BOOL;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nl-NL" altLang="en-US"/>
              <a:t>		IBOUNCE : WORD;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nl-NL" altLang="en-US"/>
              <a:t>		MYDUB : DWORD;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nl-NL" altLang="en-US"/>
              <a:t>		AWORD, BWORD, CWORD: INT;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nl-NL" altLang="en-US"/>
              <a:t>		OKAY : STRING[10] := ‘OK’;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nl-NL" altLang="en-US"/>
              <a:t>END_VAR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9372600" cy="685800"/>
          </a:xfrm>
          <a:noFill/>
          <a:ln/>
        </p:spPr>
        <p:txBody>
          <a:bodyPr/>
          <a:lstStyle/>
          <a:p>
            <a:r>
              <a:rPr lang="nl-NL" altLang="en-US"/>
              <a:t>IEC 61131-3 : Common Elements</a:t>
            </a:r>
          </a:p>
        </p:txBody>
      </p:sp>
      <p:grpSp>
        <p:nvGrpSpPr>
          <p:cNvPr id="115717" name="Group 5"/>
          <p:cNvGrpSpPr>
            <a:grpSpLocks/>
          </p:cNvGrpSpPr>
          <p:nvPr/>
        </p:nvGrpSpPr>
        <p:grpSpPr bwMode="auto">
          <a:xfrm>
            <a:off x="2597150" y="1682750"/>
            <a:ext cx="4940300" cy="4559300"/>
            <a:chOff x="1636" y="1060"/>
            <a:chExt cx="3112" cy="2872"/>
          </a:xfrm>
        </p:grpSpPr>
        <p:sp>
          <p:nvSpPr>
            <p:cNvPr id="115715" name="Rectangle 3"/>
            <p:cNvSpPr>
              <a:spLocks noChangeArrowheads="1"/>
            </p:cNvSpPr>
            <p:nvPr/>
          </p:nvSpPr>
          <p:spPr bwMode="auto">
            <a:xfrm>
              <a:off x="1636" y="1060"/>
              <a:ext cx="3112" cy="287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6" name="Rectangle 4"/>
            <p:cNvSpPr>
              <a:spLocks noChangeArrowheads="1"/>
            </p:cNvSpPr>
            <p:nvPr/>
          </p:nvSpPr>
          <p:spPr bwMode="auto">
            <a:xfrm>
              <a:off x="1718" y="1142"/>
              <a:ext cx="2938" cy="2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5715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5715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5715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5715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nl-NL" altLang="en-US" sz="2000" i="0">
                <a:solidFill>
                  <a:schemeClr val="bg1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nl-NL" altLang="en-US" sz="2000" i="0">
                  <a:solidFill>
                    <a:schemeClr val="bg1"/>
                  </a:solidFill>
                </a:rPr>
                <a:t>	Data Types	&amp;	Variables</a:t>
              </a:r>
            </a:p>
            <a:p>
              <a:pPr>
                <a:lnSpc>
                  <a:spcPct val="140000"/>
                </a:lnSpc>
              </a:pPr>
              <a:r>
                <a:rPr lang="nl-NL" altLang="en-US" sz="2000" i="0">
                  <a:solidFill>
                    <a:schemeClr val="bg1"/>
                  </a:solidFill>
                </a:rPr>
                <a:t>in addition:</a:t>
              </a:r>
            </a:p>
            <a:p>
              <a:pPr>
                <a:lnSpc>
                  <a:spcPct val="140000"/>
                </a:lnSpc>
              </a:pPr>
              <a:endParaRPr lang="nl-NL" altLang="en-US" sz="2000" i="0">
                <a:solidFill>
                  <a:schemeClr val="bg1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nl-NL" altLang="en-US" sz="2800" b="1" i="0">
                  <a:solidFill>
                    <a:schemeClr val="bg1"/>
                  </a:solidFill>
                </a:rPr>
                <a:t>Your own datatypes</a:t>
              </a:r>
            </a:p>
            <a:p>
              <a:pPr algn="ctr">
                <a:lnSpc>
                  <a:spcPct val="140000"/>
                </a:lnSpc>
              </a:pPr>
              <a:r>
                <a:rPr lang="nl-NL" altLang="en-US" sz="2800" b="1" i="0">
                  <a:solidFill>
                    <a:schemeClr val="bg1"/>
                  </a:solidFill>
                </a:rPr>
                <a:t>…</a:t>
              </a:r>
            </a:p>
            <a:p>
              <a:pPr algn="ctr">
                <a:lnSpc>
                  <a:spcPct val="140000"/>
                </a:lnSpc>
              </a:pPr>
              <a:r>
                <a:rPr lang="nl-NL" altLang="en-US" sz="2800" b="1" i="0">
                  <a:solidFill>
                    <a:schemeClr val="bg1"/>
                  </a:solidFill>
                </a:rPr>
                <a:t>derived datatypes</a:t>
              </a:r>
            </a:p>
            <a:p>
              <a:pPr algn="ctr"/>
              <a:endParaRPr lang="nl-NL" altLang="en-US" sz="2800" b="1" i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zoom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Derived Datatypes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nl-NL" altLang="en-US"/>
              <a:t>Direct derivation from elementary types, e.g.:</a:t>
            </a:r>
            <a:br>
              <a:rPr lang="nl-NL" altLang="en-US"/>
            </a:br>
            <a:r>
              <a:rPr lang="nl-NL" altLang="en-US"/>
              <a:t>TYPE R : REAL ; END_TYPE</a:t>
            </a:r>
          </a:p>
          <a:p>
            <a:pPr>
              <a:lnSpc>
                <a:spcPct val="110000"/>
              </a:lnSpc>
              <a:spcBef>
                <a:spcPct val="24000"/>
              </a:spcBef>
              <a:spcAft>
                <a:spcPct val="24000"/>
              </a:spcAft>
              <a:buFont typeface="Monotype Sorts" pitchFamily="2" charset="2"/>
              <a:buNone/>
            </a:pPr>
            <a:r>
              <a:rPr lang="nl-NL" altLang="en-US"/>
              <a:t>Enumerated data types, e.g.:</a:t>
            </a:r>
            <a:br>
              <a:rPr lang="nl-NL" altLang="en-US"/>
            </a:br>
            <a:r>
              <a:rPr lang="nl-NL" altLang="en-US"/>
              <a:t>TYPE ANALOG_SIGNAL_TYPE : (SINGLE_ENDED, DIFFERENTIAL) ; END_TYPE</a:t>
            </a:r>
          </a:p>
          <a:p>
            <a:pPr>
              <a:lnSpc>
                <a:spcPct val="110000"/>
              </a:lnSpc>
              <a:spcBef>
                <a:spcPct val="24000"/>
              </a:spcBef>
              <a:spcAft>
                <a:spcPct val="24000"/>
              </a:spcAft>
              <a:buFont typeface="Monotype Sorts" pitchFamily="2" charset="2"/>
              <a:buNone/>
            </a:pPr>
            <a:r>
              <a:rPr lang="nl-NL" altLang="en-US"/>
              <a:t>Subrange data types, e.g.:</a:t>
            </a:r>
            <a:br>
              <a:rPr lang="nl-NL" altLang="en-US"/>
            </a:br>
            <a:r>
              <a:rPr lang="nl-NL" altLang="en-US"/>
              <a:t>TYPE ANALOG_DATA : INT (-4095..4095) ; END_TYPE </a:t>
            </a:r>
          </a:p>
          <a:p>
            <a:pPr>
              <a:lnSpc>
                <a:spcPct val="110000"/>
              </a:lnSpc>
              <a:spcBef>
                <a:spcPct val="24000"/>
              </a:spcBef>
              <a:spcAft>
                <a:spcPct val="24000"/>
              </a:spcAft>
              <a:buFont typeface="Monotype Sorts" pitchFamily="2" charset="2"/>
              <a:buNone/>
            </a:pPr>
            <a:r>
              <a:rPr lang="nl-NL" altLang="en-US"/>
              <a:t>Array data types, e.g.:</a:t>
            </a:r>
            <a:br>
              <a:rPr lang="nl-NL" altLang="en-US"/>
            </a:br>
            <a:r>
              <a:rPr lang="nl-NL" altLang="en-US"/>
              <a:t>TYPE ANALOG_16_INPUT_DATA : ARRAY [1..16] OF ANALOG_DATA ; END_TYPE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Your own datatype: derived datatype</a:t>
            </a:r>
          </a:p>
        </p:txBody>
      </p:sp>
      <p:graphicFrame>
        <p:nvGraphicFramePr>
          <p:cNvPr id="118787" name="Object 3"/>
          <p:cNvGraphicFramePr>
            <a:graphicFrameLocks/>
          </p:cNvGraphicFramePr>
          <p:nvPr/>
        </p:nvGraphicFramePr>
        <p:xfrm>
          <a:off x="685800" y="2038350"/>
          <a:ext cx="9144000" cy="428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8" name="Document" r:id="rId4" imgW="6237000" imgH="2925720" progId="Word.Document.6">
                  <p:embed/>
                </p:oleObj>
              </mc:Choice>
              <mc:Fallback>
                <p:oleObj name="Document" r:id="rId4" imgW="6237000" imgH="2925720" progId="Word.Document.6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38350"/>
                        <a:ext cx="9144000" cy="428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Your own datatype: derived datatype</a:t>
            </a:r>
          </a:p>
        </p:txBody>
      </p:sp>
      <p:graphicFrame>
        <p:nvGraphicFramePr>
          <p:cNvPr id="119811" name="Object 3"/>
          <p:cNvGraphicFramePr>
            <a:graphicFrameLocks/>
          </p:cNvGraphicFramePr>
          <p:nvPr/>
        </p:nvGraphicFramePr>
        <p:xfrm>
          <a:off x="685800" y="2038350"/>
          <a:ext cx="9144000" cy="428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5" name="Document" r:id="rId4" imgW="6237000" imgH="2925720" progId="Word.Document.6">
                  <p:embed/>
                </p:oleObj>
              </mc:Choice>
              <mc:Fallback>
                <p:oleObj name="Document" r:id="rId4" imgW="6237000" imgH="2925720" progId="Word.Document.6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38350"/>
                        <a:ext cx="9144000" cy="428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814" name="Group 6"/>
          <p:cNvGrpSpPr>
            <a:grpSpLocks/>
          </p:cNvGrpSpPr>
          <p:nvPr/>
        </p:nvGrpSpPr>
        <p:grpSpPr bwMode="auto">
          <a:xfrm>
            <a:off x="4121150" y="2597150"/>
            <a:ext cx="5472113" cy="673100"/>
            <a:chOff x="2596" y="1636"/>
            <a:chExt cx="3447" cy="424"/>
          </a:xfrm>
        </p:grpSpPr>
        <p:sp>
          <p:nvSpPr>
            <p:cNvPr id="119812" name="AutoShape 4"/>
            <p:cNvSpPr>
              <a:spLocks noChangeArrowheads="1"/>
            </p:cNvSpPr>
            <p:nvPr/>
          </p:nvSpPr>
          <p:spPr bwMode="auto">
            <a:xfrm>
              <a:off x="2596" y="1636"/>
              <a:ext cx="3447" cy="353"/>
            </a:xfrm>
            <a:prstGeom prst="wedgeRoundRectCallout">
              <a:avLst>
                <a:gd name="adj1" fmla="val -41671"/>
                <a:gd name="adj2" fmla="val 66667"/>
                <a:gd name="adj3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3" name="Rectangle 5"/>
            <p:cNvSpPr>
              <a:spLocks noChangeArrowheads="1"/>
            </p:cNvSpPr>
            <p:nvPr/>
          </p:nvSpPr>
          <p:spPr bwMode="auto">
            <a:xfrm>
              <a:off x="2631" y="1727"/>
              <a:ext cx="33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b="1" i="0"/>
                <a:t>TYPE ANALOG_DATA : INT (-4095..4095) ; END_TYPE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Out of the jungle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3200400"/>
            <a:ext cx="9372600" cy="2895600"/>
          </a:xfrm>
          <a:noFill/>
          <a:ln/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nl-NL" altLang="en-US" sz="3600"/>
              <a:t>The current variety of problems can be vastly reduced via standardization</a:t>
            </a:r>
          </a:p>
          <a:p>
            <a:pPr>
              <a:buFont typeface="Monotype Sorts" pitchFamily="2" charset="2"/>
              <a:buNone/>
            </a:pPr>
            <a:endParaRPr lang="nl-NL" altLang="en-US" sz="3600"/>
          </a:p>
          <a:p>
            <a:pPr algn="ctr">
              <a:buFont typeface="Monotype Sorts" pitchFamily="2" charset="2"/>
              <a:buNone/>
            </a:pPr>
            <a:r>
              <a:rPr lang="nl-NL" altLang="en-US" sz="3600"/>
              <a:t>... and such a standard is available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Your own datatype: derived datatype</a:t>
            </a:r>
          </a:p>
        </p:txBody>
      </p:sp>
      <p:graphicFrame>
        <p:nvGraphicFramePr>
          <p:cNvPr id="120835" name="Object 3"/>
          <p:cNvGraphicFramePr>
            <a:graphicFrameLocks/>
          </p:cNvGraphicFramePr>
          <p:nvPr/>
        </p:nvGraphicFramePr>
        <p:xfrm>
          <a:off x="685800" y="2038350"/>
          <a:ext cx="9144000" cy="428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9" name="Document" r:id="rId4" imgW="6237000" imgH="2925720" progId="Word.Document.6">
                  <p:embed/>
                </p:oleObj>
              </mc:Choice>
              <mc:Fallback>
                <p:oleObj name="Document" r:id="rId4" imgW="6237000" imgH="2925720" progId="Word.Document.6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38350"/>
                        <a:ext cx="9144000" cy="428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1073150" y="4121150"/>
            <a:ext cx="8215313" cy="673100"/>
            <a:chOff x="676" y="2596"/>
            <a:chExt cx="5175" cy="424"/>
          </a:xfrm>
        </p:grpSpPr>
        <p:sp>
          <p:nvSpPr>
            <p:cNvPr id="120836" name="AutoShape 4"/>
            <p:cNvSpPr>
              <a:spLocks noChangeArrowheads="1"/>
            </p:cNvSpPr>
            <p:nvPr/>
          </p:nvSpPr>
          <p:spPr bwMode="auto">
            <a:xfrm>
              <a:off x="676" y="2596"/>
              <a:ext cx="5175" cy="353"/>
            </a:xfrm>
            <a:prstGeom prst="wedgeRoundRectCallout">
              <a:avLst>
                <a:gd name="adj1" fmla="val -12046"/>
                <a:gd name="adj2" fmla="val 66667"/>
                <a:gd name="adj3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37" name="Rectangle 5"/>
            <p:cNvSpPr>
              <a:spLocks noChangeArrowheads="1"/>
            </p:cNvSpPr>
            <p:nvPr/>
          </p:nvSpPr>
          <p:spPr bwMode="auto">
            <a:xfrm>
              <a:off x="760" y="2687"/>
              <a:ext cx="49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b="1" i="0"/>
                <a:t>TYPE ANALOG_SIGNAL_TYPE : (SINGLE_ENDED, DIFFERENTIAL) ; END_TYPE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Directly Represented Variables : %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70000"/>
              </a:lnSpc>
              <a:spcBef>
                <a:spcPct val="48000"/>
              </a:spcBef>
              <a:spcAft>
                <a:spcPct val="48000"/>
              </a:spcAft>
              <a:buFont typeface="Monotype Sorts" pitchFamily="2" charset="2"/>
              <a:buNone/>
            </a:pPr>
            <a:r>
              <a:rPr lang="nl-NL" altLang="en-US"/>
              <a:t>Prefix		Meaning			Default data type</a:t>
            </a:r>
          </a:p>
          <a:p>
            <a:pPr>
              <a:lnSpc>
                <a:spcPct val="70000"/>
              </a:lnSpc>
              <a:spcBef>
                <a:spcPct val="24000"/>
              </a:spcBef>
              <a:spcAft>
                <a:spcPct val="24000"/>
              </a:spcAft>
              <a:buFont typeface="Monotype Sorts" pitchFamily="2" charset="2"/>
              <a:buNone/>
            </a:pPr>
            <a:r>
              <a:rPr lang="nl-NL" altLang="en-US" b="0"/>
              <a:t>I			Input location	</a:t>
            </a:r>
          </a:p>
          <a:p>
            <a:pPr>
              <a:lnSpc>
                <a:spcPct val="70000"/>
              </a:lnSpc>
              <a:spcBef>
                <a:spcPct val="24000"/>
              </a:spcBef>
              <a:spcAft>
                <a:spcPct val="24000"/>
              </a:spcAft>
              <a:buFont typeface="Monotype Sorts" pitchFamily="2" charset="2"/>
              <a:buNone/>
            </a:pPr>
            <a:r>
              <a:rPr lang="nl-NL" altLang="en-US" b="0"/>
              <a:t>Q			Output location	</a:t>
            </a:r>
          </a:p>
          <a:p>
            <a:pPr>
              <a:lnSpc>
                <a:spcPct val="70000"/>
              </a:lnSpc>
              <a:spcBef>
                <a:spcPct val="24000"/>
              </a:spcBef>
              <a:spcAft>
                <a:spcPct val="24000"/>
              </a:spcAft>
              <a:buFont typeface="Monotype Sorts" pitchFamily="2" charset="2"/>
              <a:buNone/>
            </a:pPr>
            <a:r>
              <a:rPr lang="nl-NL" altLang="en-US" b="0"/>
              <a:t>M			Memory location	</a:t>
            </a:r>
          </a:p>
          <a:p>
            <a:pPr>
              <a:lnSpc>
                <a:spcPct val="70000"/>
              </a:lnSpc>
              <a:spcBef>
                <a:spcPct val="24000"/>
              </a:spcBef>
              <a:spcAft>
                <a:spcPct val="24000"/>
              </a:spcAft>
              <a:buFont typeface="Monotype Sorts" pitchFamily="2" charset="2"/>
              <a:buNone/>
            </a:pPr>
            <a:r>
              <a:rPr lang="nl-NL" altLang="en-US" b="0"/>
              <a:t>X			Single bit size			BOOL</a:t>
            </a:r>
          </a:p>
          <a:p>
            <a:pPr>
              <a:lnSpc>
                <a:spcPct val="70000"/>
              </a:lnSpc>
              <a:spcBef>
                <a:spcPct val="24000"/>
              </a:spcBef>
              <a:spcAft>
                <a:spcPct val="24000"/>
              </a:spcAft>
              <a:buFont typeface="Monotype Sorts" pitchFamily="2" charset="2"/>
              <a:buNone/>
            </a:pPr>
            <a:r>
              <a:rPr lang="nl-NL" altLang="en-US" b="0"/>
              <a:t>None		Single bit size			BOOL</a:t>
            </a:r>
          </a:p>
          <a:p>
            <a:pPr>
              <a:lnSpc>
                <a:spcPct val="70000"/>
              </a:lnSpc>
              <a:spcBef>
                <a:spcPct val="24000"/>
              </a:spcBef>
              <a:spcAft>
                <a:spcPct val="24000"/>
              </a:spcAft>
              <a:buFont typeface="Monotype Sorts" pitchFamily="2" charset="2"/>
              <a:buNone/>
            </a:pPr>
            <a:r>
              <a:rPr lang="nl-NL" altLang="en-US" b="0"/>
              <a:t>B			Byte (8 bits) size			BYTE</a:t>
            </a:r>
          </a:p>
          <a:p>
            <a:pPr>
              <a:lnSpc>
                <a:spcPct val="70000"/>
              </a:lnSpc>
              <a:spcBef>
                <a:spcPct val="24000"/>
              </a:spcBef>
              <a:spcAft>
                <a:spcPct val="24000"/>
              </a:spcAft>
              <a:buFont typeface="Monotype Sorts" pitchFamily="2" charset="2"/>
              <a:buNone/>
            </a:pPr>
            <a:r>
              <a:rPr lang="nl-NL" altLang="en-US" b="0"/>
              <a:t>W		Word (16 bits) size			WORD</a:t>
            </a:r>
          </a:p>
          <a:p>
            <a:pPr>
              <a:lnSpc>
                <a:spcPct val="70000"/>
              </a:lnSpc>
              <a:spcBef>
                <a:spcPct val="24000"/>
              </a:spcBef>
              <a:spcAft>
                <a:spcPct val="24000"/>
              </a:spcAft>
              <a:buFont typeface="Monotype Sorts" pitchFamily="2" charset="2"/>
              <a:buNone/>
            </a:pPr>
            <a:r>
              <a:rPr lang="nl-NL" altLang="en-US" b="0"/>
              <a:t>D			Double word (32 bits) size		DWORD</a:t>
            </a:r>
          </a:p>
          <a:p>
            <a:pPr>
              <a:lnSpc>
                <a:spcPct val="70000"/>
              </a:lnSpc>
              <a:spcBef>
                <a:spcPct val="24000"/>
              </a:spcBef>
              <a:spcAft>
                <a:spcPct val="24000"/>
              </a:spcAft>
              <a:buFont typeface="Monotype Sorts" pitchFamily="2" charset="2"/>
              <a:buNone/>
            </a:pPr>
            <a:r>
              <a:rPr lang="nl-NL" altLang="en-US" b="0"/>
              <a:t>L			Long (quad) word (64 bits) size	LWORD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9372600" cy="685800"/>
          </a:xfrm>
          <a:noFill/>
          <a:ln/>
        </p:spPr>
        <p:txBody>
          <a:bodyPr/>
          <a:lstStyle/>
          <a:p>
            <a:r>
              <a:rPr lang="nl-NL" altLang="en-US"/>
              <a:t>IEC 61131-3 : Common Elements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740150" y="4273550"/>
            <a:ext cx="27305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886" name="Group 6"/>
          <p:cNvGrpSpPr>
            <a:grpSpLocks/>
          </p:cNvGrpSpPr>
          <p:nvPr/>
        </p:nvGrpSpPr>
        <p:grpSpPr bwMode="auto">
          <a:xfrm>
            <a:off x="2597150" y="1682750"/>
            <a:ext cx="4940300" cy="4559300"/>
            <a:chOff x="1636" y="1060"/>
            <a:chExt cx="3112" cy="2872"/>
          </a:xfrm>
        </p:grpSpPr>
        <p:sp>
          <p:nvSpPr>
            <p:cNvPr id="122884" name="Rectangle 4"/>
            <p:cNvSpPr>
              <a:spLocks noChangeArrowheads="1"/>
            </p:cNvSpPr>
            <p:nvPr/>
          </p:nvSpPr>
          <p:spPr bwMode="auto">
            <a:xfrm>
              <a:off x="1636" y="1060"/>
              <a:ext cx="3112" cy="287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5" name="Rectangle 5"/>
            <p:cNvSpPr>
              <a:spLocks noChangeArrowheads="1"/>
            </p:cNvSpPr>
            <p:nvPr/>
          </p:nvSpPr>
          <p:spPr bwMode="auto">
            <a:xfrm>
              <a:off x="1718" y="1142"/>
              <a:ext cx="2938" cy="1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5715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5715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5715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5715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nl-NL" altLang="en-US" i="0">
                  <a:solidFill>
                    <a:schemeClr val="bg1"/>
                  </a:solidFill>
                </a:rPr>
                <a:t>COMMON ELEMENTS</a:t>
              </a:r>
            </a:p>
            <a:p>
              <a:r>
                <a:rPr lang="nl-NL" altLang="en-US" sz="2000" i="0">
                  <a:solidFill>
                    <a:schemeClr val="bg1"/>
                  </a:solidFill>
                </a:rPr>
                <a:t>a.o.</a:t>
              </a:r>
            </a:p>
            <a:p>
              <a:pPr>
                <a:lnSpc>
                  <a:spcPct val="140000"/>
                </a:lnSpc>
              </a:pPr>
              <a:r>
                <a:rPr lang="nl-NL" altLang="en-US" sz="2000" i="0">
                  <a:solidFill>
                    <a:schemeClr val="bg1"/>
                  </a:solidFill>
                </a:rPr>
                <a:t>	Data Types	&amp;	Variables</a:t>
              </a:r>
            </a:p>
            <a:p>
              <a:pPr>
                <a:lnSpc>
                  <a:spcPct val="140000"/>
                </a:lnSpc>
              </a:pPr>
              <a:endParaRPr lang="nl-NL" altLang="en-US" sz="2000" i="0">
                <a:solidFill>
                  <a:schemeClr val="bg1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nl-NL" altLang="en-US" sz="2000" i="0">
                  <a:solidFill>
                    <a:schemeClr val="bg1"/>
                  </a:solidFill>
                </a:rPr>
                <a:t>	</a:t>
              </a:r>
              <a:r>
                <a:rPr lang="nl-NL" altLang="en-US" b="1" i="0">
                  <a:solidFill>
                    <a:schemeClr val="bg1"/>
                  </a:solidFill>
                </a:rPr>
                <a:t>Configuration</a:t>
              </a:r>
            </a:p>
            <a:p>
              <a:pPr>
                <a:lnSpc>
                  <a:spcPct val="140000"/>
                </a:lnSpc>
              </a:pPr>
              <a:r>
                <a:rPr lang="nl-NL" altLang="en-US" b="1" i="0">
                  <a:solidFill>
                    <a:schemeClr val="bg1"/>
                  </a:solidFill>
                </a:rPr>
                <a:t>			Resources</a:t>
              </a:r>
            </a:p>
            <a:p>
              <a:pPr>
                <a:lnSpc>
                  <a:spcPct val="140000"/>
                </a:lnSpc>
              </a:pPr>
              <a:r>
                <a:rPr lang="nl-NL" altLang="en-US" b="1" i="0">
                  <a:solidFill>
                    <a:schemeClr val="bg1"/>
                  </a:solidFill>
                </a:rPr>
                <a:t>					Tasks</a:t>
              </a:r>
            </a:p>
          </p:txBody>
        </p:sp>
      </p:grpSp>
    </p:spTree>
  </p:cSld>
  <p:clrMapOvr>
    <a:masterClrMapping/>
  </p:clrMapOvr>
  <p:transition>
    <p:zoom dir="in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-3175" y="914400"/>
            <a:ext cx="10153650" cy="762000"/>
          </a:xfrm>
          <a:noFill/>
          <a:ln/>
        </p:spPr>
        <p:txBody>
          <a:bodyPr/>
          <a:lstStyle/>
          <a:p>
            <a:r>
              <a:rPr lang="nl-NL" altLang="en-US"/>
              <a:t>IEC 61131-3 Software Model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622300" y="5480050"/>
            <a:ext cx="6775450" cy="536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641350" y="1658938"/>
            <a:ext cx="6737350" cy="4338637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947738" y="2044700"/>
            <a:ext cx="112077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4238625" y="2044700"/>
            <a:ext cx="112236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615950" y="1701800"/>
            <a:ext cx="1373188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marL="257175" indent="-257175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17538" indent="-206375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28700" indent="-206375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89063" indent="-153988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00225" indent="-153988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574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146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718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290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nl-NL" altLang="en-US" sz="1600" i="0">
                <a:latin typeface="Arial" pitchFamily="34" charset="0"/>
              </a:rPr>
              <a:t>Configuration</a:t>
            </a:r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 flipV="1">
            <a:off x="4113213" y="60229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4143375" y="6091238"/>
            <a:ext cx="24130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marL="257175" indent="-257175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17538" indent="-206375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28700" indent="-206375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89063" indent="-153988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00225" indent="-153988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574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146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718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290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nl-NL" altLang="en-US" sz="1600" i="0">
                <a:latin typeface="Arial" pitchFamily="34" charset="0"/>
              </a:rPr>
              <a:t>Communication Function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7535863" y="2984500"/>
            <a:ext cx="14541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7535863" y="3944938"/>
            <a:ext cx="14541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heck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-3175" y="914400"/>
            <a:ext cx="10153650" cy="762000"/>
          </a:xfrm>
          <a:noFill/>
          <a:ln/>
        </p:spPr>
        <p:txBody>
          <a:bodyPr/>
          <a:lstStyle/>
          <a:p>
            <a:r>
              <a:rPr lang="nl-NL" altLang="en-US"/>
              <a:t>IEC 61131-3 Software Model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622300" y="5480050"/>
            <a:ext cx="6775450" cy="536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915988" y="2001838"/>
            <a:ext cx="2897187" cy="26924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4206875" y="2001838"/>
            <a:ext cx="2898775" cy="26924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641350" y="1658938"/>
            <a:ext cx="6737350" cy="4338637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947738" y="2044700"/>
            <a:ext cx="112077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4238625" y="2044700"/>
            <a:ext cx="112236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615950" y="1701800"/>
            <a:ext cx="1373188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marL="257175" indent="-257175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17538" indent="-206375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28700" indent="-206375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89063" indent="-153988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00225" indent="-153988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574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146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718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290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nl-NL" altLang="en-US" sz="1600" i="0">
                <a:latin typeface="Arial" pitchFamily="34" charset="0"/>
              </a:rPr>
              <a:t>Configuration</a:t>
            </a:r>
          </a:p>
        </p:txBody>
      </p:sp>
      <p:sp>
        <p:nvSpPr>
          <p:cNvPr id="126986" name="Line 10"/>
          <p:cNvSpPr>
            <a:spLocks noChangeShapeType="1"/>
          </p:cNvSpPr>
          <p:nvPr/>
        </p:nvSpPr>
        <p:spPr bwMode="auto">
          <a:xfrm flipV="1">
            <a:off x="752475" y="4308475"/>
            <a:ext cx="0" cy="1165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 flipH="1">
            <a:off x="752475" y="4308475"/>
            <a:ext cx="34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>
            <a:off x="6924675" y="3759200"/>
            <a:ext cx="34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9" name="Line 13"/>
          <p:cNvSpPr>
            <a:spLocks noChangeShapeType="1"/>
          </p:cNvSpPr>
          <p:nvPr/>
        </p:nvSpPr>
        <p:spPr bwMode="auto">
          <a:xfrm flipV="1">
            <a:off x="7267575" y="3759200"/>
            <a:ext cx="0" cy="171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0" name="Line 14"/>
          <p:cNvSpPr>
            <a:spLocks noChangeShapeType="1"/>
          </p:cNvSpPr>
          <p:nvPr/>
        </p:nvSpPr>
        <p:spPr bwMode="auto">
          <a:xfrm flipV="1">
            <a:off x="4113213" y="60229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1" name="Rectangle 15"/>
          <p:cNvSpPr>
            <a:spLocks noChangeArrowheads="1"/>
          </p:cNvSpPr>
          <p:nvPr/>
        </p:nvSpPr>
        <p:spPr bwMode="auto">
          <a:xfrm>
            <a:off x="4143375" y="6091238"/>
            <a:ext cx="24130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marL="257175" indent="-257175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17538" indent="-206375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28700" indent="-206375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89063" indent="-153988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00225" indent="-153988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574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146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718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290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nl-NL" altLang="en-US" sz="1600" i="0">
                <a:latin typeface="Arial" pitchFamily="34" charset="0"/>
              </a:rPr>
              <a:t>Communication Function</a:t>
            </a:r>
          </a:p>
        </p:txBody>
      </p:sp>
      <p:sp>
        <p:nvSpPr>
          <p:cNvPr id="126992" name="Rectangle 16"/>
          <p:cNvSpPr>
            <a:spLocks noChangeArrowheads="1"/>
          </p:cNvSpPr>
          <p:nvPr/>
        </p:nvSpPr>
        <p:spPr bwMode="auto">
          <a:xfrm>
            <a:off x="7535863" y="2984500"/>
            <a:ext cx="14541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7535863" y="3944938"/>
            <a:ext cx="14541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4" name="Rectangle 18"/>
          <p:cNvSpPr>
            <a:spLocks noChangeArrowheads="1"/>
          </p:cNvSpPr>
          <p:nvPr/>
        </p:nvSpPr>
        <p:spPr bwMode="auto">
          <a:xfrm>
            <a:off x="1716088" y="2967038"/>
            <a:ext cx="122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nl-NL" altLang="en-US" sz="1800" b="1" i="0"/>
              <a:t>Resource</a:t>
            </a:r>
          </a:p>
        </p:txBody>
      </p:sp>
      <p:sp>
        <p:nvSpPr>
          <p:cNvPr id="126995" name="Rectangle 19"/>
          <p:cNvSpPr>
            <a:spLocks noChangeArrowheads="1"/>
          </p:cNvSpPr>
          <p:nvPr/>
        </p:nvSpPr>
        <p:spPr bwMode="auto">
          <a:xfrm>
            <a:off x="4811713" y="2947988"/>
            <a:ext cx="122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nl-NL" altLang="en-US" sz="1800" b="1" i="0"/>
              <a:t>Resource</a:t>
            </a:r>
          </a:p>
        </p:txBody>
      </p:sp>
    </p:spTree>
  </p:cSld>
  <p:clrMapOvr>
    <a:masterClrMapping/>
  </p:clrMapOvr>
  <p:transition>
    <p:strips dir="r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-3175" y="914400"/>
            <a:ext cx="10153650" cy="762000"/>
          </a:xfrm>
          <a:noFill/>
          <a:ln/>
        </p:spPr>
        <p:txBody>
          <a:bodyPr/>
          <a:lstStyle/>
          <a:p>
            <a:r>
              <a:rPr lang="nl-NL" altLang="en-US"/>
              <a:t>IEC 61131-3 Software Model</a:t>
            </a:r>
          </a:p>
        </p:txBody>
      </p:sp>
      <p:grpSp>
        <p:nvGrpSpPr>
          <p:cNvPr id="129042" name="Group 18"/>
          <p:cNvGrpSpPr>
            <a:grpSpLocks/>
          </p:cNvGrpSpPr>
          <p:nvPr/>
        </p:nvGrpSpPr>
        <p:grpSpPr bwMode="auto">
          <a:xfrm>
            <a:off x="615950" y="1658938"/>
            <a:ext cx="6781800" cy="4357687"/>
            <a:chOff x="388" y="1045"/>
            <a:chExt cx="4272" cy="2745"/>
          </a:xfrm>
        </p:grpSpPr>
        <p:sp>
          <p:nvSpPr>
            <p:cNvPr id="129027" name="Rectangle 3"/>
            <p:cNvSpPr>
              <a:spLocks noChangeArrowheads="1"/>
            </p:cNvSpPr>
            <p:nvPr/>
          </p:nvSpPr>
          <p:spPr bwMode="auto">
            <a:xfrm>
              <a:off x="392" y="3452"/>
              <a:ext cx="4268" cy="3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28" name="Rectangle 4"/>
            <p:cNvSpPr>
              <a:spLocks noChangeArrowheads="1"/>
            </p:cNvSpPr>
            <p:nvPr/>
          </p:nvSpPr>
          <p:spPr bwMode="auto">
            <a:xfrm>
              <a:off x="867" y="1551"/>
              <a:ext cx="338" cy="5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nl-NL" altLang="en-US" sz="1600" i="0">
                  <a:latin typeface="Arial" pitchFamily="34" charset="0"/>
                </a:rPr>
                <a:t>Task</a:t>
              </a:r>
            </a:p>
          </p:txBody>
        </p:sp>
        <p:sp>
          <p:nvSpPr>
            <p:cNvPr id="129029" name="Rectangle 5"/>
            <p:cNvSpPr>
              <a:spLocks noChangeArrowheads="1"/>
            </p:cNvSpPr>
            <p:nvPr/>
          </p:nvSpPr>
          <p:spPr bwMode="auto">
            <a:xfrm>
              <a:off x="1817" y="1551"/>
              <a:ext cx="338" cy="5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nl-NL" altLang="en-US" sz="1600" i="0">
                  <a:latin typeface="Arial" pitchFamily="34" charset="0"/>
                </a:rPr>
                <a:t>Task</a:t>
              </a:r>
            </a:p>
          </p:txBody>
        </p:sp>
        <p:sp>
          <p:nvSpPr>
            <p:cNvPr id="129030" name="Rectangle 6"/>
            <p:cNvSpPr>
              <a:spLocks noChangeArrowheads="1"/>
            </p:cNvSpPr>
            <p:nvPr/>
          </p:nvSpPr>
          <p:spPr bwMode="auto">
            <a:xfrm>
              <a:off x="2896" y="1551"/>
              <a:ext cx="339" cy="5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nl-NL" altLang="en-US" sz="1600" i="0">
                  <a:latin typeface="Arial" pitchFamily="34" charset="0"/>
                </a:rPr>
                <a:t>Task</a:t>
              </a:r>
            </a:p>
          </p:txBody>
        </p:sp>
        <p:sp>
          <p:nvSpPr>
            <p:cNvPr id="129031" name="Rectangle 7"/>
            <p:cNvSpPr>
              <a:spLocks noChangeArrowheads="1"/>
            </p:cNvSpPr>
            <p:nvPr/>
          </p:nvSpPr>
          <p:spPr bwMode="auto">
            <a:xfrm>
              <a:off x="3848" y="1551"/>
              <a:ext cx="337" cy="5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nl-NL" altLang="en-US" sz="1600" i="0">
                  <a:latin typeface="Arial" pitchFamily="34" charset="0"/>
                </a:rPr>
                <a:t>Task</a:t>
              </a:r>
            </a:p>
          </p:txBody>
        </p:sp>
        <p:sp>
          <p:nvSpPr>
            <p:cNvPr id="129032" name="Rectangle 8"/>
            <p:cNvSpPr>
              <a:spLocks noChangeArrowheads="1"/>
            </p:cNvSpPr>
            <p:nvPr/>
          </p:nvSpPr>
          <p:spPr bwMode="auto">
            <a:xfrm>
              <a:off x="577" y="1261"/>
              <a:ext cx="1825" cy="1696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3" name="Rectangle 9"/>
            <p:cNvSpPr>
              <a:spLocks noChangeArrowheads="1"/>
            </p:cNvSpPr>
            <p:nvPr/>
          </p:nvSpPr>
          <p:spPr bwMode="auto">
            <a:xfrm>
              <a:off x="2650" y="1261"/>
              <a:ext cx="1826" cy="1696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4" name="Rectangle 10"/>
            <p:cNvSpPr>
              <a:spLocks noChangeArrowheads="1"/>
            </p:cNvSpPr>
            <p:nvPr/>
          </p:nvSpPr>
          <p:spPr bwMode="auto">
            <a:xfrm>
              <a:off x="404" y="1045"/>
              <a:ext cx="4244" cy="273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5" name="Rectangle 11"/>
            <p:cNvSpPr>
              <a:spLocks noChangeArrowheads="1"/>
            </p:cNvSpPr>
            <p:nvPr/>
          </p:nvSpPr>
          <p:spPr bwMode="auto">
            <a:xfrm>
              <a:off x="624" y="1288"/>
              <a:ext cx="65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marL="257175" indent="-2571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17538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28700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89063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00225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574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146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1718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290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nl-NL" altLang="en-US" sz="1600" i="0">
                  <a:latin typeface="Arial" pitchFamily="34" charset="0"/>
                </a:rPr>
                <a:t>Resource</a:t>
              </a:r>
            </a:p>
          </p:txBody>
        </p:sp>
        <p:sp>
          <p:nvSpPr>
            <p:cNvPr id="129036" name="Rectangle 12"/>
            <p:cNvSpPr>
              <a:spLocks noChangeArrowheads="1"/>
            </p:cNvSpPr>
            <p:nvPr/>
          </p:nvSpPr>
          <p:spPr bwMode="auto">
            <a:xfrm>
              <a:off x="2697" y="1288"/>
              <a:ext cx="65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marL="257175" indent="-2571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17538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28700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89063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00225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574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146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1718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290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nl-NL" altLang="en-US" sz="1600" i="0">
                  <a:latin typeface="Arial" pitchFamily="34" charset="0"/>
                </a:rPr>
                <a:t>Resource</a:t>
              </a:r>
            </a:p>
          </p:txBody>
        </p:sp>
        <p:sp>
          <p:nvSpPr>
            <p:cNvPr id="129037" name="Rectangle 13"/>
            <p:cNvSpPr>
              <a:spLocks noChangeArrowheads="1"/>
            </p:cNvSpPr>
            <p:nvPr/>
          </p:nvSpPr>
          <p:spPr bwMode="auto">
            <a:xfrm>
              <a:off x="388" y="1072"/>
              <a:ext cx="86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marL="257175" indent="-2571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17538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28700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89063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00225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574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146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1718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290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nl-NL" altLang="en-US" sz="1600" i="0">
                  <a:latin typeface="Arial" pitchFamily="34" charset="0"/>
                </a:rPr>
                <a:t>Configuration</a:t>
              </a:r>
            </a:p>
          </p:txBody>
        </p:sp>
        <p:sp>
          <p:nvSpPr>
            <p:cNvPr id="129038" name="Line 14"/>
            <p:cNvSpPr>
              <a:spLocks noChangeShapeType="1"/>
            </p:cNvSpPr>
            <p:nvPr/>
          </p:nvSpPr>
          <p:spPr bwMode="auto">
            <a:xfrm flipV="1">
              <a:off x="474" y="2714"/>
              <a:ext cx="0" cy="7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39" name="Line 15"/>
            <p:cNvSpPr>
              <a:spLocks noChangeShapeType="1"/>
            </p:cNvSpPr>
            <p:nvPr/>
          </p:nvSpPr>
          <p:spPr bwMode="auto">
            <a:xfrm flipH="1">
              <a:off x="474" y="2714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40" name="Line 16"/>
            <p:cNvSpPr>
              <a:spLocks noChangeShapeType="1"/>
            </p:cNvSpPr>
            <p:nvPr/>
          </p:nvSpPr>
          <p:spPr bwMode="auto">
            <a:xfrm>
              <a:off x="4362" y="2368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41" name="Line 17"/>
            <p:cNvSpPr>
              <a:spLocks noChangeShapeType="1"/>
            </p:cNvSpPr>
            <p:nvPr/>
          </p:nvSpPr>
          <p:spPr bwMode="auto">
            <a:xfrm flipV="1">
              <a:off x="4578" y="2368"/>
              <a:ext cx="0" cy="10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9043" name="Line 19"/>
          <p:cNvSpPr>
            <a:spLocks noChangeShapeType="1"/>
          </p:cNvSpPr>
          <p:nvPr/>
        </p:nvSpPr>
        <p:spPr bwMode="auto">
          <a:xfrm flipV="1">
            <a:off x="4113213" y="60229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44" name="Rectangle 20"/>
          <p:cNvSpPr>
            <a:spLocks noChangeArrowheads="1"/>
          </p:cNvSpPr>
          <p:nvPr/>
        </p:nvSpPr>
        <p:spPr bwMode="auto">
          <a:xfrm>
            <a:off x="4143375" y="6091238"/>
            <a:ext cx="24130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marL="257175" indent="-257175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17538" indent="-206375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28700" indent="-206375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89063" indent="-153988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00225" indent="-153988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574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146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718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290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nl-NL" altLang="en-US" sz="1600" i="0">
                <a:latin typeface="Arial" pitchFamily="34" charset="0"/>
              </a:rPr>
              <a:t>Communication Function</a:t>
            </a:r>
          </a:p>
        </p:txBody>
      </p:sp>
      <p:sp>
        <p:nvSpPr>
          <p:cNvPr id="129045" name="Rectangle 21"/>
          <p:cNvSpPr>
            <a:spLocks noChangeArrowheads="1"/>
          </p:cNvSpPr>
          <p:nvPr/>
        </p:nvSpPr>
        <p:spPr bwMode="auto">
          <a:xfrm>
            <a:off x="7535863" y="2984500"/>
            <a:ext cx="14541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blinds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-3175" y="914400"/>
            <a:ext cx="10153650" cy="762000"/>
          </a:xfrm>
          <a:noFill/>
          <a:ln/>
        </p:spPr>
        <p:txBody>
          <a:bodyPr/>
          <a:lstStyle/>
          <a:p>
            <a:r>
              <a:rPr lang="nl-NL" altLang="en-US"/>
              <a:t>IEC 61131-3 Software Model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7535863" y="4835525"/>
            <a:ext cx="1516062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nl-NL" altLang="en-US" sz="1600" i="0">
                <a:latin typeface="Arial" pitchFamily="34" charset="0"/>
              </a:rPr>
              <a:t>Execution control path</a:t>
            </a:r>
          </a:p>
        </p:txBody>
      </p:sp>
      <p:grpSp>
        <p:nvGrpSpPr>
          <p:cNvPr id="131109" name="Group 37"/>
          <p:cNvGrpSpPr>
            <a:grpSpLocks/>
          </p:cNvGrpSpPr>
          <p:nvPr/>
        </p:nvGrpSpPr>
        <p:grpSpPr bwMode="auto">
          <a:xfrm>
            <a:off x="615950" y="1658938"/>
            <a:ext cx="6781800" cy="4735512"/>
            <a:chOff x="388" y="1045"/>
            <a:chExt cx="4272" cy="2983"/>
          </a:xfrm>
        </p:grpSpPr>
        <p:sp>
          <p:nvSpPr>
            <p:cNvPr id="131076" name="Rectangle 4"/>
            <p:cNvSpPr>
              <a:spLocks noChangeArrowheads="1"/>
            </p:cNvSpPr>
            <p:nvPr/>
          </p:nvSpPr>
          <p:spPr bwMode="auto">
            <a:xfrm>
              <a:off x="910" y="2934"/>
              <a:ext cx="336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77" name="Rectangle 5"/>
            <p:cNvSpPr>
              <a:spLocks noChangeArrowheads="1"/>
            </p:cNvSpPr>
            <p:nvPr/>
          </p:nvSpPr>
          <p:spPr bwMode="auto">
            <a:xfrm>
              <a:off x="392" y="3452"/>
              <a:ext cx="4268" cy="3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082" name="Group 10"/>
            <p:cNvGrpSpPr>
              <a:grpSpLocks/>
            </p:cNvGrpSpPr>
            <p:nvPr/>
          </p:nvGrpSpPr>
          <p:grpSpPr bwMode="auto">
            <a:xfrm>
              <a:off x="694" y="1551"/>
              <a:ext cx="667" cy="1289"/>
              <a:chOff x="694" y="1551"/>
              <a:chExt cx="667" cy="1289"/>
            </a:xfrm>
          </p:grpSpPr>
          <p:sp>
            <p:nvSpPr>
              <p:cNvPr id="131078" name="Rectangle 6"/>
              <p:cNvSpPr>
                <a:spLocks noChangeArrowheads="1"/>
              </p:cNvSpPr>
              <p:nvPr/>
            </p:nvSpPr>
            <p:spPr bwMode="auto">
              <a:xfrm>
                <a:off x="867" y="1551"/>
                <a:ext cx="338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nl-NL" altLang="en-US" sz="1600" i="0">
                    <a:latin typeface="Arial" pitchFamily="34" charset="0"/>
                  </a:rPr>
                  <a:t>Task</a:t>
                </a:r>
              </a:p>
            </p:txBody>
          </p:sp>
          <p:sp>
            <p:nvSpPr>
              <p:cNvPr id="131079" name="Rectangle 7"/>
              <p:cNvSpPr>
                <a:spLocks noChangeArrowheads="1"/>
              </p:cNvSpPr>
              <p:nvPr/>
            </p:nvSpPr>
            <p:spPr bwMode="auto">
              <a:xfrm>
                <a:off x="694" y="2329"/>
                <a:ext cx="667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nl-NL" altLang="en-US" sz="1600" i="0">
                    <a:latin typeface="Arial" pitchFamily="34" charset="0"/>
                  </a:rPr>
                  <a:t>Program</a:t>
                </a:r>
              </a:p>
              <a:p>
                <a:pPr algn="ctr"/>
                <a:endParaRPr lang="nl-NL" altLang="en-US" sz="1600" i="0">
                  <a:latin typeface="Arial" pitchFamily="34" charset="0"/>
                </a:endParaRPr>
              </a:p>
            </p:txBody>
          </p:sp>
          <p:sp>
            <p:nvSpPr>
              <p:cNvPr id="131080" name="Rectangle 8"/>
              <p:cNvSpPr>
                <a:spLocks noChangeArrowheads="1"/>
              </p:cNvSpPr>
              <p:nvPr/>
            </p:nvSpPr>
            <p:spPr bwMode="auto">
              <a:xfrm>
                <a:off x="694" y="2675"/>
                <a:ext cx="165" cy="78"/>
              </a:xfrm>
              <a:prstGeom prst="rect">
                <a:avLst/>
              </a:pr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1" name="Line 9"/>
              <p:cNvSpPr>
                <a:spLocks noChangeShapeType="1"/>
              </p:cNvSpPr>
              <p:nvPr/>
            </p:nvSpPr>
            <p:spPr bwMode="auto">
              <a:xfrm>
                <a:off x="1036" y="2066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083" name="Line 11"/>
            <p:cNvSpPr>
              <a:spLocks noChangeShapeType="1"/>
            </p:cNvSpPr>
            <p:nvPr/>
          </p:nvSpPr>
          <p:spPr bwMode="auto">
            <a:xfrm>
              <a:off x="1122" y="2066"/>
              <a:ext cx="648" cy="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4" name="Rectangle 12"/>
            <p:cNvSpPr>
              <a:spLocks noChangeArrowheads="1"/>
            </p:cNvSpPr>
            <p:nvPr/>
          </p:nvSpPr>
          <p:spPr bwMode="auto">
            <a:xfrm>
              <a:off x="1645" y="2329"/>
              <a:ext cx="667" cy="5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nl-NL" altLang="en-US" sz="1600" i="0">
                  <a:latin typeface="Arial" pitchFamily="34" charset="0"/>
                </a:rPr>
                <a:t>Program</a:t>
              </a:r>
            </a:p>
            <a:p>
              <a:pPr algn="ctr"/>
              <a:endParaRPr lang="nl-NL" altLang="en-US" sz="1600" i="0">
                <a:latin typeface="Arial" pitchFamily="34" charset="0"/>
              </a:endParaRPr>
            </a:p>
          </p:txBody>
        </p:sp>
        <p:sp>
          <p:nvSpPr>
            <p:cNvPr id="131085" name="Rectangle 13"/>
            <p:cNvSpPr>
              <a:spLocks noChangeArrowheads="1"/>
            </p:cNvSpPr>
            <p:nvPr/>
          </p:nvSpPr>
          <p:spPr bwMode="auto">
            <a:xfrm>
              <a:off x="1817" y="1551"/>
              <a:ext cx="338" cy="5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nl-NL" altLang="en-US" sz="1600" i="0">
                  <a:latin typeface="Arial" pitchFamily="34" charset="0"/>
                </a:rPr>
                <a:t>Task</a:t>
              </a:r>
            </a:p>
          </p:txBody>
        </p:sp>
        <p:sp>
          <p:nvSpPr>
            <p:cNvPr id="131086" name="Line 14"/>
            <p:cNvSpPr>
              <a:spLocks noChangeShapeType="1"/>
            </p:cNvSpPr>
            <p:nvPr/>
          </p:nvSpPr>
          <p:spPr bwMode="auto">
            <a:xfrm>
              <a:off x="2029" y="2066"/>
              <a:ext cx="173" cy="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090" name="Group 18"/>
            <p:cNvGrpSpPr>
              <a:grpSpLocks/>
            </p:cNvGrpSpPr>
            <p:nvPr/>
          </p:nvGrpSpPr>
          <p:grpSpPr bwMode="auto">
            <a:xfrm>
              <a:off x="2725" y="1551"/>
              <a:ext cx="667" cy="1289"/>
              <a:chOff x="2725" y="1551"/>
              <a:chExt cx="667" cy="1289"/>
            </a:xfrm>
          </p:grpSpPr>
          <p:sp>
            <p:nvSpPr>
              <p:cNvPr id="131087" name="Rectangle 15"/>
              <p:cNvSpPr>
                <a:spLocks noChangeArrowheads="1"/>
              </p:cNvSpPr>
              <p:nvPr/>
            </p:nvSpPr>
            <p:spPr bwMode="auto">
              <a:xfrm>
                <a:off x="2725" y="2329"/>
                <a:ext cx="667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nl-NL" altLang="en-US" sz="1600" i="0">
                    <a:latin typeface="Arial" pitchFamily="34" charset="0"/>
                  </a:rPr>
                  <a:t>Program</a:t>
                </a:r>
              </a:p>
              <a:p>
                <a:pPr algn="ctr"/>
                <a:endParaRPr lang="nl-NL" altLang="en-US" sz="1600" i="0">
                  <a:latin typeface="Arial" pitchFamily="34" charset="0"/>
                </a:endParaRPr>
              </a:p>
            </p:txBody>
          </p:sp>
          <p:sp>
            <p:nvSpPr>
              <p:cNvPr id="131088" name="Rectangle 16"/>
              <p:cNvSpPr>
                <a:spLocks noChangeArrowheads="1"/>
              </p:cNvSpPr>
              <p:nvPr/>
            </p:nvSpPr>
            <p:spPr bwMode="auto">
              <a:xfrm>
                <a:off x="2896" y="1551"/>
                <a:ext cx="339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nl-NL" altLang="en-US" sz="1600" i="0">
                    <a:latin typeface="Arial" pitchFamily="34" charset="0"/>
                  </a:rPr>
                  <a:t>Task</a:t>
                </a:r>
              </a:p>
            </p:txBody>
          </p:sp>
          <p:sp>
            <p:nvSpPr>
              <p:cNvPr id="131089" name="Line 17"/>
              <p:cNvSpPr>
                <a:spLocks noChangeShapeType="1"/>
              </p:cNvSpPr>
              <p:nvPr/>
            </p:nvSpPr>
            <p:spPr bwMode="auto">
              <a:xfrm>
                <a:off x="3066" y="2066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091" name="Rectangle 19"/>
            <p:cNvSpPr>
              <a:spLocks noChangeArrowheads="1"/>
            </p:cNvSpPr>
            <p:nvPr/>
          </p:nvSpPr>
          <p:spPr bwMode="auto">
            <a:xfrm>
              <a:off x="3675" y="2329"/>
              <a:ext cx="667" cy="5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nl-NL" altLang="en-US" sz="1600" i="0">
                  <a:latin typeface="Arial" pitchFamily="34" charset="0"/>
                </a:rPr>
                <a:t>Program</a:t>
              </a:r>
            </a:p>
            <a:p>
              <a:pPr algn="ctr"/>
              <a:endParaRPr lang="nl-NL" altLang="en-US" sz="1600" i="0">
                <a:latin typeface="Arial" pitchFamily="34" charset="0"/>
              </a:endParaRPr>
            </a:p>
          </p:txBody>
        </p:sp>
        <p:sp>
          <p:nvSpPr>
            <p:cNvPr id="131092" name="Rectangle 20"/>
            <p:cNvSpPr>
              <a:spLocks noChangeArrowheads="1"/>
            </p:cNvSpPr>
            <p:nvPr/>
          </p:nvSpPr>
          <p:spPr bwMode="auto">
            <a:xfrm>
              <a:off x="4172" y="2329"/>
              <a:ext cx="164" cy="79"/>
            </a:xfrm>
            <a:prstGeom prst="rect">
              <a:avLst/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3" name="Rectangle 21"/>
            <p:cNvSpPr>
              <a:spLocks noChangeArrowheads="1"/>
            </p:cNvSpPr>
            <p:nvPr/>
          </p:nvSpPr>
          <p:spPr bwMode="auto">
            <a:xfrm>
              <a:off x="3848" y="1551"/>
              <a:ext cx="337" cy="5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nl-NL" altLang="en-US" sz="1600" i="0">
                  <a:latin typeface="Arial" pitchFamily="34" charset="0"/>
                </a:rPr>
                <a:t>Task</a:t>
              </a:r>
            </a:p>
          </p:txBody>
        </p:sp>
        <p:sp>
          <p:nvSpPr>
            <p:cNvPr id="131094" name="Line 22"/>
            <p:cNvSpPr>
              <a:spLocks noChangeShapeType="1"/>
            </p:cNvSpPr>
            <p:nvPr/>
          </p:nvSpPr>
          <p:spPr bwMode="auto">
            <a:xfrm>
              <a:off x="4017" y="2066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5" name="Rectangle 23"/>
            <p:cNvSpPr>
              <a:spLocks noChangeArrowheads="1"/>
            </p:cNvSpPr>
            <p:nvPr/>
          </p:nvSpPr>
          <p:spPr bwMode="auto">
            <a:xfrm>
              <a:off x="577" y="1261"/>
              <a:ext cx="1825" cy="1696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6" name="Rectangle 24"/>
            <p:cNvSpPr>
              <a:spLocks noChangeArrowheads="1"/>
            </p:cNvSpPr>
            <p:nvPr/>
          </p:nvSpPr>
          <p:spPr bwMode="auto">
            <a:xfrm>
              <a:off x="2650" y="1261"/>
              <a:ext cx="1826" cy="1696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7" name="Rectangle 25"/>
            <p:cNvSpPr>
              <a:spLocks noChangeArrowheads="1"/>
            </p:cNvSpPr>
            <p:nvPr/>
          </p:nvSpPr>
          <p:spPr bwMode="auto">
            <a:xfrm>
              <a:off x="404" y="1045"/>
              <a:ext cx="4244" cy="273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8" name="Rectangle 26"/>
            <p:cNvSpPr>
              <a:spLocks noChangeArrowheads="1"/>
            </p:cNvSpPr>
            <p:nvPr/>
          </p:nvSpPr>
          <p:spPr bwMode="auto">
            <a:xfrm>
              <a:off x="624" y="1288"/>
              <a:ext cx="65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marL="257175" indent="-2571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17538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28700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89063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00225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574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146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1718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290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nl-NL" altLang="en-US" sz="1600" i="0">
                  <a:latin typeface="Arial" pitchFamily="34" charset="0"/>
                </a:rPr>
                <a:t>Resource</a:t>
              </a:r>
            </a:p>
          </p:txBody>
        </p:sp>
        <p:sp>
          <p:nvSpPr>
            <p:cNvPr id="131099" name="Rectangle 27"/>
            <p:cNvSpPr>
              <a:spLocks noChangeArrowheads="1"/>
            </p:cNvSpPr>
            <p:nvPr/>
          </p:nvSpPr>
          <p:spPr bwMode="auto">
            <a:xfrm>
              <a:off x="2697" y="1288"/>
              <a:ext cx="65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marL="257175" indent="-2571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17538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28700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89063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00225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574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146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1718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290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nl-NL" altLang="en-US" sz="1600" i="0">
                  <a:latin typeface="Arial" pitchFamily="34" charset="0"/>
                </a:rPr>
                <a:t>Resource</a:t>
              </a:r>
            </a:p>
          </p:txBody>
        </p:sp>
        <p:sp>
          <p:nvSpPr>
            <p:cNvPr id="131100" name="Rectangle 28"/>
            <p:cNvSpPr>
              <a:spLocks noChangeArrowheads="1"/>
            </p:cNvSpPr>
            <p:nvPr/>
          </p:nvSpPr>
          <p:spPr bwMode="auto">
            <a:xfrm>
              <a:off x="388" y="1072"/>
              <a:ext cx="86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marL="257175" indent="-2571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17538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28700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89063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00225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574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146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1718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290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nl-NL" altLang="en-US" sz="1600" i="0">
                  <a:latin typeface="Arial" pitchFamily="34" charset="0"/>
                </a:rPr>
                <a:t>Configuration</a:t>
              </a:r>
            </a:p>
          </p:txBody>
        </p:sp>
        <p:sp>
          <p:nvSpPr>
            <p:cNvPr id="131101" name="Line 29"/>
            <p:cNvSpPr>
              <a:spLocks noChangeShapeType="1"/>
            </p:cNvSpPr>
            <p:nvPr/>
          </p:nvSpPr>
          <p:spPr bwMode="auto">
            <a:xfrm flipV="1">
              <a:off x="474" y="2714"/>
              <a:ext cx="0" cy="7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02" name="Line 30"/>
            <p:cNvSpPr>
              <a:spLocks noChangeShapeType="1"/>
            </p:cNvSpPr>
            <p:nvPr/>
          </p:nvSpPr>
          <p:spPr bwMode="auto">
            <a:xfrm flipH="1">
              <a:off x="474" y="2714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03" name="Line 31"/>
            <p:cNvSpPr>
              <a:spLocks noChangeShapeType="1"/>
            </p:cNvSpPr>
            <p:nvPr/>
          </p:nvSpPr>
          <p:spPr bwMode="auto">
            <a:xfrm>
              <a:off x="2591" y="3319"/>
              <a:ext cx="0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04" name="Line 32"/>
            <p:cNvSpPr>
              <a:spLocks noChangeShapeType="1"/>
            </p:cNvSpPr>
            <p:nvPr/>
          </p:nvSpPr>
          <p:spPr bwMode="auto">
            <a:xfrm flipV="1">
              <a:off x="2591" y="3405"/>
              <a:ext cx="0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05" name="Line 33"/>
            <p:cNvSpPr>
              <a:spLocks noChangeShapeType="1"/>
            </p:cNvSpPr>
            <p:nvPr/>
          </p:nvSpPr>
          <p:spPr bwMode="auto">
            <a:xfrm>
              <a:off x="4362" y="2368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06" name="Line 34"/>
            <p:cNvSpPr>
              <a:spLocks noChangeShapeType="1"/>
            </p:cNvSpPr>
            <p:nvPr/>
          </p:nvSpPr>
          <p:spPr bwMode="auto">
            <a:xfrm flipV="1">
              <a:off x="4578" y="2368"/>
              <a:ext cx="0" cy="10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07" name="Line 35"/>
            <p:cNvSpPr>
              <a:spLocks noChangeShapeType="1"/>
            </p:cNvSpPr>
            <p:nvPr/>
          </p:nvSpPr>
          <p:spPr bwMode="auto">
            <a:xfrm flipV="1">
              <a:off x="2591" y="3794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08" name="Rectangle 36"/>
            <p:cNvSpPr>
              <a:spLocks noChangeArrowheads="1"/>
            </p:cNvSpPr>
            <p:nvPr/>
          </p:nvSpPr>
          <p:spPr bwMode="auto">
            <a:xfrm>
              <a:off x="2610" y="3837"/>
              <a:ext cx="152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marL="257175" indent="-2571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17538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28700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89063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00225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574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146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1718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290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nl-NL" altLang="en-US" sz="1600" i="0">
                  <a:latin typeface="Arial" pitchFamily="34" charset="0"/>
                </a:rPr>
                <a:t>Communication Function</a:t>
              </a:r>
            </a:p>
          </p:txBody>
        </p:sp>
      </p:grpSp>
      <p:sp>
        <p:nvSpPr>
          <p:cNvPr id="131110" name="Line 38"/>
          <p:cNvSpPr>
            <a:spLocks noChangeShapeType="1"/>
          </p:cNvSpPr>
          <p:nvPr/>
        </p:nvSpPr>
        <p:spPr bwMode="auto">
          <a:xfrm>
            <a:off x="7543800" y="4719638"/>
            <a:ext cx="684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blinds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-3175" y="914400"/>
            <a:ext cx="10153650" cy="762000"/>
          </a:xfrm>
          <a:noFill/>
          <a:ln/>
        </p:spPr>
        <p:txBody>
          <a:bodyPr/>
          <a:lstStyle/>
          <a:p>
            <a:r>
              <a:rPr lang="nl-NL" altLang="en-US"/>
              <a:t>IEC 61131-3 Software Model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V="1">
            <a:off x="4113213" y="60229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4143375" y="6091238"/>
            <a:ext cx="24130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marL="257175" indent="-257175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17538" indent="-206375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28700" indent="-206375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89063" indent="-153988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00225" indent="-153988" defTabSz="8223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574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146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718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29025" indent="-1539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nl-NL" altLang="en-US" sz="1600" i="0">
                <a:latin typeface="Arial" pitchFamily="34" charset="0"/>
              </a:rPr>
              <a:t>Communication Function</a:t>
            </a:r>
          </a:p>
        </p:txBody>
      </p:sp>
      <p:grpSp>
        <p:nvGrpSpPr>
          <p:cNvPr id="133171" name="Group 51"/>
          <p:cNvGrpSpPr>
            <a:grpSpLocks/>
          </p:cNvGrpSpPr>
          <p:nvPr/>
        </p:nvGrpSpPr>
        <p:grpSpPr bwMode="auto">
          <a:xfrm>
            <a:off x="615950" y="1658938"/>
            <a:ext cx="8435975" cy="4357687"/>
            <a:chOff x="388" y="1045"/>
            <a:chExt cx="5314" cy="2745"/>
          </a:xfrm>
        </p:grpSpPr>
        <p:sp>
          <p:nvSpPr>
            <p:cNvPr id="133125" name="Rectangle 5"/>
            <p:cNvSpPr>
              <a:spLocks noChangeArrowheads="1"/>
            </p:cNvSpPr>
            <p:nvPr/>
          </p:nvSpPr>
          <p:spPr bwMode="auto">
            <a:xfrm>
              <a:off x="910" y="2934"/>
              <a:ext cx="336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6" name="Rectangle 6"/>
            <p:cNvSpPr>
              <a:spLocks noChangeArrowheads="1"/>
            </p:cNvSpPr>
            <p:nvPr/>
          </p:nvSpPr>
          <p:spPr bwMode="auto">
            <a:xfrm>
              <a:off x="392" y="3452"/>
              <a:ext cx="4268" cy="3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nl-NL" altLang="en-US" sz="1600" i="0">
                  <a:latin typeface="Arial" pitchFamily="34" charset="0"/>
                </a:rPr>
                <a:t>Access path</a:t>
              </a:r>
            </a:p>
          </p:txBody>
        </p:sp>
        <p:sp>
          <p:nvSpPr>
            <p:cNvPr id="133127" name="Rectangle 7"/>
            <p:cNvSpPr>
              <a:spLocks noChangeArrowheads="1"/>
            </p:cNvSpPr>
            <p:nvPr/>
          </p:nvSpPr>
          <p:spPr bwMode="auto">
            <a:xfrm>
              <a:off x="4747" y="3046"/>
              <a:ext cx="955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>
              <a:spAutoFit/>
            </a:bodyPr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600" i="0">
                  <a:latin typeface="Arial" pitchFamily="34" charset="0"/>
                </a:rPr>
                <a:t>Execution control path</a:t>
              </a:r>
            </a:p>
          </p:txBody>
        </p:sp>
        <p:sp>
          <p:nvSpPr>
            <p:cNvPr id="133128" name="Rectangle 8"/>
            <p:cNvSpPr>
              <a:spLocks noChangeArrowheads="1"/>
            </p:cNvSpPr>
            <p:nvPr/>
          </p:nvSpPr>
          <p:spPr bwMode="auto">
            <a:xfrm>
              <a:off x="4798" y="1681"/>
              <a:ext cx="251" cy="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nl-NL" altLang="en-US" sz="1600" i="0">
                  <a:latin typeface="Arial" pitchFamily="34" charset="0"/>
                </a:rPr>
                <a:t>FB</a:t>
              </a:r>
            </a:p>
          </p:txBody>
        </p:sp>
        <p:grpSp>
          <p:nvGrpSpPr>
            <p:cNvPr id="133133" name="Group 13"/>
            <p:cNvGrpSpPr>
              <a:grpSpLocks/>
            </p:cNvGrpSpPr>
            <p:nvPr/>
          </p:nvGrpSpPr>
          <p:grpSpPr bwMode="auto">
            <a:xfrm>
              <a:off x="694" y="1551"/>
              <a:ext cx="667" cy="1289"/>
              <a:chOff x="694" y="1551"/>
              <a:chExt cx="667" cy="1289"/>
            </a:xfrm>
          </p:grpSpPr>
          <p:sp>
            <p:nvSpPr>
              <p:cNvPr id="133129" name="Rectangle 9"/>
              <p:cNvSpPr>
                <a:spLocks noChangeArrowheads="1"/>
              </p:cNvSpPr>
              <p:nvPr/>
            </p:nvSpPr>
            <p:spPr bwMode="auto">
              <a:xfrm>
                <a:off x="867" y="1551"/>
                <a:ext cx="338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nl-NL" altLang="en-US" sz="1600" i="0">
                    <a:latin typeface="Arial" pitchFamily="34" charset="0"/>
                  </a:rPr>
                  <a:t>Task</a:t>
                </a:r>
              </a:p>
            </p:txBody>
          </p:sp>
          <p:sp>
            <p:nvSpPr>
              <p:cNvPr id="133130" name="Rectangle 10"/>
              <p:cNvSpPr>
                <a:spLocks noChangeArrowheads="1"/>
              </p:cNvSpPr>
              <p:nvPr/>
            </p:nvSpPr>
            <p:spPr bwMode="auto">
              <a:xfrm>
                <a:off x="694" y="2329"/>
                <a:ext cx="667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nl-NL" altLang="en-US" sz="1600" i="0">
                    <a:latin typeface="Arial" pitchFamily="34" charset="0"/>
                  </a:rPr>
                  <a:t>Program</a:t>
                </a:r>
              </a:p>
              <a:p>
                <a:pPr algn="ctr"/>
                <a:endParaRPr lang="nl-NL" altLang="en-US" sz="1600" i="0">
                  <a:latin typeface="Arial" pitchFamily="34" charset="0"/>
                </a:endParaRPr>
              </a:p>
            </p:txBody>
          </p:sp>
          <p:sp>
            <p:nvSpPr>
              <p:cNvPr id="133131" name="Rectangle 11"/>
              <p:cNvSpPr>
                <a:spLocks noChangeArrowheads="1"/>
              </p:cNvSpPr>
              <p:nvPr/>
            </p:nvSpPr>
            <p:spPr bwMode="auto">
              <a:xfrm>
                <a:off x="694" y="2675"/>
                <a:ext cx="165" cy="78"/>
              </a:xfrm>
              <a:prstGeom prst="rect">
                <a:avLst/>
              </a:pr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32" name="Line 12"/>
              <p:cNvSpPr>
                <a:spLocks noChangeShapeType="1"/>
              </p:cNvSpPr>
              <p:nvPr/>
            </p:nvSpPr>
            <p:spPr bwMode="auto">
              <a:xfrm>
                <a:off x="1036" y="2066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134" name="Line 14"/>
            <p:cNvSpPr>
              <a:spLocks noChangeShapeType="1"/>
            </p:cNvSpPr>
            <p:nvPr/>
          </p:nvSpPr>
          <p:spPr bwMode="auto">
            <a:xfrm>
              <a:off x="1122" y="2066"/>
              <a:ext cx="648" cy="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142" name="Group 22"/>
            <p:cNvGrpSpPr>
              <a:grpSpLocks/>
            </p:cNvGrpSpPr>
            <p:nvPr/>
          </p:nvGrpSpPr>
          <p:grpSpPr bwMode="auto">
            <a:xfrm>
              <a:off x="1645" y="1551"/>
              <a:ext cx="667" cy="1289"/>
              <a:chOff x="1645" y="1551"/>
              <a:chExt cx="667" cy="1289"/>
            </a:xfrm>
          </p:grpSpPr>
          <p:grpSp>
            <p:nvGrpSpPr>
              <p:cNvPr id="133139" name="Group 19"/>
              <p:cNvGrpSpPr>
                <a:grpSpLocks/>
              </p:cNvGrpSpPr>
              <p:nvPr/>
            </p:nvGrpSpPr>
            <p:grpSpPr bwMode="auto">
              <a:xfrm>
                <a:off x="1645" y="2329"/>
                <a:ext cx="667" cy="511"/>
                <a:chOff x="1645" y="2329"/>
                <a:chExt cx="667" cy="511"/>
              </a:xfrm>
            </p:grpSpPr>
            <p:sp>
              <p:nvSpPr>
                <p:cNvPr id="133135" name="Rectangle 15"/>
                <p:cNvSpPr>
                  <a:spLocks noChangeArrowheads="1"/>
                </p:cNvSpPr>
                <p:nvPr/>
              </p:nvSpPr>
              <p:spPr bwMode="auto">
                <a:xfrm>
                  <a:off x="1645" y="2329"/>
                  <a:ext cx="667" cy="5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2550" tIns="41275" rIns="82550" bIns="41275" anchor="ctr"/>
                <a:lstStyle>
                  <a:lvl1pPr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411163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822325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235075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1646238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1034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5606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0178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4750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nl-NL" altLang="en-US" sz="1600" i="0">
                      <a:latin typeface="Arial" pitchFamily="34" charset="0"/>
                    </a:rPr>
                    <a:t>Program</a:t>
                  </a:r>
                </a:p>
                <a:p>
                  <a:pPr algn="ctr"/>
                  <a:endParaRPr lang="nl-NL" altLang="en-US" sz="1600" i="0">
                    <a:latin typeface="Arial" pitchFamily="34" charset="0"/>
                  </a:endParaRPr>
                </a:p>
              </p:txBody>
            </p:sp>
            <p:sp>
              <p:nvSpPr>
                <p:cNvPr id="133136" name="Rectangle 16"/>
                <p:cNvSpPr>
                  <a:spLocks noChangeArrowheads="1"/>
                </p:cNvSpPr>
                <p:nvPr/>
              </p:nvSpPr>
              <p:spPr bwMode="auto">
                <a:xfrm>
                  <a:off x="1687" y="2632"/>
                  <a:ext cx="252" cy="16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2550" tIns="41275" rIns="82550" bIns="41275" anchor="ctr"/>
                <a:lstStyle>
                  <a:lvl1pPr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411163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822325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235075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1646238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1034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5606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0178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4750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nl-NL" altLang="en-US" sz="1600" i="0">
                      <a:latin typeface="Arial" pitchFamily="34" charset="0"/>
                    </a:rPr>
                    <a:t>FB</a:t>
                  </a:r>
                </a:p>
              </p:txBody>
            </p:sp>
            <p:sp>
              <p:nvSpPr>
                <p:cNvPr id="133137" name="Rectangle 17"/>
                <p:cNvSpPr>
                  <a:spLocks noChangeArrowheads="1"/>
                </p:cNvSpPr>
                <p:nvPr/>
              </p:nvSpPr>
              <p:spPr bwMode="auto">
                <a:xfrm>
                  <a:off x="2033" y="2632"/>
                  <a:ext cx="252" cy="16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2550" tIns="41275" rIns="82550" bIns="41275" anchor="ctr"/>
                <a:lstStyle>
                  <a:lvl1pPr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411163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822325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235075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1646238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1034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5606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0178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4750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nl-NL" altLang="en-US" sz="1600" i="0">
                      <a:latin typeface="Arial" pitchFamily="34" charset="0"/>
                    </a:rPr>
                    <a:t>FB</a:t>
                  </a:r>
                </a:p>
              </p:txBody>
            </p:sp>
            <p:sp>
              <p:nvSpPr>
                <p:cNvPr id="133138" name="Line 18"/>
                <p:cNvSpPr>
                  <a:spLocks noChangeShapeType="1"/>
                </p:cNvSpPr>
                <p:nvPr/>
              </p:nvSpPr>
              <p:spPr bwMode="auto">
                <a:xfrm>
                  <a:off x="1943" y="2714"/>
                  <a:ext cx="86" cy="0"/>
                </a:xfrm>
                <a:prstGeom prst="line">
                  <a:avLst/>
                </a:prstGeom>
                <a:noFill/>
                <a:ln w="57150" cmpd="tri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140" name="Rectangle 20"/>
              <p:cNvSpPr>
                <a:spLocks noChangeArrowheads="1"/>
              </p:cNvSpPr>
              <p:nvPr/>
            </p:nvSpPr>
            <p:spPr bwMode="auto">
              <a:xfrm>
                <a:off x="1817" y="1551"/>
                <a:ext cx="338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nl-NL" altLang="en-US" sz="1600" i="0">
                    <a:latin typeface="Arial" pitchFamily="34" charset="0"/>
                  </a:rPr>
                  <a:t>Task</a:t>
                </a:r>
              </a:p>
            </p:txBody>
          </p:sp>
          <p:sp>
            <p:nvSpPr>
              <p:cNvPr id="133141" name="Line 21"/>
              <p:cNvSpPr>
                <a:spLocks noChangeShapeType="1"/>
              </p:cNvSpPr>
              <p:nvPr/>
            </p:nvSpPr>
            <p:spPr bwMode="auto">
              <a:xfrm>
                <a:off x="2029" y="2066"/>
                <a:ext cx="173" cy="5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146" name="Group 26"/>
            <p:cNvGrpSpPr>
              <a:grpSpLocks/>
            </p:cNvGrpSpPr>
            <p:nvPr/>
          </p:nvGrpSpPr>
          <p:grpSpPr bwMode="auto">
            <a:xfrm>
              <a:off x="2725" y="1551"/>
              <a:ext cx="667" cy="1289"/>
              <a:chOff x="2725" y="1551"/>
              <a:chExt cx="667" cy="1289"/>
            </a:xfrm>
          </p:grpSpPr>
          <p:sp>
            <p:nvSpPr>
              <p:cNvPr id="133143" name="Rectangle 23"/>
              <p:cNvSpPr>
                <a:spLocks noChangeArrowheads="1"/>
              </p:cNvSpPr>
              <p:nvPr/>
            </p:nvSpPr>
            <p:spPr bwMode="auto">
              <a:xfrm>
                <a:off x="2725" y="2329"/>
                <a:ext cx="667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nl-NL" altLang="en-US" sz="1600" i="0">
                    <a:latin typeface="Arial" pitchFamily="34" charset="0"/>
                  </a:rPr>
                  <a:t>Program</a:t>
                </a:r>
              </a:p>
              <a:p>
                <a:pPr algn="ctr"/>
                <a:endParaRPr lang="nl-NL" altLang="en-US" sz="1600" i="0">
                  <a:latin typeface="Arial" pitchFamily="34" charset="0"/>
                </a:endParaRPr>
              </a:p>
            </p:txBody>
          </p:sp>
          <p:sp>
            <p:nvSpPr>
              <p:cNvPr id="133144" name="Rectangle 24"/>
              <p:cNvSpPr>
                <a:spLocks noChangeArrowheads="1"/>
              </p:cNvSpPr>
              <p:nvPr/>
            </p:nvSpPr>
            <p:spPr bwMode="auto">
              <a:xfrm>
                <a:off x="2896" y="1551"/>
                <a:ext cx="339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nl-NL" altLang="en-US" sz="1600" i="0">
                    <a:latin typeface="Arial" pitchFamily="34" charset="0"/>
                  </a:rPr>
                  <a:t>Task</a:t>
                </a:r>
              </a:p>
            </p:txBody>
          </p:sp>
          <p:sp>
            <p:nvSpPr>
              <p:cNvPr id="133145" name="Line 25"/>
              <p:cNvSpPr>
                <a:spLocks noChangeShapeType="1"/>
              </p:cNvSpPr>
              <p:nvPr/>
            </p:nvSpPr>
            <p:spPr bwMode="auto">
              <a:xfrm>
                <a:off x="3066" y="2066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156" name="Group 36"/>
            <p:cNvGrpSpPr>
              <a:grpSpLocks/>
            </p:cNvGrpSpPr>
            <p:nvPr/>
          </p:nvGrpSpPr>
          <p:grpSpPr bwMode="auto">
            <a:xfrm>
              <a:off x="3675" y="1551"/>
              <a:ext cx="667" cy="1289"/>
              <a:chOff x="3675" y="1551"/>
              <a:chExt cx="667" cy="1289"/>
            </a:xfrm>
          </p:grpSpPr>
          <p:grpSp>
            <p:nvGrpSpPr>
              <p:cNvPr id="133153" name="Group 33"/>
              <p:cNvGrpSpPr>
                <a:grpSpLocks/>
              </p:cNvGrpSpPr>
              <p:nvPr/>
            </p:nvGrpSpPr>
            <p:grpSpPr bwMode="auto">
              <a:xfrm>
                <a:off x="3675" y="2329"/>
                <a:ext cx="667" cy="511"/>
                <a:chOff x="3675" y="2329"/>
                <a:chExt cx="667" cy="511"/>
              </a:xfrm>
            </p:grpSpPr>
            <p:grpSp>
              <p:nvGrpSpPr>
                <p:cNvPr id="133151" name="Group 31"/>
                <p:cNvGrpSpPr>
                  <a:grpSpLocks/>
                </p:cNvGrpSpPr>
                <p:nvPr/>
              </p:nvGrpSpPr>
              <p:grpSpPr bwMode="auto">
                <a:xfrm>
                  <a:off x="3675" y="2329"/>
                  <a:ext cx="667" cy="511"/>
                  <a:chOff x="3675" y="2329"/>
                  <a:chExt cx="667" cy="511"/>
                </a:xfrm>
              </p:grpSpPr>
              <p:sp>
                <p:nvSpPr>
                  <p:cNvPr id="13314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675" y="2329"/>
                    <a:ext cx="667" cy="511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2550" tIns="41275" rIns="82550" bIns="41275" anchor="ctr"/>
                  <a:lstStyle>
                    <a:lvl1pPr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411163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822325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235075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1646238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1034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5606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0178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4750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r>
                      <a:rPr lang="nl-NL" altLang="en-US" sz="1600" i="0">
                        <a:latin typeface="Arial" pitchFamily="34" charset="0"/>
                      </a:rPr>
                      <a:t>Program</a:t>
                    </a:r>
                  </a:p>
                  <a:p>
                    <a:pPr algn="ctr"/>
                    <a:endParaRPr lang="nl-NL" altLang="en-US" sz="1600" i="0">
                      <a:latin typeface="Arial" pitchFamily="34" charset="0"/>
                    </a:endParaRPr>
                  </a:p>
                </p:txBody>
              </p:sp>
              <p:sp>
                <p:nvSpPr>
                  <p:cNvPr id="13314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718" y="2632"/>
                    <a:ext cx="251" cy="16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2550" tIns="41275" rIns="82550" bIns="41275" anchor="ctr"/>
                  <a:lstStyle>
                    <a:lvl1pPr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411163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822325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235075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1646238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1034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5606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0178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4750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r>
                      <a:rPr lang="nl-NL" altLang="en-US" sz="1600" i="0">
                        <a:latin typeface="Arial" pitchFamily="34" charset="0"/>
                      </a:rPr>
                      <a:t>FB</a:t>
                    </a:r>
                  </a:p>
                </p:txBody>
              </p:sp>
              <p:sp>
                <p:nvSpPr>
                  <p:cNvPr id="13314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064" y="2632"/>
                    <a:ext cx="251" cy="16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2550" tIns="41275" rIns="82550" bIns="41275" anchor="ctr"/>
                  <a:lstStyle>
                    <a:lvl1pPr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411163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822325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235075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1646238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1034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5606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0178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4750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r>
                      <a:rPr lang="nl-NL" altLang="en-US" sz="1600" i="0">
                        <a:latin typeface="Arial" pitchFamily="34" charset="0"/>
                      </a:rPr>
                      <a:t>FB</a:t>
                    </a:r>
                  </a:p>
                </p:txBody>
              </p:sp>
              <p:sp>
                <p:nvSpPr>
                  <p:cNvPr id="13315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973" y="2714"/>
                    <a:ext cx="87" cy="0"/>
                  </a:xfrm>
                  <a:prstGeom prst="line">
                    <a:avLst/>
                  </a:prstGeom>
                  <a:noFill/>
                  <a:ln w="57150" cmpd="tri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152" name="Rectangle 32"/>
                <p:cNvSpPr>
                  <a:spLocks noChangeArrowheads="1"/>
                </p:cNvSpPr>
                <p:nvPr/>
              </p:nvSpPr>
              <p:spPr bwMode="auto">
                <a:xfrm>
                  <a:off x="4172" y="2329"/>
                  <a:ext cx="164" cy="79"/>
                </a:xfrm>
                <a:prstGeom prst="rect">
                  <a:avLst/>
                </a:pr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154" name="Rectangle 34"/>
              <p:cNvSpPr>
                <a:spLocks noChangeArrowheads="1"/>
              </p:cNvSpPr>
              <p:nvPr/>
            </p:nvSpPr>
            <p:spPr bwMode="auto">
              <a:xfrm>
                <a:off x="3848" y="1551"/>
                <a:ext cx="337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nl-NL" altLang="en-US" sz="1600" i="0">
                    <a:latin typeface="Arial" pitchFamily="34" charset="0"/>
                  </a:rPr>
                  <a:t>Task</a:t>
                </a:r>
              </a:p>
            </p:txBody>
          </p:sp>
          <p:sp>
            <p:nvSpPr>
              <p:cNvPr id="133155" name="Line 35"/>
              <p:cNvSpPr>
                <a:spLocks noChangeShapeType="1"/>
              </p:cNvSpPr>
              <p:nvPr/>
            </p:nvSpPr>
            <p:spPr bwMode="auto">
              <a:xfrm>
                <a:off x="4017" y="2066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157" name="Rectangle 37"/>
            <p:cNvSpPr>
              <a:spLocks noChangeArrowheads="1"/>
            </p:cNvSpPr>
            <p:nvPr/>
          </p:nvSpPr>
          <p:spPr bwMode="auto">
            <a:xfrm>
              <a:off x="577" y="1261"/>
              <a:ext cx="1825" cy="1696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8" name="Rectangle 38"/>
            <p:cNvSpPr>
              <a:spLocks noChangeArrowheads="1"/>
            </p:cNvSpPr>
            <p:nvPr/>
          </p:nvSpPr>
          <p:spPr bwMode="auto">
            <a:xfrm>
              <a:off x="2650" y="1261"/>
              <a:ext cx="1826" cy="1696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9" name="Rectangle 39"/>
            <p:cNvSpPr>
              <a:spLocks noChangeArrowheads="1"/>
            </p:cNvSpPr>
            <p:nvPr/>
          </p:nvSpPr>
          <p:spPr bwMode="auto">
            <a:xfrm>
              <a:off x="404" y="1045"/>
              <a:ext cx="4244" cy="273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0" name="Rectangle 40"/>
            <p:cNvSpPr>
              <a:spLocks noChangeArrowheads="1"/>
            </p:cNvSpPr>
            <p:nvPr/>
          </p:nvSpPr>
          <p:spPr bwMode="auto">
            <a:xfrm>
              <a:off x="624" y="1288"/>
              <a:ext cx="65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marL="257175" indent="-2571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17538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28700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89063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00225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574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146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1718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290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nl-NL" altLang="en-US" sz="1600" i="0">
                  <a:latin typeface="Arial" pitchFamily="34" charset="0"/>
                </a:rPr>
                <a:t>Resource</a:t>
              </a:r>
            </a:p>
          </p:txBody>
        </p:sp>
        <p:sp>
          <p:nvSpPr>
            <p:cNvPr id="133161" name="Rectangle 41"/>
            <p:cNvSpPr>
              <a:spLocks noChangeArrowheads="1"/>
            </p:cNvSpPr>
            <p:nvPr/>
          </p:nvSpPr>
          <p:spPr bwMode="auto">
            <a:xfrm>
              <a:off x="2697" y="1288"/>
              <a:ext cx="65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marL="257175" indent="-2571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17538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28700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89063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00225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574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146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1718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290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nl-NL" altLang="en-US" sz="1600" i="0">
                  <a:latin typeface="Arial" pitchFamily="34" charset="0"/>
                </a:rPr>
                <a:t>Resource</a:t>
              </a:r>
            </a:p>
          </p:txBody>
        </p:sp>
        <p:sp>
          <p:nvSpPr>
            <p:cNvPr id="133162" name="Rectangle 42"/>
            <p:cNvSpPr>
              <a:spLocks noChangeArrowheads="1"/>
            </p:cNvSpPr>
            <p:nvPr/>
          </p:nvSpPr>
          <p:spPr bwMode="auto">
            <a:xfrm>
              <a:off x="388" y="1072"/>
              <a:ext cx="86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marL="257175" indent="-2571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17538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28700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89063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00225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574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146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1718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290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nl-NL" altLang="en-US" sz="1600" i="0">
                  <a:latin typeface="Arial" pitchFamily="34" charset="0"/>
                </a:rPr>
                <a:t>Configuration</a:t>
              </a:r>
            </a:p>
          </p:txBody>
        </p:sp>
        <p:sp>
          <p:nvSpPr>
            <p:cNvPr id="133163" name="Line 43"/>
            <p:cNvSpPr>
              <a:spLocks noChangeShapeType="1"/>
            </p:cNvSpPr>
            <p:nvPr/>
          </p:nvSpPr>
          <p:spPr bwMode="auto">
            <a:xfrm flipV="1">
              <a:off x="474" y="2714"/>
              <a:ext cx="0" cy="7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64" name="Line 44"/>
            <p:cNvSpPr>
              <a:spLocks noChangeShapeType="1"/>
            </p:cNvSpPr>
            <p:nvPr/>
          </p:nvSpPr>
          <p:spPr bwMode="auto">
            <a:xfrm flipH="1">
              <a:off x="474" y="2714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65" name="Line 45"/>
            <p:cNvSpPr>
              <a:spLocks noChangeShapeType="1"/>
            </p:cNvSpPr>
            <p:nvPr/>
          </p:nvSpPr>
          <p:spPr bwMode="auto">
            <a:xfrm>
              <a:off x="2591" y="3319"/>
              <a:ext cx="0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66" name="Line 46"/>
            <p:cNvSpPr>
              <a:spLocks noChangeShapeType="1"/>
            </p:cNvSpPr>
            <p:nvPr/>
          </p:nvSpPr>
          <p:spPr bwMode="auto">
            <a:xfrm flipV="1">
              <a:off x="2591" y="3405"/>
              <a:ext cx="0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67" name="Line 47"/>
            <p:cNvSpPr>
              <a:spLocks noChangeShapeType="1"/>
            </p:cNvSpPr>
            <p:nvPr/>
          </p:nvSpPr>
          <p:spPr bwMode="auto">
            <a:xfrm>
              <a:off x="4362" y="2368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68" name="Line 48"/>
            <p:cNvSpPr>
              <a:spLocks noChangeShapeType="1"/>
            </p:cNvSpPr>
            <p:nvPr/>
          </p:nvSpPr>
          <p:spPr bwMode="auto">
            <a:xfrm flipV="1">
              <a:off x="4578" y="2368"/>
              <a:ext cx="0" cy="10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69" name="Line 49"/>
            <p:cNvSpPr>
              <a:spLocks noChangeShapeType="1"/>
            </p:cNvSpPr>
            <p:nvPr/>
          </p:nvSpPr>
          <p:spPr bwMode="auto">
            <a:xfrm>
              <a:off x="4752" y="2973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70" name="Rectangle 50"/>
            <p:cNvSpPr>
              <a:spLocks noChangeArrowheads="1"/>
            </p:cNvSpPr>
            <p:nvPr/>
          </p:nvSpPr>
          <p:spPr bwMode="auto">
            <a:xfrm>
              <a:off x="4747" y="1880"/>
              <a:ext cx="916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>
              <a:spAutoFit/>
            </a:bodyPr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600" i="0">
                  <a:latin typeface="Arial" pitchFamily="34" charset="0"/>
                </a:rPr>
                <a:t>Function Block</a:t>
              </a:r>
            </a:p>
          </p:txBody>
        </p:sp>
      </p:grpSp>
    </p:spTree>
  </p:cSld>
  <p:clrMapOvr>
    <a:masterClrMapping/>
  </p:clrMapOvr>
  <p:transition>
    <p:check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14400"/>
            <a:ext cx="7924800" cy="685800"/>
          </a:xfrm>
          <a:noFill/>
          <a:ln/>
        </p:spPr>
        <p:txBody>
          <a:bodyPr/>
          <a:lstStyle/>
          <a:p>
            <a:r>
              <a:rPr lang="nl-NL" altLang="en-US"/>
              <a:t>IEC 61131-3 Software Model</a:t>
            </a:r>
          </a:p>
        </p:txBody>
      </p:sp>
      <p:grpSp>
        <p:nvGrpSpPr>
          <p:cNvPr id="135224" name="Group 56"/>
          <p:cNvGrpSpPr>
            <a:grpSpLocks/>
          </p:cNvGrpSpPr>
          <p:nvPr/>
        </p:nvGrpSpPr>
        <p:grpSpPr bwMode="auto">
          <a:xfrm>
            <a:off x="615950" y="1658938"/>
            <a:ext cx="8434388" cy="4735512"/>
            <a:chOff x="388" y="1045"/>
            <a:chExt cx="5313" cy="2983"/>
          </a:xfrm>
        </p:grpSpPr>
        <p:sp>
          <p:nvSpPr>
            <p:cNvPr id="135171" name="Rectangle 3"/>
            <p:cNvSpPr>
              <a:spLocks noChangeArrowheads="1"/>
            </p:cNvSpPr>
            <p:nvPr/>
          </p:nvSpPr>
          <p:spPr bwMode="auto">
            <a:xfrm>
              <a:off x="910" y="2934"/>
              <a:ext cx="336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nl-NL" altLang="en-US" sz="1600" i="0">
                  <a:latin typeface="Arial" pitchFamily="34" charset="0"/>
                </a:rPr>
                <a:t>Global and direct variables</a:t>
              </a:r>
            </a:p>
            <a:p>
              <a:pPr algn="ctr"/>
              <a:endParaRPr lang="nl-NL" altLang="en-US" sz="1600" i="0">
                <a:latin typeface="Arial" pitchFamily="34" charset="0"/>
              </a:endParaRPr>
            </a:p>
          </p:txBody>
        </p:sp>
        <p:sp>
          <p:nvSpPr>
            <p:cNvPr id="135172" name="Rectangle 4"/>
            <p:cNvSpPr>
              <a:spLocks noChangeArrowheads="1"/>
            </p:cNvSpPr>
            <p:nvPr/>
          </p:nvSpPr>
          <p:spPr bwMode="auto">
            <a:xfrm>
              <a:off x="392" y="3452"/>
              <a:ext cx="4268" cy="3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nl-NL" altLang="en-US" sz="1600" i="0">
                  <a:latin typeface="Arial" pitchFamily="34" charset="0"/>
                </a:rPr>
                <a:t>Access path</a:t>
              </a:r>
            </a:p>
          </p:txBody>
        </p:sp>
        <p:sp>
          <p:nvSpPr>
            <p:cNvPr id="135173" name="Rectangle 5"/>
            <p:cNvSpPr>
              <a:spLocks noChangeArrowheads="1"/>
            </p:cNvSpPr>
            <p:nvPr/>
          </p:nvSpPr>
          <p:spPr bwMode="auto">
            <a:xfrm>
              <a:off x="4751" y="3046"/>
              <a:ext cx="946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>
              <a:spAutoFit/>
            </a:bodyPr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600" i="0">
                  <a:latin typeface="Arial" pitchFamily="34" charset="0"/>
                </a:rPr>
                <a:t>Execution control path</a:t>
              </a:r>
            </a:p>
          </p:txBody>
        </p:sp>
        <p:sp>
          <p:nvSpPr>
            <p:cNvPr id="135174" name="Rectangle 6"/>
            <p:cNvSpPr>
              <a:spLocks noChangeArrowheads="1"/>
            </p:cNvSpPr>
            <p:nvPr/>
          </p:nvSpPr>
          <p:spPr bwMode="auto">
            <a:xfrm>
              <a:off x="4794" y="1232"/>
              <a:ext cx="907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>
              <a:spAutoFit/>
            </a:bodyPr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600" i="0">
                  <a:latin typeface="Arial" pitchFamily="34" charset="0"/>
                </a:rPr>
                <a:t>Variable access path</a:t>
              </a:r>
            </a:p>
          </p:txBody>
        </p:sp>
        <p:sp>
          <p:nvSpPr>
            <p:cNvPr id="135175" name="Rectangle 7"/>
            <p:cNvSpPr>
              <a:spLocks noChangeArrowheads="1"/>
            </p:cNvSpPr>
            <p:nvPr/>
          </p:nvSpPr>
          <p:spPr bwMode="auto">
            <a:xfrm>
              <a:off x="4798" y="2329"/>
              <a:ext cx="165" cy="79"/>
            </a:xfrm>
            <a:prstGeom prst="rect">
              <a:avLst/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76" name="Rectangle 8"/>
            <p:cNvSpPr>
              <a:spLocks noChangeArrowheads="1"/>
            </p:cNvSpPr>
            <p:nvPr/>
          </p:nvSpPr>
          <p:spPr bwMode="auto">
            <a:xfrm>
              <a:off x="4798" y="1681"/>
              <a:ext cx="251" cy="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nl-NL" altLang="en-US" sz="1600" i="0">
                  <a:latin typeface="Arial" pitchFamily="34" charset="0"/>
                </a:rPr>
                <a:t>FB</a:t>
              </a:r>
            </a:p>
          </p:txBody>
        </p:sp>
        <p:grpSp>
          <p:nvGrpSpPr>
            <p:cNvPr id="135181" name="Group 13"/>
            <p:cNvGrpSpPr>
              <a:grpSpLocks/>
            </p:cNvGrpSpPr>
            <p:nvPr/>
          </p:nvGrpSpPr>
          <p:grpSpPr bwMode="auto">
            <a:xfrm>
              <a:off x="694" y="1551"/>
              <a:ext cx="667" cy="1289"/>
              <a:chOff x="694" y="1551"/>
              <a:chExt cx="667" cy="1289"/>
            </a:xfrm>
          </p:grpSpPr>
          <p:sp>
            <p:nvSpPr>
              <p:cNvPr id="135177" name="Rectangle 9"/>
              <p:cNvSpPr>
                <a:spLocks noChangeArrowheads="1"/>
              </p:cNvSpPr>
              <p:nvPr/>
            </p:nvSpPr>
            <p:spPr bwMode="auto">
              <a:xfrm>
                <a:off x="867" y="1551"/>
                <a:ext cx="338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nl-NL" altLang="en-US" sz="1600" i="0">
                    <a:latin typeface="Arial" pitchFamily="34" charset="0"/>
                  </a:rPr>
                  <a:t>Task</a:t>
                </a:r>
              </a:p>
            </p:txBody>
          </p:sp>
          <p:sp>
            <p:nvSpPr>
              <p:cNvPr id="135178" name="Rectangle 10"/>
              <p:cNvSpPr>
                <a:spLocks noChangeArrowheads="1"/>
              </p:cNvSpPr>
              <p:nvPr/>
            </p:nvSpPr>
            <p:spPr bwMode="auto">
              <a:xfrm>
                <a:off x="694" y="2329"/>
                <a:ext cx="667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nl-NL" altLang="en-US" sz="1600" i="0">
                    <a:latin typeface="Arial" pitchFamily="34" charset="0"/>
                  </a:rPr>
                  <a:t>Program</a:t>
                </a:r>
              </a:p>
              <a:p>
                <a:pPr algn="ctr"/>
                <a:endParaRPr lang="nl-NL" altLang="en-US" sz="1600" i="0">
                  <a:latin typeface="Arial" pitchFamily="34" charset="0"/>
                </a:endParaRPr>
              </a:p>
            </p:txBody>
          </p:sp>
          <p:sp>
            <p:nvSpPr>
              <p:cNvPr id="135179" name="Rectangle 11"/>
              <p:cNvSpPr>
                <a:spLocks noChangeArrowheads="1"/>
              </p:cNvSpPr>
              <p:nvPr/>
            </p:nvSpPr>
            <p:spPr bwMode="auto">
              <a:xfrm>
                <a:off x="694" y="2675"/>
                <a:ext cx="165" cy="78"/>
              </a:xfrm>
              <a:prstGeom prst="rect">
                <a:avLst/>
              </a:pr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180" name="Line 12"/>
              <p:cNvSpPr>
                <a:spLocks noChangeShapeType="1"/>
              </p:cNvSpPr>
              <p:nvPr/>
            </p:nvSpPr>
            <p:spPr bwMode="auto">
              <a:xfrm>
                <a:off x="1036" y="2066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5182" name="Line 14"/>
            <p:cNvSpPr>
              <a:spLocks noChangeShapeType="1"/>
            </p:cNvSpPr>
            <p:nvPr/>
          </p:nvSpPr>
          <p:spPr bwMode="auto">
            <a:xfrm>
              <a:off x="1122" y="2066"/>
              <a:ext cx="648" cy="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190" name="Group 22"/>
            <p:cNvGrpSpPr>
              <a:grpSpLocks/>
            </p:cNvGrpSpPr>
            <p:nvPr/>
          </p:nvGrpSpPr>
          <p:grpSpPr bwMode="auto">
            <a:xfrm>
              <a:off x="1645" y="1551"/>
              <a:ext cx="667" cy="1289"/>
              <a:chOff x="1645" y="1551"/>
              <a:chExt cx="667" cy="1289"/>
            </a:xfrm>
          </p:grpSpPr>
          <p:grpSp>
            <p:nvGrpSpPr>
              <p:cNvPr id="135187" name="Group 19"/>
              <p:cNvGrpSpPr>
                <a:grpSpLocks/>
              </p:cNvGrpSpPr>
              <p:nvPr/>
            </p:nvGrpSpPr>
            <p:grpSpPr bwMode="auto">
              <a:xfrm>
                <a:off x="1645" y="2329"/>
                <a:ext cx="667" cy="511"/>
                <a:chOff x="1645" y="2329"/>
                <a:chExt cx="667" cy="511"/>
              </a:xfrm>
            </p:grpSpPr>
            <p:sp>
              <p:nvSpPr>
                <p:cNvPr id="135183" name="Rectangle 15"/>
                <p:cNvSpPr>
                  <a:spLocks noChangeArrowheads="1"/>
                </p:cNvSpPr>
                <p:nvPr/>
              </p:nvSpPr>
              <p:spPr bwMode="auto">
                <a:xfrm>
                  <a:off x="1645" y="2329"/>
                  <a:ext cx="667" cy="5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2550" tIns="41275" rIns="82550" bIns="41275" anchor="ctr"/>
                <a:lstStyle>
                  <a:lvl1pPr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411163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822325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235075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1646238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1034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5606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0178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4750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nl-NL" altLang="en-US" sz="1600" i="0">
                      <a:latin typeface="Arial" pitchFamily="34" charset="0"/>
                    </a:rPr>
                    <a:t>Program</a:t>
                  </a:r>
                </a:p>
                <a:p>
                  <a:pPr algn="ctr"/>
                  <a:endParaRPr lang="nl-NL" altLang="en-US" sz="1600" i="0">
                    <a:latin typeface="Arial" pitchFamily="34" charset="0"/>
                  </a:endParaRPr>
                </a:p>
              </p:txBody>
            </p:sp>
            <p:sp>
              <p:nvSpPr>
                <p:cNvPr id="135184" name="Rectangle 16"/>
                <p:cNvSpPr>
                  <a:spLocks noChangeArrowheads="1"/>
                </p:cNvSpPr>
                <p:nvPr/>
              </p:nvSpPr>
              <p:spPr bwMode="auto">
                <a:xfrm>
                  <a:off x="1688" y="2632"/>
                  <a:ext cx="251" cy="16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2550" tIns="41275" rIns="82550" bIns="41275" anchor="ctr"/>
                <a:lstStyle>
                  <a:lvl1pPr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411163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822325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235075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1646238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1034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5606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0178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4750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nl-NL" altLang="en-US" sz="1600" i="0">
                      <a:latin typeface="Arial" pitchFamily="34" charset="0"/>
                    </a:rPr>
                    <a:t>FB</a:t>
                  </a:r>
                </a:p>
              </p:txBody>
            </p:sp>
            <p:sp>
              <p:nvSpPr>
                <p:cNvPr id="13518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33" y="2632"/>
                  <a:ext cx="252" cy="16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2550" tIns="41275" rIns="82550" bIns="41275" anchor="ctr"/>
                <a:lstStyle>
                  <a:lvl1pPr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411163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822325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235075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1646238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1034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5606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0178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4750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nl-NL" altLang="en-US" sz="1600" i="0">
                      <a:latin typeface="Arial" pitchFamily="34" charset="0"/>
                    </a:rPr>
                    <a:t>FB</a:t>
                  </a:r>
                </a:p>
              </p:txBody>
            </p:sp>
            <p:sp>
              <p:nvSpPr>
                <p:cNvPr id="135186" name="Line 18"/>
                <p:cNvSpPr>
                  <a:spLocks noChangeShapeType="1"/>
                </p:cNvSpPr>
                <p:nvPr/>
              </p:nvSpPr>
              <p:spPr bwMode="auto">
                <a:xfrm>
                  <a:off x="1943" y="2714"/>
                  <a:ext cx="86" cy="0"/>
                </a:xfrm>
                <a:prstGeom prst="line">
                  <a:avLst/>
                </a:prstGeom>
                <a:noFill/>
                <a:ln w="57150" cmpd="tri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5188" name="Rectangle 20"/>
              <p:cNvSpPr>
                <a:spLocks noChangeArrowheads="1"/>
              </p:cNvSpPr>
              <p:nvPr/>
            </p:nvSpPr>
            <p:spPr bwMode="auto">
              <a:xfrm>
                <a:off x="1817" y="1551"/>
                <a:ext cx="338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nl-NL" altLang="en-US" sz="1600" i="0">
                    <a:latin typeface="Arial" pitchFamily="34" charset="0"/>
                  </a:rPr>
                  <a:t>Task</a:t>
                </a:r>
              </a:p>
            </p:txBody>
          </p:sp>
          <p:sp>
            <p:nvSpPr>
              <p:cNvPr id="135189" name="Line 21"/>
              <p:cNvSpPr>
                <a:spLocks noChangeShapeType="1"/>
              </p:cNvSpPr>
              <p:nvPr/>
            </p:nvSpPr>
            <p:spPr bwMode="auto">
              <a:xfrm>
                <a:off x="2029" y="2066"/>
                <a:ext cx="173" cy="5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5194" name="Group 26"/>
            <p:cNvGrpSpPr>
              <a:grpSpLocks/>
            </p:cNvGrpSpPr>
            <p:nvPr/>
          </p:nvGrpSpPr>
          <p:grpSpPr bwMode="auto">
            <a:xfrm>
              <a:off x="2725" y="1551"/>
              <a:ext cx="667" cy="1289"/>
              <a:chOff x="2725" y="1551"/>
              <a:chExt cx="667" cy="1289"/>
            </a:xfrm>
          </p:grpSpPr>
          <p:sp>
            <p:nvSpPr>
              <p:cNvPr id="135191" name="Rectangle 23"/>
              <p:cNvSpPr>
                <a:spLocks noChangeArrowheads="1"/>
              </p:cNvSpPr>
              <p:nvPr/>
            </p:nvSpPr>
            <p:spPr bwMode="auto">
              <a:xfrm>
                <a:off x="2725" y="2329"/>
                <a:ext cx="667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nl-NL" altLang="en-US" sz="1600" i="0">
                    <a:latin typeface="Arial" pitchFamily="34" charset="0"/>
                  </a:rPr>
                  <a:t>Program</a:t>
                </a:r>
              </a:p>
              <a:p>
                <a:pPr algn="ctr"/>
                <a:endParaRPr lang="nl-NL" altLang="en-US" sz="1600" i="0">
                  <a:latin typeface="Arial" pitchFamily="34" charset="0"/>
                </a:endParaRPr>
              </a:p>
            </p:txBody>
          </p:sp>
          <p:sp>
            <p:nvSpPr>
              <p:cNvPr id="135192" name="Rectangle 24"/>
              <p:cNvSpPr>
                <a:spLocks noChangeArrowheads="1"/>
              </p:cNvSpPr>
              <p:nvPr/>
            </p:nvSpPr>
            <p:spPr bwMode="auto">
              <a:xfrm>
                <a:off x="2897" y="1551"/>
                <a:ext cx="338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nl-NL" altLang="en-US" sz="1600" i="0">
                    <a:latin typeface="Arial" pitchFamily="34" charset="0"/>
                  </a:rPr>
                  <a:t>Task</a:t>
                </a:r>
              </a:p>
            </p:txBody>
          </p:sp>
          <p:sp>
            <p:nvSpPr>
              <p:cNvPr id="135193" name="Line 25"/>
              <p:cNvSpPr>
                <a:spLocks noChangeShapeType="1"/>
              </p:cNvSpPr>
              <p:nvPr/>
            </p:nvSpPr>
            <p:spPr bwMode="auto">
              <a:xfrm>
                <a:off x="3066" y="2066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5204" name="Group 36"/>
            <p:cNvGrpSpPr>
              <a:grpSpLocks/>
            </p:cNvGrpSpPr>
            <p:nvPr/>
          </p:nvGrpSpPr>
          <p:grpSpPr bwMode="auto">
            <a:xfrm>
              <a:off x="3675" y="1551"/>
              <a:ext cx="667" cy="1289"/>
              <a:chOff x="3675" y="1551"/>
              <a:chExt cx="667" cy="1289"/>
            </a:xfrm>
          </p:grpSpPr>
          <p:grpSp>
            <p:nvGrpSpPr>
              <p:cNvPr id="135201" name="Group 33"/>
              <p:cNvGrpSpPr>
                <a:grpSpLocks/>
              </p:cNvGrpSpPr>
              <p:nvPr/>
            </p:nvGrpSpPr>
            <p:grpSpPr bwMode="auto">
              <a:xfrm>
                <a:off x="3675" y="2329"/>
                <a:ext cx="667" cy="511"/>
                <a:chOff x="3675" y="2329"/>
                <a:chExt cx="667" cy="511"/>
              </a:xfrm>
            </p:grpSpPr>
            <p:grpSp>
              <p:nvGrpSpPr>
                <p:cNvPr id="135199" name="Group 31"/>
                <p:cNvGrpSpPr>
                  <a:grpSpLocks/>
                </p:cNvGrpSpPr>
                <p:nvPr/>
              </p:nvGrpSpPr>
              <p:grpSpPr bwMode="auto">
                <a:xfrm>
                  <a:off x="3675" y="2329"/>
                  <a:ext cx="667" cy="511"/>
                  <a:chOff x="3675" y="2329"/>
                  <a:chExt cx="667" cy="511"/>
                </a:xfrm>
              </p:grpSpPr>
              <p:sp>
                <p:nvSpPr>
                  <p:cNvPr id="13519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675" y="2329"/>
                    <a:ext cx="667" cy="511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2550" tIns="41275" rIns="82550" bIns="41275" anchor="ctr"/>
                  <a:lstStyle>
                    <a:lvl1pPr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411163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822325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235075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1646238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1034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5606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0178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4750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r>
                      <a:rPr lang="nl-NL" altLang="en-US" sz="1600" i="0">
                        <a:latin typeface="Arial" pitchFamily="34" charset="0"/>
                      </a:rPr>
                      <a:t>Program</a:t>
                    </a:r>
                  </a:p>
                  <a:p>
                    <a:pPr algn="ctr"/>
                    <a:endParaRPr lang="nl-NL" altLang="en-US" sz="1600" i="0">
                      <a:latin typeface="Arial" pitchFamily="34" charset="0"/>
                    </a:endParaRPr>
                  </a:p>
                </p:txBody>
              </p:sp>
              <p:sp>
                <p:nvSpPr>
                  <p:cNvPr id="13519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718" y="2632"/>
                    <a:ext cx="251" cy="16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2550" tIns="41275" rIns="82550" bIns="41275" anchor="ctr"/>
                  <a:lstStyle>
                    <a:lvl1pPr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411163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822325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235075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1646238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1034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5606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0178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4750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r>
                      <a:rPr lang="nl-NL" altLang="en-US" sz="1600" i="0">
                        <a:latin typeface="Arial" pitchFamily="34" charset="0"/>
                      </a:rPr>
                      <a:t>FB</a:t>
                    </a:r>
                  </a:p>
                </p:txBody>
              </p:sp>
              <p:sp>
                <p:nvSpPr>
                  <p:cNvPr id="13519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064" y="2632"/>
                    <a:ext cx="251" cy="16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2550" tIns="41275" rIns="82550" bIns="41275" anchor="ctr"/>
                  <a:lstStyle>
                    <a:lvl1pPr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411163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822325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235075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1646238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1034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5606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0178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4750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r>
                      <a:rPr lang="nl-NL" altLang="en-US" sz="1600" i="0">
                        <a:latin typeface="Arial" pitchFamily="34" charset="0"/>
                      </a:rPr>
                      <a:t>FB</a:t>
                    </a:r>
                  </a:p>
                </p:txBody>
              </p:sp>
              <p:sp>
                <p:nvSpPr>
                  <p:cNvPr id="13519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973" y="2714"/>
                    <a:ext cx="87" cy="0"/>
                  </a:xfrm>
                  <a:prstGeom prst="line">
                    <a:avLst/>
                  </a:prstGeom>
                  <a:noFill/>
                  <a:ln w="57150" cmpd="tri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5200" name="Rectangle 32"/>
                <p:cNvSpPr>
                  <a:spLocks noChangeArrowheads="1"/>
                </p:cNvSpPr>
                <p:nvPr/>
              </p:nvSpPr>
              <p:spPr bwMode="auto">
                <a:xfrm>
                  <a:off x="4172" y="2329"/>
                  <a:ext cx="164" cy="79"/>
                </a:xfrm>
                <a:prstGeom prst="rect">
                  <a:avLst/>
                </a:pr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5202" name="Rectangle 34"/>
              <p:cNvSpPr>
                <a:spLocks noChangeArrowheads="1"/>
              </p:cNvSpPr>
              <p:nvPr/>
            </p:nvSpPr>
            <p:spPr bwMode="auto">
              <a:xfrm>
                <a:off x="3848" y="1551"/>
                <a:ext cx="337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nl-NL" altLang="en-US" sz="1600" i="0">
                    <a:latin typeface="Arial" pitchFamily="34" charset="0"/>
                  </a:rPr>
                  <a:t>Task</a:t>
                </a:r>
              </a:p>
            </p:txBody>
          </p:sp>
          <p:sp>
            <p:nvSpPr>
              <p:cNvPr id="135203" name="Line 35"/>
              <p:cNvSpPr>
                <a:spLocks noChangeShapeType="1"/>
              </p:cNvSpPr>
              <p:nvPr/>
            </p:nvSpPr>
            <p:spPr bwMode="auto">
              <a:xfrm>
                <a:off x="4017" y="2066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5205" name="Rectangle 37"/>
            <p:cNvSpPr>
              <a:spLocks noChangeArrowheads="1"/>
            </p:cNvSpPr>
            <p:nvPr/>
          </p:nvSpPr>
          <p:spPr bwMode="auto">
            <a:xfrm>
              <a:off x="577" y="1261"/>
              <a:ext cx="1825" cy="1696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6" name="Rectangle 38"/>
            <p:cNvSpPr>
              <a:spLocks noChangeArrowheads="1"/>
            </p:cNvSpPr>
            <p:nvPr/>
          </p:nvSpPr>
          <p:spPr bwMode="auto">
            <a:xfrm>
              <a:off x="2650" y="1261"/>
              <a:ext cx="1826" cy="1696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7" name="Rectangle 39"/>
            <p:cNvSpPr>
              <a:spLocks noChangeArrowheads="1"/>
            </p:cNvSpPr>
            <p:nvPr/>
          </p:nvSpPr>
          <p:spPr bwMode="auto">
            <a:xfrm>
              <a:off x="2509" y="3236"/>
              <a:ext cx="164" cy="79"/>
            </a:xfrm>
            <a:prstGeom prst="rect">
              <a:avLst/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8" name="Rectangle 40"/>
            <p:cNvSpPr>
              <a:spLocks noChangeArrowheads="1"/>
            </p:cNvSpPr>
            <p:nvPr/>
          </p:nvSpPr>
          <p:spPr bwMode="auto">
            <a:xfrm>
              <a:off x="404" y="1045"/>
              <a:ext cx="4244" cy="273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9" name="Rectangle 41"/>
            <p:cNvSpPr>
              <a:spLocks noChangeArrowheads="1"/>
            </p:cNvSpPr>
            <p:nvPr/>
          </p:nvSpPr>
          <p:spPr bwMode="auto">
            <a:xfrm>
              <a:off x="624" y="1288"/>
              <a:ext cx="65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marL="257175" indent="-2571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17538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28700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89063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00225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574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146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1718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290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nl-NL" altLang="en-US" sz="1600" i="0">
                  <a:latin typeface="Arial" pitchFamily="34" charset="0"/>
                </a:rPr>
                <a:t>Resource</a:t>
              </a:r>
            </a:p>
          </p:txBody>
        </p:sp>
        <p:sp>
          <p:nvSpPr>
            <p:cNvPr id="135210" name="Rectangle 42"/>
            <p:cNvSpPr>
              <a:spLocks noChangeArrowheads="1"/>
            </p:cNvSpPr>
            <p:nvPr/>
          </p:nvSpPr>
          <p:spPr bwMode="auto">
            <a:xfrm>
              <a:off x="2697" y="1288"/>
              <a:ext cx="65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marL="257175" indent="-2571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17538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28700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89063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00225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574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146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1718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290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nl-NL" altLang="en-US" sz="1600" i="0">
                  <a:latin typeface="Arial" pitchFamily="34" charset="0"/>
                </a:rPr>
                <a:t>Resource</a:t>
              </a:r>
            </a:p>
          </p:txBody>
        </p:sp>
        <p:sp>
          <p:nvSpPr>
            <p:cNvPr id="135211" name="Rectangle 43"/>
            <p:cNvSpPr>
              <a:spLocks noChangeArrowheads="1"/>
            </p:cNvSpPr>
            <p:nvPr/>
          </p:nvSpPr>
          <p:spPr bwMode="auto">
            <a:xfrm>
              <a:off x="388" y="1072"/>
              <a:ext cx="86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marL="257175" indent="-2571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17538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28700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89063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00225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574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146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1718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290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nl-NL" altLang="en-US" sz="1600" i="0">
                  <a:latin typeface="Arial" pitchFamily="34" charset="0"/>
                </a:rPr>
                <a:t>Configuration</a:t>
              </a:r>
            </a:p>
          </p:txBody>
        </p:sp>
        <p:sp>
          <p:nvSpPr>
            <p:cNvPr id="135212" name="Line 44"/>
            <p:cNvSpPr>
              <a:spLocks noChangeShapeType="1"/>
            </p:cNvSpPr>
            <p:nvPr/>
          </p:nvSpPr>
          <p:spPr bwMode="auto">
            <a:xfrm flipV="1">
              <a:off x="474" y="2714"/>
              <a:ext cx="0" cy="7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13" name="Line 45"/>
            <p:cNvSpPr>
              <a:spLocks noChangeShapeType="1"/>
            </p:cNvSpPr>
            <p:nvPr/>
          </p:nvSpPr>
          <p:spPr bwMode="auto">
            <a:xfrm flipH="1">
              <a:off x="474" y="2714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14" name="Line 46"/>
            <p:cNvSpPr>
              <a:spLocks noChangeShapeType="1"/>
            </p:cNvSpPr>
            <p:nvPr/>
          </p:nvSpPr>
          <p:spPr bwMode="auto">
            <a:xfrm>
              <a:off x="2591" y="3319"/>
              <a:ext cx="0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15" name="Line 47"/>
            <p:cNvSpPr>
              <a:spLocks noChangeShapeType="1"/>
            </p:cNvSpPr>
            <p:nvPr/>
          </p:nvSpPr>
          <p:spPr bwMode="auto">
            <a:xfrm flipV="1">
              <a:off x="2591" y="3405"/>
              <a:ext cx="0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16" name="Line 48"/>
            <p:cNvSpPr>
              <a:spLocks noChangeShapeType="1"/>
            </p:cNvSpPr>
            <p:nvPr/>
          </p:nvSpPr>
          <p:spPr bwMode="auto">
            <a:xfrm>
              <a:off x="4362" y="2368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17" name="Line 49"/>
            <p:cNvSpPr>
              <a:spLocks noChangeShapeType="1"/>
            </p:cNvSpPr>
            <p:nvPr/>
          </p:nvSpPr>
          <p:spPr bwMode="auto">
            <a:xfrm flipV="1">
              <a:off x="4578" y="2368"/>
              <a:ext cx="0" cy="10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18" name="Line 50"/>
            <p:cNvSpPr>
              <a:spLocks noChangeShapeType="1"/>
            </p:cNvSpPr>
            <p:nvPr/>
          </p:nvSpPr>
          <p:spPr bwMode="auto">
            <a:xfrm flipV="1">
              <a:off x="2591" y="3794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19" name="Rectangle 51"/>
            <p:cNvSpPr>
              <a:spLocks noChangeArrowheads="1"/>
            </p:cNvSpPr>
            <p:nvPr/>
          </p:nvSpPr>
          <p:spPr bwMode="auto">
            <a:xfrm>
              <a:off x="2609" y="3837"/>
              <a:ext cx="152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marL="257175" indent="-2571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17538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28700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89063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00225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574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146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1718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290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nl-NL" altLang="en-US" sz="1600" i="0">
                  <a:latin typeface="Arial" pitchFamily="34" charset="0"/>
                </a:rPr>
                <a:t>Communication Function</a:t>
              </a:r>
            </a:p>
          </p:txBody>
        </p:sp>
        <p:sp>
          <p:nvSpPr>
            <p:cNvPr id="135220" name="Line 52"/>
            <p:cNvSpPr>
              <a:spLocks noChangeShapeType="1"/>
            </p:cNvSpPr>
            <p:nvPr/>
          </p:nvSpPr>
          <p:spPr bwMode="auto">
            <a:xfrm>
              <a:off x="4751" y="297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21" name="Rectangle 53"/>
            <p:cNvSpPr>
              <a:spLocks noChangeArrowheads="1"/>
            </p:cNvSpPr>
            <p:nvPr/>
          </p:nvSpPr>
          <p:spPr bwMode="auto">
            <a:xfrm>
              <a:off x="4751" y="1880"/>
              <a:ext cx="907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>
              <a:spAutoFit/>
            </a:bodyPr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600" i="0">
                  <a:latin typeface="Arial" pitchFamily="34" charset="0"/>
                </a:rPr>
                <a:t>Function Block</a:t>
              </a:r>
            </a:p>
          </p:txBody>
        </p:sp>
        <p:sp>
          <p:nvSpPr>
            <p:cNvPr id="135222" name="Rectangle 54"/>
            <p:cNvSpPr>
              <a:spLocks noChangeArrowheads="1"/>
            </p:cNvSpPr>
            <p:nvPr/>
          </p:nvSpPr>
          <p:spPr bwMode="auto">
            <a:xfrm>
              <a:off x="4751" y="2485"/>
              <a:ext cx="907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>
              <a:spAutoFit/>
            </a:bodyPr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600" i="0">
                  <a:latin typeface="Arial" pitchFamily="34" charset="0"/>
                </a:rPr>
                <a:t>Variable</a:t>
              </a:r>
            </a:p>
          </p:txBody>
        </p:sp>
        <p:sp>
          <p:nvSpPr>
            <p:cNvPr id="135223" name="Line 55"/>
            <p:cNvSpPr>
              <a:spLocks noChangeShapeType="1"/>
            </p:cNvSpPr>
            <p:nvPr/>
          </p:nvSpPr>
          <p:spPr bwMode="auto">
            <a:xfrm flipH="1">
              <a:off x="4794" y="1159"/>
              <a:ext cx="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4273550" y="2063750"/>
            <a:ext cx="1206500" cy="2501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9372600" cy="762000"/>
          </a:xfrm>
          <a:noFill/>
          <a:ln/>
        </p:spPr>
        <p:txBody>
          <a:bodyPr/>
          <a:lstStyle/>
          <a:p>
            <a:r>
              <a:rPr lang="nl-NL" altLang="en-US"/>
              <a:t>IEC 61131-3 vs conventional PLC</a:t>
            </a:r>
          </a:p>
        </p:txBody>
      </p:sp>
      <p:grpSp>
        <p:nvGrpSpPr>
          <p:cNvPr id="137273" name="Group 57"/>
          <p:cNvGrpSpPr>
            <a:grpSpLocks/>
          </p:cNvGrpSpPr>
          <p:nvPr/>
        </p:nvGrpSpPr>
        <p:grpSpPr bwMode="auto">
          <a:xfrm>
            <a:off x="615950" y="1658938"/>
            <a:ext cx="8434388" cy="4735512"/>
            <a:chOff x="388" y="1045"/>
            <a:chExt cx="5313" cy="2983"/>
          </a:xfrm>
        </p:grpSpPr>
        <p:sp>
          <p:nvSpPr>
            <p:cNvPr id="137220" name="Rectangle 4"/>
            <p:cNvSpPr>
              <a:spLocks noChangeArrowheads="1"/>
            </p:cNvSpPr>
            <p:nvPr/>
          </p:nvSpPr>
          <p:spPr bwMode="auto">
            <a:xfrm>
              <a:off x="910" y="2934"/>
              <a:ext cx="336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nl-NL" altLang="en-US" sz="1600" i="0">
                  <a:latin typeface="Arial" pitchFamily="34" charset="0"/>
                </a:rPr>
                <a:t>Global and direct variables</a:t>
              </a:r>
            </a:p>
            <a:p>
              <a:pPr algn="ctr"/>
              <a:endParaRPr lang="nl-NL" altLang="en-US" sz="1600" i="0">
                <a:latin typeface="Arial" pitchFamily="34" charset="0"/>
              </a:endParaRPr>
            </a:p>
          </p:txBody>
        </p:sp>
        <p:sp>
          <p:nvSpPr>
            <p:cNvPr id="137221" name="Rectangle 5"/>
            <p:cNvSpPr>
              <a:spLocks noChangeArrowheads="1"/>
            </p:cNvSpPr>
            <p:nvPr/>
          </p:nvSpPr>
          <p:spPr bwMode="auto">
            <a:xfrm>
              <a:off x="392" y="3452"/>
              <a:ext cx="4268" cy="3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nl-NL" altLang="en-US" sz="1600" i="0">
                  <a:latin typeface="Arial" pitchFamily="34" charset="0"/>
                </a:rPr>
                <a:t>Access path</a:t>
              </a:r>
            </a:p>
          </p:txBody>
        </p:sp>
        <p:sp>
          <p:nvSpPr>
            <p:cNvPr id="137222" name="Rectangle 6"/>
            <p:cNvSpPr>
              <a:spLocks noChangeArrowheads="1"/>
            </p:cNvSpPr>
            <p:nvPr/>
          </p:nvSpPr>
          <p:spPr bwMode="auto">
            <a:xfrm>
              <a:off x="4751" y="3046"/>
              <a:ext cx="946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>
              <a:spAutoFit/>
            </a:bodyPr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600" i="0">
                  <a:latin typeface="Arial" pitchFamily="34" charset="0"/>
                </a:rPr>
                <a:t>Execution control path</a:t>
              </a:r>
            </a:p>
          </p:txBody>
        </p:sp>
        <p:sp>
          <p:nvSpPr>
            <p:cNvPr id="137223" name="Rectangle 7"/>
            <p:cNvSpPr>
              <a:spLocks noChangeArrowheads="1"/>
            </p:cNvSpPr>
            <p:nvPr/>
          </p:nvSpPr>
          <p:spPr bwMode="auto">
            <a:xfrm>
              <a:off x="4794" y="1232"/>
              <a:ext cx="907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>
              <a:spAutoFit/>
            </a:bodyPr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600" i="0">
                  <a:latin typeface="Arial" pitchFamily="34" charset="0"/>
                </a:rPr>
                <a:t>Variable access path</a:t>
              </a:r>
            </a:p>
          </p:txBody>
        </p:sp>
        <p:sp>
          <p:nvSpPr>
            <p:cNvPr id="137224" name="Rectangle 8"/>
            <p:cNvSpPr>
              <a:spLocks noChangeArrowheads="1"/>
            </p:cNvSpPr>
            <p:nvPr/>
          </p:nvSpPr>
          <p:spPr bwMode="auto">
            <a:xfrm>
              <a:off x="4798" y="2329"/>
              <a:ext cx="165" cy="79"/>
            </a:xfrm>
            <a:prstGeom prst="rect">
              <a:avLst/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25" name="Rectangle 9"/>
            <p:cNvSpPr>
              <a:spLocks noChangeArrowheads="1"/>
            </p:cNvSpPr>
            <p:nvPr/>
          </p:nvSpPr>
          <p:spPr bwMode="auto">
            <a:xfrm>
              <a:off x="4798" y="1681"/>
              <a:ext cx="251" cy="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/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nl-NL" altLang="en-US" sz="1600" i="0">
                  <a:latin typeface="Arial" pitchFamily="34" charset="0"/>
                </a:rPr>
                <a:t>FB</a:t>
              </a:r>
            </a:p>
          </p:txBody>
        </p:sp>
        <p:grpSp>
          <p:nvGrpSpPr>
            <p:cNvPr id="137230" name="Group 14"/>
            <p:cNvGrpSpPr>
              <a:grpSpLocks/>
            </p:cNvGrpSpPr>
            <p:nvPr/>
          </p:nvGrpSpPr>
          <p:grpSpPr bwMode="auto">
            <a:xfrm>
              <a:off x="694" y="1551"/>
              <a:ext cx="667" cy="1289"/>
              <a:chOff x="694" y="1551"/>
              <a:chExt cx="667" cy="1289"/>
            </a:xfrm>
          </p:grpSpPr>
          <p:sp>
            <p:nvSpPr>
              <p:cNvPr id="137226" name="Rectangle 10"/>
              <p:cNvSpPr>
                <a:spLocks noChangeArrowheads="1"/>
              </p:cNvSpPr>
              <p:nvPr/>
            </p:nvSpPr>
            <p:spPr bwMode="auto">
              <a:xfrm>
                <a:off x="867" y="1551"/>
                <a:ext cx="338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nl-NL" altLang="en-US" sz="1600" i="0">
                    <a:latin typeface="Arial" pitchFamily="34" charset="0"/>
                  </a:rPr>
                  <a:t>Task</a:t>
                </a:r>
              </a:p>
            </p:txBody>
          </p:sp>
          <p:sp>
            <p:nvSpPr>
              <p:cNvPr id="137227" name="Rectangle 11"/>
              <p:cNvSpPr>
                <a:spLocks noChangeArrowheads="1"/>
              </p:cNvSpPr>
              <p:nvPr/>
            </p:nvSpPr>
            <p:spPr bwMode="auto">
              <a:xfrm>
                <a:off x="694" y="2329"/>
                <a:ext cx="667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nl-NL" altLang="en-US" sz="1600" i="0">
                    <a:latin typeface="Arial" pitchFamily="34" charset="0"/>
                  </a:rPr>
                  <a:t>Program</a:t>
                </a:r>
              </a:p>
              <a:p>
                <a:pPr algn="ctr"/>
                <a:endParaRPr lang="nl-NL" altLang="en-US" sz="1600" i="0">
                  <a:latin typeface="Arial" pitchFamily="34" charset="0"/>
                </a:endParaRPr>
              </a:p>
            </p:txBody>
          </p:sp>
          <p:sp>
            <p:nvSpPr>
              <p:cNvPr id="137228" name="Rectangle 12"/>
              <p:cNvSpPr>
                <a:spLocks noChangeArrowheads="1"/>
              </p:cNvSpPr>
              <p:nvPr/>
            </p:nvSpPr>
            <p:spPr bwMode="auto">
              <a:xfrm>
                <a:off x="694" y="2675"/>
                <a:ext cx="165" cy="78"/>
              </a:xfrm>
              <a:prstGeom prst="rect">
                <a:avLst/>
              </a:pr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29" name="Line 13"/>
              <p:cNvSpPr>
                <a:spLocks noChangeShapeType="1"/>
              </p:cNvSpPr>
              <p:nvPr/>
            </p:nvSpPr>
            <p:spPr bwMode="auto">
              <a:xfrm>
                <a:off x="1036" y="2066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7231" name="Line 15"/>
            <p:cNvSpPr>
              <a:spLocks noChangeShapeType="1"/>
            </p:cNvSpPr>
            <p:nvPr/>
          </p:nvSpPr>
          <p:spPr bwMode="auto">
            <a:xfrm>
              <a:off x="1122" y="2066"/>
              <a:ext cx="648" cy="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239" name="Group 23"/>
            <p:cNvGrpSpPr>
              <a:grpSpLocks/>
            </p:cNvGrpSpPr>
            <p:nvPr/>
          </p:nvGrpSpPr>
          <p:grpSpPr bwMode="auto">
            <a:xfrm>
              <a:off x="1645" y="1551"/>
              <a:ext cx="667" cy="1289"/>
              <a:chOff x="1645" y="1551"/>
              <a:chExt cx="667" cy="1289"/>
            </a:xfrm>
          </p:grpSpPr>
          <p:grpSp>
            <p:nvGrpSpPr>
              <p:cNvPr id="137236" name="Group 20"/>
              <p:cNvGrpSpPr>
                <a:grpSpLocks/>
              </p:cNvGrpSpPr>
              <p:nvPr/>
            </p:nvGrpSpPr>
            <p:grpSpPr bwMode="auto">
              <a:xfrm>
                <a:off x="1645" y="2329"/>
                <a:ext cx="667" cy="511"/>
                <a:chOff x="1645" y="2329"/>
                <a:chExt cx="667" cy="511"/>
              </a:xfrm>
            </p:grpSpPr>
            <p:sp>
              <p:nvSpPr>
                <p:cNvPr id="137232" name="Rectangle 16"/>
                <p:cNvSpPr>
                  <a:spLocks noChangeArrowheads="1"/>
                </p:cNvSpPr>
                <p:nvPr/>
              </p:nvSpPr>
              <p:spPr bwMode="auto">
                <a:xfrm>
                  <a:off x="1645" y="2329"/>
                  <a:ext cx="667" cy="5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2550" tIns="41275" rIns="82550" bIns="41275" anchor="ctr"/>
                <a:lstStyle>
                  <a:lvl1pPr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411163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822325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235075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1646238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1034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5606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0178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4750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nl-NL" altLang="en-US" sz="1600" i="0">
                      <a:latin typeface="Arial" pitchFamily="34" charset="0"/>
                    </a:rPr>
                    <a:t>Program</a:t>
                  </a:r>
                </a:p>
                <a:p>
                  <a:pPr algn="ctr"/>
                  <a:endParaRPr lang="nl-NL" altLang="en-US" sz="1600" i="0">
                    <a:latin typeface="Arial" pitchFamily="34" charset="0"/>
                  </a:endParaRPr>
                </a:p>
              </p:txBody>
            </p:sp>
            <p:sp>
              <p:nvSpPr>
                <p:cNvPr id="137233" name="Rectangle 17"/>
                <p:cNvSpPr>
                  <a:spLocks noChangeArrowheads="1"/>
                </p:cNvSpPr>
                <p:nvPr/>
              </p:nvSpPr>
              <p:spPr bwMode="auto">
                <a:xfrm>
                  <a:off x="1688" y="2632"/>
                  <a:ext cx="251" cy="16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2550" tIns="41275" rIns="82550" bIns="41275" anchor="ctr"/>
                <a:lstStyle>
                  <a:lvl1pPr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411163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822325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235075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1646238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1034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5606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0178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4750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nl-NL" altLang="en-US" sz="1600" i="0">
                      <a:latin typeface="Arial" pitchFamily="34" charset="0"/>
                    </a:rPr>
                    <a:t>FB</a:t>
                  </a:r>
                </a:p>
              </p:txBody>
            </p:sp>
            <p:sp>
              <p:nvSpPr>
                <p:cNvPr id="137234" name="Rectangle 18"/>
                <p:cNvSpPr>
                  <a:spLocks noChangeArrowheads="1"/>
                </p:cNvSpPr>
                <p:nvPr/>
              </p:nvSpPr>
              <p:spPr bwMode="auto">
                <a:xfrm>
                  <a:off x="2033" y="2632"/>
                  <a:ext cx="252" cy="16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2550" tIns="41275" rIns="82550" bIns="41275" anchor="ctr"/>
                <a:lstStyle>
                  <a:lvl1pPr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411163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822325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235075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1646238" defTabSz="822325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1034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5606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0178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475038" defTabSz="8223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nl-NL" altLang="en-US" sz="1600" i="0">
                      <a:latin typeface="Arial" pitchFamily="34" charset="0"/>
                    </a:rPr>
                    <a:t>FB</a:t>
                  </a:r>
                </a:p>
              </p:txBody>
            </p:sp>
            <p:sp>
              <p:nvSpPr>
                <p:cNvPr id="137235" name="Line 19"/>
                <p:cNvSpPr>
                  <a:spLocks noChangeShapeType="1"/>
                </p:cNvSpPr>
                <p:nvPr/>
              </p:nvSpPr>
              <p:spPr bwMode="auto">
                <a:xfrm>
                  <a:off x="1943" y="2714"/>
                  <a:ext cx="86" cy="0"/>
                </a:xfrm>
                <a:prstGeom prst="line">
                  <a:avLst/>
                </a:prstGeom>
                <a:noFill/>
                <a:ln w="57150" cmpd="tri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7237" name="Rectangle 21"/>
              <p:cNvSpPr>
                <a:spLocks noChangeArrowheads="1"/>
              </p:cNvSpPr>
              <p:nvPr/>
            </p:nvSpPr>
            <p:spPr bwMode="auto">
              <a:xfrm>
                <a:off x="1817" y="1551"/>
                <a:ext cx="338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nl-NL" altLang="en-US" sz="1600" i="0">
                    <a:latin typeface="Arial" pitchFamily="34" charset="0"/>
                  </a:rPr>
                  <a:t>Task</a:t>
                </a:r>
              </a:p>
            </p:txBody>
          </p:sp>
          <p:sp>
            <p:nvSpPr>
              <p:cNvPr id="137238" name="Line 22"/>
              <p:cNvSpPr>
                <a:spLocks noChangeShapeType="1"/>
              </p:cNvSpPr>
              <p:nvPr/>
            </p:nvSpPr>
            <p:spPr bwMode="auto">
              <a:xfrm>
                <a:off x="2029" y="2066"/>
                <a:ext cx="173" cy="5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7243" name="Group 27"/>
            <p:cNvGrpSpPr>
              <a:grpSpLocks/>
            </p:cNvGrpSpPr>
            <p:nvPr/>
          </p:nvGrpSpPr>
          <p:grpSpPr bwMode="auto">
            <a:xfrm>
              <a:off x="2725" y="1551"/>
              <a:ext cx="667" cy="1289"/>
              <a:chOff x="2725" y="1551"/>
              <a:chExt cx="667" cy="1289"/>
            </a:xfrm>
          </p:grpSpPr>
          <p:sp>
            <p:nvSpPr>
              <p:cNvPr id="137240" name="Rectangle 24"/>
              <p:cNvSpPr>
                <a:spLocks noChangeArrowheads="1"/>
              </p:cNvSpPr>
              <p:nvPr/>
            </p:nvSpPr>
            <p:spPr bwMode="auto">
              <a:xfrm>
                <a:off x="2725" y="2329"/>
                <a:ext cx="667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nl-NL" altLang="en-US" sz="1600" i="0">
                    <a:latin typeface="Arial" pitchFamily="34" charset="0"/>
                  </a:rPr>
                  <a:t>Program</a:t>
                </a:r>
              </a:p>
              <a:p>
                <a:pPr algn="ctr"/>
                <a:endParaRPr lang="nl-NL" altLang="en-US" sz="1600" i="0">
                  <a:latin typeface="Arial" pitchFamily="34" charset="0"/>
                </a:endParaRPr>
              </a:p>
            </p:txBody>
          </p:sp>
          <p:sp>
            <p:nvSpPr>
              <p:cNvPr id="137241" name="Rectangle 25"/>
              <p:cNvSpPr>
                <a:spLocks noChangeArrowheads="1"/>
              </p:cNvSpPr>
              <p:nvPr/>
            </p:nvSpPr>
            <p:spPr bwMode="auto">
              <a:xfrm>
                <a:off x="2897" y="1551"/>
                <a:ext cx="338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nl-NL" altLang="en-US" sz="1600" i="0">
                    <a:latin typeface="Arial" pitchFamily="34" charset="0"/>
                  </a:rPr>
                  <a:t>Task</a:t>
                </a:r>
              </a:p>
            </p:txBody>
          </p:sp>
          <p:sp>
            <p:nvSpPr>
              <p:cNvPr id="137242" name="Line 26"/>
              <p:cNvSpPr>
                <a:spLocks noChangeShapeType="1"/>
              </p:cNvSpPr>
              <p:nvPr/>
            </p:nvSpPr>
            <p:spPr bwMode="auto">
              <a:xfrm>
                <a:off x="3066" y="2066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7253" name="Group 37"/>
            <p:cNvGrpSpPr>
              <a:grpSpLocks/>
            </p:cNvGrpSpPr>
            <p:nvPr/>
          </p:nvGrpSpPr>
          <p:grpSpPr bwMode="auto">
            <a:xfrm>
              <a:off x="3675" y="1551"/>
              <a:ext cx="667" cy="1289"/>
              <a:chOff x="3675" y="1551"/>
              <a:chExt cx="667" cy="1289"/>
            </a:xfrm>
          </p:grpSpPr>
          <p:grpSp>
            <p:nvGrpSpPr>
              <p:cNvPr id="137250" name="Group 34"/>
              <p:cNvGrpSpPr>
                <a:grpSpLocks/>
              </p:cNvGrpSpPr>
              <p:nvPr/>
            </p:nvGrpSpPr>
            <p:grpSpPr bwMode="auto">
              <a:xfrm>
                <a:off x="3675" y="2329"/>
                <a:ext cx="667" cy="511"/>
                <a:chOff x="3675" y="2329"/>
                <a:chExt cx="667" cy="511"/>
              </a:xfrm>
            </p:grpSpPr>
            <p:grpSp>
              <p:nvGrpSpPr>
                <p:cNvPr id="137248" name="Group 32"/>
                <p:cNvGrpSpPr>
                  <a:grpSpLocks/>
                </p:cNvGrpSpPr>
                <p:nvPr/>
              </p:nvGrpSpPr>
              <p:grpSpPr bwMode="auto">
                <a:xfrm>
                  <a:off x="3675" y="2329"/>
                  <a:ext cx="667" cy="511"/>
                  <a:chOff x="3675" y="2329"/>
                  <a:chExt cx="667" cy="511"/>
                </a:xfrm>
              </p:grpSpPr>
              <p:sp>
                <p:nvSpPr>
                  <p:cNvPr id="13724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675" y="2329"/>
                    <a:ext cx="667" cy="511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2550" tIns="41275" rIns="82550" bIns="41275" anchor="ctr"/>
                  <a:lstStyle>
                    <a:lvl1pPr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411163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822325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235075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1646238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1034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5606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0178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4750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r>
                      <a:rPr lang="nl-NL" altLang="en-US" sz="1600" i="0">
                        <a:latin typeface="Arial" pitchFamily="34" charset="0"/>
                      </a:rPr>
                      <a:t>Program</a:t>
                    </a:r>
                  </a:p>
                  <a:p>
                    <a:pPr algn="ctr"/>
                    <a:endParaRPr lang="nl-NL" altLang="en-US" sz="1600" i="0">
                      <a:latin typeface="Arial" pitchFamily="34" charset="0"/>
                    </a:endParaRPr>
                  </a:p>
                </p:txBody>
              </p:sp>
              <p:sp>
                <p:nvSpPr>
                  <p:cNvPr id="13724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718" y="2632"/>
                    <a:ext cx="251" cy="16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2550" tIns="41275" rIns="82550" bIns="41275" anchor="ctr"/>
                  <a:lstStyle>
                    <a:lvl1pPr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411163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822325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235075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1646238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1034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5606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0178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4750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r>
                      <a:rPr lang="nl-NL" altLang="en-US" sz="1600" i="0">
                        <a:latin typeface="Arial" pitchFamily="34" charset="0"/>
                      </a:rPr>
                      <a:t>FB</a:t>
                    </a:r>
                  </a:p>
                </p:txBody>
              </p:sp>
              <p:sp>
                <p:nvSpPr>
                  <p:cNvPr id="137246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064" y="2632"/>
                    <a:ext cx="251" cy="16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2550" tIns="41275" rIns="82550" bIns="41275" anchor="ctr"/>
                  <a:lstStyle>
                    <a:lvl1pPr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411163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822325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235075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1646238" defTabSz="822325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1034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5606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0178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475038" defTabSz="822325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r>
                      <a:rPr lang="nl-NL" altLang="en-US" sz="1600" i="0">
                        <a:latin typeface="Arial" pitchFamily="34" charset="0"/>
                      </a:rPr>
                      <a:t>FB</a:t>
                    </a:r>
                  </a:p>
                </p:txBody>
              </p:sp>
              <p:sp>
                <p:nvSpPr>
                  <p:cNvPr id="13724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973" y="2714"/>
                    <a:ext cx="87" cy="0"/>
                  </a:xfrm>
                  <a:prstGeom prst="line">
                    <a:avLst/>
                  </a:prstGeom>
                  <a:noFill/>
                  <a:ln w="57150" cmpd="tri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249" name="Rectangle 33"/>
                <p:cNvSpPr>
                  <a:spLocks noChangeArrowheads="1"/>
                </p:cNvSpPr>
                <p:nvPr/>
              </p:nvSpPr>
              <p:spPr bwMode="auto">
                <a:xfrm>
                  <a:off x="4172" y="2329"/>
                  <a:ext cx="164" cy="79"/>
                </a:xfrm>
                <a:prstGeom prst="rect">
                  <a:avLst/>
                </a:pr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7251" name="Rectangle 35"/>
              <p:cNvSpPr>
                <a:spLocks noChangeArrowheads="1"/>
              </p:cNvSpPr>
              <p:nvPr/>
            </p:nvSpPr>
            <p:spPr bwMode="auto">
              <a:xfrm>
                <a:off x="3848" y="1551"/>
                <a:ext cx="337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nl-NL" altLang="en-US" sz="1600" i="0">
                    <a:latin typeface="Arial" pitchFamily="34" charset="0"/>
                  </a:rPr>
                  <a:t>Task</a:t>
                </a:r>
              </a:p>
            </p:txBody>
          </p:sp>
          <p:sp>
            <p:nvSpPr>
              <p:cNvPr id="137252" name="Line 36"/>
              <p:cNvSpPr>
                <a:spLocks noChangeShapeType="1"/>
              </p:cNvSpPr>
              <p:nvPr/>
            </p:nvSpPr>
            <p:spPr bwMode="auto">
              <a:xfrm>
                <a:off x="4017" y="2066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7254" name="Rectangle 38"/>
            <p:cNvSpPr>
              <a:spLocks noChangeArrowheads="1"/>
            </p:cNvSpPr>
            <p:nvPr/>
          </p:nvSpPr>
          <p:spPr bwMode="auto">
            <a:xfrm>
              <a:off x="577" y="1261"/>
              <a:ext cx="1825" cy="1696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5" name="Rectangle 39"/>
            <p:cNvSpPr>
              <a:spLocks noChangeArrowheads="1"/>
            </p:cNvSpPr>
            <p:nvPr/>
          </p:nvSpPr>
          <p:spPr bwMode="auto">
            <a:xfrm>
              <a:off x="2650" y="1261"/>
              <a:ext cx="1826" cy="1696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6" name="Rectangle 40"/>
            <p:cNvSpPr>
              <a:spLocks noChangeArrowheads="1"/>
            </p:cNvSpPr>
            <p:nvPr/>
          </p:nvSpPr>
          <p:spPr bwMode="auto">
            <a:xfrm>
              <a:off x="2509" y="3236"/>
              <a:ext cx="164" cy="79"/>
            </a:xfrm>
            <a:prstGeom prst="rect">
              <a:avLst/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7" name="Rectangle 41"/>
            <p:cNvSpPr>
              <a:spLocks noChangeArrowheads="1"/>
            </p:cNvSpPr>
            <p:nvPr/>
          </p:nvSpPr>
          <p:spPr bwMode="auto">
            <a:xfrm>
              <a:off x="404" y="1045"/>
              <a:ext cx="4244" cy="273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8" name="Rectangle 42"/>
            <p:cNvSpPr>
              <a:spLocks noChangeArrowheads="1"/>
            </p:cNvSpPr>
            <p:nvPr/>
          </p:nvSpPr>
          <p:spPr bwMode="auto">
            <a:xfrm>
              <a:off x="624" y="1288"/>
              <a:ext cx="65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marL="257175" indent="-2571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17538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28700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89063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00225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574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146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1718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290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nl-NL" altLang="en-US" sz="1600" i="0">
                  <a:latin typeface="Arial" pitchFamily="34" charset="0"/>
                </a:rPr>
                <a:t>Resource</a:t>
              </a:r>
            </a:p>
          </p:txBody>
        </p:sp>
        <p:sp>
          <p:nvSpPr>
            <p:cNvPr id="137259" name="Rectangle 43"/>
            <p:cNvSpPr>
              <a:spLocks noChangeArrowheads="1"/>
            </p:cNvSpPr>
            <p:nvPr/>
          </p:nvSpPr>
          <p:spPr bwMode="auto">
            <a:xfrm>
              <a:off x="2697" y="1288"/>
              <a:ext cx="65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marL="257175" indent="-2571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17538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28700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89063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00225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574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146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1718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290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nl-NL" altLang="en-US" sz="1600" i="0">
                  <a:latin typeface="Arial" pitchFamily="34" charset="0"/>
                </a:rPr>
                <a:t>Resource</a:t>
              </a:r>
            </a:p>
          </p:txBody>
        </p:sp>
        <p:sp>
          <p:nvSpPr>
            <p:cNvPr id="137260" name="Rectangle 44"/>
            <p:cNvSpPr>
              <a:spLocks noChangeArrowheads="1"/>
            </p:cNvSpPr>
            <p:nvPr/>
          </p:nvSpPr>
          <p:spPr bwMode="auto">
            <a:xfrm>
              <a:off x="388" y="1072"/>
              <a:ext cx="86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marL="257175" indent="-2571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17538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28700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89063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00225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574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146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1718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290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nl-NL" altLang="en-US" sz="1600" i="0">
                  <a:latin typeface="Arial" pitchFamily="34" charset="0"/>
                </a:rPr>
                <a:t>Configuration</a:t>
              </a:r>
            </a:p>
          </p:txBody>
        </p:sp>
        <p:sp>
          <p:nvSpPr>
            <p:cNvPr id="137261" name="Line 45"/>
            <p:cNvSpPr>
              <a:spLocks noChangeShapeType="1"/>
            </p:cNvSpPr>
            <p:nvPr/>
          </p:nvSpPr>
          <p:spPr bwMode="auto">
            <a:xfrm flipV="1">
              <a:off x="474" y="2714"/>
              <a:ext cx="0" cy="7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62" name="Line 46"/>
            <p:cNvSpPr>
              <a:spLocks noChangeShapeType="1"/>
            </p:cNvSpPr>
            <p:nvPr/>
          </p:nvSpPr>
          <p:spPr bwMode="auto">
            <a:xfrm flipH="1">
              <a:off x="474" y="2714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63" name="Line 47"/>
            <p:cNvSpPr>
              <a:spLocks noChangeShapeType="1"/>
            </p:cNvSpPr>
            <p:nvPr/>
          </p:nvSpPr>
          <p:spPr bwMode="auto">
            <a:xfrm>
              <a:off x="2591" y="3319"/>
              <a:ext cx="0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64" name="Line 48"/>
            <p:cNvSpPr>
              <a:spLocks noChangeShapeType="1"/>
            </p:cNvSpPr>
            <p:nvPr/>
          </p:nvSpPr>
          <p:spPr bwMode="auto">
            <a:xfrm flipV="1">
              <a:off x="2591" y="3405"/>
              <a:ext cx="0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65" name="Line 49"/>
            <p:cNvSpPr>
              <a:spLocks noChangeShapeType="1"/>
            </p:cNvSpPr>
            <p:nvPr/>
          </p:nvSpPr>
          <p:spPr bwMode="auto">
            <a:xfrm>
              <a:off x="4362" y="2368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66" name="Line 50"/>
            <p:cNvSpPr>
              <a:spLocks noChangeShapeType="1"/>
            </p:cNvSpPr>
            <p:nvPr/>
          </p:nvSpPr>
          <p:spPr bwMode="auto">
            <a:xfrm flipV="1">
              <a:off x="4578" y="2368"/>
              <a:ext cx="0" cy="10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67" name="Line 51"/>
            <p:cNvSpPr>
              <a:spLocks noChangeShapeType="1"/>
            </p:cNvSpPr>
            <p:nvPr/>
          </p:nvSpPr>
          <p:spPr bwMode="auto">
            <a:xfrm flipV="1">
              <a:off x="2591" y="3794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68" name="Rectangle 52"/>
            <p:cNvSpPr>
              <a:spLocks noChangeArrowheads="1"/>
            </p:cNvSpPr>
            <p:nvPr/>
          </p:nvSpPr>
          <p:spPr bwMode="auto">
            <a:xfrm>
              <a:off x="2609" y="3837"/>
              <a:ext cx="152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marL="257175" indent="-2571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17538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28700" indent="-2063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89063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00225" indent="-15398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574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146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1718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29025" indent="-15398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nl-NL" altLang="en-US" sz="1600" i="0">
                  <a:latin typeface="Arial" pitchFamily="34" charset="0"/>
                </a:rPr>
                <a:t>Communication Function</a:t>
              </a:r>
            </a:p>
          </p:txBody>
        </p:sp>
        <p:sp>
          <p:nvSpPr>
            <p:cNvPr id="137269" name="Line 53"/>
            <p:cNvSpPr>
              <a:spLocks noChangeShapeType="1"/>
            </p:cNvSpPr>
            <p:nvPr/>
          </p:nvSpPr>
          <p:spPr bwMode="auto">
            <a:xfrm>
              <a:off x="4751" y="297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70" name="Rectangle 54"/>
            <p:cNvSpPr>
              <a:spLocks noChangeArrowheads="1"/>
            </p:cNvSpPr>
            <p:nvPr/>
          </p:nvSpPr>
          <p:spPr bwMode="auto">
            <a:xfrm>
              <a:off x="4751" y="1880"/>
              <a:ext cx="907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>
              <a:spAutoFit/>
            </a:bodyPr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600" i="0">
                  <a:latin typeface="Arial" pitchFamily="34" charset="0"/>
                </a:rPr>
                <a:t>Function Block</a:t>
              </a:r>
            </a:p>
          </p:txBody>
        </p:sp>
        <p:sp>
          <p:nvSpPr>
            <p:cNvPr id="137271" name="Rectangle 55"/>
            <p:cNvSpPr>
              <a:spLocks noChangeArrowheads="1"/>
            </p:cNvSpPr>
            <p:nvPr/>
          </p:nvSpPr>
          <p:spPr bwMode="auto">
            <a:xfrm>
              <a:off x="4751" y="2485"/>
              <a:ext cx="907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>
              <a:spAutoFit/>
            </a:bodyPr>
            <a:lstStyle>
              <a:lvl1pPr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600" i="0">
                  <a:latin typeface="Arial" pitchFamily="34" charset="0"/>
                </a:rPr>
                <a:t>Variable</a:t>
              </a:r>
            </a:p>
          </p:txBody>
        </p:sp>
        <p:sp>
          <p:nvSpPr>
            <p:cNvPr id="137272" name="Line 56"/>
            <p:cNvSpPr>
              <a:spLocks noChangeShapeType="1"/>
            </p:cNvSpPr>
            <p:nvPr/>
          </p:nvSpPr>
          <p:spPr bwMode="auto">
            <a:xfrm flipH="1">
              <a:off x="4794" y="1159"/>
              <a:ext cx="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9372600" cy="4724400"/>
          </a:xfrm>
          <a:noFill/>
          <a:ln/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nl-NL" altLang="en-US" sz="9600">
                <a:solidFill>
                  <a:srgbClr val="790015"/>
                </a:solidFill>
              </a:rPr>
              <a:t>IEC 61131-3</a:t>
            </a:r>
          </a:p>
          <a:p>
            <a:pPr algn="ctr">
              <a:buFont typeface="Monotype Sorts" pitchFamily="2" charset="2"/>
              <a:buNone/>
            </a:pPr>
            <a:endParaRPr lang="nl-NL" altLang="en-US" sz="4800">
              <a:solidFill>
                <a:srgbClr val="790015"/>
              </a:solidFill>
            </a:endParaRPr>
          </a:p>
          <a:p>
            <a:pPr algn="ctr">
              <a:buFont typeface="Monotype Sorts" pitchFamily="2" charset="2"/>
              <a:buNone/>
            </a:pPr>
            <a:r>
              <a:rPr lang="nl-NL" altLang="en-US" sz="4800">
                <a:solidFill>
                  <a:srgbClr val="790015"/>
                </a:solidFill>
              </a:rPr>
              <a:t>“The best thing that happened to industrial control”</a:t>
            </a:r>
          </a:p>
          <a:p>
            <a:pPr algn="ctr">
              <a:buFont typeface="Monotype Sorts" pitchFamily="2" charset="2"/>
              <a:buNone/>
            </a:pPr>
            <a:endParaRPr lang="nl-NL" altLang="en-US" sz="2000">
              <a:solidFill>
                <a:srgbClr val="790015"/>
              </a:solidFill>
            </a:endParaRPr>
          </a:p>
          <a:p>
            <a:pPr algn="r">
              <a:buFont typeface="Monotype Sorts" pitchFamily="2" charset="2"/>
              <a:buNone/>
            </a:pPr>
            <a:r>
              <a:rPr lang="nl-NL" altLang="en-US">
                <a:solidFill>
                  <a:srgbClr val="790015"/>
                </a:solidFill>
              </a:rPr>
              <a:t>Sugar Lantic on Automation Maillist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Configuration Elements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60000"/>
              </a:lnSpc>
            </a:pPr>
            <a:r>
              <a:rPr lang="nl-NL" altLang="en-US"/>
              <a:t>Configuration</a:t>
            </a:r>
          </a:p>
          <a:p>
            <a:pPr>
              <a:lnSpc>
                <a:spcPct val="160000"/>
              </a:lnSpc>
            </a:pPr>
            <a:r>
              <a:rPr lang="nl-NL" altLang="en-US"/>
              <a:t>Resources</a:t>
            </a:r>
          </a:p>
          <a:p>
            <a:pPr>
              <a:lnSpc>
                <a:spcPct val="160000"/>
              </a:lnSpc>
            </a:pPr>
            <a:r>
              <a:rPr lang="nl-NL" altLang="en-US"/>
              <a:t>Tasks</a:t>
            </a:r>
          </a:p>
          <a:p>
            <a:pPr>
              <a:lnSpc>
                <a:spcPct val="160000"/>
              </a:lnSpc>
            </a:pPr>
            <a:r>
              <a:rPr lang="nl-NL" altLang="en-US"/>
              <a:t>Global Variables</a:t>
            </a:r>
          </a:p>
          <a:p>
            <a:pPr>
              <a:lnSpc>
                <a:spcPct val="160000"/>
              </a:lnSpc>
            </a:pPr>
            <a:r>
              <a:rPr lang="nl-NL" altLang="en-US"/>
              <a:t>Access Paths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9372600" cy="1295400"/>
          </a:xfrm>
          <a:noFill/>
          <a:ln/>
        </p:spPr>
        <p:txBody>
          <a:bodyPr/>
          <a:lstStyle/>
          <a:p>
            <a:r>
              <a:rPr lang="nl-NL" altLang="en-US"/>
              <a:t>Configuration, Resources and </a:t>
            </a:r>
            <a:br>
              <a:rPr lang="nl-NL" altLang="en-US"/>
            </a:br>
            <a:r>
              <a:rPr lang="nl-NL" altLang="en-US"/>
              <a:t>Access Paths (-Declaration)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9372600" cy="38100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nl-NL" altLang="en-US"/>
              <a:t>CONFIGURATION … END_CONFIGURATION</a:t>
            </a:r>
          </a:p>
          <a:p>
            <a:pPr>
              <a:buFont typeface="Monotype Sorts" pitchFamily="2" charset="2"/>
              <a:buNone/>
            </a:pPr>
            <a:r>
              <a:rPr lang="nl-NL" altLang="en-US"/>
              <a:t>	VAR_GLOBAL … END_VAR	(within CONFIGURATION)</a:t>
            </a:r>
          </a:p>
          <a:p>
            <a:pPr>
              <a:buFont typeface="Monotype Sorts" pitchFamily="2" charset="2"/>
              <a:buNone/>
            </a:pPr>
            <a:endParaRPr lang="nl-NL" altLang="en-US"/>
          </a:p>
          <a:p>
            <a:pPr>
              <a:buFont typeface="Monotype Sorts" pitchFamily="2" charset="2"/>
              <a:buNone/>
            </a:pPr>
            <a:r>
              <a:rPr lang="nl-NL" altLang="en-US"/>
              <a:t>RESOURCE … ON … END_RESOURCE</a:t>
            </a:r>
          </a:p>
          <a:p>
            <a:pPr>
              <a:buFont typeface="Monotype Sorts" pitchFamily="2" charset="2"/>
              <a:buNone/>
            </a:pPr>
            <a:r>
              <a:rPr lang="nl-NL" altLang="en-US"/>
              <a:t>	VAR_GLOBAL … END_VAR (within RESOURCE)</a:t>
            </a:r>
          </a:p>
          <a:p>
            <a:pPr>
              <a:buFont typeface="Monotype Sorts" pitchFamily="2" charset="2"/>
              <a:buNone/>
            </a:pPr>
            <a:endParaRPr lang="nl-NL" altLang="en-US"/>
          </a:p>
          <a:p>
            <a:pPr>
              <a:buFont typeface="Monotype Sorts" pitchFamily="2" charset="2"/>
              <a:buNone/>
            </a:pPr>
            <a:r>
              <a:rPr lang="nl-NL" altLang="en-US"/>
              <a:t>PERIODIC TASK</a:t>
            </a:r>
          </a:p>
          <a:p>
            <a:pPr>
              <a:buFont typeface="Monotype Sorts" pitchFamily="2" charset="2"/>
              <a:buNone/>
            </a:pPr>
            <a:r>
              <a:rPr lang="nl-NL" altLang="en-US"/>
              <a:t>NON-PERIODIC TASK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9372600" cy="685800"/>
          </a:xfrm>
          <a:noFill/>
          <a:ln/>
        </p:spPr>
        <p:txBody>
          <a:bodyPr/>
          <a:lstStyle/>
          <a:p>
            <a:r>
              <a:rPr lang="nl-NL" altLang="en-US"/>
              <a:t>IEC 61131-3 : Common Elements</a:t>
            </a: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3740150" y="4273550"/>
            <a:ext cx="27305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4390" name="Group 6"/>
          <p:cNvGrpSpPr>
            <a:grpSpLocks/>
          </p:cNvGrpSpPr>
          <p:nvPr/>
        </p:nvGrpSpPr>
        <p:grpSpPr bwMode="auto">
          <a:xfrm>
            <a:off x="2597150" y="1682750"/>
            <a:ext cx="4940300" cy="4559300"/>
            <a:chOff x="1636" y="1060"/>
            <a:chExt cx="3112" cy="2872"/>
          </a:xfrm>
        </p:grpSpPr>
        <p:sp>
          <p:nvSpPr>
            <p:cNvPr id="144388" name="Rectangle 4"/>
            <p:cNvSpPr>
              <a:spLocks noChangeArrowheads="1"/>
            </p:cNvSpPr>
            <p:nvPr/>
          </p:nvSpPr>
          <p:spPr bwMode="auto">
            <a:xfrm>
              <a:off x="1636" y="1060"/>
              <a:ext cx="3112" cy="287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89" name="Rectangle 5"/>
            <p:cNvSpPr>
              <a:spLocks noChangeArrowheads="1"/>
            </p:cNvSpPr>
            <p:nvPr/>
          </p:nvSpPr>
          <p:spPr bwMode="auto">
            <a:xfrm>
              <a:off x="1718" y="1142"/>
              <a:ext cx="2938" cy="2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5715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5715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5715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5715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nl-NL" altLang="en-US" i="0">
                  <a:solidFill>
                    <a:schemeClr val="bg1"/>
                  </a:solidFill>
                </a:rPr>
                <a:t>COMMON ELEMENTS</a:t>
              </a:r>
            </a:p>
            <a:p>
              <a:r>
                <a:rPr lang="nl-NL" altLang="en-US" sz="2000" i="0">
                  <a:solidFill>
                    <a:schemeClr val="bg1"/>
                  </a:solidFill>
                </a:rPr>
                <a:t>a.o.</a:t>
              </a:r>
            </a:p>
            <a:p>
              <a:pPr>
                <a:lnSpc>
                  <a:spcPct val="140000"/>
                </a:lnSpc>
              </a:pPr>
              <a:r>
                <a:rPr lang="nl-NL" altLang="en-US" sz="2000" i="0">
                  <a:solidFill>
                    <a:schemeClr val="bg1"/>
                  </a:solidFill>
                </a:rPr>
                <a:t>	Data Types	&amp;	Variables</a:t>
              </a:r>
            </a:p>
            <a:p>
              <a:pPr>
                <a:lnSpc>
                  <a:spcPct val="140000"/>
                </a:lnSpc>
              </a:pPr>
              <a:r>
                <a:rPr lang="nl-NL" altLang="en-US" sz="2000" i="0">
                  <a:solidFill>
                    <a:schemeClr val="bg1"/>
                  </a:solidFill>
                </a:rPr>
                <a:t>	Configuration, Resources, Tasks</a:t>
              </a:r>
            </a:p>
            <a:p>
              <a:pPr>
                <a:lnSpc>
                  <a:spcPct val="140000"/>
                </a:lnSpc>
              </a:pPr>
              <a:endParaRPr lang="nl-NL" altLang="en-US" sz="2000" i="0">
                <a:solidFill>
                  <a:schemeClr val="bg1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nl-NL" altLang="en-US" sz="2000" i="0">
                  <a:solidFill>
                    <a:schemeClr val="bg1"/>
                  </a:solidFill>
                </a:rPr>
                <a:t>	</a:t>
              </a:r>
              <a:r>
                <a:rPr lang="nl-NL" altLang="en-US" sz="2000" b="1" i="0">
                  <a:solidFill>
                    <a:schemeClr val="bg1"/>
                  </a:solidFill>
                </a:rPr>
                <a:t>Programming Organization Units</a:t>
              </a:r>
              <a:endParaRPr lang="nl-NL" altLang="en-US" sz="2000" i="0">
                <a:solidFill>
                  <a:schemeClr val="bg1"/>
                </a:solidFill>
              </a:endParaRPr>
            </a:p>
            <a:p>
              <a:pPr lvl="1">
                <a:lnSpc>
                  <a:spcPct val="140000"/>
                </a:lnSpc>
                <a:buFontTx/>
                <a:buChar char="*"/>
              </a:pPr>
              <a:r>
                <a:rPr lang="nl-NL" altLang="en-US" sz="2000" b="1" i="0">
                  <a:solidFill>
                    <a:schemeClr val="bg1"/>
                  </a:solidFill>
                </a:rPr>
                <a:t> Functions</a:t>
              </a:r>
            </a:p>
            <a:p>
              <a:pPr lvl="1">
                <a:lnSpc>
                  <a:spcPct val="140000"/>
                </a:lnSpc>
                <a:buFontTx/>
                <a:buChar char="*"/>
              </a:pPr>
              <a:r>
                <a:rPr lang="nl-NL" altLang="en-US" sz="2000" b="1" i="0">
                  <a:solidFill>
                    <a:schemeClr val="bg1"/>
                  </a:solidFill>
                </a:rPr>
                <a:t> Function Blocks</a:t>
              </a:r>
            </a:p>
            <a:p>
              <a:pPr lvl="1">
                <a:lnSpc>
                  <a:spcPct val="140000"/>
                </a:lnSpc>
                <a:buFontTx/>
                <a:buChar char="*"/>
              </a:pPr>
              <a:r>
                <a:rPr lang="nl-NL" altLang="en-US" sz="2000" b="1" i="0">
                  <a:solidFill>
                    <a:schemeClr val="bg1"/>
                  </a:solidFill>
                </a:rPr>
                <a:t> Programs</a:t>
              </a:r>
              <a:r>
                <a:rPr lang="nl-NL" altLang="en-US" sz="2000" i="0">
                  <a:solidFill>
                    <a:schemeClr val="bg1"/>
                  </a:solidFill>
                </a:rPr>
                <a:t>	</a:t>
              </a:r>
            </a:p>
          </p:txBody>
        </p:sp>
      </p:grpSp>
    </p:spTree>
  </p:cSld>
  <p:clrMapOvr>
    <a:masterClrMapping/>
  </p:clrMapOvr>
  <p:transition>
    <p:zoom dir="in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Functions …..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9372600" cy="4267200"/>
          </a:xfrm>
          <a:noFill/>
          <a:ln/>
        </p:spPr>
        <p:txBody>
          <a:bodyPr/>
          <a:lstStyle/>
          <a:p>
            <a:pPr>
              <a:spcBef>
                <a:spcPct val="40000"/>
              </a:spcBef>
              <a:buFont typeface="Monotype Sorts" pitchFamily="2" charset="2"/>
              <a:buNone/>
            </a:pPr>
            <a:r>
              <a:rPr lang="nl-NL" altLang="en-US">
                <a:solidFill>
                  <a:schemeClr val="tx1"/>
                </a:solidFill>
              </a:rPr>
              <a:t>* Standard functions</a:t>
            </a:r>
          </a:p>
          <a:p>
            <a:pPr>
              <a:spcBef>
                <a:spcPct val="40000"/>
              </a:spcBef>
              <a:buFont typeface="Monotype Sorts" pitchFamily="2" charset="2"/>
              <a:buNone/>
            </a:pPr>
            <a:r>
              <a:rPr lang="nl-NL" altLang="en-US">
                <a:solidFill>
                  <a:schemeClr val="tx1"/>
                </a:solidFill>
              </a:rPr>
              <a:t>		</a:t>
            </a:r>
            <a:r>
              <a:rPr lang="nl-NL" altLang="en-US" sz="2000">
                <a:solidFill>
                  <a:schemeClr val="tx1"/>
                </a:solidFill>
              </a:rPr>
              <a:t>ADD, SQRT, SIN, COS, GT, MIN, MAX, AND, OR, etc.</a:t>
            </a:r>
          </a:p>
          <a:p>
            <a:pPr>
              <a:spcBef>
                <a:spcPct val="40000"/>
              </a:spcBef>
              <a:buFont typeface="Monotype Sorts" pitchFamily="2" charset="2"/>
              <a:buNone/>
            </a:pPr>
            <a:endParaRPr lang="nl-NL" altLang="en-US" sz="1600">
              <a:solidFill>
                <a:schemeClr val="tx1"/>
              </a:solidFill>
            </a:endParaRPr>
          </a:p>
          <a:p>
            <a:pPr>
              <a:spcBef>
                <a:spcPct val="40000"/>
              </a:spcBef>
              <a:buFont typeface="Monotype Sorts" pitchFamily="2" charset="2"/>
              <a:buNone/>
            </a:pPr>
            <a:endParaRPr lang="nl-NL" altLang="en-US" sz="1600">
              <a:solidFill>
                <a:schemeClr val="tx1"/>
              </a:solidFill>
            </a:endParaRPr>
          </a:p>
          <a:p>
            <a:pPr>
              <a:spcBef>
                <a:spcPct val="40000"/>
              </a:spcBef>
              <a:buFont typeface="Monotype Sorts" pitchFamily="2" charset="2"/>
              <a:buNone/>
            </a:pPr>
            <a:r>
              <a:rPr lang="nl-NL" altLang="en-US">
                <a:solidFill>
                  <a:schemeClr val="tx1"/>
                </a:solidFill>
              </a:rPr>
              <a:t>* Your own defined functions: 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Monotype Sorts" pitchFamily="2" charset="2"/>
              <a:buNone/>
            </a:pPr>
            <a:r>
              <a:rPr lang="nl-NL" altLang="en-US" sz="2000">
                <a:solidFill>
                  <a:schemeClr val="tx1"/>
                </a:solidFill>
              </a:rPr>
              <a:t>		FUNCTION SIMPLE_FUN : REAL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Monotype Sorts" pitchFamily="2" charset="2"/>
              <a:buNone/>
            </a:pPr>
            <a:r>
              <a:rPr lang="nl-NL" altLang="en-US" sz="2000">
                <a:solidFill>
                  <a:schemeClr val="tx1"/>
                </a:solidFill>
              </a:rPr>
              <a:t>			VAR_INPUT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Monotype Sorts" pitchFamily="2" charset="2"/>
              <a:buNone/>
            </a:pPr>
            <a:r>
              <a:rPr lang="nl-NL" altLang="en-US" sz="2000">
                <a:solidFill>
                  <a:schemeClr val="tx1"/>
                </a:solidFill>
              </a:rPr>
              <a:t>				A, B 	: REAL;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Monotype Sorts" pitchFamily="2" charset="2"/>
              <a:buNone/>
            </a:pPr>
            <a:r>
              <a:rPr lang="nl-NL" altLang="en-US" sz="2000">
                <a:solidFill>
                  <a:schemeClr val="tx1"/>
                </a:solidFill>
              </a:rPr>
              <a:t>				C		 : REAL := 1.0;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Monotype Sorts" pitchFamily="2" charset="2"/>
              <a:buNone/>
            </a:pPr>
            <a:r>
              <a:rPr lang="nl-NL" altLang="en-US" sz="2000">
                <a:solidFill>
                  <a:schemeClr val="tx1"/>
                </a:solidFill>
              </a:rPr>
              <a:t>			END_VAR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Monotype Sorts" pitchFamily="2" charset="2"/>
              <a:buNone/>
            </a:pPr>
            <a:r>
              <a:rPr lang="nl-NL" altLang="en-US" sz="2000">
                <a:solidFill>
                  <a:schemeClr val="tx1"/>
                </a:solidFill>
              </a:rPr>
              <a:t>		SIMPLE_FUN := A*B/C;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Monotype Sorts" pitchFamily="2" charset="2"/>
              <a:buNone/>
            </a:pPr>
            <a:r>
              <a:rPr lang="nl-NL" altLang="en-US" sz="2000">
                <a:solidFill>
                  <a:schemeClr val="tx1"/>
                </a:solidFill>
              </a:rPr>
              <a:t>		END FUNCTION</a:t>
            </a:r>
          </a:p>
        </p:txBody>
      </p:sp>
    </p:spTree>
  </p:cSld>
  <p:clrMapOvr>
    <a:masterClrMapping/>
  </p:clrMapOvr>
  <p:transition>
    <p:cov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…. &amp;   Function Blocks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r>
              <a:rPr lang="nl-NL" altLang="en-US">
                <a:solidFill>
                  <a:schemeClr val="accent1"/>
                </a:solidFill>
              </a:rPr>
              <a:t>Standard Function Blocks</a:t>
            </a:r>
          </a:p>
        </p:txBody>
      </p:sp>
      <p:pic>
        <p:nvPicPr>
          <p:cNvPr id="148484" name="Picture 4"/>
          <p:cNvPicPr>
            <a:picLocks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4938" y="2114550"/>
            <a:ext cx="2084387" cy="1219200"/>
          </a:xfrm>
          <a:noFill/>
          <a:ln/>
        </p:spPr>
      </p:pic>
      <p:graphicFrame>
        <p:nvGraphicFramePr>
          <p:cNvPr id="148485" name="Object 5"/>
          <p:cNvGraphicFramePr>
            <a:graphicFrameLocks/>
          </p:cNvGraphicFramePr>
          <p:nvPr/>
        </p:nvGraphicFramePr>
        <p:xfrm>
          <a:off x="5675313" y="3724275"/>
          <a:ext cx="2936875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6" name="Paint Shop Pro Image" r:id="rId5" imgW="2946341" imgH="1998375" progId="PaintShopPro">
                  <p:embed/>
                </p:oleObj>
              </mc:Choice>
              <mc:Fallback>
                <p:oleObj name="Paint Shop Pro Image" r:id="rId5" imgW="2946341" imgH="1998375" progId="PaintShopPro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3724275"/>
                        <a:ext cx="2936875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…. &amp;   Function Blocks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r>
              <a:rPr lang="nl-NL" altLang="en-US">
                <a:solidFill>
                  <a:schemeClr val="tx1"/>
                </a:solidFill>
              </a:rPr>
              <a:t>Standard Function Blocks</a:t>
            </a:r>
            <a:endParaRPr lang="nl-NL" altLang="en-US">
              <a:solidFill>
                <a:schemeClr val="accent1"/>
              </a:solidFill>
            </a:endParaRPr>
          </a:p>
          <a:p>
            <a:r>
              <a:rPr lang="nl-NL" altLang="en-US">
                <a:solidFill>
                  <a:schemeClr val="accent1"/>
                </a:solidFill>
              </a:rPr>
              <a:t>Additional supplied Function Blocks</a:t>
            </a:r>
          </a:p>
        </p:txBody>
      </p:sp>
      <p:pic>
        <p:nvPicPr>
          <p:cNvPr id="150532" name="Picture 4"/>
          <p:cNvPicPr>
            <a:picLocks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4938" y="2114550"/>
            <a:ext cx="2084387" cy="1219200"/>
          </a:xfrm>
          <a:noFill/>
          <a:ln/>
        </p:spPr>
      </p:pic>
      <p:graphicFrame>
        <p:nvGraphicFramePr>
          <p:cNvPr id="150533" name="Object 5"/>
          <p:cNvGraphicFramePr>
            <a:graphicFrameLocks/>
          </p:cNvGraphicFramePr>
          <p:nvPr/>
        </p:nvGraphicFramePr>
        <p:xfrm>
          <a:off x="5675313" y="3724275"/>
          <a:ext cx="2936875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4" name="Paint Shop Pro Image" r:id="rId5" imgW="2946341" imgH="1998375" progId="PaintShopPro">
                  <p:embed/>
                </p:oleObj>
              </mc:Choice>
              <mc:Fallback>
                <p:oleObj name="Paint Shop Pro Image" r:id="rId5" imgW="2946341" imgH="1998375" progId="PaintShopPro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3724275"/>
                        <a:ext cx="2936875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…. &amp;   Function Blocks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r>
              <a:rPr lang="nl-NL" altLang="en-US">
                <a:solidFill>
                  <a:schemeClr val="tx1"/>
                </a:solidFill>
              </a:rPr>
              <a:t>Standard Function Blocks</a:t>
            </a:r>
            <a:endParaRPr lang="nl-NL" altLang="en-US">
              <a:solidFill>
                <a:schemeClr val="accent1"/>
              </a:solidFill>
            </a:endParaRPr>
          </a:p>
          <a:p>
            <a:r>
              <a:rPr lang="nl-NL" altLang="en-US">
                <a:solidFill>
                  <a:schemeClr val="tx1"/>
                </a:solidFill>
              </a:rPr>
              <a:t>Additional supplied Function Blocks</a:t>
            </a:r>
            <a:endParaRPr lang="nl-NL" altLang="en-US" sz="2000">
              <a:solidFill>
                <a:schemeClr val="tx1"/>
              </a:solidFill>
            </a:endParaRPr>
          </a:p>
          <a:p>
            <a:r>
              <a:rPr lang="nl-NL" altLang="en-US">
                <a:solidFill>
                  <a:schemeClr val="accent1"/>
                </a:solidFill>
              </a:rPr>
              <a:t>Your own defined Function Blocks</a:t>
            </a:r>
          </a:p>
        </p:txBody>
      </p:sp>
      <p:pic>
        <p:nvPicPr>
          <p:cNvPr id="152580" name="Picture 4"/>
          <p:cNvPicPr>
            <a:picLocks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4938" y="2114550"/>
            <a:ext cx="2084387" cy="1219200"/>
          </a:xfrm>
          <a:noFill/>
          <a:ln/>
        </p:spPr>
      </p:pic>
      <p:graphicFrame>
        <p:nvGraphicFramePr>
          <p:cNvPr id="152581" name="Object 5"/>
          <p:cNvGraphicFramePr>
            <a:graphicFrameLocks/>
          </p:cNvGraphicFramePr>
          <p:nvPr/>
        </p:nvGraphicFramePr>
        <p:xfrm>
          <a:off x="5675313" y="3724275"/>
          <a:ext cx="2936875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2" name="Paint Shop Pro Image" r:id="rId5" imgW="2946341" imgH="1998375" progId="PaintShopPro">
                  <p:embed/>
                </p:oleObj>
              </mc:Choice>
              <mc:Fallback>
                <p:oleObj name="Paint Shop Pro Image" r:id="rId5" imgW="2946341" imgH="1998375" progId="PaintShopPro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3724275"/>
                        <a:ext cx="2936875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l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…. &amp;   Function Blocks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r>
              <a:rPr lang="nl-NL" altLang="en-US">
                <a:solidFill>
                  <a:schemeClr val="tx1"/>
                </a:solidFill>
              </a:rPr>
              <a:t>Standard Function Blocks</a:t>
            </a:r>
            <a:endParaRPr lang="nl-NL" altLang="en-US">
              <a:solidFill>
                <a:schemeClr val="accent1"/>
              </a:solidFill>
            </a:endParaRPr>
          </a:p>
          <a:p>
            <a:r>
              <a:rPr lang="nl-NL" altLang="en-US">
                <a:solidFill>
                  <a:schemeClr val="tx1"/>
                </a:solidFill>
              </a:rPr>
              <a:t>Additional supplied Function Blocks</a:t>
            </a:r>
            <a:endParaRPr lang="nl-NL" altLang="en-US" sz="2000">
              <a:solidFill>
                <a:schemeClr val="tx1"/>
              </a:solidFill>
            </a:endParaRPr>
          </a:p>
          <a:p>
            <a:r>
              <a:rPr lang="nl-NL" altLang="en-US">
                <a:solidFill>
                  <a:schemeClr val="tx1"/>
                </a:solidFill>
              </a:rPr>
              <a:t>Your own defined Function Blocks</a:t>
            </a:r>
            <a:endParaRPr lang="nl-NL" altLang="en-US" sz="2000">
              <a:solidFill>
                <a:schemeClr val="tx1"/>
              </a:solidFill>
            </a:endParaRPr>
          </a:p>
          <a:p>
            <a:r>
              <a:rPr lang="nl-NL" altLang="en-US">
                <a:solidFill>
                  <a:schemeClr val="accent1"/>
                </a:solidFill>
              </a:rPr>
              <a:t>All FBs are highly re-usable in same program, different programs or project</a:t>
            </a:r>
          </a:p>
        </p:txBody>
      </p:sp>
      <p:pic>
        <p:nvPicPr>
          <p:cNvPr id="154628" name="Picture 4"/>
          <p:cNvPicPr>
            <a:picLocks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4938" y="2114550"/>
            <a:ext cx="2084387" cy="1219200"/>
          </a:xfrm>
          <a:noFill/>
          <a:ln/>
        </p:spPr>
      </p:pic>
      <p:graphicFrame>
        <p:nvGraphicFramePr>
          <p:cNvPr id="154629" name="Object 5"/>
          <p:cNvGraphicFramePr>
            <a:graphicFrameLocks/>
          </p:cNvGraphicFramePr>
          <p:nvPr/>
        </p:nvGraphicFramePr>
        <p:xfrm>
          <a:off x="5675313" y="3724275"/>
          <a:ext cx="2936875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0" name="Paint Shop Pro Image" r:id="rId5" imgW="2946341" imgH="1998375" progId="PaintShopPro">
                  <p:embed/>
                </p:oleObj>
              </mc:Choice>
              <mc:Fallback>
                <p:oleObj name="Paint Shop Pro Image" r:id="rId5" imgW="2946341" imgH="1998375" progId="PaintShopPro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3724275"/>
                        <a:ext cx="2936875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l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Function Block example</a:t>
            </a:r>
          </a:p>
        </p:txBody>
      </p:sp>
      <p:grpSp>
        <p:nvGrpSpPr>
          <p:cNvPr id="156709" name="Group 37"/>
          <p:cNvGrpSpPr>
            <a:grpSpLocks/>
          </p:cNvGrpSpPr>
          <p:nvPr/>
        </p:nvGrpSpPr>
        <p:grpSpPr bwMode="auto">
          <a:xfrm>
            <a:off x="241300" y="1854200"/>
            <a:ext cx="5156200" cy="4489450"/>
            <a:chOff x="152" y="1168"/>
            <a:chExt cx="3248" cy="2828"/>
          </a:xfrm>
        </p:grpSpPr>
        <p:grpSp>
          <p:nvGrpSpPr>
            <p:cNvPr id="156689" name="Group 17"/>
            <p:cNvGrpSpPr>
              <a:grpSpLocks/>
            </p:cNvGrpSpPr>
            <p:nvPr/>
          </p:nvGrpSpPr>
          <p:grpSpPr bwMode="auto">
            <a:xfrm>
              <a:off x="152" y="1168"/>
              <a:ext cx="3248" cy="1272"/>
              <a:chOff x="152" y="1168"/>
              <a:chExt cx="3248" cy="1272"/>
            </a:xfrm>
          </p:grpSpPr>
          <p:sp>
            <p:nvSpPr>
              <p:cNvPr id="156675" name="Rectangle 3"/>
              <p:cNvSpPr>
                <a:spLocks noChangeArrowheads="1"/>
              </p:cNvSpPr>
              <p:nvPr/>
            </p:nvSpPr>
            <p:spPr bwMode="auto">
              <a:xfrm>
                <a:off x="1232" y="1168"/>
                <a:ext cx="1080" cy="12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76" name="Line 4"/>
              <p:cNvSpPr>
                <a:spLocks noChangeShapeType="1"/>
              </p:cNvSpPr>
              <p:nvPr/>
            </p:nvSpPr>
            <p:spPr bwMode="auto">
              <a:xfrm flipH="1">
                <a:off x="912" y="1792"/>
                <a:ext cx="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77" name="Line 5"/>
              <p:cNvSpPr>
                <a:spLocks noChangeShapeType="1"/>
              </p:cNvSpPr>
              <p:nvPr/>
            </p:nvSpPr>
            <p:spPr bwMode="auto">
              <a:xfrm flipH="1">
                <a:off x="912" y="1528"/>
                <a:ext cx="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78" name="Line 6"/>
              <p:cNvSpPr>
                <a:spLocks noChangeShapeType="1"/>
              </p:cNvSpPr>
              <p:nvPr/>
            </p:nvSpPr>
            <p:spPr bwMode="auto">
              <a:xfrm flipH="1">
                <a:off x="912" y="2048"/>
                <a:ext cx="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79" name="Line 7"/>
              <p:cNvSpPr>
                <a:spLocks noChangeShapeType="1"/>
              </p:cNvSpPr>
              <p:nvPr/>
            </p:nvSpPr>
            <p:spPr bwMode="auto">
              <a:xfrm flipH="1">
                <a:off x="2320" y="1592"/>
                <a:ext cx="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80" name="Rectangle 8"/>
              <p:cNvSpPr>
                <a:spLocks noChangeArrowheads="1"/>
              </p:cNvSpPr>
              <p:nvPr/>
            </p:nvSpPr>
            <p:spPr bwMode="auto">
              <a:xfrm>
                <a:off x="1280" y="1176"/>
                <a:ext cx="992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2200" b="1" i="0"/>
                  <a:t>Hysterisis</a:t>
                </a:r>
              </a:p>
            </p:txBody>
          </p:sp>
          <p:sp>
            <p:nvSpPr>
              <p:cNvPr id="156681" name="Rectangle 9"/>
              <p:cNvSpPr>
                <a:spLocks noChangeArrowheads="1"/>
              </p:cNvSpPr>
              <p:nvPr/>
            </p:nvSpPr>
            <p:spPr bwMode="auto">
              <a:xfrm>
                <a:off x="2032" y="1472"/>
                <a:ext cx="25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2200" b="1" i="0"/>
                  <a:t>Q</a:t>
                </a:r>
              </a:p>
            </p:txBody>
          </p:sp>
          <p:sp>
            <p:nvSpPr>
              <p:cNvPr id="156682" name="Rectangle 10"/>
              <p:cNvSpPr>
                <a:spLocks noChangeArrowheads="1"/>
              </p:cNvSpPr>
              <p:nvPr/>
            </p:nvSpPr>
            <p:spPr bwMode="auto">
              <a:xfrm>
                <a:off x="1256" y="1424"/>
                <a:ext cx="54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2200" b="1" i="0"/>
                  <a:t>XIN1</a:t>
                </a:r>
              </a:p>
            </p:txBody>
          </p:sp>
          <p:sp>
            <p:nvSpPr>
              <p:cNvPr id="156683" name="Rectangle 11"/>
              <p:cNvSpPr>
                <a:spLocks noChangeArrowheads="1"/>
              </p:cNvSpPr>
              <p:nvPr/>
            </p:nvSpPr>
            <p:spPr bwMode="auto">
              <a:xfrm>
                <a:off x="1256" y="1680"/>
                <a:ext cx="512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2200" b="1" i="0"/>
                  <a:t>XIN2</a:t>
                </a:r>
              </a:p>
            </p:txBody>
          </p:sp>
          <p:sp>
            <p:nvSpPr>
              <p:cNvPr id="156684" name="Rectangle 12"/>
              <p:cNvSpPr>
                <a:spLocks noChangeArrowheads="1"/>
              </p:cNvSpPr>
              <p:nvPr/>
            </p:nvSpPr>
            <p:spPr bwMode="auto">
              <a:xfrm>
                <a:off x="1264" y="1936"/>
                <a:ext cx="56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2200" b="1" i="0"/>
                  <a:t>EPS</a:t>
                </a:r>
              </a:p>
            </p:txBody>
          </p:sp>
          <p:sp>
            <p:nvSpPr>
              <p:cNvPr id="156685" name="Rectangle 13"/>
              <p:cNvSpPr>
                <a:spLocks noChangeArrowheads="1"/>
              </p:cNvSpPr>
              <p:nvPr/>
            </p:nvSpPr>
            <p:spPr bwMode="auto">
              <a:xfrm>
                <a:off x="2640" y="1464"/>
                <a:ext cx="76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2200" i="0"/>
                  <a:t>BOOL</a:t>
                </a:r>
              </a:p>
            </p:txBody>
          </p:sp>
          <p:sp>
            <p:nvSpPr>
              <p:cNvPr id="156686" name="Rectangle 14"/>
              <p:cNvSpPr>
                <a:spLocks noChangeArrowheads="1"/>
              </p:cNvSpPr>
              <p:nvPr/>
            </p:nvSpPr>
            <p:spPr bwMode="auto">
              <a:xfrm>
                <a:off x="152" y="1400"/>
                <a:ext cx="6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2200" i="0"/>
                  <a:t>REAL</a:t>
                </a:r>
              </a:p>
            </p:txBody>
          </p:sp>
          <p:sp>
            <p:nvSpPr>
              <p:cNvPr id="156687" name="Rectangle 15"/>
              <p:cNvSpPr>
                <a:spLocks noChangeArrowheads="1"/>
              </p:cNvSpPr>
              <p:nvPr/>
            </p:nvSpPr>
            <p:spPr bwMode="auto">
              <a:xfrm>
                <a:off x="152" y="1688"/>
                <a:ext cx="6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2200" i="0"/>
                  <a:t>REAL</a:t>
                </a:r>
              </a:p>
            </p:txBody>
          </p:sp>
          <p:sp>
            <p:nvSpPr>
              <p:cNvPr id="156688" name="Rectangle 16"/>
              <p:cNvSpPr>
                <a:spLocks noChangeArrowheads="1"/>
              </p:cNvSpPr>
              <p:nvPr/>
            </p:nvSpPr>
            <p:spPr bwMode="auto">
              <a:xfrm>
                <a:off x="152" y="1944"/>
                <a:ext cx="6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2200" i="0"/>
                  <a:t>REAL</a:t>
                </a:r>
              </a:p>
            </p:txBody>
          </p:sp>
        </p:grpSp>
        <p:grpSp>
          <p:nvGrpSpPr>
            <p:cNvPr id="156708" name="Group 36"/>
            <p:cNvGrpSpPr>
              <a:grpSpLocks/>
            </p:cNvGrpSpPr>
            <p:nvPr/>
          </p:nvGrpSpPr>
          <p:grpSpPr bwMode="auto">
            <a:xfrm>
              <a:off x="560" y="2592"/>
              <a:ext cx="2032" cy="1404"/>
              <a:chOff x="560" y="2592"/>
              <a:chExt cx="2032" cy="1404"/>
            </a:xfrm>
          </p:grpSpPr>
          <p:sp>
            <p:nvSpPr>
              <p:cNvPr id="156690" name="Freeform 18"/>
              <p:cNvSpPr>
                <a:spLocks/>
              </p:cNvSpPr>
              <p:nvPr/>
            </p:nvSpPr>
            <p:spPr bwMode="auto">
              <a:xfrm>
                <a:off x="844" y="2625"/>
                <a:ext cx="1665" cy="721"/>
              </a:xfrm>
              <a:custGeom>
                <a:avLst/>
                <a:gdLst>
                  <a:gd name="T0" fmla="*/ 0 w 1665"/>
                  <a:gd name="T1" fmla="*/ 0 h 721"/>
                  <a:gd name="T2" fmla="*/ 0 w 1665"/>
                  <a:gd name="T3" fmla="*/ 720 h 721"/>
                  <a:gd name="T4" fmla="*/ 1664 w 1665"/>
                  <a:gd name="T5" fmla="*/ 72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65" h="721">
                    <a:moveTo>
                      <a:pt x="0" y="0"/>
                    </a:moveTo>
                    <a:lnTo>
                      <a:pt x="0" y="720"/>
                    </a:lnTo>
                    <a:lnTo>
                      <a:pt x="1664" y="72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91" name="Rectangle 19"/>
              <p:cNvSpPr>
                <a:spLocks noChangeArrowheads="1"/>
              </p:cNvSpPr>
              <p:nvPr/>
            </p:nvSpPr>
            <p:spPr bwMode="auto">
              <a:xfrm>
                <a:off x="1116" y="2935"/>
                <a:ext cx="951" cy="406"/>
              </a:xfrm>
              <a:prstGeom prst="rect">
                <a:avLst/>
              </a:prstGeom>
              <a:noFill/>
              <a:ln w="12700">
                <a:solidFill>
                  <a:srgbClr val="60C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92" name="Line 20"/>
              <p:cNvSpPr>
                <a:spLocks noChangeShapeType="1"/>
              </p:cNvSpPr>
              <p:nvPr/>
            </p:nvSpPr>
            <p:spPr bwMode="auto">
              <a:xfrm>
                <a:off x="2071" y="2766"/>
                <a:ext cx="0" cy="7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93" name="Line 21"/>
              <p:cNvSpPr>
                <a:spLocks noChangeShapeType="1"/>
              </p:cNvSpPr>
              <p:nvPr/>
            </p:nvSpPr>
            <p:spPr bwMode="auto">
              <a:xfrm>
                <a:off x="1595" y="2766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94" name="Line 22"/>
              <p:cNvSpPr>
                <a:spLocks noChangeShapeType="1"/>
              </p:cNvSpPr>
              <p:nvPr/>
            </p:nvSpPr>
            <p:spPr bwMode="auto">
              <a:xfrm>
                <a:off x="2071" y="2931"/>
                <a:ext cx="521" cy="0"/>
              </a:xfrm>
              <a:prstGeom prst="line">
                <a:avLst/>
              </a:prstGeom>
              <a:noFill/>
              <a:ln w="12700">
                <a:solidFill>
                  <a:srgbClr val="60C9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95" name="Line 23"/>
              <p:cNvSpPr>
                <a:spLocks noChangeShapeType="1"/>
              </p:cNvSpPr>
              <p:nvPr/>
            </p:nvSpPr>
            <p:spPr bwMode="auto">
              <a:xfrm flipH="1">
                <a:off x="1611" y="2931"/>
                <a:ext cx="253" cy="0"/>
              </a:xfrm>
              <a:prstGeom prst="line">
                <a:avLst/>
              </a:prstGeom>
              <a:noFill/>
              <a:ln w="12700">
                <a:solidFill>
                  <a:srgbClr val="60C9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96" name="Line 24"/>
              <p:cNvSpPr>
                <a:spLocks noChangeShapeType="1"/>
              </p:cNvSpPr>
              <p:nvPr/>
            </p:nvSpPr>
            <p:spPr bwMode="auto">
              <a:xfrm flipV="1">
                <a:off x="2071" y="3025"/>
                <a:ext cx="0" cy="287"/>
              </a:xfrm>
              <a:prstGeom prst="line">
                <a:avLst/>
              </a:prstGeom>
              <a:noFill/>
              <a:ln w="12700">
                <a:solidFill>
                  <a:srgbClr val="60C9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97" name="Line 25"/>
              <p:cNvSpPr>
                <a:spLocks noChangeShapeType="1"/>
              </p:cNvSpPr>
              <p:nvPr/>
            </p:nvSpPr>
            <p:spPr bwMode="auto">
              <a:xfrm>
                <a:off x="1135" y="3345"/>
                <a:ext cx="429" cy="0"/>
              </a:xfrm>
              <a:prstGeom prst="line">
                <a:avLst/>
              </a:prstGeom>
              <a:noFill/>
              <a:ln w="12700">
                <a:solidFill>
                  <a:srgbClr val="60C9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98" name="Rectangle 26"/>
              <p:cNvSpPr>
                <a:spLocks noChangeArrowheads="1"/>
              </p:cNvSpPr>
              <p:nvPr/>
            </p:nvSpPr>
            <p:spPr bwMode="auto">
              <a:xfrm>
                <a:off x="575" y="2845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1800" i="0"/>
                  <a:t>1</a:t>
                </a:r>
              </a:p>
            </p:txBody>
          </p:sp>
          <p:sp>
            <p:nvSpPr>
              <p:cNvPr id="156699" name="Line 27"/>
              <p:cNvSpPr>
                <a:spLocks noChangeShapeType="1"/>
              </p:cNvSpPr>
              <p:nvPr/>
            </p:nvSpPr>
            <p:spPr bwMode="auto">
              <a:xfrm>
                <a:off x="1120" y="3459"/>
                <a:ext cx="4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00" name="Line 28"/>
              <p:cNvSpPr>
                <a:spLocks noChangeShapeType="1"/>
              </p:cNvSpPr>
              <p:nvPr/>
            </p:nvSpPr>
            <p:spPr bwMode="auto">
              <a:xfrm>
                <a:off x="1611" y="3459"/>
                <a:ext cx="4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01" name="Rectangle 29"/>
              <p:cNvSpPr>
                <a:spLocks noChangeArrowheads="1"/>
              </p:cNvSpPr>
              <p:nvPr/>
            </p:nvSpPr>
            <p:spPr bwMode="auto">
              <a:xfrm>
                <a:off x="1657" y="3499"/>
                <a:ext cx="4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1800" i="0"/>
                  <a:t>EPS</a:t>
                </a:r>
              </a:p>
            </p:txBody>
          </p:sp>
          <p:sp>
            <p:nvSpPr>
              <p:cNvPr id="156702" name="Rectangle 30"/>
              <p:cNvSpPr>
                <a:spLocks noChangeArrowheads="1"/>
              </p:cNvSpPr>
              <p:nvPr/>
            </p:nvSpPr>
            <p:spPr bwMode="auto">
              <a:xfrm>
                <a:off x="1166" y="3485"/>
                <a:ext cx="4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1800" i="0"/>
                  <a:t>EPS</a:t>
                </a:r>
              </a:p>
            </p:txBody>
          </p:sp>
          <p:sp>
            <p:nvSpPr>
              <p:cNvPr id="156703" name="Line 31"/>
              <p:cNvSpPr>
                <a:spLocks noChangeShapeType="1"/>
              </p:cNvSpPr>
              <p:nvPr/>
            </p:nvSpPr>
            <p:spPr bwMode="auto">
              <a:xfrm>
                <a:off x="1112" y="2766"/>
                <a:ext cx="0" cy="7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704" name="Rectangle 32"/>
              <p:cNvSpPr>
                <a:spLocks noChangeArrowheads="1"/>
              </p:cNvSpPr>
              <p:nvPr/>
            </p:nvSpPr>
            <p:spPr bwMode="auto">
              <a:xfrm>
                <a:off x="575" y="319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1800" i="0"/>
                  <a:t>0</a:t>
                </a:r>
              </a:p>
            </p:txBody>
          </p:sp>
          <p:sp>
            <p:nvSpPr>
              <p:cNvPr id="156705" name="Rectangle 33"/>
              <p:cNvSpPr>
                <a:spLocks noChangeArrowheads="1"/>
              </p:cNvSpPr>
              <p:nvPr/>
            </p:nvSpPr>
            <p:spPr bwMode="auto">
              <a:xfrm>
                <a:off x="1365" y="3765"/>
                <a:ext cx="4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1800" i="0"/>
                  <a:t>XIN2</a:t>
                </a:r>
              </a:p>
            </p:txBody>
          </p:sp>
          <p:sp>
            <p:nvSpPr>
              <p:cNvPr id="156706" name="Rectangle 34"/>
              <p:cNvSpPr>
                <a:spLocks noChangeArrowheads="1"/>
              </p:cNvSpPr>
              <p:nvPr/>
            </p:nvSpPr>
            <p:spPr bwMode="auto">
              <a:xfrm>
                <a:off x="560" y="2592"/>
                <a:ext cx="2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1800" i="0"/>
                  <a:t>Q</a:t>
                </a:r>
              </a:p>
            </p:txBody>
          </p:sp>
          <p:sp>
            <p:nvSpPr>
              <p:cNvPr id="156707" name="Line 35"/>
              <p:cNvSpPr>
                <a:spLocks noChangeShapeType="1"/>
              </p:cNvSpPr>
              <p:nvPr/>
            </p:nvSpPr>
            <p:spPr bwMode="auto">
              <a:xfrm flipV="1">
                <a:off x="1112" y="3025"/>
                <a:ext cx="0" cy="287"/>
              </a:xfrm>
              <a:prstGeom prst="line">
                <a:avLst/>
              </a:prstGeom>
              <a:noFill/>
              <a:ln w="12700">
                <a:solidFill>
                  <a:srgbClr val="60C900"/>
                </a:solidFill>
                <a:round/>
                <a:headEnd type="stealth" w="med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Function Block example</a:t>
            </a:r>
          </a:p>
        </p:txBody>
      </p:sp>
      <p:grpSp>
        <p:nvGrpSpPr>
          <p:cNvPr id="158726" name="Group 6"/>
          <p:cNvGrpSpPr>
            <a:grpSpLocks/>
          </p:cNvGrpSpPr>
          <p:nvPr/>
        </p:nvGrpSpPr>
        <p:grpSpPr bwMode="auto">
          <a:xfrm>
            <a:off x="3771900" y="1600200"/>
            <a:ext cx="5664200" cy="4554538"/>
            <a:chOff x="2376" y="1008"/>
            <a:chExt cx="3568" cy="2869"/>
          </a:xfrm>
        </p:grpSpPr>
        <p:sp>
          <p:nvSpPr>
            <p:cNvPr id="158723" name="Rectangle 3"/>
            <p:cNvSpPr>
              <a:spLocks noChangeArrowheads="1"/>
            </p:cNvSpPr>
            <p:nvPr/>
          </p:nvSpPr>
          <p:spPr bwMode="auto">
            <a:xfrm>
              <a:off x="3296" y="1008"/>
              <a:ext cx="2648" cy="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NL" altLang="en-US" sz="1400" b="1" i="0">
                  <a:solidFill>
                    <a:srgbClr val="1400D5"/>
                  </a:solidFill>
                  <a:latin typeface="Courier" charset="0"/>
                </a:rPr>
                <a:t>FUNCTION_BLOCK HYSTERISIS</a:t>
              </a:r>
            </a:p>
            <a:p>
              <a:pPr>
                <a:spcBef>
                  <a:spcPct val="30000"/>
                </a:spcBef>
              </a:pPr>
              <a:r>
                <a:rPr lang="nl-NL" altLang="en-US" sz="1400" b="1" i="0">
                  <a:solidFill>
                    <a:srgbClr val="1400D5"/>
                  </a:solidFill>
                  <a:latin typeface="Courier" charset="0"/>
                </a:rPr>
                <a:t> VAR_INPUT</a:t>
              </a:r>
            </a:p>
            <a:p>
              <a:pPr>
                <a:spcBef>
                  <a:spcPct val="30000"/>
                </a:spcBef>
              </a:pPr>
              <a:r>
                <a:rPr lang="nl-NL" altLang="en-US" sz="1400" b="1" i="0">
                  <a:solidFill>
                    <a:srgbClr val="1400D5"/>
                  </a:solidFill>
                  <a:latin typeface="Courier" charset="0"/>
                </a:rPr>
                <a:t>   XIN1, XIN2 : REAL;</a:t>
              </a:r>
            </a:p>
            <a:p>
              <a:pPr>
                <a:spcBef>
                  <a:spcPct val="30000"/>
                </a:spcBef>
              </a:pPr>
              <a:r>
                <a:rPr lang="nl-NL" altLang="en-US" sz="1400" b="1" i="0">
                  <a:solidFill>
                    <a:srgbClr val="1400D5"/>
                  </a:solidFill>
                  <a:latin typeface="Courier" charset="0"/>
                </a:rPr>
                <a:t>   EPS : REAL;  (* Hysterisis band *)</a:t>
              </a:r>
            </a:p>
            <a:p>
              <a:pPr>
                <a:spcBef>
                  <a:spcPct val="30000"/>
                </a:spcBef>
              </a:pPr>
              <a:r>
                <a:rPr lang="nl-NL" altLang="en-US" sz="1400" b="1" i="0">
                  <a:solidFill>
                    <a:srgbClr val="1400D5"/>
                  </a:solidFill>
                  <a:latin typeface="Courier" charset="0"/>
                </a:rPr>
                <a:t> END_VAR</a:t>
              </a:r>
            </a:p>
            <a:p>
              <a:pPr>
                <a:spcBef>
                  <a:spcPct val="30000"/>
                </a:spcBef>
              </a:pPr>
              <a:r>
                <a:rPr lang="nl-NL" altLang="en-US" sz="1400" b="1" i="0">
                  <a:solidFill>
                    <a:srgbClr val="1400D5"/>
                  </a:solidFill>
                  <a:latin typeface="Courier" charset="0"/>
                </a:rPr>
                <a:t> VAR_OUTPUT</a:t>
              </a:r>
            </a:p>
            <a:p>
              <a:pPr>
                <a:spcBef>
                  <a:spcPct val="30000"/>
                </a:spcBef>
              </a:pPr>
              <a:r>
                <a:rPr lang="nl-NL" altLang="en-US" sz="1400" b="1" i="0">
                  <a:solidFill>
                    <a:srgbClr val="1400D5"/>
                  </a:solidFill>
                  <a:latin typeface="Courier" charset="0"/>
                </a:rPr>
                <a:t>   Q : BOOL := 0</a:t>
              </a:r>
            </a:p>
            <a:p>
              <a:pPr>
                <a:spcBef>
                  <a:spcPct val="30000"/>
                </a:spcBef>
              </a:pPr>
              <a:r>
                <a:rPr lang="nl-NL" altLang="en-US" sz="1400" b="1" i="0">
                  <a:solidFill>
                    <a:srgbClr val="1400D5"/>
                  </a:solidFill>
                  <a:latin typeface="Courier" charset="0"/>
                </a:rPr>
                <a:t> END_VAR</a:t>
              </a:r>
            </a:p>
            <a:p>
              <a:pPr>
                <a:spcBef>
                  <a:spcPct val="30000"/>
                </a:spcBef>
              </a:pPr>
              <a:r>
                <a:rPr lang="nl-NL" altLang="en-US" sz="1400" b="1" i="0">
                  <a:solidFill>
                    <a:srgbClr val="1400D5"/>
                  </a:solidFill>
                  <a:latin typeface="Courier" charset="0"/>
                </a:rPr>
                <a:t> IF Q THEN</a:t>
              </a:r>
            </a:p>
            <a:p>
              <a:pPr>
                <a:spcBef>
                  <a:spcPct val="30000"/>
                </a:spcBef>
              </a:pPr>
              <a:r>
                <a:rPr lang="nl-NL" altLang="en-US" sz="1400" b="1" i="0">
                  <a:solidFill>
                    <a:srgbClr val="1400D5"/>
                  </a:solidFill>
                  <a:latin typeface="Courier" charset="0"/>
                </a:rPr>
                <a:t>   IF XIN1 &lt; (XIN2-EPS) THEN</a:t>
              </a:r>
            </a:p>
            <a:p>
              <a:pPr>
                <a:spcBef>
                  <a:spcPct val="30000"/>
                </a:spcBef>
              </a:pPr>
              <a:r>
                <a:rPr lang="nl-NL" altLang="en-US" sz="1400" b="1" i="0">
                  <a:solidFill>
                    <a:srgbClr val="1400D5"/>
                  </a:solidFill>
                  <a:latin typeface="Courier" charset="0"/>
                </a:rPr>
                <a:t>     Q := 0 (* XIN1 decreasing *)</a:t>
              </a:r>
            </a:p>
            <a:p>
              <a:pPr>
                <a:spcBef>
                  <a:spcPct val="30000"/>
                </a:spcBef>
              </a:pPr>
              <a:r>
                <a:rPr lang="nl-NL" altLang="en-US" sz="1400" b="1" i="0">
                  <a:solidFill>
                    <a:srgbClr val="1400D5"/>
                  </a:solidFill>
                  <a:latin typeface="Courier" charset="0"/>
                </a:rPr>
                <a:t>   END_IF;</a:t>
              </a:r>
            </a:p>
            <a:p>
              <a:pPr>
                <a:spcBef>
                  <a:spcPct val="30000"/>
                </a:spcBef>
              </a:pPr>
              <a:r>
                <a:rPr lang="nl-NL" altLang="en-US" sz="1400" b="1" i="0">
                  <a:solidFill>
                    <a:srgbClr val="1400D5"/>
                  </a:solidFill>
                  <a:latin typeface="Courier" charset="0"/>
                </a:rPr>
                <a:t> ELSIF XIN1 &gt; (XIN2 + EPS ) THEN</a:t>
              </a:r>
            </a:p>
            <a:p>
              <a:pPr>
                <a:spcBef>
                  <a:spcPct val="30000"/>
                </a:spcBef>
              </a:pPr>
              <a:r>
                <a:rPr lang="nl-NL" altLang="en-US" sz="1400" b="1" i="0">
                  <a:solidFill>
                    <a:srgbClr val="1400D5"/>
                  </a:solidFill>
                  <a:latin typeface="Courier" charset="0"/>
                </a:rPr>
                <a:t>   Q := 1; (* XIN1 increasing *)</a:t>
              </a:r>
            </a:p>
            <a:p>
              <a:pPr>
                <a:spcBef>
                  <a:spcPct val="30000"/>
                </a:spcBef>
              </a:pPr>
              <a:r>
                <a:rPr lang="nl-NL" altLang="en-US" sz="1400" b="1" i="0">
                  <a:solidFill>
                    <a:srgbClr val="1400D5"/>
                  </a:solidFill>
                  <a:latin typeface="Courier" charset="0"/>
                </a:rPr>
                <a:t> END_IF;</a:t>
              </a:r>
            </a:p>
            <a:p>
              <a:pPr>
                <a:spcBef>
                  <a:spcPct val="30000"/>
                </a:spcBef>
              </a:pPr>
              <a:r>
                <a:rPr lang="nl-NL" altLang="en-US" sz="1400" b="1" i="0">
                  <a:solidFill>
                    <a:srgbClr val="1400D5"/>
                  </a:solidFill>
                  <a:latin typeface="Courier" charset="0"/>
                </a:rPr>
                <a:t>END_FUNCTION_BLOCK</a:t>
              </a:r>
            </a:p>
            <a:p>
              <a:pPr>
                <a:lnSpc>
                  <a:spcPct val="40000"/>
                </a:lnSpc>
                <a:spcBef>
                  <a:spcPct val="10000"/>
                </a:spcBef>
              </a:pPr>
              <a:endParaRPr lang="nl-NL" altLang="en-US" sz="1400" b="1" i="0">
                <a:solidFill>
                  <a:srgbClr val="1400D5"/>
                </a:solidFill>
                <a:latin typeface="Courier" charset="0"/>
              </a:endParaRPr>
            </a:p>
          </p:txBody>
        </p:sp>
        <p:sp>
          <p:nvSpPr>
            <p:cNvPr id="158724" name="Line 4"/>
            <p:cNvSpPr>
              <a:spLocks noChangeShapeType="1"/>
            </p:cNvSpPr>
            <p:nvPr/>
          </p:nvSpPr>
          <p:spPr bwMode="auto">
            <a:xfrm flipV="1">
              <a:off x="2432" y="1080"/>
              <a:ext cx="840" cy="23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25" name="Line 5"/>
            <p:cNvSpPr>
              <a:spLocks noChangeShapeType="1"/>
            </p:cNvSpPr>
            <p:nvPr/>
          </p:nvSpPr>
          <p:spPr bwMode="auto">
            <a:xfrm>
              <a:off x="2376" y="2248"/>
              <a:ext cx="912" cy="139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8761" name="Group 41"/>
          <p:cNvGrpSpPr>
            <a:grpSpLocks/>
          </p:cNvGrpSpPr>
          <p:nvPr/>
        </p:nvGrpSpPr>
        <p:grpSpPr bwMode="auto">
          <a:xfrm>
            <a:off x="241300" y="1854200"/>
            <a:ext cx="5156200" cy="4489450"/>
            <a:chOff x="152" y="1168"/>
            <a:chExt cx="3248" cy="2828"/>
          </a:xfrm>
        </p:grpSpPr>
        <p:grpSp>
          <p:nvGrpSpPr>
            <p:cNvPr id="158741" name="Group 21"/>
            <p:cNvGrpSpPr>
              <a:grpSpLocks/>
            </p:cNvGrpSpPr>
            <p:nvPr/>
          </p:nvGrpSpPr>
          <p:grpSpPr bwMode="auto">
            <a:xfrm>
              <a:off x="152" y="1168"/>
              <a:ext cx="3248" cy="1272"/>
              <a:chOff x="152" y="1168"/>
              <a:chExt cx="3248" cy="1272"/>
            </a:xfrm>
          </p:grpSpPr>
          <p:sp>
            <p:nvSpPr>
              <p:cNvPr id="158727" name="Rectangle 7"/>
              <p:cNvSpPr>
                <a:spLocks noChangeArrowheads="1"/>
              </p:cNvSpPr>
              <p:nvPr/>
            </p:nvSpPr>
            <p:spPr bwMode="auto">
              <a:xfrm>
                <a:off x="1232" y="1168"/>
                <a:ext cx="1080" cy="12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28" name="Line 8"/>
              <p:cNvSpPr>
                <a:spLocks noChangeShapeType="1"/>
              </p:cNvSpPr>
              <p:nvPr/>
            </p:nvSpPr>
            <p:spPr bwMode="auto">
              <a:xfrm flipH="1">
                <a:off x="912" y="1792"/>
                <a:ext cx="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29" name="Line 9"/>
              <p:cNvSpPr>
                <a:spLocks noChangeShapeType="1"/>
              </p:cNvSpPr>
              <p:nvPr/>
            </p:nvSpPr>
            <p:spPr bwMode="auto">
              <a:xfrm flipH="1">
                <a:off x="912" y="1528"/>
                <a:ext cx="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30" name="Line 10"/>
              <p:cNvSpPr>
                <a:spLocks noChangeShapeType="1"/>
              </p:cNvSpPr>
              <p:nvPr/>
            </p:nvSpPr>
            <p:spPr bwMode="auto">
              <a:xfrm flipH="1">
                <a:off x="912" y="2048"/>
                <a:ext cx="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31" name="Line 11"/>
              <p:cNvSpPr>
                <a:spLocks noChangeShapeType="1"/>
              </p:cNvSpPr>
              <p:nvPr/>
            </p:nvSpPr>
            <p:spPr bwMode="auto">
              <a:xfrm flipH="1">
                <a:off x="2320" y="1592"/>
                <a:ext cx="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32" name="Rectangle 12"/>
              <p:cNvSpPr>
                <a:spLocks noChangeArrowheads="1"/>
              </p:cNvSpPr>
              <p:nvPr/>
            </p:nvSpPr>
            <p:spPr bwMode="auto">
              <a:xfrm>
                <a:off x="1280" y="1176"/>
                <a:ext cx="992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2200" b="1" i="0"/>
                  <a:t>Hysterisis</a:t>
                </a:r>
              </a:p>
            </p:txBody>
          </p:sp>
          <p:sp>
            <p:nvSpPr>
              <p:cNvPr id="158733" name="Rectangle 13"/>
              <p:cNvSpPr>
                <a:spLocks noChangeArrowheads="1"/>
              </p:cNvSpPr>
              <p:nvPr/>
            </p:nvSpPr>
            <p:spPr bwMode="auto">
              <a:xfrm>
                <a:off x="2032" y="1472"/>
                <a:ext cx="25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2200" b="1" i="0"/>
                  <a:t>Q</a:t>
                </a:r>
              </a:p>
            </p:txBody>
          </p:sp>
          <p:sp>
            <p:nvSpPr>
              <p:cNvPr id="158734" name="Rectangle 14"/>
              <p:cNvSpPr>
                <a:spLocks noChangeArrowheads="1"/>
              </p:cNvSpPr>
              <p:nvPr/>
            </p:nvSpPr>
            <p:spPr bwMode="auto">
              <a:xfrm>
                <a:off x="1256" y="1424"/>
                <a:ext cx="54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2200" b="1" i="0"/>
                  <a:t>XIN1</a:t>
                </a:r>
              </a:p>
            </p:txBody>
          </p:sp>
          <p:sp>
            <p:nvSpPr>
              <p:cNvPr id="158735" name="Rectangle 15"/>
              <p:cNvSpPr>
                <a:spLocks noChangeArrowheads="1"/>
              </p:cNvSpPr>
              <p:nvPr/>
            </p:nvSpPr>
            <p:spPr bwMode="auto">
              <a:xfrm>
                <a:off x="1256" y="1680"/>
                <a:ext cx="512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2200" b="1" i="0"/>
                  <a:t>XIN2</a:t>
                </a:r>
              </a:p>
            </p:txBody>
          </p:sp>
          <p:sp>
            <p:nvSpPr>
              <p:cNvPr id="158736" name="Rectangle 16"/>
              <p:cNvSpPr>
                <a:spLocks noChangeArrowheads="1"/>
              </p:cNvSpPr>
              <p:nvPr/>
            </p:nvSpPr>
            <p:spPr bwMode="auto">
              <a:xfrm>
                <a:off x="1264" y="1936"/>
                <a:ext cx="56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2200" b="1" i="0"/>
                  <a:t>EPS</a:t>
                </a:r>
              </a:p>
            </p:txBody>
          </p:sp>
          <p:sp>
            <p:nvSpPr>
              <p:cNvPr id="158737" name="Rectangle 17"/>
              <p:cNvSpPr>
                <a:spLocks noChangeArrowheads="1"/>
              </p:cNvSpPr>
              <p:nvPr/>
            </p:nvSpPr>
            <p:spPr bwMode="auto">
              <a:xfrm>
                <a:off x="2640" y="1464"/>
                <a:ext cx="76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2200" i="0"/>
                  <a:t>BOOL</a:t>
                </a:r>
              </a:p>
            </p:txBody>
          </p:sp>
          <p:sp>
            <p:nvSpPr>
              <p:cNvPr id="158738" name="Rectangle 18"/>
              <p:cNvSpPr>
                <a:spLocks noChangeArrowheads="1"/>
              </p:cNvSpPr>
              <p:nvPr/>
            </p:nvSpPr>
            <p:spPr bwMode="auto">
              <a:xfrm>
                <a:off x="152" y="1400"/>
                <a:ext cx="6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2200" i="0"/>
                  <a:t>REAL</a:t>
                </a:r>
              </a:p>
            </p:txBody>
          </p:sp>
          <p:sp>
            <p:nvSpPr>
              <p:cNvPr id="158739" name="Rectangle 19"/>
              <p:cNvSpPr>
                <a:spLocks noChangeArrowheads="1"/>
              </p:cNvSpPr>
              <p:nvPr/>
            </p:nvSpPr>
            <p:spPr bwMode="auto">
              <a:xfrm>
                <a:off x="152" y="1688"/>
                <a:ext cx="6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2200" i="0"/>
                  <a:t>REAL</a:t>
                </a:r>
              </a:p>
            </p:txBody>
          </p:sp>
          <p:sp>
            <p:nvSpPr>
              <p:cNvPr id="158740" name="Rectangle 20"/>
              <p:cNvSpPr>
                <a:spLocks noChangeArrowheads="1"/>
              </p:cNvSpPr>
              <p:nvPr/>
            </p:nvSpPr>
            <p:spPr bwMode="auto">
              <a:xfrm>
                <a:off x="152" y="1944"/>
                <a:ext cx="6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2200" i="0"/>
                  <a:t>REAL</a:t>
                </a:r>
              </a:p>
            </p:txBody>
          </p:sp>
        </p:grpSp>
        <p:grpSp>
          <p:nvGrpSpPr>
            <p:cNvPr id="158760" name="Group 40"/>
            <p:cNvGrpSpPr>
              <a:grpSpLocks/>
            </p:cNvGrpSpPr>
            <p:nvPr/>
          </p:nvGrpSpPr>
          <p:grpSpPr bwMode="auto">
            <a:xfrm>
              <a:off x="560" y="2592"/>
              <a:ext cx="2032" cy="1404"/>
              <a:chOff x="560" y="2592"/>
              <a:chExt cx="2032" cy="1404"/>
            </a:xfrm>
          </p:grpSpPr>
          <p:sp>
            <p:nvSpPr>
              <p:cNvPr id="158742" name="Freeform 22"/>
              <p:cNvSpPr>
                <a:spLocks/>
              </p:cNvSpPr>
              <p:nvPr/>
            </p:nvSpPr>
            <p:spPr bwMode="auto">
              <a:xfrm>
                <a:off x="844" y="2625"/>
                <a:ext cx="1665" cy="721"/>
              </a:xfrm>
              <a:custGeom>
                <a:avLst/>
                <a:gdLst>
                  <a:gd name="T0" fmla="*/ 0 w 1665"/>
                  <a:gd name="T1" fmla="*/ 0 h 721"/>
                  <a:gd name="T2" fmla="*/ 0 w 1665"/>
                  <a:gd name="T3" fmla="*/ 720 h 721"/>
                  <a:gd name="T4" fmla="*/ 1664 w 1665"/>
                  <a:gd name="T5" fmla="*/ 72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65" h="721">
                    <a:moveTo>
                      <a:pt x="0" y="0"/>
                    </a:moveTo>
                    <a:lnTo>
                      <a:pt x="0" y="720"/>
                    </a:lnTo>
                    <a:lnTo>
                      <a:pt x="1664" y="72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43" name="Rectangle 23"/>
              <p:cNvSpPr>
                <a:spLocks noChangeArrowheads="1"/>
              </p:cNvSpPr>
              <p:nvPr/>
            </p:nvSpPr>
            <p:spPr bwMode="auto">
              <a:xfrm>
                <a:off x="1116" y="2935"/>
                <a:ext cx="951" cy="406"/>
              </a:xfrm>
              <a:prstGeom prst="rect">
                <a:avLst/>
              </a:prstGeom>
              <a:noFill/>
              <a:ln w="12700">
                <a:solidFill>
                  <a:srgbClr val="60C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44" name="Line 24"/>
              <p:cNvSpPr>
                <a:spLocks noChangeShapeType="1"/>
              </p:cNvSpPr>
              <p:nvPr/>
            </p:nvSpPr>
            <p:spPr bwMode="auto">
              <a:xfrm>
                <a:off x="2071" y="2766"/>
                <a:ext cx="0" cy="7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45" name="Line 25"/>
              <p:cNvSpPr>
                <a:spLocks noChangeShapeType="1"/>
              </p:cNvSpPr>
              <p:nvPr/>
            </p:nvSpPr>
            <p:spPr bwMode="auto">
              <a:xfrm>
                <a:off x="1595" y="2766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46" name="Line 26"/>
              <p:cNvSpPr>
                <a:spLocks noChangeShapeType="1"/>
              </p:cNvSpPr>
              <p:nvPr/>
            </p:nvSpPr>
            <p:spPr bwMode="auto">
              <a:xfrm>
                <a:off x="2071" y="2931"/>
                <a:ext cx="521" cy="0"/>
              </a:xfrm>
              <a:prstGeom prst="line">
                <a:avLst/>
              </a:prstGeom>
              <a:noFill/>
              <a:ln w="12700">
                <a:solidFill>
                  <a:srgbClr val="60C9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47" name="Line 27"/>
              <p:cNvSpPr>
                <a:spLocks noChangeShapeType="1"/>
              </p:cNvSpPr>
              <p:nvPr/>
            </p:nvSpPr>
            <p:spPr bwMode="auto">
              <a:xfrm flipH="1">
                <a:off x="1611" y="2931"/>
                <a:ext cx="253" cy="0"/>
              </a:xfrm>
              <a:prstGeom prst="line">
                <a:avLst/>
              </a:prstGeom>
              <a:noFill/>
              <a:ln w="12700">
                <a:solidFill>
                  <a:srgbClr val="60C9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48" name="Line 28"/>
              <p:cNvSpPr>
                <a:spLocks noChangeShapeType="1"/>
              </p:cNvSpPr>
              <p:nvPr/>
            </p:nvSpPr>
            <p:spPr bwMode="auto">
              <a:xfrm flipV="1">
                <a:off x="2071" y="3025"/>
                <a:ext cx="0" cy="287"/>
              </a:xfrm>
              <a:prstGeom prst="line">
                <a:avLst/>
              </a:prstGeom>
              <a:noFill/>
              <a:ln w="12700">
                <a:solidFill>
                  <a:srgbClr val="60C9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49" name="Line 29"/>
              <p:cNvSpPr>
                <a:spLocks noChangeShapeType="1"/>
              </p:cNvSpPr>
              <p:nvPr/>
            </p:nvSpPr>
            <p:spPr bwMode="auto">
              <a:xfrm>
                <a:off x="1135" y="3345"/>
                <a:ext cx="429" cy="0"/>
              </a:xfrm>
              <a:prstGeom prst="line">
                <a:avLst/>
              </a:prstGeom>
              <a:noFill/>
              <a:ln w="12700">
                <a:solidFill>
                  <a:srgbClr val="60C9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50" name="Rectangle 30"/>
              <p:cNvSpPr>
                <a:spLocks noChangeArrowheads="1"/>
              </p:cNvSpPr>
              <p:nvPr/>
            </p:nvSpPr>
            <p:spPr bwMode="auto">
              <a:xfrm>
                <a:off x="575" y="2845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1800" i="0"/>
                  <a:t>1</a:t>
                </a:r>
              </a:p>
            </p:txBody>
          </p:sp>
          <p:sp>
            <p:nvSpPr>
              <p:cNvPr id="158751" name="Line 31"/>
              <p:cNvSpPr>
                <a:spLocks noChangeShapeType="1"/>
              </p:cNvSpPr>
              <p:nvPr/>
            </p:nvSpPr>
            <p:spPr bwMode="auto">
              <a:xfrm>
                <a:off x="1120" y="3459"/>
                <a:ext cx="4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52" name="Line 32"/>
              <p:cNvSpPr>
                <a:spLocks noChangeShapeType="1"/>
              </p:cNvSpPr>
              <p:nvPr/>
            </p:nvSpPr>
            <p:spPr bwMode="auto">
              <a:xfrm>
                <a:off x="1611" y="3459"/>
                <a:ext cx="4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53" name="Rectangle 33"/>
              <p:cNvSpPr>
                <a:spLocks noChangeArrowheads="1"/>
              </p:cNvSpPr>
              <p:nvPr/>
            </p:nvSpPr>
            <p:spPr bwMode="auto">
              <a:xfrm>
                <a:off x="1657" y="3499"/>
                <a:ext cx="4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1800" i="0"/>
                  <a:t>EPS</a:t>
                </a:r>
              </a:p>
            </p:txBody>
          </p:sp>
          <p:sp>
            <p:nvSpPr>
              <p:cNvPr id="158754" name="Rectangle 34"/>
              <p:cNvSpPr>
                <a:spLocks noChangeArrowheads="1"/>
              </p:cNvSpPr>
              <p:nvPr/>
            </p:nvSpPr>
            <p:spPr bwMode="auto">
              <a:xfrm>
                <a:off x="1166" y="3485"/>
                <a:ext cx="4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1800" i="0"/>
                  <a:t>EPS</a:t>
                </a:r>
              </a:p>
            </p:txBody>
          </p:sp>
          <p:sp>
            <p:nvSpPr>
              <p:cNvPr id="158755" name="Line 35"/>
              <p:cNvSpPr>
                <a:spLocks noChangeShapeType="1"/>
              </p:cNvSpPr>
              <p:nvPr/>
            </p:nvSpPr>
            <p:spPr bwMode="auto">
              <a:xfrm>
                <a:off x="1112" y="2766"/>
                <a:ext cx="0" cy="7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56" name="Rectangle 36"/>
              <p:cNvSpPr>
                <a:spLocks noChangeArrowheads="1"/>
              </p:cNvSpPr>
              <p:nvPr/>
            </p:nvSpPr>
            <p:spPr bwMode="auto">
              <a:xfrm>
                <a:off x="575" y="319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1800" i="0"/>
                  <a:t>0</a:t>
                </a:r>
              </a:p>
            </p:txBody>
          </p:sp>
          <p:sp>
            <p:nvSpPr>
              <p:cNvPr id="158757" name="Rectangle 37"/>
              <p:cNvSpPr>
                <a:spLocks noChangeArrowheads="1"/>
              </p:cNvSpPr>
              <p:nvPr/>
            </p:nvSpPr>
            <p:spPr bwMode="auto">
              <a:xfrm>
                <a:off x="1365" y="3765"/>
                <a:ext cx="4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1800" i="0"/>
                  <a:t>XIN2</a:t>
                </a:r>
              </a:p>
            </p:txBody>
          </p:sp>
          <p:sp>
            <p:nvSpPr>
              <p:cNvPr id="158758" name="Rectangle 38"/>
              <p:cNvSpPr>
                <a:spLocks noChangeArrowheads="1"/>
              </p:cNvSpPr>
              <p:nvPr/>
            </p:nvSpPr>
            <p:spPr bwMode="auto">
              <a:xfrm>
                <a:off x="560" y="2592"/>
                <a:ext cx="2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NL" altLang="en-US" sz="1800" i="0"/>
                  <a:t>Q</a:t>
                </a:r>
              </a:p>
            </p:txBody>
          </p:sp>
          <p:sp>
            <p:nvSpPr>
              <p:cNvPr id="158759" name="Line 39"/>
              <p:cNvSpPr>
                <a:spLocks noChangeShapeType="1"/>
              </p:cNvSpPr>
              <p:nvPr/>
            </p:nvSpPr>
            <p:spPr bwMode="auto">
              <a:xfrm flipV="1">
                <a:off x="1112" y="3025"/>
                <a:ext cx="0" cy="287"/>
              </a:xfrm>
              <a:prstGeom prst="line">
                <a:avLst/>
              </a:prstGeom>
              <a:noFill/>
              <a:ln w="12700">
                <a:solidFill>
                  <a:srgbClr val="60C900"/>
                </a:solidFill>
                <a:round/>
                <a:headEnd type="stealth" w="med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The 7 parts of the IEC 61131 Standard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9372600" cy="4267200"/>
          </a:xfrm>
          <a:noFill/>
          <a:ln/>
        </p:spPr>
        <p:txBody>
          <a:bodyPr/>
          <a:lstStyle/>
          <a:p>
            <a:pPr>
              <a:spcAft>
                <a:spcPct val="30000"/>
              </a:spcAft>
              <a:buFont typeface="Monotype Sorts" pitchFamily="2" charset="2"/>
              <a:buNone/>
            </a:pPr>
            <a:r>
              <a:rPr lang="nl-NL" altLang="en-US"/>
              <a:t>	- 1	General overview, definitions</a:t>
            </a:r>
          </a:p>
          <a:p>
            <a:pPr>
              <a:lnSpc>
                <a:spcPct val="110000"/>
              </a:lnSpc>
              <a:spcAft>
                <a:spcPct val="30000"/>
              </a:spcAft>
              <a:buFont typeface="Monotype Sorts" pitchFamily="2" charset="2"/>
              <a:buNone/>
            </a:pPr>
            <a:r>
              <a:rPr lang="nl-NL" altLang="en-US"/>
              <a:t>	- 2	Hardware</a:t>
            </a:r>
          </a:p>
          <a:p>
            <a:pPr>
              <a:lnSpc>
                <a:spcPct val="110000"/>
              </a:lnSpc>
              <a:spcAft>
                <a:spcPct val="30000"/>
              </a:spcAft>
              <a:buFont typeface="Monotype Sorts" pitchFamily="2" charset="2"/>
              <a:buNone/>
            </a:pPr>
            <a:r>
              <a:rPr lang="nl-NL" altLang="en-US">
                <a:solidFill>
                  <a:schemeClr val="tx1"/>
                </a:solidFill>
              </a:rPr>
              <a:t>	- 3	Programming Languages</a:t>
            </a:r>
          </a:p>
          <a:p>
            <a:pPr>
              <a:lnSpc>
                <a:spcPct val="110000"/>
              </a:lnSpc>
              <a:spcAft>
                <a:spcPct val="30000"/>
              </a:spcAft>
              <a:buFont typeface="Monotype Sorts" pitchFamily="2" charset="2"/>
              <a:buNone/>
            </a:pPr>
            <a:r>
              <a:rPr lang="nl-NL" altLang="en-US"/>
              <a:t>	- 4	User Guidelines</a:t>
            </a:r>
          </a:p>
          <a:p>
            <a:pPr>
              <a:lnSpc>
                <a:spcPct val="110000"/>
              </a:lnSpc>
              <a:spcAft>
                <a:spcPct val="30000"/>
              </a:spcAft>
              <a:buFont typeface="Monotype Sorts" pitchFamily="2" charset="2"/>
              <a:buNone/>
            </a:pPr>
            <a:r>
              <a:rPr lang="nl-NL" altLang="en-US"/>
              <a:t>	- 5	Messaging Service Specification</a:t>
            </a:r>
          </a:p>
          <a:p>
            <a:pPr>
              <a:lnSpc>
                <a:spcPct val="110000"/>
              </a:lnSpc>
              <a:spcAft>
                <a:spcPct val="30000"/>
              </a:spcAft>
              <a:buFont typeface="Monotype Sorts" pitchFamily="2" charset="2"/>
              <a:buNone/>
            </a:pPr>
            <a:r>
              <a:rPr lang="nl-NL" altLang="en-US"/>
              <a:t>	- 7	Fuzzy Logic</a:t>
            </a:r>
          </a:p>
          <a:p>
            <a:pPr>
              <a:lnSpc>
                <a:spcPct val="110000"/>
              </a:lnSpc>
              <a:spcAft>
                <a:spcPct val="30000"/>
              </a:spcAft>
              <a:buFont typeface="Monotype Sorts" pitchFamily="2" charset="2"/>
              <a:buNone/>
            </a:pPr>
            <a:r>
              <a:rPr lang="nl-NL" altLang="en-US"/>
              <a:t>	- 8	Implementation guidelines</a:t>
            </a:r>
          </a:p>
        </p:txBody>
      </p:sp>
      <p:grpSp>
        <p:nvGrpSpPr>
          <p:cNvPr id="16393" name="Group 9"/>
          <p:cNvGrpSpPr>
            <a:grpSpLocks/>
          </p:cNvGrpSpPr>
          <p:nvPr/>
        </p:nvGrpSpPr>
        <p:grpSpPr bwMode="auto">
          <a:xfrm>
            <a:off x="6629400" y="3810000"/>
            <a:ext cx="2990850" cy="2503488"/>
            <a:chOff x="4045" y="2328"/>
            <a:chExt cx="1884" cy="1577"/>
          </a:xfrm>
        </p:grpSpPr>
        <p:sp>
          <p:nvSpPr>
            <p:cNvPr id="16388" name="Freeform 4"/>
            <p:cNvSpPr>
              <a:spLocks/>
            </p:cNvSpPr>
            <p:nvPr/>
          </p:nvSpPr>
          <p:spPr bwMode="auto">
            <a:xfrm>
              <a:off x="4989" y="2328"/>
              <a:ext cx="940" cy="965"/>
            </a:xfrm>
            <a:custGeom>
              <a:avLst/>
              <a:gdLst>
                <a:gd name="T0" fmla="*/ 0 w 940"/>
                <a:gd name="T1" fmla="*/ 0 h 965"/>
                <a:gd name="T2" fmla="*/ 939 w 940"/>
                <a:gd name="T3" fmla="*/ 769 h 965"/>
                <a:gd name="T4" fmla="*/ 854 w 940"/>
                <a:gd name="T5" fmla="*/ 776 h 965"/>
                <a:gd name="T6" fmla="*/ 852 w 940"/>
                <a:gd name="T7" fmla="*/ 793 h 965"/>
                <a:gd name="T8" fmla="*/ 856 w 940"/>
                <a:gd name="T9" fmla="*/ 815 h 965"/>
                <a:gd name="T10" fmla="*/ 862 w 940"/>
                <a:gd name="T11" fmla="*/ 841 h 965"/>
                <a:gd name="T12" fmla="*/ 867 w 940"/>
                <a:gd name="T13" fmla="*/ 866 h 965"/>
                <a:gd name="T14" fmla="*/ 865 w 940"/>
                <a:gd name="T15" fmla="*/ 889 h 965"/>
                <a:gd name="T16" fmla="*/ 859 w 940"/>
                <a:gd name="T17" fmla="*/ 913 h 965"/>
                <a:gd name="T18" fmla="*/ 843 w 940"/>
                <a:gd name="T19" fmla="*/ 931 h 965"/>
                <a:gd name="T20" fmla="*/ 826 w 940"/>
                <a:gd name="T21" fmla="*/ 947 h 965"/>
                <a:gd name="T22" fmla="*/ 804 w 940"/>
                <a:gd name="T23" fmla="*/ 957 h 965"/>
                <a:gd name="T24" fmla="*/ 778 w 940"/>
                <a:gd name="T25" fmla="*/ 963 h 965"/>
                <a:gd name="T26" fmla="*/ 754 w 940"/>
                <a:gd name="T27" fmla="*/ 964 h 965"/>
                <a:gd name="T28" fmla="*/ 734 w 940"/>
                <a:gd name="T29" fmla="*/ 961 h 965"/>
                <a:gd name="T30" fmla="*/ 712 w 940"/>
                <a:gd name="T31" fmla="*/ 954 h 965"/>
                <a:gd name="T32" fmla="*/ 696 w 940"/>
                <a:gd name="T33" fmla="*/ 942 h 965"/>
                <a:gd name="T34" fmla="*/ 680 w 940"/>
                <a:gd name="T35" fmla="*/ 924 h 965"/>
                <a:gd name="T36" fmla="*/ 666 w 940"/>
                <a:gd name="T37" fmla="*/ 905 h 965"/>
                <a:gd name="T38" fmla="*/ 659 w 940"/>
                <a:gd name="T39" fmla="*/ 877 h 965"/>
                <a:gd name="T40" fmla="*/ 662 w 940"/>
                <a:gd name="T41" fmla="*/ 850 h 965"/>
                <a:gd name="T42" fmla="*/ 669 w 940"/>
                <a:gd name="T43" fmla="*/ 822 h 965"/>
                <a:gd name="T44" fmla="*/ 674 w 940"/>
                <a:gd name="T45" fmla="*/ 794 h 965"/>
                <a:gd name="T46" fmla="*/ 673 w 940"/>
                <a:gd name="T47" fmla="*/ 782 h 965"/>
                <a:gd name="T48" fmla="*/ 515 w 940"/>
                <a:gd name="T49" fmla="*/ 775 h 965"/>
                <a:gd name="T50" fmla="*/ 516 w 940"/>
                <a:gd name="T51" fmla="*/ 729 h 965"/>
                <a:gd name="T52" fmla="*/ 513 w 940"/>
                <a:gd name="T53" fmla="*/ 699 h 965"/>
                <a:gd name="T54" fmla="*/ 507 w 940"/>
                <a:gd name="T55" fmla="*/ 681 h 965"/>
                <a:gd name="T56" fmla="*/ 493 w 940"/>
                <a:gd name="T57" fmla="*/ 667 h 965"/>
                <a:gd name="T58" fmla="*/ 475 w 940"/>
                <a:gd name="T59" fmla="*/ 657 h 965"/>
                <a:gd name="T60" fmla="*/ 454 w 940"/>
                <a:gd name="T61" fmla="*/ 654 h 965"/>
                <a:gd name="T62" fmla="*/ 422 w 940"/>
                <a:gd name="T63" fmla="*/ 656 h 965"/>
                <a:gd name="T64" fmla="*/ 392 w 940"/>
                <a:gd name="T65" fmla="*/ 659 h 965"/>
                <a:gd name="T66" fmla="*/ 361 w 940"/>
                <a:gd name="T67" fmla="*/ 659 h 965"/>
                <a:gd name="T68" fmla="*/ 330 w 940"/>
                <a:gd name="T69" fmla="*/ 653 h 965"/>
                <a:gd name="T70" fmla="*/ 306 w 940"/>
                <a:gd name="T71" fmla="*/ 638 h 965"/>
                <a:gd name="T72" fmla="*/ 293 w 940"/>
                <a:gd name="T73" fmla="*/ 619 h 965"/>
                <a:gd name="T74" fmla="*/ 286 w 940"/>
                <a:gd name="T75" fmla="*/ 592 h 965"/>
                <a:gd name="T76" fmla="*/ 287 w 940"/>
                <a:gd name="T77" fmla="*/ 562 h 965"/>
                <a:gd name="T78" fmla="*/ 284 w 940"/>
                <a:gd name="T79" fmla="*/ 534 h 965"/>
                <a:gd name="T80" fmla="*/ 277 w 940"/>
                <a:gd name="T81" fmla="*/ 517 h 965"/>
                <a:gd name="T82" fmla="*/ 268 w 940"/>
                <a:gd name="T83" fmla="*/ 506 h 965"/>
                <a:gd name="T84" fmla="*/ 245 w 940"/>
                <a:gd name="T85" fmla="*/ 495 h 965"/>
                <a:gd name="T86" fmla="*/ 214 w 940"/>
                <a:gd name="T87" fmla="*/ 486 h 965"/>
                <a:gd name="T88" fmla="*/ 181 w 940"/>
                <a:gd name="T89" fmla="*/ 481 h 965"/>
                <a:gd name="T90" fmla="*/ 155 w 940"/>
                <a:gd name="T91" fmla="*/ 472 h 965"/>
                <a:gd name="T92" fmla="*/ 134 w 940"/>
                <a:gd name="T93" fmla="*/ 459 h 965"/>
                <a:gd name="T94" fmla="*/ 116 w 940"/>
                <a:gd name="T95" fmla="*/ 441 h 965"/>
                <a:gd name="T96" fmla="*/ 105 w 940"/>
                <a:gd name="T97" fmla="*/ 419 h 965"/>
                <a:gd name="T98" fmla="*/ 103 w 940"/>
                <a:gd name="T99" fmla="*/ 394 h 965"/>
                <a:gd name="T100" fmla="*/ 109 w 940"/>
                <a:gd name="T101" fmla="*/ 366 h 965"/>
                <a:gd name="T102" fmla="*/ 115 w 940"/>
                <a:gd name="T103" fmla="*/ 335 h 965"/>
                <a:gd name="T104" fmla="*/ 120 w 940"/>
                <a:gd name="T105" fmla="*/ 306 h 965"/>
                <a:gd name="T106" fmla="*/ 115 w 940"/>
                <a:gd name="T107" fmla="*/ 277 h 965"/>
                <a:gd name="T108" fmla="*/ 104 w 940"/>
                <a:gd name="T109" fmla="*/ 250 h 965"/>
                <a:gd name="T110" fmla="*/ 92 w 940"/>
                <a:gd name="T111" fmla="*/ 234 h 965"/>
                <a:gd name="T112" fmla="*/ 78 w 940"/>
                <a:gd name="T113" fmla="*/ 219 h 965"/>
                <a:gd name="T114" fmla="*/ 61 w 940"/>
                <a:gd name="T115" fmla="*/ 209 h 965"/>
                <a:gd name="T116" fmla="*/ 39 w 940"/>
                <a:gd name="T117" fmla="*/ 202 h 965"/>
                <a:gd name="T118" fmla="*/ 13 w 940"/>
                <a:gd name="T119" fmla="*/ 201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0" h="965">
                  <a:moveTo>
                    <a:pt x="0" y="201"/>
                  </a:moveTo>
                  <a:lnTo>
                    <a:pt x="0" y="0"/>
                  </a:lnTo>
                  <a:lnTo>
                    <a:pt x="938" y="0"/>
                  </a:lnTo>
                  <a:lnTo>
                    <a:pt x="939" y="769"/>
                  </a:lnTo>
                  <a:lnTo>
                    <a:pt x="858" y="769"/>
                  </a:lnTo>
                  <a:lnTo>
                    <a:pt x="854" y="776"/>
                  </a:lnTo>
                  <a:lnTo>
                    <a:pt x="852" y="786"/>
                  </a:lnTo>
                  <a:lnTo>
                    <a:pt x="852" y="793"/>
                  </a:lnTo>
                  <a:lnTo>
                    <a:pt x="852" y="803"/>
                  </a:lnTo>
                  <a:lnTo>
                    <a:pt x="856" y="815"/>
                  </a:lnTo>
                  <a:lnTo>
                    <a:pt x="859" y="831"/>
                  </a:lnTo>
                  <a:lnTo>
                    <a:pt x="862" y="841"/>
                  </a:lnTo>
                  <a:lnTo>
                    <a:pt x="865" y="853"/>
                  </a:lnTo>
                  <a:lnTo>
                    <a:pt x="867" y="866"/>
                  </a:lnTo>
                  <a:lnTo>
                    <a:pt x="867" y="878"/>
                  </a:lnTo>
                  <a:lnTo>
                    <a:pt x="865" y="889"/>
                  </a:lnTo>
                  <a:lnTo>
                    <a:pt x="862" y="901"/>
                  </a:lnTo>
                  <a:lnTo>
                    <a:pt x="859" y="913"/>
                  </a:lnTo>
                  <a:lnTo>
                    <a:pt x="852" y="921"/>
                  </a:lnTo>
                  <a:lnTo>
                    <a:pt x="843" y="931"/>
                  </a:lnTo>
                  <a:lnTo>
                    <a:pt x="834" y="939"/>
                  </a:lnTo>
                  <a:lnTo>
                    <a:pt x="826" y="947"/>
                  </a:lnTo>
                  <a:lnTo>
                    <a:pt x="816" y="953"/>
                  </a:lnTo>
                  <a:lnTo>
                    <a:pt x="804" y="957"/>
                  </a:lnTo>
                  <a:lnTo>
                    <a:pt x="791" y="961"/>
                  </a:lnTo>
                  <a:lnTo>
                    <a:pt x="778" y="963"/>
                  </a:lnTo>
                  <a:lnTo>
                    <a:pt x="766" y="964"/>
                  </a:lnTo>
                  <a:lnTo>
                    <a:pt x="754" y="964"/>
                  </a:lnTo>
                  <a:lnTo>
                    <a:pt x="743" y="963"/>
                  </a:lnTo>
                  <a:lnTo>
                    <a:pt x="734" y="961"/>
                  </a:lnTo>
                  <a:lnTo>
                    <a:pt x="723" y="957"/>
                  </a:lnTo>
                  <a:lnTo>
                    <a:pt x="712" y="954"/>
                  </a:lnTo>
                  <a:lnTo>
                    <a:pt x="704" y="949"/>
                  </a:lnTo>
                  <a:lnTo>
                    <a:pt x="696" y="942"/>
                  </a:lnTo>
                  <a:lnTo>
                    <a:pt x="688" y="933"/>
                  </a:lnTo>
                  <a:lnTo>
                    <a:pt x="680" y="924"/>
                  </a:lnTo>
                  <a:lnTo>
                    <a:pt x="671" y="914"/>
                  </a:lnTo>
                  <a:lnTo>
                    <a:pt x="666" y="905"/>
                  </a:lnTo>
                  <a:lnTo>
                    <a:pt x="662" y="892"/>
                  </a:lnTo>
                  <a:lnTo>
                    <a:pt x="659" y="877"/>
                  </a:lnTo>
                  <a:lnTo>
                    <a:pt x="659" y="863"/>
                  </a:lnTo>
                  <a:lnTo>
                    <a:pt x="662" y="850"/>
                  </a:lnTo>
                  <a:lnTo>
                    <a:pt x="665" y="835"/>
                  </a:lnTo>
                  <a:lnTo>
                    <a:pt x="669" y="822"/>
                  </a:lnTo>
                  <a:lnTo>
                    <a:pt x="672" y="807"/>
                  </a:lnTo>
                  <a:lnTo>
                    <a:pt x="674" y="794"/>
                  </a:lnTo>
                  <a:lnTo>
                    <a:pt x="674" y="788"/>
                  </a:lnTo>
                  <a:lnTo>
                    <a:pt x="673" y="782"/>
                  </a:lnTo>
                  <a:lnTo>
                    <a:pt x="671" y="775"/>
                  </a:lnTo>
                  <a:lnTo>
                    <a:pt x="515" y="775"/>
                  </a:lnTo>
                  <a:lnTo>
                    <a:pt x="517" y="746"/>
                  </a:lnTo>
                  <a:lnTo>
                    <a:pt x="516" y="729"/>
                  </a:lnTo>
                  <a:lnTo>
                    <a:pt x="515" y="714"/>
                  </a:lnTo>
                  <a:lnTo>
                    <a:pt x="513" y="699"/>
                  </a:lnTo>
                  <a:lnTo>
                    <a:pt x="511" y="689"/>
                  </a:lnTo>
                  <a:lnTo>
                    <a:pt x="507" y="681"/>
                  </a:lnTo>
                  <a:lnTo>
                    <a:pt x="502" y="673"/>
                  </a:lnTo>
                  <a:lnTo>
                    <a:pt x="493" y="667"/>
                  </a:lnTo>
                  <a:lnTo>
                    <a:pt x="484" y="661"/>
                  </a:lnTo>
                  <a:lnTo>
                    <a:pt x="475" y="657"/>
                  </a:lnTo>
                  <a:lnTo>
                    <a:pt x="467" y="655"/>
                  </a:lnTo>
                  <a:lnTo>
                    <a:pt x="454" y="654"/>
                  </a:lnTo>
                  <a:lnTo>
                    <a:pt x="437" y="654"/>
                  </a:lnTo>
                  <a:lnTo>
                    <a:pt x="422" y="656"/>
                  </a:lnTo>
                  <a:lnTo>
                    <a:pt x="405" y="657"/>
                  </a:lnTo>
                  <a:lnTo>
                    <a:pt x="392" y="659"/>
                  </a:lnTo>
                  <a:lnTo>
                    <a:pt x="375" y="660"/>
                  </a:lnTo>
                  <a:lnTo>
                    <a:pt x="361" y="659"/>
                  </a:lnTo>
                  <a:lnTo>
                    <a:pt x="349" y="657"/>
                  </a:lnTo>
                  <a:lnTo>
                    <a:pt x="330" y="653"/>
                  </a:lnTo>
                  <a:lnTo>
                    <a:pt x="318" y="646"/>
                  </a:lnTo>
                  <a:lnTo>
                    <a:pt x="306" y="638"/>
                  </a:lnTo>
                  <a:lnTo>
                    <a:pt x="299" y="628"/>
                  </a:lnTo>
                  <a:lnTo>
                    <a:pt x="293" y="619"/>
                  </a:lnTo>
                  <a:lnTo>
                    <a:pt x="287" y="605"/>
                  </a:lnTo>
                  <a:lnTo>
                    <a:pt x="286" y="592"/>
                  </a:lnTo>
                  <a:lnTo>
                    <a:pt x="286" y="575"/>
                  </a:lnTo>
                  <a:lnTo>
                    <a:pt x="287" y="562"/>
                  </a:lnTo>
                  <a:lnTo>
                    <a:pt x="286" y="549"/>
                  </a:lnTo>
                  <a:lnTo>
                    <a:pt x="284" y="534"/>
                  </a:lnTo>
                  <a:lnTo>
                    <a:pt x="281" y="525"/>
                  </a:lnTo>
                  <a:lnTo>
                    <a:pt x="277" y="517"/>
                  </a:lnTo>
                  <a:lnTo>
                    <a:pt x="272" y="511"/>
                  </a:lnTo>
                  <a:lnTo>
                    <a:pt x="268" y="506"/>
                  </a:lnTo>
                  <a:lnTo>
                    <a:pt x="257" y="501"/>
                  </a:lnTo>
                  <a:lnTo>
                    <a:pt x="245" y="495"/>
                  </a:lnTo>
                  <a:lnTo>
                    <a:pt x="230" y="490"/>
                  </a:lnTo>
                  <a:lnTo>
                    <a:pt x="214" y="486"/>
                  </a:lnTo>
                  <a:lnTo>
                    <a:pt x="198" y="482"/>
                  </a:lnTo>
                  <a:lnTo>
                    <a:pt x="181" y="481"/>
                  </a:lnTo>
                  <a:lnTo>
                    <a:pt x="169" y="476"/>
                  </a:lnTo>
                  <a:lnTo>
                    <a:pt x="155" y="472"/>
                  </a:lnTo>
                  <a:lnTo>
                    <a:pt x="143" y="466"/>
                  </a:lnTo>
                  <a:lnTo>
                    <a:pt x="134" y="459"/>
                  </a:lnTo>
                  <a:lnTo>
                    <a:pt x="123" y="449"/>
                  </a:lnTo>
                  <a:lnTo>
                    <a:pt x="116" y="441"/>
                  </a:lnTo>
                  <a:lnTo>
                    <a:pt x="109" y="430"/>
                  </a:lnTo>
                  <a:lnTo>
                    <a:pt x="105" y="419"/>
                  </a:lnTo>
                  <a:lnTo>
                    <a:pt x="103" y="405"/>
                  </a:lnTo>
                  <a:lnTo>
                    <a:pt x="103" y="394"/>
                  </a:lnTo>
                  <a:lnTo>
                    <a:pt x="106" y="382"/>
                  </a:lnTo>
                  <a:lnTo>
                    <a:pt x="109" y="366"/>
                  </a:lnTo>
                  <a:lnTo>
                    <a:pt x="114" y="350"/>
                  </a:lnTo>
                  <a:lnTo>
                    <a:pt x="115" y="335"/>
                  </a:lnTo>
                  <a:lnTo>
                    <a:pt x="118" y="320"/>
                  </a:lnTo>
                  <a:lnTo>
                    <a:pt x="120" y="306"/>
                  </a:lnTo>
                  <a:lnTo>
                    <a:pt x="118" y="290"/>
                  </a:lnTo>
                  <a:lnTo>
                    <a:pt x="115" y="277"/>
                  </a:lnTo>
                  <a:lnTo>
                    <a:pt x="110" y="263"/>
                  </a:lnTo>
                  <a:lnTo>
                    <a:pt x="104" y="250"/>
                  </a:lnTo>
                  <a:lnTo>
                    <a:pt x="97" y="239"/>
                  </a:lnTo>
                  <a:lnTo>
                    <a:pt x="92" y="234"/>
                  </a:lnTo>
                  <a:lnTo>
                    <a:pt x="85" y="226"/>
                  </a:lnTo>
                  <a:lnTo>
                    <a:pt x="78" y="219"/>
                  </a:lnTo>
                  <a:lnTo>
                    <a:pt x="70" y="214"/>
                  </a:lnTo>
                  <a:lnTo>
                    <a:pt x="61" y="209"/>
                  </a:lnTo>
                  <a:lnTo>
                    <a:pt x="51" y="205"/>
                  </a:lnTo>
                  <a:lnTo>
                    <a:pt x="39" y="202"/>
                  </a:lnTo>
                  <a:lnTo>
                    <a:pt x="24" y="201"/>
                  </a:lnTo>
                  <a:lnTo>
                    <a:pt x="13" y="201"/>
                  </a:lnTo>
                  <a:lnTo>
                    <a:pt x="0" y="201"/>
                  </a:lnTo>
                </a:path>
              </a:pathLst>
            </a:custGeom>
            <a:solidFill>
              <a:srgbClr val="F39FD1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9" name="Freeform 5"/>
            <p:cNvSpPr>
              <a:spLocks/>
            </p:cNvSpPr>
            <p:nvPr/>
          </p:nvSpPr>
          <p:spPr bwMode="auto">
            <a:xfrm>
              <a:off x="4984" y="3096"/>
              <a:ext cx="945" cy="809"/>
            </a:xfrm>
            <a:custGeom>
              <a:avLst/>
              <a:gdLst>
                <a:gd name="T0" fmla="*/ 0 w 945"/>
                <a:gd name="T1" fmla="*/ 808 h 809"/>
                <a:gd name="T2" fmla="*/ 943 w 945"/>
                <a:gd name="T3" fmla="*/ 0 h 809"/>
                <a:gd name="T4" fmla="*/ 855 w 945"/>
                <a:gd name="T5" fmla="*/ 15 h 809"/>
                <a:gd name="T6" fmla="*/ 857 w 945"/>
                <a:gd name="T7" fmla="*/ 42 h 809"/>
                <a:gd name="T8" fmla="*/ 867 w 945"/>
                <a:gd name="T9" fmla="*/ 78 h 809"/>
                <a:gd name="T10" fmla="*/ 870 w 945"/>
                <a:gd name="T11" fmla="*/ 108 h 809"/>
                <a:gd name="T12" fmla="*/ 864 w 945"/>
                <a:gd name="T13" fmla="*/ 137 h 809"/>
                <a:gd name="T14" fmla="*/ 844 w 945"/>
                <a:gd name="T15" fmla="*/ 163 h 809"/>
                <a:gd name="T16" fmla="*/ 820 w 945"/>
                <a:gd name="T17" fmla="*/ 182 h 809"/>
                <a:gd name="T18" fmla="*/ 791 w 945"/>
                <a:gd name="T19" fmla="*/ 192 h 809"/>
                <a:gd name="T20" fmla="*/ 749 w 945"/>
                <a:gd name="T21" fmla="*/ 191 h 809"/>
                <a:gd name="T22" fmla="*/ 720 w 945"/>
                <a:gd name="T23" fmla="*/ 185 h 809"/>
                <a:gd name="T24" fmla="*/ 692 w 945"/>
                <a:gd name="T25" fmla="*/ 164 h 809"/>
                <a:gd name="T26" fmla="*/ 674 w 945"/>
                <a:gd name="T27" fmla="*/ 139 h 809"/>
                <a:gd name="T28" fmla="*/ 666 w 945"/>
                <a:gd name="T29" fmla="*/ 113 h 809"/>
                <a:gd name="T30" fmla="*/ 668 w 945"/>
                <a:gd name="T31" fmla="*/ 84 h 809"/>
                <a:gd name="T32" fmla="*/ 674 w 945"/>
                <a:gd name="T33" fmla="*/ 57 h 809"/>
                <a:gd name="T34" fmla="*/ 681 w 945"/>
                <a:gd name="T35" fmla="*/ 30 h 809"/>
                <a:gd name="T36" fmla="*/ 677 w 945"/>
                <a:gd name="T37" fmla="*/ 4 h 809"/>
                <a:gd name="T38" fmla="*/ 520 w 945"/>
                <a:gd name="T39" fmla="*/ 32 h 809"/>
                <a:gd name="T40" fmla="*/ 519 w 945"/>
                <a:gd name="T41" fmla="*/ 68 h 809"/>
                <a:gd name="T42" fmla="*/ 517 w 945"/>
                <a:gd name="T43" fmla="*/ 98 h 809"/>
                <a:gd name="T44" fmla="*/ 510 w 945"/>
                <a:gd name="T45" fmla="*/ 124 h 809"/>
                <a:gd name="T46" fmla="*/ 495 w 945"/>
                <a:gd name="T47" fmla="*/ 141 h 809"/>
                <a:gd name="T48" fmla="*/ 476 w 945"/>
                <a:gd name="T49" fmla="*/ 151 h 809"/>
                <a:gd name="T50" fmla="*/ 454 w 945"/>
                <a:gd name="T51" fmla="*/ 154 h 809"/>
                <a:gd name="T52" fmla="*/ 427 w 945"/>
                <a:gd name="T53" fmla="*/ 152 h 809"/>
                <a:gd name="T54" fmla="*/ 403 w 945"/>
                <a:gd name="T55" fmla="*/ 150 h 809"/>
                <a:gd name="T56" fmla="*/ 372 w 945"/>
                <a:gd name="T57" fmla="*/ 148 h 809"/>
                <a:gd name="T58" fmla="*/ 344 w 945"/>
                <a:gd name="T59" fmla="*/ 152 h 809"/>
                <a:gd name="T60" fmla="*/ 319 w 945"/>
                <a:gd name="T61" fmla="*/ 162 h 809"/>
                <a:gd name="T62" fmla="*/ 300 w 945"/>
                <a:gd name="T63" fmla="*/ 180 h 809"/>
                <a:gd name="T64" fmla="*/ 290 w 945"/>
                <a:gd name="T65" fmla="*/ 202 h 809"/>
                <a:gd name="T66" fmla="*/ 290 w 945"/>
                <a:gd name="T67" fmla="*/ 228 h 809"/>
                <a:gd name="T68" fmla="*/ 290 w 945"/>
                <a:gd name="T69" fmla="*/ 257 h 809"/>
                <a:gd name="T70" fmla="*/ 283 w 945"/>
                <a:gd name="T71" fmla="*/ 280 h 809"/>
                <a:gd name="T72" fmla="*/ 272 w 945"/>
                <a:gd name="T73" fmla="*/ 299 h 809"/>
                <a:gd name="T74" fmla="*/ 249 w 945"/>
                <a:gd name="T75" fmla="*/ 311 h 809"/>
                <a:gd name="T76" fmla="*/ 224 w 945"/>
                <a:gd name="T77" fmla="*/ 319 h 809"/>
                <a:gd name="T78" fmla="*/ 193 w 945"/>
                <a:gd name="T79" fmla="*/ 326 h 809"/>
                <a:gd name="T80" fmla="*/ 167 w 945"/>
                <a:gd name="T81" fmla="*/ 333 h 809"/>
                <a:gd name="T82" fmla="*/ 143 w 945"/>
                <a:gd name="T83" fmla="*/ 342 h 809"/>
                <a:gd name="T84" fmla="*/ 126 w 945"/>
                <a:gd name="T85" fmla="*/ 356 h 809"/>
                <a:gd name="T86" fmla="*/ 111 w 945"/>
                <a:gd name="T87" fmla="*/ 378 h 809"/>
                <a:gd name="T88" fmla="*/ 104 w 945"/>
                <a:gd name="T89" fmla="*/ 404 h 809"/>
                <a:gd name="T90" fmla="*/ 108 w 945"/>
                <a:gd name="T91" fmla="*/ 431 h 809"/>
                <a:gd name="T92" fmla="*/ 116 w 945"/>
                <a:gd name="T93" fmla="*/ 466 h 809"/>
                <a:gd name="T94" fmla="*/ 120 w 945"/>
                <a:gd name="T95" fmla="*/ 495 h 809"/>
                <a:gd name="T96" fmla="*/ 119 w 945"/>
                <a:gd name="T97" fmla="*/ 524 h 809"/>
                <a:gd name="T98" fmla="*/ 111 w 945"/>
                <a:gd name="T99" fmla="*/ 549 h 809"/>
                <a:gd name="T100" fmla="*/ 100 w 945"/>
                <a:gd name="T101" fmla="*/ 575 h 809"/>
                <a:gd name="T102" fmla="*/ 81 w 945"/>
                <a:gd name="T103" fmla="*/ 604 h 809"/>
                <a:gd name="T104" fmla="*/ 62 w 945"/>
                <a:gd name="T105" fmla="*/ 622 h 809"/>
                <a:gd name="T106" fmla="*/ 43 w 945"/>
                <a:gd name="T107" fmla="*/ 632 h 809"/>
                <a:gd name="T108" fmla="*/ 14 w 945"/>
                <a:gd name="T109" fmla="*/ 63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5" h="809">
                  <a:moveTo>
                    <a:pt x="0" y="639"/>
                  </a:moveTo>
                  <a:lnTo>
                    <a:pt x="0" y="808"/>
                  </a:lnTo>
                  <a:lnTo>
                    <a:pt x="944" y="808"/>
                  </a:lnTo>
                  <a:lnTo>
                    <a:pt x="943" y="0"/>
                  </a:lnTo>
                  <a:lnTo>
                    <a:pt x="859" y="0"/>
                  </a:lnTo>
                  <a:lnTo>
                    <a:pt x="855" y="15"/>
                  </a:lnTo>
                  <a:lnTo>
                    <a:pt x="855" y="27"/>
                  </a:lnTo>
                  <a:lnTo>
                    <a:pt x="857" y="42"/>
                  </a:lnTo>
                  <a:lnTo>
                    <a:pt x="863" y="58"/>
                  </a:lnTo>
                  <a:lnTo>
                    <a:pt x="867" y="78"/>
                  </a:lnTo>
                  <a:lnTo>
                    <a:pt x="870" y="93"/>
                  </a:lnTo>
                  <a:lnTo>
                    <a:pt x="870" y="108"/>
                  </a:lnTo>
                  <a:lnTo>
                    <a:pt x="868" y="123"/>
                  </a:lnTo>
                  <a:lnTo>
                    <a:pt x="864" y="137"/>
                  </a:lnTo>
                  <a:lnTo>
                    <a:pt x="855" y="152"/>
                  </a:lnTo>
                  <a:lnTo>
                    <a:pt x="844" y="163"/>
                  </a:lnTo>
                  <a:lnTo>
                    <a:pt x="833" y="175"/>
                  </a:lnTo>
                  <a:lnTo>
                    <a:pt x="820" y="182"/>
                  </a:lnTo>
                  <a:lnTo>
                    <a:pt x="805" y="189"/>
                  </a:lnTo>
                  <a:lnTo>
                    <a:pt x="791" y="192"/>
                  </a:lnTo>
                  <a:lnTo>
                    <a:pt x="771" y="193"/>
                  </a:lnTo>
                  <a:lnTo>
                    <a:pt x="749" y="191"/>
                  </a:lnTo>
                  <a:lnTo>
                    <a:pt x="733" y="189"/>
                  </a:lnTo>
                  <a:lnTo>
                    <a:pt x="720" y="185"/>
                  </a:lnTo>
                  <a:lnTo>
                    <a:pt x="709" y="177"/>
                  </a:lnTo>
                  <a:lnTo>
                    <a:pt x="692" y="164"/>
                  </a:lnTo>
                  <a:lnTo>
                    <a:pt x="683" y="153"/>
                  </a:lnTo>
                  <a:lnTo>
                    <a:pt x="674" y="139"/>
                  </a:lnTo>
                  <a:lnTo>
                    <a:pt x="669" y="126"/>
                  </a:lnTo>
                  <a:lnTo>
                    <a:pt x="666" y="113"/>
                  </a:lnTo>
                  <a:lnTo>
                    <a:pt x="666" y="98"/>
                  </a:lnTo>
                  <a:lnTo>
                    <a:pt x="668" y="84"/>
                  </a:lnTo>
                  <a:lnTo>
                    <a:pt x="671" y="70"/>
                  </a:lnTo>
                  <a:lnTo>
                    <a:pt x="674" y="57"/>
                  </a:lnTo>
                  <a:lnTo>
                    <a:pt x="678" y="43"/>
                  </a:lnTo>
                  <a:lnTo>
                    <a:pt x="681" y="30"/>
                  </a:lnTo>
                  <a:lnTo>
                    <a:pt x="681" y="17"/>
                  </a:lnTo>
                  <a:lnTo>
                    <a:pt x="677" y="4"/>
                  </a:lnTo>
                  <a:lnTo>
                    <a:pt x="520" y="4"/>
                  </a:lnTo>
                  <a:lnTo>
                    <a:pt x="520" y="32"/>
                  </a:lnTo>
                  <a:lnTo>
                    <a:pt x="520" y="52"/>
                  </a:lnTo>
                  <a:lnTo>
                    <a:pt x="519" y="68"/>
                  </a:lnTo>
                  <a:lnTo>
                    <a:pt x="519" y="83"/>
                  </a:lnTo>
                  <a:lnTo>
                    <a:pt x="517" y="98"/>
                  </a:lnTo>
                  <a:lnTo>
                    <a:pt x="513" y="114"/>
                  </a:lnTo>
                  <a:lnTo>
                    <a:pt x="510" y="124"/>
                  </a:lnTo>
                  <a:lnTo>
                    <a:pt x="503" y="134"/>
                  </a:lnTo>
                  <a:lnTo>
                    <a:pt x="495" y="141"/>
                  </a:lnTo>
                  <a:lnTo>
                    <a:pt x="487" y="147"/>
                  </a:lnTo>
                  <a:lnTo>
                    <a:pt x="476" y="151"/>
                  </a:lnTo>
                  <a:lnTo>
                    <a:pt x="464" y="153"/>
                  </a:lnTo>
                  <a:lnTo>
                    <a:pt x="454" y="154"/>
                  </a:lnTo>
                  <a:lnTo>
                    <a:pt x="440" y="154"/>
                  </a:lnTo>
                  <a:lnTo>
                    <a:pt x="427" y="152"/>
                  </a:lnTo>
                  <a:lnTo>
                    <a:pt x="416" y="151"/>
                  </a:lnTo>
                  <a:lnTo>
                    <a:pt x="403" y="150"/>
                  </a:lnTo>
                  <a:lnTo>
                    <a:pt x="388" y="148"/>
                  </a:lnTo>
                  <a:lnTo>
                    <a:pt x="372" y="148"/>
                  </a:lnTo>
                  <a:lnTo>
                    <a:pt x="358" y="150"/>
                  </a:lnTo>
                  <a:lnTo>
                    <a:pt x="344" y="152"/>
                  </a:lnTo>
                  <a:lnTo>
                    <a:pt x="329" y="155"/>
                  </a:lnTo>
                  <a:lnTo>
                    <a:pt x="319" y="162"/>
                  </a:lnTo>
                  <a:lnTo>
                    <a:pt x="307" y="170"/>
                  </a:lnTo>
                  <a:lnTo>
                    <a:pt x="300" y="180"/>
                  </a:lnTo>
                  <a:lnTo>
                    <a:pt x="292" y="191"/>
                  </a:lnTo>
                  <a:lnTo>
                    <a:pt x="290" y="202"/>
                  </a:lnTo>
                  <a:lnTo>
                    <a:pt x="288" y="215"/>
                  </a:lnTo>
                  <a:lnTo>
                    <a:pt x="290" y="228"/>
                  </a:lnTo>
                  <a:lnTo>
                    <a:pt x="291" y="241"/>
                  </a:lnTo>
                  <a:lnTo>
                    <a:pt x="290" y="257"/>
                  </a:lnTo>
                  <a:lnTo>
                    <a:pt x="287" y="267"/>
                  </a:lnTo>
                  <a:lnTo>
                    <a:pt x="283" y="280"/>
                  </a:lnTo>
                  <a:lnTo>
                    <a:pt x="279" y="291"/>
                  </a:lnTo>
                  <a:lnTo>
                    <a:pt x="272" y="299"/>
                  </a:lnTo>
                  <a:lnTo>
                    <a:pt x="262" y="306"/>
                  </a:lnTo>
                  <a:lnTo>
                    <a:pt x="249" y="311"/>
                  </a:lnTo>
                  <a:lnTo>
                    <a:pt x="235" y="316"/>
                  </a:lnTo>
                  <a:lnTo>
                    <a:pt x="224" y="319"/>
                  </a:lnTo>
                  <a:lnTo>
                    <a:pt x="210" y="322"/>
                  </a:lnTo>
                  <a:lnTo>
                    <a:pt x="193" y="326"/>
                  </a:lnTo>
                  <a:lnTo>
                    <a:pt x="180" y="328"/>
                  </a:lnTo>
                  <a:lnTo>
                    <a:pt x="167" y="333"/>
                  </a:lnTo>
                  <a:lnTo>
                    <a:pt x="155" y="337"/>
                  </a:lnTo>
                  <a:lnTo>
                    <a:pt x="143" y="342"/>
                  </a:lnTo>
                  <a:lnTo>
                    <a:pt x="134" y="349"/>
                  </a:lnTo>
                  <a:lnTo>
                    <a:pt x="126" y="356"/>
                  </a:lnTo>
                  <a:lnTo>
                    <a:pt x="118" y="367"/>
                  </a:lnTo>
                  <a:lnTo>
                    <a:pt x="111" y="378"/>
                  </a:lnTo>
                  <a:lnTo>
                    <a:pt x="107" y="389"/>
                  </a:lnTo>
                  <a:lnTo>
                    <a:pt x="104" y="404"/>
                  </a:lnTo>
                  <a:lnTo>
                    <a:pt x="106" y="418"/>
                  </a:lnTo>
                  <a:lnTo>
                    <a:pt x="108" y="431"/>
                  </a:lnTo>
                  <a:lnTo>
                    <a:pt x="111" y="448"/>
                  </a:lnTo>
                  <a:lnTo>
                    <a:pt x="116" y="466"/>
                  </a:lnTo>
                  <a:lnTo>
                    <a:pt x="119" y="483"/>
                  </a:lnTo>
                  <a:lnTo>
                    <a:pt x="120" y="495"/>
                  </a:lnTo>
                  <a:lnTo>
                    <a:pt x="120" y="508"/>
                  </a:lnTo>
                  <a:lnTo>
                    <a:pt x="119" y="524"/>
                  </a:lnTo>
                  <a:lnTo>
                    <a:pt x="115" y="537"/>
                  </a:lnTo>
                  <a:lnTo>
                    <a:pt x="111" y="549"/>
                  </a:lnTo>
                  <a:lnTo>
                    <a:pt x="107" y="561"/>
                  </a:lnTo>
                  <a:lnTo>
                    <a:pt x="100" y="575"/>
                  </a:lnTo>
                  <a:lnTo>
                    <a:pt x="91" y="591"/>
                  </a:lnTo>
                  <a:lnTo>
                    <a:pt x="81" y="604"/>
                  </a:lnTo>
                  <a:lnTo>
                    <a:pt x="72" y="613"/>
                  </a:lnTo>
                  <a:lnTo>
                    <a:pt x="62" y="622"/>
                  </a:lnTo>
                  <a:lnTo>
                    <a:pt x="52" y="629"/>
                  </a:lnTo>
                  <a:lnTo>
                    <a:pt x="43" y="632"/>
                  </a:lnTo>
                  <a:lnTo>
                    <a:pt x="29" y="636"/>
                  </a:lnTo>
                  <a:lnTo>
                    <a:pt x="14" y="639"/>
                  </a:lnTo>
                  <a:lnTo>
                    <a:pt x="0" y="639"/>
                  </a:lnTo>
                </a:path>
              </a:pathLst>
            </a:custGeom>
            <a:solidFill>
              <a:srgbClr val="000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0" name="Freeform 6"/>
            <p:cNvSpPr>
              <a:spLocks/>
            </p:cNvSpPr>
            <p:nvPr/>
          </p:nvSpPr>
          <p:spPr bwMode="auto">
            <a:xfrm>
              <a:off x="4045" y="2940"/>
              <a:ext cx="940" cy="965"/>
            </a:xfrm>
            <a:custGeom>
              <a:avLst/>
              <a:gdLst>
                <a:gd name="T0" fmla="*/ 939 w 940"/>
                <a:gd name="T1" fmla="*/ 964 h 965"/>
                <a:gd name="T2" fmla="*/ 0 w 940"/>
                <a:gd name="T3" fmla="*/ 195 h 965"/>
                <a:gd name="T4" fmla="*/ 85 w 940"/>
                <a:gd name="T5" fmla="*/ 188 h 965"/>
                <a:gd name="T6" fmla="*/ 88 w 940"/>
                <a:gd name="T7" fmla="*/ 171 h 965"/>
                <a:gd name="T8" fmla="*/ 83 w 940"/>
                <a:gd name="T9" fmla="*/ 149 h 965"/>
                <a:gd name="T10" fmla="*/ 77 w 940"/>
                <a:gd name="T11" fmla="*/ 123 h 965"/>
                <a:gd name="T12" fmla="*/ 72 w 940"/>
                <a:gd name="T13" fmla="*/ 98 h 965"/>
                <a:gd name="T14" fmla="*/ 73 w 940"/>
                <a:gd name="T15" fmla="*/ 75 h 965"/>
                <a:gd name="T16" fmla="*/ 80 w 940"/>
                <a:gd name="T17" fmla="*/ 51 h 965"/>
                <a:gd name="T18" fmla="*/ 97 w 940"/>
                <a:gd name="T19" fmla="*/ 32 h 965"/>
                <a:gd name="T20" fmla="*/ 114 w 940"/>
                <a:gd name="T21" fmla="*/ 17 h 965"/>
                <a:gd name="T22" fmla="*/ 135 w 940"/>
                <a:gd name="T23" fmla="*/ 7 h 965"/>
                <a:gd name="T24" fmla="*/ 162 w 940"/>
                <a:gd name="T25" fmla="*/ 1 h 965"/>
                <a:gd name="T26" fmla="*/ 185 w 940"/>
                <a:gd name="T27" fmla="*/ 0 h 965"/>
                <a:gd name="T28" fmla="*/ 205 w 940"/>
                <a:gd name="T29" fmla="*/ 3 h 965"/>
                <a:gd name="T30" fmla="*/ 227 w 940"/>
                <a:gd name="T31" fmla="*/ 10 h 965"/>
                <a:gd name="T32" fmla="*/ 244 w 940"/>
                <a:gd name="T33" fmla="*/ 22 h 965"/>
                <a:gd name="T34" fmla="*/ 260 w 940"/>
                <a:gd name="T35" fmla="*/ 40 h 965"/>
                <a:gd name="T36" fmla="*/ 273 w 940"/>
                <a:gd name="T37" fmla="*/ 59 h 965"/>
                <a:gd name="T38" fmla="*/ 280 w 940"/>
                <a:gd name="T39" fmla="*/ 87 h 965"/>
                <a:gd name="T40" fmla="*/ 277 w 940"/>
                <a:gd name="T41" fmla="*/ 114 h 965"/>
                <a:gd name="T42" fmla="*/ 270 w 940"/>
                <a:gd name="T43" fmla="*/ 142 h 965"/>
                <a:gd name="T44" fmla="*/ 264 w 940"/>
                <a:gd name="T45" fmla="*/ 170 h 965"/>
                <a:gd name="T46" fmla="*/ 266 w 940"/>
                <a:gd name="T47" fmla="*/ 182 h 965"/>
                <a:gd name="T48" fmla="*/ 424 w 940"/>
                <a:gd name="T49" fmla="*/ 189 h 965"/>
                <a:gd name="T50" fmla="*/ 419 w 940"/>
                <a:gd name="T51" fmla="*/ 240 h 965"/>
                <a:gd name="T52" fmla="*/ 421 w 940"/>
                <a:gd name="T53" fmla="*/ 270 h 965"/>
                <a:gd name="T54" fmla="*/ 425 w 940"/>
                <a:gd name="T55" fmla="*/ 301 h 965"/>
                <a:gd name="T56" fmla="*/ 436 w 940"/>
                <a:gd name="T57" fmla="*/ 319 h 965"/>
                <a:gd name="T58" fmla="*/ 453 w 940"/>
                <a:gd name="T59" fmla="*/ 334 h 965"/>
                <a:gd name="T60" fmla="*/ 474 w 940"/>
                <a:gd name="T61" fmla="*/ 339 h 965"/>
                <a:gd name="T62" fmla="*/ 499 w 940"/>
                <a:gd name="T63" fmla="*/ 340 h 965"/>
                <a:gd name="T64" fmla="*/ 522 w 940"/>
                <a:gd name="T65" fmla="*/ 338 h 965"/>
                <a:gd name="T66" fmla="*/ 551 w 940"/>
                <a:gd name="T67" fmla="*/ 335 h 965"/>
                <a:gd name="T68" fmla="*/ 581 w 940"/>
                <a:gd name="T69" fmla="*/ 337 h 965"/>
                <a:gd name="T70" fmla="*/ 609 w 940"/>
                <a:gd name="T71" fmla="*/ 344 h 965"/>
                <a:gd name="T72" fmla="*/ 632 w 940"/>
                <a:gd name="T73" fmla="*/ 358 h 965"/>
                <a:gd name="T74" fmla="*/ 646 w 940"/>
                <a:gd name="T75" fmla="*/ 379 h 965"/>
                <a:gd name="T76" fmla="*/ 652 w 940"/>
                <a:gd name="T77" fmla="*/ 402 h 965"/>
                <a:gd name="T78" fmla="*/ 649 w 940"/>
                <a:gd name="T79" fmla="*/ 430 h 965"/>
                <a:gd name="T80" fmla="*/ 652 w 940"/>
                <a:gd name="T81" fmla="*/ 456 h 965"/>
                <a:gd name="T82" fmla="*/ 661 w 940"/>
                <a:gd name="T83" fmla="*/ 478 h 965"/>
                <a:gd name="T84" fmla="*/ 677 w 940"/>
                <a:gd name="T85" fmla="*/ 493 h 965"/>
                <a:gd name="T86" fmla="*/ 704 w 940"/>
                <a:gd name="T87" fmla="*/ 503 h 965"/>
                <a:gd name="T88" fmla="*/ 728 w 940"/>
                <a:gd name="T89" fmla="*/ 509 h 965"/>
                <a:gd name="T90" fmla="*/ 759 w 940"/>
                <a:gd name="T91" fmla="*/ 516 h 965"/>
                <a:gd name="T92" fmla="*/ 784 w 940"/>
                <a:gd name="T93" fmla="*/ 524 h 965"/>
                <a:gd name="T94" fmla="*/ 804 w 940"/>
                <a:gd name="T95" fmla="*/ 536 h 965"/>
                <a:gd name="T96" fmla="*/ 822 w 940"/>
                <a:gd name="T97" fmla="*/ 554 h 965"/>
                <a:gd name="T98" fmla="*/ 832 w 940"/>
                <a:gd name="T99" fmla="*/ 576 h 965"/>
                <a:gd name="T100" fmla="*/ 833 w 940"/>
                <a:gd name="T101" fmla="*/ 605 h 965"/>
                <a:gd name="T102" fmla="*/ 827 w 940"/>
                <a:gd name="T103" fmla="*/ 635 h 965"/>
                <a:gd name="T104" fmla="*/ 819 w 940"/>
                <a:gd name="T105" fmla="*/ 669 h 965"/>
                <a:gd name="T106" fmla="*/ 818 w 940"/>
                <a:gd name="T107" fmla="*/ 694 h 965"/>
                <a:gd name="T108" fmla="*/ 823 w 940"/>
                <a:gd name="T109" fmla="*/ 725 h 965"/>
                <a:gd name="T110" fmla="*/ 834 w 940"/>
                <a:gd name="T111" fmla="*/ 745 h 965"/>
                <a:gd name="T112" fmla="*/ 851 w 940"/>
                <a:gd name="T113" fmla="*/ 768 h 965"/>
                <a:gd name="T114" fmla="*/ 874 w 940"/>
                <a:gd name="T115" fmla="*/ 785 h 965"/>
                <a:gd name="T116" fmla="*/ 897 w 940"/>
                <a:gd name="T117" fmla="*/ 792 h 965"/>
                <a:gd name="T118" fmla="*/ 925 w 940"/>
                <a:gd name="T119" fmla="*/ 79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0" h="965">
                  <a:moveTo>
                    <a:pt x="939" y="794"/>
                  </a:moveTo>
                  <a:lnTo>
                    <a:pt x="939" y="964"/>
                  </a:lnTo>
                  <a:lnTo>
                    <a:pt x="1" y="964"/>
                  </a:lnTo>
                  <a:lnTo>
                    <a:pt x="0" y="195"/>
                  </a:lnTo>
                  <a:lnTo>
                    <a:pt x="81" y="195"/>
                  </a:lnTo>
                  <a:lnTo>
                    <a:pt x="85" y="188"/>
                  </a:lnTo>
                  <a:lnTo>
                    <a:pt x="88" y="178"/>
                  </a:lnTo>
                  <a:lnTo>
                    <a:pt x="88" y="171"/>
                  </a:lnTo>
                  <a:lnTo>
                    <a:pt x="87" y="161"/>
                  </a:lnTo>
                  <a:lnTo>
                    <a:pt x="83" y="149"/>
                  </a:lnTo>
                  <a:lnTo>
                    <a:pt x="80" y="133"/>
                  </a:lnTo>
                  <a:lnTo>
                    <a:pt x="77" y="123"/>
                  </a:lnTo>
                  <a:lnTo>
                    <a:pt x="73" y="111"/>
                  </a:lnTo>
                  <a:lnTo>
                    <a:pt x="72" y="98"/>
                  </a:lnTo>
                  <a:lnTo>
                    <a:pt x="72" y="86"/>
                  </a:lnTo>
                  <a:lnTo>
                    <a:pt x="73" y="75"/>
                  </a:lnTo>
                  <a:lnTo>
                    <a:pt x="77" y="63"/>
                  </a:lnTo>
                  <a:lnTo>
                    <a:pt x="80" y="51"/>
                  </a:lnTo>
                  <a:lnTo>
                    <a:pt x="88" y="43"/>
                  </a:lnTo>
                  <a:lnTo>
                    <a:pt x="97" y="32"/>
                  </a:lnTo>
                  <a:lnTo>
                    <a:pt x="105" y="25"/>
                  </a:lnTo>
                  <a:lnTo>
                    <a:pt x="114" y="17"/>
                  </a:lnTo>
                  <a:lnTo>
                    <a:pt x="123" y="11"/>
                  </a:lnTo>
                  <a:lnTo>
                    <a:pt x="135" y="7"/>
                  </a:lnTo>
                  <a:lnTo>
                    <a:pt x="147" y="3"/>
                  </a:lnTo>
                  <a:lnTo>
                    <a:pt x="162" y="1"/>
                  </a:lnTo>
                  <a:lnTo>
                    <a:pt x="173" y="0"/>
                  </a:lnTo>
                  <a:lnTo>
                    <a:pt x="185" y="0"/>
                  </a:lnTo>
                  <a:lnTo>
                    <a:pt x="196" y="1"/>
                  </a:lnTo>
                  <a:lnTo>
                    <a:pt x="205" y="3"/>
                  </a:lnTo>
                  <a:lnTo>
                    <a:pt x="216" y="7"/>
                  </a:lnTo>
                  <a:lnTo>
                    <a:pt x="227" y="10"/>
                  </a:lnTo>
                  <a:lnTo>
                    <a:pt x="235" y="15"/>
                  </a:lnTo>
                  <a:lnTo>
                    <a:pt x="244" y="22"/>
                  </a:lnTo>
                  <a:lnTo>
                    <a:pt x="252" y="31"/>
                  </a:lnTo>
                  <a:lnTo>
                    <a:pt x="260" y="40"/>
                  </a:lnTo>
                  <a:lnTo>
                    <a:pt x="268" y="50"/>
                  </a:lnTo>
                  <a:lnTo>
                    <a:pt x="273" y="59"/>
                  </a:lnTo>
                  <a:lnTo>
                    <a:pt x="277" y="72"/>
                  </a:lnTo>
                  <a:lnTo>
                    <a:pt x="280" y="87"/>
                  </a:lnTo>
                  <a:lnTo>
                    <a:pt x="280" y="101"/>
                  </a:lnTo>
                  <a:lnTo>
                    <a:pt x="277" y="114"/>
                  </a:lnTo>
                  <a:lnTo>
                    <a:pt x="274" y="128"/>
                  </a:lnTo>
                  <a:lnTo>
                    <a:pt x="270" y="142"/>
                  </a:lnTo>
                  <a:lnTo>
                    <a:pt x="267" y="157"/>
                  </a:lnTo>
                  <a:lnTo>
                    <a:pt x="264" y="170"/>
                  </a:lnTo>
                  <a:lnTo>
                    <a:pt x="264" y="176"/>
                  </a:lnTo>
                  <a:lnTo>
                    <a:pt x="266" y="182"/>
                  </a:lnTo>
                  <a:lnTo>
                    <a:pt x="268" y="189"/>
                  </a:lnTo>
                  <a:lnTo>
                    <a:pt x="424" y="189"/>
                  </a:lnTo>
                  <a:lnTo>
                    <a:pt x="420" y="221"/>
                  </a:lnTo>
                  <a:lnTo>
                    <a:pt x="419" y="240"/>
                  </a:lnTo>
                  <a:lnTo>
                    <a:pt x="420" y="256"/>
                  </a:lnTo>
                  <a:lnTo>
                    <a:pt x="421" y="270"/>
                  </a:lnTo>
                  <a:lnTo>
                    <a:pt x="423" y="285"/>
                  </a:lnTo>
                  <a:lnTo>
                    <a:pt x="425" y="301"/>
                  </a:lnTo>
                  <a:lnTo>
                    <a:pt x="430" y="311"/>
                  </a:lnTo>
                  <a:lnTo>
                    <a:pt x="436" y="319"/>
                  </a:lnTo>
                  <a:lnTo>
                    <a:pt x="443" y="328"/>
                  </a:lnTo>
                  <a:lnTo>
                    <a:pt x="453" y="334"/>
                  </a:lnTo>
                  <a:lnTo>
                    <a:pt x="464" y="338"/>
                  </a:lnTo>
                  <a:lnTo>
                    <a:pt x="474" y="339"/>
                  </a:lnTo>
                  <a:lnTo>
                    <a:pt x="485" y="340"/>
                  </a:lnTo>
                  <a:lnTo>
                    <a:pt x="499" y="340"/>
                  </a:lnTo>
                  <a:lnTo>
                    <a:pt x="512" y="338"/>
                  </a:lnTo>
                  <a:lnTo>
                    <a:pt x="522" y="338"/>
                  </a:lnTo>
                  <a:lnTo>
                    <a:pt x="537" y="337"/>
                  </a:lnTo>
                  <a:lnTo>
                    <a:pt x="551" y="335"/>
                  </a:lnTo>
                  <a:lnTo>
                    <a:pt x="568" y="335"/>
                  </a:lnTo>
                  <a:lnTo>
                    <a:pt x="581" y="337"/>
                  </a:lnTo>
                  <a:lnTo>
                    <a:pt x="596" y="338"/>
                  </a:lnTo>
                  <a:lnTo>
                    <a:pt x="609" y="344"/>
                  </a:lnTo>
                  <a:lnTo>
                    <a:pt x="621" y="349"/>
                  </a:lnTo>
                  <a:lnTo>
                    <a:pt x="632" y="358"/>
                  </a:lnTo>
                  <a:lnTo>
                    <a:pt x="639" y="367"/>
                  </a:lnTo>
                  <a:lnTo>
                    <a:pt x="646" y="379"/>
                  </a:lnTo>
                  <a:lnTo>
                    <a:pt x="650" y="390"/>
                  </a:lnTo>
                  <a:lnTo>
                    <a:pt x="652" y="402"/>
                  </a:lnTo>
                  <a:lnTo>
                    <a:pt x="650" y="416"/>
                  </a:lnTo>
                  <a:lnTo>
                    <a:pt x="649" y="430"/>
                  </a:lnTo>
                  <a:lnTo>
                    <a:pt x="650" y="443"/>
                  </a:lnTo>
                  <a:lnTo>
                    <a:pt x="652" y="456"/>
                  </a:lnTo>
                  <a:lnTo>
                    <a:pt x="655" y="466"/>
                  </a:lnTo>
                  <a:lnTo>
                    <a:pt x="661" y="478"/>
                  </a:lnTo>
                  <a:lnTo>
                    <a:pt x="667" y="485"/>
                  </a:lnTo>
                  <a:lnTo>
                    <a:pt x="677" y="493"/>
                  </a:lnTo>
                  <a:lnTo>
                    <a:pt x="690" y="499"/>
                  </a:lnTo>
                  <a:lnTo>
                    <a:pt x="704" y="503"/>
                  </a:lnTo>
                  <a:lnTo>
                    <a:pt x="715" y="506"/>
                  </a:lnTo>
                  <a:lnTo>
                    <a:pt x="728" y="509"/>
                  </a:lnTo>
                  <a:lnTo>
                    <a:pt x="745" y="513"/>
                  </a:lnTo>
                  <a:lnTo>
                    <a:pt x="759" y="516"/>
                  </a:lnTo>
                  <a:lnTo>
                    <a:pt x="773" y="520"/>
                  </a:lnTo>
                  <a:lnTo>
                    <a:pt x="784" y="524"/>
                  </a:lnTo>
                  <a:lnTo>
                    <a:pt x="795" y="529"/>
                  </a:lnTo>
                  <a:lnTo>
                    <a:pt x="804" y="536"/>
                  </a:lnTo>
                  <a:lnTo>
                    <a:pt x="812" y="544"/>
                  </a:lnTo>
                  <a:lnTo>
                    <a:pt x="822" y="554"/>
                  </a:lnTo>
                  <a:lnTo>
                    <a:pt x="827" y="564"/>
                  </a:lnTo>
                  <a:lnTo>
                    <a:pt x="832" y="576"/>
                  </a:lnTo>
                  <a:lnTo>
                    <a:pt x="835" y="591"/>
                  </a:lnTo>
                  <a:lnTo>
                    <a:pt x="833" y="605"/>
                  </a:lnTo>
                  <a:lnTo>
                    <a:pt x="831" y="619"/>
                  </a:lnTo>
                  <a:lnTo>
                    <a:pt x="827" y="635"/>
                  </a:lnTo>
                  <a:lnTo>
                    <a:pt x="823" y="653"/>
                  </a:lnTo>
                  <a:lnTo>
                    <a:pt x="819" y="669"/>
                  </a:lnTo>
                  <a:lnTo>
                    <a:pt x="818" y="683"/>
                  </a:lnTo>
                  <a:lnTo>
                    <a:pt x="818" y="694"/>
                  </a:lnTo>
                  <a:lnTo>
                    <a:pt x="820" y="710"/>
                  </a:lnTo>
                  <a:lnTo>
                    <a:pt x="823" y="725"/>
                  </a:lnTo>
                  <a:lnTo>
                    <a:pt x="828" y="735"/>
                  </a:lnTo>
                  <a:lnTo>
                    <a:pt x="834" y="745"/>
                  </a:lnTo>
                  <a:lnTo>
                    <a:pt x="842" y="756"/>
                  </a:lnTo>
                  <a:lnTo>
                    <a:pt x="851" y="768"/>
                  </a:lnTo>
                  <a:lnTo>
                    <a:pt x="861" y="777"/>
                  </a:lnTo>
                  <a:lnTo>
                    <a:pt x="874" y="785"/>
                  </a:lnTo>
                  <a:lnTo>
                    <a:pt x="885" y="789"/>
                  </a:lnTo>
                  <a:lnTo>
                    <a:pt x="897" y="792"/>
                  </a:lnTo>
                  <a:lnTo>
                    <a:pt x="909" y="794"/>
                  </a:lnTo>
                  <a:lnTo>
                    <a:pt x="925" y="795"/>
                  </a:lnTo>
                  <a:lnTo>
                    <a:pt x="939" y="794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Freeform 7"/>
            <p:cNvSpPr>
              <a:spLocks/>
            </p:cNvSpPr>
            <p:nvPr/>
          </p:nvSpPr>
          <p:spPr bwMode="auto">
            <a:xfrm>
              <a:off x="4045" y="2328"/>
              <a:ext cx="945" cy="809"/>
            </a:xfrm>
            <a:custGeom>
              <a:avLst/>
              <a:gdLst>
                <a:gd name="T0" fmla="*/ 944 w 945"/>
                <a:gd name="T1" fmla="*/ 0 h 809"/>
                <a:gd name="T2" fmla="*/ 1 w 945"/>
                <a:gd name="T3" fmla="*/ 808 h 809"/>
                <a:gd name="T4" fmla="*/ 89 w 945"/>
                <a:gd name="T5" fmla="*/ 793 h 809"/>
                <a:gd name="T6" fmla="*/ 87 w 945"/>
                <a:gd name="T7" fmla="*/ 766 h 809"/>
                <a:gd name="T8" fmla="*/ 77 w 945"/>
                <a:gd name="T9" fmla="*/ 730 h 809"/>
                <a:gd name="T10" fmla="*/ 73 w 945"/>
                <a:gd name="T11" fmla="*/ 700 h 809"/>
                <a:gd name="T12" fmla="*/ 81 w 945"/>
                <a:gd name="T13" fmla="*/ 671 h 809"/>
                <a:gd name="T14" fmla="*/ 100 w 945"/>
                <a:gd name="T15" fmla="*/ 645 h 809"/>
                <a:gd name="T16" fmla="*/ 124 w 945"/>
                <a:gd name="T17" fmla="*/ 626 h 809"/>
                <a:gd name="T18" fmla="*/ 154 w 945"/>
                <a:gd name="T19" fmla="*/ 616 h 809"/>
                <a:gd name="T20" fmla="*/ 195 w 945"/>
                <a:gd name="T21" fmla="*/ 617 h 809"/>
                <a:gd name="T22" fmla="*/ 224 w 945"/>
                <a:gd name="T23" fmla="*/ 623 h 809"/>
                <a:gd name="T24" fmla="*/ 252 w 945"/>
                <a:gd name="T25" fmla="*/ 644 h 809"/>
                <a:gd name="T26" fmla="*/ 270 w 945"/>
                <a:gd name="T27" fmla="*/ 669 h 809"/>
                <a:gd name="T28" fmla="*/ 278 w 945"/>
                <a:gd name="T29" fmla="*/ 695 h 809"/>
                <a:gd name="T30" fmla="*/ 277 w 945"/>
                <a:gd name="T31" fmla="*/ 724 h 809"/>
                <a:gd name="T32" fmla="*/ 270 w 945"/>
                <a:gd name="T33" fmla="*/ 751 h 809"/>
                <a:gd name="T34" fmla="*/ 263 w 945"/>
                <a:gd name="T35" fmla="*/ 778 h 809"/>
                <a:gd name="T36" fmla="*/ 267 w 945"/>
                <a:gd name="T37" fmla="*/ 804 h 809"/>
                <a:gd name="T38" fmla="*/ 424 w 945"/>
                <a:gd name="T39" fmla="*/ 776 h 809"/>
                <a:gd name="T40" fmla="*/ 425 w 945"/>
                <a:gd name="T41" fmla="*/ 740 h 809"/>
                <a:gd name="T42" fmla="*/ 427 w 945"/>
                <a:gd name="T43" fmla="*/ 710 h 809"/>
                <a:gd name="T44" fmla="*/ 434 w 945"/>
                <a:gd name="T45" fmla="*/ 684 h 809"/>
                <a:gd name="T46" fmla="*/ 449 w 945"/>
                <a:gd name="T47" fmla="*/ 667 h 809"/>
                <a:gd name="T48" fmla="*/ 468 w 945"/>
                <a:gd name="T49" fmla="*/ 657 h 809"/>
                <a:gd name="T50" fmla="*/ 491 w 945"/>
                <a:gd name="T51" fmla="*/ 654 h 809"/>
                <a:gd name="T52" fmla="*/ 517 w 945"/>
                <a:gd name="T53" fmla="*/ 655 h 809"/>
                <a:gd name="T54" fmla="*/ 541 w 945"/>
                <a:gd name="T55" fmla="*/ 658 h 809"/>
                <a:gd name="T56" fmla="*/ 573 w 945"/>
                <a:gd name="T57" fmla="*/ 660 h 809"/>
                <a:gd name="T58" fmla="*/ 600 w 945"/>
                <a:gd name="T59" fmla="*/ 655 h 809"/>
                <a:gd name="T60" fmla="*/ 625 w 945"/>
                <a:gd name="T61" fmla="*/ 646 h 809"/>
                <a:gd name="T62" fmla="*/ 644 w 945"/>
                <a:gd name="T63" fmla="*/ 628 h 809"/>
                <a:gd name="T64" fmla="*/ 655 w 945"/>
                <a:gd name="T65" fmla="*/ 606 h 809"/>
                <a:gd name="T66" fmla="*/ 655 w 945"/>
                <a:gd name="T67" fmla="*/ 580 h 809"/>
                <a:gd name="T68" fmla="*/ 655 w 945"/>
                <a:gd name="T69" fmla="*/ 551 h 809"/>
                <a:gd name="T70" fmla="*/ 661 w 945"/>
                <a:gd name="T71" fmla="*/ 528 h 809"/>
                <a:gd name="T72" fmla="*/ 672 w 945"/>
                <a:gd name="T73" fmla="*/ 509 h 809"/>
                <a:gd name="T74" fmla="*/ 696 w 945"/>
                <a:gd name="T75" fmla="*/ 497 h 809"/>
                <a:gd name="T76" fmla="*/ 721 w 945"/>
                <a:gd name="T77" fmla="*/ 489 h 809"/>
                <a:gd name="T78" fmla="*/ 751 w 945"/>
                <a:gd name="T79" fmla="*/ 482 h 809"/>
                <a:gd name="T80" fmla="*/ 778 w 945"/>
                <a:gd name="T81" fmla="*/ 475 h 809"/>
                <a:gd name="T82" fmla="*/ 801 w 945"/>
                <a:gd name="T83" fmla="*/ 466 h 809"/>
                <a:gd name="T84" fmla="*/ 818 w 945"/>
                <a:gd name="T85" fmla="*/ 452 h 809"/>
                <a:gd name="T86" fmla="*/ 833 w 945"/>
                <a:gd name="T87" fmla="*/ 430 h 809"/>
                <a:gd name="T88" fmla="*/ 840 w 945"/>
                <a:gd name="T89" fmla="*/ 403 h 809"/>
                <a:gd name="T90" fmla="*/ 836 w 945"/>
                <a:gd name="T91" fmla="*/ 377 h 809"/>
                <a:gd name="T92" fmla="*/ 828 w 945"/>
                <a:gd name="T93" fmla="*/ 342 h 809"/>
                <a:gd name="T94" fmla="*/ 824 w 945"/>
                <a:gd name="T95" fmla="*/ 313 h 809"/>
                <a:gd name="T96" fmla="*/ 825 w 945"/>
                <a:gd name="T97" fmla="*/ 284 h 809"/>
                <a:gd name="T98" fmla="*/ 834 w 945"/>
                <a:gd name="T99" fmla="*/ 260 h 809"/>
                <a:gd name="T100" fmla="*/ 847 w 945"/>
                <a:gd name="T101" fmla="*/ 238 h 809"/>
                <a:gd name="T102" fmla="*/ 868 w 945"/>
                <a:gd name="T103" fmla="*/ 218 h 809"/>
                <a:gd name="T104" fmla="*/ 892 w 945"/>
                <a:gd name="T105" fmla="*/ 206 h 809"/>
                <a:gd name="T106" fmla="*/ 915 w 945"/>
                <a:gd name="T107" fmla="*/ 201 h 809"/>
                <a:gd name="T108" fmla="*/ 944 w 945"/>
                <a:gd name="T109" fmla="*/ 201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5" h="809">
                  <a:moveTo>
                    <a:pt x="944" y="201"/>
                  </a:moveTo>
                  <a:lnTo>
                    <a:pt x="944" y="0"/>
                  </a:lnTo>
                  <a:lnTo>
                    <a:pt x="0" y="0"/>
                  </a:lnTo>
                  <a:lnTo>
                    <a:pt x="1" y="808"/>
                  </a:lnTo>
                  <a:lnTo>
                    <a:pt x="85" y="808"/>
                  </a:lnTo>
                  <a:lnTo>
                    <a:pt x="89" y="793"/>
                  </a:lnTo>
                  <a:lnTo>
                    <a:pt x="89" y="781"/>
                  </a:lnTo>
                  <a:lnTo>
                    <a:pt x="87" y="766"/>
                  </a:lnTo>
                  <a:lnTo>
                    <a:pt x="81" y="750"/>
                  </a:lnTo>
                  <a:lnTo>
                    <a:pt x="77" y="730"/>
                  </a:lnTo>
                  <a:lnTo>
                    <a:pt x="74" y="715"/>
                  </a:lnTo>
                  <a:lnTo>
                    <a:pt x="73" y="700"/>
                  </a:lnTo>
                  <a:lnTo>
                    <a:pt x="76" y="685"/>
                  </a:lnTo>
                  <a:lnTo>
                    <a:pt x="81" y="671"/>
                  </a:lnTo>
                  <a:lnTo>
                    <a:pt x="89" y="655"/>
                  </a:lnTo>
                  <a:lnTo>
                    <a:pt x="100" y="645"/>
                  </a:lnTo>
                  <a:lnTo>
                    <a:pt x="111" y="633"/>
                  </a:lnTo>
                  <a:lnTo>
                    <a:pt x="124" y="626"/>
                  </a:lnTo>
                  <a:lnTo>
                    <a:pt x="139" y="619"/>
                  </a:lnTo>
                  <a:lnTo>
                    <a:pt x="154" y="616"/>
                  </a:lnTo>
                  <a:lnTo>
                    <a:pt x="173" y="615"/>
                  </a:lnTo>
                  <a:lnTo>
                    <a:pt x="195" y="617"/>
                  </a:lnTo>
                  <a:lnTo>
                    <a:pt x="211" y="619"/>
                  </a:lnTo>
                  <a:lnTo>
                    <a:pt x="224" y="623"/>
                  </a:lnTo>
                  <a:lnTo>
                    <a:pt x="236" y="631"/>
                  </a:lnTo>
                  <a:lnTo>
                    <a:pt x="252" y="644"/>
                  </a:lnTo>
                  <a:lnTo>
                    <a:pt x="262" y="655"/>
                  </a:lnTo>
                  <a:lnTo>
                    <a:pt x="270" y="669"/>
                  </a:lnTo>
                  <a:lnTo>
                    <a:pt x="275" y="682"/>
                  </a:lnTo>
                  <a:lnTo>
                    <a:pt x="278" y="695"/>
                  </a:lnTo>
                  <a:lnTo>
                    <a:pt x="278" y="710"/>
                  </a:lnTo>
                  <a:lnTo>
                    <a:pt x="277" y="724"/>
                  </a:lnTo>
                  <a:lnTo>
                    <a:pt x="273" y="738"/>
                  </a:lnTo>
                  <a:lnTo>
                    <a:pt x="270" y="751"/>
                  </a:lnTo>
                  <a:lnTo>
                    <a:pt x="266" y="765"/>
                  </a:lnTo>
                  <a:lnTo>
                    <a:pt x="263" y="778"/>
                  </a:lnTo>
                  <a:lnTo>
                    <a:pt x="263" y="791"/>
                  </a:lnTo>
                  <a:lnTo>
                    <a:pt x="267" y="804"/>
                  </a:lnTo>
                  <a:lnTo>
                    <a:pt x="425" y="804"/>
                  </a:lnTo>
                  <a:lnTo>
                    <a:pt x="424" y="776"/>
                  </a:lnTo>
                  <a:lnTo>
                    <a:pt x="425" y="756"/>
                  </a:lnTo>
                  <a:lnTo>
                    <a:pt x="425" y="740"/>
                  </a:lnTo>
                  <a:lnTo>
                    <a:pt x="425" y="725"/>
                  </a:lnTo>
                  <a:lnTo>
                    <a:pt x="427" y="710"/>
                  </a:lnTo>
                  <a:lnTo>
                    <a:pt x="431" y="694"/>
                  </a:lnTo>
                  <a:lnTo>
                    <a:pt x="434" y="684"/>
                  </a:lnTo>
                  <a:lnTo>
                    <a:pt x="441" y="674"/>
                  </a:lnTo>
                  <a:lnTo>
                    <a:pt x="449" y="667"/>
                  </a:lnTo>
                  <a:lnTo>
                    <a:pt x="458" y="661"/>
                  </a:lnTo>
                  <a:lnTo>
                    <a:pt x="468" y="657"/>
                  </a:lnTo>
                  <a:lnTo>
                    <a:pt x="480" y="655"/>
                  </a:lnTo>
                  <a:lnTo>
                    <a:pt x="491" y="654"/>
                  </a:lnTo>
                  <a:lnTo>
                    <a:pt x="504" y="654"/>
                  </a:lnTo>
                  <a:lnTo>
                    <a:pt x="517" y="655"/>
                  </a:lnTo>
                  <a:lnTo>
                    <a:pt x="528" y="657"/>
                  </a:lnTo>
                  <a:lnTo>
                    <a:pt x="541" y="658"/>
                  </a:lnTo>
                  <a:lnTo>
                    <a:pt x="557" y="660"/>
                  </a:lnTo>
                  <a:lnTo>
                    <a:pt x="573" y="660"/>
                  </a:lnTo>
                  <a:lnTo>
                    <a:pt x="586" y="658"/>
                  </a:lnTo>
                  <a:lnTo>
                    <a:pt x="600" y="655"/>
                  </a:lnTo>
                  <a:lnTo>
                    <a:pt x="615" y="653"/>
                  </a:lnTo>
                  <a:lnTo>
                    <a:pt x="625" y="646"/>
                  </a:lnTo>
                  <a:lnTo>
                    <a:pt x="637" y="638"/>
                  </a:lnTo>
                  <a:lnTo>
                    <a:pt x="644" y="628"/>
                  </a:lnTo>
                  <a:lnTo>
                    <a:pt x="652" y="617"/>
                  </a:lnTo>
                  <a:lnTo>
                    <a:pt x="655" y="606"/>
                  </a:lnTo>
                  <a:lnTo>
                    <a:pt x="656" y="593"/>
                  </a:lnTo>
                  <a:lnTo>
                    <a:pt x="655" y="580"/>
                  </a:lnTo>
                  <a:lnTo>
                    <a:pt x="654" y="567"/>
                  </a:lnTo>
                  <a:lnTo>
                    <a:pt x="655" y="551"/>
                  </a:lnTo>
                  <a:lnTo>
                    <a:pt x="657" y="541"/>
                  </a:lnTo>
                  <a:lnTo>
                    <a:pt x="661" y="528"/>
                  </a:lnTo>
                  <a:lnTo>
                    <a:pt x="665" y="517"/>
                  </a:lnTo>
                  <a:lnTo>
                    <a:pt x="672" y="509"/>
                  </a:lnTo>
                  <a:lnTo>
                    <a:pt x="682" y="502"/>
                  </a:lnTo>
                  <a:lnTo>
                    <a:pt x="696" y="497"/>
                  </a:lnTo>
                  <a:lnTo>
                    <a:pt x="709" y="492"/>
                  </a:lnTo>
                  <a:lnTo>
                    <a:pt x="721" y="489"/>
                  </a:lnTo>
                  <a:lnTo>
                    <a:pt x="734" y="486"/>
                  </a:lnTo>
                  <a:lnTo>
                    <a:pt x="751" y="482"/>
                  </a:lnTo>
                  <a:lnTo>
                    <a:pt x="764" y="480"/>
                  </a:lnTo>
                  <a:lnTo>
                    <a:pt x="778" y="475"/>
                  </a:lnTo>
                  <a:lnTo>
                    <a:pt x="789" y="471"/>
                  </a:lnTo>
                  <a:lnTo>
                    <a:pt x="801" y="466"/>
                  </a:lnTo>
                  <a:lnTo>
                    <a:pt x="810" y="459"/>
                  </a:lnTo>
                  <a:lnTo>
                    <a:pt x="818" y="452"/>
                  </a:lnTo>
                  <a:lnTo>
                    <a:pt x="827" y="441"/>
                  </a:lnTo>
                  <a:lnTo>
                    <a:pt x="833" y="430"/>
                  </a:lnTo>
                  <a:lnTo>
                    <a:pt x="837" y="419"/>
                  </a:lnTo>
                  <a:lnTo>
                    <a:pt x="840" y="403"/>
                  </a:lnTo>
                  <a:lnTo>
                    <a:pt x="838" y="390"/>
                  </a:lnTo>
                  <a:lnTo>
                    <a:pt x="836" y="377"/>
                  </a:lnTo>
                  <a:lnTo>
                    <a:pt x="833" y="360"/>
                  </a:lnTo>
                  <a:lnTo>
                    <a:pt x="828" y="342"/>
                  </a:lnTo>
                  <a:lnTo>
                    <a:pt x="825" y="325"/>
                  </a:lnTo>
                  <a:lnTo>
                    <a:pt x="824" y="313"/>
                  </a:lnTo>
                  <a:lnTo>
                    <a:pt x="824" y="300"/>
                  </a:lnTo>
                  <a:lnTo>
                    <a:pt x="825" y="284"/>
                  </a:lnTo>
                  <a:lnTo>
                    <a:pt x="829" y="271"/>
                  </a:lnTo>
                  <a:lnTo>
                    <a:pt x="834" y="260"/>
                  </a:lnTo>
                  <a:lnTo>
                    <a:pt x="839" y="250"/>
                  </a:lnTo>
                  <a:lnTo>
                    <a:pt x="847" y="238"/>
                  </a:lnTo>
                  <a:lnTo>
                    <a:pt x="856" y="228"/>
                  </a:lnTo>
                  <a:lnTo>
                    <a:pt x="868" y="218"/>
                  </a:lnTo>
                  <a:lnTo>
                    <a:pt x="880" y="211"/>
                  </a:lnTo>
                  <a:lnTo>
                    <a:pt x="892" y="206"/>
                  </a:lnTo>
                  <a:lnTo>
                    <a:pt x="902" y="203"/>
                  </a:lnTo>
                  <a:lnTo>
                    <a:pt x="915" y="201"/>
                  </a:lnTo>
                  <a:lnTo>
                    <a:pt x="930" y="201"/>
                  </a:lnTo>
                  <a:lnTo>
                    <a:pt x="944" y="201"/>
                  </a:lnTo>
                </a:path>
              </a:pathLst>
            </a:custGeom>
            <a:solidFill>
              <a:srgbClr val="FFA27C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Freeform 8"/>
            <p:cNvSpPr>
              <a:spLocks/>
            </p:cNvSpPr>
            <p:nvPr/>
          </p:nvSpPr>
          <p:spPr bwMode="auto">
            <a:xfrm>
              <a:off x="4462" y="2527"/>
              <a:ext cx="1047" cy="1210"/>
            </a:xfrm>
            <a:custGeom>
              <a:avLst/>
              <a:gdLst>
                <a:gd name="T0" fmla="*/ 420 w 1047"/>
                <a:gd name="T1" fmla="*/ 193 h 1210"/>
                <a:gd name="T2" fmla="*/ 405 w 1047"/>
                <a:gd name="T3" fmla="*/ 92 h 1210"/>
                <a:gd name="T4" fmla="*/ 457 w 1047"/>
                <a:gd name="T5" fmla="*/ 11 h 1210"/>
                <a:gd name="T6" fmla="*/ 575 w 1047"/>
                <a:gd name="T7" fmla="*/ 3 h 1210"/>
                <a:gd name="T8" fmla="*/ 632 w 1047"/>
                <a:gd name="T9" fmla="*/ 50 h 1210"/>
                <a:gd name="T10" fmla="*/ 645 w 1047"/>
                <a:gd name="T11" fmla="*/ 133 h 1210"/>
                <a:gd name="T12" fmla="*/ 633 w 1047"/>
                <a:gd name="T13" fmla="*/ 220 h 1210"/>
                <a:gd name="T14" fmla="*/ 690 w 1047"/>
                <a:gd name="T15" fmla="*/ 273 h 1210"/>
                <a:gd name="T16" fmla="*/ 777 w 1047"/>
                <a:gd name="T17" fmla="*/ 296 h 1210"/>
                <a:gd name="T18" fmla="*/ 813 w 1047"/>
                <a:gd name="T19" fmla="*/ 337 h 1210"/>
                <a:gd name="T20" fmla="*/ 814 w 1047"/>
                <a:gd name="T21" fmla="*/ 395 h 1210"/>
                <a:gd name="T22" fmla="*/ 848 w 1047"/>
                <a:gd name="T23" fmla="*/ 447 h 1210"/>
                <a:gd name="T24" fmla="*/ 917 w 1047"/>
                <a:gd name="T25" fmla="*/ 458 h 1210"/>
                <a:gd name="T26" fmla="*/ 991 w 1047"/>
                <a:gd name="T27" fmla="*/ 454 h 1210"/>
                <a:gd name="T28" fmla="*/ 1035 w 1047"/>
                <a:gd name="T29" fmla="*/ 480 h 1210"/>
                <a:gd name="T30" fmla="*/ 1045 w 1047"/>
                <a:gd name="T31" fmla="*/ 571 h 1210"/>
                <a:gd name="T32" fmla="*/ 1035 w 1047"/>
                <a:gd name="T33" fmla="*/ 694 h 1210"/>
                <a:gd name="T34" fmla="*/ 990 w 1047"/>
                <a:gd name="T35" fmla="*/ 723 h 1210"/>
                <a:gd name="T36" fmla="*/ 909 w 1047"/>
                <a:gd name="T37" fmla="*/ 719 h 1210"/>
                <a:gd name="T38" fmla="*/ 850 w 1047"/>
                <a:gd name="T39" fmla="*/ 728 h 1210"/>
                <a:gd name="T40" fmla="*/ 816 w 1047"/>
                <a:gd name="T41" fmla="*/ 765 h 1210"/>
                <a:gd name="T42" fmla="*/ 813 w 1047"/>
                <a:gd name="T43" fmla="*/ 834 h 1210"/>
                <a:gd name="T44" fmla="*/ 775 w 1047"/>
                <a:gd name="T45" fmla="*/ 882 h 1210"/>
                <a:gd name="T46" fmla="*/ 706 w 1047"/>
                <a:gd name="T47" fmla="*/ 898 h 1210"/>
                <a:gd name="T48" fmla="*/ 645 w 1047"/>
                <a:gd name="T49" fmla="*/ 932 h 1210"/>
                <a:gd name="T50" fmla="*/ 632 w 1047"/>
                <a:gd name="T51" fmla="*/ 1000 h 1210"/>
                <a:gd name="T52" fmla="*/ 645 w 1047"/>
                <a:gd name="T53" fmla="*/ 1083 h 1210"/>
                <a:gd name="T54" fmla="*/ 616 w 1047"/>
                <a:gd name="T55" fmla="*/ 1162 h 1210"/>
                <a:gd name="T56" fmla="*/ 566 w 1047"/>
                <a:gd name="T57" fmla="*/ 1203 h 1210"/>
                <a:gd name="T58" fmla="*/ 488 w 1047"/>
                <a:gd name="T59" fmla="*/ 1208 h 1210"/>
                <a:gd name="T60" fmla="*/ 429 w 1047"/>
                <a:gd name="T61" fmla="*/ 1177 h 1210"/>
                <a:gd name="T62" fmla="*/ 402 w 1047"/>
                <a:gd name="T63" fmla="*/ 1117 h 1210"/>
                <a:gd name="T64" fmla="*/ 409 w 1047"/>
                <a:gd name="T65" fmla="*/ 1048 h 1210"/>
                <a:gd name="T66" fmla="*/ 413 w 1047"/>
                <a:gd name="T67" fmla="*/ 985 h 1210"/>
                <a:gd name="T68" fmla="*/ 374 w 1047"/>
                <a:gd name="T69" fmla="*/ 940 h 1210"/>
                <a:gd name="T70" fmla="*/ 309 w 1047"/>
                <a:gd name="T71" fmla="*/ 923 h 1210"/>
                <a:gd name="T72" fmla="*/ 247 w 1047"/>
                <a:gd name="T73" fmla="*/ 897 h 1210"/>
                <a:gd name="T74" fmla="*/ 231 w 1047"/>
                <a:gd name="T75" fmla="*/ 828 h 1210"/>
                <a:gd name="T76" fmla="*/ 213 w 1047"/>
                <a:gd name="T77" fmla="*/ 770 h 1210"/>
                <a:gd name="T78" fmla="*/ 150 w 1047"/>
                <a:gd name="T79" fmla="*/ 749 h 1210"/>
                <a:gd name="T80" fmla="*/ 88 w 1047"/>
                <a:gd name="T81" fmla="*/ 755 h 1210"/>
                <a:gd name="T82" fmla="*/ 20 w 1047"/>
                <a:gd name="T83" fmla="*/ 737 h 1210"/>
                <a:gd name="T84" fmla="*/ 0 w 1047"/>
                <a:gd name="T85" fmla="*/ 656 h 1210"/>
                <a:gd name="T86" fmla="*/ 5 w 1047"/>
                <a:gd name="T87" fmla="*/ 541 h 1210"/>
                <a:gd name="T88" fmla="*/ 24 w 1047"/>
                <a:gd name="T89" fmla="*/ 471 h 1210"/>
                <a:gd name="T90" fmla="*/ 77 w 1047"/>
                <a:gd name="T91" fmla="*/ 453 h 1210"/>
                <a:gd name="T92" fmla="*/ 155 w 1047"/>
                <a:gd name="T93" fmla="*/ 459 h 1210"/>
                <a:gd name="T94" fmla="*/ 223 w 1047"/>
                <a:gd name="T95" fmla="*/ 431 h 1210"/>
                <a:gd name="T96" fmla="*/ 235 w 1047"/>
                <a:gd name="T97" fmla="*/ 367 h 1210"/>
                <a:gd name="T98" fmla="*/ 261 w 1047"/>
                <a:gd name="T99" fmla="*/ 303 h 1210"/>
                <a:gd name="T100" fmla="*/ 333 w 1047"/>
                <a:gd name="T101" fmla="*/ 281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7" h="1210">
                  <a:moveTo>
                    <a:pt x="398" y="253"/>
                  </a:moveTo>
                  <a:lnTo>
                    <a:pt x="409" y="238"/>
                  </a:lnTo>
                  <a:lnTo>
                    <a:pt x="416" y="226"/>
                  </a:lnTo>
                  <a:lnTo>
                    <a:pt x="420" y="212"/>
                  </a:lnTo>
                  <a:lnTo>
                    <a:pt x="420" y="193"/>
                  </a:lnTo>
                  <a:lnTo>
                    <a:pt x="415" y="171"/>
                  </a:lnTo>
                  <a:lnTo>
                    <a:pt x="411" y="153"/>
                  </a:lnTo>
                  <a:lnTo>
                    <a:pt x="405" y="131"/>
                  </a:lnTo>
                  <a:lnTo>
                    <a:pt x="403" y="107"/>
                  </a:lnTo>
                  <a:lnTo>
                    <a:pt x="405" y="92"/>
                  </a:lnTo>
                  <a:lnTo>
                    <a:pt x="410" y="73"/>
                  </a:lnTo>
                  <a:lnTo>
                    <a:pt x="418" y="55"/>
                  </a:lnTo>
                  <a:lnTo>
                    <a:pt x="429" y="37"/>
                  </a:lnTo>
                  <a:lnTo>
                    <a:pt x="443" y="22"/>
                  </a:lnTo>
                  <a:lnTo>
                    <a:pt x="457" y="11"/>
                  </a:lnTo>
                  <a:lnTo>
                    <a:pt x="475" y="4"/>
                  </a:lnTo>
                  <a:lnTo>
                    <a:pt x="496" y="1"/>
                  </a:lnTo>
                  <a:lnTo>
                    <a:pt x="518" y="0"/>
                  </a:lnTo>
                  <a:lnTo>
                    <a:pt x="550" y="0"/>
                  </a:lnTo>
                  <a:lnTo>
                    <a:pt x="575" y="3"/>
                  </a:lnTo>
                  <a:lnTo>
                    <a:pt x="588" y="8"/>
                  </a:lnTo>
                  <a:lnTo>
                    <a:pt x="599" y="14"/>
                  </a:lnTo>
                  <a:lnTo>
                    <a:pt x="610" y="22"/>
                  </a:lnTo>
                  <a:lnTo>
                    <a:pt x="622" y="34"/>
                  </a:lnTo>
                  <a:lnTo>
                    <a:pt x="632" y="50"/>
                  </a:lnTo>
                  <a:lnTo>
                    <a:pt x="641" y="64"/>
                  </a:lnTo>
                  <a:lnTo>
                    <a:pt x="644" y="75"/>
                  </a:lnTo>
                  <a:lnTo>
                    <a:pt x="648" y="96"/>
                  </a:lnTo>
                  <a:lnTo>
                    <a:pt x="648" y="114"/>
                  </a:lnTo>
                  <a:lnTo>
                    <a:pt x="645" y="133"/>
                  </a:lnTo>
                  <a:lnTo>
                    <a:pt x="642" y="146"/>
                  </a:lnTo>
                  <a:lnTo>
                    <a:pt x="638" y="168"/>
                  </a:lnTo>
                  <a:lnTo>
                    <a:pt x="632" y="192"/>
                  </a:lnTo>
                  <a:lnTo>
                    <a:pt x="630" y="206"/>
                  </a:lnTo>
                  <a:lnTo>
                    <a:pt x="633" y="220"/>
                  </a:lnTo>
                  <a:lnTo>
                    <a:pt x="639" y="231"/>
                  </a:lnTo>
                  <a:lnTo>
                    <a:pt x="648" y="245"/>
                  </a:lnTo>
                  <a:lnTo>
                    <a:pt x="661" y="256"/>
                  </a:lnTo>
                  <a:lnTo>
                    <a:pt x="673" y="265"/>
                  </a:lnTo>
                  <a:lnTo>
                    <a:pt x="690" y="273"/>
                  </a:lnTo>
                  <a:lnTo>
                    <a:pt x="708" y="278"/>
                  </a:lnTo>
                  <a:lnTo>
                    <a:pt x="726" y="282"/>
                  </a:lnTo>
                  <a:lnTo>
                    <a:pt x="744" y="285"/>
                  </a:lnTo>
                  <a:lnTo>
                    <a:pt x="763" y="290"/>
                  </a:lnTo>
                  <a:lnTo>
                    <a:pt x="777" y="296"/>
                  </a:lnTo>
                  <a:lnTo>
                    <a:pt x="788" y="301"/>
                  </a:lnTo>
                  <a:lnTo>
                    <a:pt x="797" y="308"/>
                  </a:lnTo>
                  <a:lnTo>
                    <a:pt x="804" y="316"/>
                  </a:lnTo>
                  <a:lnTo>
                    <a:pt x="809" y="325"/>
                  </a:lnTo>
                  <a:lnTo>
                    <a:pt x="813" y="337"/>
                  </a:lnTo>
                  <a:lnTo>
                    <a:pt x="814" y="347"/>
                  </a:lnTo>
                  <a:lnTo>
                    <a:pt x="816" y="357"/>
                  </a:lnTo>
                  <a:lnTo>
                    <a:pt x="816" y="369"/>
                  </a:lnTo>
                  <a:lnTo>
                    <a:pt x="814" y="384"/>
                  </a:lnTo>
                  <a:lnTo>
                    <a:pt x="814" y="395"/>
                  </a:lnTo>
                  <a:lnTo>
                    <a:pt x="817" y="409"/>
                  </a:lnTo>
                  <a:lnTo>
                    <a:pt x="823" y="420"/>
                  </a:lnTo>
                  <a:lnTo>
                    <a:pt x="830" y="431"/>
                  </a:lnTo>
                  <a:lnTo>
                    <a:pt x="838" y="439"/>
                  </a:lnTo>
                  <a:lnTo>
                    <a:pt x="848" y="447"/>
                  </a:lnTo>
                  <a:lnTo>
                    <a:pt x="859" y="453"/>
                  </a:lnTo>
                  <a:lnTo>
                    <a:pt x="875" y="456"/>
                  </a:lnTo>
                  <a:lnTo>
                    <a:pt x="889" y="458"/>
                  </a:lnTo>
                  <a:lnTo>
                    <a:pt x="902" y="459"/>
                  </a:lnTo>
                  <a:lnTo>
                    <a:pt x="917" y="458"/>
                  </a:lnTo>
                  <a:lnTo>
                    <a:pt x="935" y="456"/>
                  </a:lnTo>
                  <a:lnTo>
                    <a:pt x="948" y="455"/>
                  </a:lnTo>
                  <a:lnTo>
                    <a:pt x="962" y="454"/>
                  </a:lnTo>
                  <a:lnTo>
                    <a:pt x="975" y="453"/>
                  </a:lnTo>
                  <a:lnTo>
                    <a:pt x="991" y="454"/>
                  </a:lnTo>
                  <a:lnTo>
                    <a:pt x="999" y="455"/>
                  </a:lnTo>
                  <a:lnTo>
                    <a:pt x="1009" y="458"/>
                  </a:lnTo>
                  <a:lnTo>
                    <a:pt x="1018" y="463"/>
                  </a:lnTo>
                  <a:lnTo>
                    <a:pt x="1027" y="471"/>
                  </a:lnTo>
                  <a:lnTo>
                    <a:pt x="1035" y="480"/>
                  </a:lnTo>
                  <a:lnTo>
                    <a:pt x="1041" y="492"/>
                  </a:lnTo>
                  <a:lnTo>
                    <a:pt x="1043" y="503"/>
                  </a:lnTo>
                  <a:lnTo>
                    <a:pt x="1044" y="517"/>
                  </a:lnTo>
                  <a:lnTo>
                    <a:pt x="1046" y="542"/>
                  </a:lnTo>
                  <a:lnTo>
                    <a:pt x="1045" y="571"/>
                  </a:lnTo>
                  <a:lnTo>
                    <a:pt x="1046" y="602"/>
                  </a:lnTo>
                  <a:lnTo>
                    <a:pt x="1043" y="638"/>
                  </a:lnTo>
                  <a:lnTo>
                    <a:pt x="1041" y="663"/>
                  </a:lnTo>
                  <a:lnTo>
                    <a:pt x="1039" y="683"/>
                  </a:lnTo>
                  <a:lnTo>
                    <a:pt x="1035" y="694"/>
                  </a:lnTo>
                  <a:lnTo>
                    <a:pt x="1028" y="705"/>
                  </a:lnTo>
                  <a:lnTo>
                    <a:pt x="1021" y="711"/>
                  </a:lnTo>
                  <a:lnTo>
                    <a:pt x="1011" y="717"/>
                  </a:lnTo>
                  <a:lnTo>
                    <a:pt x="1000" y="721"/>
                  </a:lnTo>
                  <a:lnTo>
                    <a:pt x="990" y="723"/>
                  </a:lnTo>
                  <a:lnTo>
                    <a:pt x="969" y="724"/>
                  </a:lnTo>
                  <a:lnTo>
                    <a:pt x="952" y="723"/>
                  </a:lnTo>
                  <a:lnTo>
                    <a:pt x="937" y="721"/>
                  </a:lnTo>
                  <a:lnTo>
                    <a:pt x="924" y="720"/>
                  </a:lnTo>
                  <a:lnTo>
                    <a:pt x="909" y="719"/>
                  </a:lnTo>
                  <a:lnTo>
                    <a:pt x="896" y="719"/>
                  </a:lnTo>
                  <a:lnTo>
                    <a:pt x="885" y="720"/>
                  </a:lnTo>
                  <a:lnTo>
                    <a:pt x="872" y="721"/>
                  </a:lnTo>
                  <a:lnTo>
                    <a:pt x="858" y="725"/>
                  </a:lnTo>
                  <a:lnTo>
                    <a:pt x="850" y="728"/>
                  </a:lnTo>
                  <a:lnTo>
                    <a:pt x="842" y="731"/>
                  </a:lnTo>
                  <a:lnTo>
                    <a:pt x="832" y="739"/>
                  </a:lnTo>
                  <a:lnTo>
                    <a:pt x="826" y="748"/>
                  </a:lnTo>
                  <a:lnTo>
                    <a:pt x="822" y="755"/>
                  </a:lnTo>
                  <a:lnTo>
                    <a:pt x="816" y="765"/>
                  </a:lnTo>
                  <a:lnTo>
                    <a:pt x="813" y="774"/>
                  </a:lnTo>
                  <a:lnTo>
                    <a:pt x="813" y="784"/>
                  </a:lnTo>
                  <a:lnTo>
                    <a:pt x="813" y="795"/>
                  </a:lnTo>
                  <a:lnTo>
                    <a:pt x="813" y="814"/>
                  </a:lnTo>
                  <a:lnTo>
                    <a:pt x="813" y="834"/>
                  </a:lnTo>
                  <a:lnTo>
                    <a:pt x="808" y="849"/>
                  </a:lnTo>
                  <a:lnTo>
                    <a:pt x="804" y="861"/>
                  </a:lnTo>
                  <a:lnTo>
                    <a:pt x="796" y="870"/>
                  </a:lnTo>
                  <a:lnTo>
                    <a:pt x="785" y="876"/>
                  </a:lnTo>
                  <a:lnTo>
                    <a:pt x="775" y="882"/>
                  </a:lnTo>
                  <a:lnTo>
                    <a:pt x="763" y="886"/>
                  </a:lnTo>
                  <a:lnTo>
                    <a:pt x="747" y="889"/>
                  </a:lnTo>
                  <a:lnTo>
                    <a:pt x="734" y="893"/>
                  </a:lnTo>
                  <a:lnTo>
                    <a:pt x="718" y="896"/>
                  </a:lnTo>
                  <a:lnTo>
                    <a:pt x="706" y="898"/>
                  </a:lnTo>
                  <a:lnTo>
                    <a:pt x="690" y="902"/>
                  </a:lnTo>
                  <a:lnTo>
                    <a:pt x="680" y="908"/>
                  </a:lnTo>
                  <a:lnTo>
                    <a:pt x="666" y="913"/>
                  </a:lnTo>
                  <a:lnTo>
                    <a:pt x="654" y="922"/>
                  </a:lnTo>
                  <a:lnTo>
                    <a:pt x="645" y="932"/>
                  </a:lnTo>
                  <a:lnTo>
                    <a:pt x="637" y="944"/>
                  </a:lnTo>
                  <a:lnTo>
                    <a:pt x="631" y="958"/>
                  </a:lnTo>
                  <a:lnTo>
                    <a:pt x="629" y="972"/>
                  </a:lnTo>
                  <a:lnTo>
                    <a:pt x="630" y="986"/>
                  </a:lnTo>
                  <a:lnTo>
                    <a:pt x="632" y="1000"/>
                  </a:lnTo>
                  <a:lnTo>
                    <a:pt x="636" y="1014"/>
                  </a:lnTo>
                  <a:lnTo>
                    <a:pt x="640" y="1031"/>
                  </a:lnTo>
                  <a:lnTo>
                    <a:pt x="642" y="1045"/>
                  </a:lnTo>
                  <a:lnTo>
                    <a:pt x="645" y="1064"/>
                  </a:lnTo>
                  <a:lnTo>
                    <a:pt x="645" y="1083"/>
                  </a:lnTo>
                  <a:lnTo>
                    <a:pt x="641" y="1102"/>
                  </a:lnTo>
                  <a:lnTo>
                    <a:pt x="637" y="1117"/>
                  </a:lnTo>
                  <a:lnTo>
                    <a:pt x="632" y="1131"/>
                  </a:lnTo>
                  <a:lnTo>
                    <a:pt x="625" y="1145"/>
                  </a:lnTo>
                  <a:lnTo>
                    <a:pt x="616" y="1162"/>
                  </a:lnTo>
                  <a:lnTo>
                    <a:pt x="607" y="1174"/>
                  </a:lnTo>
                  <a:lnTo>
                    <a:pt x="599" y="1181"/>
                  </a:lnTo>
                  <a:lnTo>
                    <a:pt x="588" y="1191"/>
                  </a:lnTo>
                  <a:lnTo>
                    <a:pt x="576" y="1199"/>
                  </a:lnTo>
                  <a:lnTo>
                    <a:pt x="566" y="1203"/>
                  </a:lnTo>
                  <a:lnTo>
                    <a:pt x="556" y="1206"/>
                  </a:lnTo>
                  <a:lnTo>
                    <a:pt x="540" y="1208"/>
                  </a:lnTo>
                  <a:lnTo>
                    <a:pt x="521" y="1209"/>
                  </a:lnTo>
                  <a:lnTo>
                    <a:pt x="499" y="1208"/>
                  </a:lnTo>
                  <a:lnTo>
                    <a:pt x="488" y="1208"/>
                  </a:lnTo>
                  <a:lnTo>
                    <a:pt x="474" y="1205"/>
                  </a:lnTo>
                  <a:lnTo>
                    <a:pt x="460" y="1200"/>
                  </a:lnTo>
                  <a:lnTo>
                    <a:pt x="446" y="1193"/>
                  </a:lnTo>
                  <a:lnTo>
                    <a:pt x="438" y="1186"/>
                  </a:lnTo>
                  <a:lnTo>
                    <a:pt x="429" y="1177"/>
                  </a:lnTo>
                  <a:lnTo>
                    <a:pt x="422" y="1168"/>
                  </a:lnTo>
                  <a:lnTo>
                    <a:pt x="414" y="1157"/>
                  </a:lnTo>
                  <a:lnTo>
                    <a:pt x="409" y="1146"/>
                  </a:lnTo>
                  <a:lnTo>
                    <a:pt x="404" y="1132"/>
                  </a:lnTo>
                  <a:lnTo>
                    <a:pt x="402" y="1117"/>
                  </a:lnTo>
                  <a:lnTo>
                    <a:pt x="401" y="1106"/>
                  </a:lnTo>
                  <a:lnTo>
                    <a:pt x="401" y="1091"/>
                  </a:lnTo>
                  <a:lnTo>
                    <a:pt x="402" y="1078"/>
                  </a:lnTo>
                  <a:lnTo>
                    <a:pt x="405" y="1064"/>
                  </a:lnTo>
                  <a:lnTo>
                    <a:pt x="409" y="1048"/>
                  </a:lnTo>
                  <a:lnTo>
                    <a:pt x="413" y="1033"/>
                  </a:lnTo>
                  <a:lnTo>
                    <a:pt x="415" y="1018"/>
                  </a:lnTo>
                  <a:lnTo>
                    <a:pt x="416" y="1006"/>
                  </a:lnTo>
                  <a:lnTo>
                    <a:pt x="415" y="995"/>
                  </a:lnTo>
                  <a:lnTo>
                    <a:pt x="413" y="985"/>
                  </a:lnTo>
                  <a:lnTo>
                    <a:pt x="406" y="973"/>
                  </a:lnTo>
                  <a:lnTo>
                    <a:pt x="400" y="964"/>
                  </a:lnTo>
                  <a:lnTo>
                    <a:pt x="392" y="954"/>
                  </a:lnTo>
                  <a:lnTo>
                    <a:pt x="383" y="948"/>
                  </a:lnTo>
                  <a:lnTo>
                    <a:pt x="374" y="940"/>
                  </a:lnTo>
                  <a:lnTo>
                    <a:pt x="361" y="935"/>
                  </a:lnTo>
                  <a:lnTo>
                    <a:pt x="349" y="932"/>
                  </a:lnTo>
                  <a:lnTo>
                    <a:pt x="335" y="929"/>
                  </a:lnTo>
                  <a:lnTo>
                    <a:pt x="321" y="927"/>
                  </a:lnTo>
                  <a:lnTo>
                    <a:pt x="309" y="923"/>
                  </a:lnTo>
                  <a:lnTo>
                    <a:pt x="295" y="920"/>
                  </a:lnTo>
                  <a:lnTo>
                    <a:pt x="282" y="914"/>
                  </a:lnTo>
                  <a:lnTo>
                    <a:pt x="268" y="911"/>
                  </a:lnTo>
                  <a:lnTo>
                    <a:pt x="256" y="905"/>
                  </a:lnTo>
                  <a:lnTo>
                    <a:pt x="247" y="897"/>
                  </a:lnTo>
                  <a:lnTo>
                    <a:pt x="240" y="888"/>
                  </a:lnTo>
                  <a:lnTo>
                    <a:pt x="235" y="874"/>
                  </a:lnTo>
                  <a:lnTo>
                    <a:pt x="231" y="857"/>
                  </a:lnTo>
                  <a:lnTo>
                    <a:pt x="230" y="844"/>
                  </a:lnTo>
                  <a:lnTo>
                    <a:pt x="231" y="828"/>
                  </a:lnTo>
                  <a:lnTo>
                    <a:pt x="233" y="816"/>
                  </a:lnTo>
                  <a:lnTo>
                    <a:pt x="231" y="801"/>
                  </a:lnTo>
                  <a:lnTo>
                    <a:pt x="227" y="790"/>
                  </a:lnTo>
                  <a:lnTo>
                    <a:pt x="220" y="778"/>
                  </a:lnTo>
                  <a:lnTo>
                    <a:pt x="213" y="770"/>
                  </a:lnTo>
                  <a:lnTo>
                    <a:pt x="204" y="763"/>
                  </a:lnTo>
                  <a:lnTo>
                    <a:pt x="191" y="758"/>
                  </a:lnTo>
                  <a:lnTo>
                    <a:pt x="177" y="752"/>
                  </a:lnTo>
                  <a:lnTo>
                    <a:pt x="163" y="750"/>
                  </a:lnTo>
                  <a:lnTo>
                    <a:pt x="150" y="749"/>
                  </a:lnTo>
                  <a:lnTo>
                    <a:pt x="137" y="749"/>
                  </a:lnTo>
                  <a:lnTo>
                    <a:pt x="124" y="750"/>
                  </a:lnTo>
                  <a:lnTo>
                    <a:pt x="112" y="751"/>
                  </a:lnTo>
                  <a:lnTo>
                    <a:pt x="100" y="753"/>
                  </a:lnTo>
                  <a:lnTo>
                    <a:pt x="88" y="755"/>
                  </a:lnTo>
                  <a:lnTo>
                    <a:pt x="67" y="755"/>
                  </a:lnTo>
                  <a:lnTo>
                    <a:pt x="54" y="754"/>
                  </a:lnTo>
                  <a:lnTo>
                    <a:pt x="41" y="750"/>
                  </a:lnTo>
                  <a:lnTo>
                    <a:pt x="31" y="746"/>
                  </a:lnTo>
                  <a:lnTo>
                    <a:pt x="20" y="737"/>
                  </a:lnTo>
                  <a:lnTo>
                    <a:pt x="13" y="727"/>
                  </a:lnTo>
                  <a:lnTo>
                    <a:pt x="8" y="717"/>
                  </a:lnTo>
                  <a:lnTo>
                    <a:pt x="2" y="697"/>
                  </a:lnTo>
                  <a:lnTo>
                    <a:pt x="1" y="677"/>
                  </a:lnTo>
                  <a:lnTo>
                    <a:pt x="0" y="656"/>
                  </a:lnTo>
                  <a:lnTo>
                    <a:pt x="0" y="630"/>
                  </a:lnTo>
                  <a:lnTo>
                    <a:pt x="1" y="608"/>
                  </a:lnTo>
                  <a:lnTo>
                    <a:pt x="2" y="584"/>
                  </a:lnTo>
                  <a:lnTo>
                    <a:pt x="3" y="563"/>
                  </a:lnTo>
                  <a:lnTo>
                    <a:pt x="5" y="541"/>
                  </a:lnTo>
                  <a:lnTo>
                    <a:pt x="7" y="523"/>
                  </a:lnTo>
                  <a:lnTo>
                    <a:pt x="9" y="504"/>
                  </a:lnTo>
                  <a:lnTo>
                    <a:pt x="13" y="489"/>
                  </a:lnTo>
                  <a:lnTo>
                    <a:pt x="17" y="481"/>
                  </a:lnTo>
                  <a:lnTo>
                    <a:pt x="24" y="471"/>
                  </a:lnTo>
                  <a:lnTo>
                    <a:pt x="33" y="464"/>
                  </a:lnTo>
                  <a:lnTo>
                    <a:pt x="42" y="458"/>
                  </a:lnTo>
                  <a:lnTo>
                    <a:pt x="51" y="456"/>
                  </a:lnTo>
                  <a:lnTo>
                    <a:pt x="62" y="454"/>
                  </a:lnTo>
                  <a:lnTo>
                    <a:pt x="77" y="453"/>
                  </a:lnTo>
                  <a:lnTo>
                    <a:pt x="90" y="454"/>
                  </a:lnTo>
                  <a:lnTo>
                    <a:pt x="108" y="456"/>
                  </a:lnTo>
                  <a:lnTo>
                    <a:pt x="123" y="457"/>
                  </a:lnTo>
                  <a:lnTo>
                    <a:pt x="137" y="458"/>
                  </a:lnTo>
                  <a:lnTo>
                    <a:pt x="155" y="459"/>
                  </a:lnTo>
                  <a:lnTo>
                    <a:pt x="173" y="456"/>
                  </a:lnTo>
                  <a:lnTo>
                    <a:pt x="189" y="453"/>
                  </a:lnTo>
                  <a:lnTo>
                    <a:pt x="204" y="446"/>
                  </a:lnTo>
                  <a:lnTo>
                    <a:pt x="214" y="441"/>
                  </a:lnTo>
                  <a:lnTo>
                    <a:pt x="223" y="431"/>
                  </a:lnTo>
                  <a:lnTo>
                    <a:pt x="230" y="420"/>
                  </a:lnTo>
                  <a:lnTo>
                    <a:pt x="235" y="407"/>
                  </a:lnTo>
                  <a:lnTo>
                    <a:pt x="237" y="394"/>
                  </a:lnTo>
                  <a:lnTo>
                    <a:pt x="236" y="385"/>
                  </a:lnTo>
                  <a:lnTo>
                    <a:pt x="235" y="367"/>
                  </a:lnTo>
                  <a:lnTo>
                    <a:pt x="236" y="349"/>
                  </a:lnTo>
                  <a:lnTo>
                    <a:pt x="239" y="335"/>
                  </a:lnTo>
                  <a:lnTo>
                    <a:pt x="243" y="322"/>
                  </a:lnTo>
                  <a:lnTo>
                    <a:pt x="249" y="313"/>
                  </a:lnTo>
                  <a:lnTo>
                    <a:pt x="261" y="303"/>
                  </a:lnTo>
                  <a:lnTo>
                    <a:pt x="272" y="297"/>
                  </a:lnTo>
                  <a:lnTo>
                    <a:pt x="288" y="291"/>
                  </a:lnTo>
                  <a:lnTo>
                    <a:pt x="304" y="287"/>
                  </a:lnTo>
                  <a:lnTo>
                    <a:pt x="317" y="283"/>
                  </a:lnTo>
                  <a:lnTo>
                    <a:pt x="333" y="281"/>
                  </a:lnTo>
                  <a:lnTo>
                    <a:pt x="348" y="277"/>
                  </a:lnTo>
                  <a:lnTo>
                    <a:pt x="366" y="273"/>
                  </a:lnTo>
                  <a:lnTo>
                    <a:pt x="384" y="264"/>
                  </a:lnTo>
                  <a:lnTo>
                    <a:pt x="398" y="253"/>
                  </a:lnTo>
                </a:path>
              </a:pathLst>
            </a:custGeom>
            <a:solidFill>
              <a:srgbClr val="FFFF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Programs : hierarchical design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838200" y="4938713"/>
            <a:ext cx="4254500" cy="92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0859" name="Group 91"/>
          <p:cNvGrpSpPr>
            <a:grpSpLocks/>
          </p:cNvGrpSpPr>
          <p:nvPr/>
        </p:nvGrpSpPr>
        <p:grpSpPr bwMode="auto">
          <a:xfrm>
            <a:off x="1568450" y="1835150"/>
            <a:ext cx="6891338" cy="3800475"/>
            <a:chOff x="988" y="1156"/>
            <a:chExt cx="4341" cy="2394"/>
          </a:xfrm>
        </p:grpSpPr>
        <p:sp>
          <p:nvSpPr>
            <p:cNvPr id="160772" name="Freeform 4"/>
            <p:cNvSpPr>
              <a:spLocks/>
            </p:cNvSpPr>
            <p:nvPr/>
          </p:nvSpPr>
          <p:spPr bwMode="auto">
            <a:xfrm>
              <a:off x="4013" y="1837"/>
              <a:ext cx="1316" cy="1248"/>
            </a:xfrm>
            <a:custGeom>
              <a:avLst/>
              <a:gdLst>
                <a:gd name="T0" fmla="*/ 922 w 1316"/>
                <a:gd name="T1" fmla="*/ 1225 h 1248"/>
                <a:gd name="T2" fmla="*/ 914 w 1316"/>
                <a:gd name="T3" fmla="*/ 1186 h 1248"/>
                <a:gd name="T4" fmla="*/ 949 w 1316"/>
                <a:gd name="T5" fmla="*/ 1122 h 1248"/>
                <a:gd name="T6" fmla="*/ 946 w 1316"/>
                <a:gd name="T7" fmla="*/ 1072 h 1248"/>
                <a:gd name="T8" fmla="*/ 919 w 1316"/>
                <a:gd name="T9" fmla="*/ 1020 h 1248"/>
                <a:gd name="T10" fmla="*/ 865 w 1316"/>
                <a:gd name="T11" fmla="*/ 981 h 1248"/>
                <a:gd name="T12" fmla="*/ 807 w 1316"/>
                <a:gd name="T13" fmla="*/ 971 h 1248"/>
                <a:gd name="T14" fmla="*/ 769 w 1316"/>
                <a:gd name="T15" fmla="*/ 971 h 1248"/>
                <a:gd name="T16" fmla="*/ 720 w 1316"/>
                <a:gd name="T17" fmla="*/ 992 h 1248"/>
                <a:gd name="T18" fmla="*/ 672 w 1316"/>
                <a:gd name="T19" fmla="*/ 1047 h 1248"/>
                <a:gd name="T20" fmla="*/ 659 w 1316"/>
                <a:gd name="T21" fmla="*/ 1098 h 1248"/>
                <a:gd name="T22" fmla="*/ 672 w 1316"/>
                <a:gd name="T23" fmla="*/ 1150 h 1248"/>
                <a:gd name="T24" fmla="*/ 694 w 1316"/>
                <a:gd name="T25" fmla="*/ 1200 h 1248"/>
                <a:gd name="T26" fmla="*/ 661 w 1316"/>
                <a:gd name="T27" fmla="*/ 1247 h 1248"/>
                <a:gd name="T28" fmla="*/ 291 w 1316"/>
                <a:gd name="T29" fmla="*/ 903 h 1248"/>
                <a:gd name="T30" fmla="*/ 267 w 1316"/>
                <a:gd name="T31" fmla="*/ 882 h 1248"/>
                <a:gd name="T32" fmla="*/ 224 w 1316"/>
                <a:gd name="T33" fmla="*/ 875 h 1248"/>
                <a:gd name="T34" fmla="*/ 159 w 1316"/>
                <a:gd name="T35" fmla="*/ 910 h 1248"/>
                <a:gd name="T36" fmla="*/ 106 w 1316"/>
                <a:gd name="T37" fmla="*/ 905 h 1248"/>
                <a:gd name="T38" fmla="*/ 49 w 1316"/>
                <a:gd name="T39" fmla="*/ 881 h 1248"/>
                <a:gd name="T40" fmla="*/ 7 w 1316"/>
                <a:gd name="T41" fmla="*/ 830 h 1248"/>
                <a:gd name="T42" fmla="*/ 0 w 1316"/>
                <a:gd name="T43" fmla="*/ 771 h 1248"/>
                <a:gd name="T44" fmla="*/ 7 w 1316"/>
                <a:gd name="T45" fmla="*/ 712 h 1248"/>
                <a:gd name="T46" fmla="*/ 49 w 1316"/>
                <a:gd name="T47" fmla="*/ 664 h 1248"/>
                <a:gd name="T48" fmla="*/ 106 w 1316"/>
                <a:gd name="T49" fmla="*/ 635 h 1248"/>
                <a:gd name="T50" fmla="*/ 159 w 1316"/>
                <a:gd name="T51" fmla="*/ 634 h 1248"/>
                <a:gd name="T52" fmla="*/ 223 w 1316"/>
                <a:gd name="T53" fmla="*/ 666 h 1248"/>
                <a:gd name="T54" fmla="*/ 267 w 1316"/>
                <a:gd name="T55" fmla="*/ 660 h 1248"/>
                <a:gd name="T56" fmla="*/ 291 w 1316"/>
                <a:gd name="T57" fmla="*/ 625 h 1248"/>
                <a:gd name="T58" fmla="*/ 661 w 1316"/>
                <a:gd name="T59" fmla="*/ 284 h 1248"/>
                <a:gd name="T60" fmla="*/ 694 w 1316"/>
                <a:gd name="T61" fmla="*/ 229 h 1248"/>
                <a:gd name="T62" fmla="*/ 672 w 1316"/>
                <a:gd name="T63" fmla="*/ 179 h 1248"/>
                <a:gd name="T64" fmla="*/ 659 w 1316"/>
                <a:gd name="T65" fmla="*/ 125 h 1248"/>
                <a:gd name="T66" fmla="*/ 672 w 1316"/>
                <a:gd name="T67" fmla="*/ 75 h 1248"/>
                <a:gd name="T68" fmla="*/ 716 w 1316"/>
                <a:gd name="T69" fmla="*/ 20 h 1248"/>
                <a:gd name="T70" fmla="*/ 767 w 1316"/>
                <a:gd name="T71" fmla="*/ 0 h 1248"/>
                <a:gd name="T72" fmla="*/ 838 w 1316"/>
                <a:gd name="T73" fmla="*/ 0 h 1248"/>
                <a:gd name="T74" fmla="*/ 889 w 1316"/>
                <a:gd name="T75" fmla="*/ 20 h 1248"/>
                <a:gd name="T76" fmla="*/ 936 w 1316"/>
                <a:gd name="T77" fmla="*/ 75 h 1248"/>
                <a:gd name="T78" fmla="*/ 949 w 1316"/>
                <a:gd name="T79" fmla="*/ 125 h 1248"/>
                <a:gd name="T80" fmla="*/ 936 w 1316"/>
                <a:gd name="T81" fmla="*/ 179 h 1248"/>
                <a:gd name="T82" fmla="*/ 911 w 1316"/>
                <a:gd name="T83" fmla="*/ 229 h 1248"/>
                <a:gd name="T84" fmla="*/ 941 w 1316"/>
                <a:gd name="T85" fmla="*/ 284 h 1248"/>
                <a:gd name="T86" fmla="*/ 1315 w 1316"/>
                <a:gd name="T87" fmla="*/ 1247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16" h="1248">
                  <a:moveTo>
                    <a:pt x="955" y="1247"/>
                  </a:moveTo>
                  <a:lnTo>
                    <a:pt x="922" y="1225"/>
                  </a:lnTo>
                  <a:lnTo>
                    <a:pt x="914" y="1200"/>
                  </a:lnTo>
                  <a:lnTo>
                    <a:pt x="914" y="1186"/>
                  </a:lnTo>
                  <a:lnTo>
                    <a:pt x="938" y="1150"/>
                  </a:lnTo>
                  <a:lnTo>
                    <a:pt x="949" y="1122"/>
                  </a:lnTo>
                  <a:lnTo>
                    <a:pt x="949" y="1098"/>
                  </a:lnTo>
                  <a:lnTo>
                    <a:pt x="946" y="1072"/>
                  </a:lnTo>
                  <a:lnTo>
                    <a:pt x="938" y="1047"/>
                  </a:lnTo>
                  <a:lnTo>
                    <a:pt x="919" y="1020"/>
                  </a:lnTo>
                  <a:lnTo>
                    <a:pt x="890" y="992"/>
                  </a:lnTo>
                  <a:lnTo>
                    <a:pt x="865" y="981"/>
                  </a:lnTo>
                  <a:lnTo>
                    <a:pt x="841" y="971"/>
                  </a:lnTo>
                  <a:lnTo>
                    <a:pt x="807" y="971"/>
                  </a:lnTo>
                  <a:lnTo>
                    <a:pt x="803" y="971"/>
                  </a:lnTo>
                  <a:lnTo>
                    <a:pt x="769" y="971"/>
                  </a:lnTo>
                  <a:lnTo>
                    <a:pt x="743" y="981"/>
                  </a:lnTo>
                  <a:lnTo>
                    <a:pt x="720" y="992"/>
                  </a:lnTo>
                  <a:lnTo>
                    <a:pt x="689" y="1020"/>
                  </a:lnTo>
                  <a:lnTo>
                    <a:pt x="672" y="1047"/>
                  </a:lnTo>
                  <a:lnTo>
                    <a:pt x="661" y="1072"/>
                  </a:lnTo>
                  <a:lnTo>
                    <a:pt x="659" y="1098"/>
                  </a:lnTo>
                  <a:lnTo>
                    <a:pt x="661" y="1122"/>
                  </a:lnTo>
                  <a:lnTo>
                    <a:pt x="672" y="1150"/>
                  </a:lnTo>
                  <a:lnTo>
                    <a:pt x="694" y="1186"/>
                  </a:lnTo>
                  <a:lnTo>
                    <a:pt x="694" y="1200"/>
                  </a:lnTo>
                  <a:lnTo>
                    <a:pt x="688" y="1225"/>
                  </a:lnTo>
                  <a:lnTo>
                    <a:pt x="661" y="1247"/>
                  </a:lnTo>
                  <a:lnTo>
                    <a:pt x="291" y="1247"/>
                  </a:lnTo>
                  <a:lnTo>
                    <a:pt x="291" y="903"/>
                  </a:lnTo>
                  <a:lnTo>
                    <a:pt x="291" y="910"/>
                  </a:lnTo>
                  <a:lnTo>
                    <a:pt x="267" y="882"/>
                  </a:lnTo>
                  <a:lnTo>
                    <a:pt x="237" y="875"/>
                  </a:lnTo>
                  <a:lnTo>
                    <a:pt x="224" y="875"/>
                  </a:lnTo>
                  <a:lnTo>
                    <a:pt x="186" y="900"/>
                  </a:lnTo>
                  <a:lnTo>
                    <a:pt x="159" y="910"/>
                  </a:lnTo>
                  <a:lnTo>
                    <a:pt x="132" y="910"/>
                  </a:lnTo>
                  <a:lnTo>
                    <a:pt x="106" y="905"/>
                  </a:lnTo>
                  <a:lnTo>
                    <a:pt x="79" y="900"/>
                  </a:lnTo>
                  <a:lnTo>
                    <a:pt x="49" y="881"/>
                  </a:lnTo>
                  <a:lnTo>
                    <a:pt x="22" y="852"/>
                  </a:lnTo>
                  <a:lnTo>
                    <a:pt x="7" y="830"/>
                  </a:lnTo>
                  <a:lnTo>
                    <a:pt x="0" y="806"/>
                  </a:lnTo>
                  <a:lnTo>
                    <a:pt x="0" y="771"/>
                  </a:lnTo>
                  <a:lnTo>
                    <a:pt x="0" y="736"/>
                  </a:lnTo>
                  <a:lnTo>
                    <a:pt x="7" y="712"/>
                  </a:lnTo>
                  <a:lnTo>
                    <a:pt x="22" y="690"/>
                  </a:lnTo>
                  <a:lnTo>
                    <a:pt x="49" y="664"/>
                  </a:lnTo>
                  <a:lnTo>
                    <a:pt x="79" y="645"/>
                  </a:lnTo>
                  <a:lnTo>
                    <a:pt x="106" y="635"/>
                  </a:lnTo>
                  <a:lnTo>
                    <a:pt x="132" y="634"/>
                  </a:lnTo>
                  <a:lnTo>
                    <a:pt x="159" y="634"/>
                  </a:lnTo>
                  <a:lnTo>
                    <a:pt x="186" y="645"/>
                  </a:lnTo>
                  <a:lnTo>
                    <a:pt x="223" y="666"/>
                  </a:lnTo>
                  <a:lnTo>
                    <a:pt x="237" y="667"/>
                  </a:lnTo>
                  <a:lnTo>
                    <a:pt x="267" y="660"/>
                  </a:lnTo>
                  <a:lnTo>
                    <a:pt x="294" y="634"/>
                  </a:lnTo>
                  <a:lnTo>
                    <a:pt x="291" y="625"/>
                  </a:lnTo>
                  <a:lnTo>
                    <a:pt x="291" y="284"/>
                  </a:lnTo>
                  <a:lnTo>
                    <a:pt x="661" y="284"/>
                  </a:lnTo>
                  <a:lnTo>
                    <a:pt x="686" y="254"/>
                  </a:lnTo>
                  <a:lnTo>
                    <a:pt x="694" y="229"/>
                  </a:lnTo>
                  <a:lnTo>
                    <a:pt x="694" y="215"/>
                  </a:lnTo>
                  <a:lnTo>
                    <a:pt x="672" y="179"/>
                  </a:lnTo>
                  <a:lnTo>
                    <a:pt x="659" y="150"/>
                  </a:lnTo>
                  <a:lnTo>
                    <a:pt x="659" y="125"/>
                  </a:lnTo>
                  <a:lnTo>
                    <a:pt x="661" y="101"/>
                  </a:lnTo>
                  <a:lnTo>
                    <a:pt x="672" y="75"/>
                  </a:lnTo>
                  <a:lnTo>
                    <a:pt x="688" y="46"/>
                  </a:lnTo>
                  <a:lnTo>
                    <a:pt x="716" y="20"/>
                  </a:lnTo>
                  <a:lnTo>
                    <a:pt x="742" y="8"/>
                  </a:lnTo>
                  <a:lnTo>
                    <a:pt x="767" y="0"/>
                  </a:lnTo>
                  <a:lnTo>
                    <a:pt x="803" y="0"/>
                  </a:lnTo>
                  <a:lnTo>
                    <a:pt x="838" y="0"/>
                  </a:lnTo>
                  <a:lnTo>
                    <a:pt x="864" y="8"/>
                  </a:lnTo>
                  <a:lnTo>
                    <a:pt x="889" y="20"/>
                  </a:lnTo>
                  <a:lnTo>
                    <a:pt x="919" y="46"/>
                  </a:lnTo>
                  <a:lnTo>
                    <a:pt x="936" y="75"/>
                  </a:lnTo>
                  <a:lnTo>
                    <a:pt x="946" y="101"/>
                  </a:lnTo>
                  <a:lnTo>
                    <a:pt x="949" y="125"/>
                  </a:lnTo>
                  <a:lnTo>
                    <a:pt x="949" y="150"/>
                  </a:lnTo>
                  <a:lnTo>
                    <a:pt x="936" y="179"/>
                  </a:lnTo>
                  <a:lnTo>
                    <a:pt x="914" y="213"/>
                  </a:lnTo>
                  <a:lnTo>
                    <a:pt x="911" y="229"/>
                  </a:lnTo>
                  <a:lnTo>
                    <a:pt x="919" y="254"/>
                  </a:lnTo>
                  <a:lnTo>
                    <a:pt x="941" y="284"/>
                  </a:lnTo>
                  <a:lnTo>
                    <a:pt x="1315" y="284"/>
                  </a:lnTo>
                  <a:lnTo>
                    <a:pt x="1315" y="1247"/>
                  </a:lnTo>
                  <a:lnTo>
                    <a:pt x="955" y="1247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73" name="Freeform 5"/>
            <p:cNvSpPr>
              <a:spLocks/>
            </p:cNvSpPr>
            <p:nvPr/>
          </p:nvSpPr>
          <p:spPr bwMode="auto">
            <a:xfrm>
              <a:off x="988" y="2347"/>
              <a:ext cx="1318" cy="909"/>
            </a:xfrm>
            <a:custGeom>
              <a:avLst/>
              <a:gdLst>
                <a:gd name="T0" fmla="*/ 0 w 1318"/>
                <a:gd name="T1" fmla="*/ 711 h 909"/>
                <a:gd name="T2" fmla="*/ 0 w 1318"/>
                <a:gd name="T3" fmla="*/ 0 h 909"/>
                <a:gd name="T4" fmla="*/ 1021 w 1318"/>
                <a:gd name="T5" fmla="*/ 0 h 909"/>
                <a:gd name="T6" fmla="*/ 1021 w 1318"/>
                <a:gd name="T7" fmla="*/ 262 h 909"/>
                <a:gd name="T8" fmla="*/ 1050 w 1318"/>
                <a:gd name="T9" fmla="*/ 274 h 909"/>
                <a:gd name="T10" fmla="*/ 1076 w 1318"/>
                <a:gd name="T11" fmla="*/ 280 h 909"/>
                <a:gd name="T12" fmla="*/ 1089 w 1318"/>
                <a:gd name="T13" fmla="*/ 280 h 909"/>
                <a:gd name="T14" fmla="*/ 1130 w 1318"/>
                <a:gd name="T15" fmla="*/ 264 h 909"/>
                <a:gd name="T16" fmla="*/ 1155 w 1318"/>
                <a:gd name="T17" fmla="*/ 254 h 909"/>
                <a:gd name="T18" fmla="*/ 1182 w 1318"/>
                <a:gd name="T19" fmla="*/ 254 h 909"/>
                <a:gd name="T20" fmla="*/ 1211 w 1318"/>
                <a:gd name="T21" fmla="*/ 255 h 909"/>
                <a:gd name="T22" fmla="*/ 1236 w 1318"/>
                <a:gd name="T23" fmla="*/ 264 h 909"/>
                <a:gd name="T24" fmla="*/ 1268 w 1318"/>
                <a:gd name="T25" fmla="*/ 275 h 909"/>
                <a:gd name="T26" fmla="*/ 1294 w 1318"/>
                <a:gd name="T27" fmla="*/ 294 h 909"/>
                <a:gd name="T28" fmla="*/ 1305 w 1318"/>
                <a:gd name="T29" fmla="*/ 313 h 909"/>
                <a:gd name="T30" fmla="*/ 1317 w 1318"/>
                <a:gd name="T31" fmla="*/ 329 h 909"/>
                <a:gd name="T32" fmla="*/ 1317 w 1318"/>
                <a:gd name="T33" fmla="*/ 355 h 909"/>
                <a:gd name="T34" fmla="*/ 1317 w 1318"/>
                <a:gd name="T35" fmla="*/ 379 h 909"/>
                <a:gd name="T36" fmla="*/ 1305 w 1318"/>
                <a:gd name="T37" fmla="*/ 395 h 909"/>
                <a:gd name="T38" fmla="*/ 1294 w 1318"/>
                <a:gd name="T39" fmla="*/ 412 h 909"/>
                <a:gd name="T40" fmla="*/ 1268 w 1318"/>
                <a:gd name="T41" fmla="*/ 433 h 909"/>
                <a:gd name="T42" fmla="*/ 1236 w 1318"/>
                <a:gd name="T43" fmla="*/ 447 h 909"/>
                <a:gd name="T44" fmla="*/ 1211 w 1318"/>
                <a:gd name="T45" fmla="*/ 453 h 909"/>
                <a:gd name="T46" fmla="*/ 1182 w 1318"/>
                <a:gd name="T47" fmla="*/ 454 h 909"/>
                <a:gd name="T48" fmla="*/ 1155 w 1318"/>
                <a:gd name="T49" fmla="*/ 453 h 909"/>
                <a:gd name="T50" fmla="*/ 1130 w 1318"/>
                <a:gd name="T51" fmla="*/ 447 h 909"/>
                <a:gd name="T52" fmla="*/ 1089 w 1318"/>
                <a:gd name="T53" fmla="*/ 430 h 909"/>
                <a:gd name="T54" fmla="*/ 1076 w 1318"/>
                <a:gd name="T55" fmla="*/ 430 h 909"/>
                <a:gd name="T56" fmla="*/ 1050 w 1318"/>
                <a:gd name="T57" fmla="*/ 434 h 909"/>
                <a:gd name="T58" fmla="*/ 1021 w 1318"/>
                <a:gd name="T59" fmla="*/ 450 h 909"/>
                <a:gd name="T60" fmla="*/ 1021 w 1318"/>
                <a:gd name="T61" fmla="*/ 711 h 909"/>
                <a:gd name="T62" fmla="*/ 650 w 1318"/>
                <a:gd name="T63" fmla="*/ 711 h 909"/>
                <a:gd name="T64" fmla="*/ 653 w 1318"/>
                <a:gd name="T65" fmla="*/ 708 h 909"/>
                <a:gd name="T66" fmla="*/ 628 w 1318"/>
                <a:gd name="T67" fmla="*/ 724 h 909"/>
                <a:gd name="T68" fmla="*/ 620 w 1318"/>
                <a:gd name="T69" fmla="*/ 741 h 909"/>
                <a:gd name="T70" fmla="*/ 620 w 1318"/>
                <a:gd name="T71" fmla="*/ 752 h 909"/>
                <a:gd name="T72" fmla="*/ 642 w 1318"/>
                <a:gd name="T73" fmla="*/ 779 h 909"/>
                <a:gd name="T74" fmla="*/ 655 w 1318"/>
                <a:gd name="T75" fmla="*/ 798 h 909"/>
                <a:gd name="T76" fmla="*/ 655 w 1318"/>
                <a:gd name="T77" fmla="*/ 817 h 909"/>
                <a:gd name="T78" fmla="*/ 655 w 1318"/>
                <a:gd name="T79" fmla="*/ 834 h 909"/>
                <a:gd name="T80" fmla="*/ 642 w 1318"/>
                <a:gd name="T81" fmla="*/ 853 h 909"/>
                <a:gd name="T82" fmla="*/ 623 w 1318"/>
                <a:gd name="T83" fmla="*/ 873 h 909"/>
                <a:gd name="T84" fmla="*/ 596 w 1318"/>
                <a:gd name="T85" fmla="*/ 893 h 909"/>
                <a:gd name="T86" fmla="*/ 573 w 1318"/>
                <a:gd name="T87" fmla="*/ 902 h 909"/>
                <a:gd name="T88" fmla="*/ 547 w 1318"/>
                <a:gd name="T89" fmla="*/ 908 h 909"/>
                <a:gd name="T90" fmla="*/ 510 w 1318"/>
                <a:gd name="T91" fmla="*/ 908 h 909"/>
                <a:gd name="T92" fmla="*/ 475 w 1318"/>
                <a:gd name="T93" fmla="*/ 908 h 909"/>
                <a:gd name="T94" fmla="*/ 450 w 1318"/>
                <a:gd name="T95" fmla="*/ 902 h 909"/>
                <a:gd name="T96" fmla="*/ 426 w 1318"/>
                <a:gd name="T97" fmla="*/ 893 h 909"/>
                <a:gd name="T98" fmla="*/ 396 w 1318"/>
                <a:gd name="T99" fmla="*/ 873 h 909"/>
                <a:gd name="T100" fmla="*/ 378 w 1318"/>
                <a:gd name="T101" fmla="*/ 853 h 909"/>
                <a:gd name="T102" fmla="*/ 369 w 1318"/>
                <a:gd name="T103" fmla="*/ 834 h 909"/>
                <a:gd name="T104" fmla="*/ 367 w 1318"/>
                <a:gd name="T105" fmla="*/ 817 h 909"/>
                <a:gd name="T106" fmla="*/ 367 w 1318"/>
                <a:gd name="T107" fmla="*/ 798 h 909"/>
                <a:gd name="T108" fmla="*/ 378 w 1318"/>
                <a:gd name="T109" fmla="*/ 779 h 909"/>
                <a:gd name="T110" fmla="*/ 402 w 1318"/>
                <a:gd name="T111" fmla="*/ 752 h 909"/>
                <a:gd name="T112" fmla="*/ 402 w 1318"/>
                <a:gd name="T113" fmla="*/ 741 h 909"/>
                <a:gd name="T114" fmla="*/ 394 w 1318"/>
                <a:gd name="T115" fmla="*/ 724 h 909"/>
                <a:gd name="T116" fmla="*/ 372 w 1318"/>
                <a:gd name="T117" fmla="*/ 711 h 909"/>
                <a:gd name="T118" fmla="*/ 0 w 1318"/>
                <a:gd name="T119" fmla="*/ 711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18" h="909">
                  <a:moveTo>
                    <a:pt x="0" y="711"/>
                  </a:moveTo>
                  <a:lnTo>
                    <a:pt x="0" y="0"/>
                  </a:lnTo>
                  <a:lnTo>
                    <a:pt x="1021" y="0"/>
                  </a:lnTo>
                  <a:lnTo>
                    <a:pt x="1021" y="262"/>
                  </a:lnTo>
                  <a:lnTo>
                    <a:pt x="1050" y="274"/>
                  </a:lnTo>
                  <a:lnTo>
                    <a:pt x="1076" y="280"/>
                  </a:lnTo>
                  <a:lnTo>
                    <a:pt x="1089" y="280"/>
                  </a:lnTo>
                  <a:lnTo>
                    <a:pt x="1130" y="264"/>
                  </a:lnTo>
                  <a:lnTo>
                    <a:pt x="1155" y="254"/>
                  </a:lnTo>
                  <a:lnTo>
                    <a:pt x="1182" y="254"/>
                  </a:lnTo>
                  <a:lnTo>
                    <a:pt x="1211" y="255"/>
                  </a:lnTo>
                  <a:lnTo>
                    <a:pt x="1236" y="264"/>
                  </a:lnTo>
                  <a:lnTo>
                    <a:pt x="1268" y="275"/>
                  </a:lnTo>
                  <a:lnTo>
                    <a:pt x="1294" y="294"/>
                  </a:lnTo>
                  <a:lnTo>
                    <a:pt x="1305" y="313"/>
                  </a:lnTo>
                  <a:lnTo>
                    <a:pt x="1317" y="329"/>
                  </a:lnTo>
                  <a:lnTo>
                    <a:pt x="1317" y="355"/>
                  </a:lnTo>
                  <a:lnTo>
                    <a:pt x="1317" y="379"/>
                  </a:lnTo>
                  <a:lnTo>
                    <a:pt x="1305" y="395"/>
                  </a:lnTo>
                  <a:lnTo>
                    <a:pt x="1294" y="412"/>
                  </a:lnTo>
                  <a:lnTo>
                    <a:pt x="1268" y="433"/>
                  </a:lnTo>
                  <a:lnTo>
                    <a:pt x="1236" y="447"/>
                  </a:lnTo>
                  <a:lnTo>
                    <a:pt x="1211" y="453"/>
                  </a:lnTo>
                  <a:lnTo>
                    <a:pt x="1182" y="454"/>
                  </a:lnTo>
                  <a:lnTo>
                    <a:pt x="1155" y="453"/>
                  </a:lnTo>
                  <a:lnTo>
                    <a:pt x="1130" y="447"/>
                  </a:lnTo>
                  <a:lnTo>
                    <a:pt x="1089" y="430"/>
                  </a:lnTo>
                  <a:lnTo>
                    <a:pt x="1076" y="430"/>
                  </a:lnTo>
                  <a:lnTo>
                    <a:pt x="1050" y="434"/>
                  </a:lnTo>
                  <a:lnTo>
                    <a:pt x="1021" y="450"/>
                  </a:lnTo>
                  <a:lnTo>
                    <a:pt x="1021" y="711"/>
                  </a:lnTo>
                  <a:lnTo>
                    <a:pt x="650" y="711"/>
                  </a:lnTo>
                  <a:lnTo>
                    <a:pt x="653" y="708"/>
                  </a:lnTo>
                  <a:lnTo>
                    <a:pt x="628" y="724"/>
                  </a:lnTo>
                  <a:lnTo>
                    <a:pt x="620" y="741"/>
                  </a:lnTo>
                  <a:lnTo>
                    <a:pt x="620" y="752"/>
                  </a:lnTo>
                  <a:lnTo>
                    <a:pt x="642" y="779"/>
                  </a:lnTo>
                  <a:lnTo>
                    <a:pt x="655" y="798"/>
                  </a:lnTo>
                  <a:lnTo>
                    <a:pt x="655" y="817"/>
                  </a:lnTo>
                  <a:lnTo>
                    <a:pt x="655" y="834"/>
                  </a:lnTo>
                  <a:lnTo>
                    <a:pt x="642" y="853"/>
                  </a:lnTo>
                  <a:lnTo>
                    <a:pt x="623" y="873"/>
                  </a:lnTo>
                  <a:lnTo>
                    <a:pt x="596" y="893"/>
                  </a:lnTo>
                  <a:lnTo>
                    <a:pt x="573" y="902"/>
                  </a:lnTo>
                  <a:lnTo>
                    <a:pt x="547" y="908"/>
                  </a:lnTo>
                  <a:lnTo>
                    <a:pt x="510" y="908"/>
                  </a:lnTo>
                  <a:lnTo>
                    <a:pt x="475" y="908"/>
                  </a:lnTo>
                  <a:lnTo>
                    <a:pt x="450" y="902"/>
                  </a:lnTo>
                  <a:lnTo>
                    <a:pt x="426" y="893"/>
                  </a:lnTo>
                  <a:lnTo>
                    <a:pt x="396" y="873"/>
                  </a:lnTo>
                  <a:lnTo>
                    <a:pt x="378" y="853"/>
                  </a:lnTo>
                  <a:lnTo>
                    <a:pt x="369" y="834"/>
                  </a:lnTo>
                  <a:lnTo>
                    <a:pt x="367" y="817"/>
                  </a:lnTo>
                  <a:lnTo>
                    <a:pt x="367" y="798"/>
                  </a:lnTo>
                  <a:lnTo>
                    <a:pt x="378" y="779"/>
                  </a:lnTo>
                  <a:lnTo>
                    <a:pt x="402" y="752"/>
                  </a:lnTo>
                  <a:lnTo>
                    <a:pt x="402" y="741"/>
                  </a:lnTo>
                  <a:lnTo>
                    <a:pt x="394" y="724"/>
                  </a:lnTo>
                  <a:lnTo>
                    <a:pt x="372" y="711"/>
                  </a:lnTo>
                  <a:lnTo>
                    <a:pt x="0" y="711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74" name="Freeform 6"/>
            <p:cNvSpPr>
              <a:spLocks/>
            </p:cNvSpPr>
            <p:nvPr/>
          </p:nvSpPr>
          <p:spPr bwMode="auto">
            <a:xfrm>
              <a:off x="4484" y="1501"/>
              <a:ext cx="582" cy="543"/>
            </a:xfrm>
            <a:custGeom>
              <a:avLst/>
              <a:gdLst>
                <a:gd name="T0" fmla="*/ 513 w 582"/>
                <a:gd name="T1" fmla="*/ 91 h 543"/>
                <a:gd name="T2" fmla="*/ 519 w 582"/>
                <a:gd name="T3" fmla="*/ 65 h 543"/>
                <a:gd name="T4" fmla="*/ 521 w 582"/>
                <a:gd name="T5" fmla="*/ 34 h 543"/>
                <a:gd name="T6" fmla="*/ 489 w 582"/>
                <a:gd name="T7" fmla="*/ 0 h 543"/>
                <a:gd name="T8" fmla="*/ 423 w 582"/>
                <a:gd name="T9" fmla="*/ 41 h 543"/>
                <a:gd name="T10" fmla="*/ 429 w 582"/>
                <a:gd name="T11" fmla="*/ 69 h 543"/>
                <a:gd name="T12" fmla="*/ 440 w 582"/>
                <a:gd name="T13" fmla="*/ 91 h 543"/>
                <a:gd name="T14" fmla="*/ 467 w 582"/>
                <a:gd name="T15" fmla="*/ 109 h 543"/>
                <a:gd name="T16" fmla="*/ 419 w 582"/>
                <a:gd name="T17" fmla="*/ 174 h 543"/>
                <a:gd name="T18" fmla="*/ 401 w 582"/>
                <a:gd name="T19" fmla="*/ 186 h 543"/>
                <a:gd name="T20" fmla="*/ 366 w 582"/>
                <a:gd name="T21" fmla="*/ 196 h 543"/>
                <a:gd name="T22" fmla="*/ 304 w 582"/>
                <a:gd name="T23" fmla="*/ 202 h 543"/>
                <a:gd name="T24" fmla="*/ 265 w 582"/>
                <a:gd name="T25" fmla="*/ 216 h 543"/>
                <a:gd name="T26" fmla="*/ 254 w 582"/>
                <a:gd name="T27" fmla="*/ 174 h 543"/>
                <a:gd name="T28" fmla="*/ 219 w 582"/>
                <a:gd name="T29" fmla="*/ 134 h 543"/>
                <a:gd name="T30" fmla="*/ 179 w 582"/>
                <a:gd name="T31" fmla="*/ 144 h 543"/>
                <a:gd name="T32" fmla="*/ 119 w 582"/>
                <a:gd name="T33" fmla="*/ 202 h 543"/>
                <a:gd name="T34" fmla="*/ 101 w 582"/>
                <a:gd name="T35" fmla="*/ 237 h 543"/>
                <a:gd name="T36" fmla="*/ 11 w 582"/>
                <a:gd name="T37" fmla="*/ 260 h 543"/>
                <a:gd name="T38" fmla="*/ 48 w 582"/>
                <a:gd name="T39" fmla="*/ 505 h 543"/>
                <a:gd name="T40" fmla="*/ 108 w 582"/>
                <a:gd name="T41" fmla="*/ 482 h 543"/>
                <a:gd name="T42" fmla="*/ 131 w 582"/>
                <a:gd name="T43" fmla="*/ 531 h 543"/>
                <a:gd name="T44" fmla="*/ 162 w 582"/>
                <a:gd name="T45" fmla="*/ 478 h 543"/>
                <a:gd name="T46" fmla="*/ 255 w 582"/>
                <a:gd name="T47" fmla="*/ 495 h 543"/>
                <a:gd name="T48" fmla="*/ 195 w 582"/>
                <a:gd name="T49" fmla="*/ 515 h 543"/>
                <a:gd name="T50" fmla="*/ 246 w 582"/>
                <a:gd name="T51" fmla="*/ 530 h 543"/>
                <a:gd name="T52" fmla="*/ 306 w 582"/>
                <a:gd name="T53" fmla="*/ 527 h 543"/>
                <a:gd name="T54" fmla="*/ 320 w 582"/>
                <a:gd name="T55" fmla="*/ 500 h 543"/>
                <a:gd name="T56" fmla="*/ 352 w 582"/>
                <a:gd name="T57" fmla="*/ 500 h 543"/>
                <a:gd name="T58" fmla="*/ 341 w 582"/>
                <a:gd name="T59" fmla="*/ 527 h 543"/>
                <a:gd name="T60" fmla="*/ 355 w 582"/>
                <a:gd name="T61" fmla="*/ 513 h 543"/>
                <a:gd name="T62" fmla="*/ 418 w 582"/>
                <a:gd name="T63" fmla="*/ 502 h 543"/>
                <a:gd name="T64" fmla="*/ 434 w 582"/>
                <a:gd name="T65" fmla="*/ 515 h 543"/>
                <a:gd name="T66" fmla="*/ 426 w 582"/>
                <a:gd name="T67" fmla="*/ 537 h 543"/>
                <a:gd name="T68" fmla="*/ 454 w 582"/>
                <a:gd name="T69" fmla="*/ 533 h 543"/>
                <a:gd name="T70" fmla="*/ 462 w 582"/>
                <a:gd name="T71" fmla="*/ 507 h 543"/>
                <a:gd name="T72" fmla="*/ 481 w 582"/>
                <a:gd name="T73" fmla="*/ 530 h 543"/>
                <a:gd name="T74" fmla="*/ 506 w 582"/>
                <a:gd name="T75" fmla="*/ 533 h 543"/>
                <a:gd name="T76" fmla="*/ 500 w 582"/>
                <a:gd name="T77" fmla="*/ 515 h 543"/>
                <a:gd name="T78" fmla="*/ 521 w 582"/>
                <a:gd name="T79" fmla="*/ 502 h 543"/>
                <a:gd name="T80" fmla="*/ 535 w 582"/>
                <a:gd name="T81" fmla="*/ 527 h 543"/>
                <a:gd name="T82" fmla="*/ 558 w 582"/>
                <a:gd name="T83" fmla="*/ 510 h 543"/>
                <a:gd name="T84" fmla="*/ 547 w 582"/>
                <a:gd name="T85" fmla="*/ 497 h 543"/>
                <a:gd name="T86" fmla="*/ 462 w 582"/>
                <a:gd name="T87" fmla="*/ 482 h 543"/>
                <a:gd name="T88" fmla="*/ 453 w 582"/>
                <a:gd name="T89" fmla="*/ 442 h 543"/>
                <a:gd name="T90" fmla="*/ 486 w 582"/>
                <a:gd name="T91" fmla="*/ 406 h 543"/>
                <a:gd name="T92" fmla="*/ 519 w 582"/>
                <a:gd name="T93" fmla="*/ 410 h 543"/>
                <a:gd name="T94" fmla="*/ 535 w 582"/>
                <a:gd name="T95" fmla="*/ 361 h 543"/>
                <a:gd name="T96" fmla="*/ 547 w 582"/>
                <a:gd name="T97" fmla="*/ 319 h 543"/>
                <a:gd name="T98" fmla="*/ 581 w 582"/>
                <a:gd name="T99" fmla="*/ 161 h 543"/>
                <a:gd name="T100" fmla="*/ 533 w 582"/>
                <a:gd name="T101" fmla="*/ 11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2" h="543">
                  <a:moveTo>
                    <a:pt x="525" y="109"/>
                  </a:moveTo>
                  <a:lnTo>
                    <a:pt x="522" y="93"/>
                  </a:lnTo>
                  <a:lnTo>
                    <a:pt x="519" y="91"/>
                  </a:lnTo>
                  <a:lnTo>
                    <a:pt x="513" y="91"/>
                  </a:lnTo>
                  <a:lnTo>
                    <a:pt x="509" y="86"/>
                  </a:lnTo>
                  <a:lnTo>
                    <a:pt x="513" y="79"/>
                  </a:lnTo>
                  <a:lnTo>
                    <a:pt x="519" y="75"/>
                  </a:lnTo>
                  <a:lnTo>
                    <a:pt x="519" y="65"/>
                  </a:lnTo>
                  <a:lnTo>
                    <a:pt x="522" y="56"/>
                  </a:lnTo>
                  <a:lnTo>
                    <a:pt x="522" y="44"/>
                  </a:lnTo>
                  <a:lnTo>
                    <a:pt x="525" y="40"/>
                  </a:lnTo>
                  <a:lnTo>
                    <a:pt x="521" y="34"/>
                  </a:lnTo>
                  <a:lnTo>
                    <a:pt x="521" y="18"/>
                  </a:lnTo>
                  <a:lnTo>
                    <a:pt x="514" y="10"/>
                  </a:lnTo>
                  <a:lnTo>
                    <a:pt x="505" y="1"/>
                  </a:lnTo>
                  <a:lnTo>
                    <a:pt x="489" y="0"/>
                  </a:lnTo>
                  <a:lnTo>
                    <a:pt x="448" y="4"/>
                  </a:lnTo>
                  <a:lnTo>
                    <a:pt x="429" y="20"/>
                  </a:lnTo>
                  <a:lnTo>
                    <a:pt x="423" y="39"/>
                  </a:lnTo>
                  <a:lnTo>
                    <a:pt x="423" y="41"/>
                  </a:lnTo>
                  <a:lnTo>
                    <a:pt x="429" y="49"/>
                  </a:lnTo>
                  <a:lnTo>
                    <a:pt x="426" y="56"/>
                  </a:lnTo>
                  <a:lnTo>
                    <a:pt x="434" y="60"/>
                  </a:lnTo>
                  <a:lnTo>
                    <a:pt x="429" y="69"/>
                  </a:lnTo>
                  <a:lnTo>
                    <a:pt x="427" y="76"/>
                  </a:lnTo>
                  <a:lnTo>
                    <a:pt x="435" y="76"/>
                  </a:lnTo>
                  <a:lnTo>
                    <a:pt x="438" y="79"/>
                  </a:lnTo>
                  <a:lnTo>
                    <a:pt x="440" y="91"/>
                  </a:lnTo>
                  <a:lnTo>
                    <a:pt x="446" y="96"/>
                  </a:lnTo>
                  <a:lnTo>
                    <a:pt x="446" y="101"/>
                  </a:lnTo>
                  <a:lnTo>
                    <a:pt x="453" y="104"/>
                  </a:lnTo>
                  <a:lnTo>
                    <a:pt x="467" y="109"/>
                  </a:lnTo>
                  <a:lnTo>
                    <a:pt x="467" y="114"/>
                  </a:lnTo>
                  <a:lnTo>
                    <a:pt x="442" y="144"/>
                  </a:lnTo>
                  <a:lnTo>
                    <a:pt x="426" y="169"/>
                  </a:lnTo>
                  <a:lnTo>
                    <a:pt x="419" y="174"/>
                  </a:lnTo>
                  <a:lnTo>
                    <a:pt x="408" y="179"/>
                  </a:lnTo>
                  <a:lnTo>
                    <a:pt x="402" y="179"/>
                  </a:lnTo>
                  <a:lnTo>
                    <a:pt x="401" y="180"/>
                  </a:lnTo>
                  <a:lnTo>
                    <a:pt x="401" y="186"/>
                  </a:lnTo>
                  <a:lnTo>
                    <a:pt x="402" y="189"/>
                  </a:lnTo>
                  <a:lnTo>
                    <a:pt x="393" y="196"/>
                  </a:lnTo>
                  <a:lnTo>
                    <a:pt x="378" y="199"/>
                  </a:lnTo>
                  <a:lnTo>
                    <a:pt x="366" y="196"/>
                  </a:lnTo>
                  <a:lnTo>
                    <a:pt x="352" y="192"/>
                  </a:lnTo>
                  <a:lnTo>
                    <a:pt x="322" y="186"/>
                  </a:lnTo>
                  <a:lnTo>
                    <a:pt x="312" y="192"/>
                  </a:lnTo>
                  <a:lnTo>
                    <a:pt x="304" y="202"/>
                  </a:lnTo>
                  <a:lnTo>
                    <a:pt x="292" y="216"/>
                  </a:lnTo>
                  <a:lnTo>
                    <a:pt x="279" y="216"/>
                  </a:lnTo>
                  <a:lnTo>
                    <a:pt x="271" y="219"/>
                  </a:lnTo>
                  <a:lnTo>
                    <a:pt x="265" y="216"/>
                  </a:lnTo>
                  <a:lnTo>
                    <a:pt x="260" y="216"/>
                  </a:lnTo>
                  <a:lnTo>
                    <a:pt x="258" y="219"/>
                  </a:lnTo>
                  <a:lnTo>
                    <a:pt x="258" y="205"/>
                  </a:lnTo>
                  <a:lnTo>
                    <a:pt x="254" y="174"/>
                  </a:lnTo>
                  <a:lnTo>
                    <a:pt x="252" y="156"/>
                  </a:lnTo>
                  <a:lnTo>
                    <a:pt x="247" y="141"/>
                  </a:lnTo>
                  <a:lnTo>
                    <a:pt x="244" y="135"/>
                  </a:lnTo>
                  <a:lnTo>
                    <a:pt x="219" y="134"/>
                  </a:lnTo>
                  <a:lnTo>
                    <a:pt x="206" y="131"/>
                  </a:lnTo>
                  <a:lnTo>
                    <a:pt x="194" y="134"/>
                  </a:lnTo>
                  <a:lnTo>
                    <a:pt x="186" y="135"/>
                  </a:lnTo>
                  <a:lnTo>
                    <a:pt x="179" y="144"/>
                  </a:lnTo>
                  <a:lnTo>
                    <a:pt x="165" y="160"/>
                  </a:lnTo>
                  <a:lnTo>
                    <a:pt x="121" y="169"/>
                  </a:lnTo>
                  <a:lnTo>
                    <a:pt x="119" y="180"/>
                  </a:lnTo>
                  <a:lnTo>
                    <a:pt x="119" y="202"/>
                  </a:lnTo>
                  <a:lnTo>
                    <a:pt x="107" y="206"/>
                  </a:lnTo>
                  <a:lnTo>
                    <a:pt x="102" y="211"/>
                  </a:lnTo>
                  <a:lnTo>
                    <a:pt x="102" y="225"/>
                  </a:lnTo>
                  <a:lnTo>
                    <a:pt x="101" y="237"/>
                  </a:lnTo>
                  <a:lnTo>
                    <a:pt x="7" y="239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11" y="260"/>
                  </a:lnTo>
                  <a:lnTo>
                    <a:pt x="15" y="260"/>
                  </a:lnTo>
                  <a:lnTo>
                    <a:pt x="15" y="257"/>
                  </a:lnTo>
                  <a:lnTo>
                    <a:pt x="22" y="502"/>
                  </a:lnTo>
                  <a:lnTo>
                    <a:pt x="48" y="505"/>
                  </a:lnTo>
                  <a:lnTo>
                    <a:pt x="48" y="476"/>
                  </a:lnTo>
                  <a:lnTo>
                    <a:pt x="48" y="448"/>
                  </a:lnTo>
                  <a:lnTo>
                    <a:pt x="74" y="462"/>
                  </a:lnTo>
                  <a:lnTo>
                    <a:pt x="108" y="482"/>
                  </a:lnTo>
                  <a:lnTo>
                    <a:pt x="112" y="523"/>
                  </a:lnTo>
                  <a:lnTo>
                    <a:pt x="112" y="527"/>
                  </a:lnTo>
                  <a:lnTo>
                    <a:pt x="119" y="531"/>
                  </a:lnTo>
                  <a:lnTo>
                    <a:pt x="131" y="531"/>
                  </a:lnTo>
                  <a:lnTo>
                    <a:pt x="138" y="527"/>
                  </a:lnTo>
                  <a:lnTo>
                    <a:pt x="138" y="482"/>
                  </a:lnTo>
                  <a:lnTo>
                    <a:pt x="138" y="478"/>
                  </a:lnTo>
                  <a:lnTo>
                    <a:pt x="162" y="478"/>
                  </a:lnTo>
                  <a:lnTo>
                    <a:pt x="194" y="481"/>
                  </a:lnTo>
                  <a:lnTo>
                    <a:pt x="228" y="481"/>
                  </a:lnTo>
                  <a:lnTo>
                    <a:pt x="255" y="482"/>
                  </a:lnTo>
                  <a:lnTo>
                    <a:pt x="255" y="495"/>
                  </a:lnTo>
                  <a:lnTo>
                    <a:pt x="247" y="500"/>
                  </a:lnTo>
                  <a:lnTo>
                    <a:pt x="222" y="507"/>
                  </a:lnTo>
                  <a:lnTo>
                    <a:pt x="208" y="511"/>
                  </a:lnTo>
                  <a:lnTo>
                    <a:pt x="195" y="515"/>
                  </a:lnTo>
                  <a:lnTo>
                    <a:pt x="194" y="521"/>
                  </a:lnTo>
                  <a:lnTo>
                    <a:pt x="194" y="527"/>
                  </a:lnTo>
                  <a:lnTo>
                    <a:pt x="208" y="527"/>
                  </a:lnTo>
                  <a:lnTo>
                    <a:pt x="246" y="530"/>
                  </a:lnTo>
                  <a:lnTo>
                    <a:pt x="276" y="530"/>
                  </a:lnTo>
                  <a:lnTo>
                    <a:pt x="282" y="527"/>
                  </a:lnTo>
                  <a:lnTo>
                    <a:pt x="292" y="526"/>
                  </a:lnTo>
                  <a:lnTo>
                    <a:pt x="306" y="527"/>
                  </a:lnTo>
                  <a:lnTo>
                    <a:pt x="320" y="527"/>
                  </a:lnTo>
                  <a:lnTo>
                    <a:pt x="320" y="521"/>
                  </a:lnTo>
                  <a:lnTo>
                    <a:pt x="320" y="510"/>
                  </a:lnTo>
                  <a:lnTo>
                    <a:pt x="320" y="500"/>
                  </a:lnTo>
                  <a:lnTo>
                    <a:pt x="320" y="492"/>
                  </a:lnTo>
                  <a:lnTo>
                    <a:pt x="334" y="492"/>
                  </a:lnTo>
                  <a:lnTo>
                    <a:pt x="345" y="495"/>
                  </a:lnTo>
                  <a:lnTo>
                    <a:pt x="352" y="500"/>
                  </a:lnTo>
                  <a:lnTo>
                    <a:pt x="345" y="511"/>
                  </a:lnTo>
                  <a:lnTo>
                    <a:pt x="336" y="520"/>
                  </a:lnTo>
                  <a:lnTo>
                    <a:pt x="336" y="526"/>
                  </a:lnTo>
                  <a:lnTo>
                    <a:pt x="341" y="527"/>
                  </a:lnTo>
                  <a:lnTo>
                    <a:pt x="352" y="527"/>
                  </a:lnTo>
                  <a:lnTo>
                    <a:pt x="358" y="526"/>
                  </a:lnTo>
                  <a:lnTo>
                    <a:pt x="359" y="517"/>
                  </a:lnTo>
                  <a:lnTo>
                    <a:pt x="355" y="513"/>
                  </a:lnTo>
                  <a:lnTo>
                    <a:pt x="378" y="505"/>
                  </a:lnTo>
                  <a:lnTo>
                    <a:pt x="394" y="497"/>
                  </a:lnTo>
                  <a:lnTo>
                    <a:pt x="412" y="497"/>
                  </a:lnTo>
                  <a:lnTo>
                    <a:pt x="418" y="502"/>
                  </a:lnTo>
                  <a:lnTo>
                    <a:pt x="418" y="510"/>
                  </a:lnTo>
                  <a:lnTo>
                    <a:pt x="423" y="513"/>
                  </a:lnTo>
                  <a:lnTo>
                    <a:pt x="429" y="511"/>
                  </a:lnTo>
                  <a:lnTo>
                    <a:pt x="434" y="515"/>
                  </a:lnTo>
                  <a:lnTo>
                    <a:pt x="434" y="521"/>
                  </a:lnTo>
                  <a:lnTo>
                    <a:pt x="429" y="526"/>
                  </a:lnTo>
                  <a:lnTo>
                    <a:pt x="426" y="531"/>
                  </a:lnTo>
                  <a:lnTo>
                    <a:pt x="426" y="537"/>
                  </a:lnTo>
                  <a:lnTo>
                    <a:pt x="432" y="540"/>
                  </a:lnTo>
                  <a:lnTo>
                    <a:pt x="440" y="542"/>
                  </a:lnTo>
                  <a:lnTo>
                    <a:pt x="448" y="540"/>
                  </a:lnTo>
                  <a:lnTo>
                    <a:pt x="454" y="533"/>
                  </a:lnTo>
                  <a:lnTo>
                    <a:pt x="454" y="523"/>
                  </a:lnTo>
                  <a:lnTo>
                    <a:pt x="448" y="520"/>
                  </a:lnTo>
                  <a:lnTo>
                    <a:pt x="453" y="507"/>
                  </a:lnTo>
                  <a:lnTo>
                    <a:pt x="462" y="507"/>
                  </a:lnTo>
                  <a:lnTo>
                    <a:pt x="473" y="513"/>
                  </a:lnTo>
                  <a:lnTo>
                    <a:pt x="486" y="517"/>
                  </a:lnTo>
                  <a:lnTo>
                    <a:pt x="479" y="523"/>
                  </a:lnTo>
                  <a:lnTo>
                    <a:pt x="481" y="530"/>
                  </a:lnTo>
                  <a:lnTo>
                    <a:pt x="486" y="537"/>
                  </a:lnTo>
                  <a:lnTo>
                    <a:pt x="492" y="540"/>
                  </a:lnTo>
                  <a:lnTo>
                    <a:pt x="500" y="540"/>
                  </a:lnTo>
                  <a:lnTo>
                    <a:pt x="506" y="533"/>
                  </a:lnTo>
                  <a:lnTo>
                    <a:pt x="508" y="527"/>
                  </a:lnTo>
                  <a:lnTo>
                    <a:pt x="506" y="521"/>
                  </a:lnTo>
                  <a:lnTo>
                    <a:pt x="506" y="520"/>
                  </a:lnTo>
                  <a:lnTo>
                    <a:pt x="500" y="515"/>
                  </a:lnTo>
                  <a:lnTo>
                    <a:pt x="486" y="507"/>
                  </a:lnTo>
                  <a:lnTo>
                    <a:pt x="483" y="505"/>
                  </a:lnTo>
                  <a:lnTo>
                    <a:pt x="500" y="502"/>
                  </a:lnTo>
                  <a:lnTo>
                    <a:pt x="521" y="502"/>
                  </a:lnTo>
                  <a:lnTo>
                    <a:pt x="535" y="502"/>
                  </a:lnTo>
                  <a:lnTo>
                    <a:pt x="528" y="515"/>
                  </a:lnTo>
                  <a:lnTo>
                    <a:pt x="528" y="523"/>
                  </a:lnTo>
                  <a:lnTo>
                    <a:pt x="535" y="527"/>
                  </a:lnTo>
                  <a:lnTo>
                    <a:pt x="543" y="527"/>
                  </a:lnTo>
                  <a:lnTo>
                    <a:pt x="554" y="526"/>
                  </a:lnTo>
                  <a:lnTo>
                    <a:pt x="562" y="515"/>
                  </a:lnTo>
                  <a:lnTo>
                    <a:pt x="558" y="510"/>
                  </a:lnTo>
                  <a:lnTo>
                    <a:pt x="554" y="507"/>
                  </a:lnTo>
                  <a:lnTo>
                    <a:pt x="547" y="505"/>
                  </a:lnTo>
                  <a:lnTo>
                    <a:pt x="547" y="502"/>
                  </a:lnTo>
                  <a:lnTo>
                    <a:pt x="547" y="497"/>
                  </a:lnTo>
                  <a:lnTo>
                    <a:pt x="547" y="492"/>
                  </a:lnTo>
                  <a:lnTo>
                    <a:pt x="516" y="491"/>
                  </a:lnTo>
                  <a:lnTo>
                    <a:pt x="486" y="485"/>
                  </a:lnTo>
                  <a:lnTo>
                    <a:pt x="462" y="482"/>
                  </a:lnTo>
                  <a:lnTo>
                    <a:pt x="449" y="478"/>
                  </a:lnTo>
                  <a:lnTo>
                    <a:pt x="446" y="478"/>
                  </a:lnTo>
                  <a:lnTo>
                    <a:pt x="449" y="461"/>
                  </a:lnTo>
                  <a:lnTo>
                    <a:pt x="453" y="442"/>
                  </a:lnTo>
                  <a:lnTo>
                    <a:pt x="448" y="426"/>
                  </a:lnTo>
                  <a:lnTo>
                    <a:pt x="448" y="411"/>
                  </a:lnTo>
                  <a:lnTo>
                    <a:pt x="472" y="407"/>
                  </a:lnTo>
                  <a:lnTo>
                    <a:pt x="486" y="406"/>
                  </a:lnTo>
                  <a:lnTo>
                    <a:pt x="486" y="403"/>
                  </a:lnTo>
                  <a:lnTo>
                    <a:pt x="500" y="410"/>
                  </a:lnTo>
                  <a:lnTo>
                    <a:pt x="508" y="414"/>
                  </a:lnTo>
                  <a:lnTo>
                    <a:pt x="519" y="410"/>
                  </a:lnTo>
                  <a:lnTo>
                    <a:pt x="522" y="403"/>
                  </a:lnTo>
                  <a:lnTo>
                    <a:pt x="522" y="396"/>
                  </a:lnTo>
                  <a:lnTo>
                    <a:pt x="527" y="377"/>
                  </a:lnTo>
                  <a:lnTo>
                    <a:pt x="535" y="361"/>
                  </a:lnTo>
                  <a:lnTo>
                    <a:pt x="541" y="346"/>
                  </a:lnTo>
                  <a:lnTo>
                    <a:pt x="536" y="336"/>
                  </a:lnTo>
                  <a:lnTo>
                    <a:pt x="541" y="325"/>
                  </a:lnTo>
                  <a:lnTo>
                    <a:pt x="547" y="319"/>
                  </a:lnTo>
                  <a:lnTo>
                    <a:pt x="558" y="291"/>
                  </a:lnTo>
                  <a:lnTo>
                    <a:pt x="558" y="280"/>
                  </a:lnTo>
                  <a:lnTo>
                    <a:pt x="574" y="180"/>
                  </a:lnTo>
                  <a:lnTo>
                    <a:pt x="581" y="161"/>
                  </a:lnTo>
                  <a:lnTo>
                    <a:pt x="568" y="145"/>
                  </a:lnTo>
                  <a:lnTo>
                    <a:pt x="558" y="135"/>
                  </a:lnTo>
                  <a:lnTo>
                    <a:pt x="547" y="127"/>
                  </a:lnTo>
                  <a:lnTo>
                    <a:pt x="533" y="119"/>
                  </a:lnTo>
                  <a:lnTo>
                    <a:pt x="527" y="109"/>
                  </a:lnTo>
                  <a:lnTo>
                    <a:pt x="525" y="109"/>
                  </a:lnTo>
                </a:path>
              </a:pathLst>
            </a:custGeom>
            <a:solidFill>
              <a:srgbClr val="00C200"/>
            </a:solidFill>
            <a:ln w="12700" cap="rnd" cmpd="sng">
              <a:solidFill>
                <a:srgbClr val="00C2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75" name="Freeform 7"/>
            <p:cNvSpPr>
              <a:spLocks/>
            </p:cNvSpPr>
            <p:nvPr/>
          </p:nvSpPr>
          <p:spPr bwMode="auto">
            <a:xfrm>
              <a:off x="4785" y="1710"/>
              <a:ext cx="29" cy="25"/>
            </a:xfrm>
            <a:custGeom>
              <a:avLst/>
              <a:gdLst>
                <a:gd name="T0" fmla="*/ 0 w 29"/>
                <a:gd name="T1" fmla="*/ 24 h 25"/>
                <a:gd name="T2" fmla="*/ 0 w 29"/>
                <a:gd name="T3" fmla="*/ 20 h 25"/>
                <a:gd name="T4" fmla="*/ 7 w 29"/>
                <a:gd name="T5" fmla="*/ 4 h 25"/>
                <a:gd name="T6" fmla="*/ 12 w 29"/>
                <a:gd name="T7" fmla="*/ 0 h 25"/>
                <a:gd name="T8" fmla="*/ 15 w 29"/>
                <a:gd name="T9" fmla="*/ 0 h 25"/>
                <a:gd name="T10" fmla="*/ 20 w 29"/>
                <a:gd name="T11" fmla="*/ 8 h 25"/>
                <a:gd name="T12" fmla="*/ 21 w 29"/>
                <a:gd name="T13" fmla="*/ 8 h 25"/>
                <a:gd name="T14" fmla="*/ 28 w 29"/>
                <a:gd name="T15" fmla="*/ 20 h 25"/>
                <a:gd name="T16" fmla="*/ 28 w 29"/>
                <a:gd name="T17" fmla="*/ 24 h 25"/>
                <a:gd name="T18" fmla="*/ 0 w 29"/>
                <a:gd name="T1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5">
                  <a:moveTo>
                    <a:pt x="0" y="24"/>
                  </a:moveTo>
                  <a:lnTo>
                    <a:pt x="0" y="20"/>
                  </a:lnTo>
                  <a:lnTo>
                    <a:pt x="7" y="4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8" y="20"/>
                  </a:lnTo>
                  <a:lnTo>
                    <a:pt x="28" y="24"/>
                  </a:lnTo>
                  <a:lnTo>
                    <a:pt x="0" y="24"/>
                  </a:lnTo>
                </a:path>
              </a:pathLst>
            </a:custGeom>
            <a:solidFill>
              <a:srgbClr val="00C200"/>
            </a:solidFill>
            <a:ln w="12700" cap="rnd" cmpd="sng">
              <a:solidFill>
                <a:srgbClr val="00C2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76" name="Freeform 8"/>
            <p:cNvSpPr>
              <a:spLocks/>
            </p:cNvSpPr>
            <p:nvPr/>
          </p:nvSpPr>
          <p:spPr bwMode="auto">
            <a:xfrm>
              <a:off x="1193" y="1788"/>
              <a:ext cx="579" cy="546"/>
            </a:xfrm>
            <a:custGeom>
              <a:avLst/>
              <a:gdLst>
                <a:gd name="T0" fmla="*/ 66 w 579"/>
                <a:gd name="T1" fmla="*/ 91 h 546"/>
                <a:gd name="T2" fmla="*/ 60 w 579"/>
                <a:gd name="T3" fmla="*/ 66 h 546"/>
                <a:gd name="T4" fmla="*/ 60 w 579"/>
                <a:gd name="T5" fmla="*/ 34 h 546"/>
                <a:gd name="T6" fmla="*/ 91 w 579"/>
                <a:gd name="T7" fmla="*/ 0 h 546"/>
                <a:gd name="T8" fmla="*/ 154 w 579"/>
                <a:gd name="T9" fmla="*/ 44 h 546"/>
                <a:gd name="T10" fmla="*/ 148 w 579"/>
                <a:gd name="T11" fmla="*/ 70 h 546"/>
                <a:gd name="T12" fmla="*/ 138 w 579"/>
                <a:gd name="T13" fmla="*/ 91 h 546"/>
                <a:gd name="T14" fmla="*/ 113 w 579"/>
                <a:gd name="T15" fmla="*/ 109 h 546"/>
                <a:gd name="T16" fmla="*/ 159 w 579"/>
                <a:gd name="T17" fmla="*/ 176 h 546"/>
                <a:gd name="T18" fmla="*/ 176 w 579"/>
                <a:gd name="T19" fmla="*/ 189 h 546"/>
                <a:gd name="T20" fmla="*/ 214 w 579"/>
                <a:gd name="T21" fmla="*/ 196 h 546"/>
                <a:gd name="T22" fmla="*/ 276 w 579"/>
                <a:gd name="T23" fmla="*/ 203 h 546"/>
                <a:gd name="T24" fmla="*/ 311 w 579"/>
                <a:gd name="T25" fmla="*/ 218 h 546"/>
                <a:gd name="T26" fmla="*/ 323 w 579"/>
                <a:gd name="T27" fmla="*/ 176 h 546"/>
                <a:gd name="T28" fmla="*/ 361 w 579"/>
                <a:gd name="T29" fmla="*/ 135 h 546"/>
                <a:gd name="T30" fmla="*/ 401 w 579"/>
                <a:gd name="T31" fmla="*/ 146 h 546"/>
                <a:gd name="T32" fmla="*/ 457 w 579"/>
                <a:gd name="T33" fmla="*/ 205 h 546"/>
                <a:gd name="T34" fmla="*/ 476 w 579"/>
                <a:gd name="T35" fmla="*/ 239 h 546"/>
                <a:gd name="T36" fmla="*/ 570 w 579"/>
                <a:gd name="T37" fmla="*/ 260 h 546"/>
                <a:gd name="T38" fmla="*/ 530 w 579"/>
                <a:gd name="T39" fmla="*/ 505 h 546"/>
                <a:gd name="T40" fmla="*/ 469 w 579"/>
                <a:gd name="T41" fmla="*/ 485 h 546"/>
                <a:gd name="T42" fmla="*/ 445 w 579"/>
                <a:gd name="T43" fmla="*/ 534 h 546"/>
                <a:gd name="T44" fmla="*/ 416 w 579"/>
                <a:gd name="T45" fmla="*/ 481 h 546"/>
                <a:gd name="T46" fmla="*/ 322 w 579"/>
                <a:gd name="T47" fmla="*/ 495 h 546"/>
                <a:gd name="T48" fmla="*/ 382 w 579"/>
                <a:gd name="T49" fmla="*/ 516 h 546"/>
                <a:gd name="T50" fmla="*/ 331 w 579"/>
                <a:gd name="T51" fmla="*/ 533 h 546"/>
                <a:gd name="T52" fmla="*/ 274 w 579"/>
                <a:gd name="T53" fmla="*/ 530 h 546"/>
                <a:gd name="T54" fmla="*/ 260 w 579"/>
                <a:gd name="T55" fmla="*/ 501 h 546"/>
                <a:gd name="T56" fmla="*/ 224 w 579"/>
                <a:gd name="T57" fmla="*/ 501 h 546"/>
                <a:gd name="T58" fmla="*/ 236 w 579"/>
                <a:gd name="T59" fmla="*/ 530 h 546"/>
                <a:gd name="T60" fmla="*/ 222 w 579"/>
                <a:gd name="T61" fmla="*/ 516 h 546"/>
                <a:gd name="T62" fmla="*/ 161 w 579"/>
                <a:gd name="T63" fmla="*/ 504 h 546"/>
                <a:gd name="T64" fmla="*/ 145 w 579"/>
                <a:gd name="T65" fmla="*/ 518 h 546"/>
                <a:gd name="T66" fmla="*/ 153 w 579"/>
                <a:gd name="T67" fmla="*/ 539 h 546"/>
                <a:gd name="T68" fmla="*/ 123 w 579"/>
                <a:gd name="T69" fmla="*/ 534 h 546"/>
                <a:gd name="T70" fmla="*/ 118 w 579"/>
                <a:gd name="T71" fmla="*/ 510 h 546"/>
                <a:gd name="T72" fmla="*/ 96 w 579"/>
                <a:gd name="T73" fmla="*/ 533 h 546"/>
                <a:gd name="T74" fmla="*/ 72 w 579"/>
                <a:gd name="T75" fmla="*/ 534 h 546"/>
                <a:gd name="T76" fmla="*/ 78 w 579"/>
                <a:gd name="T77" fmla="*/ 518 h 546"/>
                <a:gd name="T78" fmla="*/ 60 w 579"/>
                <a:gd name="T79" fmla="*/ 504 h 546"/>
                <a:gd name="T80" fmla="*/ 42 w 579"/>
                <a:gd name="T81" fmla="*/ 530 h 546"/>
                <a:gd name="T82" fmla="*/ 22 w 579"/>
                <a:gd name="T83" fmla="*/ 511 h 546"/>
                <a:gd name="T84" fmla="*/ 31 w 579"/>
                <a:gd name="T85" fmla="*/ 500 h 546"/>
                <a:gd name="T86" fmla="*/ 118 w 579"/>
                <a:gd name="T87" fmla="*/ 485 h 546"/>
                <a:gd name="T88" fmla="*/ 127 w 579"/>
                <a:gd name="T89" fmla="*/ 445 h 546"/>
                <a:gd name="T90" fmla="*/ 94 w 579"/>
                <a:gd name="T91" fmla="*/ 406 h 546"/>
                <a:gd name="T92" fmla="*/ 60 w 579"/>
                <a:gd name="T93" fmla="*/ 409 h 546"/>
                <a:gd name="T94" fmla="*/ 42 w 579"/>
                <a:gd name="T95" fmla="*/ 364 h 546"/>
                <a:gd name="T96" fmla="*/ 33 w 579"/>
                <a:gd name="T97" fmla="*/ 320 h 546"/>
                <a:gd name="T98" fmla="*/ 0 w 579"/>
                <a:gd name="T99" fmla="*/ 164 h 546"/>
                <a:gd name="T100" fmla="*/ 47 w 579"/>
                <a:gd name="T101" fmla="*/ 11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9" h="546">
                  <a:moveTo>
                    <a:pt x="53" y="109"/>
                  </a:moveTo>
                  <a:lnTo>
                    <a:pt x="58" y="95"/>
                  </a:lnTo>
                  <a:lnTo>
                    <a:pt x="60" y="91"/>
                  </a:lnTo>
                  <a:lnTo>
                    <a:pt x="66" y="91"/>
                  </a:lnTo>
                  <a:lnTo>
                    <a:pt x="66" y="86"/>
                  </a:lnTo>
                  <a:lnTo>
                    <a:pt x="66" y="79"/>
                  </a:lnTo>
                  <a:lnTo>
                    <a:pt x="60" y="76"/>
                  </a:lnTo>
                  <a:lnTo>
                    <a:pt x="60" y="66"/>
                  </a:lnTo>
                  <a:lnTo>
                    <a:pt x="55" y="59"/>
                  </a:lnTo>
                  <a:lnTo>
                    <a:pt x="53" y="44"/>
                  </a:lnTo>
                  <a:lnTo>
                    <a:pt x="53" y="40"/>
                  </a:lnTo>
                  <a:lnTo>
                    <a:pt x="60" y="34"/>
                  </a:lnTo>
                  <a:lnTo>
                    <a:pt x="60" y="18"/>
                  </a:lnTo>
                  <a:lnTo>
                    <a:pt x="66" y="10"/>
                  </a:lnTo>
                  <a:lnTo>
                    <a:pt x="75" y="1"/>
                  </a:lnTo>
                  <a:lnTo>
                    <a:pt x="91" y="0"/>
                  </a:lnTo>
                  <a:lnTo>
                    <a:pt x="129" y="4"/>
                  </a:lnTo>
                  <a:lnTo>
                    <a:pt x="148" y="21"/>
                  </a:lnTo>
                  <a:lnTo>
                    <a:pt x="156" y="40"/>
                  </a:lnTo>
                  <a:lnTo>
                    <a:pt x="154" y="44"/>
                  </a:lnTo>
                  <a:lnTo>
                    <a:pt x="148" y="49"/>
                  </a:lnTo>
                  <a:lnTo>
                    <a:pt x="153" y="59"/>
                  </a:lnTo>
                  <a:lnTo>
                    <a:pt x="146" y="60"/>
                  </a:lnTo>
                  <a:lnTo>
                    <a:pt x="148" y="70"/>
                  </a:lnTo>
                  <a:lnTo>
                    <a:pt x="150" y="79"/>
                  </a:lnTo>
                  <a:lnTo>
                    <a:pt x="142" y="79"/>
                  </a:lnTo>
                  <a:lnTo>
                    <a:pt x="142" y="80"/>
                  </a:lnTo>
                  <a:lnTo>
                    <a:pt x="138" y="91"/>
                  </a:lnTo>
                  <a:lnTo>
                    <a:pt x="134" y="98"/>
                  </a:lnTo>
                  <a:lnTo>
                    <a:pt x="134" y="101"/>
                  </a:lnTo>
                  <a:lnTo>
                    <a:pt x="126" y="104"/>
                  </a:lnTo>
                  <a:lnTo>
                    <a:pt x="113" y="109"/>
                  </a:lnTo>
                  <a:lnTo>
                    <a:pt x="113" y="115"/>
                  </a:lnTo>
                  <a:lnTo>
                    <a:pt x="135" y="144"/>
                  </a:lnTo>
                  <a:lnTo>
                    <a:pt x="153" y="170"/>
                  </a:lnTo>
                  <a:lnTo>
                    <a:pt x="159" y="176"/>
                  </a:lnTo>
                  <a:lnTo>
                    <a:pt x="168" y="179"/>
                  </a:lnTo>
                  <a:lnTo>
                    <a:pt x="176" y="179"/>
                  </a:lnTo>
                  <a:lnTo>
                    <a:pt x="176" y="183"/>
                  </a:lnTo>
                  <a:lnTo>
                    <a:pt x="176" y="189"/>
                  </a:lnTo>
                  <a:lnTo>
                    <a:pt x="175" y="190"/>
                  </a:lnTo>
                  <a:lnTo>
                    <a:pt x="186" y="196"/>
                  </a:lnTo>
                  <a:lnTo>
                    <a:pt x="200" y="196"/>
                  </a:lnTo>
                  <a:lnTo>
                    <a:pt x="214" y="196"/>
                  </a:lnTo>
                  <a:lnTo>
                    <a:pt x="228" y="195"/>
                  </a:lnTo>
                  <a:lnTo>
                    <a:pt x="257" y="189"/>
                  </a:lnTo>
                  <a:lnTo>
                    <a:pt x="266" y="193"/>
                  </a:lnTo>
                  <a:lnTo>
                    <a:pt x="276" y="203"/>
                  </a:lnTo>
                  <a:lnTo>
                    <a:pt x="289" y="219"/>
                  </a:lnTo>
                  <a:lnTo>
                    <a:pt x="300" y="219"/>
                  </a:lnTo>
                  <a:lnTo>
                    <a:pt x="309" y="221"/>
                  </a:lnTo>
                  <a:lnTo>
                    <a:pt x="311" y="218"/>
                  </a:lnTo>
                  <a:lnTo>
                    <a:pt x="317" y="219"/>
                  </a:lnTo>
                  <a:lnTo>
                    <a:pt x="320" y="221"/>
                  </a:lnTo>
                  <a:lnTo>
                    <a:pt x="320" y="205"/>
                  </a:lnTo>
                  <a:lnTo>
                    <a:pt x="323" y="176"/>
                  </a:lnTo>
                  <a:lnTo>
                    <a:pt x="326" y="159"/>
                  </a:lnTo>
                  <a:lnTo>
                    <a:pt x="331" y="141"/>
                  </a:lnTo>
                  <a:lnTo>
                    <a:pt x="334" y="138"/>
                  </a:lnTo>
                  <a:lnTo>
                    <a:pt x="361" y="135"/>
                  </a:lnTo>
                  <a:lnTo>
                    <a:pt x="374" y="134"/>
                  </a:lnTo>
                  <a:lnTo>
                    <a:pt x="385" y="135"/>
                  </a:lnTo>
                  <a:lnTo>
                    <a:pt x="391" y="138"/>
                  </a:lnTo>
                  <a:lnTo>
                    <a:pt x="401" y="146"/>
                  </a:lnTo>
                  <a:lnTo>
                    <a:pt x="412" y="160"/>
                  </a:lnTo>
                  <a:lnTo>
                    <a:pt x="456" y="169"/>
                  </a:lnTo>
                  <a:lnTo>
                    <a:pt x="457" y="180"/>
                  </a:lnTo>
                  <a:lnTo>
                    <a:pt x="457" y="205"/>
                  </a:lnTo>
                  <a:lnTo>
                    <a:pt x="470" y="209"/>
                  </a:lnTo>
                  <a:lnTo>
                    <a:pt x="475" y="211"/>
                  </a:lnTo>
                  <a:lnTo>
                    <a:pt x="475" y="225"/>
                  </a:lnTo>
                  <a:lnTo>
                    <a:pt x="476" y="239"/>
                  </a:lnTo>
                  <a:lnTo>
                    <a:pt x="571" y="239"/>
                  </a:lnTo>
                  <a:lnTo>
                    <a:pt x="578" y="245"/>
                  </a:lnTo>
                  <a:lnTo>
                    <a:pt x="576" y="251"/>
                  </a:lnTo>
                  <a:lnTo>
                    <a:pt x="570" y="260"/>
                  </a:lnTo>
                  <a:lnTo>
                    <a:pt x="562" y="261"/>
                  </a:lnTo>
                  <a:lnTo>
                    <a:pt x="563" y="258"/>
                  </a:lnTo>
                  <a:lnTo>
                    <a:pt x="557" y="505"/>
                  </a:lnTo>
                  <a:lnTo>
                    <a:pt x="530" y="505"/>
                  </a:lnTo>
                  <a:lnTo>
                    <a:pt x="530" y="478"/>
                  </a:lnTo>
                  <a:lnTo>
                    <a:pt x="530" y="451"/>
                  </a:lnTo>
                  <a:lnTo>
                    <a:pt x="505" y="464"/>
                  </a:lnTo>
                  <a:lnTo>
                    <a:pt x="469" y="485"/>
                  </a:lnTo>
                  <a:lnTo>
                    <a:pt x="465" y="524"/>
                  </a:lnTo>
                  <a:lnTo>
                    <a:pt x="465" y="530"/>
                  </a:lnTo>
                  <a:lnTo>
                    <a:pt x="457" y="534"/>
                  </a:lnTo>
                  <a:lnTo>
                    <a:pt x="445" y="534"/>
                  </a:lnTo>
                  <a:lnTo>
                    <a:pt x="439" y="530"/>
                  </a:lnTo>
                  <a:lnTo>
                    <a:pt x="439" y="485"/>
                  </a:lnTo>
                  <a:lnTo>
                    <a:pt x="439" y="481"/>
                  </a:lnTo>
                  <a:lnTo>
                    <a:pt x="416" y="481"/>
                  </a:lnTo>
                  <a:lnTo>
                    <a:pt x="383" y="481"/>
                  </a:lnTo>
                  <a:lnTo>
                    <a:pt x="349" y="481"/>
                  </a:lnTo>
                  <a:lnTo>
                    <a:pt x="323" y="485"/>
                  </a:lnTo>
                  <a:lnTo>
                    <a:pt x="322" y="495"/>
                  </a:lnTo>
                  <a:lnTo>
                    <a:pt x="331" y="501"/>
                  </a:lnTo>
                  <a:lnTo>
                    <a:pt x="355" y="508"/>
                  </a:lnTo>
                  <a:lnTo>
                    <a:pt x="371" y="514"/>
                  </a:lnTo>
                  <a:lnTo>
                    <a:pt x="382" y="516"/>
                  </a:lnTo>
                  <a:lnTo>
                    <a:pt x="383" y="523"/>
                  </a:lnTo>
                  <a:lnTo>
                    <a:pt x="383" y="529"/>
                  </a:lnTo>
                  <a:lnTo>
                    <a:pt x="369" y="530"/>
                  </a:lnTo>
                  <a:lnTo>
                    <a:pt x="331" y="533"/>
                  </a:lnTo>
                  <a:lnTo>
                    <a:pt x="303" y="533"/>
                  </a:lnTo>
                  <a:lnTo>
                    <a:pt x="295" y="529"/>
                  </a:lnTo>
                  <a:lnTo>
                    <a:pt x="289" y="529"/>
                  </a:lnTo>
                  <a:lnTo>
                    <a:pt x="274" y="530"/>
                  </a:lnTo>
                  <a:lnTo>
                    <a:pt x="260" y="530"/>
                  </a:lnTo>
                  <a:lnTo>
                    <a:pt x="260" y="523"/>
                  </a:lnTo>
                  <a:lnTo>
                    <a:pt x="257" y="511"/>
                  </a:lnTo>
                  <a:lnTo>
                    <a:pt x="260" y="501"/>
                  </a:lnTo>
                  <a:lnTo>
                    <a:pt x="260" y="495"/>
                  </a:lnTo>
                  <a:lnTo>
                    <a:pt x="246" y="494"/>
                  </a:lnTo>
                  <a:lnTo>
                    <a:pt x="233" y="495"/>
                  </a:lnTo>
                  <a:lnTo>
                    <a:pt x="224" y="501"/>
                  </a:lnTo>
                  <a:lnTo>
                    <a:pt x="233" y="514"/>
                  </a:lnTo>
                  <a:lnTo>
                    <a:pt x="243" y="520"/>
                  </a:lnTo>
                  <a:lnTo>
                    <a:pt x="243" y="526"/>
                  </a:lnTo>
                  <a:lnTo>
                    <a:pt x="236" y="530"/>
                  </a:lnTo>
                  <a:lnTo>
                    <a:pt x="224" y="530"/>
                  </a:lnTo>
                  <a:lnTo>
                    <a:pt x="221" y="526"/>
                  </a:lnTo>
                  <a:lnTo>
                    <a:pt x="219" y="520"/>
                  </a:lnTo>
                  <a:lnTo>
                    <a:pt x="222" y="516"/>
                  </a:lnTo>
                  <a:lnTo>
                    <a:pt x="200" y="505"/>
                  </a:lnTo>
                  <a:lnTo>
                    <a:pt x="183" y="500"/>
                  </a:lnTo>
                  <a:lnTo>
                    <a:pt x="167" y="500"/>
                  </a:lnTo>
                  <a:lnTo>
                    <a:pt x="161" y="504"/>
                  </a:lnTo>
                  <a:lnTo>
                    <a:pt x="161" y="511"/>
                  </a:lnTo>
                  <a:lnTo>
                    <a:pt x="154" y="516"/>
                  </a:lnTo>
                  <a:lnTo>
                    <a:pt x="148" y="514"/>
                  </a:lnTo>
                  <a:lnTo>
                    <a:pt x="145" y="518"/>
                  </a:lnTo>
                  <a:lnTo>
                    <a:pt x="145" y="524"/>
                  </a:lnTo>
                  <a:lnTo>
                    <a:pt x="148" y="529"/>
                  </a:lnTo>
                  <a:lnTo>
                    <a:pt x="153" y="533"/>
                  </a:lnTo>
                  <a:lnTo>
                    <a:pt x="153" y="539"/>
                  </a:lnTo>
                  <a:lnTo>
                    <a:pt x="146" y="545"/>
                  </a:lnTo>
                  <a:lnTo>
                    <a:pt x="140" y="545"/>
                  </a:lnTo>
                  <a:lnTo>
                    <a:pt x="129" y="543"/>
                  </a:lnTo>
                  <a:lnTo>
                    <a:pt x="123" y="534"/>
                  </a:lnTo>
                  <a:lnTo>
                    <a:pt x="123" y="524"/>
                  </a:lnTo>
                  <a:lnTo>
                    <a:pt x="132" y="523"/>
                  </a:lnTo>
                  <a:lnTo>
                    <a:pt x="126" y="510"/>
                  </a:lnTo>
                  <a:lnTo>
                    <a:pt x="118" y="510"/>
                  </a:lnTo>
                  <a:lnTo>
                    <a:pt x="105" y="514"/>
                  </a:lnTo>
                  <a:lnTo>
                    <a:pt x="94" y="518"/>
                  </a:lnTo>
                  <a:lnTo>
                    <a:pt x="99" y="524"/>
                  </a:lnTo>
                  <a:lnTo>
                    <a:pt x="96" y="533"/>
                  </a:lnTo>
                  <a:lnTo>
                    <a:pt x="94" y="539"/>
                  </a:lnTo>
                  <a:lnTo>
                    <a:pt x="88" y="543"/>
                  </a:lnTo>
                  <a:lnTo>
                    <a:pt x="78" y="540"/>
                  </a:lnTo>
                  <a:lnTo>
                    <a:pt x="72" y="534"/>
                  </a:lnTo>
                  <a:lnTo>
                    <a:pt x="69" y="529"/>
                  </a:lnTo>
                  <a:lnTo>
                    <a:pt x="72" y="524"/>
                  </a:lnTo>
                  <a:lnTo>
                    <a:pt x="74" y="523"/>
                  </a:lnTo>
                  <a:lnTo>
                    <a:pt x="78" y="518"/>
                  </a:lnTo>
                  <a:lnTo>
                    <a:pt x="91" y="508"/>
                  </a:lnTo>
                  <a:lnTo>
                    <a:pt x="96" y="505"/>
                  </a:lnTo>
                  <a:lnTo>
                    <a:pt x="78" y="504"/>
                  </a:lnTo>
                  <a:lnTo>
                    <a:pt x="60" y="504"/>
                  </a:lnTo>
                  <a:lnTo>
                    <a:pt x="45" y="505"/>
                  </a:lnTo>
                  <a:lnTo>
                    <a:pt x="48" y="518"/>
                  </a:lnTo>
                  <a:lnTo>
                    <a:pt x="48" y="524"/>
                  </a:lnTo>
                  <a:lnTo>
                    <a:pt x="42" y="530"/>
                  </a:lnTo>
                  <a:lnTo>
                    <a:pt x="34" y="530"/>
                  </a:lnTo>
                  <a:lnTo>
                    <a:pt x="26" y="529"/>
                  </a:lnTo>
                  <a:lnTo>
                    <a:pt x="18" y="518"/>
                  </a:lnTo>
                  <a:lnTo>
                    <a:pt x="22" y="511"/>
                  </a:lnTo>
                  <a:lnTo>
                    <a:pt x="25" y="508"/>
                  </a:lnTo>
                  <a:lnTo>
                    <a:pt x="31" y="505"/>
                  </a:lnTo>
                  <a:lnTo>
                    <a:pt x="31" y="501"/>
                  </a:lnTo>
                  <a:lnTo>
                    <a:pt x="31" y="500"/>
                  </a:lnTo>
                  <a:lnTo>
                    <a:pt x="33" y="495"/>
                  </a:lnTo>
                  <a:lnTo>
                    <a:pt x="61" y="494"/>
                  </a:lnTo>
                  <a:lnTo>
                    <a:pt x="94" y="488"/>
                  </a:lnTo>
                  <a:lnTo>
                    <a:pt x="118" y="485"/>
                  </a:lnTo>
                  <a:lnTo>
                    <a:pt x="127" y="481"/>
                  </a:lnTo>
                  <a:lnTo>
                    <a:pt x="134" y="479"/>
                  </a:lnTo>
                  <a:lnTo>
                    <a:pt x="127" y="461"/>
                  </a:lnTo>
                  <a:lnTo>
                    <a:pt x="127" y="445"/>
                  </a:lnTo>
                  <a:lnTo>
                    <a:pt x="129" y="429"/>
                  </a:lnTo>
                  <a:lnTo>
                    <a:pt x="129" y="414"/>
                  </a:lnTo>
                  <a:lnTo>
                    <a:pt x="107" y="409"/>
                  </a:lnTo>
                  <a:lnTo>
                    <a:pt x="94" y="406"/>
                  </a:lnTo>
                  <a:lnTo>
                    <a:pt x="91" y="406"/>
                  </a:lnTo>
                  <a:lnTo>
                    <a:pt x="78" y="410"/>
                  </a:lnTo>
                  <a:lnTo>
                    <a:pt x="69" y="416"/>
                  </a:lnTo>
                  <a:lnTo>
                    <a:pt x="60" y="409"/>
                  </a:lnTo>
                  <a:lnTo>
                    <a:pt x="55" y="406"/>
                  </a:lnTo>
                  <a:lnTo>
                    <a:pt x="58" y="396"/>
                  </a:lnTo>
                  <a:lnTo>
                    <a:pt x="52" y="378"/>
                  </a:lnTo>
                  <a:lnTo>
                    <a:pt x="42" y="364"/>
                  </a:lnTo>
                  <a:lnTo>
                    <a:pt x="37" y="348"/>
                  </a:lnTo>
                  <a:lnTo>
                    <a:pt x="41" y="339"/>
                  </a:lnTo>
                  <a:lnTo>
                    <a:pt x="37" y="326"/>
                  </a:lnTo>
                  <a:lnTo>
                    <a:pt x="33" y="320"/>
                  </a:lnTo>
                  <a:lnTo>
                    <a:pt x="22" y="293"/>
                  </a:lnTo>
                  <a:lnTo>
                    <a:pt x="20" y="280"/>
                  </a:lnTo>
                  <a:lnTo>
                    <a:pt x="4" y="180"/>
                  </a:lnTo>
                  <a:lnTo>
                    <a:pt x="0" y="164"/>
                  </a:lnTo>
                  <a:lnTo>
                    <a:pt x="11" y="146"/>
                  </a:lnTo>
                  <a:lnTo>
                    <a:pt x="20" y="138"/>
                  </a:lnTo>
                  <a:lnTo>
                    <a:pt x="31" y="128"/>
                  </a:lnTo>
                  <a:lnTo>
                    <a:pt x="47" y="119"/>
                  </a:lnTo>
                  <a:lnTo>
                    <a:pt x="53" y="109"/>
                  </a:lnTo>
                </a:path>
              </a:pathLst>
            </a:custGeom>
            <a:solidFill>
              <a:srgbClr val="00C200"/>
            </a:solidFill>
            <a:ln w="12700" cap="rnd" cmpd="sng">
              <a:solidFill>
                <a:srgbClr val="00C2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77" name="Freeform 9"/>
            <p:cNvSpPr>
              <a:spLocks/>
            </p:cNvSpPr>
            <p:nvPr/>
          </p:nvSpPr>
          <p:spPr bwMode="auto">
            <a:xfrm>
              <a:off x="1441" y="1998"/>
              <a:ext cx="31" cy="23"/>
            </a:xfrm>
            <a:custGeom>
              <a:avLst/>
              <a:gdLst>
                <a:gd name="T0" fmla="*/ 30 w 31"/>
                <a:gd name="T1" fmla="*/ 19 h 23"/>
                <a:gd name="T2" fmla="*/ 28 w 31"/>
                <a:gd name="T3" fmla="*/ 19 h 23"/>
                <a:gd name="T4" fmla="*/ 23 w 31"/>
                <a:gd name="T5" fmla="*/ 4 h 23"/>
                <a:gd name="T6" fmla="*/ 17 w 31"/>
                <a:gd name="T7" fmla="*/ 0 h 23"/>
                <a:gd name="T8" fmla="*/ 12 w 31"/>
                <a:gd name="T9" fmla="*/ 4 h 23"/>
                <a:gd name="T10" fmla="*/ 11 w 31"/>
                <a:gd name="T11" fmla="*/ 12 h 23"/>
                <a:gd name="T12" fmla="*/ 6 w 31"/>
                <a:gd name="T13" fmla="*/ 12 h 23"/>
                <a:gd name="T14" fmla="*/ 1 w 31"/>
                <a:gd name="T15" fmla="*/ 14 h 23"/>
                <a:gd name="T16" fmla="*/ 0 w 31"/>
                <a:gd name="T17" fmla="*/ 22 h 23"/>
                <a:gd name="T18" fmla="*/ 30 w 31"/>
                <a:gd name="T1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3">
                  <a:moveTo>
                    <a:pt x="30" y="19"/>
                  </a:moveTo>
                  <a:lnTo>
                    <a:pt x="28" y="19"/>
                  </a:lnTo>
                  <a:lnTo>
                    <a:pt x="23" y="4"/>
                  </a:lnTo>
                  <a:lnTo>
                    <a:pt x="17" y="0"/>
                  </a:lnTo>
                  <a:lnTo>
                    <a:pt x="12" y="4"/>
                  </a:lnTo>
                  <a:lnTo>
                    <a:pt x="11" y="12"/>
                  </a:lnTo>
                  <a:lnTo>
                    <a:pt x="6" y="12"/>
                  </a:lnTo>
                  <a:lnTo>
                    <a:pt x="1" y="14"/>
                  </a:lnTo>
                  <a:lnTo>
                    <a:pt x="0" y="22"/>
                  </a:lnTo>
                  <a:lnTo>
                    <a:pt x="30" y="19"/>
                  </a:lnTo>
                </a:path>
              </a:pathLst>
            </a:custGeom>
            <a:solidFill>
              <a:srgbClr val="00C200"/>
            </a:solidFill>
            <a:ln w="12700" cap="rnd" cmpd="sng">
              <a:solidFill>
                <a:srgbClr val="00C2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78" name="Freeform 10"/>
            <p:cNvSpPr>
              <a:spLocks/>
            </p:cNvSpPr>
            <p:nvPr/>
          </p:nvSpPr>
          <p:spPr bwMode="auto">
            <a:xfrm>
              <a:off x="1897" y="2020"/>
              <a:ext cx="441" cy="245"/>
            </a:xfrm>
            <a:custGeom>
              <a:avLst/>
              <a:gdLst>
                <a:gd name="T0" fmla="*/ 440 w 441"/>
                <a:gd name="T1" fmla="*/ 0 h 245"/>
                <a:gd name="T2" fmla="*/ 308 w 441"/>
                <a:gd name="T3" fmla="*/ 24 h 245"/>
                <a:gd name="T4" fmla="*/ 188 w 441"/>
                <a:gd name="T5" fmla="*/ 72 h 245"/>
                <a:gd name="T6" fmla="*/ 85 w 441"/>
                <a:gd name="T7" fmla="*/ 146 h 245"/>
                <a:gd name="T8" fmla="*/ 0 w 441"/>
                <a:gd name="T9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45">
                  <a:moveTo>
                    <a:pt x="440" y="0"/>
                  </a:moveTo>
                  <a:lnTo>
                    <a:pt x="308" y="24"/>
                  </a:lnTo>
                  <a:lnTo>
                    <a:pt x="188" y="72"/>
                  </a:lnTo>
                  <a:lnTo>
                    <a:pt x="85" y="146"/>
                  </a:lnTo>
                  <a:lnTo>
                    <a:pt x="0" y="24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79" name="Freeform 11"/>
            <p:cNvSpPr>
              <a:spLocks/>
            </p:cNvSpPr>
            <p:nvPr/>
          </p:nvSpPr>
          <p:spPr bwMode="auto">
            <a:xfrm>
              <a:off x="2117" y="2058"/>
              <a:ext cx="243" cy="329"/>
            </a:xfrm>
            <a:custGeom>
              <a:avLst/>
              <a:gdLst>
                <a:gd name="T0" fmla="*/ 242 w 243"/>
                <a:gd name="T1" fmla="*/ 0 h 329"/>
                <a:gd name="T2" fmla="*/ 142 w 243"/>
                <a:gd name="T3" fmla="*/ 49 h 329"/>
                <a:gd name="T4" fmla="*/ 64 w 243"/>
                <a:gd name="T5" fmla="*/ 124 h 329"/>
                <a:gd name="T6" fmla="*/ 15 w 243"/>
                <a:gd name="T7" fmla="*/ 219 h 329"/>
                <a:gd name="T8" fmla="*/ 4 w 243"/>
                <a:gd name="T9" fmla="*/ 271 h 329"/>
                <a:gd name="T10" fmla="*/ 0 w 243"/>
                <a:gd name="T11" fmla="*/ 299 h 329"/>
                <a:gd name="T12" fmla="*/ 0 w 243"/>
                <a:gd name="T13" fmla="*/ 32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329">
                  <a:moveTo>
                    <a:pt x="242" y="0"/>
                  </a:moveTo>
                  <a:lnTo>
                    <a:pt x="142" y="49"/>
                  </a:lnTo>
                  <a:lnTo>
                    <a:pt x="64" y="124"/>
                  </a:lnTo>
                  <a:lnTo>
                    <a:pt x="15" y="219"/>
                  </a:lnTo>
                  <a:lnTo>
                    <a:pt x="4" y="271"/>
                  </a:lnTo>
                  <a:lnTo>
                    <a:pt x="0" y="299"/>
                  </a:lnTo>
                  <a:lnTo>
                    <a:pt x="0" y="32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80" name="Line 12"/>
            <p:cNvSpPr>
              <a:spLocks noChangeShapeType="1"/>
            </p:cNvSpPr>
            <p:nvPr/>
          </p:nvSpPr>
          <p:spPr bwMode="auto">
            <a:xfrm>
              <a:off x="1895" y="2264"/>
              <a:ext cx="222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81" name="Line 13"/>
            <p:cNvSpPr>
              <a:spLocks noChangeShapeType="1"/>
            </p:cNvSpPr>
            <p:nvPr/>
          </p:nvSpPr>
          <p:spPr bwMode="auto">
            <a:xfrm flipH="1" flipV="1">
              <a:off x="2325" y="1998"/>
              <a:ext cx="12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82" name="Line 14"/>
            <p:cNvSpPr>
              <a:spLocks noChangeShapeType="1"/>
            </p:cNvSpPr>
            <p:nvPr/>
          </p:nvSpPr>
          <p:spPr bwMode="auto">
            <a:xfrm>
              <a:off x="2325" y="1998"/>
              <a:ext cx="98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83" name="Line 15"/>
            <p:cNvSpPr>
              <a:spLocks noChangeShapeType="1"/>
            </p:cNvSpPr>
            <p:nvPr/>
          </p:nvSpPr>
          <p:spPr bwMode="auto">
            <a:xfrm flipH="1">
              <a:off x="2371" y="2020"/>
              <a:ext cx="52" cy="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84" name="Line 16"/>
            <p:cNvSpPr>
              <a:spLocks noChangeShapeType="1"/>
            </p:cNvSpPr>
            <p:nvPr/>
          </p:nvSpPr>
          <p:spPr bwMode="auto">
            <a:xfrm>
              <a:off x="2361" y="2057"/>
              <a:ext cx="10" cy="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85" name="Freeform 17"/>
            <p:cNvSpPr>
              <a:spLocks/>
            </p:cNvSpPr>
            <p:nvPr/>
          </p:nvSpPr>
          <p:spPr bwMode="auto">
            <a:xfrm>
              <a:off x="3026" y="2522"/>
              <a:ext cx="1078" cy="1028"/>
            </a:xfrm>
            <a:custGeom>
              <a:avLst/>
              <a:gdLst>
                <a:gd name="T0" fmla="*/ 840 w 1078"/>
                <a:gd name="T1" fmla="*/ 0 h 1028"/>
                <a:gd name="T2" fmla="*/ 840 w 1078"/>
                <a:gd name="T3" fmla="*/ 375 h 1028"/>
                <a:gd name="T4" fmla="*/ 862 w 1078"/>
                <a:gd name="T5" fmla="*/ 398 h 1028"/>
                <a:gd name="T6" fmla="*/ 882 w 1078"/>
                <a:gd name="T7" fmla="*/ 407 h 1028"/>
                <a:gd name="T8" fmla="*/ 895 w 1078"/>
                <a:gd name="T9" fmla="*/ 407 h 1028"/>
                <a:gd name="T10" fmla="*/ 926 w 1078"/>
                <a:gd name="T11" fmla="*/ 382 h 1028"/>
                <a:gd name="T12" fmla="*/ 947 w 1078"/>
                <a:gd name="T13" fmla="*/ 372 h 1028"/>
                <a:gd name="T14" fmla="*/ 969 w 1078"/>
                <a:gd name="T15" fmla="*/ 369 h 1028"/>
                <a:gd name="T16" fmla="*/ 991 w 1078"/>
                <a:gd name="T17" fmla="*/ 372 h 1028"/>
                <a:gd name="T18" fmla="*/ 1012 w 1078"/>
                <a:gd name="T19" fmla="*/ 382 h 1028"/>
                <a:gd name="T20" fmla="*/ 1037 w 1078"/>
                <a:gd name="T21" fmla="*/ 400 h 1028"/>
                <a:gd name="T22" fmla="*/ 1058 w 1078"/>
                <a:gd name="T23" fmla="*/ 429 h 1028"/>
                <a:gd name="T24" fmla="*/ 1069 w 1078"/>
                <a:gd name="T25" fmla="*/ 455 h 1028"/>
                <a:gd name="T26" fmla="*/ 1077 w 1078"/>
                <a:gd name="T27" fmla="*/ 478 h 1028"/>
                <a:gd name="T28" fmla="*/ 1077 w 1078"/>
                <a:gd name="T29" fmla="*/ 517 h 1028"/>
                <a:gd name="T30" fmla="*/ 1077 w 1078"/>
                <a:gd name="T31" fmla="*/ 553 h 1028"/>
                <a:gd name="T32" fmla="*/ 1069 w 1078"/>
                <a:gd name="T33" fmla="*/ 577 h 1028"/>
                <a:gd name="T34" fmla="*/ 1058 w 1078"/>
                <a:gd name="T35" fmla="*/ 602 h 1028"/>
                <a:gd name="T36" fmla="*/ 1037 w 1078"/>
                <a:gd name="T37" fmla="*/ 629 h 1028"/>
                <a:gd name="T38" fmla="*/ 1012 w 1078"/>
                <a:gd name="T39" fmla="*/ 648 h 1028"/>
                <a:gd name="T40" fmla="*/ 991 w 1078"/>
                <a:gd name="T41" fmla="*/ 657 h 1028"/>
                <a:gd name="T42" fmla="*/ 969 w 1078"/>
                <a:gd name="T43" fmla="*/ 661 h 1028"/>
                <a:gd name="T44" fmla="*/ 947 w 1078"/>
                <a:gd name="T45" fmla="*/ 661 h 1028"/>
                <a:gd name="T46" fmla="*/ 926 w 1078"/>
                <a:gd name="T47" fmla="*/ 648 h 1028"/>
                <a:gd name="T48" fmla="*/ 895 w 1078"/>
                <a:gd name="T49" fmla="*/ 624 h 1028"/>
                <a:gd name="T50" fmla="*/ 882 w 1078"/>
                <a:gd name="T51" fmla="*/ 624 h 1028"/>
                <a:gd name="T52" fmla="*/ 862 w 1078"/>
                <a:gd name="T53" fmla="*/ 634 h 1028"/>
                <a:gd name="T54" fmla="*/ 840 w 1078"/>
                <a:gd name="T55" fmla="*/ 667 h 1028"/>
                <a:gd name="T56" fmla="*/ 840 w 1078"/>
                <a:gd name="T57" fmla="*/ 1027 h 1028"/>
                <a:gd name="T58" fmla="*/ 0 w 1078"/>
                <a:gd name="T59" fmla="*/ 1027 h 1028"/>
                <a:gd name="T60" fmla="*/ 0 w 1078"/>
                <a:gd name="T61" fmla="*/ 0 h 1028"/>
                <a:gd name="T62" fmla="*/ 301 w 1078"/>
                <a:gd name="T63" fmla="*/ 0 h 1028"/>
                <a:gd name="T64" fmla="*/ 307 w 1078"/>
                <a:gd name="T65" fmla="*/ 5 h 1028"/>
                <a:gd name="T66" fmla="*/ 330 w 1078"/>
                <a:gd name="T67" fmla="*/ 33 h 1028"/>
                <a:gd name="T68" fmla="*/ 337 w 1078"/>
                <a:gd name="T69" fmla="*/ 59 h 1028"/>
                <a:gd name="T70" fmla="*/ 337 w 1078"/>
                <a:gd name="T71" fmla="*/ 73 h 1028"/>
                <a:gd name="T72" fmla="*/ 315 w 1078"/>
                <a:gd name="T73" fmla="*/ 111 h 1028"/>
                <a:gd name="T74" fmla="*/ 307 w 1078"/>
                <a:gd name="T75" fmla="*/ 138 h 1028"/>
                <a:gd name="T76" fmla="*/ 307 w 1078"/>
                <a:gd name="T77" fmla="*/ 166 h 1028"/>
                <a:gd name="T78" fmla="*/ 311 w 1078"/>
                <a:gd name="T79" fmla="*/ 190 h 1028"/>
                <a:gd name="T80" fmla="*/ 315 w 1078"/>
                <a:gd name="T81" fmla="*/ 218 h 1028"/>
                <a:gd name="T82" fmla="*/ 331 w 1078"/>
                <a:gd name="T83" fmla="*/ 248 h 1028"/>
                <a:gd name="T84" fmla="*/ 355 w 1078"/>
                <a:gd name="T85" fmla="*/ 275 h 1028"/>
                <a:gd name="T86" fmla="*/ 375 w 1078"/>
                <a:gd name="T87" fmla="*/ 288 h 1028"/>
                <a:gd name="T88" fmla="*/ 394 w 1078"/>
                <a:gd name="T89" fmla="*/ 299 h 1028"/>
                <a:gd name="T90" fmla="*/ 424 w 1078"/>
                <a:gd name="T91" fmla="*/ 299 h 1028"/>
                <a:gd name="T92" fmla="*/ 453 w 1078"/>
                <a:gd name="T93" fmla="*/ 299 h 1028"/>
                <a:gd name="T94" fmla="*/ 473 w 1078"/>
                <a:gd name="T95" fmla="*/ 288 h 1028"/>
                <a:gd name="T96" fmla="*/ 492 w 1078"/>
                <a:gd name="T97" fmla="*/ 275 h 1028"/>
                <a:gd name="T98" fmla="*/ 517 w 1078"/>
                <a:gd name="T99" fmla="*/ 248 h 1028"/>
                <a:gd name="T100" fmla="*/ 532 w 1078"/>
                <a:gd name="T101" fmla="*/ 218 h 1028"/>
                <a:gd name="T102" fmla="*/ 538 w 1078"/>
                <a:gd name="T103" fmla="*/ 190 h 1028"/>
                <a:gd name="T104" fmla="*/ 540 w 1078"/>
                <a:gd name="T105" fmla="*/ 166 h 1028"/>
                <a:gd name="T106" fmla="*/ 538 w 1078"/>
                <a:gd name="T107" fmla="*/ 138 h 1028"/>
                <a:gd name="T108" fmla="*/ 532 w 1078"/>
                <a:gd name="T109" fmla="*/ 111 h 1028"/>
                <a:gd name="T110" fmla="*/ 513 w 1078"/>
                <a:gd name="T111" fmla="*/ 73 h 1028"/>
                <a:gd name="T112" fmla="*/ 513 w 1078"/>
                <a:gd name="T113" fmla="*/ 59 h 1028"/>
                <a:gd name="T114" fmla="*/ 519 w 1078"/>
                <a:gd name="T115" fmla="*/ 33 h 1028"/>
                <a:gd name="T116" fmla="*/ 538 w 1078"/>
                <a:gd name="T117" fmla="*/ 0 h 1028"/>
                <a:gd name="T118" fmla="*/ 840 w 1078"/>
                <a:gd name="T119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78" h="1028">
                  <a:moveTo>
                    <a:pt x="840" y="0"/>
                  </a:moveTo>
                  <a:lnTo>
                    <a:pt x="840" y="375"/>
                  </a:lnTo>
                  <a:lnTo>
                    <a:pt x="862" y="398"/>
                  </a:lnTo>
                  <a:lnTo>
                    <a:pt x="882" y="407"/>
                  </a:lnTo>
                  <a:lnTo>
                    <a:pt x="895" y="407"/>
                  </a:lnTo>
                  <a:lnTo>
                    <a:pt x="926" y="382"/>
                  </a:lnTo>
                  <a:lnTo>
                    <a:pt x="947" y="372"/>
                  </a:lnTo>
                  <a:lnTo>
                    <a:pt x="969" y="369"/>
                  </a:lnTo>
                  <a:lnTo>
                    <a:pt x="991" y="372"/>
                  </a:lnTo>
                  <a:lnTo>
                    <a:pt x="1012" y="382"/>
                  </a:lnTo>
                  <a:lnTo>
                    <a:pt x="1037" y="400"/>
                  </a:lnTo>
                  <a:lnTo>
                    <a:pt x="1058" y="429"/>
                  </a:lnTo>
                  <a:lnTo>
                    <a:pt x="1069" y="455"/>
                  </a:lnTo>
                  <a:lnTo>
                    <a:pt x="1077" y="478"/>
                  </a:lnTo>
                  <a:lnTo>
                    <a:pt x="1077" y="517"/>
                  </a:lnTo>
                  <a:lnTo>
                    <a:pt x="1077" y="553"/>
                  </a:lnTo>
                  <a:lnTo>
                    <a:pt x="1069" y="577"/>
                  </a:lnTo>
                  <a:lnTo>
                    <a:pt x="1058" y="602"/>
                  </a:lnTo>
                  <a:lnTo>
                    <a:pt x="1037" y="629"/>
                  </a:lnTo>
                  <a:lnTo>
                    <a:pt x="1012" y="648"/>
                  </a:lnTo>
                  <a:lnTo>
                    <a:pt x="991" y="657"/>
                  </a:lnTo>
                  <a:lnTo>
                    <a:pt x="969" y="661"/>
                  </a:lnTo>
                  <a:lnTo>
                    <a:pt x="947" y="661"/>
                  </a:lnTo>
                  <a:lnTo>
                    <a:pt x="926" y="648"/>
                  </a:lnTo>
                  <a:lnTo>
                    <a:pt x="895" y="624"/>
                  </a:lnTo>
                  <a:lnTo>
                    <a:pt x="882" y="624"/>
                  </a:lnTo>
                  <a:lnTo>
                    <a:pt x="862" y="634"/>
                  </a:lnTo>
                  <a:lnTo>
                    <a:pt x="840" y="667"/>
                  </a:lnTo>
                  <a:lnTo>
                    <a:pt x="840" y="1027"/>
                  </a:lnTo>
                  <a:lnTo>
                    <a:pt x="0" y="1027"/>
                  </a:lnTo>
                  <a:lnTo>
                    <a:pt x="0" y="0"/>
                  </a:lnTo>
                  <a:lnTo>
                    <a:pt x="301" y="0"/>
                  </a:lnTo>
                  <a:lnTo>
                    <a:pt x="307" y="5"/>
                  </a:lnTo>
                  <a:lnTo>
                    <a:pt x="330" y="33"/>
                  </a:lnTo>
                  <a:lnTo>
                    <a:pt x="337" y="59"/>
                  </a:lnTo>
                  <a:lnTo>
                    <a:pt x="337" y="73"/>
                  </a:lnTo>
                  <a:lnTo>
                    <a:pt x="315" y="111"/>
                  </a:lnTo>
                  <a:lnTo>
                    <a:pt x="307" y="138"/>
                  </a:lnTo>
                  <a:lnTo>
                    <a:pt x="307" y="166"/>
                  </a:lnTo>
                  <a:lnTo>
                    <a:pt x="311" y="190"/>
                  </a:lnTo>
                  <a:lnTo>
                    <a:pt x="315" y="218"/>
                  </a:lnTo>
                  <a:lnTo>
                    <a:pt x="331" y="248"/>
                  </a:lnTo>
                  <a:lnTo>
                    <a:pt x="355" y="275"/>
                  </a:lnTo>
                  <a:lnTo>
                    <a:pt x="375" y="288"/>
                  </a:lnTo>
                  <a:lnTo>
                    <a:pt x="394" y="299"/>
                  </a:lnTo>
                  <a:lnTo>
                    <a:pt x="424" y="299"/>
                  </a:lnTo>
                  <a:lnTo>
                    <a:pt x="453" y="299"/>
                  </a:lnTo>
                  <a:lnTo>
                    <a:pt x="473" y="288"/>
                  </a:lnTo>
                  <a:lnTo>
                    <a:pt x="492" y="275"/>
                  </a:lnTo>
                  <a:lnTo>
                    <a:pt x="517" y="248"/>
                  </a:lnTo>
                  <a:lnTo>
                    <a:pt x="532" y="218"/>
                  </a:lnTo>
                  <a:lnTo>
                    <a:pt x="538" y="190"/>
                  </a:lnTo>
                  <a:lnTo>
                    <a:pt x="540" y="166"/>
                  </a:lnTo>
                  <a:lnTo>
                    <a:pt x="538" y="138"/>
                  </a:lnTo>
                  <a:lnTo>
                    <a:pt x="532" y="111"/>
                  </a:lnTo>
                  <a:lnTo>
                    <a:pt x="513" y="73"/>
                  </a:lnTo>
                  <a:lnTo>
                    <a:pt x="513" y="59"/>
                  </a:lnTo>
                  <a:lnTo>
                    <a:pt x="519" y="33"/>
                  </a:lnTo>
                  <a:lnTo>
                    <a:pt x="538" y="0"/>
                  </a:lnTo>
                  <a:lnTo>
                    <a:pt x="840" y="0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86" name="Freeform 18"/>
            <p:cNvSpPr>
              <a:spLocks/>
            </p:cNvSpPr>
            <p:nvPr/>
          </p:nvSpPr>
          <p:spPr bwMode="auto">
            <a:xfrm>
              <a:off x="2425" y="2935"/>
              <a:ext cx="582" cy="543"/>
            </a:xfrm>
            <a:custGeom>
              <a:avLst/>
              <a:gdLst>
                <a:gd name="T0" fmla="*/ 67 w 582"/>
                <a:gd name="T1" fmla="*/ 89 h 543"/>
                <a:gd name="T2" fmla="*/ 61 w 582"/>
                <a:gd name="T3" fmla="*/ 64 h 543"/>
                <a:gd name="T4" fmla="*/ 59 w 582"/>
                <a:gd name="T5" fmla="*/ 34 h 543"/>
                <a:gd name="T6" fmla="*/ 91 w 582"/>
                <a:gd name="T7" fmla="*/ 0 h 543"/>
                <a:gd name="T8" fmla="*/ 157 w 582"/>
                <a:gd name="T9" fmla="*/ 43 h 543"/>
                <a:gd name="T10" fmla="*/ 151 w 582"/>
                <a:gd name="T11" fmla="*/ 69 h 543"/>
                <a:gd name="T12" fmla="*/ 138 w 582"/>
                <a:gd name="T13" fmla="*/ 89 h 543"/>
                <a:gd name="T14" fmla="*/ 113 w 582"/>
                <a:gd name="T15" fmla="*/ 109 h 543"/>
                <a:gd name="T16" fmla="*/ 161 w 582"/>
                <a:gd name="T17" fmla="*/ 174 h 543"/>
                <a:gd name="T18" fmla="*/ 178 w 582"/>
                <a:gd name="T19" fmla="*/ 184 h 543"/>
                <a:gd name="T20" fmla="*/ 214 w 582"/>
                <a:gd name="T21" fmla="*/ 197 h 543"/>
                <a:gd name="T22" fmla="*/ 276 w 582"/>
                <a:gd name="T23" fmla="*/ 203 h 543"/>
                <a:gd name="T24" fmla="*/ 314 w 582"/>
                <a:gd name="T25" fmla="*/ 217 h 543"/>
                <a:gd name="T26" fmla="*/ 325 w 582"/>
                <a:gd name="T27" fmla="*/ 174 h 543"/>
                <a:gd name="T28" fmla="*/ 359 w 582"/>
                <a:gd name="T29" fmla="*/ 134 h 543"/>
                <a:gd name="T30" fmla="*/ 401 w 582"/>
                <a:gd name="T31" fmla="*/ 144 h 543"/>
                <a:gd name="T32" fmla="*/ 461 w 582"/>
                <a:gd name="T33" fmla="*/ 203 h 543"/>
                <a:gd name="T34" fmla="*/ 478 w 582"/>
                <a:gd name="T35" fmla="*/ 237 h 543"/>
                <a:gd name="T36" fmla="*/ 569 w 582"/>
                <a:gd name="T37" fmla="*/ 259 h 543"/>
                <a:gd name="T38" fmla="*/ 532 w 582"/>
                <a:gd name="T39" fmla="*/ 503 h 543"/>
                <a:gd name="T40" fmla="*/ 472 w 582"/>
                <a:gd name="T41" fmla="*/ 482 h 543"/>
                <a:gd name="T42" fmla="*/ 448 w 582"/>
                <a:gd name="T43" fmla="*/ 531 h 543"/>
                <a:gd name="T44" fmla="*/ 418 w 582"/>
                <a:gd name="T45" fmla="*/ 478 h 543"/>
                <a:gd name="T46" fmla="*/ 322 w 582"/>
                <a:gd name="T47" fmla="*/ 492 h 543"/>
                <a:gd name="T48" fmla="*/ 382 w 582"/>
                <a:gd name="T49" fmla="*/ 513 h 543"/>
                <a:gd name="T50" fmla="*/ 333 w 582"/>
                <a:gd name="T51" fmla="*/ 530 h 543"/>
                <a:gd name="T52" fmla="*/ 274 w 582"/>
                <a:gd name="T53" fmla="*/ 530 h 543"/>
                <a:gd name="T54" fmla="*/ 260 w 582"/>
                <a:gd name="T55" fmla="*/ 501 h 543"/>
                <a:gd name="T56" fmla="*/ 227 w 582"/>
                <a:gd name="T57" fmla="*/ 501 h 543"/>
                <a:gd name="T58" fmla="*/ 238 w 582"/>
                <a:gd name="T59" fmla="*/ 530 h 543"/>
                <a:gd name="T60" fmla="*/ 225 w 582"/>
                <a:gd name="T61" fmla="*/ 513 h 543"/>
                <a:gd name="T62" fmla="*/ 162 w 582"/>
                <a:gd name="T63" fmla="*/ 503 h 543"/>
                <a:gd name="T64" fmla="*/ 145 w 582"/>
                <a:gd name="T65" fmla="*/ 516 h 543"/>
                <a:gd name="T66" fmla="*/ 153 w 582"/>
                <a:gd name="T67" fmla="*/ 537 h 543"/>
                <a:gd name="T68" fmla="*/ 124 w 582"/>
                <a:gd name="T69" fmla="*/ 531 h 543"/>
                <a:gd name="T70" fmla="*/ 118 w 582"/>
                <a:gd name="T71" fmla="*/ 507 h 543"/>
                <a:gd name="T72" fmla="*/ 99 w 582"/>
                <a:gd name="T73" fmla="*/ 530 h 543"/>
                <a:gd name="T74" fmla="*/ 72 w 582"/>
                <a:gd name="T75" fmla="*/ 531 h 543"/>
                <a:gd name="T76" fmla="*/ 80 w 582"/>
                <a:gd name="T77" fmla="*/ 516 h 543"/>
                <a:gd name="T78" fmla="*/ 59 w 582"/>
                <a:gd name="T79" fmla="*/ 503 h 543"/>
                <a:gd name="T80" fmla="*/ 44 w 582"/>
                <a:gd name="T81" fmla="*/ 530 h 543"/>
                <a:gd name="T82" fmla="*/ 22 w 582"/>
                <a:gd name="T83" fmla="*/ 508 h 543"/>
                <a:gd name="T84" fmla="*/ 31 w 582"/>
                <a:gd name="T85" fmla="*/ 495 h 543"/>
                <a:gd name="T86" fmla="*/ 118 w 582"/>
                <a:gd name="T87" fmla="*/ 482 h 543"/>
                <a:gd name="T88" fmla="*/ 127 w 582"/>
                <a:gd name="T89" fmla="*/ 442 h 543"/>
                <a:gd name="T90" fmla="*/ 94 w 582"/>
                <a:gd name="T91" fmla="*/ 406 h 543"/>
                <a:gd name="T92" fmla="*/ 61 w 582"/>
                <a:gd name="T93" fmla="*/ 407 h 543"/>
                <a:gd name="T94" fmla="*/ 44 w 582"/>
                <a:gd name="T95" fmla="*/ 358 h 543"/>
                <a:gd name="T96" fmla="*/ 33 w 582"/>
                <a:gd name="T97" fmla="*/ 318 h 543"/>
                <a:gd name="T98" fmla="*/ 0 w 582"/>
                <a:gd name="T99" fmla="*/ 162 h 543"/>
                <a:gd name="T100" fmla="*/ 47 w 582"/>
                <a:gd name="T101" fmla="*/ 11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2" h="543">
                  <a:moveTo>
                    <a:pt x="55" y="109"/>
                  </a:moveTo>
                  <a:lnTo>
                    <a:pt x="55" y="93"/>
                  </a:lnTo>
                  <a:lnTo>
                    <a:pt x="61" y="89"/>
                  </a:lnTo>
                  <a:lnTo>
                    <a:pt x="67" y="89"/>
                  </a:lnTo>
                  <a:lnTo>
                    <a:pt x="67" y="85"/>
                  </a:lnTo>
                  <a:lnTo>
                    <a:pt x="67" y="79"/>
                  </a:lnTo>
                  <a:lnTo>
                    <a:pt x="61" y="74"/>
                  </a:lnTo>
                  <a:lnTo>
                    <a:pt x="61" y="64"/>
                  </a:lnTo>
                  <a:lnTo>
                    <a:pt x="55" y="56"/>
                  </a:lnTo>
                  <a:lnTo>
                    <a:pt x="55" y="43"/>
                  </a:lnTo>
                  <a:lnTo>
                    <a:pt x="53" y="40"/>
                  </a:lnTo>
                  <a:lnTo>
                    <a:pt x="59" y="34"/>
                  </a:lnTo>
                  <a:lnTo>
                    <a:pt x="59" y="15"/>
                  </a:lnTo>
                  <a:lnTo>
                    <a:pt x="66" y="8"/>
                  </a:lnTo>
                  <a:lnTo>
                    <a:pt x="75" y="0"/>
                  </a:lnTo>
                  <a:lnTo>
                    <a:pt x="91" y="0"/>
                  </a:lnTo>
                  <a:lnTo>
                    <a:pt x="131" y="1"/>
                  </a:lnTo>
                  <a:lnTo>
                    <a:pt x="151" y="18"/>
                  </a:lnTo>
                  <a:lnTo>
                    <a:pt x="157" y="38"/>
                  </a:lnTo>
                  <a:lnTo>
                    <a:pt x="157" y="43"/>
                  </a:lnTo>
                  <a:lnTo>
                    <a:pt x="151" y="49"/>
                  </a:lnTo>
                  <a:lnTo>
                    <a:pt x="153" y="56"/>
                  </a:lnTo>
                  <a:lnTo>
                    <a:pt x="146" y="60"/>
                  </a:lnTo>
                  <a:lnTo>
                    <a:pt x="151" y="69"/>
                  </a:lnTo>
                  <a:lnTo>
                    <a:pt x="153" y="74"/>
                  </a:lnTo>
                  <a:lnTo>
                    <a:pt x="142" y="77"/>
                  </a:lnTo>
                  <a:lnTo>
                    <a:pt x="142" y="79"/>
                  </a:lnTo>
                  <a:lnTo>
                    <a:pt x="138" y="89"/>
                  </a:lnTo>
                  <a:lnTo>
                    <a:pt x="134" y="98"/>
                  </a:lnTo>
                  <a:lnTo>
                    <a:pt x="134" y="100"/>
                  </a:lnTo>
                  <a:lnTo>
                    <a:pt x="126" y="103"/>
                  </a:lnTo>
                  <a:lnTo>
                    <a:pt x="113" y="109"/>
                  </a:lnTo>
                  <a:lnTo>
                    <a:pt x="113" y="113"/>
                  </a:lnTo>
                  <a:lnTo>
                    <a:pt x="138" y="144"/>
                  </a:lnTo>
                  <a:lnTo>
                    <a:pt x="154" y="168"/>
                  </a:lnTo>
                  <a:lnTo>
                    <a:pt x="161" y="174"/>
                  </a:lnTo>
                  <a:lnTo>
                    <a:pt x="168" y="178"/>
                  </a:lnTo>
                  <a:lnTo>
                    <a:pt x="175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5" y="188"/>
                  </a:lnTo>
                  <a:lnTo>
                    <a:pt x="187" y="197"/>
                  </a:lnTo>
                  <a:lnTo>
                    <a:pt x="200" y="197"/>
                  </a:lnTo>
                  <a:lnTo>
                    <a:pt x="214" y="197"/>
                  </a:lnTo>
                  <a:lnTo>
                    <a:pt x="227" y="193"/>
                  </a:lnTo>
                  <a:lnTo>
                    <a:pt x="255" y="187"/>
                  </a:lnTo>
                  <a:lnTo>
                    <a:pt x="268" y="190"/>
                  </a:lnTo>
                  <a:lnTo>
                    <a:pt x="276" y="203"/>
                  </a:lnTo>
                  <a:lnTo>
                    <a:pt x="288" y="217"/>
                  </a:lnTo>
                  <a:lnTo>
                    <a:pt x="299" y="217"/>
                  </a:lnTo>
                  <a:lnTo>
                    <a:pt x="309" y="219"/>
                  </a:lnTo>
                  <a:lnTo>
                    <a:pt x="314" y="217"/>
                  </a:lnTo>
                  <a:lnTo>
                    <a:pt x="320" y="217"/>
                  </a:lnTo>
                  <a:lnTo>
                    <a:pt x="322" y="219"/>
                  </a:lnTo>
                  <a:lnTo>
                    <a:pt x="322" y="203"/>
                  </a:lnTo>
                  <a:lnTo>
                    <a:pt x="325" y="174"/>
                  </a:lnTo>
                  <a:lnTo>
                    <a:pt x="326" y="154"/>
                  </a:lnTo>
                  <a:lnTo>
                    <a:pt x="333" y="139"/>
                  </a:lnTo>
                  <a:lnTo>
                    <a:pt x="334" y="135"/>
                  </a:lnTo>
                  <a:lnTo>
                    <a:pt x="359" y="134"/>
                  </a:lnTo>
                  <a:lnTo>
                    <a:pt x="374" y="132"/>
                  </a:lnTo>
                  <a:lnTo>
                    <a:pt x="386" y="134"/>
                  </a:lnTo>
                  <a:lnTo>
                    <a:pt x="394" y="135"/>
                  </a:lnTo>
                  <a:lnTo>
                    <a:pt x="401" y="144"/>
                  </a:lnTo>
                  <a:lnTo>
                    <a:pt x="412" y="160"/>
                  </a:lnTo>
                  <a:lnTo>
                    <a:pt x="456" y="168"/>
                  </a:lnTo>
                  <a:lnTo>
                    <a:pt x="461" y="178"/>
                  </a:lnTo>
                  <a:lnTo>
                    <a:pt x="461" y="203"/>
                  </a:lnTo>
                  <a:lnTo>
                    <a:pt x="472" y="207"/>
                  </a:lnTo>
                  <a:lnTo>
                    <a:pt x="478" y="210"/>
                  </a:lnTo>
                  <a:lnTo>
                    <a:pt x="478" y="223"/>
                  </a:lnTo>
                  <a:lnTo>
                    <a:pt x="478" y="237"/>
                  </a:lnTo>
                  <a:lnTo>
                    <a:pt x="573" y="239"/>
                  </a:lnTo>
                  <a:lnTo>
                    <a:pt x="581" y="243"/>
                  </a:lnTo>
                  <a:lnTo>
                    <a:pt x="579" y="252"/>
                  </a:lnTo>
                  <a:lnTo>
                    <a:pt x="569" y="259"/>
                  </a:lnTo>
                  <a:lnTo>
                    <a:pt x="565" y="259"/>
                  </a:lnTo>
                  <a:lnTo>
                    <a:pt x="565" y="258"/>
                  </a:lnTo>
                  <a:lnTo>
                    <a:pt x="558" y="503"/>
                  </a:lnTo>
                  <a:lnTo>
                    <a:pt x="532" y="503"/>
                  </a:lnTo>
                  <a:lnTo>
                    <a:pt x="532" y="475"/>
                  </a:lnTo>
                  <a:lnTo>
                    <a:pt x="532" y="448"/>
                  </a:lnTo>
                  <a:lnTo>
                    <a:pt x="506" y="461"/>
                  </a:lnTo>
                  <a:lnTo>
                    <a:pt x="472" y="482"/>
                  </a:lnTo>
                  <a:lnTo>
                    <a:pt x="468" y="521"/>
                  </a:lnTo>
                  <a:lnTo>
                    <a:pt x="468" y="530"/>
                  </a:lnTo>
                  <a:lnTo>
                    <a:pt x="459" y="531"/>
                  </a:lnTo>
                  <a:lnTo>
                    <a:pt x="448" y="531"/>
                  </a:lnTo>
                  <a:lnTo>
                    <a:pt x="440" y="530"/>
                  </a:lnTo>
                  <a:lnTo>
                    <a:pt x="440" y="482"/>
                  </a:lnTo>
                  <a:lnTo>
                    <a:pt x="440" y="478"/>
                  </a:lnTo>
                  <a:lnTo>
                    <a:pt x="418" y="478"/>
                  </a:lnTo>
                  <a:lnTo>
                    <a:pt x="385" y="481"/>
                  </a:lnTo>
                  <a:lnTo>
                    <a:pt x="352" y="481"/>
                  </a:lnTo>
                  <a:lnTo>
                    <a:pt x="325" y="482"/>
                  </a:lnTo>
                  <a:lnTo>
                    <a:pt x="322" y="492"/>
                  </a:lnTo>
                  <a:lnTo>
                    <a:pt x="333" y="498"/>
                  </a:lnTo>
                  <a:lnTo>
                    <a:pt x="355" y="507"/>
                  </a:lnTo>
                  <a:lnTo>
                    <a:pt x="372" y="511"/>
                  </a:lnTo>
                  <a:lnTo>
                    <a:pt x="382" y="513"/>
                  </a:lnTo>
                  <a:lnTo>
                    <a:pt x="385" y="521"/>
                  </a:lnTo>
                  <a:lnTo>
                    <a:pt x="385" y="526"/>
                  </a:lnTo>
                  <a:lnTo>
                    <a:pt x="369" y="530"/>
                  </a:lnTo>
                  <a:lnTo>
                    <a:pt x="333" y="530"/>
                  </a:lnTo>
                  <a:lnTo>
                    <a:pt x="304" y="530"/>
                  </a:lnTo>
                  <a:lnTo>
                    <a:pt x="295" y="526"/>
                  </a:lnTo>
                  <a:lnTo>
                    <a:pt x="288" y="526"/>
                  </a:lnTo>
                  <a:lnTo>
                    <a:pt x="274" y="530"/>
                  </a:lnTo>
                  <a:lnTo>
                    <a:pt x="260" y="530"/>
                  </a:lnTo>
                  <a:lnTo>
                    <a:pt x="260" y="521"/>
                  </a:lnTo>
                  <a:lnTo>
                    <a:pt x="258" y="508"/>
                  </a:lnTo>
                  <a:lnTo>
                    <a:pt x="260" y="501"/>
                  </a:lnTo>
                  <a:lnTo>
                    <a:pt x="260" y="492"/>
                  </a:lnTo>
                  <a:lnTo>
                    <a:pt x="246" y="492"/>
                  </a:lnTo>
                  <a:lnTo>
                    <a:pt x="233" y="495"/>
                  </a:lnTo>
                  <a:lnTo>
                    <a:pt x="227" y="501"/>
                  </a:lnTo>
                  <a:lnTo>
                    <a:pt x="233" y="511"/>
                  </a:lnTo>
                  <a:lnTo>
                    <a:pt x="241" y="517"/>
                  </a:lnTo>
                  <a:lnTo>
                    <a:pt x="241" y="526"/>
                  </a:lnTo>
                  <a:lnTo>
                    <a:pt x="238" y="530"/>
                  </a:lnTo>
                  <a:lnTo>
                    <a:pt x="227" y="530"/>
                  </a:lnTo>
                  <a:lnTo>
                    <a:pt x="221" y="523"/>
                  </a:lnTo>
                  <a:lnTo>
                    <a:pt x="219" y="517"/>
                  </a:lnTo>
                  <a:lnTo>
                    <a:pt x="225" y="513"/>
                  </a:lnTo>
                  <a:lnTo>
                    <a:pt x="200" y="503"/>
                  </a:lnTo>
                  <a:lnTo>
                    <a:pt x="184" y="497"/>
                  </a:lnTo>
                  <a:lnTo>
                    <a:pt x="168" y="495"/>
                  </a:lnTo>
                  <a:lnTo>
                    <a:pt x="162" y="503"/>
                  </a:lnTo>
                  <a:lnTo>
                    <a:pt x="162" y="508"/>
                  </a:lnTo>
                  <a:lnTo>
                    <a:pt x="154" y="513"/>
                  </a:lnTo>
                  <a:lnTo>
                    <a:pt x="151" y="511"/>
                  </a:lnTo>
                  <a:lnTo>
                    <a:pt x="145" y="516"/>
                  </a:lnTo>
                  <a:lnTo>
                    <a:pt x="145" y="521"/>
                  </a:lnTo>
                  <a:lnTo>
                    <a:pt x="151" y="526"/>
                  </a:lnTo>
                  <a:lnTo>
                    <a:pt x="154" y="531"/>
                  </a:lnTo>
                  <a:lnTo>
                    <a:pt x="153" y="537"/>
                  </a:lnTo>
                  <a:lnTo>
                    <a:pt x="148" y="540"/>
                  </a:lnTo>
                  <a:lnTo>
                    <a:pt x="140" y="542"/>
                  </a:lnTo>
                  <a:lnTo>
                    <a:pt x="131" y="540"/>
                  </a:lnTo>
                  <a:lnTo>
                    <a:pt x="124" y="531"/>
                  </a:lnTo>
                  <a:lnTo>
                    <a:pt x="124" y="523"/>
                  </a:lnTo>
                  <a:lnTo>
                    <a:pt x="131" y="520"/>
                  </a:lnTo>
                  <a:lnTo>
                    <a:pt x="127" y="507"/>
                  </a:lnTo>
                  <a:lnTo>
                    <a:pt x="118" y="507"/>
                  </a:lnTo>
                  <a:lnTo>
                    <a:pt x="107" y="511"/>
                  </a:lnTo>
                  <a:lnTo>
                    <a:pt x="94" y="517"/>
                  </a:lnTo>
                  <a:lnTo>
                    <a:pt x="99" y="521"/>
                  </a:lnTo>
                  <a:lnTo>
                    <a:pt x="99" y="530"/>
                  </a:lnTo>
                  <a:lnTo>
                    <a:pt x="94" y="537"/>
                  </a:lnTo>
                  <a:lnTo>
                    <a:pt x="88" y="540"/>
                  </a:lnTo>
                  <a:lnTo>
                    <a:pt x="80" y="537"/>
                  </a:lnTo>
                  <a:lnTo>
                    <a:pt x="72" y="531"/>
                  </a:lnTo>
                  <a:lnTo>
                    <a:pt x="71" y="526"/>
                  </a:lnTo>
                  <a:lnTo>
                    <a:pt x="72" y="521"/>
                  </a:lnTo>
                  <a:lnTo>
                    <a:pt x="74" y="520"/>
                  </a:lnTo>
                  <a:lnTo>
                    <a:pt x="80" y="516"/>
                  </a:lnTo>
                  <a:lnTo>
                    <a:pt x="93" y="505"/>
                  </a:lnTo>
                  <a:lnTo>
                    <a:pt x="97" y="503"/>
                  </a:lnTo>
                  <a:lnTo>
                    <a:pt x="80" y="503"/>
                  </a:lnTo>
                  <a:lnTo>
                    <a:pt x="59" y="503"/>
                  </a:lnTo>
                  <a:lnTo>
                    <a:pt x="45" y="503"/>
                  </a:lnTo>
                  <a:lnTo>
                    <a:pt x="48" y="516"/>
                  </a:lnTo>
                  <a:lnTo>
                    <a:pt x="52" y="521"/>
                  </a:lnTo>
                  <a:lnTo>
                    <a:pt x="44" y="530"/>
                  </a:lnTo>
                  <a:lnTo>
                    <a:pt x="37" y="530"/>
                  </a:lnTo>
                  <a:lnTo>
                    <a:pt x="26" y="526"/>
                  </a:lnTo>
                  <a:lnTo>
                    <a:pt x="18" y="516"/>
                  </a:lnTo>
                  <a:lnTo>
                    <a:pt x="22" y="508"/>
                  </a:lnTo>
                  <a:lnTo>
                    <a:pt x="26" y="505"/>
                  </a:lnTo>
                  <a:lnTo>
                    <a:pt x="31" y="503"/>
                  </a:lnTo>
                  <a:lnTo>
                    <a:pt x="31" y="501"/>
                  </a:lnTo>
                  <a:lnTo>
                    <a:pt x="31" y="495"/>
                  </a:lnTo>
                  <a:lnTo>
                    <a:pt x="33" y="492"/>
                  </a:lnTo>
                  <a:lnTo>
                    <a:pt x="61" y="488"/>
                  </a:lnTo>
                  <a:lnTo>
                    <a:pt x="94" y="485"/>
                  </a:lnTo>
                  <a:lnTo>
                    <a:pt x="118" y="482"/>
                  </a:lnTo>
                  <a:lnTo>
                    <a:pt x="131" y="478"/>
                  </a:lnTo>
                  <a:lnTo>
                    <a:pt x="134" y="477"/>
                  </a:lnTo>
                  <a:lnTo>
                    <a:pt x="127" y="461"/>
                  </a:lnTo>
                  <a:lnTo>
                    <a:pt x="127" y="442"/>
                  </a:lnTo>
                  <a:lnTo>
                    <a:pt x="131" y="426"/>
                  </a:lnTo>
                  <a:lnTo>
                    <a:pt x="131" y="413"/>
                  </a:lnTo>
                  <a:lnTo>
                    <a:pt x="107" y="406"/>
                  </a:lnTo>
                  <a:lnTo>
                    <a:pt x="94" y="406"/>
                  </a:lnTo>
                  <a:lnTo>
                    <a:pt x="93" y="403"/>
                  </a:lnTo>
                  <a:lnTo>
                    <a:pt x="80" y="407"/>
                  </a:lnTo>
                  <a:lnTo>
                    <a:pt x="71" y="413"/>
                  </a:lnTo>
                  <a:lnTo>
                    <a:pt x="61" y="407"/>
                  </a:lnTo>
                  <a:lnTo>
                    <a:pt x="55" y="403"/>
                  </a:lnTo>
                  <a:lnTo>
                    <a:pt x="55" y="396"/>
                  </a:lnTo>
                  <a:lnTo>
                    <a:pt x="53" y="377"/>
                  </a:lnTo>
                  <a:lnTo>
                    <a:pt x="44" y="358"/>
                  </a:lnTo>
                  <a:lnTo>
                    <a:pt x="39" y="347"/>
                  </a:lnTo>
                  <a:lnTo>
                    <a:pt x="41" y="334"/>
                  </a:lnTo>
                  <a:lnTo>
                    <a:pt x="39" y="322"/>
                  </a:lnTo>
                  <a:lnTo>
                    <a:pt x="33" y="318"/>
                  </a:lnTo>
                  <a:lnTo>
                    <a:pt x="22" y="289"/>
                  </a:lnTo>
                  <a:lnTo>
                    <a:pt x="20" y="278"/>
                  </a:lnTo>
                  <a:lnTo>
                    <a:pt x="4" y="178"/>
                  </a:lnTo>
                  <a:lnTo>
                    <a:pt x="0" y="162"/>
                  </a:lnTo>
                  <a:lnTo>
                    <a:pt x="12" y="144"/>
                  </a:lnTo>
                  <a:lnTo>
                    <a:pt x="20" y="135"/>
                  </a:lnTo>
                  <a:lnTo>
                    <a:pt x="31" y="125"/>
                  </a:lnTo>
                  <a:lnTo>
                    <a:pt x="47" y="118"/>
                  </a:lnTo>
                  <a:lnTo>
                    <a:pt x="53" y="109"/>
                  </a:lnTo>
                  <a:lnTo>
                    <a:pt x="55" y="109"/>
                  </a:lnTo>
                </a:path>
              </a:pathLst>
            </a:custGeom>
            <a:solidFill>
              <a:srgbClr val="00C200"/>
            </a:solidFill>
            <a:ln w="12700" cap="rnd" cmpd="sng">
              <a:solidFill>
                <a:srgbClr val="00C2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87" name="Freeform 19"/>
            <p:cNvSpPr>
              <a:spLocks/>
            </p:cNvSpPr>
            <p:nvPr/>
          </p:nvSpPr>
          <p:spPr bwMode="auto">
            <a:xfrm>
              <a:off x="2677" y="3143"/>
              <a:ext cx="30" cy="24"/>
            </a:xfrm>
            <a:custGeom>
              <a:avLst/>
              <a:gdLst>
                <a:gd name="T0" fmla="*/ 29 w 30"/>
                <a:gd name="T1" fmla="*/ 23 h 24"/>
                <a:gd name="T2" fmla="*/ 29 w 30"/>
                <a:gd name="T3" fmla="*/ 17 h 24"/>
                <a:gd name="T4" fmla="*/ 19 w 30"/>
                <a:gd name="T5" fmla="*/ 5 h 24"/>
                <a:gd name="T6" fmla="*/ 16 w 30"/>
                <a:gd name="T7" fmla="*/ 0 h 24"/>
                <a:gd name="T8" fmla="*/ 11 w 30"/>
                <a:gd name="T9" fmla="*/ 5 h 24"/>
                <a:gd name="T10" fmla="*/ 9 w 30"/>
                <a:gd name="T11" fmla="*/ 5 h 24"/>
                <a:gd name="T12" fmla="*/ 4 w 30"/>
                <a:gd name="T13" fmla="*/ 5 h 24"/>
                <a:gd name="T14" fmla="*/ 0 w 30"/>
                <a:gd name="T15" fmla="*/ 14 h 24"/>
                <a:gd name="T16" fmla="*/ 0 w 30"/>
                <a:gd name="T17" fmla="*/ 23 h 24"/>
                <a:gd name="T18" fmla="*/ 29 w 30"/>
                <a:gd name="T1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4">
                  <a:moveTo>
                    <a:pt x="29" y="23"/>
                  </a:moveTo>
                  <a:lnTo>
                    <a:pt x="29" y="17"/>
                  </a:lnTo>
                  <a:lnTo>
                    <a:pt x="19" y="5"/>
                  </a:lnTo>
                  <a:lnTo>
                    <a:pt x="16" y="0"/>
                  </a:lnTo>
                  <a:lnTo>
                    <a:pt x="11" y="5"/>
                  </a:lnTo>
                  <a:lnTo>
                    <a:pt x="9" y="5"/>
                  </a:lnTo>
                  <a:lnTo>
                    <a:pt x="4" y="5"/>
                  </a:lnTo>
                  <a:lnTo>
                    <a:pt x="0" y="14"/>
                  </a:lnTo>
                  <a:lnTo>
                    <a:pt x="0" y="23"/>
                  </a:lnTo>
                  <a:lnTo>
                    <a:pt x="29" y="23"/>
                  </a:lnTo>
                </a:path>
              </a:pathLst>
            </a:custGeom>
            <a:solidFill>
              <a:srgbClr val="00C200"/>
            </a:solidFill>
            <a:ln w="12700" cap="rnd" cmpd="sng">
              <a:solidFill>
                <a:srgbClr val="00C2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88" name="Freeform 20"/>
            <p:cNvSpPr>
              <a:spLocks/>
            </p:cNvSpPr>
            <p:nvPr/>
          </p:nvSpPr>
          <p:spPr bwMode="auto">
            <a:xfrm>
              <a:off x="2671" y="2362"/>
              <a:ext cx="92" cy="501"/>
            </a:xfrm>
            <a:custGeom>
              <a:avLst/>
              <a:gdLst>
                <a:gd name="T0" fmla="*/ 91 w 92"/>
                <a:gd name="T1" fmla="*/ 0 h 501"/>
                <a:gd name="T2" fmla="*/ 30 w 92"/>
                <a:gd name="T3" fmla="*/ 118 h 501"/>
                <a:gd name="T4" fmla="*/ 1 w 92"/>
                <a:gd name="T5" fmla="*/ 244 h 501"/>
                <a:gd name="T6" fmla="*/ 0 w 92"/>
                <a:gd name="T7" fmla="*/ 308 h 501"/>
                <a:gd name="T8" fmla="*/ 7 w 92"/>
                <a:gd name="T9" fmla="*/ 373 h 501"/>
                <a:gd name="T10" fmla="*/ 51 w 92"/>
                <a:gd name="T11" fmla="*/ 50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01">
                  <a:moveTo>
                    <a:pt x="91" y="0"/>
                  </a:moveTo>
                  <a:lnTo>
                    <a:pt x="30" y="118"/>
                  </a:lnTo>
                  <a:lnTo>
                    <a:pt x="1" y="244"/>
                  </a:lnTo>
                  <a:lnTo>
                    <a:pt x="0" y="308"/>
                  </a:lnTo>
                  <a:lnTo>
                    <a:pt x="7" y="373"/>
                  </a:lnTo>
                  <a:lnTo>
                    <a:pt x="51" y="5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89" name="Freeform 21"/>
            <p:cNvSpPr>
              <a:spLocks/>
            </p:cNvSpPr>
            <p:nvPr/>
          </p:nvSpPr>
          <p:spPr bwMode="auto">
            <a:xfrm>
              <a:off x="2795" y="2368"/>
              <a:ext cx="187" cy="397"/>
            </a:xfrm>
            <a:custGeom>
              <a:avLst/>
              <a:gdLst>
                <a:gd name="T0" fmla="*/ 14 w 187"/>
                <a:gd name="T1" fmla="*/ 0 h 397"/>
                <a:gd name="T2" fmla="*/ 1 w 187"/>
                <a:gd name="T3" fmla="*/ 54 h 397"/>
                <a:gd name="T4" fmla="*/ 0 w 187"/>
                <a:gd name="T5" fmla="*/ 80 h 397"/>
                <a:gd name="T6" fmla="*/ 0 w 187"/>
                <a:gd name="T7" fmla="*/ 112 h 397"/>
                <a:gd name="T8" fmla="*/ 25 w 187"/>
                <a:gd name="T9" fmla="*/ 218 h 397"/>
                <a:gd name="T10" fmla="*/ 90 w 187"/>
                <a:gd name="T11" fmla="*/ 316 h 397"/>
                <a:gd name="T12" fmla="*/ 186 w 187"/>
                <a:gd name="T13" fmla="*/ 39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397">
                  <a:moveTo>
                    <a:pt x="14" y="0"/>
                  </a:moveTo>
                  <a:lnTo>
                    <a:pt x="1" y="54"/>
                  </a:lnTo>
                  <a:lnTo>
                    <a:pt x="0" y="80"/>
                  </a:lnTo>
                  <a:lnTo>
                    <a:pt x="0" y="112"/>
                  </a:lnTo>
                  <a:lnTo>
                    <a:pt x="25" y="218"/>
                  </a:lnTo>
                  <a:lnTo>
                    <a:pt x="90" y="316"/>
                  </a:lnTo>
                  <a:lnTo>
                    <a:pt x="186" y="39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90" name="Line 22"/>
            <p:cNvSpPr>
              <a:spLocks noChangeShapeType="1"/>
            </p:cNvSpPr>
            <p:nvPr/>
          </p:nvSpPr>
          <p:spPr bwMode="auto">
            <a:xfrm flipV="1">
              <a:off x="2722" y="2763"/>
              <a:ext cx="259" cy="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91" name="Line 23"/>
            <p:cNvSpPr>
              <a:spLocks noChangeShapeType="1"/>
            </p:cNvSpPr>
            <p:nvPr/>
          </p:nvSpPr>
          <p:spPr bwMode="auto">
            <a:xfrm flipH="1" flipV="1">
              <a:off x="2730" y="2359"/>
              <a:ext cx="32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92" name="Line 24"/>
            <p:cNvSpPr>
              <a:spLocks noChangeShapeType="1"/>
            </p:cNvSpPr>
            <p:nvPr/>
          </p:nvSpPr>
          <p:spPr bwMode="auto">
            <a:xfrm flipV="1">
              <a:off x="2730" y="2295"/>
              <a:ext cx="87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93" name="Line 25"/>
            <p:cNvSpPr>
              <a:spLocks noChangeShapeType="1"/>
            </p:cNvSpPr>
            <p:nvPr/>
          </p:nvSpPr>
          <p:spPr bwMode="auto">
            <a:xfrm>
              <a:off x="2817" y="2295"/>
              <a:ext cx="34" cy="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94" name="Line 26"/>
            <p:cNvSpPr>
              <a:spLocks noChangeShapeType="1"/>
            </p:cNvSpPr>
            <p:nvPr/>
          </p:nvSpPr>
          <p:spPr bwMode="auto">
            <a:xfrm>
              <a:off x="2810" y="2368"/>
              <a:ext cx="4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95" name="Freeform 27"/>
            <p:cNvSpPr>
              <a:spLocks/>
            </p:cNvSpPr>
            <p:nvPr/>
          </p:nvSpPr>
          <p:spPr bwMode="auto">
            <a:xfrm>
              <a:off x="3717" y="1679"/>
              <a:ext cx="573" cy="65"/>
            </a:xfrm>
            <a:custGeom>
              <a:avLst/>
              <a:gdLst>
                <a:gd name="T0" fmla="*/ 0 w 573"/>
                <a:gd name="T1" fmla="*/ 64 h 65"/>
                <a:gd name="T2" fmla="*/ 137 w 573"/>
                <a:gd name="T3" fmla="*/ 16 h 65"/>
                <a:gd name="T4" fmla="*/ 285 w 573"/>
                <a:gd name="T5" fmla="*/ 0 h 65"/>
                <a:gd name="T6" fmla="*/ 320 w 573"/>
                <a:gd name="T7" fmla="*/ 0 h 65"/>
                <a:gd name="T8" fmla="*/ 356 w 573"/>
                <a:gd name="T9" fmla="*/ 4 h 65"/>
                <a:gd name="T10" fmla="*/ 429 w 573"/>
                <a:gd name="T11" fmla="*/ 16 h 65"/>
                <a:gd name="T12" fmla="*/ 572 w 573"/>
                <a:gd name="T13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3" h="65">
                  <a:moveTo>
                    <a:pt x="0" y="64"/>
                  </a:moveTo>
                  <a:lnTo>
                    <a:pt x="137" y="16"/>
                  </a:lnTo>
                  <a:lnTo>
                    <a:pt x="285" y="0"/>
                  </a:lnTo>
                  <a:lnTo>
                    <a:pt x="320" y="0"/>
                  </a:lnTo>
                  <a:lnTo>
                    <a:pt x="356" y="4"/>
                  </a:lnTo>
                  <a:lnTo>
                    <a:pt x="429" y="16"/>
                  </a:lnTo>
                  <a:lnTo>
                    <a:pt x="572" y="6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96" name="Freeform 28"/>
            <p:cNvSpPr>
              <a:spLocks/>
            </p:cNvSpPr>
            <p:nvPr/>
          </p:nvSpPr>
          <p:spPr bwMode="auto">
            <a:xfrm>
              <a:off x="3723" y="1781"/>
              <a:ext cx="439" cy="194"/>
            </a:xfrm>
            <a:custGeom>
              <a:avLst/>
              <a:gdLst>
                <a:gd name="T0" fmla="*/ 0 w 439"/>
                <a:gd name="T1" fmla="*/ 8 h 194"/>
                <a:gd name="T2" fmla="*/ 64 w 439"/>
                <a:gd name="T3" fmla="*/ 1 h 194"/>
                <a:gd name="T4" fmla="*/ 94 w 439"/>
                <a:gd name="T5" fmla="*/ 0 h 194"/>
                <a:gd name="T6" fmla="*/ 126 w 439"/>
                <a:gd name="T7" fmla="*/ 4 h 194"/>
                <a:gd name="T8" fmla="*/ 248 w 439"/>
                <a:gd name="T9" fmla="*/ 34 h 194"/>
                <a:gd name="T10" fmla="*/ 352 w 439"/>
                <a:gd name="T11" fmla="*/ 97 h 194"/>
                <a:gd name="T12" fmla="*/ 438 w 439"/>
                <a:gd name="T13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9" h="194">
                  <a:moveTo>
                    <a:pt x="0" y="8"/>
                  </a:moveTo>
                  <a:lnTo>
                    <a:pt x="64" y="1"/>
                  </a:lnTo>
                  <a:lnTo>
                    <a:pt x="94" y="0"/>
                  </a:lnTo>
                  <a:lnTo>
                    <a:pt x="126" y="4"/>
                  </a:lnTo>
                  <a:lnTo>
                    <a:pt x="248" y="34"/>
                  </a:lnTo>
                  <a:lnTo>
                    <a:pt x="352" y="97"/>
                  </a:lnTo>
                  <a:lnTo>
                    <a:pt x="438" y="19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97" name="Line 29"/>
            <p:cNvSpPr>
              <a:spLocks noChangeShapeType="1"/>
            </p:cNvSpPr>
            <p:nvPr/>
          </p:nvSpPr>
          <p:spPr bwMode="auto">
            <a:xfrm flipH="1">
              <a:off x="4156" y="1743"/>
              <a:ext cx="133" cy="2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98" name="Line 30"/>
            <p:cNvSpPr>
              <a:spLocks noChangeShapeType="1"/>
            </p:cNvSpPr>
            <p:nvPr/>
          </p:nvSpPr>
          <p:spPr bwMode="auto">
            <a:xfrm flipH="1" flipV="1">
              <a:off x="3712" y="1712"/>
              <a:ext cx="5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99" name="Line 31"/>
            <p:cNvSpPr>
              <a:spLocks noChangeShapeType="1"/>
            </p:cNvSpPr>
            <p:nvPr/>
          </p:nvSpPr>
          <p:spPr bwMode="auto">
            <a:xfrm flipH="1">
              <a:off x="3631" y="1716"/>
              <a:ext cx="81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00" name="Line 32"/>
            <p:cNvSpPr>
              <a:spLocks noChangeShapeType="1"/>
            </p:cNvSpPr>
            <p:nvPr/>
          </p:nvSpPr>
          <p:spPr bwMode="auto">
            <a:xfrm>
              <a:off x="3631" y="1788"/>
              <a:ext cx="94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01" name="Line 33"/>
            <p:cNvSpPr>
              <a:spLocks noChangeShapeType="1"/>
            </p:cNvSpPr>
            <p:nvPr/>
          </p:nvSpPr>
          <p:spPr bwMode="auto">
            <a:xfrm>
              <a:off x="3719" y="1788"/>
              <a:ext cx="6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02" name="Freeform 34"/>
            <p:cNvSpPr>
              <a:spLocks/>
            </p:cNvSpPr>
            <p:nvPr/>
          </p:nvSpPr>
          <p:spPr bwMode="auto">
            <a:xfrm>
              <a:off x="2485" y="1837"/>
              <a:ext cx="221" cy="144"/>
            </a:xfrm>
            <a:custGeom>
              <a:avLst/>
              <a:gdLst>
                <a:gd name="T0" fmla="*/ 83 w 221"/>
                <a:gd name="T1" fmla="*/ 4 h 144"/>
                <a:gd name="T2" fmla="*/ 85 w 221"/>
                <a:gd name="T3" fmla="*/ 10 h 144"/>
                <a:gd name="T4" fmla="*/ 77 w 221"/>
                <a:gd name="T5" fmla="*/ 20 h 144"/>
                <a:gd name="T6" fmla="*/ 79 w 221"/>
                <a:gd name="T7" fmla="*/ 26 h 144"/>
                <a:gd name="T8" fmla="*/ 83 w 221"/>
                <a:gd name="T9" fmla="*/ 34 h 144"/>
                <a:gd name="T10" fmla="*/ 96 w 221"/>
                <a:gd name="T11" fmla="*/ 37 h 144"/>
                <a:gd name="T12" fmla="*/ 110 w 221"/>
                <a:gd name="T13" fmla="*/ 40 h 144"/>
                <a:gd name="T14" fmla="*/ 123 w 221"/>
                <a:gd name="T15" fmla="*/ 37 h 144"/>
                <a:gd name="T16" fmla="*/ 134 w 221"/>
                <a:gd name="T17" fmla="*/ 34 h 144"/>
                <a:gd name="T18" fmla="*/ 140 w 221"/>
                <a:gd name="T19" fmla="*/ 26 h 144"/>
                <a:gd name="T20" fmla="*/ 142 w 221"/>
                <a:gd name="T21" fmla="*/ 20 h 144"/>
                <a:gd name="T22" fmla="*/ 131 w 221"/>
                <a:gd name="T23" fmla="*/ 10 h 144"/>
                <a:gd name="T24" fmla="*/ 136 w 221"/>
                <a:gd name="T25" fmla="*/ 4 h 144"/>
                <a:gd name="T26" fmla="*/ 140 w 221"/>
                <a:gd name="T27" fmla="*/ 1 h 144"/>
                <a:gd name="T28" fmla="*/ 220 w 221"/>
                <a:gd name="T29" fmla="*/ 52 h 144"/>
                <a:gd name="T30" fmla="*/ 208 w 221"/>
                <a:gd name="T31" fmla="*/ 56 h 144"/>
                <a:gd name="T32" fmla="*/ 196 w 221"/>
                <a:gd name="T33" fmla="*/ 54 h 144"/>
                <a:gd name="T34" fmla="*/ 183 w 221"/>
                <a:gd name="T35" fmla="*/ 52 h 144"/>
                <a:gd name="T36" fmla="*/ 174 w 221"/>
                <a:gd name="T37" fmla="*/ 54 h 144"/>
                <a:gd name="T38" fmla="*/ 161 w 221"/>
                <a:gd name="T39" fmla="*/ 60 h 144"/>
                <a:gd name="T40" fmla="*/ 156 w 221"/>
                <a:gd name="T41" fmla="*/ 67 h 144"/>
                <a:gd name="T42" fmla="*/ 156 w 221"/>
                <a:gd name="T43" fmla="*/ 76 h 144"/>
                <a:gd name="T44" fmla="*/ 161 w 221"/>
                <a:gd name="T45" fmla="*/ 85 h 144"/>
                <a:gd name="T46" fmla="*/ 174 w 221"/>
                <a:gd name="T47" fmla="*/ 91 h 144"/>
                <a:gd name="T48" fmla="*/ 183 w 221"/>
                <a:gd name="T49" fmla="*/ 92 h 144"/>
                <a:gd name="T50" fmla="*/ 196 w 221"/>
                <a:gd name="T51" fmla="*/ 91 h 144"/>
                <a:gd name="T52" fmla="*/ 208 w 221"/>
                <a:gd name="T53" fmla="*/ 88 h 144"/>
                <a:gd name="T54" fmla="*/ 220 w 221"/>
                <a:gd name="T55" fmla="*/ 91 h 144"/>
                <a:gd name="T56" fmla="*/ 142 w 221"/>
                <a:gd name="T57" fmla="*/ 141 h 144"/>
                <a:gd name="T58" fmla="*/ 136 w 221"/>
                <a:gd name="T59" fmla="*/ 138 h 144"/>
                <a:gd name="T60" fmla="*/ 131 w 221"/>
                <a:gd name="T61" fmla="*/ 132 h 144"/>
                <a:gd name="T62" fmla="*/ 142 w 221"/>
                <a:gd name="T63" fmla="*/ 124 h 144"/>
                <a:gd name="T64" fmla="*/ 140 w 221"/>
                <a:gd name="T65" fmla="*/ 117 h 144"/>
                <a:gd name="T66" fmla="*/ 134 w 221"/>
                <a:gd name="T67" fmla="*/ 108 h 144"/>
                <a:gd name="T68" fmla="*/ 123 w 221"/>
                <a:gd name="T69" fmla="*/ 105 h 144"/>
                <a:gd name="T70" fmla="*/ 110 w 221"/>
                <a:gd name="T71" fmla="*/ 102 h 144"/>
                <a:gd name="T72" fmla="*/ 96 w 221"/>
                <a:gd name="T73" fmla="*/ 105 h 144"/>
                <a:gd name="T74" fmla="*/ 83 w 221"/>
                <a:gd name="T75" fmla="*/ 108 h 144"/>
                <a:gd name="T76" fmla="*/ 79 w 221"/>
                <a:gd name="T77" fmla="*/ 117 h 144"/>
                <a:gd name="T78" fmla="*/ 77 w 221"/>
                <a:gd name="T79" fmla="*/ 124 h 144"/>
                <a:gd name="T80" fmla="*/ 85 w 221"/>
                <a:gd name="T81" fmla="*/ 132 h 144"/>
                <a:gd name="T82" fmla="*/ 83 w 221"/>
                <a:gd name="T83" fmla="*/ 138 h 144"/>
                <a:gd name="T84" fmla="*/ 0 w 221"/>
                <a:gd name="T85" fmla="*/ 141 h 144"/>
                <a:gd name="T86" fmla="*/ 77 w 221"/>
                <a:gd name="T8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1" h="144">
                  <a:moveTo>
                    <a:pt x="79" y="1"/>
                  </a:moveTo>
                  <a:lnTo>
                    <a:pt x="83" y="4"/>
                  </a:lnTo>
                  <a:lnTo>
                    <a:pt x="85" y="8"/>
                  </a:lnTo>
                  <a:lnTo>
                    <a:pt x="85" y="10"/>
                  </a:lnTo>
                  <a:lnTo>
                    <a:pt x="79" y="15"/>
                  </a:lnTo>
                  <a:lnTo>
                    <a:pt x="77" y="20"/>
                  </a:lnTo>
                  <a:lnTo>
                    <a:pt x="77" y="21"/>
                  </a:lnTo>
                  <a:lnTo>
                    <a:pt x="79" y="26"/>
                  </a:lnTo>
                  <a:lnTo>
                    <a:pt x="79" y="31"/>
                  </a:lnTo>
                  <a:lnTo>
                    <a:pt x="83" y="34"/>
                  </a:lnTo>
                  <a:lnTo>
                    <a:pt x="91" y="37"/>
                  </a:lnTo>
                  <a:lnTo>
                    <a:pt x="96" y="37"/>
                  </a:lnTo>
                  <a:lnTo>
                    <a:pt x="102" y="40"/>
                  </a:lnTo>
                  <a:lnTo>
                    <a:pt x="110" y="40"/>
                  </a:lnTo>
                  <a:lnTo>
                    <a:pt x="117" y="40"/>
                  </a:lnTo>
                  <a:lnTo>
                    <a:pt x="123" y="37"/>
                  </a:lnTo>
                  <a:lnTo>
                    <a:pt x="128" y="37"/>
                  </a:lnTo>
                  <a:lnTo>
                    <a:pt x="134" y="34"/>
                  </a:lnTo>
                  <a:lnTo>
                    <a:pt x="137" y="31"/>
                  </a:lnTo>
                  <a:lnTo>
                    <a:pt x="140" y="26"/>
                  </a:lnTo>
                  <a:lnTo>
                    <a:pt x="142" y="21"/>
                  </a:lnTo>
                  <a:lnTo>
                    <a:pt x="142" y="20"/>
                  </a:lnTo>
                  <a:lnTo>
                    <a:pt x="137" y="15"/>
                  </a:lnTo>
                  <a:lnTo>
                    <a:pt x="131" y="10"/>
                  </a:lnTo>
                  <a:lnTo>
                    <a:pt x="131" y="8"/>
                  </a:lnTo>
                  <a:lnTo>
                    <a:pt x="136" y="4"/>
                  </a:lnTo>
                  <a:lnTo>
                    <a:pt x="140" y="0"/>
                  </a:lnTo>
                  <a:lnTo>
                    <a:pt x="140" y="1"/>
                  </a:lnTo>
                  <a:lnTo>
                    <a:pt x="220" y="1"/>
                  </a:lnTo>
                  <a:lnTo>
                    <a:pt x="220" y="52"/>
                  </a:lnTo>
                  <a:lnTo>
                    <a:pt x="213" y="56"/>
                  </a:lnTo>
                  <a:lnTo>
                    <a:pt x="208" y="56"/>
                  </a:lnTo>
                  <a:lnTo>
                    <a:pt x="205" y="56"/>
                  </a:lnTo>
                  <a:lnTo>
                    <a:pt x="196" y="54"/>
                  </a:lnTo>
                  <a:lnTo>
                    <a:pt x="189" y="52"/>
                  </a:lnTo>
                  <a:lnTo>
                    <a:pt x="183" y="52"/>
                  </a:lnTo>
                  <a:lnTo>
                    <a:pt x="180" y="52"/>
                  </a:lnTo>
                  <a:lnTo>
                    <a:pt x="174" y="54"/>
                  </a:lnTo>
                  <a:lnTo>
                    <a:pt x="167" y="56"/>
                  </a:lnTo>
                  <a:lnTo>
                    <a:pt x="161" y="60"/>
                  </a:lnTo>
                  <a:lnTo>
                    <a:pt x="159" y="62"/>
                  </a:lnTo>
                  <a:lnTo>
                    <a:pt x="156" y="67"/>
                  </a:lnTo>
                  <a:lnTo>
                    <a:pt x="156" y="72"/>
                  </a:lnTo>
                  <a:lnTo>
                    <a:pt x="156" y="76"/>
                  </a:lnTo>
                  <a:lnTo>
                    <a:pt x="159" y="80"/>
                  </a:lnTo>
                  <a:lnTo>
                    <a:pt x="161" y="85"/>
                  </a:lnTo>
                  <a:lnTo>
                    <a:pt x="167" y="88"/>
                  </a:lnTo>
                  <a:lnTo>
                    <a:pt x="174" y="91"/>
                  </a:lnTo>
                  <a:lnTo>
                    <a:pt x="180" y="92"/>
                  </a:lnTo>
                  <a:lnTo>
                    <a:pt x="183" y="92"/>
                  </a:lnTo>
                  <a:lnTo>
                    <a:pt x="189" y="92"/>
                  </a:lnTo>
                  <a:lnTo>
                    <a:pt x="196" y="91"/>
                  </a:lnTo>
                  <a:lnTo>
                    <a:pt x="205" y="88"/>
                  </a:lnTo>
                  <a:lnTo>
                    <a:pt x="208" y="88"/>
                  </a:lnTo>
                  <a:lnTo>
                    <a:pt x="213" y="88"/>
                  </a:lnTo>
                  <a:lnTo>
                    <a:pt x="220" y="91"/>
                  </a:lnTo>
                  <a:lnTo>
                    <a:pt x="220" y="141"/>
                  </a:lnTo>
                  <a:lnTo>
                    <a:pt x="142" y="141"/>
                  </a:lnTo>
                  <a:lnTo>
                    <a:pt x="142" y="143"/>
                  </a:lnTo>
                  <a:lnTo>
                    <a:pt x="136" y="138"/>
                  </a:lnTo>
                  <a:lnTo>
                    <a:pt x="131" y="134"/>
                  </a:lnTo>
                  <a:lnTo>
                    <a:pt x="131" y="132"/>
                  </a:lnTo>
                  <a:lnTo>
                    <a:pt x="137" y="128"/>
                  </a:lnTo>
                  <a:lnTo>
                    <a:pt x="142" y="124"/>
                  </a:lnTo>
                  <a:lnTo>
                    <a:pt x="142" y="118"/>
                  </a:lnTo>
                  <a:lnTo>
                    <a:pt x="140" y="117"/>
                  </a:lnTo>
                  <a:lnTo>
                    <a:pt x="137" y="112"/>
                  </a:lnTo>
                  <a:lnTo>
                    <a:pt x="134" y="108"/>
                  </a:lnTo>
                  <a:lnTo>
                    <a:pt x="128" y="105"/>
                  </a:lnTo>
                  <a:lnTo>
                    <a:pt x="123" y="105"/>
                  </a:lnTo>
                  <a:lnTo>
                    <a:pt x="117" y="102"/>
                  </a:lnTo>
                  <a:lnTo>
                    <a:pt x="110" y="102"/>
                  </a:lnTo>
                  <a:lnTo>
                    <a:pt x="102" y="102"/>
                  </a:lnTo>
                  <a:lnTo>
                    <a:pt x="96" y="105"/>
                  </a:lnTo>
                  <a:lnTo>
                    <a:pt x="91" y="105"/>
                  </a:lnTo>
                  <a:lnTo>
                    <a:pt x="83" y="108"/>
                  </a:lnTo>
                  <a:lnTo>
                    <a:pt x="79" y="112"/>
                  </a:lnTo>
                  <a:lnTo>
                    <a:pt x="79" y="117"/>
                  </a:lnTo>
                  <a:lnTo>
                    <a:pt x="77" y="118"/>
                  </a:lnTo>
                  <a:lnTo>
                    <a:pt x="77" y="124"/>
                  </a:lnTo>
                  <a:lnTo>
                    <a:pt x="79" y="128"/>
                  </a:lnTo>
                  <a:lnTo>
                    <a:pt x="85" y="132"/>
                  </a:lnTo>
                  <a:lnTo>
                    <a:pt x="85" y="134"/>
                  </a:lnTo>
                  <a:lnTo>
                    <a:pt x="83" y="138"/>
                  </a:lnTo>
                  <a:lnTo>
                    <a:pt x="79" y="141"/>
                  </a:lnTo>
                  <a:lnTo>
                    <a:pt x="0" y="141"/>
                  </a:lnTo>
                  <a:lnTo>
                    <a:pt x="0" y="1"/>
                  </a:lnTo>
                  <a:lnTo>
                    <a:pt x="77" y="0"/>
                  </a:lnTo>
                  <a:lnTo>
                    <a:pt x="79" y="1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03" name="Freeform 35"/>
            <p:cNvSpPr>
              <a:spLocks/>
            </p:cNvSpPr>
            <p:nvPr/>
          </p:nvSpPr>
          <p:spPr bwMode="auto">
            <a:xfrm>
              <a:off x="2485" y="1692"/>
              <a:ext cx="281" cy="188"/>
            </a:xfrm>
            <a:custGeom>
              <a:avLst/>
              <a:gdLst>
                <a:gd name="T0" fmla="*/ 0 w 281"/>
                <a:gd name="T1" fmla="*/ 146 h 188"/>
                <a:gd name="T2" fmla="*/ 0 w 281"/>
                <a:gd name="T3" fmla="*/ 0 h 188"/>
                <a:gd name="T4" fmla="*/ 218 w 281"/>
                <a:gd name="T5" fmla="*/ 0 h 188"/>
                <a:gd name="T6" fmla="*/ 218 w 281"/>
                <a:gd name="T7" fmla="*/ 53 h 188"/>
                <a:gd name="T8" fmla="*/ 224 w 281"/>
                <a:gd name="T9" fmla="*/ 57 h 188"/>
                <a:gd name="T10" fmla="*/ 230 w 281"/>
                <a:gd name="T11" fmla="*/ 57 h 188"/>
                <a:gd name="T12" fmla="*/ 232 w 281"/>
                <a:gd name="T13" fmla="*/ 57 h 188"/>
                <a:gd name="T14" fmla="*/ 240 w 281"/>
                <a:gd name="T15" fmla="*/ 53 h 188"/>
                <a:gd name="T16" fmla="*/ 246 w 281"/>
                <a:gd name="T17" fmla="*/ 53 h 188"/>
                <a:gd name="T18" fmla="*/ 253 w 281"/>
                <a:gd name="T19" fmla="*/ 53 h 188"/>
                <a:gd name="T20" fmla="*/ 257 w 281"/>
                <a:gd name="T21" fmla="*/ 53 h 188"/>
                <a:gd name="T22" fmla="*/ 264 w 281"/>
                <a:gd name="T23" fmla="*/ 53 h 188"/>
                <a:gd name="T24" fmla="*/ 268 w 281"/>
                <a:gd name="T25" fmla="*/ 57 h 188"/>
                <a:gd name="T26" fmla="*/ 273 w 281"/>
                <a:gd name="T27" fmla="*/ 62 h 188"/>
                <a:gd name="T28" fmla="*/ 278 w 281"/>
                <a:gd name="T29" fmla="*/ 65 h 188"/>
                <a:gd name="T30" fmla="*/ 280 w 281"/>
                <a:gd name="T31" fmla="*/ 68 h 188"/>
                <a:gd name="T32" fmla="*/ 280 w 281"/>
                <a:gd name="T33" fmla="*/ 73 h 188"/>
                <a:gd name="T34" fmla="*/ 280 w 281"/>
                <a:gd name="T35" fmla="*/ 79 h 188"/>
                <a:gd name="T36" fmla="*/ 278 w 281"/>
                <a:gd name="T37" fmla="*/ 82 h 188"/>
                <a:gd name="T38" fmla="*/ 273 w 281"/>
                <a:gd name="T39" fmla="*/ 86 h 188"/>
                <a:gd name="T40" fmla="*/ 268 w 281"/>
                <a:gd name="T41" fmla="*/ 88 h 188"/>
                <a:gd name="T42" fmla="*/ 264 w 281"/>
                <a:gd name="T43" fmla="*/ 92 h 188"/>
                <a:gd name="T44" fmla="*/ 257 w 281"/>
                <a:gd name="T45" fmla="*/ 94 h 188"/>
                <a:gd name="T46" fmla="*/ 253 w 281"/>
                <a:gd name="T47" fmla="*/ 94 h 188"/>
                <a:gd name="T48" fmla="*/ 246 w 281"/>
                <a:gd name="T49" fmla="*/ 94 h 188"/>
                <a:gd name="T50" fmla="*/ 240 w 281"/>
                <a:gd name="T51" fmla="*/ 92 h 188"/>
                <a:gd name="T52" fmla="*/ 232 w 281"/>
                <a:gd name="T53" fmla="*/ 88 h 188"/>
                <a:gd name="T54" fmla="*/ 230 w 281"/>
                <a:gd name="T55" fmla="*/ 88 h 188"/>
                <a:gd name="T56" fmla="*/ 224 w 281"/>
                <a:gd name="T57" fmla="*/ 89 h 188"/>
                <a:gd name="T58" fmla="*/ 218 w 281"/>
                <a:gd name="T59" fmla="*/ 94 h 188"/>
                <a:gd name="T60" fmla="*/ 218 w 281"/>
                <a:gd name="T61" fmla="*/ 146 h 188"/>
                <a:gd name="T62" fmla="*/ 139 w 281"/>
                <a:gd name="T63" fmla="*/ 146 h 188"/>
                <a:gd name="T64" fmla="*/ 132 w 281"/>
                <a:gd name="T65" fmla="*/ 149 h 188"/>
                <a:gd name="T66" fmla="*/ 131 w 281"/>
                <a:gd name="T67" fmla="*/ 152 h 188"/>
                <a:gd name="T68" fmla="*/ 131 w 281"/>
                <a:gd name="T69" fmla="*/ 153 h 188"/>
                <a:gd name="T70" fmla="*/ 137 w 281"/>
                <a:gd name="T71" fmla="*/ 160 h 188"/>
                <a:gd name="T72" fmla="*/ 139 w 281"/>
                <a:gd name="T73" fmla="*/ 163 h 188"/>
                <a:gd name="T74" fmla="*/ 139 w 281"/>
                <a:gd name="T75" fmla="*/ 168 h 188"/>
                <a:gd name="T76" fmla="*/ 139 w 281"/>
                <a:gd name="T77" fmla="*/ 171 h 188"/>
                <a:gd name="T78" fmla="*/ 137 w 281"/>
                <a:gd name="T79" fmla="*/ 176 h 188"/>
                <a:gd name="T80" fmla="*/ 132 w 281"/>
                <a:gd name="T81" fmla="*/ 181 h 188"/>
                <a:gd name="T82" fmla="*/ 126 w 281"/>
                <a:gd name="T83" fmla="*/ 182 h 188"/>
                <a:gd name="T84" fmla="*/ 121 w 281"/>
                <a:gd name="T85" fmla="*/ 185 h 188"/>
                <a:gd name="T86" fmla="*/ 115 w 281"/>
                <a:gd name="T87" fmla="*/ 187 h 188"/>
                <a:gd name="T88" fmla="*/ 107 w 281"/>
                <a:gd name="T89" fmla="*/ 187 h 188"/>
                <a:gd name="T90" fmla="*/ 99 w 281"/>
                <a:gd name="T91" fmla="*/ 187 h 188"/>
                <a:gd name="T92" fmla="*/ 94 w 281"/>
                <a:gd name="T93" fmla="*/ 185 h 188"/>
                <a:gd name="T94" fmla="*/ 91 w 281"/>
                <a:gd name="T95" fmla="*/ 182 h 188"/>
                <a:gd name="T96" fmla="*/ 82 w 281"/>
                <a:gd name="T97" fmla="*/ 181 h 188"/>
                <a:gd name="T98" fmla="*/ 79 w 281"/>
                <a:gd name="T99" fmla="*/ 176 h 188"/>
                <a:gd name="T100" fmla="*/ 77 w 281"/>
                <a:gd name="T101" fmla="*/ 171 h 188"/>
                <a:gd name="T102" fmla="*/ 77 w 281"/>
                <a:gd name="T103" fmla="*/ 168 h 188"/>
                <a:gd name="T104" fmla="*/ 77 w 281"/>
                <a:gd name="T105" fmla="*/ 163 h 188"/>
                <a:gd name="T106" fmla="*/ 79 w 281"/>
                <a:gd name="T107" fmla="*/ 160 h 188"/>
                <a:gd name="T108" fmla="*/ 85 w 281"/>
                <a:gd name="T109" fmla="*/ 153 h 188"/>
                <a:gd name="T110" fmla="*/ 85 w 281"/>
                <a:gd name="T111" fmla="*/ 152 h 188"/>
                <a:gd name="T112" fmla="*/ 82 w 281"/>
                <a:gd name="T113" fmla="*/ 149 h 188"/>
                <a:gd name="T114" fmla="*/ 79 w 281"/>
                <a:gd name="T115" fmla="*/ 146 h 188"/>
                <a:gd name="T116" fmla="*/ 0 w 281"/>
                <a:gd name="T117" fmla="*/ 14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1" h="188">
                  <a:moveTo>
                    <a:pt x="0" y="146"/>
                  </a:moveTo>
                  <a:lnTo>
                    <a:pt x="0" y="0"/>
                  </a:lnTo>
                  <a:lnTo>
                    <a:pt x="218" y="0"/>
                  </a:lnTo>
                  <a:lnTo>
                    <a:pt x="218" y="53"/>
                  </a:lnTo>
                  <a:lnTo>
                    <a:pt x="224" y="57"/>
                  </a:lnTo>
                  <a:lnTo>
                    <a:pt x="230" y="57"/>
                  </a:lnTo>
                  <a:lnTo>
                    <a:pt x="232" y="57"/>
                  </a:lnTo>
                  <a:lnTo>
                    <a:pt x="240" y="53"/>
                  </a:lnTo>
                  <a:lnTo>
                    <a:pt x="246" y="53"/>
                  </a:lnTo>
                  <a:lnTo>
                    <a:pt x="253" y="53"/>
                  </a:lnTo>
                  <a:lnTo>
                    <a:pt x="257" y="53"/>
                  </a:lnTo>
                  <a:lnTo>
                    <a:pt x="264" y="53"/>
                  </a:lnTo>
                  <a:lnTo>
                    <a:pt x="268" y="57"/>
                  </a:lnTo>
                  <a:lnTo>
                    <a:pt x="273" y="62"/>
                  </a:lnTo>
                  <a:lnTo>
                    <a:pt x="278" y="65"/>
                  </a:lnTo>
                  <a:lnTo>
                    <a:pt x="280" y="68"/>
                  </a:lnTo>
                  <a:lnTo>
                    <a:pt x="280" y="73"/>
                  </a:lnTo>
                  <a:lnTo>
                    <a:pt x="280" y="79"/>
                  </a:lnTo>
                  <a:lnTo>
                    <a:pt x="278" y="82"/>
                  </a:lnTo>
                  <a:lnTo>
                    <a:pt x="273" y="86"/>
                  </a:lnTo>
                  <a:lnTo>
                    <a:pt x="268" y="88"/>
                  </a:lnTo>
                  <a:lnTo>
                    <a:pt x="264" y="92"/>
                  </a:lnTo>
                  <a:lnTo>
                    <a:pt x="257" y="94"/>
                  </a:lnTo>
                  <a:lnTo>
                    <a:pt x="253" y="94"/>
                  </a:lnTo>
                  <a:lnTo>
                    <a:pt x="246" y="94"/>
                  </a:lnTo>
                  <a:lnTo>
                    <a:pt x="240" y="92"/>
                  </a:lnTo>
                  <a:lnTo>
                    <a:pt x="232" y="88"/>
                  </a:lnTo>
                  <a:lnTo>
                    <a:pt x="230" y="88"/>
                  </a:lnTo>
                  <a:lnTo>
                    <a:pt x="224" y="89"/>
                  </a:lnTo>
                  <a:lnTo>
                    <a:pt x="218" y="94"/>
                  </a:lnTo>
                  <a:lnTo>
                    <a:pt x="218" y="146"/>
                  </a:lnTo>
                  <a:lnTo>
                    <a:pt x="139" y="146"/>
                  </a:lnTo>
                  <a:lnTo>
                    <a:pt x="132" y="149"/>
                  </a:lnTo>
                  <a:lnTo>
                    <a:pt x="131" y="152"/>
                  </a:lnTo>
                  <a:lnTo>
                    <a:pt x="131" y="153"/>
                  </a:lnTo>
                  <a:lnTo>
                    <a:pt x="137" y="160"/>
                  </a:lnTo>
                  <a:lnTo>
                    <a:pt x="139" y="163"/>
                  </a:lnTo>
                  <a:lnTo>
                    <a:pt x="139" y="168"/>
                  </a:lnTo>
                  <a:lnTo>
                    <a:pt x="139" y="171"/>
                  </a:lnTo>
                  <a:lnTo>
                    <a:pt x="137" y="176"/>
                  </a:lnTo>
                  <a:lnTo>
                    <a:pt x="132" y="181"/>
                  </a:lnTo>
                  <a:lnTo>
                    <a:pt x="126" y="182"/>
                  </a:lnTo>
                  <a:lnTo>
                    <a:pt x="121" y="185"/>
                  </a:lnTo>
                  <a:lnTo>
                    <a:pt x="115" y="187"/>
                  </a:lnTo>
                  <a:lnTo>
                    <a:pt x="107" y="187"/>
                  </a:lnTo>
                  <a:lnTo>
                    <a:pt x="99" y="187"/>
                  </a:lnTo>
                  <a:lnTo>
                    <a:pt x="94" y="185"/>
                  </a:lnTo>
                  <a:lnTo>
                    <a:pt x="91" y="182"/>
                  </a:lnTo>
                  <a:lnTo>
                    <a:pt x="82" y="181"/>
                  </a:lnTo>
                  <a:lnTo>
                    <a:pt x="79" y="176"/>
                  </a:lnTo>
                  <a:lnTo>
                    <a:pt x="77" y="171"/>
                  </a:lnTo>
                  <a:lnTo>
                    <a:pt x="77" y="168"/>
                  </a:lnTo>
                  <a:lnTo>
                    <a:pt x="77" y="163"/>
                  </a:lnTo>
                  <a:lnTo>
                    <a:pt x="79" y="160"/>
                  </a:lnTo>
                  <a:lnTo>
                    <a:pt x="85" y="153"/>
                  </a:lnTo>
                  <a:lnTo>
                    <a:pt x="85" y="152"/>
                  </a:lnTo>
                  <a:lnTo>
                    <a:pt x="82" y="149"/>
                  </a:lnTo>
                  <a:lnTo>
                    <a:pt x="79" y="146"/>
                  </a:lnTo>
                  <a:lnTo>
                    <a:pt x="0" y="146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04" name="Freeform 36"/>
            <p:cNvSpPr>
              <a:spLocks/>
            </p:cNvSpPr>
            <p:nvPr/>
          </p:nvSpPr>
          <p:spPr bwMode="auto">
            <a:xfrm>
              <a:off x="2700" y="1692"/>
              <a:ext cx="220" cy="188"/>
            </a:xfrm>
            <a:custGeom>
              <a:avLst/>
              <a:gdLst>
                <a:gd name="T0" fmla="*/ 212 w 220"/>
                <a:gd name="T1" fmla="*/ 57 h 188"/>
                <a:gd name="T2" fmla="*/ 204 w 220"/>
                <a:gd name="T3" fmla="*/ 57 h 188"/>
                <a:gd name="T4" fmla="*/ 190 w 220"/>
                <a:gd name="T5" fmla="*/ 53 h 188"/>
                <a:gd name="T6" fmla="*/ 179 w 220"/>
                <a:gd name="T7" fmla="*/ 53 h 188"/>
                <a:gd name="T8" fmla="*/ 165 w 220"/>
                <a:gd name="T9" fmla="*/ 57 h 188"/>
                <a:gd name="T10" fmla="*/ 159 w 220"/>
                <a:gd name="T11" fmla="*/ 65 h 188"/>
                <a:gd name="T12" fmla="*/ 156 w 220"/>
                <a:gd name="T13" fmla="*/ 73 h 188"/>
                <a:gd name="T14" fmla="*/ 159 w 220"/>
                <a:gd name="T15" fmla="*/ 82 h 188"/>
                <a:gd name="T16" fmla="*/ 165 w 220"/>
                <a:gd name="T17" fmla="*/ 88 h 188"/>
                <a:gd name="T18" fmla="*/ 179 w 220"/>
                <a:gd name="T19" fmla="*/ 94 h 188"/>
                <a:gd name="T20" fmla="*/ 190 w 220"/>
                <a:gd name="T21" fmla="*/ 94 h 188"/>
                <a:gd name="T22" fmla="*/ 204 w 220"/>
                <a:gd name="T23" fmla="*/ 88 h 188"/>
                <a:gd name="T24" fmla="*/ 212 w 220"/>
                <a:gd name="T25" fmla="*/ 89 h 188"/>
                <a:gd name="T26" fmla="*/ 219 w 220"/>
                <a:gd name="T27" fmla="*/ 146 h 188"/>
                <a:gd name="T28" fmla="*/ 136 w 220"/>
                <a:gd name="T29" fmla="*/ 149 h 188"/>
                <a:gd name="T30" fmla="*/ 134 w 220"/>
                <a:gd name="T31" fmla="*/ 153 h 188"/>
                <a:gd name="T32" fmla="*/ 140 w 220"/>
                <a:gd name="T33" fmla="*/ 163 h 188"/>
                <a:gd name="T34" fmla="*/ 140 w 220"/>
                <a:gd name="T35" fmla="*/ 171 h 188"/>
                <a:gd name="T36" fmla="*/ 134 w 220"/>
                <a:gd name="T37" fmla="*/ 181 h 188"/>
                <a:gd name="T38" fmla="*/ 122 w 220"/>
                <a:gd name="T39" fmla="*/ 185 h 188"/>
                <a:gd name="T40" fmla="*/ 111 w 220"/>
                <a:gd name="T41" fmla="*/ 187 h 188"/>
                <a:gd name="T42" fmla="*/ 103 w 220"/>
                <a:gd name="T43" fmla="*/ 187 h 188"/>
                <a:gd name="T44" fmla="*/ 92 w 220"/>
                <a:gd name="T45" fmla="*/ 182 h 188"/>
                <a:gd name="T46" fmla="*/ 82 w 220"/>
                <a:gd name="T47" fmla="*/ 176 h 188"/>
                <a:gd name="T48" fmla="*/ 81 w 220"/>
                <a:gd name="T49" fmla="*/ 168 h 188"/>
                <a:gd name="T50" fmla="*/ 82 w 220"/>
                <a:gd name="T51" fmla="*/ 160 h 188"/>
                <a:gd name="T52" fmla="*/ 86 w 220"/>
                <a:gd name="T53" fmla="*/ 152 h 188"/>
                <a:gd name="T54" fmla="*/ 81 w 220"/>
                <a:gd name="T55" fmla="*/ 146 h 188"/>
                <a:gd name="T56" fmla="*/ 1 w 220"/>
                <a:gd name="T57" fmla="*/ 146 h 188"/>
                <a:gd name="T58" fmla="*/ 7 w 220"/>
                <a:gd name="T59" fmla="*/ 89 h 188"/>
                <a:gd name="T60" fmla="*/ 17 w 220"/>
                <a:gd name="T61" fmla="*/ 88 h 188"/>
                <a:gd name="T62" fmla="*/ 31 w 220"/>
                <a:gd name="T63" fmla="*/ 94 h 188"/>
                <a:gd name="T64" fmla="*/ 40 w 220"/>
                <a:gd name="T65" fmla="*/ 94 h 188"/>
                <a:gd name="T66" fmla="*/ 53 w 220"/>
                <a:gd name="T67" fmla="*/ 88 h 188"/>
                <a:gd name="T68" fmla="*/ 62 w 220"/>
                <a:gd name="T69" fmla="*/ 82 h 188"/>
                <a:gd name="T70" fmla="*/ 64 w 220"/>
                <a:gd name="T71" fmla="*/ 73 h 188"/>
                <a:gd name="T72" fmla="*/ 62 w 220"/>
                <a:gd name="T73" fmla="*/ 65 h 188"/>
                <a:gd name="T74" fmla="*/ 53 w 220"/>
                <a:gd name="T75" fmla="*/ 57 h 188"/>
                <a:gd name="T76" fmla="*/ 40 w 220"/>
                <a:gd name="T77" fmla="*/ 53 h 188"/>
                <a:gd name="T78" fmla="*/ 31 w 220"/>
                <a:gd name="T79" fmla="*/ 53 h 188"/>
                <a:gd name="T80" fmla="*/ 17 w 220"/>
                <a:gd name="T81" fmla="*/ 57 h 188"/>
                <a:gd name="T82" fmla="*/ 0 w 220"/>
                <a:gd name="T83" fmla="*/ 53 h 188"/>
                <a:gd name="T84" fmla="*/ 1 w 220"/>
                <a:gd name="T85" fmla="*/ 0 h 188"/>
                <a:gd name="T86" fmla="*/ 219 w 220"/>
                <a:gd name="T87" fmla="*/ 5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0" h="188">
                  <a:moveTo>
                    <a:pt x="219" y="50"/>
                  </a:moveTo>
                  <a:lnTo>
                    <a:pt x="212" y="57"/>
                  </a:lnTo>
                  <a:lnTo>
                    <a:pt x="208" y="57"/>
                  </a:lnTo>
                  <a:lnTo>
                    <a:pt x="204" y="57"/>
                  </a:lnTo>
                  <a:lnTo>
                    <a:pt x="195" y="53"/>
                  </a:lnTo>
                  <a:lnTo>
                    <a:pt x="190" y="53"/>
                  </a:lnTo>
                  <a:lnTo>
                    <a:pt x="186" y="53"/>
                  </a:lnTo>
                  <a:lnTo>
                    <a:pt x="179" y="53"/>
                  </a:lnTo>
                  <a:lnTo>
                    <a:pt x="173" y="53"/>
                  </a:lnTo>
                  <a:lnTo>
                    <a:pt x="165" y="57"/>
                  </a:lnTo>
                  <a:lnTo>
                    <a:pt x="162" y="62"/>
                  </a:lnTo>
                  <a:lnTo>
                    <a:pt x="159" y="65"/>
                  </a:lnTo>
                  <a:lnTo>
                    <a:pt x="156" y="68"/>
                  </a:lnTo>
                  <a:lnTo>
                    <a:pt x="156" y="73"/>
                  </a:lnTo>
                  <a:lnTo>
                    <a:pt x="156" y="79"/>
                  </a:lnTo>
                  <a:lnTo>
                    <a:pt x="159" y="82"/>
                  </a:lnTo>
                  <a:lnTo>
                    <a:pt x="162" y="86"/>
                  </a:lnTo>
                  <a:lnTo>
                    <a:pt x="165" y="88"/>
                  </a:lnTo>
                  <a:lnTo>
                    <a:pt x="173" y="92"/>
                  </a:lnTo>
                  <a:lnTo>
                    <a:pt x="179" y="94"/>
                  </a:lnTo>
                  <a:lnTo>
                    <a:pt x="186" y="94"/>
                  </a:lnTo>
                  <a:lnTo>
                    <a:pt x="190" y="94"/>
                  </a:lnTo>
                  <a:lnTo>
                    <a:pt x="195" y="92"/>
                  </a:lnTo>
                  <a:lnTo>
                    <a:pt x="204" y="88"/>
                  </a:lnTo>
                  <a:lnTo>
                    <a:pt x="208" y="88"/>
                  </a:lnTo>
                  <a:lnTo>
                    <a:pt x="212" y="89"/>
                  </a:lnTo>
                  <a:lnTo>
                    <a:pt x="219" y="94"/>
                  </a:lnTo>
                  <a:lnTo>
                    <a:pt x="219" y="146"/>
                  </a:lnTo>
                  <a:lnTo>
                    <a:pt x="140" y="146"/>
                  </a:lnTo>
                  <a:lnTo>
                    <a:pt x="136" y="149"/>
                  </a:lnTo>
                  <a:lnTo>
                    <a:pt x="134" y="152"/>
                  </a:lnTo>
                  <a:lnTo>
                    <a:pt x="134" y="153"/>
                  </a:lnTo>
                  <a:lnTo>
                    <a:pt x="137" y="160"/>
                  </a:lnTo>
                  <a:lnTo>
                    <a:pt x="140" y="163"/>
                  </a:lnTo>
                  <a:lnTo>
                    <a:pt x="140" y="168"/>
                  </a:lnTo>
                  <a:lnTo>
                    <a:pt x="140" y="171"/>
                  </a:lnTo>
                  <a:lnTo>
                    <a:pt x="137" y="176"/>
                  </a:lnTo>
                  <a:lnTo>
                    <a:pt x="134" y="181"/>
                  </a:lnTo>
                  <a:lnTo>
                    <a:pt x="128" y="182"/>
                  </a:lnTo>
                  <a:lnTo>
                    <a:pt x="122" y="185"/>
                  </a:lnTo>
                  <a:lnTo>
                    <a:pt x="120" y="187"/>
                  </a:lnTo>
                  <a:lnTo>
                    <a:pt x="111" y="187"/>
                  </a:lnTo>
                  <a:lnTo>
                    <a:pt x="109" y="187"/>
                  </a:lnTo>
                  <a:lnTo>
                    <a:pt x="103" y="187"/>
                  </a:lnTo>
                  <a:lnTo>
                    <a:pt x="96" y="185"/>
                  </a:lnTo>
                  <a:lnTo>
                    <a:pt x="92" y="182"/>
                  </a:lnTo>
                  <a:lnTo>
                    <a:pt x="84" y="181"/>
                  </a:lnTo>
                  <a:lnTo>
                    <a:pt x="82" y="176"/>
                  </a:lnTo>
                  <a:lnTo>
                    <a:pt x="81" y="171"/>
                  </a:lnTo>
                  <a:lnTo>
                    <a:pt x="81" y="168"/>
                  </a:lnTo>
                  <a:lnTo>
                    <a:pt x="81" y="163"/>
                  </a:lnTo>
                  <a:lnTo>
                    <a:pt x="82" y="160"/>
                  </a:lnTo>
                  <a:lnTo>
                    <a:pt x="86" y="153"/>
                  </a:lnTo>
                  <a:lnTo>
                    <a:pt x="86" y="152"/>
                  </a:lnTo>
                  <a:lnTo>
                    <a:pt x="84" y="149"/>
                  </a:lnTo>
                  <a:lnTo>
                    <a:pt x="81" y="146"/>
                  </a:lnTo>
                  <a:lnTo>
                    <a:pt x="78" y="146"/>
                  </a:lnTo>
                  <a:lnTo>
                    <a:pt x="1" y="146"/>
                  </a:lnTo>
                  <a:lnTo>
                    <a:pt x="1" y="94"/>
                  </a:lnTo>
                  <a:lnTo>
                    <a:pt x="7" y="89"/>
                  </a:lnTo>
                  <a:lnTo>
                    <a:pt x="14" y="88"/>
                  </a:lnTo>
                  <a:lnTo>
                    <a:pt x="17" y="88"/>
                  </a:lnTo>
                  <a:lnTo>
                    <a:pt x="25" y="92"/>
                  </a:lnTo>
                  <a:lnTo>
                    <a:pt x="31" y="94"/>
                  </a:lnTo>
                  <a:lnTo>
                    <a:pt x="37" y="94"/>
                  </a:lnTo>
                  <a:lnTo>
                    <a:pt x="40" y="94"/>
                  </a:lnTo>
                  <a:lnTo>
                    <a:pt x="46" y="92"/>
                  </a:lnTo>
                  <a:lnTo>
                    <a:pt x="53" y="88"/>
                  </a:lnTo>
                  <a:lnTo>
                    <a:pt x="59" y="86"/>
                  </a:lnTo>
                  <a:lnTo>
                    <a:pt x="62" y="82"/>
                  </a:lnTo>
                  <a:lnTo>
                    <a:pt x="64" y="79"/>
                  </a:lnTo>
                  <a:lnTo>
                    <a:pt x="64" y="73"/>
                  </a:lnTo>
                  <a:lnTo>
                    <a:pt x="64" y="68"/>
                  </a:lnTo>
                  <a:lnTo>
                    <a:pt x="62" y="65"/>
                  </a:lnTo>
                  <a:lnTo>
                    <a:pt x="59" y="62"/>
                  </a:lnTo>
                  <a:lnTo>
                    <a:pt x="53" y="57"/>
                  </a:lnTo>
                  <a:lnTo>
                    <a:pt x="46" y="53"/>
                  </a:lnTo>
                  <a:lnTo>
                    <a:pt x="40" y="53"/>
                  </a:lnTo>
                  <a:lnTo>
                    <a:pt x="37" y="53"/>
                  </a:lnTo>
                  <a:lnTo>
                    <a:pt x="31" y="53"/>
                  </a:lnTo>
                  <a:lnTo>
                    <a:pt x="25" y="53"/>
                  </a:lnTo>
                  <a:lnTo>
                    <a:pt x="17" y="57"/>
                  </a:lnTo>
                  <a:lnTo>
                    <a:pt x="14" y="57"/>
                  </a:lnTo>
                  <a:lnTo>
                    <a:pt x="0" y="53"/>
                  </a:lnTo>
                  <a:lnTo>
                    <a:pt x="1" y="50"/>
                  </a:lnTo>
                  <a:lnTo>
                    <a:pt x="1" y="0"/>
                  </a:lnTo>
                  <a:lnTo>
                    <a:pt x="219" y="0"/>
                  </a:lnTo>
                  <a:lnTo>
                    <a:pt x="219" y="53"/>
                  </a:lnTo>
                  <a:lnTo>
                    <a:pt x="219" y="50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05" name="Freeform 37"/>
            <p:cNvSpPr>
              <a:spLocks/>
            </p:cNvSpPr>
            <p:nvPr/>
          </p:nvSpPr>
          <p:spPr bwMode="auto">
            <a:xfrm>
              <a:off x="2859" y="1692"/>
              <a:ext cx="342" cy="147"/>
            </a:xfrm>
            <a:custGeom>
              <a:avLst/>
              <a:gdLst>
                <a:gd name="T0" fmla="*/ 279 w 342"/>
                <a:gd name="T1" fmla="*/ 146 h 147"/>
                <a:gd name="T2" fmla="*/ 193 w 342"/>
                <a:gd name="T3" fmla="*/ 141 h 147"/>
                <a:gd name="T4" fmla="*/ 193 w 342"/>
                <a:gd name="T5" fmla="*/ 135 h 147"/>
                <a:gd name="T6" fmla="*/ 199 w 342"/>
                <a:gd name="T7" fmla="*/ 125 h 147"/>
                <a:gd name="T8" fmla="*/ 199 w 342"/>
                <a:gd name="T9" fmla="*/ 119 h 147"/>
                <a:gd name="T10" fmla="*/ 193 w 342"/>
                <a:gd name="T11" fmla="*/ 108 h 147"/>
                <a:gd name="T12" fmla="*/ 183 w 342"/>
                <a:gd name="T13" fmla="*/ 105 h 147"/>
                <a:gd name="T14" fmla="*/ 169 w 342"/>
                <a:gd name="T15" fmla="*/ 102 h 147"/>
                <a:gd name="T16" fmla="*/ 157 w 342"/>
                <a:gd name="T17" fmla="*/ 105 h 147"/>
                <a:gd name="T18" fmla="*/ 147 w 342"/>
                <a:gd name="T19" fmla="*/ 108 h 147"/>
                <a:gd name="T20" fmla="*/ 141 w 342"/>
                <a:gd name="T21" fmla="*/ 119 h 147"/>
                <a:gd name="T22" fmla="*/ 141 w 342"/>
                <a:gd name="T23" fmla="*/ 125 h 147"/>
                <a:gd name="T24" fmla="*/ 149 w 342"/>
                <a:gd name="T25" fmla="*/ 135 h 147"/>
                <a:gd name="T26" fmla="*/ 147 w 342"/>
                <a:gd name="T27" fmla="*/ 141 h 147"/>
                <a:gd name="T28" fmla="*/ 137 w 342"/>
                <a:gd name="T29" fmla="*/ 146 h 147"/>
                <a:gd name="T30" fmla="*/ 61 w 342"/>
                <a:gd name="T31" fmla="*/ 92 h 147"/>
                <a:gd name="T32" fmla="*/ 52 w 342"/>
                <a:gd name="T33" fmla="*/ 88 h 147"/>
                <a:gd name="T34" fmla="*/ 39 w 342"/>
                <a:gd name="T35" fmla="*/ 91 h 147"/>
                <a:gd name="T36" fmla="*/ 28 w 342"/>
                <a:gd name="T37" fmla="*/ 93 h 147"/>
                <a:gd name="T38" fmla="*/ 15 w 342"/>
                <a:gd name="T39" fmla="*/ 91 h 147"/>
                <a:gd name="T40" fmla="*/ 6 w 342"/>
                <a:gd name="T41" fmla="*/ 83 h 147"/>
                <a:gd name="T42" fmla="*/ 0 w 342"/>
                <a:gd name="T43" fmla="*/ 78 h 147"/>
                <a:gd name="T44" fmla="*/ 0 w 342"/>
                <a:gd name="T45" fmla="*/ 67 h 147"/>
                <a:gd name="T46" fmla="*/ 6 w 342"/>
                <a:gd name="T47" fmla="*/ 59 h 147"/>
                <a:gd name="T48" fmla="*/ 15 w 342"/>
                <a:gd name="T49" fmla="*/ 53 h 147"/>
                <a:gd name="T50" fmla="*/ 28 w 342"/>
                <a:gd name="T51" fmla="*/ 52 h 147"/>
                <a:gd name="T52" fmla="*/ 39 w 342"/>
                <a:gd name="T53" fmla="*/ 53 h 147"/>
                <a:gd name="T54" fmla="*/ 52 w 342"/>
                <a:gd name="T55" fmla="*/ 57 h 147"/>
                <a:gd name="T56" fmla="*/ 61 w 342"/>
                <a:gd name="T57" fmla="*/ 52 h 147"/>
                <a:gd name="T58" fmla="*/ 279 w 342"/>
                <a:gd name="T59" fmla="*/ 0 h 147"/>
                <a:gd name="T60" fmla="*/ 279 w 342"/>
                <a:gd name="T61" fmla="*/ 53 h 147"/>
                <a:gd name="T62" fmla="*/ 291 w 342"/>
                <a:gd name="T63" fmla="*/ 57 h 147"/>
                <a:gd name="T64" fmla="*/ 304 w 342"/>
                <a:gd name="T65" fmla="*/ 53 h 147"/>
                <a:gd name="T66" fmla="*/ 314 w 342"/>
                <a:gd name="T67" fmla="*/ 53 h 147"/>
                <a:gd name="T68" fmla="*/ 325 w 342"/>
                <a:gd name="T69" fmla="*/ 53 h 147"/>
                <a:gd name="T70" fmla="*/ 336 w 342"/>
                <a:gd name="T71" fmla="*/ 59 h 147"/>
                <a:gd name="T72" fmla="*/ 341 w 342"/>
                <a:gd name="T73" fmla="*/ 67 h 147"/>
                <a:gd name="T74" fmla="*/ 341 w 342"/>
                <a:gd name="T75" fmla="*/ 73 h 147"/>
                <a:gd name="T76" fmla="*/ 341 w 342"/>
                <a:gd name="T77" fmla="*/ 82 h 147"/>
                <a:gd name="T78" fmla="*/ 333 w 342"/>
                <a:gd name="T79" fmla="*/ 88 h 147"/>
                <a:gd name="T80" fmla="*/ 320 w 342"/>
                <a:gd name="T81" fmla="*/ 92 h 147"/>
                <a:gd name="T82" fmla="*/ 307 w 342"/>
                <a:gd name="T83" fmla="*/ 93 h 147"/>
                <a:gd name="T84" fmla="*/ 293 w 342"/>
                <a:gd name="T85" fmla="*/ 88 h 147"/>
                <a:gd name="T86" fmla="*/ 285 w 342"/>
                <a:gd name="T87" fmla="*/ 8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2" h="147">
                  <a:moveTo>
                    <a:pt x="279" y="93"/>
                  </a:moveTo>
                  <a:lnTo>
                    <a:pt x="279" y="146"/>
                  </a:lnTo>
                  <a:lnTo>
                    <a:pt x="199" y="146"/>
                  </a:lnTo>
                  <a:lnTo>
                    <a:pt x="193" y="141"/>
                  </a:lnTo>
                  <a:lnTo>
                    <a:pt x="193" y="137"/>
                  </a:lnTo>
                  <a:lnTo>
                    <a:pt x="193" y="135"/>
                  </a:lnTo>
                  <a:lnTo>
                    <a:pt x="198" y="130"/>
                  </a:lnTo>
                  <a:lnTo>
                    <a:pt x="199" y="125"/>
                  </a:lnTo>
                  <a:lnTo>
                    <a:pt x="199" y="121"/>
                  </a:lnTo>
                  <a:lnTo>
                    <a:pt x="199" y="119"/>
                  </a:lnTo>
                  <a:lnTo>
                    <a:pt x="198" y="115"/>
                  </a:lnTo>
                  <a:lnTo>
                    <a:pt x="193" y="108"/>
                  </a:lnTo>
                  <a:lnTo>
                    <a:pt x="188" y="106"/>
                  </a:lnTo>
                  <a:lnTo>
                    <a:pt x="183" y="105"/>
                  </a:lnTo>
                  <a:lnTo>
                    <a:pt x="177" y="102"/>
                  </a:lnTo>
                  <a:lnTo>
                    <a:pt x="169" y="102"/>
                  </a:lnTo>
                  <a:lnTo>
                    <a:pt x="163" y="102"/>
                  </a:lnTo>
                  <a:lnTo>
                    <a:pt x="157" y="105"/>
                  </a:lnTo>
                  <a:lnTo>
                    <a:pt x="152" y="106"/>
                  </a:lnTo>
                  <a:lnTo>
                    <a:pt x="147" y="108"/>
                  </a:lnTo>
                  <a:lnTo>
                    <a:pt x="141" y="115"/>
                  </a:lnTo>
                  <a:lnTo>
                    <a:pt x="141" y="119"/>
                  </a:lnTo>
                  <a:lnTo>
                    <a:pt x="141" y="121"/>
                  </a:lnTo>
                  <a:lnTo>
                    <a:pt x="141" y="125"/>
                  </a:lnTo>
                  <a:lnTo>
                    <a:pt x="141" y="130"/>
                  </a:lnTo>
                  <a:lnTo>
                    <a:pt x="149" y="135"/>
                  </a:lnTo>
                  <a:lnTo>
                    <a:pt x="149" y="137"/>
                  </a:lnTo>
                  <a:lnTo>
                    <a:pt x="147" y="141"/>
                  </a:lnTo>
                  <a:lnTo>
                    <a:pt x="141" y="144"/>
                  </a:lnTo>
                  <a:lnTo>
                    <a:pt x="137" y="146"/>
                  </a:lnTo>
                  <a:lnTo>
                    <a:pt x="61" y="146"/>
                  </a:lnTo>
                  <a:lnTo>
                    <a:pt x="61" y="92"/>
                  </a:lnTo>
                  <a:lnTo>
                    <a:pt x="55" y="88"/>
                  </a:lnTo>
                  <a:lnTo>
                    <a:pt x="52" y="88"/>
                  </a:lnTo>
                  <a:lnTo>
                    <a:pt x="47" y="88"/>
                  </a:lnTo>
                  <a:lnTo>
                    <a:pt x="39" y="91"/>
                  </a:lnTo>
                  <a:lnTo>
                    <a:pt x="33" y="92"/>
                  </a:lnTo>
                  <a:lnTo>
                    <a:pt x="28" y="93"/>
                  </a:lnTo>
                  <a:lnTo>
                    <a:pt x="22" y="92"/>
                  </a:lnTo>
                  <a:lnTo>
                    <a:pt x="15" y="91"/>
                  </a:lnTo>
                  <a:lnTo>
                    <a:pt x="7" y="88"/>
                  </a:lnTo>
                  <a:lnTo>
                    <a:pt x="6" y="83"/>
                  </a:lnTo>
                  <a:lnTo>
                    <a:pt x="1" y="82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7"/>
                  </a:lnTo>
                  <a:lnTo>
                    <a:pt x="1" y="63"/>
                  </a:lnTo>
                  <a:lnTo>
                    <a:pt x="6" y="59"/>
                  </a:lnTo>
                  <a:lnTo>
                    <a:pt x="7" y="54"/>
                  </a:lnTo>
                  <a:lnTo>
                    <a:pt x="15" y="53"/>
                  </a:lnTo>
                  <a:lnTo>
                    <a:pt x="22" y="53"/>
                  </a:lnTo>
                  <a:lnTo>
                    <a:pt x="28" y="52"/>
                  </a:lnTo>
                  <a:lnTo>
                    <a:pt x="33" y="53"/>
                  </a:lnTo>
                  <a:lnTo>
                    <a:pt x="39" y="53"/>
                  </a:lnTo>
                  <a:lnTo>
                    <a:pt x="47" y="57"/>
                  </a:lnTo>
                  <a:lnTo>
                    <a:pt x="52" y="57"/>
                  </a:lnTo>
                  <a:lnTo>
                    <a:pt x="55" y="54"/>
                  </a:lnTo>
                  <a:lnTo>
                    <a:pt x="61" y="52"/>
                  </a:lnTo>
                  <a:lnTo>
                    <a:pt x="61" y="0"/>
                  </a:lnTo>
                  <a:lnTo>
                    <a:pt x="279" y="0"/>
                  </a:lnTo>
                  <a:lnTo>
                    <a:pt x="279" y="52"/>
                  </a:lnTo>
                  <a:lnTo>
                    <a:pt x="279" y="53"/>
                  </a:lnTo>
                  <a:lnTo>
                    <a:pt x="285" y="54"/>
                  </a:lnTo>
                  <a:lnTo>
                    <a:pt x="291" y="57"/>
                  </a:lnTo>
                  <a:lnTo>
                    <a:pt x="293" y="57"/>
                  </a:lnTo>
                  <a:lnTo>
                    <a:pt x="304" y="53"/>
                  </a:lnTo>
                  <a:lnTo>
                    <a:pt x="307" y="53"/>
                  </a:lnTo>
                  <a:lnTo>
                    <a:pt x="314" y="53"/>
                  </a:lnTo>
                  <a:lnTo>
                    <a:pt x="320" y="53"/>
                  </a:lnTo>
                  <a:lnTo>
                    <a:pt x="325" y="53"/>
                  </a:lnTo>
                  <a:lnTo>
                    <a:pt x="333" y="57"/>
                  </a:lnTo>
                  <a:lnTo>
                    <a:pt x="336" y="59"/>
                  </a:lnTo>
                  <a:lnTo>
                    <a:pt x="341" y="63"/>
                  </a:lnTo>
                  <a:lnTo>
                    <a:pt x="341" y="67"/>
                  </a:lnTo>
                  <a:lnTo>
                    <a:pt x="341" y="72"/>
                  </a:lnTo>
                  <a:lnTo>
                    <a:pt x="341" y="73"/>
                  </a:lnTo>
                  <a:lnTo>
                    <a:pt x="341" y="78"/>
                  </a:lnTo>
                  <a:lnTo>
                    <a:pt x="341" y="82"/>
                  </a:lnTo>
                  <a:lnTo>
                    <a:pt x="336" y="83"/>
                  </a:lnTo>
                  <a:lnTo>
                    <a:pt x="333" y="88"/>
                  </a:lnTo>
                  <a:lnTo>
                    <a:pt x="325" y="92"/>
                  </a:lnTo>
                  <a:lnTo>
                    <a:pt x="320" y="92"/>
                  </a:lnTo>
                  <a:lnTo>
                    <a:pt x="314" y="93"/>
                  </a:lnTo>
                  <a:lnTo>
                    <a:pt x="307" y="93"/>
                  </a:lnTo>
                  <a:lnTo>
                    <a:pt x="304" y="92"/>
                  </a:lnTo>
                  <a:lnTo>
                    <a:pt x="293" y="88"/>
                  </a:lnTo>
                  <a:lnTo>
                    <a:pt x="291" y="88"/>
                  </a:lnTo>
                  <a:lnTo>
                    <a:pt x="285" y="88"/>
                  </a:lnTo>
                  <a:lnTo>
                    <a:pt x="279" y="93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06" name="Freeform 38"/>
            <p:cNvSpPr>
              <a:spLocks/>
            </p:cNvSpPr>
            <p:nvPr/>
          </p:nvSpPr>
          <p:spPr bwMode="auto">
            <a:xfrm>
              <a:off x="3137" y="1692"/>
              <a:ext cx="283" cy="185"/>
            </a:xfrm>
            <a:custGeom>
              <a:avLst/>
              <a:gdLst>
                <a:gd name="T0" fmla="*/ 223 w 283"/>
                <a:gd name="T1" fmla="*/ 88 h 185"/>
                <a:gd name="T2" fmla="*/ 233 w 283"/>
                <a:gd name="T3" fmla="*/ 88 h 185"/>
                <a:gd name="T4" fmla="*/ 244 w 283"/>
                <a:gd name="T5" fmla="*/ 94 h 185"/>
                <a:gd name="T6" fmla="*/ 256 w 283"/>
                <a:gd name="T7" fmla="*/ 92 h 185"/>
                <a:gd name="T8" fmla="*/ 269 w 283"/>
                <a:gd name="T9" fmla="*/ 88 h 185"/>
                <a:gd name="T10" fmla="*/ 277 w 283"/>
                <a:gd name="T11" fmla="*/ 81 h 185"/>
                <a:gd name="T12" fmla="*/ 282 w 283"/>
                <a:gd name="T13" fmla="*/ 73 h 185"/>
                <a:gd name="T14" fmla="*/ 282 w 283"/>
                <a:gd name="T15" fmla="*/ 68 h 185"/>
                <a:gd name="T16" fmla="*/ 275 w 283"/>
                <a:gd name="T17" fmla="*/ 59 h 185"/>
                <a:gd name="T18" fmla="*/ 263 w 283"/>
                <a:gd name="T19" fmla="*/ 53 h 185"/>
                <a:gd name="T20" fmla="*/ 250 w 283"/>
                <a:gd name="T21" fmla="*/ 53 h 185"/>
                <a:gd name="T22" fmla="*/ 241 w 283"/>
                <a:gd name="T23" fmla="*/ 53 h 185"/>
                <a:gd name="T24" fmla="*/ 228 w 283"/>
                <a:gd name="T25" fmla="*/ 57 h 185"/>
                <a:gd name="T26" fmla="*/ 215 w 283"/>
                <a:gd name="T27" fmla="*/ 53 h 185"/>
                <a:gd name="T28" fmla="*/ 215 w 283"/>
                <a:gd name="T29" fmla="*/ 0 h 185"/>
                <a:gd name="T30" fmla="*/ 0 w 283"/>
                <a:gd name="T31" fmla="*/ 53 h 185"/>
                <a:gd name="T32" fmla="*/ 12 w 283"/>
                <a:gd name="T33" fmla="*/ 57 h 185"/>
                <a:gd name="T34" fmla="*/ 25 w 283"/>
                <a:gd name="T35" fmla="*/ 53 h 185"/>
                <a:gd name="T36" fmla="*/ 34 w 283"/>
                <a:gd name="T37" fmla="*/ 53 h 185"/>
                <a:gd name="T38" fmla="*/ 45 w 283"/>
                <a:gd name="T39" fmla="*/ 53 h 185"/>
                <a:gd name="T40" fmla="*/ 58 w 283"/>
                <a:gd name="T41" fmla="*/ 59 h 185"/>
                <a:gd name="T42" fmla="*/ 61 w 283"/>
                <a:gd name="T43" fmla="*/ 68 h 185"/>
                <a:gd name="T44" fmla="*/ 61 w 283"/>
                <a:gd name="T45" fmla="*/ 73 h 185"/>
                <a:gd name="T46" fmla="*/ 61 w 283"/>
                <a:gd name="T47" fmla="*/ 81 h 185"/>
                <a:gd name="T48" fmla="*/ 53 w 283"/>
                <a:gd name="T49" fmla="*/ 88 h 185"/>
                <a:gd name="T50" fmla="*/ 40 w 283"/>
                <a:gd name="T51" fmla="*/ 92 h 185"/>
                <a:gd name="T52" fmla="*/ 28 w 283"/>
                <a:gd name="T53" fmla="*/ 94 h 185"/>
                <a:gd name="T54" fmla="*/ 14 w 283"/>
                <a:gd name="T55" fmla="*/ 88 h 185"/>
                <a:gd name="T56" fmla="*/ 6 w 283"/>
                <a:gd name="T57" fmla="*/ 88 h 185"/>
                <a:gd name="T58" fmla="*/ 0 w 283"/>
                <a:gd name="T59" fmla="*/ 144 h 185"/>
                <a:gd name="T60" fmla="*/ 78 w 283"/>
                <a:gd name="T61" fmla="*/ 143 h 185"/>
                <a:gd name="T62" fmla="*/ 86 w 283"/>
                <a:gd name="T63" fmla="*/ 150 h 185"/>
                <a:gd name="T64" fmla="*/ 81 w 283"/>
                <a:gd name="T65" fmla="*/ 159 h 185"/>
                <a:gd name="T66" fmla="*/ 78 w 283"/>
                <a:gd name="T67" fmla="*/ 165 h 185"/>
                <a:gd name="T68" fmla="*/ 81 w 283"/>
                <a:gd name="T69" fmla="*/ 175 h 185"/>
                <a:gd name="T70" fmla="*/ 89 w 283"/>
                <a:gd name="T71" fmla="*/ 182 h 185"/>
                <a:gd name="T72" fmla="*/ 100 w 283"/>
                <a:gd name="T73" fmla="*/ 184 h 185"/>
                <a:gd name="T74" fmla="*/ 115 w 283"/>
                <a:gd name="T75" fmla="*/ 184 h 185"/>
                <a:gd name="T76" fmla="*/ 127 w 283"/>
                <a:gd name="T77" fmla="*/ 182 h 185"/>
                <a:gd name="T78" fmla="*/ 138 w 283"/>
                <a:gd name="T79" fmla="*/ 175 h 185"/>
                <a:gd name="T80" fmla="*/ 140 w 283"/>
                <a:gd name="T81" fmla="*/ 165 h 185"/>
                <a:gd name="T82" fmla="*/ 138 w 283"/>
                <a:gd name="T83" fmla="*/ 159 h 185"/>
                <a:gd name="T84" fmla="*/ 132 w 283"/>
                <a:gd name="T85" fmla="*/ 150 h 185"/>
                <a:gd name="T86" fmla="*/ 140 w 283"/>
                <a:gd name="T87" fmla="*/ 144 h 185"/>
                <a:gd name="T88" fmla="*/ 215 w 283"/>
                <a:gd name="T89" fmla="*/ 9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3" h="185">
                  <a:moveTo>
                    <a:pt x="215" y="92"/>
                  </a:moveTo>
                  <a:lnTo>
                    <a:pt x="223" y="88"/>
                  </a:lnTo>
                  <a:lnTo>
                    <a:pt x="228" y="88"/>
                  </a:lnTo>
                  <a:lnTo>
                    <a:pt x="233" y="88"/>
                  </a:lnTo>
                  <a:lnTo>
                    <a:pt x="241" y="92"/>
                  </a:lnTo>
                  <a:lnTo>
                    <a:pt x="244" y="94"/>
                  </a:lnTo>
                  <a:lnTo>
                    <a:pt x="250" y="94"/>
                  </a:lnTo>
                  <a:lnTo>
                    <a:pt x="256" y="92"/>
                  </a:lnTo>
                  <a:lnTo>
                    <a:pt x="263" y="92"/>
                  </a:lnTo>
                  <a:lnTo>
                    <a:pt x="269" y="88"/>
                  </a:lnTo>
                  <a:lnTo>
                    <a:pt x="275" y="84"/>
                  </a:lnTo>
                  <a:lnTo>
                    <a:pt x="277" y="81"/>
                  </a:lnTo>
                  <a:lnTo>
                    <a:pt x="282" y="78"/>
                  </a:lnTo>
                  <a:lnTo>
                    <a:pt x="282" y="73"/>
                  </a:lnTo>
                  <a:lnTo>
                    <a:pt x="282" y="70"/>
                  </a:lnTo>
                  <a:lnTo>
                    <a:pt x="282" y="68"/>
                  </a:lnTo>
                  <a:lnTo>
                    <a:pt x="277" y="63"/>
                  </a:lnTo>
                  <a:lnTo>
                    <a:pt x="275" y="59"/>
                  </a:lnTo>
                  <a:lnTo>
                    <a:pt x="269" y="57"/>
                  </a:lnTo>
                  <a:lnTo>
                    <a:pt x="263" y="53"/>
                  </a:lnTo>
                  <a:lnTo>
                    <a:pt x="256" y="53"/>
                  </a:lnTo>
                  <a:lnTo>
                    <a:pt x="250" y="53"/>
                  </a:lnTo>
                  <a:lnTo>
                    <a:pt x="244" y="53"/>
                  </a:lnTo>
                  <a:lnTo>
                    <a:pt x="241" y="53"/>
                  </a:lnTo>
                  <a:lnTo>
                    <a:pt x="233" y="57"/>
                  </a:lnTo>
                  <a:lnTo>
                    <a:pt x="228" y="57"/>
                  </a:lnTo>
                  <a:lnTo>
                    <a:pt x="223" y="55"/>
                  </a:lnTo>
                  <a:lnTo>
                    <a:pt x="215" y="53"/>
                  </a:lnTo>
                  <a:lnTo>
                    <a:pt x="215" y="50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3"/>
                  </a:lnTo>
                  <a:lnTo>
                    <a:pt x="6" y="55"/>
                  </a:lnTo>
                  <a:lnTo>
                    <a:pt x="12" y="57"/>
                  </a:lnTo>
                  <a:lnTo>
                    <a:pt x="14" y="57"/>
                  </a:lnTo>
                  <a:lnTo>
                    <a:pt x="25" y="53"/>
                  </a:lnTo>
                  <a:lnTo>
                    <a:pt x="28" y="53"/>
                  </a:lnTo>
                  <a:lnTo>
                    <a:pt x="34" y="53"/>
                  </a:lnTo>
                  <a:lnTo>
                    <a:pt x="40" y="53"/>
                  </a:lnTo>
                  <a:lnTo>
                    <a:pt x="45" y="53"/>
                  </a:lnTo>
                  <a:lnTo>
                    <a:pt x="53" y="57"/>
                  </a:lnTo>
                  <a:lnTo>
                    <a:pt x="58" y="59"/>
                  </a:lnTo>
                  <a:lnTo>
                    <a:pt x="61" y="63"/>
                  </a:lnTo>
                  <a:lnTo>
                    <a:pt x="61" y="68"/>
                  </a:lnTo>
                  <a:lnTo>
                    <a:pt x="61" y="70"/>
                  </a:lnTo>
                  <a:lnTo>
                    <a:pt x="61" y="73"/>
                  </a:lnTo>
                  <a:lnTo>
                    <a:pt x="61" y="78"/>
                  </a:lnTo>
                  <a:lnTo>
                    <a:pt x="61" y="81"/>
                  </a:lnTo>
                  <a:lnTo>
                    <a:pt x="58" y="84"/>
                  </a:lnTo>
                  <a:lnTo>
                    <a:pt x="53" y="88"/>
                  </a:lnTo>
                  <a:lnTo>
                    <a:pt x="45" y="92"/>
                  </a:lnTo>
                  <a:lnTo>
                    <a:pt x="40" y="92"/>
                  </a:lnTo>
                  <a:lnTo>
                    <a:pt x="34" y="94"/>
                  </a:lnTo>
                  <a:lnTo>
                    <a:pt x="28" y="94"/>
                  </a:lnTo>
                  <a:lnTo>
                    <a:pt x="25" y="92"/>
                  </a:lnTo>
                  <a:lnTo>
                    <a:pt x="14" y="88"/>
                  </a:lnTo>
                  <a:lnTo>
                    <a:pt x="12" y="88"/>
                  </a:lnTo>
                  <a:lnTo>
                    <a:pt x="6" y="88"/>
                  </a:lnTo>
                  <a:lnTo>
                    <a:pt x="0" y="92"/>
                  </a:lnTo>
                  <a:lnTo>
                    <a:pt x="0" y="144"/>
                  </a:lnTo>
                  <a:lnTo>
                    <a:pt x="75" y="144"/>
                  </a:lnTo>
                  <a:lnTo>
                    <a:pt x="78" y="143"/>
                  </a:lnTo>
                  <a:lnTo>
                    <a:pt x="85" y="147"/>
                  </a:lnTo>
                  <a:lnTo>
                    <a:pt x="86" y="150"/>
                  </a:lnTo>
                  <a:lnTo>
                    <a:pt x="86" y="153"/>
                  </a:lnTo>
                  <a:lnTo>
                    <a:pt x="81" y="159"/>
                  </a:lnTo>
                  <a:lnTo>
                    <a:pt x="78" y="163"/>
                  </a:lnTo>
                  <a:lnTo>
                    <a:pt x="78" y="165"/>
                  </a:lnTo>
                  <a:lnTo>
                    <a:pt x="78" y="169"/>
                  </a:lnTo>
                  <a:lnTo>
                    <a:pt x="81" y="175"/>
                  </a:lnTo>
                  <a:lnTo>
                    <a:pt x="85" y="178"/>
                  </a:lnTo>
                  <a:lnTo>
                    <a:pt x="89" y="182"/>
                  </a:lnTo>
                  <a:lnTo>
                    <a:pt x="96" y="182"/>
                  </a:lnTo>
                  <a:lnTo>
                    <a:pt x="100" y="184"/>
                  </a:lnTo>
                  <a:lnTo>
                    <a:pt x="108" y="184"/>
                  </a:lnTo>
                  <a:lnTo>
                    <a:pt x="115" y="184"/>
                  </a:lnTo>
                  <a:lnTo>
                    <a:pt x="121" y="182"/>
                  </a:lnTo>
                  <a:lnTo>
                    <a:pt x="127" y="182"/>
                  </a:lnTo>
                  <a:lnTo>
                    <a:pt x="133" y="178"/>
                  </a:lnTo>
                  <a:lnTo>
                    <a:pt x="138" y="175"/>
                  </a:lnTo>
                  <a:lnTo>
                    <a:pt x="140" y="169"/>
                  </a:lnTo>
                  <a:lnTo>
                    <a:pt x="140" y="165"/>
                  </a:lnTo>
                  <a:lnTo>
                    <a:pt x="140" y="163"/>
                  </a:lnTo>
                  <a:lnTo>
                    <a:pt x="138" y="159"/>
                  </a:lnTo>
                  <a:lnTo>
                    <a:pt x="132" y="153"/>
                  </a:lnTo>
                  <a:lnTo>
                    <a:pt x="132" y="150"/>
                  </a:lnTo>
                  <a:lnTo>
                    <a:pt x="133" y="147"/>
                  </a:lnTo>
                  <a:lnTo>
                    <a:pt x="140" y="144"/>
                  </a:lnTo>
                  <a:lnTo>
                    <a:pt x="215" y="144"/>
                  </a:lnTo>
                  <a:lnTo>
                    <a:pt x="215" y="94"/>
                  </a:lnTo>
                  <a:lnTo>
                    <a:pt x="215" y="92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07" name="Freeform 39"/>
            <p:cNvSpPr>
              <a:spLocks/>
            </p:cNvSpPr>
            <p:nvPr/>
          </p:nvSpPr>
          <p:spPr bwMode="auto">
            <a:xfrm>
              <a:off x="3355" y="1692"/>
              <a:ext cx="218" cy="147"/>
            </a:xfrm>
            <a:custGeom>
              <a:avLst/>
              <a:gdLst>
                <a:gd name="T0" fmla="*/ 141 w 218"/>
                <a:gd name="T1" fmla="*/ 146 h 147"/>
                <a:gd name="T2" fmla="*/ 217 w 218"/>
                <a:gd name="T3" fmla="*/ 146 h 147"/>
                <a:gd name="T4" fmla="*/ 217 w 218"/>
                <a:gd name="T5" fmla="*/ 0 h 147"/>
                <a:gd name="T6" fmla="*/ 0 w 218"/>
                <a:gd name="T7" fmla="*/ 0 h 147"/>
                <a:gd name="T8" fmla="*/ 0 w 218"/>
                <a:gd name="T9" fmla="*/ 53 h 147"/>
                <a:gd name="T10" fmla="*/ 6 w 218"/>
                <a:gd name="T11" fmla="*/ 54 h 147"/>
                <a:gd name="T12" fmla="*/ 12 w 218"/>
                <a:gd name="T13" fmla="*/ 57 h 147"/>
                <a:gd name="T14" fmla="*/ 15 w 218"/>
                <a:gd name="T15" fmla="*/ 57 h 147"/>
                <a:gd name="T16" fmla="*/ 25 w 218"/>
                <a:gd name="T17" fmla="*/ 53 h 147"/>
                <a:gd name="T18" fmla="*/ 28 w 218"/>
                <a:gd name="T19" fmla="*/ 53 h 147"/>
                <a:gd name="T20" fmla="*/ 34 w 218"/>
                <a:gd name="T21" fmla="*/ 53 h 147"/>
                <a:gd name="T22" fmla="*/ 40 w 218"/>
                <a:gd name="T23" fmla="*/ 53 h 147"/>
                <a:gd name="T24" fmla="*/ 47 w 218"/>
                <a:gd name="T25" fmla="*/ 53 h 147"/>
                <a:gd name="T26" fmla="*/ 53 w 218"/>
                <a:gd name="T27" fmla="*/ 57 h 147"/>
                <a:gd name="T28" fmla="*/ 59 w 218"/>
                <a:gd name="T29" fmla="*/ 59 h 147"/>
                <a:gd name="T30" fmla="*/ 61 w 218"/>
                <a:gd name="T31" fmla="*/ 63 h 147"/>
                <a:gd name="T32" fmla="*/ 66 w 218"/>
                <a:gd name="T33" fmla="*/ 67 h 147"/>
                <a:gd name="T34" fmla="*/ 66 w 218"/>
                <a:gd name="T35" fmla="*/ 72 h 147"/>
                <a:gd name="T36" fmla="*/ 66 w 218"/>
                <a:gd name="T37" fmla="*/ 73 h 147"/>
                <a:gd name="T38" fmla="*/ 66 w 218"/>
                <a:gd name="T39" fmla="*/ 78 h 147"/>
                <a:gd name="T40" fmla="*/ 61 w 218"/>
                <a:gd name="T41" fmla="*/ 82 h 147"/>
                <a:gd name="T42" fmla="*/ 59 w 218"/>
                <a:gd name="T43" fmla="*/ 83 h 147"/>
                <a:gd name="T44" fmla="*/ 53 w 218"/>
                <a:gd name="T45" fmla="*/ 88 h 147"/>
                <a:gd name="T46" fmla="*/ 47 w 218"/>
                <a:gd name="T47" fmla="*/ 92 h 147"/>
                <a:gd name="T48" fmla="*/ 40 w 218"/>
                <a:gd name="T49" fmla="*/ 92 h 147"/>
                <a:gd name="T50" fmla="*/ 34 w 218"/>
                <a:gd name="T51" fmla="*/ 93 h 147"/>
                <a:gd name="T52" fmla="*/ 28 w 218"/>
                <a:gd name="T53" fmla="*/ 93 h 147"/>
                <a:gd name="T54" fmla="*/ 25 w 218"/>
                <a:gd name="T55" fmla="*/ 92 h 147"/>
                <a:gd name="T56" fmla="*/ 15 w 218"/>
                <a:gd name="T57" fmla="*/ 88 h 147"/>
                <a:gd name="T58" fmla="*/ 12 w 218"/>
                <a:gd name="T59" fmla="*/ 88 h 147"/>
                <a:gd name="T60" fmla="*/ 6 w 218"/>
                <a:gd name="T61" fmla="*/ 88 h 147"/>
                <a:gd name="T62" fmla="*/ 0 w 218"/>
                <a:gd name="T63" fmla="*/ 92 h 147"/>
                <a:gd name="T64" fmla="*/ 0 w 218"/>
                <a:gd name="T65" fmla="*/ 146 h 147"/>
                <a:gd name="T66" fmla="*/ 80 w 218"/>
                <a:gd name="T67" fmla="*/ 146 h 147"/>
                <a:gd name="T68" fmla="*/ 80 w 218"/>
                <a:gd name="T69" fmla="*/ 144 h 147"/>
                <a:gd name="T70" fmla="*/ 83 w 218"/>
                <a:gd name="T71" fmla="*/ 140 h 147"/>
                <a:gd name="T72" fmla="*/ 86 w 218"/>
                <a:gd name="T73" fmla="*/ 137 h 147"/>
                <a:gd name="T74" fmla="*/ 86 w 218"/>
                <a:gd name="T75" fmla="*/ 135 h 147"/>
                <a:gd name="T76" fmla="*/ 81 w 218"/>
                <a:gd name="T77" fmla="*/ 130 h 147"/>
                <a:gd name="T78" fmla="*/ 77 w 218"/>
                <a:gd name="T79" fmla="*/ 125 h 147"/>
                <a:gd name="T80" fmla="*/ 77 w 218"/>
                <a:gd name="T81" fmla="*/ 121 h 147"/>
                <a:gd name="T82" fmla="*/ 80 w 218"/>
                <a:gd name="T83" fmla="*/ 119 h 147"/>
                <a:gd name="T84" fmla="*/ 81 w 218"/>
                <a:gd name="T85" fmla="*/ 112 h 147"/>
                <a:gd name="T86" fmla="*/ 83 w 218"/>
                <a:gd name="T87" fmla="*/ 108 h 147"/>
                <a:gd name="T88" fmla="*/ 89 w 218"/>
                <a:gd name="T89" fmla="*/ 106 h 147"/>
                <a:gd name="T90" fmla="*/ 95 w 218"/>
                <a:gd name="T91" fmla="*/ 105 h 147"/>
                <a:gd name="T92" fmla="*/ 102 w 218"/>
                <a:gd name="T93" fmla="*/ 102 h 147"/>
                <a:gd name="T94" fmla="*/ 108 w 218"/>
                <a:gd name="T95" fmla="*/ 102 h 147"/>
                <a:gd name="T96" fmla="*/ 116 w 218"/>
                <a:gd name="T97" fmla="*/ 102 h 147"/>
                <a:gd name="T98" fmla="*/ 122 w 218"/>
                <a:gd name="T99" fmla="*/ 105 h 147"/>
                <a:gd name="T100" fmla="*/ 127 w 218"/>
                <a:gd name="T101" fmla="*/ 106 h 147"/>
                <a:gd name="T102" fmla="*/ 133 w 218"/>
                <a:gd name="T103" fmla="*/ 108 h 147"/>
                <a:gd name="T104" fmla="*/ 136 w 218"/>
                <a:gd name="T105" fmla="*/ 112 h 147"/>
                <a:gd name="T106" fmla="*/ 139 w 218"/>
                <a:gd name="T107" fmla="*/ 119 h 147"/>
                <a:gd name="T108" fmla="*/ 139 w 218"/>
                <a:gd name="T109" fmla="*/ 121 h 147"/>
                <a:gd name="T110" fmla="*/ 139 w 218"/>
                <a:gd name="T111" fmla="*/ 125 h 147"/>
                <a:gd name="T112" fmla="*/ 136 w 218"/>
                <a:gd name="T113" fmla="*/ 130 h 147"/>
                <a:gd name="T114" fmla="*/ 133 w 218"/>
                <a:gd name="T115" fmla="*/ 135 h 147"/>
                <a:gd name="T116" fmla="*/ 130 w 218"/>
                <a:gd name="T117" fmla="*/ 137 h 147"/>
                <a:gd name="T118" fmla="*/ 133 w 218"/>
                <a:gd name="T119" fmla="*/ 140 h 147"/>
                <a:gd name="T120" fmla="*/ 139 w 218"/>
                <a:gd name="T121" fmla="*/ 144 h 147"/>
                <a:gd name="T122" fmla="*/ 141 w 218"/>
                <a:gd name="T123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8" h="147">
                  <a:moveTo>
                    <a:pt x="141" y="146"/>
                  </a:moveTo>
                  <a:lnTo>
                    <a:pt x="217" y="146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53"/>
                  </a:lnTo>
                  <a:lnTo>
                    <a:pt x="6" y="54"/>
                  </a:lnTo>
                  <a:lnTo>
                    <a:pt x="12" y="57"/>
                  </a:lnTo>
                  <a:lnTo>
                    <a:pt x="15" y="57"/>
                  </a:lnTo>
                  <a:lnTo>
                    <a:pt x="25" y="53"/>
                  </a:lnTo>
                  <a:lnTo>
                    <a:pt x="28" y="53"/>
                  </a:lnTo>
                  <a:lnTo>
                    <a:pt x="34" y="53"/>
                  </a:lnTo>
                  <a:lnTo>
                    <a:pt x="40" y="53"/>
                  </a:lnTo>
                  <a:lnTo>
                    <a:pt x="47" y="53"/>
                  </a:lnTo>
                  <a:lnTo>
                    <a:pt x="53" y="57"/>
                  </a:lnTo>
                  <a:lnTo>
                    <a:pt x="59" y="59"/>
                  </a:lnTo>
                  <a:lnTo>
                    <a:pt x="61" y="63"/>
                  </a:lnTo>
                  <a:lnTo>
                    <a:pt x="66" y="67"/>
                  </a:lnTo>
                  <a:lnTo>
                    <a:pt x="66" y="72"/>
                  </a:lnTo>
                  <a:lnTo>
                    <a:pt x="66" y="73"/>
                  </a:lnTo>
                  <a:lnTo>
                    <a:pt x="66" y="78"/>
                  </a:lnTo>
                  <a:lnTo>
                    <a:pt x="61" y="82"/>
                  </a:lnTo>
                  <a:lnTo>
                    <a:pt x="59" y="83"/>
                  </a:lnTo>
                  <a:lnTo>
                    <a:pt x="53" y="88"/>
                  </a:lnTo>
                  <a:lnTo>
                    <a:pt x="47" y="92"/>
                  </a:lnTo>
                  <a:lnTo>
                    <a:pt x="40" y="92"/>
                  </a:lnTo>
                  <a:lnTo>
                    <a:pt x="34" y="93"/>
                  </a:lnTo>
                  <a:lnTo>
                    <a:pt x="28" y="93"/>
                  </a:lnTo>
                  <a:lnTo>
                    <a:pt x="25" y="92"/>
                  </a:lnTo>
                  <a:lnTo>
                    <a:pt x="15" y="88"/>
                  </a:lnTo>
                  <a:lnTo>
                    <a:pt x="12" y="88"/>
                  </a:lnTo>
                  <a:lnTo>
                    <a:pt x="6" y="88"/>
                  </a:lnTo>
                  <a:lnTo>
                    <a:pt x="0" y="92"/>
                  </a:lnTo>
                  <a:lnTo>
                    <a:pt x="0" y="146"/>
                  </a:lnTo>
                  <a:lnTo>
                    <a:pt x="80" y="146"/>
                  </a:lnTo>
                  <a:lnTo>
                    <a:pt x="80" y="144"/>
                  </a:lnTo>
                  <a:lnTo>
                    <a:pt x="83" y="140"/>
                  </a:lnTo>
                  <a:lnTo>
                    <a:pt x="86" y="137"/>
                  </a:lnTo>
                  <a:lnTo>
                    <a:pt x="86" y="135"/>
                  </a:lnTo>
                  <a:lnTo>
                    <a:pt x="81" y="130"/>
                  </a:lnTo>
                  <a:lnTo>
                    <a:pt x="77" y="125"/>
                  </a:lnTo>
                  <a:lnTo>
                    <a:pt x="77" y="121"/>
                  </a:lnTo>
                  <a:lnTo>
                    <a:pt x="80" y="119"/>
                  </a:lnTo>
                  <a:lnTo>
                    <a:pt x="81" y="112"/>
                  </a:lnTo>
                  <a:lnTo>
                    <a:pt x="83" y="108"/>
                  </a:lnTo>
                  <a:lnTo>
                    <a:pt x="89" y="106"/>
                  </a:lnTo>
                  <a:lnTo>
                    <a:pt x="95" y="105"/>
                  </a:lnTo>
                  <a:lnTo>
                    <a:pt x="102" y="102"/>
                  </a:lnTo>
                  <a:lnTo>
                    <a:pt x="108" y="102"/>
                  </a:lnTo>
                  <a:lnTo>
                    <a:pt x="116" y="102"/>
                  </a:lnTo>
                  <a:lnTo>
                    <a:pt x="122" y="105"/>
                  </a:lnTo>
                  <a:lnTo>
                    <a:pt x="127" y="106"/>
                  </a:lnTo>
                  <a:lnTo>
                    <a:pt x="133" y="108"/>
                  </a:lnTo>
                  <a:lnTo>
                    <a:pt x="136" y="112"/>
                  </a:lnTo>
                  <a:lnTo>
                    <a:pt x="139" y="119"/>
                  </a:lnTo>
                  <a:lnTo>
                    <a:pt x="139" y="121"/>
                  </a:lnTo>
                  <a:lnTo>
                    <a:pt x="139" y="125"/>
                  </a:lnTo>
                  <a:lnTo>
                    <a:pt x="136" y="130"/>
                  </a:lnTo>
                  <a:lnTo>
                    <a:pt x="133" y="135"/>
                  </a:lnTo>
                  <a:lnTo>
                    <a:pt x="130" y="137"/>
                  </a:lnTo>
                  <a:lnTo>
                    <a:pt x="133" y="140"/>
                  </a:lnTo>
                  <a:lnTo>
                    <a:pt x="139" y="144"/>
                  </a:lnTo>
                  <a:lnTo>
                    <a:pt x="141" y="146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08" name="Freeform 40"/>
            <p:cNvSpPr>
              <a:spLocks/>
            </p:cNvSpPr>
            <p:nvPr/>
          </p:nvSpPr>
          <p:spPr bwMode="auto">
            <a:xfrm>
              <a:off x="2641" y="1837"/>
              <a:ext cx="344" cy="184"/>
            </a:xfrm>
            <a:custGeom>
              <a:avLst/>
              <a:gdLst>
                <a:gd name="T0" fmla="*/ 278 w 344"/>
                <a:gd name="T1" fmla="*/ 142 h 184"/>
                <a:gd name="T2" fmla="*/ 284 w 344"/>
                <a:gd name="T3" fmla="*/ 87 h 184"/>
                <a:gd name="T4" fmla="*/ 294 w 344"/>
                <a:gd name="T5" fmla="*/ 87 h 184"/>
                <a:gd name="T6" fmla="*/ 308 w 344"/>
                <a:gd name="T7" fmla="*/ 92 h 184"/>
                <a:gd name="T8" fmla="*/ 320 w 344"/>
                <a:gd name="T9" fmla="*/ 92 h 184"/>
                <a:gd name="T10" fmla="*/ 330 w 344"/>
                <a:gd name="T11" fmla="*/ 87 h 184"/>
                <a:gd name="T12" fmla="*/ 338 w 344"/>
                <a:gd name="T13" fmla="*/ 80 h 184"/>
                <a:gd name="T14" fmla="*/ 343 w 344"/>
                <a:gd name="T15" fmla="*/ 72 h 184"/>
                <a:gd name="T16" fmla="*/ 338 w 344"/>
                <a:gd name="T17" fmla="*/ 61 h 184"/>
                <a:gd name="T18" fmla="*/ 330 w 344"/>
                <a:gd name="T19" fmla="*/ 56 h 184"/>
                <a:gd name="T20" fmla="*/ 320 w 344"/>
                <a:gd name="T21" fmla="*/ 51 h 184"/>
                <a:gd name="T22" fmla="*/ 308 w 344"/>
                <a:gd name="T23" fmla="*/ 51 h 184"/>
                <a:gd name="T24" fmla="*/ 294 w 344"/>
                <a:gd name="T25" fmla="*/ 56 h 184"/>
                <a:gd name="T26" fmla="*/ 284 w 344"/>
                <a:gd name="T27" fmla="*/ 56 h 184"/>
                <a:gd name="T28" fmla="*/ 278 w 344"/>
                <a:gd name="T29" fmla="*/ 1 h 184"/>
                <a:gd name="T30" fmla="*/ 200 w 344"/>
                <a:gd name="T31" fmla="*/ 0 h 184"/>
                <a:gd name="T32" fmla="*/ 194 w 344"/>
                <a:gd name="T33" fmla="*/ 8 h 184"/>
                <a:gd name="T34" fmla="*/ 197 w 344"/>
                <a:gd name="T35" fmla="*/ 15 h 184"/>
                <a:gd name="T36" fmla="*/ 200 w 344"/>
                <a:gd name="T37" fmla="*/ 21 h 184"/>
                <a:gd name="T38" fmla="*/ 197 w 344"/>
                <a:gd name="T39" fmla="*/ 31 h 184"/>
                <a:gd name="T40" fmla="*/ 188 w 344"/>
                <a:gd name="T41" fmla="*/ 38 h 184"/>
                <a:gd name="T42" fmla="*/ 180 w 344"/>
                <a:gd name="T43" fmla="*/ 40 h 184"/>
                <a:gd name="T44" fmla="*/ 169 w 344"/>
                <a:gd name="T45" fmla="*/ 40 h 184"/>
                <a:gd name="T46" fmla="*/ 156 w 344"/>
                <a:gd name="T47" fmla="*/ 38 h 184"/>
                <a:gd name="T48" fmla="*/ 145 w 344"/>
                <a:gd name="T49" fmla="*/ 34 h 184"/>
                <a:gd name="T50" fmla="*/ 140 w 344"/>
                <a:gd name="T51" fmla="*/ 25 h 184"/>
                <a:gd name="T52" fmla="*/ 140 w 344"/>
                <a:gd name="T53" fmla="*/ 20 h 184"/>
                <a:gd name="T54" fmla="*/ 147 w 344"/>
                <a:gd name="T55" fmla="*/ 10 h 184"/>
                <a:gd name="T56" fmla="*/ 145 w 344"/>
                <a:gd name="T57" fmla="*/ 4 h 184"/>
                <a:gd name="T58" fmla="*/ 140 w 344"/>
                <a:gd name="T59" fmla="*/ 1 h 184"/>
                <a:gd name="T60" fmla="*/ 61 w 344"/>
                <a:gd name="T61" fmla="*/ 51 h 184"/>
                <a:gd name="T62" fmla="*/ 49 w 344"/>
                <a:gd name="T63" fmla="*/ 56 h 184"/>
                <a:gd name="T64" fmla="*/ 39 w 344"/>
                <a:gd name="T65" fmla="*/ 54 h 184"/>
                <a:gd name="T66" fmla="*/ 26 w 344"/>
                <a:gd name="T67" fmla="*/ 51 h 184"/>
                <a:gd name="T68" fmla="*/ 15 w 344"/>
                <a:gd name="T69" fmla="*/ 54 h 184"/>
                <a:gd name="T70" fmla="*/ 4 w 344"/>
                <a:gd name="T71" fmla="*/ 60 h 184"/>
                <a:gd name="T72" fmla="*/ 0 w 344"/>
                <a:gd name="T73" fmla="*/ 67 h 184"/>
                <a:gd name="T74" fmla="*/ 0 w 344"/>
                <a:gd name="T75" fmla="*/ 76 h 184"/>
                <a:gd name="T76" fmla="*/ 4 w 344"/>
                <a:gd name="T77" fmla="*/ 85 h 184"/>
                <a:gd name="T78" fmla="*/ 15 w 344"/>
                <a:gd name="T79" fmla="*/ 90 h 184"/>
                <a:gd name="T80" fmla="*/ 26 w 344"/>
                <a:gd name="T81" fmla="*/ 92 h 184"/>
                <a:gd name="T82" fmla="*/ 39 w 344"/>
                <a:gd name="T83" fmla="*/ 90 h 184"/>
                <a:gd name="T84" fmla="*/ 49 w 344"/>
                <a:gd name="T85" fmla="*/ 87 h 184"/>
                <a:gd name="T86" fmla="*/ 61 w 344"/>
                <a:gd name="T87" fmla="*/ 92 h 184"/>
                <a:gd name="T88" fmla="*/ 61 w 344"/>
                <a:gd name="T89" fmla="*/ 141 h 184"/>
                <a:gd name="T90" fmla="*/ 145 w 344"/>
                <a:gd name="T91" fmla="*/ 146 h 184"/>
                <a:gd name="T92" fmla="*/ 148 w 344"/>
                <a:gd name="T93" fmla="*/ 152 h 184"/>
                <a:gd name="T94" fmla="*/ 140 w 344"/>
                <a:gd name="T95" fmla="*/ 161 h 184"/>
                <a:gd name="T96" fmla="*/ 140 w 344"/>
                <a:gd name="T97" fmla="*/ 168 h 184"/>
                <a:gd name="T98" fmla="*/ 147 w 344"/>
                <a:gd name="T99" fmla="*/ 177 h 184"/>
                <a:gd name="T100" fmla="*/ 156 w 344"/>
                <a:gd name="T101" fmla="*/ 181 h 184"/>
                <a:gd name="T102" fmla="*/ 172 w 344"/>
                <a:gd name="T103" fmla="*/ 183 h 184"/>
                <a:gd name="T104" fmla="*/ 183 w 344"/>
                <a:gd name="T105" fmla="*/ 181 h 184"/>
                <a:gd name="T106" fmla="*/ 196 w 344"/>
                <a:gd name="T107" fmla="*/ 177 h 184"/>
                <a:gd name="T108" fmla="*/ 200 w 344"/>
                <a:gd name="T109" fmla="*/ 168 h 184"/>
                <a:gd name="T110" fmla="*/ 200 w 344"/>
                <a:gd name="T111" fmla="*/ 161 h 184"/>
                <a:gd name="T112" fmla="*/ 194 w 344"/>
                <a:gd name="T113" fmla="*/ 152 h 184"/>
                <a:gd name="T114" fmla="*/ 196 w 344"/>
                <a:gd name="T115" fmla="*/ 146 h 184"/>
                <a:gd name="T116" fmla="*/ 202 w 344"/>
                <a:gd name="T117" fmla="*/ 14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4" h="184">
                  <a:moveTo>
                    <a:pt x="202" y="141"/>
                  </a:moveTo>
                  <a:lnTo>
                    <a:pt x="278" y="142"/>
                  </a:lnTo>
                  <a:lnTo>
                    <a:pt x="278" y="90"/>
                  </a:lnTo>
                  <a:lnTo>
                    <a:pt x="284" y="87"/>
                  </a:lnTo>
                  <a:lnTo>
                    <a:pt x="290" y="87"/>
                  </a:lnTo>
                  <a:lnTo>
                    <a:pt x="294" y="87"/>
                  </a:lnTo>
                  <a:lnTo>
                    <a:pt x="303" y="90"/>
                  </a:lnTo>
                  <a:lnTo>
                    <a:pt x="308" y="92"/>
                  </a:lnTo>
                  <a:lnTo>
                    <a:pt x="314" y="92"/>
                  </a:lnTo>
                  <a:lnTo>
                    <a:pt x="320" y="92"/>
                  </a:lnTo>
                  <a:lnTo>
                    <a:pt x="327" y="90"/>
                  </a:lnTo>
                  <a:lnTo>
                    <a:pt x="330" y="87"/>
                  </a:lnTo>
                  <a:lnTo>
                    <a:pt x="336" y="85"/>
                  </a:lnTo>
                  <a:lnTo>
                    <a:pt x="338" y="80"/>
                  </a:lnTo>
                  <a:lnTo>
                    <a:pt x="343" y="76"/>
                  </a:lnTo>
                  <a:lnTo>
                    <a:pt x="343" y="72"/>
                  </a:lnTo>
                  <a:lnTo>
                    <a:pt x="343" y="67"/>
                  </a:lnTo>
                  <a:lnTo>
                    <a:pt x="338" y="61"/>
                  </a:lnTo>
                  <a:lnTo>
                    <a:pt x="336" y="60"/>
                  </a:lnTo>
                  <a:lnTo>
                    <a:pt x="330" y="56"/>
                  </a:lnTo>
                  <a:lnTo>
                    <a:pt x="327" y="54"/>
                  </a:lnTo>
                  <a:lnTo>
                    <a:pt x="320" y="51"/>
                  </a:lnTo>
                  <a:lnTo>
                    <a:pt x="314" y="51"/>
                  </a:lnTo>
                  <a:lnTo>
                    <a:pt x="308" y="51"/>
                  </a:lnTo>
                  <a:lnTo>
                    <a:pt x="303" y="54"/>
                  </a:lnTo>
                  <a:lnTo>
                    <a:pt x="294" y="56"/>
                  </a:lnTo>
                  <a:lnTo>
                    <a:pt x="290" y="56"/>
                  </a:lnTo>
                  <a:lnTo>
                    <a:pt x="284" y="56"/>
                  </a:lnTo>
                  <a:lnTo>
                    <a:pt x="278" y="51"/>
                  </a:lnTo>
                  <a:lnTo>
                    <a:pt x="278" y="1"/>
                  </a:lnTo>
                  <a:lnTo>
                    <a:pt x="202" y="1"/>
                  </a:lnTo>
                  <a:lnTo>
                    <a:pt x="200" y="0"/>
                  </a:lnTo>
                  <a:lnTo>
                    <a:pt x="196" y="4"/>
                  </a:lnTo>
                  <a:lnTo>
                    <a:pt x="194" y="8"/>
                  </a:lnTo>
                  <a:lnTo>
                    <a:pt x="194" y="10"/>
                  </a:lnTo>
                  <a:lnTo>
                    <a:pt x="197" y="15"/>
                  </a:lnTo>
                  <a:lnTo>
                    <a:pt x="200" y="20"/>
                  </a:lnTo>
                  <a:lnTo>
                    <a:pt x="200" y="21"/>
                  </a:lnTo>
                  <a:lnTo>
                    <a:pt x="200" y="25"/>
                  </a:lnTo>
                  <a:lnTo>
                    <a:pt x="197" y="31"/>
                  </a:lnTo>
                  <a:lnTo>
                    <a:pt x="194" y="34"/>
                  </a:lnTo>
                  <a:lnTo>
                    <a:pt x="188" y="38"/>
                  </a:lnTo>
                  <a:lnTo>
                    <a:pt x="181" y="38"/>
                  </a:lnTo>
                  <a:lnTo>
                    <a:pt x="180" y="40"/>
                  </a:lnTo>
                  <a:lnTo>
                    <a:pt x="172" y="40"/>
                  </a:lnTo>
                  <a:lnTo>
                    <a:pt x="169" y="40"/>
                  </a:lnTo>
                  <a:lnTo>
                    <a:pt x="162" y="40"/>
                  </a:lnTo>
                  <a:lnTo>
                    <a:pt x="156" y="38"/>
                  </a:lnTo>
                  <a:lnTo>
                    <a:pt x="153" y="38"/>
                  </a:lnTo>
                  <a:lnTo>
                    <a:pt x="145" y="34"/>
                  </a:lnTo>
                  <a:lnTo>
                    <a:pt x="142" y="31"/>
                  </a:lnTo>
                  <a:lnTo>
                    <a:pt x="140" y="25"/>
                  </a:lnTo>
                  <a:lnTo>
                    <a:pt x="140" y="21"/>
                  </a:lnTo>
                  <a:lnTo>
                    <a:pt x="140" y="20"/>
                  </a:lnTo>
                  <a:lnTo>
                    <a:pt x="142" y="15"/>
                  </a:lnTo>
                  <a:lnTo>
                    <a:pt x="147" y="10"/>
                  </a:lnTo>
                  <a:lnTo>
                    <a:pt x="147" y="8"/>
                  </a:lnTo>
                  <a:lnTo>
                    <a:pt x="145" y="4"/>
                  </a:lnTo>
                  <a:lnTo>
                    <a:pt x="140" y="0"/>
                  </a:lnTo>
                  <a:lnTo>
                    <a:pt x="140" y="1"/>
                  </a:lnTo>
                  <a:lnTo>
                    <a:pt x="61" y="1"/>
                  </a:lnTo>
                  <a:lnTo>
                    <a:pt x="61" y="51"/>
                  </a:lnTo>
                  <a:lnTo>
                    <a:pt x="55" y="56"/>
                  </a:lnTo>
                  <a:lnTo>
                    <a:pt x="49" y="56"/>
                  </a:lnTo>
                  <a:lnTo>
                    <a:pt x="47" y="56"/>
                  </a:lnTo>
                  <a:lnTo>
                    <a:pt x="39" y="54"/>
                  </a:lnTo>
                  <a:lnTo>
                    <a:pt x="33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15" y="54"/>
                  </a:lnTo>
                  <a:lnTo>
                    <a:pt x="11" y="56"/>
                  </a:lnTo>
                  <a:lnTo>
                    <a:pt x="4" y="60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2"/>
                  </a:lnTo>
                  <a:lnTo>
                    <a:pt x="0" y="76"/>
                  </a:lnTo>
                  <a:lnTo>
                    <a:pt x="1" y="80"/>
                  </a:lnTo>
                  <a:lnTo>
                    <a:pt x="4" y="85"/>
                  </a:lnTo>
                  <a:lnTo>
                    <a:pt x="11" y="87"/>
                  </a:lnTo>
                  <a:lnTo>
                    <a:pt x="15" y="90"/>
                  </a:lnTo>
                  <a:lnTo>
                    <a:pt x="22" y="92"/>
                  </a:lnTo>
                  <a:lnTo>
                    <a:pt x="26" y="92"/>
                  </a:lnTo>
                  <a:lnTo>
                    <a:pt x="33" y="92"/>
                  </a:lnTo>
                  <a:lnTo>
                    <a:pt x="39" y="90"/>
                  </a:lnTo>
                  <a:lnTo>
                    <a:pt x="47" y="87"/>
                  </a:lnTo>
                  <a:lnTo>
                    <a:pt x="49" y="87"/>
                  </a:lnTo>
                  <a:lnTo>
                    <a:pt x="55" y="87"/>
                  </a:lnTo>
                  <a:lnTo>
                    <a:pt x="61" y="92"/>
                  </a:lnTo>
                  <a:lnTo>
                    <a:pt x="61" y="95"/>
                  </a:lnTo>
                  <a:lnTo>
                    <a:pt x="61" y="141"/>
                  </a:lnTo>
                  <a:lnTo>
                    <a:pt x="140" y="141"/>
                  </a:lnTo>
                  <a:lnTo>
                    <a:pt x="145" y="146"/>
                  </a:lnTo>
                  <a:lnTo>
                    <a:pt x="148" y="148"/>
                  </a:lnTo>
                  <a:lnTo>
                    <a:pt x="148" y="152"/>
                  </a:lnTo>
                  <a:lnTo>
                    <a:pt x="142" y="157"/>
                  </a:lnTo>
                  <a:lnTo>
                    <a:pt x="140" y="161"/>
                  </a:lnTo>
                  <a:lnTo>
                    <a:pt x="140" y="164"/>
                  </a:lnTo>
                  <a:lnTo>
                    <a:pt x="140" y="168"/>
                  </a:lnTo>
                  <a:lnTo>
                    <a:pt x="142" y="172"/>
                  </a:lnTo>
                  <a:lnTo>
                    <a:pt x="147" y="177"/>
                  </a:lnTo>
                  <a:lnTo>
                    <a:pt x="153" y="178"/>
                  </a:lnTo>
                  <a:lnTo>
                    <a:pt x="156" y="181"/>
                  </a:lnTo>
                  <a:lnTo>
                    <a:pt x="162" y="183"/>
                  </a:lnTo>
                  <a:lnTo>
                    <a:pt x="172" y="183"/>
                  </a:lnTo>
                  <a:lnTo>
                    <a:pt x="180" y="183"/>
                  </a:lnTo>
                  <a:lnTo>
                    <a:pt x="183" y="181"/>
                  </a:lnTo>
                  <a:lnTo>
                    <a:pt x="188" y="178"/>
                  </a:lnTo>
                  <a:lnTo>
                    <a:pt x="196" y="177"/>
                  </a:lnTo>
                  <a:lnTo>
                    <a:pt x="197" y="172"/>
                  </a:lnTo>
                  <a:lnTo>
                    <a:pt x="200" y="168"/>
                  </a:lnTo>
                  <a:lnTo>
                    <a:pt x="200" y="164"/>
                  </a:lnTo>
                  <a:lnTo>
                    <a:pt x="200" y="161"/>
                  </a:lnTo>
                  <a:lnTo>
                    <a:pt x="197" y="157"/>
                  </a:lnTo>
                  <a:lnTo>
                    <a:pt x="194" y="152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2"/>
                  </a:lnTo>
                  <a:lnTo>
                    <a:pt x="202" y="141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09" name="Freeform 41"/>
            <p:cNvSpPr>
              <a:spLocks/>
            </p:cNvSpPr>
            <p:nvPr/>
          </p:nvSpPr>
          <p:spPr bwMode="auto">
            <a:xfrm>
              <a:off x="2919" y="1795"/>
              <a:ext cx="219" cy="226"/>
            </a:xfrm>
            <a:custGeom>
              <a:avLst/>
              <a:gdLst>
                <a:gd name="T0" fmla="*/ 84 w 219"/>
                <a:gd name="T1" fmla="*/ 38 h 226"/>
                <a:gd name="T2" fmla="*/ 87 w 219"/>
                <a:gd name="T3" fmla="*/ 31 h 226"/>
                <a:gd name="T4" fmla="*/ 79 w 219"/>
                <a:gd name="T5" fmla="*/ 21 h 226"/>
                <a:gd name="T6" fmla="*/ 79 w 219"/>
                <a:gd name="T7" fmla="*/ 15 h 226"/>
                <a:gd name="T8" fmla="*/ 84 w 219"/>
                <a:gd name="T9" fmla="*/ 5 h 226"/>
                <a:gd name="T10" fmla="*/ 95 w 219"/>
                <a:gd name="T11" fmla="*/ 1 h 226"/>
                <a:gd name="T12" fmla="*/ 108 w 219"/>
                <a:gd name="T13" fmla="*/ 0 h 226"/>
                <a:gd name="T14" fmla="*/ 122 w 219"/>
                <a:gd name="T15" fmla="*/ 1 h 226"/>
                <a:gd name="T16" fmla="*/ 133 w 219"/>
                <a:gd name="T17" fmla="*/ 5 h 226"/>
                <a:gd name="T18" fmla="*/ 138 w 219"/>
                <a:gd name="T19" fmla="*/ 15 h 226"/>
                <a:gd name="T20" fmla="*/ 138 w 219"/>
                <a:gd name="T21" fmla="*/ 21 h 226"/>
                <a:gd name="T22" fmla="*/ 133 w 219"/>
                <a:gd name="T23" fmla="*/ 31 h 226"/>
                <a:gd name="T24" fmla="*/ 133 w 219"/>
                <a:gd name="T25" fmla="*/ 38 h 226"/>
                <a:gd name="T26" fmla="*/ 138 w 219"/>
                <a:gd name="T27" fmla="*/ 43 h 226"/>
                <a:gd name="T28" fmla="*/ 218 w 219"/>
                <a:gd name="T29" fmla="*/ 93 h 226"/>
                <a:gd name="T30" fmla="*/ 206 w 219"/>
                <a:gd name="T31" fmla="*/ 96 h 226"/>
                <a:gd name="T32" fmla="*/ 197 w 219"/>
                <a:gd name="T33" fmla="*/ 95 h 226"/>
                <a:gd name="T34" fmla="*/ 184 w 219"/>
                <a:gd name="T35" fmla="*/ 93 h 226"/>
                <a:gd name="T36" fmla="*/ 175 w 219"/>
                <a:gd name="T37" fmla="*/ 95 h 226"/>
                <a:gd name="T38" fmla="*/ 162 w 219"/>
                <a:gd name="T39" fmla="*/ 100 h 226"/>
                <a:gd name="T40" fmla="*/ 155 w 219"/>
                <a:gd name="T41" fmla="*/ 109 h 226"/>
                <a:gd name="T42" fmla="*/ 155 w 219"/>
                <a:gd name="T43" fmla="*/ 118 h 226"/>
                <a:gd name="T44" fmla="*/ 162 w 219"/>
                <a:gd name="T45" fmla="*/ 125 h 226"/>
                <a:gd name="T46" fmla="*/ 175 w 219"/>
                <a:gd name="T47" fmla="*/ 131 h 226"/>
                <a:gd name="T48" fmla="*/ 184 w 219"/>
                <a:gd name="T49" fmla="*/ 134 h 226"/>
                <a:gd name="T50" fmla="*/ 197 w 219"/>
                <a:gd name="T51" fmla="*/ 131 h 226"/>
                <a:gd name="T52" fmla="*/ 206 w 219"/>
                <a:gd name="T53" fmla="*/ 129 h 226"/>
                <a:gd name="T54" fmla="*/ 218 w 219"/>
                <a:gd name="T55" fmla="*/ 131 h 226"/>
                <a:gd name="T56" fmla="*/ 143 w 219"/>
                <a:gd name="T57" fmla="*/ 181 h 226"/>
                <a:gd name="T58" fmla="*/ 135 w 219"/>
                <a:gd name="T59" fmla="*/ 188 h 226"/>
                <a:gd name="T60" fmla="*/ 133 w 219"/>
                <a:gd name="T61" fmla="*/ 194 h 226"/>
                <a:gd name="T62" fmla="*/ 141 w 219"/>
                <a:gd name="T63" fmla="*/ 203 h 226"/>
                <a:gd name="T64" fmla="*/ 141 w 219"/>
                <a:gd name="T65" fmla="*/ 210 h 226"/>
                <a:gd name="T66" fmla="*/ 135 w 219"/>
                <a:gd name="T67" fmla="*/ 219 h 226"/>
                <a:gd name="T68" fmla="*/ 122 w 219"/>
                <a:gd name="T69" fmla="*/ 223 h 226"/>
                <a:gd name="T70" fmla="*/ 109 w 219"/>
                <a:gd name="T71" fmla="*/ 225 h 226"/>
                <a:gd name="T72" fmla="*/ 97 w 219"/>
                <a:gd name="T73" fmla="*/ 223 h 226"/>
                <a:gd name="T74" fmla="*/ 84 w 219"/>
                <a:gd name="T75" fmla="*/ 219 h 226"/>
                <a:gd name="T76" fmla="*/ 79 w 219"/>
                <a:gd name="T77" fmla="*/ 210 h 226"/>
                <a:gd name="T78" fmla="*/ 79 w 219"/>
                <a:gd name="T79" fmla="*/ 203 h 226"/>
                <a:gd name="T80" fmla="*/ 87 w 219"/>
                <a:gd name="T81" fmla="*/ 194 h 226"/>
                <a:gd name="T82" fmla="*/ 84 w 219"/>
                <a:gd name="T83" fmla="*/ 188 h 226"/>
                <a:gd name="T84" fmla="*/ 0 w 219"/>
                <a:gd name="T85" fmla="*/ 181 h 226"/>
                <a:gd name="T86" fmla="*/ 0 w 219"/>
                <a:gd name="T87" fmla="*/ 134 h 226"/>
                <a:gd name="T88" fmla="*/ 12 w 219"/>
                <a:gd name="T89" fmla="*/ 129 h 226"/>
                <a:gd name="T90" fmla="*/ 25 w 219"/>
                <a:gd name="T91" fmla="*/ 131 h 226"/>
                <a:gd name="T92" fmla="*/ 35 w 219"/>
                <a:gd name="T93" fmla="*/ 134 h 226"/>
                <a:gd name="T94" fmla="*/ 47 w 219"/>
                <a:gd name="T95" fmla="*/ 131 h 226"/>
                <a:gd name="T96" fmla="*/ 58 w 219"/>
                <a:gd name="T97" fmla="*/ 125 h 226"/>
                <a:gd name="T98" fmla="*/ 63 w 219"/>
                <a:gd name="T99" fmla="*/ 118 h 226"/>
                <a:gd name="T100" fmla="*/ 63 w 219"/>
                <a:gd name="T101" fmla="*/ 109 h 226"/>
                <a:gd name="T102" fmla="*/ 58 w 219"/>
                <a:gd name="T103" fmla="*/ 100 h 226"/>
                <a:gd name="T104" fmla="*/ 47 w 219"/>
                <a:gd name="T105" fmla="*/ 95 h 226"/>
                <a:gd name="T106" fmla="*/ 35 w 219"/>
                <a:gd name="T107" fmla="*/ 93 h 226"/>
                <a:gd name="T108" fmla="*/ 25 w 219"/>
                <a:gd name="T109" fmla="*/ 95 h 226"/>
                <a:gd name="T110" fmla="*/ 12 w 219"/>
                <a:gd name="T111" fmla="*/ 96 h 226"/>
                <a:gd name="T112" fmla="*/ 0 w 219"/>
                <a:gd name="T113" fmla="*/ 93 h 226"/>
                <a:gd name="T114" fmla="*/ 76 w 219"/>
                <a:gd name="T115" fmla="*/ 4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9" h="226">
                  <a:moveTo>
                    <a:pt x="76" y="43"/>
                  </a:moveTo>
                  <a:lnTo>
                    <a:pt x="84" y="38"/>
                  </a:lnTo>
                  <a:lnTo>
                    <a:pt x="87" y="34"/>
                  </a:lnTo>
                  <a:lnTo>
                    <a:pt x="87" y="31"/>
                  </a:lnTo>
                  <a:lnTo>
                    <a:pt x="79" y="25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79" y="15"/>
                  </a:lnTo>
                  <a:lnTo>
                    <a:pt x="79" y="11"/>
                  </a:lnTo>
                  <a:lnTo>
                    <a:pt x="84" y="5"/>
                  </a:lnTo>
                  <a:lnTo>
                    <a:pt x="90" y="4"/>
                  </a:lnTo>
                  <a:lnTo>
                    <a:pt x="95" y="1"/>
                  </a:lnTo>
                  <a:lnTo>
                    <a:pt x="101" y="0"/>
                  </a:lnTo>
                  <a:lnTo>
                    <a:pt x="108" y="0"/>
                  </a:lnTo>
                  <a:lnTo>
                    <a:pt x="116" y="0"/>
                  </a:lnTo>
                  <a:lnTo>
                    <a:pt x="122" y="1"/>
                  </a:lnTo>
                  <a:lnTo>
                    <a:pt x="127" y="4"/>
                  </a:lnTo>
                  <a:lnTo>
                    <a:pt x="133" y="5"/>
                  </a:lnTo>
                  <a:lnTo>
                    <a:pt x="136" y="11"/>
                  </a:lnTo>
                  <a:lnTo>
                    <a:pt x="138" y="15"/>
                  </a:lnTo>
                  <a:lnTo>
                    <a:pt x="138" y="18"/>
                  </a:lnTo>
                  <a:lnTo>
                    <a:pt x="138" y="21"/>
                  </a:lnTo>
                  <a:lnTo>
                    <a:pt x="136" y="25"/>
                  </a:lnTo>
                  <a:lnTo>
                    <a:pt x="133" y="31"/>
                  </a:lnTo>
                  <a:lnTo>
                    <a:pt x="133" y="34"/>
                  </a:lnTo>
                  <a:lnTo>
                    <a:pt x="133" y="38"/>
                  </a:lnTo>
                  <a:lnTo>
                    <a:pt x="138" y="40"/>
                  </a:lnTo>
                  <a:lnTo>
                    <a:pt x="138" y="43"/>
                  </a:lnTo>
                  <a:lnTo>
                    <a:pt x="218" y="43"/>
                  </a:lnTo>
                  <a:lnTo>
                    <a:pt x="218" y="93"/>
                  </a:lnTo>
                  <a:lnTo>
                    <a:pt x="213" y="96"/>
                  </a:lnTo>
                  <a:lnTo>
                    <a:pt x="206" y="96"/>
                  </a:lnTo>
                  <a:lnTo>
                    <a:pt x="205" y="96"/>
                  </a:lnTo>
                  <a:lnTo>
                    <a:pt x="197" y="95"/>
                  </a:lnTo>
                  <a:lnTo>
                    <a:pt x="190" y="93"/>
                  </a:lnTo>
                  <a:lnTo>
                    <a:pt x="184" y="93"/>
                  </a:lnTo>
                  <a:lnTo>
                    <a:pt x="178" y="93"/>
                  </a:lnTo>
                  <a:lnTo>
                    <a:pt x="175" y="95"/>
                  </a:lnTo>
                  <a:lnTo>
                    <a:pt x="165" y="96"/>
                  </a:lnTo>
                  <a:lnTo>
                    <a:pt x="162" y="100"/>
                  </a:lnTo>
                  <a:lnTo>
                    <a:pt x="159" y="103"/>
                  </a:lnTo>
                  <a:lnTo>
                    <a:pt x="155" y="109"/>
                  </a:lnTo>
                  <a:lnTo>
                    <a:pt x="155" y="113"/>
                  </a:lnTo>
                  <a:lnTo>
                    <a:pt x="155" y="118"/>
                  </a:lnTo>
                  <a:lnTo>
                    <a:pt x="159" y="121"/>
                  </a:lnTo>
                  <a:lnTo>
                    <a:pt x="162" y="125"/>
                  </a:lnTo>
                  <a:lnTo>
                    <a:pt x="165" y="129"/>
                  </a:lnTo>
                  <a:lnTo>
                    <a:pt x="175" y="131"/>
                  </a:lnTo>
                  <a:lnTo>
                    <a:pt x="178" y="134"/>
                  </a:lnTo>
                  <a:lnTo>
                    <a:pt x="184" y="134"/>
                  </a:lnTo>
                  <a:lnTo>
                    <a:pt x="190" y="134"/>
                  </a:lnTo>
                  <a:lnTo>
                    <a:pt x="197" y="131"/>
                  </a:lnTo>
                  <a:lnTo>
                    <a:pt x="205" y="129"/>
                  </a:lnTo>
                  <a:lnTo>
                    <a:pt x="206" y="129"/>
                  </a:lnTo>
                  <a:lnTo>
                    <a:pt x="213" y="129"/>
                  </a:lnTo>
                  <a:lnTo>
                    <a:pt x="218" y="131"/>
                  </a:lnTo>
                  <a:lnTo>
                    <a:pt x="218" y="181"/>
                  </a:lnTo>
                  <a:lnTo>
                    <a:pt x="143" y="181"/>
                  </a:lnTo>
                  <a:lnTo>
                    <a:pt x="141" y="184"/>
                  </a:lnTo>
                  <a:lnTo>
                    <a:pt x="135" y="188"/>
                  </a:lnTo>
                  <a:lnTo>
                    <a:pt x="133" y="190"/>
                  </a:lnTo>
                  <a:lnTo>
                    <a:pt x="133" y="194"/>
                  </a:lnTo>
                  <a:lnTo>
                    <a:pt x="138" y="199"/>
                  </a:lnTo>
                  <a:lnTo>
                    <a:pt x="141" y="203"/>
                  </a:lnTo>
                  <a:lnTo>
                    <a:pt x="141" y="206"/>
                  </a:lnTo>
                  <a:lnTo>
                    <a:pt x="141" y="210"/>
                  </a:lnTo>
                  <a:lnTo>
                    <a:pt x="138" y="214"/>
                  </a:lnTo>
                  <a:lnTo>
                    <a:pt x="135" y="219"/>
                  </a:lnTo>
                  <a:lnTo>
                    <a:pt x="128" y="220"/>
                  </a:lnTo>
                  <a:lnTo>
                    <a:pt x="122" y="223"/>
                  </a:lnTo>
                  <a:lnTo>
                    <a:pt x="117" y="225"/>
                  </a:lnTo>
                  <a:lnTo>
                    <a:pt x="109" y="225"/>
                  </a:lnTo>
                  <a:lnTo>
                    <a:pt x="103" y="225"/>
                  </a:lnTo>
                  <a:lnTo>
                    <a:pt x="97" y="223"/>
                  </a:lnTo>
                  <a:lnTo>
                    <a:pt x="90" y="220"/>
                  </a:lnTo>
                  <a:lnTo>
                    <a:pt x="84" y="219"/>
                  </a:lnTo>
                  <a:lnTo>
                    <a:pt x="81" y="214"/>
                  </a:lnTo>
                  <a:lnTo>
                    <a:pt x="79" y="210"/>
                  </a:lnTo>
                  <a:lnTo>
                    <a:pt x="79" y="206"/>
                  </a:lnTo>
                  <a:lnTo>
                    <a:pt x="79" y="203"/>
                  </a:lnTo>
                  <a:lnTo>
                    <a:pt x="81" y="199"/>
                  </a:lnTo>
                  <a:lnTo>
                    <a:pt x="87" y="194"/>
                  </a:lnTo>
                  <a:lnTo>
                    <a:pt x="87" y="190"/>
                  </a:lnTo>
                  <a:lnTo>
                    <a:pt x="84" y="188"/>
                  </a:lnTo>
                  <a:lnTo>
                    <a:pt x="79" y="181"/>
                  </a:lnTo>
                  <a:lnTo>
                    <a:pt x="0" y="181"/>
                  </a:lnTo>
                  <a:lnTo>
                    <a:pt x="0" y="135"/>
                  </a:lnTo>
                  <a:lnTo>
                    <a:pt x="0" y="134"/>
                  </a:lnTo>
                  <a:lnTo>
                    <a:pt x="6" y="129"/>
                  </a:lnTo>
                  <a:lnTo>
                    <a:pt x="12" y="129"/>
                  </a:lnTo>
                  <a:lnTo>
                    <a:pt x="14" y="129"/>
                  </a:lnTo>
                  <a:lnTo>
                    <a:pt x="25" y="131"/>
                  </a:lnTo>
                  <a:lnTo>
                    <a:pt x="28" y="134"/>
                  </a:lnTo>
                  <a:lnTo>
                    <a:pt x="35" y="134"/>
                  </a:lnTo>
                  <a:lnTo>
                    <a:pt x="41" y="134"/>
                  </a:lnTo>
                  <a:lnTo>
                    <a:pt x="47" y="131"/>
                  </a:lnTo>
                  <a:lnTo>
                    <a:pt x="54" y="129"/>
                  </a:lnTo>
                  <a:lnTo>
                    <a:pt x="58" y="125"/>
                  </a:lnTo>
                  <a:lnTo>
                    <a:pt x="60" y="121"/>
                  </a:lnTo>
                  <a:lnTo>
                    <a:pt x="63" y="118"/>
                  </a:lnTo>
                  <a:lnTo>
                    <a:pt x="63" y="113"/>
                  </a:lnTo>
                  <a:lnTo>
                    <a:pt x="63" y="109"/>
                  </a:lnTo>
                  <a:lnTo>
                    <a:pt x="60" y="103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47" y="95"/>
                  </a:lnTo>
                  <a:lnTo>
                    <a:pt x="41" y="93"/>
                  </a:lnTo>
                  <a:lnTo>
                    <a:pt x="35" y="93"/>
                  </a:lnTo>
                  <a:lnTo>
                    <a:pt x="28" y="93"/>
                  </a:lnTo>
                  <a:lnTo>
                    <a:pt x="25" y="95"/>
                  </a:lnTo>
                  <a:lnTo>
                    <a:pt x="14" y="96"/>
                  </a:lnTo>
                  <a:lnTo>
                    <a:pt x="12" y="96"/>
                  </a:lnTo>
                  <a:lnTo>
                    <a:pt x="6" y="96"/>
                  </a:lnTo>
                  <a:lnTo>
                    <a:pt x="0" y="93"/>
                  </a:lnTo>
                  <a:lnTo>
                    <a:pt x="0" y="43"/>
                  </a:lnTo>
                  <a:lnTo>
                    <a:pt x="76" y="40"/>
                  </a:lnTo>
                  <a:lnTo>
                    <a:pt x="76" y="43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10" name="Freeform 42"/>
            <p:cNvSpPr>
              <a:spLocks/>
            </p:cNvSpPr>
            <p:nvPr/>
          </p:nvSpPr>
          <p:spPr bwMode="auto">
            <a:xfrm>
              <a:off x="3075" y="1837"/>
              <a:ext cx="281" cy="144"/>
            </a:xfrm>
            <a:custGeom>
              <a:avLst/>
              <a:gdLst>
                <a:gd name="T0" fmla="*/ 147 w 281"/>
                <a:gd name="T1" fmla="*/ 4 h 144"/>
                <a:gd name="T2" fmla="*/ 149 w 281"/>
                <a:gd name="T3" fmla="*/ 10 h 144"/>
                <a:gd name="T4" fmla="*/ 141 w 281"/>
                <a:gd name="T5" fmla="*/ 20 h 144"/>
                <a:gd name="T6" fmla="*/ 141 w 281"/>
                <a:gd name="T7" fmla="*/ 26 h 144"/>
                <a:gd name="T8" fmla="*/ 147 w 281"/>
                <a:gd name="T9" fmla="*/ 34 h 144"/>
                <a:gd name="T10" fmla="*/ 159 w 281"/>
                <a:gd name="T11" fmla="*/ 37 h 144"/>
                <a:gd name="T12" fmla="*/ 171 w 281"/>
                <a:gd name="T13" fmla="*/ 40 h 144"/>
                <a:gd name="T14" fmla="*/ 184 w 281"/>
                <a:gd name="T15" fmla="*/ 37 h 144"/>
                <a:gd name="T16" fmla="*/ 197 w 281"/>
                <a:gd name="T17" fmla="*/ 34 h 144"/>
                <a:gd name="T18" fmla="*/ 203 w 281"/>
                <a:gd name="T19" fmla="*/ 26 h 144"/>
                <a:gd name="T20" fmla="*/ 203 w 281"/>
                <a:gd name="T21" fmla="*/ 20 h 144"/>
                <a:gd name="T22" fmla="*/ 195 w 281"/>
                <a:gd name="T23" fmla="*/ 10 h 144"/>
                <a:gd name="T24" fmla="*/ 197 w 281"/>
                <a:gd name="T25" fmla="*/ 4 h 144"/>
                <a:gd name="T26" fmla="*/ 203 w 281"/>
                <a:gd name="T27" fmla="*/ 1 h 144"/>
                <a:gd name="T28" fmla="*/ 280 w 281"/>
                <a:gd name="T29" fmla="*/ 52 h 144"/>
                <a:gd name="T30" fmla="*/ 268 w 281"/>
                <a:gd name="T31" fmla="*/ 56 h 144"/>
                <a:gd name="T32" fmla="*/ 259 w 281"/>
                <a:gd name="T33" fmla="*/ 54 h 144"/>
                <a:gd name="T34" fmla="*/ 248 w 281"/>
                <a:gd name="T35" fmla="*/ 52 h 144"/>
                <a:gd name="T36" fmla="*/ 237 w 281"/>
                <a:gd name="T37" fmla="*/ 54 h 144"/>
                <a:gd name="T38" fmla="*/ 225 w 281"/>
                <a:gd name="T39" fmla="*/ 60 h 144"/>
                <a:gd name="T40" fmla="*/ 219 w 281"/>
                <a:gd name="T41" fmla="*/ 67 h 144"/>
                <a:gd name="T42" fmla="*/ 219 w 281"/>
                <a:gd name="T43" fmla="*/ 76 h 144"/>
                <a:gd name="T44" fmla="*/ 225 w 281"/>
                <a:gd name="T45" fmla="*/ 85 h 144"/>
                <a:gd name="T46" fmla="*/ 237 w 281"/>
                <a:gd name="T47" fmla="*/ 91 h 144"/>
                <a:gd name="T48" fmla="*/ 248 w 281"/>
                <a:gd name="T49" fmla="*/ 92 h 144"/>
                <a:gd name="T50" fmla="*/ 259 w 281"/>
                <a:gd name="T51" fmla="*/ 91 h 144"/>
                <a:gd name="T52" fmla="*/ 268 w 281"/>
                <a:gd name="T53" fmla="*/ 88 h 144"/>
                <a:gd name="T54" fmla="*/ 280 w 281"/>
                <a:gd name="T55" fmla="*/ 91 h 144"/>
                <a:gd name="T56" fmla="*/ 203 w 281"/>
                <a:gd name="T57" fmla="*/ 141 h 144"/>
                <a:gd name="T58" fmla="*/ 197 w 281"/>
                <a:gd name="T59" fmla="*/ 138 h 144"/>
                <a:gd name="T60" fmla="*/ 195 w 281"/>
                <a:gd name="T61" fmla="*/ 132 h 144"/>
                <a:gd name="T62" fmla="*/ 203 w 281"/>
                <a:gd name="T63" fmla="*/ 124 h 144"/>
                <a:gd name="T64" fmla="*/ 203 w 281"/>
                <a:gd name="T65" fmla="*/ 117 h 144"/>
                <a:gd name="T66" fmla="*/ 197 w 281"/>
                <a:gd name="T67" fmla="*/ 108 h 144"/>
                <a:gd name="T68" fmla="*/ 184 w 281"/>
                <a:gd name="T69" fmla="*/ 105 h 144"/>
                <a:gd name="T70" fmla="*/ 171 w 281"/>
                <a:gd name="T71" fmla="*/ 102 h 144"/>
                <a:gd name="T72" fmla="*/ 159 w 281"/>
                <a:gd name="T73" fmla="*/ 105 h 144"/>
                <a:gd name="T74" fmla="*/ 147 w 281"/>
                <a:gd name="T75" fmla="*/ 108 h 144"/>
                <a:gd name="T76" fmla="*/ 141 w 281"/>
                <a:gd name="T77" fmla="*/ 117 h 144"/>
                <a:gd name="T78" fmla="*/ 141 w 281"/>
                <a:gd name="T79" fmla="*/ 124 h 144"/>
                <a:gd name="T80" fmla="*/ 149 w 281"/>
                <a:gd name="T81" fmla="*/ 132 h 144"/>
                <a:gd name="T82" fmla="*/ 147 w 281"/>
                <a:gd name="T83" fmla="*/ 138 h 144"/>
                <a:gd name="T84" fmla="*/ 62 w 281"/>
                <a:gd name="T85" fmla="*/ 141 h 144"/>
                <a:gd name="T86" fmla="*/ 62 w 281"/>
                <a:gd name="T87" fmla="*/ 92 h 144"/>
                <a:gd name="T88" fmla="*/ 52 w 281"/>
                <a:gd name="T89" fmla="*/ 88 h 144"/>
                <a:gd name="T90" fmla="*/ 41 w 281"/>
                <a:gd name="T91" fmla="*/ 91 h 144"/>
                <a:gd name="T92" fmla="*/ 28 w 281"/>
                <a:gd name="T93" fmla="*/ 92 h 144"/>
                <a:gd name="T94" fmla="*/ 19 w 281"/>
                <a:gd name="T95" fmla="*/ 91 h 144"/>
                <a:gd name="T96" fmla="*/ 6 w 281"/>
                <a:gd name="T97" fmla="*/ 85 h 144"/>
                <a:gd name="T98" fmla="*/ 0 w 281"/>
                <a:gd name="T99" fmla="*/ 76 h 144"/>
                <a:gd name="T100" fmla="*/ 0 w 281"/>
                <a:gd name="T101" fmla="*/ 67 h 144"/>
                <a:gd name="T102" fmla="*/ 6 w 281"/>
                <a:gd name="T103" fmla="*/ 60 h 144"/>
                <a:gd name="T104" fmla="*/ 19 w 281"/>
                <a:gd name="T105" fmla="*/ 54 h 144"/>
                <a:gd name="T106" fmla="*/ 28 w 281"/>
                <a:gd name="T107" fmla="*/ 52 h 144"/>
                <a:gd name="T108" fmla="*/ 41 w 281"/>
                <a:gd name="T109" fmla="*/ 54 h 144"/>
                <a:gd name="T110" fmla="*/ 52 w 281"/>
                <a:gd name="T111" fmla="*/ 56 h 144"/>
                <a:gd name="T112" fmla="*/ 62 w 281"/>
                <a:gd name="T113" fmla="*/ 52 h 144"/>
                <a:gd name="T114" fmla="*/ 138 w 281"/>
                <a:gd name="T115" fmla="*/ 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1" h="144">
                  <a:moveTo>
                    <a:pt x="141" y="1"/>
                  </a:moveTo>
                  <a:lnTo>
                    <a:pt x="147" y="4"/>
                  </a:lnTo>
                  <a:lnTo>
                    <a:pt x="149" y="8"/>
                  </a:lnTo>
                  <a:lnTo>
                    <a:pt x="149" y="10"/>
                  </a:lnTo>
                  <a:lnTo>
                    <a:pt x="144" y="15"/>
                  </a:lnTo>
                  <a:lnTo>
                    <a:pt x="141" y="20"/>
                  </a:lnTo>
                  <a:lnTo>
                    <a:pt x="141" y="21"/>
                  </a:lnTo>
                  <a:lnTo>
                    <a:pt x="141" y="26"/>
                  </a:lnTo>
                  <a:lnTo>
                    <a:pt x="144" y="30"/>
                  </a:lnTo>
                  <a:lnTo>
                    <a:pt x="147" y="34"/>
                  </a:lnTo>
                  <a:lnTo>
                    <a:pt x="152" y="37"/>
                  </a:lnTo>
                  <a:lnTo>
                    <a:pt x="159" y="37"/>
                  </a:lnTo>
                  <a:lnTo>
                    <a:pt x="163" y="40"/>
                  </a:lnTo>
                  <a:lnTo>
                    <a:pt x="171" y="40"/>
                  </a:lnTo>
                  <a:lnTo>
                    <a:pt x="178" y="40"/>
                  </a:lnTo>
                  <a:lnTo>
                    <a:pt x="184" y="37"/>
                  </a:lnTo>
                  <a:lnTo>
                    <a:pt x="190" y="37"/>
                  </a:lnTo>
                  <a:lnTo>
                    <a:pt x="197" y="34"/>
                  </a:lnTo>
                  <a:lnTo>
                    <a:pt x="200" y="30"/>
                  </a:lnTo>
                  <a:lnTo>
                    <a:pt x="203" y="26"/>
                  </a:lnTo>
                  <a:lnTo>
                    <a:pt x="203" y="21"/>
                  </a:lnTo>
                  <a:lnTo>
                    <a:pt x="203" y="20"/>
                  </a:lnTo>
                  <a:lnTo>
                    <a:pt x="200" y="15"/>
                  </a:lnTo>
                  <a:lnTo>
                    <a:pt x="195" y="10"/>
                  </a:lnTo>
                  <a:lnTo>
                    <a:pt x="195" y="8"/>
                  </a:lnTo>
                  <a:lnTo>
                    <a:pt x="197" y="4"/>
                  </a:lnTo>
                  <a:lnTo>
                    <a:pt x="203" y="0"/>
                  </a:lnTo>
                  <a:lnTo>
                    <a:pt x="203" y="1"/>
                  </a:lnTo>
                  <a:lnTo>
                    <a:pt x="280" y="1"/>
                  </a:lnTo>
                  <a:lnTo>
                    <a:pt x="280" y="52"/>
                  </a:lnTo>
                  <a:lnTo>
                    <a:pt x="275" y="56"/>
                  </a:lnTo>
                  <a:lnTo>
                    <a:pt x="268" y="56"/>
                  </a:lnTo>
                  <a:lnTo>
                    <a:pt x="267" y="56"/>
                  </a:lnTo>
                  <a:lnTo>
                    <a:pt x="259" y="54"/>
                  </a:lnTo>
                  <a:lnTo>
                    <a:pt x="252" y="52"/>
                  </a:lnTo>
                  <a:lnTo>
                    <a:pt x="248" y="52"/>
                  </a:lnTo>
                  <a:lnTo>
                    <a:pt x="243" y="52"/>
                  </a:lnTo>
                  <a:lnTo>
                    <a:pt x="237" y="54"/>
                  </a:lnTo>
                  <a:lnTo>
                    <a:pt x="230" y="56"/>
                  </a:lnTo>
                  <a:lnTo>
                    <a:pt x="225" y="60"/>
                  </a:lnTo>
                  <a:lnTo>
                    <a:pt x="219" y="62"/>
                  </a:lnTo>
                  <a:lnTo>
                    <a:pt x="219" y="67"/>
                  </a:lnTo>
                  <a:lnTo>
                    <a:pt x="219" y="72"/>
                  </a:lnTo>
                  <a:lnTo>
                    <a:pt x="219" y="76"/>
                  </a:lnTo>
                  <a:lnTo>
                    <a:pt x="219" y="80"/>
                  </a:lnTo>
                  <a:lnTo>
                    <a:pt x="225" y="85"/>
                  </a:lnTo>
                  <a:lnTo>
                    <a:pt x="230" y="88"/>
                  </a:lnTo>
                  <a:lnTo>
                    <a:pt x="237" y="91"/>
                  </a:lnTo>
                  <a:lnTo>
                    <a:pt x="243" y="91"/>
                  </a:lnTo>
                  <a:lnTo>
                    <a:pt x="248" y="92"/>
                  </a:lnTo>
                  <a:lnTo>
                    <a:pt x="252" y="92"/>
                  </a:lnTo>
                  <a:lnTo>
                    <a:pt x="259" y="91"/>
                  </a:lnTo>
                  <a:lnTo>
                    <a:pt x="267" y="88"/>
                  </a:lnTo>
                  <a:lnTo>
                    <a:pt x="268" y="88"/>
                  </a:lnTo>
                  <a:lnTo>
                    <a:pt x="275" y="91"/>
                  </a:lnTo>
                  <a:lnTo>
                    <a:pt x="280" y="91"/>
                  </a:lnTo>
                  <a:lnTo>
                    <a:pt x="280" y="141"/>
                  </a:lnTo>
                  <a:lnTo>
                    <a:pt x="203" y="141"/>
                  </a:lnTo>
                  <a:lnTo>
                    <a:pt x="203" y="143"/>
                  </a:lnTo>
                  <a:lnTo>
                    <a:pt x="197" y="138"/>
                  </a:lnTo>
                  <a:lnTo>
                    <a:pt x="195" y="134"/>
                  </a:lnTo>
                  <a:lnTo>
                    <a:pt x="195" y="132"/>
                  </a:lnTo>
                  <a:lnTo>
                    <a:pt x="200" y="127"/>
                  </a:lnTo>
                  <a:lnTo>
                    <a:pt x="203" y="124"/>
                  </a:lnTo>
                  <a:lnTo>
                    <a:pt x="203" y="118"/>
                  </a:lnTo>
                  <a:lnTo>
                    <a:pt x="203" y="117"/>
                  </a:lnTo>
                  <a:lnTo>
                    <a:pt x="200" y="112"/>
                  </a:lnTo>
                  <a:lnTo>
                    <a:pt x="197" y="108"/>
                  </a:lnTo>
                  <a:lnTo>
                    <a:pt x="190" y="105"/>
                  </a:lnTo>
                  <a:lnTo>
                    <a:pt x="184" y="105"/>
                  </a:lnTo>
                  <a:lnTo>
                    <a:pt x="178" y="102"/>
                  </a:lnTo>
                  <a:lnTo>
                    <a:pt x="171" y="102"/>
                  </a:lnTo>
                  <a:lnTo>
                    <a:pt x="163" y="102"/>
                  </a:lnTo>
                  <a:lnTo>
                    <a:pt x="159" y="105"/>
                  </a:lnTo>
                  <a:lnTo>
                    <a:pt x="152" y="105"/>
                  </a:lnTo>
                  <a:lnTo>
                    <a:pt x="147" y="108"/>
                  </a:lnTo>
                  <a:lnTo>
                    <a:pt x="144" y="112"/>
                  </a:lnTo>
                  <a:lnTo>
                    <a:pt x="141" y="117"/>
                  </a:lnTo>
                  <a:lnTo>
                    <a:pt x="141" y="118"/>
                  </a:lnTo>
                  <a:lnTo>
                    <a:pt x="141" y="124"/>
                  </a:lnTo>
                  <a:lnTo>
                    <a:pt x="144" y="127"/>
                  </a:lnTo>
                  <a:lnTo>
                    <a:pt x="149" y="132"/>
                  </a:lnTo>
                  <a:lnTo>
                    <a:pt x="149" y="134"/>
                  </a:lnTo>
                  <a:lnTo>
                    <a:pt x="147" y="138"/>
                  </a:lnTo>
                  <a:lnTo>
                    <a:pt x="141" y="141"/>
                  </a:lnTo>
                  <a:lnTo>
                    <a:pt x="62" y="141"/>
                  </a:lnTo>
                  <a:lnTo>
                    <a:pt x="62" y="95"/>
                  </a:lnTo>
                  <a:lnTo>
                    <a:pt x="62" y="92"/>
                  </a:lnTo>
                  <a:lnTo>
                    <a:pt x="58" y="88"/>
                  </a:lnTo>
                  <a:lnTo>
                    <a:pt x="52" y="88"/>
                  </a:lnTo>
                  <a:lnTo>
                    <a:pt x="49" y="88"/>
                  </a:lnTo>
                  <a:lnTo>
                    <a:pt x="41" y="91"/>
                  </a:lnTo>
                  <a:lnTo>
                    <a:pt x="35" y="92"/>
                  </a:lnTo>
                  <a:lnTo>
                    <a:pt x="28" y="92"/>
                  </a:lnTo>
                  <a:lnTo>
                    <a:pt x="22" y="92"/>
                  </a:lnTo>
                  <a:lnTo>
                    <a:pt x="19" y="91"/>
                  </a:lnTo>
                  <a:lnTo>
                    <a:pt x="11" y="88"/>
                  </a:lnTo>
                  <a:lnTo>
                    <a:pt x="6" y="85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7"/>
                  </a:lnTo>
                  <a:lnTo>
                    <a:pt x="1" y="62"/>
                  </a:lnTo>
                  <a:lnTo>
                    <a:pt x="6" y="60"/>
                  </a:lnTo>
                  <a:lnTo>
                    <a:pt x="11" y="56"/>
                  </a:lnTo>
                  <a:lnTo>
                    <a:pt x="19" y="54"/>
                  </a:lnTo>
                  <a:lnTo>
                    <a:pt x="22" y="52"/>
                  </a:lnTo>
                  <a:lnTo>
                    <a:pt x="28" y="52"/>
                  </a:lnTo>
                  <a:lnTo>
                    <a:pt x="35" y="52"/>
                  </a:lnTo>
                  <a:lnTo>
                    <a:pt x="41" y="54"/>
                  </a:lnTo>
                  <a:lnTo>
                    <a:pt x="49" y="56"/>
                  </a:lnTo>
                  <a:lnTo>
                    <a:pt x="52" y="56"/>
                  </a:lnTo>
                  <a:lnTo>
                    <a:pt x="58" y="56"/>
                  </a:lnTo>
                  <a:lnTo>
                    <a:pt x="62" y="52"/>
                  </a:lnTo>
                  <a:lnTo>
                    <a:pt x="62" y="1"/>
                  </a:lnTo>
                  <a:lnTo>
                    <a:pt x="138" y="1"/>
                  </a:lnTo>
                  <a:lnTo>
                    <a:pt x="141" y="1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11" name="Freeform 43"/>
            <p:cNvSpPr>
              <a:spLocks/>
            </p:cNvSpPr>
            <p:nvPr/>
          </p:nvSpPr>
          <p:spPr bwMode="auto">
            <a:xfrm>
              <a:off x="3295" y="1795"/>
              <a:ext cx="278" cy="183"/>
            </a:xfrm>
            <a:custGeom>
              <a:avLst/>
              <a:gdLst>
                <a:gd name="T0" fmla="*/ 195 w 278"/>
                <a:gd name="T1" fmla="*/ 180 h 183"/>
                <a:gd name="T2" fmla="*/ 193 w 278"/>
                <a:gd name="T3" fmla="*/ 173 h 183"/>
                <a:gd name="T4" fmla="*/ 198 w 278"/>
                <a:gd name="T5" fmla="*/ 166 h 183"/>
                <a:gd name="T6" fmla="*/ 198 w 278"/>
                <a:gd name="T7" fmla="*/ 157 h 183"/>
                <a:gd name="T8" fmla="*/ 193 w 278"/>
                <a:gd name="T9" fmla="*/ 147 h 183"/>
                <a:gd name="T10" fmla="*/ 182 w 278"/>
                <a:gd name="T11" fmla="*/ 145 h 183"/>
                <a:gd name="T12" fmla="*/ 168 w 278"/>
                <a:gd name="T13" fmla="*/ 143 h 183"/>
                <a:gd name="T14" fmla="*/ 155 w 278"/>
                <a:gd name="T15" fmla="*/ 145 h 183"/>
                <a:gd name="T16" fmla="*/ 143 w 278"/>
                <a:gd name="T17" fmla="*/ 147 h 183"/>
                <a:gd name="T18" fmla="*/ 140 w 278"/>
                <a:gd name="T19" fmla="*/ 157 h 183"/>
                <a:gd name="T20" fmla="*/ 140 w 278"/>
                <a:gd name="T21" fmla="*/ 166 h 183"/>
                <a:gd name="T22" fmla="*/ 146 w 278"/>
                <a:gd name="T23" fmla="*/ 173 h 183"/>
                <a:gd name="T24" fmla="*/ 143 w 278"/>
                <a:gd name="T25" fmla="*/ 180 h 183"/>
                <a:gd name="T26" fmla="*/ 59 w 278"/>
                <a:gd name="T27" fmla="*/ 182 h 183"/>
                <a:gd name="T28" fmla="*/ 59 w 278"/>
                <a:gd name="T29" fmla="*/ 132 h 183"/>
                <a:gd name="T30" fmla="*/ 48 w 278"/>
                <a:gd name="T31" fmla="*/ 130 h 183"/>
                <a:gd name="T32" fmla="*/ 39 w 278"/>
                <a:gd name="T33" fmla="*/ 131 h 183"/>
                <a:gd name="T34" fmla="*/ 28 w 278"/>
                <a:gd name="T35" fmla="*/ 132 h 183"/>
                <a:gd name="T36" fmla="*/ 15 w 278"/>
                <a:gd name="T37" fmla="*/ 131 h 183"/>
                <a:gd name="T38" fmla="*/ 6 w 278"/>
                <a:gd name="T39" fmla="*/ 125 h 183"/>
                <a:gd name="T40" fmla="*/ 0 w 278"/>
                <a:gd name="T41" fmla="*/ 117 h 183"/>
                <a:gd name="T42" fmla="*/ 0 w 278"/>
                <a:gd name="T43" fmla="*/ 109 h 183"/>
                <a:gd name="T44" fmla="*/ 6 w 278"/>
                <a:gd name="T45" fmla="*/ 101 h 183"/>
                <a:gd name="T46" fmla="*/ 15 w 278"/>
                <a:gd name="T47" fmla="*/ 95 h 183"/>
                <a:gd name="T48" fmla="*/ 28 w 278"/>
                <a:gd name="T49" fmla="*/ 92 h 183"/>
                <a:gd name="T50" fmla="*/ 39 w 278"/>
                <a:gd name="T51" fmla="*/ 95 h 183"/>
                <a:gd name="T52" fmla="*/ 48 w 278"/>
                <a:gd name="T53" fmla="*/ 96 h 183"/>
                <a:gd name="T54" fmla="*/ 61 w 278"/>
                <a:gd name="T55" fmla="*/ 92 h 183"/>
                <a:gd name="T56" fmla="*/ 59 w 278"/>
                <a:gd name="T57" fmla="*/ 41 h 183"/>
                <a:gd name="T58" fmla="*/ 143 w 278"/>
                <a:gd name="T59" fmla="*/ 36 h 183"/>
                <a:gd name="T60" fmla="*/ 146 w 278"/>
                <a:gd name="T61" fmla="*/ 31 h 183"/>
                <a:gd name="T62" fmla="*/ 136 w 278"/>
                <a:gd name="T63" fmla="*/ 21 h 183"/>
                <a:gd name="T64" fmla="*/ 140 w 278"/>
                <a:gd name="T65" fmla="*/ 15 h 183"/>
                <a:gd name="T66" fmla="*/ 143 w 278"/>
                <a:gd name="T67" fmla="*/ 5 h 183"/>
                <a:gd name="T68" fmla="*/ 155 w 278"/>
                <a:gd name="T69" fmla="*/ 1 h 183"/>
                <a:gd name="T70" fmla="*/ 168 w 278"/>
                <a:gd name="T71" fmla="*/ 0 h 183"/>
                <a:gd name="T72" fmla="*/ 182 w 278"/>
                <a:gd name="T73" fmla="*/ 1 h 183"/>
                <a:gd name="T74" fmla="*/ 193 w 278"/>
                <a:gd name="T75" fmla="*/ 5 h 183"/>
                <a:gd name="T76" fmla="*/ 198 w 278"/>
                <a:gd name="T77" fmla="*/ 15 h 183"/>
                <a:gd name="T78" fmla="*/ 198 w 278"/>
                <a:gd name="T79" fmla="*/ 21 h 183"/>
                <a:gd name="T80" fmla="*/ 193 w 278"/>
                <a:gd name="T81" fmla="*/ 31 h 183"/>
                <a:gd name="T82" fmla="*/ 193 w 278"/>
                <a:gd name="T83" fmla="*/ 36 h 183"/>
                <a:gd name="T84" fmla="*/ 277 w 278"/>
                <a:gd name="T85" fmla="*/ 41 h 183"/>
                <a:gd name="T86" fmla="*/ 201 w 278"/>
                <a:gd name="T87" fmla="*/ 18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8" h="183">
                  <a:moveTo>
                    <a:pt x="201" y="182"/>
                  </a:moveTo>
                  <a:lnTo>
                    <a:pt x="195" y="180"/>
                  </a:lnTo>
                  <a:lnTo>
                    <a:pt x="193" y="176"/>
                  </a:lnTo>
                  <a:lnTo>
                    <a:pt x="193" y="173"/>
                  </a:lnTo>
                  <a:lnTo>
                    <a:pt x="196" y="167"/>
                  </a:lnTo>
                  <a:lnTo>
                    <a:pt x="198" y="166"/>
                  </a:lnTo>
                  <a:lnTo>
                    <a:pt x="198" y="160"/>
                  </a:lnTo>
                  <a:lnTo>
                    <a:pt x="198" y="157"/>
                  </a:lnTo>
                  <a:lnTo>
                    <a:pt x="196" y="153"/>
                  </a:lnTo>
                  <a:lnTo>
                    <a:pt x="193" y="147"/>
                  </a:lnTo>
                  <a:lnTo>
                    <a:pt x="187" y="145"/>
                  </a:lnTo>
                  <a:lnTo>
                    <a:pt x="182" y="145"/>
                  </a:lnTo>
                  <a:lnTo>
                    <a:pt x="176" y="143"/>
                  </a:lnTo>
                  <a:lnTo>
                    <a:pt x="168" y="143"/>
                  </a:lnTo>
                  <a:lnTo>
                    <a:pt x="162" y="143"/>
                  </a:lnTo>
                  <a:lnTo>
                    <a:pt x="155" y="145"/>
                  </a:lnTo>
                  <a:lnTo>
                    <a:pt x="149" y="145"/>
                  </a:lnTo>
                  <a:lnTo>
                    <a:pt x="143" y="147"/>
                  </a:lnTo>
                  <a:lnTo>
                    <a:pt x="141" y="153"/>
                  </a:lnTo>
                  <a:lnTo>
                    <a:pt x="140" y="157"/>
                  </a:lnTo>
                  <a:lnTo>
                    <a:pt x="136" y="160"/>
                  </a:lnTo>
                  <a:lnTo>
                    <a:pt x="140" y="166"/>
                  </a:lnTo>
                  <a:lnTo>
                    <a:pt x="141" y="167"/>
                  </a:lnTo>
                  <a:lnTo>
                    <a:pt x="146" y="173"/>
                  </a:lnTo>
                  <a:lnTo>
                    <a:pt x="146" y="176"/>
                  </a:lnTo>
                  <a:lnTo>
                    <a:pt x="143" y="180"/>
                  </a:lnTo>
                  <a:lnTo>
                    <a:pt x="140" y="182"/>
                  </a:lnTo>
                  <a:lnTo>
                    <a:pt x="59" y="182"/>
                  </a:lnTo>
                  <a:lnTo>
                    <a:pt x="59" y="131"/>
                  </a:lnTo>
                  <a:lnTo>
                    <a:pt x="59" y="132"/>
                  </a:lnTo>
                  <a:lnTo>
                    <a:pt x="55" y="130"/>
                  </a:lnTo>
                  <a:lnTo>
                    <a:pt x="48" y="130"/>
                  </a:lnTo>
                  <a:lnTo>
                    <a:pt x="47" y="130"/>
                  </a:lnTo>
                  <a:lnTo>
                    <a:pt x="39" y="131"/>
                  </a:lnTo>
                  <a:lnTo>
                    <a:pt x="33" y="132"/>
                  </a:lnTo>
                  <a:lnTo>
                    <a:pt x="28" y="132"/>
                  </a:lnTo>
                  <a:lnTo>
                    <a:pt x="22" y="131"/>
                  </a:lnTo>
                  <a:lnTo>
                    <a:pt x="15" y="131"/>
                  </a:lnTo>
                  <a:lnTo>
                    <a:pt x="11" y="130"/>
                  </a:lnTo>
                  <a:lnTo>
                    <a:pt x="6" y="125"/>
                  </a:lnTo>
                  <a:lnTo>
                    <a:pt x="0" y="121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0" y="102"/>
                  </a:lnTo>
                  <a:lnTo>
                    <a:pt x="6" y="101"/>
                  </a:lnTo>
                  <a:lnTo>
                    <a:pt x="11" y="96"/>
                  </a:lnTo>
                  <a:lnTo>
                    <a:pt x="15" y="95"/>
                  </a:lnTo>
                  <a:lnTo>
                    <a:pt x="22" y="92"/>
                  </a:lnTo>
                  <a:lnTo>
                    <a:pt x="28" y="92"/>
                  </a:lnTo>
                  <a:lnTo>
                    <a:pt x="33" y="92"/>
                  </a:lnTo>
                  <a:lnTo>
                    <a:pt x="39" y="95"/>
                  </a:lnTo>
                  <a:lnTo>
                    <a:pt x="45" y="96"/>
                  </a:lnTo>
                  <a:lnTo>
                    <a:pt x="48" y="96"/>
                  </a:lnTo>
                  <a:lnTo>
                    <a:pt x="55" y="96"/>
                  </a:lnTo>
                  <a:lnTo>
                    <a:pt x="61" y="92"/>
                  </a:lnTo>
                  <a:lnTo>
                    <a:pt x="59" y="92"/>
                  </a:lnTo>
                  <a:lnTo>
                    <a:pt x="59" y="41"/>
                  </a:lnTo>
                  <a:lnTo>
                    <a:pt x="140" y="41"/>
                  </a:lnTo>
                  <a:lnTo>
                    <a:pt x="143" y="36"/>
                  </a:lnTo>
                  <a:lnTo>
                    <a:pt x="146" y="34"/>
                  </a:lnTo>
                  <a:lnTo>
                    <a:pt x="146" y="31"/>
                  </a:lnTo>
                  <a:lnTo>
                    <a:pt x="141" y="26"/>
                  </a:lnTo>
                  <a:lnTo>
                    <a:pt x="136" y="21"/>
                  </a:lnTo>
                  <a:lnTo>
                    <a:pt x="136" y="18"/>
                  </a:lnTo>
                  <a:lnTo>
                    <a:pt x="140" y="15"/>
                  </a:lnTo>
                  <a:lnTo>
                    <a:pt x="141" y="10"/>
                  </a:lnTo>
                  <a:lnTo>
                    <a:pt x="143" y="5"/>
                  </a:lnTo>
                  <a:lnTo>
                    <a:pt x="149" y="4"/>
                  </a:lnTo>
                  <a:lnTo>
                    <a:pt x="155" y="1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6" y="0"/>
                  </a:lnTo>
                  <a:lnTo>
                    <a:pt x="182" y="1"/>
                  </a:lnTo>
                  <a:lnTo>
                    <a:pt x="187" y="4"/>
                  </a:lnTo>
                  <a:lnTo>
                    <a:pt x="193" y="5"/>
                  </a:lnTo>
                  <a:lnTo>
                    <a:pt x="196" y="10"/>
                  </a:lnTo>
                  <a:lnTo>
                    <a:pt x="198" y="15"/>
                  </a:lnTo>
                  <a:lnTo>
                    <a:pt x="198" y="18"/>
                  </a:lnTo>
                  <a:lnTo>
                    <a:pt x="198" y="21"/>
                  </a:lnTo>
                  <a:lnTo>
                    <a:pt x="196" y="26"/>
                  </a:lnTo>
                  <a:lnTo>
                    <a:pt x="193" y="31"/>
                  </a:lnTo>
                  <a:lnTo>
                    <a:pt x="190" y="34"/>
                  </a:lnTo>
                  <a:lnTo>
                    <a:pt x="193" y="36"/>
                  </a:lnTo>
                  <a:lnTo>
                    <a:pt x="198" y="41"/>
                  </a:lnTo>
                  <a:lnTo>
                    <a:pt x="277" y="41"/>
                  </a:lnTo>
                  <a:lnTo>
                    <a:pt x="277" y="182"/>
                  </a:lnTo>
                  <a:lnTo>
                    <a:pt x="201" y="182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12" name="Freeform 44"/>
            <p:cNvSpPr>
              <a:spLocks/>
            </p:cNvSpPr>
            <p:nvPr/>
          </p:nvSpPr>
          <p:spPr bwMode="auto">
            <a:xfrm>
              <a:off x="2485" y="1938"/>
              <a:ext cx="281" cy="228"/>
            </a:xfrm>
            <a:custGeom>
              <a:avLst/>
              <a:gdLst>
                <a:gd name="T0" fmla="*/ 218 w 281"/>
                <a:gd name="T1" fmla="*/ 39 h 228"/>
                <a:gd name="T2" fmla="*/ 224 w 281"/>
                <a:gd name="T3" fmla="*/ 95 h 228"/>
                <a:gd name="T4" fmla="*/ 232 w 281"/>
                <a:gd name="T5" fmla="*/ 95 h 228"/>
                <a:gd name="T6" fmla="*/ 246 w 281"/>
                <a:gd name="T7" fmla="*/ 89 h 228"/>
                <a:gd name="T8" fmla="*/ 257 w 281"/>
                <a:gd name="T9" fmla="*/ 89 h 228"/>
                <a:gd name="T10" fmla="*/ 268 w 281"/>
                <a:gd name="T11" fmla="*/ 95 h 228"/>
                <a:gd name="T12" fmla="*/ 278 w 281"/>
                <a:gd name="T13" fmla="*/ 102 h 228"/>
                <a:gd name="T14" fmla="*/ 280 w 281"/>
                <a:gd name="T15" fmla="*/ 112 h 228"/>
                <a:gd name="T16" fmla="*/ 278 w 281"/>
                <a:gd name="T17" fmla="*/ 120 h 228"/>
                <a:gd name="T18" fmla="*/ 268 w 281"/>
                <a:gd name="T19" fmla="*/ 127 h 228"/>
                <a:gd name="T20" fmla="*/ 257 w 281"/>
                <a:gd name="T21" fmla="*/ 131 h 228"/>
                <a:gd name="T22" fmla="*/ 246 w 281"/>
                <a:gd name="T23" fmla="*/ 133 h 228"/>
                <a:gd name="T24" fmla="*/ 232 w 281"/>
                <a:gd name="T25" fmla="*/ 127 h 228"/>
                <a:gd name="T26" fmla="*/ 224 w 281"/>
                <a:gd name="T27" fmla="*/ 128 h 228"/>
                <a:gd name="T28" fmla="*/ 218 w 281"/>
                <a:gd name="T29" fmla="*/ 183 h 228"/>
                <a:gd name="T30" fmla="*/ 134 w 281"/>
                <a:gd name="T31" fmla="*/ 187 h 228"/>
                <a:gd name="T32" fmla="*/ 131 w 281"/>
                <a:gd name="T33" fmla="*/ 193 h 228"/>
                <a:gd name="T34" fmla="*/ 139 w 281"/>
                <a:gd name="T35" fmla="*/ 202 h 228"/>
                <a:gd name="T36" fmla="*/ 139 w 281"/>
                <a:gd name="T37" fmla="*/ 211 h 228"/>
                <a:gd name="T38" fmla="*/ 132 w 281"/>
                <a:gd name="T39" fmla="*/ 218 h 228"/>
                <a:gd name="T40" fmla="*/ 121 w 281"/>
                <a:gd name="T41" fmla="*/ 225 h 228"/>
                <a:gd name="T42" fmla="*/ 109 w 281"/>
                <a:gd name="T43" fmla="*/ 227 h 228"/>
                <a:gd name="T44" fmla="*/ 101 w 281"/>
                <a:gd name="T45" fmla="*/ 227 h 228"/>
                <a:gd name="T46" fmla="*/ 91 w 281"/>
                <a:gd name="T47" fmla="*/ 222 h 228"/>
                <a:gd name="T48" fmla="*/ 79 w 281"/>
                <a:gd name="T49" fmla="*/ 215 h 228"/>
                <a:gd name="T50" fmla="*/ 77 w 281"/>
                <a:gd name="T51" fmla="*/ 208 h 228"/>
                <a:gd name="T52" fmla="*/ 79 w 281"/>
                <a:gd name="T53" fmla="*/ 200 h 228"/>
                <a:gd name="T54" fmla="*/ 85 w 281"/>
                <a:gd name="T55" fmla="*/ 192 h 228"/>
                <a:gd name="T56" fmla="*/ 79 w 281"/>
                <a:gd name="T57" fmla="*/ 183 h 228"/>
                <a:gd name="T58" fmla="*/ 0 w 281"/>
                <a:gd name="T59" fmla="*/ 39 h 228"/>
                <a:gd name="T60" fmla="*/ 77 w 281"/>
                <a:gd name="T61" fmla="*/ 40 h 228"/>
                <a:gd name="T62" fmla="*/ 85 w 281"/>
                <a:gd name="T63" fmla="*/ 33 h 228"/>
                <a:gd name="T64" fmla="*/ 79 w 281"/>
                <a:gd name="T65" fmla="*/ 26 h 228"/>
                <a:gd name="T66" fmla="*/ 77 w 281"/>
                <a:gd name="T67" fmla="*/ 18 h 228"/>
                <a:gd name="T68" fmla="*/ 79 w 281"/>
                <a:gd name="T69" fmla="*/ 10 h 228"/>
                <a:gd name="T70" fmla="*/ 91 w 281"/>
                <a:gd name="T71" fmla="*/ 1 h 228"/>
                <a:gd name="T72" fmla="*/ 101 w 281"/>
                <a:gd name="T73" fmla="*/ 0 h 228"/>
                <a:gd name="T74" fmla="*/ 115 w 281"/>
                <a:gd name="T75" fmla="*/ 0 h 228"/>
                <a:gd name="T76" fmla="*/ 126 w 281"/>
                <a:gd name="T77" fmla="*/ 1 h 228"/>
                <a:gd name="T78" fmla="*/ 137 w 281"/>
                <a:gd name="T79" fmla="*/ 10 h 228"/>
                <a:gd name="T80" fmla="*/ 140 w 281"/>
                <a:gd name="T81" fmla="*/ 18 h 228"/>
                <a:gd name="T82" fmla="*/ 137 w 281"/>
                <a:gd name="T83" fmla="*/ 26 h 228"/>
                <a:gd name="T84" fmla="*/ 131 w 281"/>
                <a:gd name="T85" fmla="*/ 33 h 228"/>
                <a:gd name="T86" fmla="*/ 140 w 281"/>
                <a:gd name="T87" fmla="*/ 4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1" h="228">
                  <a:moveTo>
                    <a:pt x="140" y="39"/>
                  </a:moveTo>
                  <a:lnTo>
                    <a:pt x="218" y="39"/>
                  </a:lnTo>
                  <a:lnTo>
                    <a:pt x="218" y="92"/>
                  </a:lnTo>
                  <a:lnTo>
                    <a:pt x="224" y="95"/>
                  </a:lnTo>
                  <a:lnTo>
                    <a:pt x="230" y="95"/>
                  </a:lnTo>
                  <a:lnTo>
                    <a:pt x="232" y="95"/>
                  </a:lnTo>
                  <a:lnTo>
                    <a:pt x="240" y="92"/>
                  </a:lnTo>
                  <a:lnTo>
                    <a:pt x="246" y="89"/>
                  </a:lnTo>
                  <a:lnTo>
                    <a:pt x="253" y="89"/>
                  </a:lnTo>
                  <a:lnTo>
                    <a:pt x="257" y="89"/>
                  </a:lnTo>
                  <a:lnTo>
                    <a:pt x="264" y="92"/>
                  </a:lnTo>
                  <a:lnTo>
                    <a:pt x="268" y="95"/>
                  </a:lnTo>
                  <a:lnTo>
                    <a:pt x="275" y="99"/>
                  </a:lnTo>
                  <a:lnTo>
                    <a:pt x="278" y="102"/>
                  </a:lnTo>
                  <a:lnTo>
                    <a:pt x="280" y="106"/>
                  </a:lnTo>
                  <a:lnTo>
                    <a:pt x="280" y="112"/>
                  </a:lnTo>
                  <a:lnTo>
                    <a:pt x="280" y="117"/>
                  </a:lnTo>
                  <a:lnTo>
                    <a:pt x="278" y="120"/>
                  </a:lnTo>
                  <a:lnTo>
                    <a:pt x="275" y="124"/>
                  </a:lnTo>
                  <a:lnTo>
                    <a:pt x="268" y="127"/>
                  </a:lnTo>
                  <a:lnTo>
                    <a:pt x="264" y="131"/>
                  </a:lnTo>
                  <a:lnTo>
                    <a:pt x="257" y="131"/>
                  </a:lnTo>
                  <a:lnTo>
                    <a:pt x="253" y="133"/>
                  </a:lnTo>
                  <a:lnTo>
                    <a:pt x="246" y="133"/>
                  </a:lnTo>
                  <a:lnTo>
                    <a:pt x="240" y="131"/>
                  </a:lnTo>
                  <a:lnTo>
                    <a:pt x="232" y="127"/>
                  </a:lnTo>
                  <a:lnTo>
                    <a:pt x="230" y="127"/>
                  </a:lnTo>
                  <a:lnTo>
                    <a:pt x="224" y="128"/>
                  </a:lnTo>
                  <a:lnTo>
                    <a:pt x="218" y="131"/>
                  </a:lnTo>
                  <a:lnTo>
                    <a:pt x="218" y="183"/>
                  </a:lnTo>
                  <a:lnTo>
                    <a:pt x="139" y="183"/>
                  </a:lnTo>
                  <a:lnTo>
                    <a:pt x="134" y="187"/>
                  </a:lnTo>
                  <a:lnTo>
                    <a:pt x="131" y="192"/>
                  </a:lnTo>
                  <a:lnTo>
                    <a:pt x="131" y="193"/>
                  </a:lnTo>
                  <a:lnTo>
                    <a:pt x="137" y="200"/>
                  </a:lnTo>
                  <a:lnTo>
                    <a:pt x="139" y="202"/>
                  </a:lnTo>
                  <a:lnTo>
                    <a:pt x="140" y="208"/>
                  </a:lnTo>
                  <a:lnTo>
                    <a:pt x="139" y="211"/>
                  </a:lnTo>
                  <a:lnTo>
                    <a:pt x="137" y="215"/>
                  </a:lnTo>
                  <a:lnTo>
                    <a:pt x="132" y="218"/>
                  </a:lnTo>
                  <a:lnTo>
                    <a:pt x="126" y="222"/>
                  </a:lnTo>
                  <a:lnTo>
                    <a:pt x="121" y="225"/>
                  </a:lnTo>
                  <a:lnTo>
                    <a:pt x="115" y="227"/>
                  </a:lnTo>
                  <a:lnTo>
                    <a:pt x="109" y="227"/>
                  </a:lnTo>
                  <a:lnTo>
                    <a:pt x="107" y="227"/>
                  </a:lnTo>
                  <a:lnTo>
                    <a:pt x="101" y="227"/>
                  </a:lnTo>
                  <a:lnTo>
                    <a:pt x="94" y="225"/>
                  </a:lnTo>
                  <a:lnTo>
                    <a:pt x="91" y="222"/>
                  </a:lnTo>
                  <a:lnTo>
                    <a:pt x="82" y="218"/>
                  </a:lnTo>
                  <a:lnTo>
                    <a:pt x="79" y="215"/>
                  </a:lnTo>
                  <a:lnTo>
                    <a:pt x="79" y="211"/>
                  </a:lnTo>
                  <a:lnTo>
                    <a:pt x="77" y="208"/>
                  </a:lnTo>
                  <a:lnTo>
                    <a:pt x="77" y="202"/>
                  </a:lnTo>
                  <a:lnTo>
                    <a:pt x="79" y="200"/>
                  </a:lnTo>
                  <a:lnTo>
                    <a:pt x="85" y="193"/>
                  </a:lnTo>
                  <a:lnTo>
                    <a:pt x="85" y="192"/>
                  </a:lnTo>
                  <a:lnTo>
                    <a:pt x="82" y="187"/>
                  </a:lnTo>
                  <a:lnTo>
                    <a:pt x="79" y="183"/>
                  </a:lnTo>
                  <a:lnTo>
                    <a:pt x="0" y="183"/>
                  </a:lnTo>
                  <a:lnTo>
                    <a:pt x="0" y="39"/>
                  </a:lnTo>
                  <a:lnTo>
                    <a:pt x="77" y="39"/>
                  </a:lnTo>
                  <a:lnTo>
                    <a:pt x="77" y="40"/>
                  </a:lnTo>
                  <a:lnTo>
                    <a:pt x="82" y="36"/>
                  </a:lnTo>
                  <a:lnTo>
                    <a:pt x="85" y="33"/>
                  </a:lnTo>
                  <a:lnTo>
                    <a:pt x="85" y="30"/>
                  </a:lnTo>
                  <a:lnTo>
                    <a:pt x="79" y="26"/>
                  </a:lnTo>
                  <a:lnTo>
                    <a:pt x="77" y="23"/>
                  </a:lnTo>
                  <a:lnTo>
                    <a:pt x="77" y="18"/>
                  </a:lnTo>
                  <a:lnTo>
                    <a:pt x="79" y="14"/>
                  </a:lnTo>
                  <a:lnTo>
                    <a:pt x="79" y="10"/>
                  </a:lnTo>
                  <a:lnTo>
                    <a:pt x="82" y="5"/>
                  </a:lnTo>
                  <a:lnTo>
                    <a:pt x="91" y="1"/>
                  </a:lnTo>
                  <a:lnTo>
                    <a:pt x="94" y="1"/>
                  </a:lnTo>
                  <a:lnTo>
                    <a:pt x="101" y="0"/>
                  </a:lnTo>
                  <a:lnTo>
                    <a:pt x="109" y="0"/>
                  </a:lnTo>
                  <a:lnTo>
                    <a:pt x="115" y="0"/>
                  </a:lnTo>
                  <a:lnTo>
                    <a:pt x="121" y="1"/>
                  </a:lnTo>
                  <a:lnTo>
                    <a:pt x="126" y="1"/>
                  </a:lnTo>
                  <a:lnTo>
                    <a:pt x="132" y="5"/>
                  </a:lnTo>
                  <a:lnTo>
                    <a:pt x="137" y="10"/>
                  </a:lnTo>
                  <a:lnTo>
                    <a:pt x="139" y="14"/>
                  </a:lnTo>
                  <a:lnTo>
                    <a:pt x="140" y="18"/>
                  </a:lnTo>
                  <a:lnTo>
                    <a:pt x="140" y="23"/>
                  </a:lnTo>
                  <a:lnTo>
                    <a:pt x="137" y="26"/>
                  </a:lnTo>
                  <a:lnTo>
                    <a:pt x="131" y="30"/>
                  </a:lnTo>
                  <a:lnTo>
                    <a:pt x="131" y="33"/>
                  </a:lnTo>
                  <a:lnTo>
                    <a:pt x="134" y="36"/>
                  </a:lnTo>
                  <a:lnTo>
                    <a:pt x="140" y="40"/>
                  </a:lnTo>
                  <a:lnTo>
                    <a:pt x="140" y="39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13" name="Freeform 45"/>
            <p:cNvSpPr>
              <a:spLocks/>
            </p:cNvSpPr>
            <p:nvPr/>
          </p:nvSpPr>
          <p:spPr bwMode="auto">
            <a:xfrm>
              <a:off x="2705" y="1977"/>
              <a:ext cx="215" cy="145"/>
            </a:xfrm>
            <a:custGeom>
              <a:avLst/>
              <a:gdLst>
                <a:gd name="T0" fmla="*/ 214 w 215"/>
                <a:gd name="T1" fmla="*/ 144 h 145"/>
                <a:gd name="T2" fmla="*/ 207 w 215"/>
                <a:gd name="T3" fmla="*/ 89 h 145"/>
                <a:gd name="T4" fmla="*/ 199 w 215"/>
                <a:gd name="T5" fmla="*/ 87 h 145"/>
                <a:gd name="T6" fmla="*/ 185 w 215"/>
                <a:gd name="T7" fmla="*/ 93 h 145"/>
                <a:gd name="T8" fmla="*/ 174 w 215"/>
                <a:gd name="T9" fmla="*/ 90 h 145"/>
                <a:gd name="T10" fmla="*/ 160 w 215"/>
                <a:gd name="T11" fmla="*/ 87 h 145"/>
                <a:gd name="T12" fmla="*/ 154 w 215"/>
                <a:gd name="T13" fmla="*/ 80 h 145"/>
                <a:gd name="T14" fmla="*/ 152 w 215"/>
                <a:gd name="T15" fmla="*/ 73 h 145"/>
                <a:gd name="T16" fmla="*/ 154 w 215"/>
                <a:gd name="T17" fmla="*/ 63 h 145"/>
                <a:gd name="T18" fmla="*/ 160 w 215"/>
                <a:gd name="T19" fmla="*/ 56 h 145"/>
                <a:gd name="T20" fmla="*/ 174 w 215"/>
                <a:gd name="T21" fmla="*/ 50 h 145"/>
                <a:gd name="T22" fmla="*/ 185 w 215"/>
                <a:gd name="T23" fmla="*/ 50 h 145"/>
                <a:gd name="T24" fmla="*/ 199 w 215"/>
                <a:gd name="T25" fmla="*/ 56 h 145"/>
                <a:gd name="T26" fmla="*/ 207 w 215"/>
                <a:gd name="T27" fmla="*/ 56 h 145"/>
                <a:gd name="T28" fmla="*/ 214 w 215"/>
                <a:gd name="T29" fmla="*/ 0 h 145"/>
                <a:gd name="T30" fmla="*/ 136 w 215"/>
                <a:gd name="T31" fmla="*/ 1 h 145"/>
                <a:gd name="T32" fmla="*/ 130 w 215"/>
                <a:gd name="T33" fmla="*/ 8 h 145"/>
                <a:gd name="T34" fmla="*/ 133 w 215"/>
                <a:gd name="T35" fmla="*/ 15 h 145"/>
                <a:gd name="T36" fmla="*/ 136 w 215"/>
                <a:gd name="T37" fmla="*/ 24 h 145"/>
                <a:gd name="T38" fmla="*/ 133 w 215"/>
                <a:gd name="T39" fmla="*/ 30 h 145"/>
                <a:gd name="T40" fmla="*/ 124 w 215"/>
                <a:gd name="T41" fmla="*/ 38 h 145"/>
                <a:gd name="T42" fmla="*/ 116 w 215"/>
                <a:gd name="T43" fmla="*/ 43 h 145"/>
                <a:gd name="T44" fmla="*/ 99 w 215"/>
                <a:gd name="T45" fmla="*/ 43 h 145"/>
                <a:gd name="T46" fmla="*/ 89 w 215"/>
                <a:gd name="T47" fmla="*/ 38 h 145"/>
                <a:gd name="T48" fmla="*/ 80 w 215"/>
                <a:gd name="T49" fmla="*/ 30 h 145"/>
                <a:gd name="T50" fmla="*/ 77 w 215"/>
                <a:gd name="T51" fmla="*/ 24 h 145"/>
                <a:gd name="T52" fmla="*/ 80 w 215"/>
                <a:gd name="T53" fmla="*/ 15 h 145"/>
                <a:gd name="T54" fmla="*/ 84 w 215"/>
                <a:gd name="T55" fmla="*/ 8 h 145"/>
                <a:gd name="T56" fmla="*/ 77 w 215"/>
                <a:gd name="T57" fmla="*/ 1 h 145"/>
                <a:gd name="T58" fmla="*/ 0 w 215"/>
                <a:gd name="T59" fmla="*/ 0 h 145"/>
                <a:gd name="T60" fmla="*/ 6 w 215"/>
                <a:gd name="T61" fmla="*/ 56 h 145"/>
                <a:gd name="T62" fmla="*/ 14 w 215"/>
                <a:gd name="T63" fmla="*/ 56 h 145"/>
                <a:gd name="T64" fmla="*/ 28 w 215"/>
                <a:gd name="T65" fmla="*/ 50 h 145"/>
                <a:gd name="T66" fmla="*/ 39 w 215"/>
                <a:gd name="T67" fmla="*/ 50 h 145"/>
                <a:gd name="T68" fmla="*/ 50 w 215"/>
                <a:gd name="T69" fmla="*/ 56 h 145"/>
                <a:gd name="T70" fmla="*/ 59 w 215"/>
                <a:gd name="T71" fmla="*/ 63 h 145"/>
                <a:gd name="T72" fmla="*/ 61 w 215"/>
                <a:gd name="T73" fmla="*/ 73 h 145"/>
                <a:gd name="T74" fmla="*/ 59 w 215"/>
                <a:gd name="T75" fmla="*/ 80 h 145"/>
                <a:gd name="T76" fmla="*/ 50 w 215"/>
                <a:gd name="T77" fmla="*/ 87 h 145"/>
                <a:gd name="T78" fmla="*/ 39 w 215"/>
                <a:gd name="T79" fmla="*/ 90 h 145"/>
                <a:gd name="T80" fmla="*/ 28 w 215"/>
                <a:gd name="T81" fmla="*/ 93 h 145"/>
                <a:gd name="T82" fmla="*/ 14 w 215"/>
                <a:gd name="T83" fmla="*/ 87 h 145"/>
                <a:gd name="T84" fmla="*/ 6 w 215"/>
                <a:gd name="T85" fmla="*/ 89 h 145"/>
                <a:gd name="T86" fmla="*/ 0 w 215"/>
                <a:gd name="T87" fmla="*/ 90 h 145"/>
                <a:gd name="T88" fmla="*/ 77 w 215"/>
                <a:gd name="T89" fmla="*/ 144 h 145"/>
                <a:gd name="T90" fmla="*/ 84 w 215"/>
                <a:gd name="T91" fmla="*/ 138 h 145"/>
                <a:gd name="T92" fmla="*/ 80 w 215"/>
                <a:gd name="T93" fmla="*/ 129 h 145"/>
                <a:gd name="T94" fmla="*/ 77 w 215"/>
                <a:gd name="T95" fmla="*/ 122 h 145"/>
                <a:gd name="T96" fmla="*/ 80 w 215"/>
                <a:gd name="T97" fmla="*/ 115 h 145"/>
                <a:gd name="T98" fmla="*/ 89 w 215"/>
                <a:gd name="T99" fmla="*/ 108 h 145"/>
                <a:gd name="T100" fmla="*/ 99 w 215"/>
                <a:gd name="T101" fmla="*/ 103 h 145"/>
                <a:gd name="T102" fmla="*/ 116 w 215"/>
                <a:gd name="T103" fmla="*/ 103 h 145"/>
                <a:gd name="T104" fmla="*/ 124 w 215"/>
                <a:gd name="T105" fmla="*/ 108 h 145"/>
                <a:gd name="T106" fmla="*/ 136 w 215"/>
                <a:gd name="T107" fmla="*/ 115 h 145"/>
                <a:gd name="T108" fmla="*/ 138 w 215"/>
                <a:gd name="T109" fmla="*/ 122 h 145"/>
                <a:gd name="T110" fmla="*/ 136 w 215"/>
                <a:gd name="T111" fmla="*/ 129 h 145"/>
                <a:gd name="T112" fmla="*/ 130 w 215"/>
                <a:gd name="T113" fmla="*/ 138 h 145"/>
                <a:gd name="T114" fmla="*/ 136 w 215"/>
                <a:gd name="T115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5" h="145">
                  <a:moveTo>
                    <a:pt x="138" y="144"/>
                  </a:moveTo>
                  <a:lnTo>
                    <a:pt x="214" y="144"/>
                  </a:lnTo>
                  <a:lnTo>
                    <a:pt x="214" y="90"/>
                  </a:lnTo>
                  <a:lnTo>
                    <a:pt x="207" y="89"/>
                  </a:lnTo>
                  <a:lnTo>
                    <a:pt x="204" y="87"/>
                  </a:lnTo>
                  <a:lnTo>
                    <a:pt x="199" y="87"/>
                  </a:lnTo>
                  <a:lnTo>
                    <a:pt x="191" y="90"/>
                  </a:lnTo>
                  <a:lnTo>
                    <a:pt x="185" y="93"/>
                  </a:lnTo>
                  <a:lnTo>
                    <a:pt x="180" y="93"/>
                  </a:lnTo>
                  <a:lnTo>
                    <a:pt x="174" y="90"/>
                  </a:lnTo>
                  <a:lnTo>
                    <a:pt x="169" y="90"/>
                  </a:lnTo>
                  <a:lnTo>
                    <a:pt x="160" y="87"/>
                  </a:lnTo>
                  <a:lnTo>
                    <a:pt x="158" y="84"/>
                  </a:lnTo>
                  <a:lnTo>
                    <a:pt x="154" y="80"/>
                  </a:lnTo>
                  <a:lnTo>
                    <a:pt x="152" y="77"/>
                  </a:lnTo>
                  <a:lnTo>
                    <a:pt x="152" y="73"/>
                  </a:lnTo>
                  <a:lnTo>
                    <a:pt x="152" y="66"/>
                  </a:lnTo>
                  <a:lnTo>
                    <a:pt x="154" y="63"/>
                  </a:lnTo>
                  <a:lnTo>
                    <a:pt x="158" y="60"/>
                  </a:lnTo>
                  <a:lnTo>
                    <a:pt x="160" y="56"/>
                  </a:lnTo>
                  <a:lnTo>
                    <a:pt x="169" y="53"/>
                  </a:lnTo>
                  <a:lnTo>
                    <a:pt x="174" y="50"/>
                  </a:lnTo>
                  <a:lnTo>
                    <a:pt x="180" y="50"/>
                  </a:lnTo>
                  <a:lnTo>
                    <a:pt x="185" y="50"/>
                  </a:lnTo>
                  <a:lnTo>
                    <a:pt x="191" y="53"/>
                  </a:lnTo>
                  <a:lnTo>
                    <a:pt x="199" y="56"/>
                  </a:lnTo>
                  <a:lnTo>
                    <a:pt x="204" y="56"/>
                  </a:lnTo>
                  <a:lnTo>
                    <a:pt x="207" y="56"/>
                  </a:lnTo>
                  <a:lnTo>
                    <a:pt x="214" y="53"/>
                  </a:lnTo>
                  <a:lnTo>
                    <a:pt x="214" y="0"/>
                  </a:lnTo>
                  <a:lnTo>
                    <a:pt x="138" y="0"/>
                  </a:lnTo>
                  <a:lnTo>
                    <a:pt x="136" y="1"/>
                  </a:lnTo>
                  <a:lnTo>
                    <a:pt x="132" y="5"/>
                  </a:lnTo>
                  <a:lnTo>
                    <a:pt x="130" y="8"/>
                  </a:lnTo>
                  <a:lnTo>
                    <a:pt x="130" y="11"/>
                  </a:lnTo>
                  <a:lnTo>
                    <a:pt x="133" y="15"/>
                  </a:lnTo>
                  <a:lnTo>
                    <a:pt x="136" y="20"/>
                  </a:lnTo>
                  <a:lnTo>
                    <a:pt x="136" y="24"/>
                  </a:lnTo>
                  <a:lnTo>
                    <a:pt x="136" y="28"/>
                  </a:lnTo>
                  <a:lnTo>
                    <a:pt x="133" y="30"/>
                  </a:lnTo>
                  <a:lnTo>
                    <a:pt x="132" y="34"/>
                  </a:lnTo>
                  <a:lnTo>
                    <a:pt x="124" y="38"/>
                  </a:lnTo>
                  <a:lnTo>
                    <a:pt x="119" y="40"/>
                  </a:lnTo>
                  <a:lnTo>
                    <a:pt x="116" y="43"/>
                  </a:lnTo>
                  <a:lnTo>
                    <a:pt x="108" y="43"/>
                  </a:lnTo>
                  <a:lnTo>
                    <a:pt x="99" y="43"/>
                  </a:lnTo>
                  <a:lnTo>
                    <a:pt x="94" y="40"/>
                  </a:lnTo>
                  <a:lnTo>
                    <a:pt x="89" y="38"/>
                  </a:lnTo>
                  <a:lnTo>
                    <a:pt x="83" y="34"/>
                  </a:lnTo>
                  <a:lnTo>
                    <a:pt x="80" y="30"/>
                  </a:lnTo>
                  <a:lnTo>
                    <a:pt x="77" y="28"/>
                  </a:lnTo>
                  <a:lnTo>
                    <a:pt x="77" y="24"/>
                  </a:lnTo>
                  <a:lnTo>
                    <a:pt x="77" y="20"/>
                  </a:lnTo>
                  <a:lnTo>
                    <a:pt x="80" y="15"/>
                  </a:lnTo>
                  <a:lnTo>
                    <a:pt x="84" y="11"/>
                  </a:lnTo>
                  <a:lnTo>
                    <a:pt x="84" y="8"/>
                  </a:lnTo>
                  <a:lnTo>
                    <a:pt x="81" y="5"/>
                  </a:lnTo>
                  <a:lnTo>
                    <a:pt x="77" y="1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53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14" y="56"/>
                  </a:lnTo>
                  <a:lnTo>
                    <a:pt x="22" y="53"/>
                  </a:lnTo>
                  <a:lnTo>
                    <a:pt x="28" y="50"/>
                  </a:lnTo>
                  <a:lnTo>
                    <a:pt x="34" y="50"/>
                  </a:lnTo>
                  <a:lnTo>
                    <a:pt x="39" y="50"/>
                  </a:lnTo>
                  <a:lnTo>
                    <a:pt x="44" y="53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9" y="63"/>
                  </a:lnTo>
                  <a:lnTo>
                    <a:pt x="61" y="66"/>
                  </a:lnTo>
                  <a:lnTo>
                    <a:pt x="61" y="73"/>
                  </a:lnTo>
                  <a:lnTo>
                    <a:pt x="61" y="77"/>
                  </a:lnTo>
                  <a:lnTo>
                    <a:pt x="59" y="80"/>
                  </a:lnTo>
                  <a:lnTo>
                    <a:pt x="56" y="84"/>
                  </a:lnTo>
                  <a:lnTo>
                    <a:pt x="50" y="87"/>
                  </a:lnTo>
                  <a:lnTo>
                    <a:pt x="44" y="90"/>
                  </a:lnTo>
                  <a:lnTo>
                    <a:pt x="39" y="90"/>
                  </a:lnTo>
                  <a:lnTo>
                    <a:pt x="34" y="93"/>
                  </a:lnTo>
                  <a:lnTo>
                    <a:pt x="28" y="93"/>
                  </a:lnTo>
                  <a:lnTo>
                    <a:pt x="22" y="90"/>
                  </a:lnTo>
                  <a:lnTo>
                    <a:pt x="14" y="87"/>
                  </a:lnTo>
                  <a:lnTo>
                    <a:pt x="12" y="87"/>
                  </a:lnTo>
                  <a:lnTo>
                    <a:pt x="6" y="89"/>
                  </a:lnTo>
                  <a:lnTo>
                    <a:pt x="0" y="93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77" y="144"/>
                  </a:lnTo>
                  <a:lnTo>
                    <a:pt x="81" y="139"/>
                  </a:lnTo>
                  <a:lnTo>
                    <a:pt x="84" y="138"/>
                  </a:lnTo>
                  <a:lnTo>
                    <a:pt x="84" y="133"/>
                  </a:lnTo>
                  <a:lnTo>
                    <a:pt x="80" y="129"/>
                  </a:lnTo>
                  <a:lnTo>
                    <a:pt x="77" y="125"/>
                  </a:lnTo>
                  <a:lnTo>
                    <a:pt x="77" y="122"/>
                  </a:lnTo>
                  <a:lnTo>
                    <a:pt x="77" y="118"/>
                  </a:lnTo>
                  <a:lnTo>
                    <a:pt x="80" y="115"/>
                  </a:lnTo>
                  <a:lnTo>
                    <a:pt x="83" y="109"/>
                  </a:lnTo>
                  <a:lnTo>
                    <a:pt x="89" y="108"/>
                  </a:lnTo>
                  <a:lnTo>
                    <a:pt x="94" y="103"/>
                  </a:lnTo>
                  <a:lnTo>
                    <a:pt x="99" y="103"/>
                  </a:lnTo>
                  <a:lnTo>
                    <a:pt x="108" y="103"/>
                  </a:lnTo>
                  <a:lnTo>
                    <a:pt x="116" y="103"/>
                  </a:lnTo>
                  <a:lnTo>
                    <a:pt x="119" y="103"/>
                  </a:lnTo>
                  <a:lnTo>
                    <a:pt x="124" y="108"/>
                  </a:lnTo>
                  <a:lnTo>
                    <a:pt x="132" y="109"/>
                  </a:lnTo>
                  <a:lnTo>
                    <a:pt x="136" y="115"/>
                  </a:lnTo>
                  <a:lnTo>
                    <a:pt x="136" y="118"/>
                  </a:lnTo>
                  <a:lnTo>
                    <a:pt x="138" y="122"/>
                  </a:lnTo>
                  <a:lnTo>
                    <a:pt x="136" y="125"/>
                  </a:lnTo>
                  <a:lnTo>
                    <a:pt x="136" y="129"/>
                  </a:lnTo>
                  <a:lnTo>
                    <a:pt x="130" y="133"/>
                  </a:lnTo>
                  <a:lnTo>
                    <a:pt x="130" y="138"/>
                  </a:lnTo>
                  <a:lnTo>
                    <a:pt x="132" y="139"/>
                  </a:lnTo>
                  <a:lnTo>
                    <a:pt x="136" y="144"/>
                  </a:lnTo>
                  <a:lnTo>
                    <a:pt x="138" y="144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14" name="Freeform 46"/>
            <p:cNvSpPr>
              <a:spLocks/>
            </p:cNvSpPr>
            <p:nvPr/>
          </p:nvSpPr>
          <p:spPr bwMode="auto">
            <a:xfrm>
              <a:off x="2859" y="1977"/>
              <a:ext cx="279" cy="189"/>
            </a:xfrm>
            <a:custGeom>
              <a:avLst/>
              <a:gdLst>
                <a:gd name="T0" fmla="*/ 278 w 279"/>
                <a:gd name="T1" fmla="*/ 0 h 189"/>
                <a:gd name="T2" fmla="*/ 273 w 279"/>
                <a:gd name="T3" fmla="*/ 57 h 189"/>
                <a:gd name="T4" fmla="*/ 265 w 279"/>
                <a:gd name="T5" fmla="*/ 57 h 189"/>
                <a:gd name="T6" fmla="*/ 251 w 279"/>
                <a:gd name="T7" fmla="*/ 50 h 189"/>
                <a:gd name="T8" fmla="*/ 238 w 279"/>
                <a:gd name="T9" fmla="*/ 50 h 189"/>
                <a:gd name="T10" fmla="*/ 225 w 279"/>
                <a:gd name="T11" fmla="*/ 57 h 189"/>
                <a:gd name="T12" fmla="*/ 217 w 279"/>
                <a:gd name="T13" fmla="*/ 63 h 189"/>
                <a:gd name="T14" fmla="*/ 216 w 279"/>
                <a:gd name="T15" fmla="*/ 73 h 189"/>
                <a:gd name="T16" fmla="*/ 217 w 279"/>
                <a:gd name="T17" fmla="*/ 82 h 189"/>
                <a:gd name="T18" fmla="*/ 225 w 279"/>
                <a:gd name="T19" fmla="*/ 88 h 189"/>
                <a:gd name="T20" fmla="*/ 238 w 279"/>
                <a:gd name="T21" fmla="*/ 92 h 189"/>
                <a:gd name="T22" fmla="*/ 251 w 279"/>
                <a:gd name="T23" fmla="*/ 94 h 189"/>
                <a:gd name="T24" fmla="*/ 265 w 279"/>
                <a:gd name="T25" fmla="*/ 88 h 189"/>
                <a:gd name="T26" fmla="*/ 273 w 279"/>
                <a:gd name="T27" fmla="*/ 89 h 189"/>
                <a:gd name="T28" fmla="*/ 278 w 279"/>
                <a:gd name="T29" fmla="*/ 144 h 189"/>
                <a:gd name="T30" fmla="*/ 202 w 279"/>
                <a:gd name="T31" fmla="*/ 144 h 189"/>
                <a:gd name="T32" fmla="*/ 194 w 279"/>
                <a:gd name="T33" fmla="*/ 153 h 189"/>
                <a:gd name="T34" fmla="*/ 199 w 279"/>
                <a:gd name="T35" fmla="*/ 161 h 189"/>
                <a:gd name="T36" fmla="*/ 202 w 279"/>
                <a:gd name="T37" fmla="*/ 169 h 189"/>
                <a:gd name="T38" fmla="*/ 199 w 279"/>
                <a:gd name="T39" fmla="*/ 176 h 189"/>
                <a:gd name="T40" fmla="*/ 189 w 279"/>
                <a:gd name="T41" fmla="*/ 183 h 189"/>
                <a:gd name="T42" fmla="*/ 178 w 279"/>
                <a:gd name="T43" fmla="*/ 188 h 189"/>
                <a:gd name="T44" fmla="*/ 164 w 279"/>
                <a:gd name="T45" fmla="*/ 188 h 189"/>
                <a:gd name="T46" fmla="*/ 151 w 279"/>
                <a:gd name="T47" fmla="*/ 183 h 189"/>
                <a:gd name="T48" fmla="*/ 142 w 279"/>
                <a:gd name="T49" fmla="*/ 176 h 189"/>
                <a:gd name="T50" fmla="*/ 140 w 279"/>
                <a:gd name="T51" fmla="*/ 169 h 189"/>
                <a:gd name="T52" fmla="*/ 142 w 279"/>
                <a:gd name="T53" fmla="*/ 161 h 189"/>
                <a:gd name="T54" fmla="*/ 148 w 279"/>
                <a:gd name="T55" fmla="*/ 153 h 189"/>
                <a:gd name="T56" fmla="*/ 140 w 279"/>
                <a:gd name="T57" fmla="*/ 144 h 189"/>
                <a:gd name="T58" fmla="*/ 61 w 279"/>
                <a:gd name="T59" fmla="*/ 92 h 189"/>
                <a:gd name="T60" fmla="*/ 55 w 279"/>
                <a:gd name="T61" fmla="*/ 89 h 189"/>
                <a:gd name="T62" fmla="*/ 47 w 279"/>
                <a:gd name="T63" fmla="*/ 88 h 189"/>
                <a:gd name="T64" fmla="*/ 34 w 279"/>
                <a:gd name="T65" fmla="*/ 94 h 189"/>
                <a:gd name="T66" fmla="*/ 22 w 279"/>
                <a:gd name="T67" fmla="*/ 92 h 189"/>
                <a:gd name="T68" fmla="*/ 11 w 279"/>
                <a:gd name="T69" fmla="*/ 88 h 189"/>
                <a:gd name="T70" fmla="*/ 1 w 279"/>
                <a:gd name="T71" fmla="*/ 82 h 189"/>
                <a:gd name="T72" fmla="*/ 0 w 279"/>
                <a:gd name="T73" fmla="*/ 73 h 189"/>
                <a:gd name="T74" fmla="*/ 1 w 279"/>
                <a:gd name="T75" fmla="*/ 63 h 189"/>
                <a:gd name="T76" fmla="*/ 11 w 279"/>
                <a:gd name="T77" fmla="*/ 57 h 189"/>
                <a:gd name="T78" fmla="*/ 22 w 279"/>
                <a:gd name="T79" fmla="*/ 50 h 189"/>
                <a:gd name="T80" fmla="*/ 34 w 279"/>
                <a:gd name="T81" fmla="*/ 50 h 189"/>
                <a:gd name="T82" fmla="*/ 47 w 279"/>
                <a:gd name="T83" fmla="*/ 57 h 189"/>
                <a:gd name="T84" fmla="*/ 55 w 279"/>
                <a:gd name="T85" fmla="*/ 57 h 189"/>
                <a:gd name="T86" fmla="*/ 61 w 279"/>
                <a:gd name="T87" fmla="*/ 0 h 189"/>
                <a:gd name="T88" fmla="*/ 140 w 279"/>
                <a:gd name="T89" fmla="*/ 1 h 189"/>
                <a:gd name="T90" fmla="*/ 148 w 279"/>
                <a:gd name="T91" fmla="*/ 8 h 189"/>
                <a:gd name="T92" fmla="*/ 142 w 279"/>
                <a:gd name="T93" fmla="*/ 15 h 189"/>
                <a:gd name="T94" fmla="*/ 140 w 279"/>
                <a:gd name="T95" fmla="*/ 24 h 189"/>
                <a:gd name="T96" fmla="*/ 142 w 279"/>
                <a:gd name="T97" fmla="*/ 30 h 189"/>
                <a:gd name="T98" fmla="*/ 151 w 279"/>
                <a:gd name="T99" fmla="*/ 39 h 189"/>
                <a:gd name="T100" fmla="*/ 164 w 279"/>
                <a:gd name="T101" fmla="*/ 43 h 189"/>
                <a:gd name="T102" fmla="*/ 178 w 279"/>
                <a:gd name="T103" fmla="*/ 43 h 189"/>
                <a:gd name="T104" fmla="*/ 189 w 279"/>
                <a:gd name="T105" fmla="*/ 39 h 189"/>
                <a:gd name="T106" fmla="*/ 199 w 279"/>
                <a:gd name="T107" fmla="*/ 30 h 189"/>
                <a:gd name="T108" fmla="*/ 202 w 279"/>
                <a:gd name="T109" fmla="*/ 24 h 189"/>
                <a:gd name="T110" fmla="*/ 199 w 279"/>
                <a:gd name="T111" fmla="*/ 15 h 189"/>
                <a:gd name="T112" fmla="*/ 194 w 279"/>
                <a:gd name="T113" fmla="*/ 8 h 189"/>
                <a:gd name="T114" fmla="*/ 202 w 279"/>
                <a:gd name="T115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189">
                  <a:moveTo>
                    <a:pt x="203" y="0"/>
                  </a:moveTo>
                  <a:lnTo>
                    <a:pt x="278" y="0"/>
                  </a:lnTo>
                  <a:lnTo>
                    <a:pt x="278" y="53"/>
                  </a:lnTo>
                  <a:lnTo>
                    <a:pt x="273" y="57"/>
                  </a:lnTo>
                  <a:lnTo>
                    <a:pt x="266" y="57"/>
                  </a:lnTo>
                  <a:lnTo>
                    <a:pt x="265" y="57"/>
                  </a:lnTo>
                  <a:lnTo>
                    <a:pt x="257" y="53"/>
                  </a:lnTo>
                  <a:lnTo>
                    <a:pt x="251" y="50"/>
                  </a:lnTo>
                  <a:lnTo>
                    <a:pt x="244" y="50"/>
                  </a:lnTo>
                  <a:lnTo>
                    <a:pt x="238" y="50"/>
                  </a:lnTo>
                  <a:lnTo>
                    <a:pt x="235" y="53"/>
                  </a:lnTo>
                  <a:lnTo>
                    <a:pt x="225" y="57"/>
                  </a:lnTo>
                  <a:lnTo>
                    <a:pt x="222" y="60"/>
                  </a:lnTo>
                  <a:lnTo>
                    <a:pt x="217" y="63"/>
                  </a:lnTo>
                  <a:lnTo>
                    <a:pt x="216" y="67"/>
                  </a:lnTo>
                  <a:lnTo>
                    <a:pt x="216" y="73"/>
                  </a:lnTo>
                  <a:lnTo>
                    <a:pt x="216" y="78"/>
                  </a:lnTo>
                  <a:lnTo>
                    <a:pt x="217" y="82"/>
                  </a:lnTo>
                  <a:lnTo>
                    <a:pt x="222" y="85"/>
                  </a:lnTo>
                  <a:lnTo>
                    <a:pt x="225" y="88"/>
                  </a:lnTo>
                  <a:lnTo>
                    <a:pt x="235" y="92"/>
                  </a:lnTo>
                  <a:lnTo>
                    <a:pt x="238" y="92"/>
                  </a:lnTo>
                  <a:lnTo>
                    <a:pt x="244" y="94"/>
                  </a:lnTo>
                  <a:lnTo>
                    <a:pt x="251" y="94"/>
                  </a:lnTo>
                  <a:lnTo>
                    <a:pt x="257" y="92"/>
                  </a:lnTo>
                  <a:lnTo>
                    <a:pt x="265" y="88"/>
                  </a:lnTo>
                  <a:lnTo>
                    <a:pt x="266" y="88"/>
                  </a:lnTo>
                  <a:lnTo>
                    <a:pt x="273" y="89"/>
                  </a:lnTo>
                  <a:lnTo>
                    <a:pt x="278" y="92"/>
                  </a:lnTo>
                  <a:lnTo>
                    <a:pt x="278" y="144"/>
                  </a:lnTo>
                  <a:lnTo>
                    <a:pt x="203" y="144"/>
                  </a:lnTo>
                  <a:lnTo>
                    <a:pt x="202" y="144"/>
                  </a:lnTo>
                  <a:lnTo>
                    <a:pt x="195" y="148"/>
                  </a:lnTo>
                  <a:lnTo>
                    <a:pt x="194" y="153"/>
                  </a:lnTo>
                  <a:lnTo>
                    <a:pt x="194" y="154"/>
                  </a:lnTo>
                  <a:lnTo>
                    <a:pt x="199" y="161"/>
                  </a:lnTo>
                  <a:lnTo>
                    <a:pt x="202" y="163"/>
                  </a:lnTo>
                  <a:lnTo>
                    <a:pt x="202" y="169"/>
                  </a:lnTo>
                  <a:lnTo>
                    <a:pt x="202" y="172"/>
                  </a:lnTo>
                  <a:lnTo>
                    <a:pt x="199" y="176"/>
                  </a:lnTo>
                  <a:lnTo>
                    <a:pt x="195" y="179"/>
                  </a:lnTo>
                  <a:lnTo>
                    <a:pt x="189" y="183"/>
                  </a:lnTo>
                  <a:lnTo>
                    <a:pt x="183" y="183"/>
                  </a:lnTo>
                  <a:lnTo>
                    <a:pt x="178" y="188"/>
                  </a:lnTo>
                  <a:lnTo>
                    <a:pt x="170" y="188"/>
                  </a:lnTo>
                  <a:lnTo>
                    <a:pt x="164" y="188"/>
                  </a:lnTo>
                  <a:lnTo>
                    <a:pt x="157" y="183"/>
                  </a:lnTo>
                  <a:lnTo>
                    <a:pt x="151" y="183"/>
                  </a:lnTo>
                  <a:lnTo>
                    <a:pt x="148" y="179"/>
                  </a:lnTo>
                  <a:lnTo>
                    <a:pt x="142" y="176"/>
                  </a:lnTo>
                  <a:lnTo>
                    <a:pt x="140" y="172"/>
                  </a:lnTo>
                  <a:lnTo>
                    <a:pt x="140" y="169"/>
                  </a:lnTo>
                  <a:lnTo>
                    <a:pt x="140" y="163"/>
                  </a:lnTo>
                  <a:lnTo>
                    <a:pt x="142" y="161"/>
                  </a:lnTo>
                  <a:lnTo>
                    <a:pt x="148" y="154"/>
                  </a:lnTo>
                  <a:lnTo>
                    <a:pt x="148" y="153"/>
                  </a:lnTo>
                  <a:lnTo>
                    <a:pt x="146" y="148"/>
                  </a:lnTo>
                  <a:lnTo>
                    <a:pt x="140" y="144"/>
                  </a:lnTo>
                  <a:lnTo>
                    <a:pt x="61" y="144"/>
                  </a:lnTo>
                  <a:lnTo>
                    <a:pt x="61" y="92"/>
                  </a:lnTo>
                  <a:lnTo>
                    <a:pt x="61" y="94"/>
                  </a:lnTo>
                  <a:lnTo>
                    <a:pt x="55" y="89"/>
                  </a:lnTo>
                  <a:lnTo>
                    <a:pt x="52" y="88"/>
                  </a:lnTo>
                  <a:lnTo>
                    <a:pt x="47" y="88"/>
                  </a:lnTo>
                  <a:lnTo>
                    <a:pt x="39" y="92"/>
                  </a:lnTo>
                  <a:lnTo>
                    <a:pt x="34" y="94"/>
                  </a:lnTo>
                  <a:lnTo>
                    <a:pt x="28" y="94"/>
                  </a:lnTo>
                  <a:lnTo>
                    <a:pt x="22" y="92"/>
                  </a:lnTo>
                  <a:lnTo>
                    <a:pt x="15" y="92"/>
                  </a:lnTo>
                  <a:lnTo>
                    <a:pt x="11" y="88"/>
                  </a:lnTo>
                  <a:lnTo>
                    <a:pt x="6" y="85"/>
                  </a:lnTo>
                  <a:lnTo>
                    <a:pt x="1" y="82"/>
                  </a:lnTo>
                  <a:lnTo>
                    <a:pt x="0" y="78"/>
                  </a:lnTo>
                  <a:lnTo>
                    <a:pt x="0" y="73"/>
                  </a:lnTo>
                  <a:lnTo>
                    <a:pt x="0" y="67"/>
                  </a:lnTo>
                  <a:lnTo>
                    <a:pt x="1" y="63"/>
                  </a:lnTo>
                  <a:lnTo>
                    <a:pt x="6" y="60"/>
                  </a:lnTo>
                  <a:lnTo>
                    <a:pt x="11" y="57"/>
                  </a:lnTo>
                  <a:lnTo>
                    <a:pt x="15" y="53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4" y="50"/>
                  </a:lnTo>
                  <a:lnTo>
                    <a:pt x="39" y="53"/>
                  </a:lnTo>
                  <a:lnTo>
                    <a:pt x="47" y="57"/>
                  </a:lnTo>
                  <a:lnTo>
                    <a:pt x="52" y="57"/>
                  </a:lnTo>
                  <a:lnTo>
                    <a:pt x="55" y="57"/>
                  </a:lnTo>
                  <a:lnTo>
                    <a:pt x="61" y="53"/>
                  </a:lnTo>
                  <a:lnTo>
                    <a:pt x="61" y="0"/>
                  </a:lnTo>
                  <a:lnTo>
                    <a:pt x="137" y="0"/>
                  </a:lnTo>
                  <a:lnTo>
                    <a:pt x="140" y="1"/>
                  </a:lnTo>
                  <a:lnTo>
                    <a:pt x="146" y="5"/>
                  </a:lnTo>
                  <a:lnTo>
                    <a:pt x="148" y="8"/>
                  </a:lnTo>
                  <a:lnTo>
                    <a:pt x="148" y="11"/>
                  </a:lnTo>
                  <a:lnTo>
                    <a:pt x="142" y="15"/>
                  </a:lnTo>
                  <a:lnTo>
                    <a:pt x="140" y="20"/>
                  </a:lnTo>
                  <a:lnTo>
                    <a:pt x="140" y="24"/>
                  </a:lnTo>
                  <a:lnTo>
                    <a:pt x="140" y="28"/>
                  </a:lnTo>
                  <a:lnTo>
                    <a:pt x="142" y="30"/>
                  </a:lnTo>
                  <a:lnTo>
                    <a:pt x="146" y="34"/>
                  </a:lnTo>
                  <a:lnTo>
                    <a:pt x="151" y="39"/>
                  </a:lnTo>
                  <a:lnTo>
                    <a:pt x="157" y="40"/>
                  </a:lnTo>
                  <a:lnTo>
                    <a:pt x="164" y="43"/>
                  </a:lnTo>
                  <a:lnTo>
                    <a:pt x="170" y="43"/>
                  </a:lnTo>
                  <a:lnTo>
                    <a:pt x="178" y="43"/>
                  </a:lnTo>
                  <a:lnTo>
                    <a:pt x="183" y="40"/>
                  </a:lnTo>
                  <a:lnTo>
                    <a:pt x="189" y="39"/>
                  </a:lnTo>
                  <a:lnTo>
                    <a:pt x="195" y="34"/>
                  </a:lnTo>
                  <a:lnTo>
                    <a:pt x="199" y="30"/>
                  </a:lnTo>
                  <a:lnTo>
                    <a:pt x="202" y="28"/>
                  </a:lnTo>
                  <a:lnTo>
                    <a:pt x="202" y="24"/>
                  </a:lnTo>
                  <a:lnTo>
                    <a:pt x="202" y="20"/>
                  </a:lnTo>
                  <a:lnTo>
                    <a:pt x="199" y="15"/>
                  </a:lnTo>
                  <a:lnTo>
                    <a:pt x="194" y="11"/>
                  </a:lnTo>
                  <a:lnTo>
                    <a:pt x="194" y="8"/>
                  </a:lnTo>
                  <a:lnTo>
                    <a:pt x="195" y="5"/>
                  </a:lnTo>
                  <a:lnTo>
                    <a:pt x="202" y="1"/>
                  </a:lnTo>
                  <a:lnTo>
                    <a:pt x="203" y="0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15" name="Freeform 47"/>
            <p:cNvSpPr>
              <a:spLocks/>
            </p:cNvSpPr>
            <p:nvPr/>
          </p:nvSpPr>
          <p:spPr bwMode="auto">
            <a:xfrm>
              <a:off x="3075" y="1938"/>
              <a:ext cx="345" cy="228"/>
            </a:xfrm>
            <a:custGeom>
              <a:avLst/>
              <a:gdLst>
                <a:gd name="T0" fmla="*/ 277 w 345"/>
                <a:gd name="T1" fmla="*/ 39 h 228"/>
                <a:gd name="T2" fmla="*/ 283 w 345"/>
                <a:gd name="T3" fmla="*/ 95 h 228"/>
                <a:gd name="T4" fmla="*/ 294 w 345"/>
                <a:gd name="T5" fmla="*/ 95 h 228"/>
                <a:gd name="T6" fmla="*/ 307 w 345"/>
                <a:gd name="T7" fmla="*/ 89 h 228"/>
                <a:gd name="T8" fmla="*/ 318 w 345"/>
                <a:gd name="T9" fmla="*/ 89 h 228"/>
                <a:gd name="T10" fmla="*/ 331 w 345"/>
                <a:gd name="T11" fmla="*/ 95 h 228"/>
                <a:gd name="T12" fmla="*/ 339 w 345"/>
                <a:gd name="T13" fmla="*/ 102 h 228"/>
                <a:gd name="T14" fmla="*/ 344 w 345"/>
                <a:gd name="T15" fmla="*/ 112 h 228"/>
                <a:gd name="T16" fmla="*/ 339 w 345"/>
                <a:gd name="T17" fmla="*/ 120 h 228"/>
                <a:gd name="T18" fmla="*/ 331 w 345"/>
                <a:gd name="T19" fmla="*/ 127 h 228"/>
                <a:gd name="T20" fmla="*/ 318 w 345"/>
                <a:gd name="T21" fmla="*/ 131 h 228"/>
                <a:gd name="T22" fmla="*/ 307 w 345"/>
                <a:gd name="T23" fmla="*/ 133 h 228"/>
                <a:gd name="T24" fmla="*/ 294 w 345"/>
                <a:gd name="T25" fmla="*/ 127 h 228"/>
                <a:gd name="T26" fmla="*/ 283 w 345"/>
                <a:gd name="T27" fmla="*/ 128 h 228"/>
                <a:gd name="T28" fmla="*/ 277 w 345"/>
                <a:gd name="T29" fmla="*/ 183 h 228"/>
                <a:gd name="T30" fmla="*/ 201 w 345"/>
                <a:gd name="T31" fmla="*/ 183 h 228"/>
                <a:gd name="T32" fmla="*/ 193 w 345"/>
                <a:gd name="T33" fmla="*/ 192 h 228"/>
                <a:gd name="T34" fmla="*/ 199 w 345"/>
                <a:gd name="T35" fmla="*/ 200 h 228"/>
                <a:gd name="T36" fmla="*/ 201 w 345"/>
                <a:gd name="T37" fmla="*/ 208 h 228"/>
                <a:gd name="T38" fmla="*/ 199 w 345"/>
                <a:gd name="T39" fmla="*/ 215 h 228"/>
                <a:gd name="T40" fmla="*/ 190 w 345"/>
                <a:gd name="T41" fmla="*/ 222 h 228"/>
                <a:gd name="T42" fmla="*/ 177 w 345"/>
                <a:gd name="T43" fmla="*/ 227 h 228"/>
                <a:gd name="T44" fmla="*/ 163 w 345"/>
                <a:gd name="T45" fmla="*/ 227 h 228"/>
                <a:gd name="T46" fmla="*/ 152 w 345"/>
                <a:gd name="T47" fmla="*/ 222 h 228"/>
                <a:gd name="T48" fmla="*/ 144 w 345"/>
                <a:gd name="T49" fmla="*/ 215 h 228"/>
                <a:gd name="T50" fmla="*/ 139 w 345"/>
                <a:gd name="T51" fmla="*/ 208 h 228"/>
                <a:gd name="T52" fmla="*/ 144 w 345"/>
                <a:gd name="T53" fmla="*/ 200 h 228"/>
                <a:gd name="T54" fmla="*/ 149 w 345"/>
                <a:gd name="T55" fmla="*/ 192 h 228"/>
                <a:gd name="T56" fmla="*/ 139 w 345"/>
                <a:gd name="T57" fmla="*/ 183 h 228"/>
                <a:gd name="T58" fmla="*/ 61 w 345"/>
                <a:gd name="T59" fmla="*/ 131 h 228"/>
                <a:gd name="T60" fmla="*/ 57 w 345"/>
                <a:gd name="T61" fmla="*/ 128 h 228"/>
                <a:gd name="T62" fmla="*/ 49 w 345"/>
                <a:gd name="T63" fmla="*/ 127 h 228"/>
                <a:gd name="T64" fmla="*/ 34 w 345"/>
                <a:gd name="T65" fmla="*/ 133 h 228"/>
                <a:gd name="T66" fmla="*/ 22 w 345"/>
                <a:gd name="T67" fmla="*/ 131 h 228"/>
                <a:gd name="T68" fmla="*/ 9 w 345"/>
                <a:gd name="T69" fmla="*/ 127 h 228"/>
                <a:gd name="T70" fmla="*/ 4 w 345"/>
                <a:gd name="T71" fmla="*/ 120 h 228"/>
                <a:gd name="T72" fmla="*/ 0 w 345"/>
                <a:gd name="T73" fmla="*/ 112 h 228"/>
                <a:gd name="T74" fmla="*/ 4 w 345"/>
                <a:gd name="T75" fmla="*/ 102 h 228"/>
                <a:gd name="T76" fmla="*/ 9 w 345"/>
                <a:gd name="T77" fmla="*/ 95 h 228"/>
                <a:gd name="T78" fmla="*/ 22 w 345"/>
                <a:gd name="T79" fmla="*/ 89 h 228"/>
                <a:gd name="T80" fmla="*/ 34 w 345"/>
                <a:gd name="T81" fmla="*/ 89 h 228"/>
                <a:gd name="T82" fmla="*/ 49 w 345"/>
                <a:gd name="T83" fmla="*/ 95 h 228"/>
                <a:gd name="T84" fmla="*/ 57 w 345"/>
                <a:gd name="T85" fmla="*/ 95 h 228"/>
                <a:gd name="T86" fmla="*/ 61 w 345"/>
                <a:gd name="T87" fmla="*/ 39 h 228"/>
                <a:gd name="T88" fmla="*/ 139 w 345"/>
                <a:gd name="T89" fmla="*/ 40 h 228"/>
                <a:gd name="T90" fmla="*/ 149 w 345"/>
                <a:gd name="T91" fmla="*/ 33 h 228"/>
                <a:gd name="T92" fmla="*/ 144 w 345"/>
                <a:gd name="T93" fmla="*/ 24 h 228"/>
                <a:gd name="T94" fmla="*/ 139 w 345"/>
                <a:gd name="T95" fmla="*/ 15 h 228"/>
                <a:gd name="T96" fmla="*/ 144 w 345"/>
                <a:gd name="T97" fmla="*/ 10 h 228"/>
                <a:gd name="T98" fmla="*/ 152 w 345"/>
                <a:gd name="T99" fmla="*/ 1 h 228"/>
                <a:gd name="T100" fmla="*/ 163 w 345"/>
                <a:gd name="T101" fmla="*/ 0 h 228"/>
                <a:gd name="T102" fmla="*/ 177 w 345"/>
                <a:gd name="T103" fmla="*/ 0 h 228"/>
                <a:gd name="T104" fmla="*/ 190 w 345"/>
                <a:gd name="T105" fmla="*/ 1 h 228"/>
                <a:gd name="T106" fmla="*/ 199 w 345"/>
                <a:gd name="T107" fmla="*/ 10 h 228"/>
                <a:gd name="T108" fmla="*/ 201 w 345"/>
                <a:gd name="T109" fmla="*/ 15 h 228"/>
                <a:gd name="T110" fmla="*/ 199 w 345"/>
                <a:gd name="T111" fmla="*/ 24 h 228"/>
                <a:gd name="T112" fmla="*/ 193 w 345"/>
                <a:gd name="T113" fmla="*/ 33 h 228"/>
                <a:gd name="T114" fmla="*/ 201 w 345"/>
                <a:gd name="T115" fmla="*/ 4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" h="228">
                  <a:moveTo>
                    <a:pt x="201" y="39"/>
                  </a:moveTo>
                  <a:lnTo>
                    <a:pt x="277" y="39"/>
                  </a:lnTo>
                  <a:lnTo>
                    <a:pt x="277" y="89"/>
                  </a:lnTo>
                  <a:lnTo>
                    <a:pt x="283" y="95"/>
                  </a:lnTo>
                  <a:lnTo>
                    <a:pt x="290" y="95"/>
                  </a:lnTo>
                  <a:lnTo>
                    <a:pt x="294" y="95"/>
                  </a:lnTo>
                  <a:lnTo>
                    <a:pt x="302" y="92"/>
                  </a:lnTo>
                  <a:lnTo>
                    <a:pt x="307" y="89"/>
                  </a:lnTo>
                  <a:lnTo>
                    <a:pt x="313" y="89"/>
                  </a:lnTo>
                  <a:lnTo>
                    <a:pt x="318" y="89"/>
                  </a:lnTo>
                  <a:lnTo>
                    <a:pt x="324" y="92"/>
                  </a:lnTo>
                  <a:lnTo>
                    <a:pt x="331" y="95"/>
                  </a:lnTo>
                  <a:lnTo>
                    <a:pt x="337" y="99"/>
                  </a:lnTo>
                  <a:lnTo>
                    <a:pt x="339" y="102"/>
                  </a:lnTo>
                  <a:lnTo>
                    <a:pt x="344" y="106"/>
                  </a:lnTo>
                  <a:lnTo>
                    <a:pt x="344" y="112"/>
                  </a:lnTo>
                  <a:lnTo>
                    <a:pt x="344" y="117"/>
                  </a:lnTo>
                  <a:lnTo>
                    <a:pt x="339" y="120"/>
                  </a:lnTo>
                  <a:lnTo>
                    <a:pt x="337" y="124"/>
                  </a:lnTo>
                  <a:lnTo>
                    <a:pt x="331" y="127"/>
                  </a:lnTo>
                  <a:lnTo>
                    <a:pt x="324" y="131"/>
                  </a:lnTo>
                  <a:lnTo>
                    <a:pt x="318" y="131"/>
                  </a:lnTo>
                  <a:lnTo>
                    <a:pt x="313" y="133"/>
                  </a:lnTo>
                  <a:lnTo>
                    <a:pt x="307" y="133"/>
                  </a:lnTo>
                  <a:lnTo>
                    <a:pt x="302" y="131"/>
                  </a:lnTo>
                  <a:lnTo>
                    <a:pt x="294" y="127"/>
                  </a:lnTo>
                  <a:lnTo>
                    <a:pt x="290" y="127"/>
                  </a:lnTo>
                  <a:lnTo>
                    <a:pt x="283" y="128"/>
                  </a:lnTo>
                  <a:lnTo>
                    <a:pt x="277" y="131"/>
                  </a:lnTo>
                  <a:lnTo>
                    <a:pt x="277" y="183"/>
                  </a:lnTo>
                  <a:lnTo>
                    <a:pt x="204" y="183"/>
                  </a:lnTo>
                  <a:lnTo>
                    <a:pt x="201" y="183"/>
                  </a:lnTo>
                  <a:lnTo>
                    <a:pt x="194" y="190"/>
                  </a:lnTo>
                  <a:lnTo>
                    <a:pt x="193" y="192"/>
                  </a:lnTo>
                  <a:lnTo>
                    <a:pt x="193" y="193"/>
                  </a:lnTo>
                  <a:lnTo>
                    <a:pt x="199" y="200"/>
                  </a:lnTo>
                  <a:lnTo>
                    <a:pt x="201" y="202"/>
                  </a:lnTo>
                  <a:lnTo>
                    <a:pt x="201" y="208"/>
                  </a:lnTo>
                  <a:lnTo>
                    <a:pt x="201" y="212"/>
                  </a:lnTo>
                  <a:lnTo>
                    <a:pt x="199" y="215"/>
                  </a:lnTo>
                  <a:lnTo>
                    <a:pt x="194" y="218"/>
                  </a:lnTo>
                  <a:lnTo>
                    <a:pt x="190" y="222"/>
                  </a:lnTo>
                  <a:lnTo>
                    <a:pt x="183" y="225"/>
                  </a:lnTo>
                  <a:lnTo>
                    <a:pt x="177" y="227"/>
                  </a:lnTo>
                  <a:lnTo>
                    <a:pt x="171" y="227"/>
                  </a:lnTo>
                  <a:lnTo>
                    <a:pt x="163" y="227"/>
                  </a:lnTo>
                  <a:lnTo>
                    <a:pt x="158" y="225"/>
                  </a:lnTo>
                  <a:lnTo>
                    <a:pt x="152" y="222"/>
                  </a:lnTo>
                  <a:lnTo>
                    <a:pt x="145" y="218"/>
                  </a:lnTo>
                  <a:lnTo>
                    <a:pt x="144" y="215"/>
                  </a:lnTo>
                  <a:lnTo>
                    <a:pt x="139" y="212"/>
                  </a:lnTo>
                  <a:lnTo>
                    <a:pt x="139" y="208"/>
                  </a:lnTo>
                  <a:lnTo>
                    <a:pt x="139" y="202"/>
                  </a:lnTo>
                  <a:lnTo>
                    <a:pt x="144" y="200"/>
                  </a:lnTo>
                  <a:lnTo>
                    <a:pt x="149" y="193"/>
                  </a:lnTo>
                  <a:lnTo>
                    <a:pt x="149" y="192"/>
                  </a:lnTo>
                  <a:lnTo>
                    <a:pt x="145" y="190"/>
                  </a:lnTo>
                  <a:lnTo>
                    <a:pt x="139" y="183"/>
                  </a:lnTo>
                  <a:lnTo>
                    <a:pt x="61" y="183"/>
                  </a:lnTo>
                  <a:lnTo>
                    <a:pt x="61" y="131"/>
                  </a:lnTo>
                  <a:lnTo>
                    <a:pt x="61" y="133"/>
                  </a:lnTo>
                  <a:lnTo>
                    <a:pt x="57" y="128"/>
                  </a:lnTo>
                  <a:lnTo>
                    <a:pt x="50" y="127"/>
                  </a:lnTo>
                  <a:lnTo>
                    <a:pt x="49" y="127"/>
                  </a:lnTo>
                  <a:lnTo>
                    <a:pt x="41" y="131"/>
                  </a:lnTo>
                  <a:lnTo>
                    <a:pt x="34" y="133"/>
                  </a:lnTo>
                  <a:lnTo>
                    <a:pt x="28" y="133"/>
                  </a:lnTo>
                  <a:lnTo>
                    <a:pt x="22" y="131"/>
                  </a:lnTo>
                  <a:lnTo>
                    <a:pt x="19" y="131"/>
                  </a:lnTo>
                  <a:lnTo>
                    <a:pt x="9" y="127"/>
                  </a:lnTo>
                  <a:lnTo>
                    <a:pt x="6" y="124"/>
                  </a:lnTo>
                  <a:lnTo>
                    <a:pt x="4" y="120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6"/>
                  </a:lnTo>
                  <a:lnTo>
                    <a:pt x="4" y="102"/>
                  </a:lnTo>
                  <a:lnTo>
                    <a:pt x="6" y="99"/>
                  </a:lnTo>
                  <a:lnTo>
                    <a:pt x="9" y="95"/>
                  </a:lnTo>
                  <a:lnTo>
                    <a:pt x="19" y="92"/>
                  </a:lnTo>
                  <a:lnTo>
                    <a:pt x="22" y="89"/>
                  </a:lnTo>
                  <a:lnTo>
                    <a:pt x="28" y="89"/>
                  </a:lnTo>
                  <a:lnTo>
                    <a:pt x="34" y="89"/>
                  </a:lnTo>
                  <a:lnTo>
                    <a:pt x="41" y="92"/>
                  </a:lnTo>
                  <a:lnTo>
                    <a:pt x="49" y="95"/>
                  </a:lnTo>
                  <a:lnTo>
                    <a:pt x="50" y="95"/>
                  </a:lnTo>
                  <a:lnTo>
                    <a:pt x="57" y="95"/>
                  </a:lnTo>
                  <a:lnTo>
                    <a:pt x="61" y="92"/>
                  </a:lnTo>
                  <a:lnTo>
                    <a:pt x="61" y="39"/>
                  </a:lnTo>
                  <a:lnTo>
                    <a:pt x="139" y="39"/>
                  </a:lnTo>
                  <a:lnTo>
                    <a:pt x="139" y="40"/>
                  </a:lnTo>
                  <a:lnTo>
                    <a:pt x="145" y="36"/>
                  </a:lnTo>
                  <a:lnTo>
                    <a:pt x="149" y="33"/>
                  </a:lnTo>
                  <a:lnTo>
                    <a:pt x="149" y="30"/>
                  </a:lnTo>
                  <a:lnTo>
                    <a:pt x="144" y="24"/>
                  </a:lnTo>
                  <a:lnTo>
                    <a:pt x="139" y="23"/>
                  </a:lnTo>
                  <a:lnTo>
                    <a:pt x="139" y="15"/>
                  </a:lnTo>
                  <a:lnTo>
                    <a:pt x="139" y="14"/>
                  </a:lnTo>
                  <a:lnTo>
                    <a:pt x="144" y="10"/>
                  </a:lnTo>
                  <a:lnTo>
                    <a:pt x="145" y="5"/>
                  </a:lnTo>
                  <a:lnTo>
                    <a:pt x="152" y="1"/>
                  </a:lnTo>
                  <a:lnTo>
                    <a:pt x="158" y="1"/>
                  </a:lnTo>
                  <a:lnTo>
                    <a:pt x="163" y="0"/>
                  </a:lnTo>
                  <a:lnTo>
                    <a:pt x="171" y="0"/>
                  </a:lnTo>
                  <a:lnTo>
                    <a:pt x="177" y="0"/>
                  </a:lnTo>
                  <a:lnTo>
                    <a:pt x="183" y="1"/>
                  </a:lnTo>
                  <a:lnTo>
                    <a:pt x="190" y="1"/>
                  </a:lnTo>
                  <a:lnTo>
                    <a:pt x="194" y="5"/>
                  </a:lnTo>
                  <a:lnTo>
                    <a:pt x="199" y="10"/>
                  </a:lnTo>
                  <a:lnTo>
                    <a:pt x="201" y="14"/>
                  </a:lnTo>
                  <a:lnTo>
                    <a:pt x="201" y="15"/>
                  </a:lnTo>
                  <a:lnTo>
                    <a:pt x="201" y="23"/>
                  </a:lnTo>
                  <a:lnTo>
                    <a:pt x="199" y="24"/>
                  </a:lnTo>
                  <a:lnTo>
                    <a:pt x="193" y="30"/>
                  </a:lnTo>
                  <a:lnTo>
                    <a:pt x="193" y="33"/>
                  </a:lnTo>
                  <a:lnTo>
                    <a:pt x="194" y="36"/>
                  </a:lnTo>
                  <a:lnTo>
                    <a:pt x="201" y="40"/>
                  </a:lnTo>
                  <a:lnTo>
                    <a:pt x="201" y="39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16" name="Freeform 48"/>
            <p:cNvSpPr>
              <a:spLocks/>
            </p:cNvSpPr>
            <p:nvPr/>
          </p:nvSpPr>
          <p:spPr bwMode="auto">
            <a:xfrm>
              <a:off x="3355" y="1938"/>
              <a:ext cx="218" cy="184"/>
            </a:xfrm>
            <a:custGeom>
              <a:avLst/>
              <a:gdLst>
                <a:gd name="T0" fmla="*/ 0 w 218"/>
                <a:gd name="T1" fmla="*/ 183 h 184"/>
                <a:gd name="T2" fmla="*/ 83 w 218"/>
                <a:gd name="T3" fmla="*/ 178 h 184"/>
                <a:gd name="T4" fmla="*/ 86 w 218"/>
                <a:gd name="T5" fmla="*/ 172 h 184"/>
                <a:gd name="T6" fmla="*/ 80 w 218"/>
                <a:gd name="T7" fmla="*/ 164 h 184"/>
                <a:gd name="T8" fmla="*/ 80 w 218"/>
                <a:gd name="T9" fmla="*/ 157 h 184"/>
                <a:gd name="T10" fmla="*/ 83 w 218"/>
                <a:gd name="T11" fmla="*/ 148 h 184"/>
                <a:gd name="T12" fmla="*/ 95 w 218"/>
                <a:gd name="T13" fmla="*/ 142 h 184"/>
                <a:gd name="T14" fmla="*/ 108 w 218"/>
                <a:gd name="T15" fmla="*/ 142 h 184"/>
                <a:gd name="T16" fmla="*/ 116 w 218"/>
                <a:gd name="T17" fmla="*/ 142 h 184"/>
                <a:gd name="T18" fmla="*/ 127 w 218"/>
                <a:gd name="T19" fmla="*/ 144 h 184"/>
                <a:gd name="T20" fmla="*/ 136 w 218"/>
                <a:gd name="T21" fmla="*/ 154 h 184"/>
                <a:gd name="T22" fmla="*/ 139 w 218"/>
                <a:gd name="T23" fmla="*/ 159 h 184"/>
                <a:gd name="T24" fmla="*/ 136 w 218"/>
                <a:gd name="T25" fmla="*/ 168 h 184"/>
                <a:gd name="T26" fmla="*/ 133 w 218"/>
                <a:gd name="T27" fmla="*/ 177 h 184"/>
                <a:gd name="T28" fmla="*/ 141 w 218"/>
                <a:gd name="T29" fmla="*/ 183 h 184"/>
                <a:gd name="T30" fmla="*/ 217 w 218"/>
                <a:gd name="T31" fmla="*/ 38 h 184"/>
                <a:gd name="T32" fmla="*/ 139 w 218"/>
                <a:gd name="T33" fmla="*/ 40 h 184"/>
                <a:gd name="T34" fmla="*/ 133 w 218"/>
                <a:gd name="T35" fmla="*/ 33 h 184"/>
                <a:gd name="T36" fmla="*/ 136 w 218"/>
                <a:gd name="T37" fmla="*/ 24 h 184"/>
                <a:gd name="T38" fmla="*/ 139 w 218"/>
                <a:gd name="T39" fmla="*/ 15 h 184"/>
                <a:gd name="T40" fmla="*/ 136 w 218"/>
                <a:gd name="T41" fmla="*/ 10 h 184"/>
                <a:gd name="T42" fmla="*/ 127 w 218"/>
                <a:gd name="T43" fmla="*/ 1 h 184"/>
                <a:gd name="T44" fmla="*/ 116 w 218"/>
                <a:gd name="T45" fmla="*/ 0 h 184"/>
                <a:gd name="T46" fmla="*/ 102 w 218"/>
                <a:gd name="T47" fmla="*/ 0 h 184"/>
                <a:gd name="T48" fmla="*/ 89 w 218"/>
                <a:gd name="T49" fmla="*/ 1 h 184"/>
                <a:gd name="T50" fmla="*/ 81 w 218"/>
                <a:gd name="T51" fmla="*/ 10 h 184"/>
                <a:gd name="T52" fmla="*/ 77 w 218"/>
                <a:gd name="T53" fmla="*/ 15 h 184"/>
                <a:gd name="T54" fmla="*/ 81 w 218"/>
                <a:gd name="T55" fmla="*/ 24 h 184"/>
                <a:gd name="T56" fmla="*/ 86 w 218"/>
                <a:gd name="T57" fmla="*/ 33 h 184"/>
                <a:gd name="T58" fmla="*/ 80 w 218"/>
                <a:gd name="T59" fmla="*/ 40 h 184"/>
                <a:gd name="T60" fmla="*/ 0 w 218"/>
                <a:gd name="T61" fmla="*/ 38 h 184"/>
                <a:gd name="T62" fmla="*/ 6 w 218"/>
                <a:gd name="T63" fmla="*/ 95 h 184"/>
                <a:gd name="T64" fmla="*/ 15 w 218"/>
                <a:gd name="T65" fmla="*/ 95 h 184"/>
                <a:gd name="T66" fmla="*/ 28 w 218"/>
                <a:gd name="T67" fmla="*/ 89 h 184"/>
                <a:gd name="T68" fmla="*/ 40 w 218"/>
                <a:gd name="T69" fmla="*/ 89 h 184"/>
                <a:gd name="T70" fmla="*/ 53 w 218"/>
                <a:gd name="T71" fmla="*/ 95 h 184"/>
                <a:gd name="T72" fmla="*/ 61 w 218"/>
                <a:gd name="T73" fmla="*/ 102 h 184"/>
                <a:gd name="T74" fmla="*/ 62 w 218"/>
                <a:gd name="T75" fmla="*/ 112 h 184"/>
                <a:gd name="T76" fmla="*/ 61 w 218"/>
                <a:gd name="T77" fmla="*/ 119 h 184"/>
                <a:gd name="T78" fmla="*/ 53 w 218"/>
                <a:gd name="T79" fmla="*/ 125 h 184"/>
                <a:gd name="T80" fmla="*/ 40 w 218"/>
                <a:gd name="T81" fmla="*/ 129 h 184"/>
                <a:gd name="T82" fmla="*/ 28 w 218"/>
                <a:gd name="T83" fmla="*/ 132 h 184"/>
                <a:gd name="T84" fmla="*/ 15 w 218"/>
                <a:gd name="T85" fmla="*/ 125 h 184"/>
                <a:gd name="T86" fmla="*/ 6 w 218"/>
                <a:gd name="T87" fmla="*/ 12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8" h="184">
                  <a:moveTo>
                    <a:pt x="0" y="132"/>
                  </a:moveTo>
                  <a:lnTo>
                    <a:pt x="0" y="183"/>
                  </a:lnTo>
                  <a:lnTo>
                    <a:pt x="80" y="183"/>
                  </a:lnTo>
                  <a:lnTo>
                    <a:pt x="83" y="178"/>
                  </a:lnTo>
                  <a:lnTo>
                    <a:pt x="86" y="177"/>
                  </a:lnTo>
                  <a:lnTo>
                    <a:pt x="86" y="172"/>
                  </a:lnTo>
                  <a:lnTo>
                    <a:pt x="81" y="168"/>
                  </a:lnTo>
                  <a:lnTo>
                    <a:pt x="80" y="164"/>
                  </a:lnTo>
                  <a:lnTo>
                    <a:pt x="80" y="159"/>
                  </a:lnTo>
                  <a:lnTo>
                    <a:pt x="80" y="157"/>
                  </a:lnTo>
                  <a:lnTo>
                    <a:pt x="81" y="154"/>
                  </a:lnTo>
                  <a:lnTo>
                    <a:pt x="83" y="148"/>
                  </a:lnTo>
                  <a:lnTo>
                    <a:pt x="89" y="144"/>
                  </a:lnTo>
                  <a:lnTo>
                    <a:pt x="95" y="142"/>
                  </a:lnTo>
                  <a:lnTo>
                    <a:pt x="102" y="142"/>
                  </a:lnTo>
                  <a:lnTo>
                    <a:pt x="108" y="142"/>
                  </a:lnTo>
                  <a:lnTo>
                    <a:pt x="110" y="142"/>
                  </a:lnTo>
                  <a:lnTo>
                    <a:pt x="116" y="142"/>
                  </a:lnTo>
                  <a:lnTo>
                    <a:pt x="122" y="142"/>
                  </a:lnTo>
                  <a:lnTo>
                    <a:pt x="127" y="144"/>
                  </a:lnTo>
                  <a:lnTo>
                    <a:pt x="133" y="148"/>
                  </a:lnTo>
                  <a:lnTo>
                    <a:pt x="136" y="154"/>
                  </a:lnTo>
                  <a:lnTo>
                    <a:pt x="139" y="157"/>
                  </a:lnTo>
                  <a:lnTo>
                    <a:pt x="139" y="159"/>
                  </a:lnTo>
                  <a:lnTo>
                    <a:pt x="139" y="164"/>
                  </a:lnTo>
                  <a:lnTo>
                    <a:pt x="136" y="168"/>
                  </a:lnTo>
                  <a:lnTo>
                    <a:pt x="133" y="172"/>
                  </a:lnTo>
                  <a:lnTo>
                    <a:pt x="133" y="177"/>
                  </a:lnTo>
                  <a:lnTo>
                    <a:pt x="135" y="178"/>
                  </a:lnTo>
                  <a:lnTo>
                    <a:pt x="141" y="183"/>
                  </a:lnTo>
                  <a:lnTo>
                    <a:pt x="217" y="183"/>
                  </a:lnTo>
                  <a:lnTo>
                    <a:pt x="217" y="38"/>
                  </a:lnTo>
                  <a:lnTo>
                    <a:pt x="141" y="38"/>
                  </a:lnTo>
                  <a:lnTo>
                    <a:pt x="139" y="40"/>
                  </a:lnTo>
                  <a:lnTo>
                    <a:pt x="135" y="36"/>
                  </a:lnTo>
                  <a:lnTo>
                    <a:pt x="133" y="33"/>
                  </a:lnTo>
                  <a:lnTo>
                    <a:pt x="133" y="30"/>
                  </a:lnTo>
                  <a:lnTo>
                    <a:pt x="136" y="24"/>
                  </a:lnTo>
                  <a:lnTo>
                    <a:pt x="139" y="23"/>
                  </a:lnTo>
                  <a:lnTo>
                    <a:pt x="139" y="15"/>
                  </a:lnTo>
                  <a:lnTo>
                    <a:pt x="139" y="14"/>
                  </a:lnTo>
                  <a:lnTo>
                    <a:pt x="136" y="10"/>
                  </a:lnTo>
                  <a:lnTo>
                    <a:pt x="133" y="5"/>
                  </a:lnTo>
                  <a:lnTo>
                    <a:pt x="127" y="1"/>
                  </a:lnTo>
                  <a:lnTo>
                    <a:pt x="122" y="1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2" y="0"/>
                  </a:lnTo>
                  <a:lnTo>
                    <a:pt x="95" y="1"/>
                  </a:lnTo>
                  <a:lnTo>
                    <a:pt x="89" y="1"/>
                  </a:lnTo>
                  <a:lnTo>
                    <a:pt x="83" y="5"/>
                  </a:lnTo>
                  <a:lnTo>
                    <a:pt x="81" y="10"/>
                  </a:lnTo>
                  <a:lnTo>
                    <a:pt x="80" y="14"/>
                  </a:lnTo>
                  <a:lnTo>
                    <a:pt x="77" y="15"/>
                  </a:lnTo>
                  <a:lnTo>
                    <a:pt x="80" y="23"/>
                  </a:lnTo>
                  <a:lnTo>
                    <a:pt x="81" y="24"/>
                  </a:lnTo>
                  <a:lnTo>
                    <a:pt x="86" y="30"/>
                  </a:lnTo>
                  <a:lnTo>
                    <a:pt x="86" y="33"/>
                  </a:lnTo>
                  <a:lnTo>
                    <a:pt x="83" y="36"/>
                  </a:lnTo>
                  <a:lnTo>
                    <a:pt x="80" y="40"/>
                  </a:lnTo>
                  <a:lnTo>
                    <a:pt x="80" y="38"/>
                  </a:lnTo>
                  <a:lnTo>
                    <a:pt x="0" y="38"/>
                  </a:lnTo>
                  <a:lnTo>
                    <a:pt x="0" y="92"/>
                  </a:lnTo>
                  <a:lnTo>
                    <a:pt x="6" y="95"/>
                  </a:lnTo>
                  <a:lnTo>
                    <a:pt x="12" y="95"/>
                  </a:lnTo>
                  <a:lnTo>
                    <a:pt x="15" y="95"/>
                  </a:lnTo>
                  <a:lnTo>
                    <a:pt x="25" y="92"/>
                  </a:lnTo>
                  <a:lnTo>
                    <a:pt x="28" y="89"/>
                  </a:lnTo>
                  <a:lnTo>
                    <a:pt x="34" y="89"/>
                  </a:lnTo>
                  <a:lnTo>
                    <a:pt x="40" y="89"/>
                  </a:lnTo>
                  <a:lnTo>
                    <a:pt x="47" y="92"/>
                  </a:lnTo>
                  <a:lnTo>
                    <a:pt x="53" y="95"/>
                  </a:lnTo>
                  <a:lnTo>
                    <a:pt x="56" y="99"/>
                  </a:lnTo>
                  <a:lnTo>
                    <a:pt x="61" y="102"/>
                  </a:lnTo>
                  <a:lnTo>
                    <a:pt x="62" y="105"/>
                  </a:lnTo>
                  <a:lnTo>
                    <a:pt x="62" y="112"/>
                  </a:lnTo>
                  <a:lnTo>
                    <a:pt x="62" y="115"/>
                  </a:lnTo>
                  <a:lnTo>
                    <a:pt x="61" y="119"/>
                  </a:lnTo>
                  <a:lnTo>
                    <a:pt x="56" y="123"/>
                  </a:lnTo>
                  <a:lnTo>
                    <a:pt x="53" y="125"/>
                  </a:lnTo>
                  <a:lnTo>
                    <a:pt x="47" y="129"/>
                  </a:lnTo>
                  <a:lnTo>
                    <a:pt x="40" y="129"/>
                  </a:lnTo>
                  <a:lnTo>
                    <a:pt x="34" y="132"/>
                  </a:lnTo>
                  <a:lnTo>
                    <a:pt x="28" y="132"/>
                  </a:lnTo>
                  <a:lnTo>
                    <a:pt x="25" y="129"/>
                  </a:lnTo>
                  <a:lnTo>
                    <a:pt x="15" y="125"/>
                  </a:lnTo>
                  <a:lnTo>
                    <a:pt x="12" y="125"/>
                  </a:lnTo>
                  <a:lnTo>
                    <a:pt x="6" y="128"/>
                  </a:lnTo>
                  <a:lnTo>
                    <a:pt x="0" y="132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17" name="Freeform 49"/>
            <p:cNvSpPr>
              <a:spLocks/>
            </p:cNvSpPr>
            <p:nvPr/>
          </p:nvSpPr>
          <p:spPr bwMode="auto">
            <a:xfrm>
              <a:off x="2485" y="2121"/>
              <a:ext cx="281" cy="144"/>
            </a:xfrm>
            <a:custGeom>
              <a:avLst/>
              <a:gdLst>
                <a:gd name="T0" fmla="*/ 215 w 281"/>
                <a:gd name="T1" fmla="*/ 0 h 144"/>
                <a:gd name="T2" fmla="*/ 215 w 281"/>
                <a:gd name="T3" fmla="*/ 52 h 144"/>
                <a:gd name="T4" fmla="*/ 221 w 281"/>
                <a:gd name="T5" fmla="*/ 56 h 144"/>
                <a:gd name="T6" fmla="*/ 228 w 281"/>
                <a:gd name="T7" fmla="*/ 56 h 144"/>
                <a:gd name="T8" fmla="*/ 231 w 281"/>
                <a:gd name="T9" fmla="*/ 56 h 144"/>
                <a:gd name="T10" fmla="*/ 239 w 281"/>
                <a:gd name="T11" fmla="*/ 52 h 144"/>
                <a:gd name="T12" fmla="*/ 245 w 281"/>
                <a:gd name="T13" fmla="*/ 52 h 144"/>
                <a:gd name="T14" fmla="*/ 251 w 281"/>
                <a:gd name="T15" fmla="*/ 51 h 144"/>
                <a:gd name="T16" fmla="*/ 254 w 281"/>
                <a:gd name="T17" fmla="*/ 52 h 144"/>
                <a:gd name="T18" fmla="*/ 261 w 281"/>
                <a:gd name="T19" fmla="*/ 52 h 144"/>
                <a:gd name="T20" fmla="*/ 267 w 281"/>
                <a:gd name="T21" fmla="*/ 56 h 144"/>
                <a:gd name="T22" fmla="*/ 273 w 281"/>
                <a:gd name="T23" fmla="*/ 61 h 144"/>
                <a:gd name="T24" fmla="*/ 278 w 281"/>
                <a:gd name="T25" fmla="*/ 62 h 144"/>
                <a:gd name="T26" fmla="*/ 280 w 281"/>
                <a:gd name="T27" fmla="*/ 67 h 144"/>
                <a:gd name="T28" fmla="*/ 280 w 281"/>
                <a:gd name="T29" fmla="*/ 72 h 144"/>
                <a:gd name="T30" fmla="*/ 280 w 281"/>
                <a:gd name="T31" fmla="*/ 77 h 144"/>
                <a:gd name="T32" fmla="*/ 278 w 281"/>
                <a:gd name="T33" fmla="*/ 81 h 144"/>
                <a:gd name="T34" fmla="*/ 273 w 281"/>
                <a:gd name="T35" fmla="*/ 86 h 144"/>
                <a:gd name="T36" fmla="*/ 267 w 281"/>
                <a:gd name="T37" fmla="*/ 87 h 144"/>
                <a:gd name="T38" fmla="*/ 261 w 281"/>
                <a:gd name="T39" fmla="*/ 90 h 144"/>
                <a:gd name="T40" fmla="*/ 254 w 281"/>
                <a:gd name="T41" fmla="*/ 93 h 144"/>
                <a:gd name="T42" fmla="*/ 251 w 281"/>
                <a:gd name="T43" fmla="*/ 93 h 144"/>
                <a:gd name="T44" fmla="*/ 245 w 281"/>
                <a:gd name="T45" fmla="*/ 93 h 144"/>
                <a:gd name="T46" fmla="*/ 239 w 281"/>
                <a:gd name="T47" fmla="*/ 90 h 144"/>
                <a:gd name="T48" fmla="*/ 231 w 281"/>
                <a:gd name="T49" fmla="*/ 87 h 144"/>
                <a:gd name="T50" fmla="*/ 228 w 281"/>
                <a:gd name="T51" fmla="*/ 87 h 144"/>
                <a:gd name="T52" fmla="*/ 221 w 281"/>
                <a:gd name="T53" fmla="*/ 87 h 144"/>
                <a:gd name="T54" fmla="*/ 215 w 281"/>
                <a:gd name="T55" fmla="*/ 93 h 144"/>
                <a:gd name="T56" fmla="*/ 215 w 281"/>
                <a:gd name="T57" fmla="*/ 143 h 144"/>
                <a:gd name="T58" fmla="*/ 0 w 281"/>
                <a:gd name="T59" fmla="*/ 143 h 144"/>
                <a:gd name="T60" fmla="*/ 0 w 281"/>
                <a:gd name="T61" fmla="*/ 0 h 144"/>
                <a:gd name="T62" fmla="*/ 75 w 281"/>
                <a:gd name="T63" fmla="*/ 0 h 144"/>
                <a:gd name="T64" fmla="*/ 78 w 281"/>
                <a:gd name="T65" fmla="*/ 0 h 144"/>
                <a:gd name="T66" fmla="*/ 81 w 281"/>
                <a:gd name="T67" fmla="*/ 4 h 144"/>
                <a:gd name="T68" fmla="*/ 84 w 281"/>
                <a:gd name="T69" fmla="*/ 8 h 144"/>
                <a:gd name="T70" fmla="*/ 84 w 281"/>
                <a:gd name="T71" fmla="*/ 10 h 144"/>
                <a:gd name="T72" fmla="*/ 80 w 281"/>
                <a:gd name="T73" fmla="*/ 16 h 144"/>
                <a:gd name="T74" fmla="*/ 78 w 281"/>
                <a:gd name="T75" fmla="*/ 18 h 144"/>
                <a:gd name="T76" fmla="*/ 78 w 281"/>
                <a:gd name="T77" fmla="*/ 24 h 144"/>
                <a:gd name="T78" fmla="*/ 78 w 281"/>
                <a:gd name="T79" fmla="*/ 26 h 144"/>
                <a:gd name="T80" fmla="*/ 80 w 281"/>
                <a:gd name="T81" fmla="*/ 30 h 144"/>
                <a:gd name="T82" fmla="*/ 81 w 281"/>
                <a:gd name="T83" fmla="*/ 35 h 144"/>
                <a:gd name="T84" fmla="*/ 91 w 281"/>
                <a:gd name="T85" fmla="*/ 39 h 144"/>
                <a:gd name="T86" fmla="*/ 94 w 281"/>
                <a:gd name="T87" fmla="*/ 40 h 144"/>
                <a:gd name="T88" fmla="*/ 100 w 281"/>
                <a:gd name="T89" fmla="*/ 42 h 144"/>
                <a:gd name="T90" fmla="*/ 108 w 281"/>
                <a:gd name="T91" fmla="*/ 42 h 144"/>
                <a:gd name="T92" fmla="*/ 114 w 281"/>
                <a:gd name="T93" fmla="*/ 42 h 144"/>
                <a:gd name="T94" fmla="*/ 121 w 281"/>
                <a:gd name="T95" fmla="*/ 40 h 144"/>
                <a:gd name="T96" fmla="*/ 127 w 281"/>
                <a:gd name="T97" fmla="*/ 39 h 144"/>
                <a:gd name="T98" fmla="*/ 133 w 281"/>
                <a:gd name="T99" fmla="*/ 35 h 144"/>
                <a:gd name="T100" fmla="*/ 135 w 281"/>
                <a:gd name="T101" fmla="*/ 30 h 144"/>
                <a:gd name="T102" fmla="*/ 140 w 281"/>
                <a:gd name="T103" fmla="*/ 26 h 144"/>
                <a:gd name="T104" fmla="*/ 140 w 281"/>
                <a:gd name="T105" fmla="*/ 24 h 144"/>
                <a:gd name="T106" fmla="*/ 140 w 281"/>
                <a:gd name="T107" fmla="*/ 18 h 144"/>
                <a:gd name="T108" fmla="*/ 135 w 281"/>
                <a:gd name="T109" fmla="*/ 16 h 144"/>
                <a:gd name="T110" fmla="*/ 132 w 281"/>
                <a:gd name="T111" fmla="*/ 10 h 144"/>
                <a:gd name="T112" fmla="*/ 132 w 281"/>
                <a:gd name="T113" fmla="*/ 8 h 144"/>
                <a:gd name="T114" fmla="*/ 133 w 281"/>
                <a:gd name="T115" fmla="*/ 4 h 144"/>
                <a:gd name="T116" fmla="*/ 138 w 281"/>
                <a:gd name="T117" fmla="*/ 0 h 144"/>
                <a:gd name="T118" fmla="*/ 215 w 281"/>
                <a:gd name="T11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1" h="144">
                  <a:moveTo>
                    <a:pt x="215" y="0"/>
                  </a:moveTo>
                  <a:lnTo>
                    <a:pt x="215" y="52"/>
                  </a:lnTo>
                  <a:lnTo>
                    <a:pt x="221" y="56"/>
                  </a:lnTo>
                  <a:lnTo>
                    <a:pt x="228" y="56"/>
                  </a:lnTo>
                  <a:lnTo>
                    <a:pt x="231" y="56"/>
                  </a:lnTo>
                  <a:lnTo>
                    <a:pt x="239" y="52"/>
                  </a:lnTo>
                  <a:lnTo>
                    <a:pt x="245" y="52"/>
                  </a:lnTo>
                  <a:lnTo>
                    <a:pt x="251" y="51"/>
                  </a:lnTo>
                  <a:lnTo>
                    <a:pt x="254" y="52"/>
                  </a:lnTo>
                  <a:lnTo>
                    <a:pt x="261" y="52"/>
                  </a:lnTo>
                  <a:lnTo>
                    <a:pt x="267" y="56"/>
                  </a:lnTo>
                  <a:lnTo>
                    <a:pt x="273" y="61"/>
                  </a:lnTo>
                  <a:lnTo>
                    <a:pt x="278" y="62"/>
                  </a:lnTo>
                  <a:lnTo>
                    <a:pt x="280" y="67"/>
                  </a:lnTo>
                  <a:lnTo>
                    <a:pt x="280" y="72"/>
                  </a:lnTo>
                  <a:lnTo>
                    <a:pt x="280" y="77"/>
                  </a:lnTo>
                  <a:lnTo>
                    <a:pt x="278" y="81"/>
                  </a:lnTo>
                  <a:lnTo>
                    <a:pt x="273" y="86"/>
                  </a:lnTo>
                  <a:lnTo>
                    <a:pt x="267" y="87"/>
                  </a:lnTo>
                  <a:lnTo>
                    <a:pt x="261" y="90"/>
                  </a:lnTo>
                  <a:lnTo>
                    <a:pt x="254" y="93"/>
                  </a:lnTo>
                  <a:lnTo>
                    <a:pt x="251" y="93"/>
                  </a:lnTo>
                  <a:lnTo>
                    <a:pt x="245" y="93"/>
                  </a:lnTo>
                  <a:lnTo>
                    <a:pt x="239" y="90"/>
                  </a:lnTo>
                  <a:lnTo>
                    <a:pt x="231" y="87"/>
                  </a:lnTo>
                  <a:lnTo>
                    <a:pt x="228" y="87"/>
                  </a:lnTo>
                  <a:lnTo>
                    <a:pt x="221" y="87"/>
                  </a:lnTo>
                  <a:lnTo>
                    <a:pt x="215" y="93"/>
                  </a:lnTo>
                  <a:lnTo>
                    <a:pt x="215" y="143"/>
                  </a:lnTo>
                  <a:lnTo>
                    <a:pt x="0" y="143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8" y="0"/>
                  </a:lnTo>
                  <a:lnTo>
                    <a:pt x="81" y="4"/>
                  </a:lnTo>
                  <a:lnTo>
                    <a:pt x="84" y="8"/>
                  </a:lnTo>
                  <a:lnTo>
                    <a:pt x="84" y="10"/>
                  </a:lnTo>
                  <a:lnTo>
                    <a:pt x="80" y="16"/>
                  </a:lnTo>
                  <a:lnTo>
                    <a:pt x="78" y="18"/>
                  </a:lnTo>
                  <a:lnTo>
                    <a:pt x="78" y="24"/>
                  </a:lnTo>
                  <a:lnTo>
                    <a:pt x="78" y="26"/>
                  </a:lnTo>
                  <a:lnTo>
                    <a:pt x="80" y="30"/>
                  </a:lnTo>
                  <a:lnTo>
                    <a:pt x="81" y="35"/>
                  </a:lnTo>
                  <a:lnTo>
                    <a:pt x="91" y="39"/>
                  </a:lnTo>
                  <a:lnTo>
                    <a:pt x="94" y="40"/>
                  </a:lnTo>
                  <a:lnTo>
                    <a:pt x="100" y="42"/>
                  </a:lnTo>
                  <a:lnTo>
                    <a:pt x="108" y="42"/>
                  </a:lnTo>
                  <a:lnTo>
                    <a:pt x="114" y="42"/>
                  </a:lnTo>
                  <a:lnTo>
                    <a:pt x="121" y="40"/>
                  </a:lnTo>
                  <a:lnTo>
                    <a:pt x="127" y="39"/>
                  </a:lnTo>
                  <a:lnTo>
                    <a:pt x="133" y="35"/>
                  </a:lnTo>
                  <a:lnTo>
                    <a:pt x="135" y="30"/>
                  </a:lnTo>
                  <a:lnTo>
                    <a:pt x="140" y="26"/>
                  </a:lnTo>
                  <a:lnTo>
                    <a:pt x="140" y="24"/>
                  </a:lnTo>
                  <a:lnTo>
                    <a:pt x="140" y="18"/>
                  </a:lnTo>
                  <a:lnTo>
                    <a:pt x="135" y="16"/>
                  </a:lnTo>
                  <a:lnTo>
                    <a:pt x="132" y="10"/>
                  </a:lnTo>
                  <a:lnTo>
                    <a:pt x="132" y="8"/>
                  </a:lnTo>
                  <a:lnTo>
                    <a:pt x="133" y="4"/>
                  </a:lnTo>
                  <a:lnTo>
                    <a:pt x="138" y="0"/>
                  </a:lnTo>
                  <a:lnTo>
                    <a:pt x="215" y="0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18" name="Freeform 50"/>
            <p:cNvSpPr>
              <a:spLocks/>
            </p:cNvSpPr>
            <p:nvPr/>
          </p:nvSpPr>
          <p:spPr bwMode="auto">
            <a:xfrm>
              <a:off x="2705" y="2081"/>
              <a:ext cx="215" cy="184"/>
            </a:xfrm>
            <a:custGeom>
              <a:avLst/>
              <a:gdLst>
                <a:gd name="T0" fmla="*/ 214 w 215"/>
                <a:gd name="T1" fmla="*/ 40 h 184"/>
                <a:gd name="T2" fmla="*/ 209 w 215"/>
                <a:gd name="T3" fmla="*/ 97 h 184"/>
                <a:gd name="T4" fmla="*/ 199 w 215"/>
                <a:gd name="T5" fmla="*/ 97 h 184"/>
                <a:gd name="T6" fmla="*/ 187 w 215"/>
                <a:gd name="T7" fmla="*/ 91 h 184"/>
                <a:gd name="T8" fmla="*/ 174 w 215"/>
                <a:gd name="T9" fmla="*/ 92 h 184"/>
                <a:gd name="T10" fmla="*/ 163 w 215"/>
                <a:gd name="T11" fmla="*/ 97 h 184"/>
                <a:gd name="T12" fmla="*/ 154 w 215"/>
                <a:gd name="T13" fmla="*/ 103 h 184"/>
                <a:gd name="T14" fmla="*/ 152 w 215"/>
                <a:gd name="T15" fmla="*/ 113 h 184"/>
                <a:gd name="T16" fmla="*/ 154 w 215"/>
                <a:gd name="T17" fmla="*/ 122 h 184"/>
                <a:gd name="T18" fmla="*/ 163 w 215"/>
                <a:gd name="T19" fmla="*/ 127 h 184"/>
                <a:gd name="T20" fmla="*/ 174 w 215"/>
                <a:gd name="T21" fmla="*/ 133 h 184"/>
                <a:gd name="T22" fmla="*/ 187 w 215"/>
                <a:gd name="T23" fmla="*/ 133 h 184"/>
                <a:gd name="T24" fmla="*/ 199 w 215"/>
                <a:gd name="T25" fmla="*/ 127 h 184"/>
                <a:gd name="T26" fmla="*/ 209 w 215"/>
                <a:gd name="T27" fmla="*/ 127 h 184"/>
                <a:gd name="T28" fmla="*/ 214 w 215"/>
                <a:gd name="T29" fmla="*/ 183 h 184"/>
                <a:gd name="T30" fmla="*/ 0 w 215"/>
                <a:gd name="T31" fmla="*/ 133 h 184"/>
                <a:gd name="T32" fmla="*/ 12 w 215"/>
                <a:gd name="T33" fmla="*/ 127 h 184"/>
                <a:gd name="T34" fmla="*/ 22 w 215"/>
                <a:gd name="T35" fmla="*/ 130 h 184"/>
                <a:gd name="T36" fmla="*/ 34 w 215"/>
                <a:gd name="T37" fmla="*/ 133 h 184"/>
                <a:gd name="T38" fmla="*/ 44 w 215"/>
                <a:gd name="T39" fmla="*/ 130 h 184"/>
                <a:gd name="T40" fmla="*/ 56 w 215"/>
                <a:gd name="T41" fmla="*/ 123 h 184"/>
                <a:gd name="T42" fmla="*/ 62 w 215"/>
                <a:gd name="T43" fmla="*/ 116 h 184"/>
                <a:gd name="T44" fmla="*/ 62 w 215"/>
                <a:gd name="T45" fmla="*/ 107 h 184"/>
                <a:gd name="T46" fmla="*/ 56 w 215"/>
                <a:gd name="T47" fmla="*/ 101 h 184"/>
                <a:gd name="T48" fmla="*/ 44 w 215"/>
                <a:gd name="T49" fmla="*/ 92 h 184"/>
                <a:gd name="T50" fmla="*/ 34 w 215"/>
                <a:gd name="T51" fmla="*/ 91 h 184"/>
                <a:gd name="T52" fmla="*/ 22 w 215"/>
                <a:gd name="T53" fmla="*/ 92 h 184"/>
                <a:gd name="T54" fmla="*/ 12 w 215"/>
                <a:gd name="T55" fmla="*/ 97 h 184"/>
                <a:gd name="T56" fmla="*/ 0 w 215"/>
                <a:gd name="T57" fmla="*/ 92 h 184"/>
                <a:gd name="T58" fmla="*/ 77 w 215"/>
                <a:gd name="T59" fmla="*/ 40 h 184"/>
                <a:gd name="T60" fmla="*/ 84 w 215"/>
                <a:gd name="T61" fmla="*/ 34 h 184"/>
                <a:gd name="T62" fmla="*/ 80 w 215"/>
                <a:gd name="T63" fmla="*/ 26 h 184"/>
                <a:gd name="T64" fmla="*/ 77 w 215"/>
                <a:gd name="T65" fmla="*/ 18 h 184"/>
                <a:gd name="T66" fmla="*/ 80 w 215"/>
                <a:gd name="T67" fmla="*/ 11 h 184"/>
                <a:gd name="T68" fmla="*/ 89 w 215"/>
                <a:gd name="T69" fmla="*/ 4 h 184"/>
                <a:gd name="T70" fmla="*/ 99 w 215"/>
                <a:gd name="T71" fmla="*/ 0 h 184"/>
                <a:gd name="T72" fmla="*/ 116 w 215"/>
                <a:gd name="T73" fmla="*/ 0 h 184"/>
                <a:gd name="T74" fmla="*/ 124 w 215"/>
                <a:gd name="T75" fmla="*/ 4 h 184"/>
                <a:gd name="T76" fmla="*/ 136 w 215"/>
                <a:gd name="T77" fmla="*/ 11 h 184"/>
                <a:gd name="T78" fmla="*/ 138 w 215"/>
                <a:gd name="T79" fmla="*/ 18 h 184"/>
                <a:gd name="T80" fmla="*/ 136 w 215"/>
                <a:gd name="T81" fmla="*/ 26 h 184"/>
                <a:gd name="T82" fmla="*/ 130 w 215"/>
                <a:gd name="T83" fmla="*/ 34 h 184"/>
                <a:gd name="T84" fmla="*/ 136 w 215"/>
                <a:gd name="T85" fmla="*/ 4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" h="184">
                  <a:moveTo>
                    <a:pt x="138" y="40"/>
                  </a:moveTo>
                  <a:lnTo>
                    <a:pt x="214" y="40"/>
                  </a:lnTo>
                  <a:lnTo>
                    <a:pt x="214" y="92"/>
                  </a:lnTo>
                  <a:lnTo>
                    <a:pt x="209" y="97"/>
                  </a:lnTo>
                  <a:lnTo>
                    <a:pt x="204" y="97"/>
                  </a:lnTo>
                  <a:lnTo>
                    <a:pt x="199" y="97"/>
                  </a:lnTo>
                  <a:lnTo>
                    <a:pt x="191" y="92"/>
                  </a:lnTo>
                  <a:lnTo>
                    <a:pt x="187" y="91"/>
                  </a:lnTo>
                  <a:lnTo>
                    <a:pt x="180" y="91"/>
                  </a:lnTo>
                  <a:lnTo>
                    <a:pt x="174" y="92"/>
                  </a:lnTo>
                  <a:lnTo>
                    <a:pt x="169" y="92"/>
                  </a:lnTo>
                  <a:lnTo>
                    <a:pt x="163" y="97"/>
                  </a:lnTo>
                  <a:lnTo>
                    <a:pt x="158" y="101"/>
                  </a:lnTo>
                  <a:lnTo>
                    <a:pt x="154" y="103"/>
                  </a:lnTo>
                  <a:lnTo>
                    <a:pt x="152" y="107"/>
                  </a:lnTo>
                  <a:lnTo>
                    <a:pt x="152" y="113"/>
                  </a:lnTo>
                  <a:lnTo>
                    <a:pt x="152" y="116"/>
                  </a:lnTo>
                  <a:lnTo>
                    <a:pt x="154" y="122"/>
                  </a:lnTo>
                  <a:lnTo>
                    <a:pt x="158" y="123"/>
                  </a:lnTo>
                  <a:lnTo>
                    <a:pt x="163" y="127"/>
                  </a:lnTo>
                  <a:lnTo>
                    <a:pt x="169" y="130"/>
                  </a:lnTo>
                  <a:lnTo>
                    <a:pt x="174" y="133"/>
                  </a:lnTo>
                  <a:lnTo>
                    <a:pt x="180" y="133"/>
                  </a:lnTo>
                  <a:lnTo>
                    <a:pt x="187" y="133"/>
                  </a:lnTo>
                  <a:lnTo>
                    <a:pt x="191" y="130"/>
                  </a:lnTo>
                  <a:lnTo>
                    <a:pt x="199" y="127"/>
                  </a:lnTo>
                  <a:lnTo>
                    <a:pt x="204" y="127"/>
                  </a:lnTo>
                  <a:lnTo>
                    <a:pt x="209" y="127"/>
                  </a:lnTo>
                  <a:lnTo>
                    <a:pt x="214" y="133"/>
                  </a:lnTo>
                  <a:lnTo>
                    <a:pt x="214" y="183"/>
                  </a:lnTo>
                  <a:lnTo>
                    <a:pt x="0" y="183"/>
                  </a:lnTo>
                  <a:lnTo>
                    <a:pt x="0" y="133"/>
                  </a:lnTo>
                  <a:lnTo>
                    <a:pt x="6" y="127"/>
                  </a:lnTo>
                  <a:lnTo>
                    <a:pt x="12" y="127"/>
                  </a:lnTo>
                  <a:lnTo>
                    <a:pt x="14" y="127"/>
                  </a:lnTo>
                  <a:lnTo>
                    <a:pt x="22" y="130"/>
                  </a:lnTo>
                  <a:lnTo>
                    <a:pt x="28" y="133"/>
                  </a:lnTo>
                  <a:lnTo>
                    <a:pt x="34" y="133"/>
                  </a:lnTo>
                  <a:lnTo>
                    <a:pt x="39" y="133"/>
                  </a:lnTo>
                  <a:lnTo>
                    <a:pt x="44" y="130"/>
                  </a:lnTo>
                  <a:lnTo>
                    <a:pt x="50" y="127"/>
                  </a:lnTo>
                  <a:lnTo>
                    <a:pt x="56" y="123"/>
                  </a:lnTo>
                  <a:lnTo>
                    <a:pt x="59" y="122"/>
                  </a:lnTo>
                  <a:lnTo>
                    <a:pt x="62" y="116"/>
                  </a:lnTo>
                  <a:lnTo>
                    <a:pt x="62" y="113"/>
                  </a:lnTo>
                  <a:lnTo>
                    <a:pt x="62" y="107"/>
                  </a:lnTo>
                  <a:lnTo>
                    <a:pt x="59" y="103"/>
                  </a:lnTo>
                  <a:lnTo>
                    <a:pt x="56" y="101"/>
                  </a:lnTo>
                  <a:lnTo>
                    <a:pt x="50" y="97"/>
                  </a:lnTo>
                  <a:lnTo>
                    <a:pt x="44" y="92"/>
                  </a:lnTo>
                  <a:lnTo>
                    <a:pt x="39" y="92"/>
                  </a:lnTo>
                  <a:lnTo>
                    <a:pt x="34" y="91"/>
                  </a:lnTo>
                  <a:lnTo>
                    <a:pt x="28" y="91"/>
                  </a:lnTo>
                  <a:lnTo>
                    <a:pt x="22" y="92"/>
                  </a:lnTo>
                  <a:lnTo>
                    <a:pt x="14" y="97"/>
                  </a:lnTo>
                  <a:lnTo>
                    <a:pt x="12" y="97"/>
                  </a:lnTo>
                  <a:lnTo>
                    <a:pt x="6" y="97"/>
                  </a:lnTo>
                  <a:lnTo>
                    <a:pt x="0" y="92"/>
                  </a:lnTo>
                  <a:lnTo>
                    <a:pt x="0" y="40"/>
                  </a:lnTo>
                  <a:lnTo>
                    <a:pt x="77" y="40"/>
                  </a:lnTo>
                  <a:lnTo>
                    <a:pt x="81" y="36"/>
                  </a:lnTo>
                  <a:lnTo>
                    <a:pt x="84" y="34"/>
                  </a:lnTo>
                  <a:lnTo>
                    <a:pt x="84" y="31"/>
                  </a:lnTo>
                  <a:lnTo>
                    <a:pt x="80" y="26"/>
                  </a:lnTo>
                  <a:lnTo>
                    <a:pt x="77" y="21"/>
                  </a:lnTo>
                  <a:lnTo>
                    <a:pt x="77" y="18"/>
                  </a:lnTo>
                  <a:lnTo>
                    <a:pt x="77" y="14"/>
                  </a:lnTo>
                  <a:lnTo>
                    <a:pt x="80" y="11"/>
                  </a:lnTo>
                  <a:lnTo>
                    <a:pt x="83" y="5"/>
                  </a:lnTo>
                  <a:lnTo>
                    <a:pt x="89" y="4"/>
                  </a:lnTo>
                  <a:lnTo>
                    <a:pt x="94" y="0"/>
                  </a:lnTo>
                  <a:lnTo>
                    <a:pt x="99" y="0"/>
                  </a:lnTo>
                  <a:lnTo>
                    <a:pt x="108" y="0"/>
                  </a:lnTo>
                  <a:lnTo>
                    <a:pt x="116" y="0"/>
                  </a:lnTo>
                  <a:lnTo>
                    <a:pt x="119" y="0"/>
                  </a:lnTo>
                  <a:lnTo>
                    <a:pt x="124" y="4"/>
                  </a:lnTo>
                  <a:lnTo>
                    <a:pt x="132" y="5"/>
                  </a:lnTo>
                  <a:lnTo>
                    <a:pt x="136" y="11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6" y="21"/>
                  </a:lnTo>
                  <a:lnTo>
                    <a:pt x="136" y="26"/>
                  </a:lnTo>
                  <a:lnTo>
                    <a:pt x="130" y="30"/>
                  </a:lnTo>
                  <a:lnTo>
                    <a:pt x="130" y="34"/>
                  </a:lnTo>
                  <a:lnTo>
                    <a:pt x="132" y="36"/>
                  </a:lnTo>
                  <a:lnTo>
                    <a:pt x="136" y="40"/>
                  </a:lnTo>
                  <a:lnTo>
                    <a:pt x="138" y="40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19" name="Freeform 51"/>
            <p:cNvSpPr>
              <a:spLocks/>
            </p:cNvSpPr>
            <p:nvPr/>
          </p:nvSpPr>
          <p:spPr bwMode="auto">
            <a:xfrm>
              <a:off x="2859" y="2121"/>
              <a:ext cx="279" cy="144"/>
            </a:xfrm>
            <a:custGeom>
              <a:avLst/>
              <a:gdLst>
                <a:gd name="T0" fmla="*/ 278 w 279"/>
                <a:gd name="T1" fmla="*/ 0 h 144"/>
                <a:gd name="T2" fmla="*/ 271 w 279"/>
                <a:gd name="T3" fmla="*/ 56 h 144"/>
                <a:gd name="T4" fmla="*/ 265 w 279"/>
                <a:gd name="T5" fmla="*/ 56 h 144"/>
                <a:gd name="T6" fmla="*/ 251 w 279"/>
                <a:gd name="T7" fmla="*/ 51 h 144"/>
                <a:gd name="T8" fmla="*/ 238 w 279"/>
                <a:gd name="T9" fmla="*/ 52 h 144"/>
                <a:gd name="T10" fmla="*/ 225 w 279"/>
                <a:gd name="T11" fmla="*/ 56 h 144"/>
                <a:gd name="T12" fmla="*/ 217 w 279"/>
                <a:gd name="T13" fmla="*/ 62 h 144"/>
                <a:gd name="T14" fmla="*/ 216 w 279"/>
                <a:gd name="T15" fmla="*/ 72 h 144"/>
                <a:gd name="T16" fmla="*/ 217 w 279"/>
                <a:gd name="T17" fmla="*/ 81 h 144"/>
                <a:gd name="T18" fmla="*/ 225 w 279"/>
                <a:gd name="T19" fmla="*/ 87 h 144"/>
                <a:gd name="T20" fmla="*/ 238 w 279"/>
                <a:gd name="T21" fmla="*/ 93 h 144"/>
                <a:gd name="T22" fmla="*/ 251 w 279"/>
                <a:gd name="T23" fmla="*/ 93 h 144"/>
                <a:gd name="T24" fmla="*/ 265 w 279"/>
                <a:gd name="T25" fmla="*/ 87 h 144"/>
                <a:gd name="T26" fmla="*/ 271 w 279"/>
                <a:gd name="T27" fmla="*/ 87 h 144"/>
                <a:gd name="T28" fmla="*/ 278 w 279"/>
                <a:gd name="T29" fmla="*/ 143 h 144"/>
                <a:gd name="T30" fmla="*/ 61 w 279"/>
                <a:gd name="T31" fmla="*/ 93 h 144"/>
                <a:gd name="T32" fmla="*/ 52 w 279"/>
                <a:gd name="T33" fmla="*/ 87 h 144"/>
                <a:gd name="T34" fmla="*/ 39 w 279"/>
                <a:gd name="T35" fmla="*/ 90 h 144"/>
                <a:gd name="T36" fmla="*/ 28 w 279"/>
                <a:gd name="T37" fmla="*/ 93 h 144"/>
                <a:gd name="T38" fmla="*/ 15 w 279"/>
                <a:gd name="T39" fmla="*/ 90 h 144"/>
                <a:gd name="T40" fmla="*/ 6 w 279"/>
                <a:gd name="T41" fmla="*/ 83 h 144"/>
                <a:gd name="T42" fmla="*/ 0 w 279"/>
                <a:gd name="T43" fmla="*/ 75 h 144"/>
                <a:gd name="T44" fmla="*/ 0 w 279"/>
                <a:gd name="T45" fmla="*/ 67 h 144"/>
                <a:gd name="T46" fmla="*/ 6 w 279"/>
                <a:gd name="T47" fmla="*/ 61 h 144"/>
                <a:gd name="T48" fmla="*/ 15 w 279"/>
                <a:gd name="T49" fmla="*/ 52 h 144"/>
                <a:gd name="T50" fmla="*/ 28 w 279"/>
                <a:gd name="T51" fmla="*/ 51 h 144"/>
                <a:gd name="T52" fmla="*/ 39 w 279"/>
                <a:gd name="T53" fmla="*/ 52 h 144"/>
                <a:gd name="T54" fmla="*/ 52 w 279"/>
                <a:gd name="T55" fmla="*/ 56 h 144"/>
                <a:gd name="T56" fmla="*/ 61 w 279"/>
                <a:gd name="T57" fmla="*/ 52 h 144"/>
                <a:gd name="T58" fmla="*/ 140 w 279"/>
                <a:gd name="T59" fmla="*/ 0 h 144"/>
                <a:gd name="T60" fmla="*/ 148 w 279"/>
                <a:gd name="T61" fmla="*/ 8 h 144"/>
                <a:gd name="T62" fmla="*/ 142 w 279"/>
                <a:gd name="T63" fmla="*/ 16 h 144"/>
                <a:gd name="T64" fmla="*/ 140 w 279"/>
                <a:gd name="T65" fmla="*/ 24 h 144"/>
                <a:gd name="T66" fmla="*/ 142 w 279"/>
                <a:gd name="T67" fmla="*/ 30 h 144"/>
                <a:gd name="T68" fmla="*/ 151 w 279"/>
                <a:gd name="T69" fmla="*/ 39 h 144"/>
                <a:gd name="T70" fmla="*/ 164 w 279"/>
                <a:gd name="T71" fmla="*/ 42 h 144"/>
                <a:gd name="T72" fmla="*/ 178 w 279"/>
                <a:gd name="T73" fmla="*/ 42 h 144"/>
                <a:gd name="T74" fmla="*/ 189 w 279"/>
                <a:gd name="T75" fmla="*/ 39 h 144"/>
                <a:gd name="T76" fmla="*/ 199 w 279"/>
                <a:gd name="T77" fmla="*/ 30 h 144"/>
                <a:gd name="T78" fmla="*/ 202 w 279"/>
                <a:gd name="T79" fmla="*/ 24 h 144"/>
                <a:gd name="T80" fmla="*/ 199 w 279"/>
                <a:gd name="T81" fmla="*/ 16 h 144"/>
                <a:gd name="T82" fmla="*/ 194 w 279"/>
                <a:gd name="T83" fmla="*/ 8 h 144"/>
                <a:gd name="T84" fmla="*/ 202 w 279"/>
                <a:gd name="T8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9" h="144">
                  <a:moveTo>
                    <a:pt x="203" y="0"/>
                  </a:moveTo>
                  <a:lnTo>
                    <a:pt x="278" y="0"/>
                  </a:lnTo>
                  <a:lnTo>
                    <a:pt x="278" y="52"/>
                  </a:lnTo>
                  <a:lnTo>
                    <a:pt x="271" y="56"/>
                  </a:lnTo>
                  <a:lnTo>
                    <a:pt x="266" y="56"/>
                  </a:lnTo>
                  <a:lnTo>
                    <a:pt x="265" y="56"/>
                  </a:lnTo>
                  <a:lnTo>
                    <a:pt x="257" y="52"/>
                  </a:lnTo>
                  <a:lnTo>
                    <a:pt x="251" y="51"/>
                  </a:lnTo>
                  <a:lnTo>
                    <a:pt x="244" y="51"/>
                  </a:lnTo>
                  <a:lnTo>
                    <a:pt x="238" y="52"/>
                  </a:lnTo>
                  <a:lnTo>
                    <a:pt x="235" y="52"/>
                  </a:lnTo>
                  <a:lnTo>
                    <a:pt x="225" y="56"/>
                  </a:lnTo>
                  <a:lnTo>
                    <a:pt x="222" y="61"/>
                  </a:lnTo>
                  <a:lnTo>
                    <a:pt x="217" y="62"/>
                  </a:lnTo>
                  <a:lnTo>
                    <a:pt x="216" y="67"/>
                  </a:lnTo>
                  <a:lnTo>
                    <a:pt x="216" y="72"/>
                  </a:lnTo>
                  <a:lnTo>
                    <a:pt x="216" y="75"/>
                  </a:lnTo>
                  <a:lnTo>
                    <a:pt x="217" y="81"/>
                  </a:lnTo>
                  <a:lnTo>
                    <a:pt x="222" y="83"/>
                  </a:lnTo>
                  <a:lnTo>
                    <a:pt x="225" y="87"/>
                  </a:lnTo>
                  <a:lnTo>
                    <a:pt x="235" y="90"/>
                  </a:lnTo>
                  <a:lnTo>
                    <a:pt x="238" y="93"/>
                  </a:lnTo>
                  <a:lnTo>
                    <a:pt x="244" y="93"/>
                  </a:lnTo>
                  <a:lnTo>
                    <a:pt x="251" y="93"/>
                  </a:lnTo>
                  <a:lnTo>
                    <a:pt x="257" y="90"/>
                  </a:lnTo>
                  <a:lnTo>
                    <a:pt x="265" y="87"/>
                  </a:lnTo>
                  <a:lnTo>
                    <a:pt x="266" y="87"/>
                  </a:lnTo>
                  <a:lnTo>
                    <a:pt x="271" y="87"/>
                  </a:lnTo>
                  <a:lnTo>
                    <a:pt x="278" y="93"/>
                  </a:lnTo>
                  <a:lnTo>
                    <a:pt x="278" y="143"/>
                  </a:lnTo>
                  <a:lnTo>
                    <a:pt x="61" y="143"/>
                  </a:lnTo>
                  <a:lnTo>
                    <a:pt x="61" y="93"/>
                  </a:lnTo>
                  <a:lnTo>
                    <a:pt x="55" y="87"/>
                  </a:lnTo>
                  <a:lnTo>
                    <a:pt x="52" y="87"/>
                  </a:lnTo>
                  <a:lnTo>
                    <a:pt x="47" y="87"/>
                  </a:lnTo>
                  <a:lnTo>
                    <a:pt x="39" y="90"/>
                  </a:lnTo>
                  <a:lnTo>
                    <a:pt x="34" y="93"/>
                  </a:lnTo>
                  <a:lnTo>
                    <a:pt x="28" y="93"/>
                  </a:lnTo>
                  <a:lnTo>
                    <a:pt x="22" y="93"/>
                  </a:lnTo>
                  <a:lnTo>
                    <a:pt x="15" y="90"/>
                  </a:lnTo>
                  <a:lnTo>
                    <a:pt x="11" y="87"/>
                  </a:lnTo>
                  <a:lnTo>
                    <a:pt x="6" y="83"/>
                  </a:lnTo>
                  <a:lnTo>
                    <a:pt x="1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7"/>
                  </a:lnTo>
                  <a:lnTo>
                    <a:pt x="1" y="62"/>
                  </a:lnTo>
                  <a:lnTo>
                    <a:pt x="6" y="61"/>
                  </a:lnTo>
                  <a:lnTo>
                    <a:pt x="11" y="56"/>
                  </a:lnTo>
                  <a:lnTo>
                    <a:pt x="15" y="52"/>
                  </a:lnTo>
                  <a:lnTo>
                    <a:pt x="22" y="52"/>
                  </a:lnTo>
                  <a:lnTo>
                    <a:pt x="28" y="51"/>
                  </a:lnTo>
                  <a:lnTo>
                    <a:pt x="34" y="51"/>
                  </a:lnTo>
                  <a:lnTo>
                    <a:pt x="39" y="52"/>
                  </a:lnTo>
                  <a:lnTo>
                    <a:pt x="47" y="56"/>
                  </a:lnTo>
                  <a:lnTo>
                    <a:pt x="52" y="56"/>
                  </a:lnTo>
                  <a:lnTo>
                    <a:pt x="55" y="56"/>
                  </a:lnTo>
                  <a:lnTo>
                    <a:pt x="61" y="52"/>
                  </a:lnTo>
                  <a:lnTo>
                    <a:pt x="61" y="0"/>
                  </a:lnTo>
                  <a:lnTo>
                    <a:pt x="140" y="0"/>
                  </a:lnTo>
                  <a:lnTo>
                    <a:pt x="146" y="4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2" y="16"/>
                  </a:lnTo>
                  <a:lnTo>
                    <a:pt x="140" y="18"/>
                  </a:lnTo>
                  <a:lnTo>
                    <a:pt x="140" y="24"/>
                  </a:lnTo>
                  <a:lnTo>
                    <a:pt x="140" y="26"/>
                  </a:lnTo>
                  <a:lnTo>
                    <a:pt x="142" y="30"/>
                  </a:lnTo>
                  <a:lnTo>
                    <a:pt x="148" y="35"/>
                  </a:lnTo>
                  <a:lnTo>
                    <a:pt x="151" y="39"/>
                  </a:lnTo>
                  <a:lnTo>
                    <a:pt x="157" y="39"/>
                  </a:lnTo>
                  <a:lnTo>
                    <a:pt x="164" y="42"/>
                  </a:lnTo>
                  <a:lnTo>
                    <a:pt x="170" y="42"/>
                  </a:lnTo>
                  <a:lnTo>
                    <a:pt x="178" y="42"/>
                  </a:lnTo>
                  <a:lnTo>
                    <a:pt x="183" y="39"/>
                  </a:lnTo>
                  <a:lnTo>
                    <a:pt x="189" y="39"/>
                  </a:lnTo>
                  <a:lnTo>
                    <a:pt x="195" y="35"/>
                  </a:lnTo>
                  <a:lnTo>
                    <a:pt x="199" y="30"/>
                  </a:lnTo>
                  <a:lnTo>
                    <a:pt x="202" y="26"/>
                  </a:lnTo>
                  <a:lnTo>
                    <a:pt x="202" y="24"/>
                  </a:lnTo>
                  <a:lnTo>
                    <a:pt x="202" y="18"/>
                  </a:lnTo>
                  <a:lnTo>
                    <a:pt x="199" y="16"/>
                  </a:lnTo>
                  <a:lnTo>
                    <a:pt x="194" y="10"/>
                  </a:lnTo>
                  <a:lnTo>
                    <a:pt x="194" y="8"/>
                  </a:lnTo>
                  <a:lnTo>
                    <a:pt x="195" y="4"/>
                  </a:lnTo>
                  <a:lnTo>
                    <a:pt x="202" y="0"/>
                  </a:lnTo>
                  <a:lnTo>
                    <a:pt x="203" y="0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20" name="Freeform 52"/>
            <p:cNvSpPr>
              <a:spLocks/>
            </p:cNvSpPr>
            <p:nvPr/>
          </p:nvSpPr>
          <p:spPr bwMode="auto">
            <a:xfrm>
              <a:off x="3075" y="2121"/>
              <a:ext cx="343" cy="144"/>
            </a:xfrm>
            <a:custGeom>
              <a:avLst/>
              <a:gdLst>
                <a:gd name="T0" fmla="*/ 278 w 343"/>
                <a:gd name="T1" fmla="*/ 0 h 144"/>
                <a:gd name="T2" fmla="*/ 285 w 343"/>
                <a:gd name="T3" fmla="*/ 56 h 144"/>
                <a:gd name="T4" fmla="*/ 294 w 343"/>
                <a:gd name="T5" fmla="*/ 56 h 144"/>
                <a:gd name="T6" fmla="*/ 307 w 343"/>
                <a:gd name="T7" fmla="*/ 51 h 144"/>
                <a:gd name="T8" fmla="*/ 319 w 343"/>
                <a:gd name="T9" fmla="*/ 52 h 144"/>
                <a:gd name="T10" fmla="*/ 330 w 343"/>
                <a:gd name="T11" fmla="*/ 56 h 144"/>
                <a:gd name="T12" fmla="*/ 340 w 343"/>
                <a:gd name="T13" fmla="*/ 62 h 144"/>
                <a:gd name="T14" fmla="*/ 342 w 343"/>
                <a:gd name="T15" fmla="*/ 72 h 144"/>
                <a:gd name="T16" fmla="*/ 340 w 343"/>
                <a:gd name="T17" fmla="*/ 81 h 144"/>
                <a:gd name="T18" fmla="*/ 330 w 343"/>
                <a:gd name="T19" fmla="*/ 87 h 144"/>
                <a:gd name="T20" fmla="*/ 319 w 343"/>
                <a:gd name="T21" fmla="*/ 93 h 144"/>
                <a:gd name="T22" fmla="*/ 307 w 343"/>
                <a:gd name="T23" fmla="*/ 93 h 144"/>
                <a:gd name="T24" fmla="*/ 294 w 343"/>
                <a:gd name="T25" fmla="*/ 87 h 144"/>
                <a:gd name="T26" fmla="*/ 285 w 343"/>
                <a:gd name="T27" fmla="*/ 87 h 144"/>
                <a:gd name="T28" fmla="*/ 278 w 343"/>
                <a:gd name="T29" fmla="*/ 143 h 144"/>
                <a:gd name="T30" fmla="*/ 61 w 343"/>
                <a:gd name="T31" fmla="*/ 93 h 144"/>
                <a:gd name="T32" fmla="*/ 49 w 343"/>
                <a:gd name="T33" fmla="*/ 87 h 144"/>
                <a:gd name="T34" fmla="*/ 34 w 343"/>
                <a:gd name="T35" fmla="*/ 93 h 144"/>
                <a:gd name="T36" fmla="*/ 22 w 343"/>
                <a:gd name="T37" fmla="*/ 93 h 144"/>
                <a:gd name="T38" fmla="*/ 11 w 343"/>
                <a:gd name="T39" fmla="*/ 87 h 144"/>
                <a:gd name="T40" fmla="*/ 1 w 343"/>
                <a:gd name="T41" fmla="*/ 81 h 144"/>
                <a:gd name="T42" fmla="*/ 0 w 343"/>
                <a:gd name="T43" fmla="*/ 72 h 144"/>
                <a:gd name="T44" fmla="*/ 1 w 343"/>
                <a:gd name="T45" fmla="*/ 62 h 144"/>
                <a:gd name="T46" fmla="*/ 11 w 343"/>
                <a:gd name="T47" fmla="*/ 56 h 144"/>
                <a:gd name="T48" fmla="*/ 22 w 343"/>
                <a:gd name="T49" fmla="*/ 52 h 144"/>
                <a:gd name="T50" fmla="*/ 34 w 343"/>
                <a:gd name="T51" fmla="*/ 51 h 144"/>
                <a:gd name="T52" fmla="*/ 49 w 343"/>
                <a:gd name="T53" fmla="*/ 56 h 144"/>
                <a:gd name="T54" fmla="*/ 61 w 343"/>
                <a:gd name="T55" fmla="*/ 52 h 144"/>
                <a:gd name="T56" fmla="*/ 137 w 343"/>
                <a:gd name="T57" fmla="*/ 0 h 144"/>
                <a:gd name="T58" fmla="*/ 145 w 343"/>
                <a:gd name="T59" fmla="*/ 4 h 144"/>
                <a:gd name="T60" fmla="*/ 148 w 343"/>
                <a:gd name="T61" fmla="*/ 10 h 144"/>
                <a:gd name="T62" fmla="*/ 139 w 343"/>
                <a:gd name="T63" fmla="*/ 18 h 144"/>
                <a:gd name="T64" fmla="*/ 139 w 343"/>
                <a:gd name="T65" fmla="*/ 26 h 144"/>
                <a:gd name="T66" fmla="*/ 145 w 343"/>
                <a:gd name="T67" fmla="*/ 35 h 144"/>
                <a:gd name="T68" fmla="*/ 158 w 343"/>
                <a:gd name="T69" fmla="*/ 40 h 144"/>
                <a:gd name="T70" fmla="*/ 171 w 343"/>
                <a:gd name="T71" fmla="*/ 42 h 144"/>
                <a:gd name="T72" fmla="*/ 183 w 343"/>
                <a:gd name="T73" fmla="*/ 40 h 144"/>
                <a:gd name="T74" fmla="*/ 196 w 343"/>
                <a:gd name="T75" fmla="*/ 35 h 144"/>
                <a:gd name="T76" fmla="*/ 202 w 343"/>
                <a:gd name="T77" fmla="*/ 26 h 144"/>
                <a:gd name="T78" fmla="*/ 202 w 343"/>
                <a:gd name="T79" fmla="*/ 18 h 144"/>
                <a:gd name="T80" fmla="*/ 193 w 343"/>
                <a:gd name="T81" fmla="*/ 10 h 144"/>
                <a:gd name="T82" fmla="*/ 196 w 343"/>
                <a:gd name="T83" fmla="*/ 4 h 144"/>
                <a:gd name="T84" fmla="*/ 204 w 343"/>
                <a:gd name="T8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3" h="144">
                  <a:moveTo>
                    <a:pt x="204" y="0"/>
                  </a:moveTo>
                  <a:lnTo>
                    <a:pt x="278" y="0"/>
                  </a:lnTo>
                  <a:lnTo>
                    <a:pt x="278" y="52"/>
                  </a:lnTo>
                  <a:lnTo>
                    <a:pt x="285" y="56"/>
                  </a:lnTo>
                  <a:lnTo>
                    <a:pt x="289" y="56"/>
                  </a:lnTo>
                  <a:lnTo>
                    <a:pt x="294" y="56"/>
                  </a:lnTo>
                  <a:lnTo>
                    <a:pt x="302" y="52"/>
                  </a:lnTo>
                  <a:lnTo>
                    <a:pt x="307" y="51"/>
                  </a:lnTo>
                  <a:lnTo>
                    <a:pt x="313" y="51"/>
                  </a:lnTo>
                  <a:lnTo>
                    <a:pt x="319" y="52"/>
                  </a:lnTo>
                  <a:lnTo>
                    <a:pt x="326" y="52"/>
                  </a:lnTo>
                  <a:lnTo>
                    <a:pt x="330" y="56"/>
                  </a:lnTo>
                  <a:lnTo>
                    <a:pt x="335" y="61"/>
                  </a:lnTo>
                  <a:lnTo>
                    <a:pt x="340" y="62"/>
                  </a:lnTo>
                  <a:lnTo>
                    <a:pt x="342" y="67"/>
                  </a:lnTo>
                  <a:lnTo>
                    <a:pt x="342" y="72"/>
                  </a:lnTo>
                  <a:lnTo>
                    <a:pt x="342" y="75"/>
                  </a:lnTo>
                  <a:lnTo>
                    <a:pt x="340" y="81"/>
                  </a:lnTo>
                  <a:lnTo>
                    <a:pt x="335" y="83"/>
                  </a:lnTo>
                  <a:lnTo>
                    <a:pt x="330" y="87"/>
                  </a:lnTo>
                  <a:lnTo>
                    <a:pt x="326" y="90"/>
                  </a:lnTo>
                  <a:lnTo>
                    <a:pt x="319" y="93"/>
                  </a:lnTo>
                  <a:lnTo>
                    <a:pt x="313" y="93"/>
                  </a:lnTo>
                  <a:lnTo>
                    <a:pt x="307" y="93"/>
                  </a:lnTo>
                  <a:lnTo>
                    <a:pt x="302" y="90"/>
                  </a:lnTo>
                  <a:lnTo>
                    <a:pt x="294" y="87"/>
                  </a:lnTo>
                  <a:lnTo>
                    <a:pt x="289" y="87"/>
                  </a:lnTo>
                  <a:lnTo>
                    <a:pt x="285" y="87"/>
                  </a:lnTo>
                  <a:lnTo>
                    <a:pt x="278" y="93"/>
                  </a:lnTo>
                  <a:lnTo>
                    <a:pt x="278" y="143"/>
                  </a:lnTo>
                  <a:lnTo>
                    <a:pt x="61" y="143"/>
                  </a:lnTo>
                  <a:lnTo>
                    <a:pt x="61" y="93"/>
                  </a:lnTo>
                  <a:lnTo>
                    <a:pt x="55" y="87"/>
                  </a:lnTo>
                  <a:lnTo>
                    <a:pt x="49" y="87"/>
                  </a:lnTo>
                  <a:lnTo>
                    <a:pt x="41" y="90"/>
                  </a:lnTo>
                  <a:lnTo>
                    <a:pt x="34" y="93"/>
                  </a:lnTo>
                  <a:lnTo>
                    <a:pt x="28" y="93"/>
                  </a:lnTo>
                  <a:lnTo>
                    <a:pt x="22" y="93"/>
                  </a:lnTo>
                  <a:lnTo>
                    <a:pt x="19" y="90"/>
                  </a:lnTo>
                  <a:lnTo>
                    <a:pt x="11" y="87"/>
                  </a:lnTo>
                  <a:lnTo>
                    <a:pt x="4" y="83"/>
                  </a:lnTo>
                  <a:lnTo>
                    <a:pt x="1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7"/>
                  </a:lnTo>
                  <a:lnTo>
                    <a:pt x="1" y="62"/>
                  </a:lnTo>
                  <a:lnTo>
                    <a:pt x="4" y="61"/>
                  </a:lnTo>
                  <a:lnTo>
                    <a:pt x="11" y="56"/>
                  </a:lnTo>
                  <a:lnTo>
                    <a:pt x="19" y="52"/>
                  </a:lnTo>
                  <a:lnTo>
                    <a:pt x="22" y="52"/>
                  </a:lnTo>
                  <a:lnTo>
                    <a:pt x="28" y="51"/>
                  </a:lnTo>
                  <a:lnTo>
                    <a:pt x="34" y="51"/>
                  </a:lnTo>
                  <a:lnTo>
                    <a:pt x="41" y="52"/>
                  </a:lnTo>
                  <a:lnTo>
                    <a:pt x="49" y="56"/>
                  </a:lnTo>
                  <a:lnTo>
                    <a:pt x="55" y="56"/>
                  </a:lnTo>
                  <a:lnTo>
                    <a:pt x="61" y="52"/>
                  </a:lnTo>
                  <a:lnTo>
                    <a:pt x="61" y="0"/>
                  </a:lnTo>
                  <a:lnTo>
                    <a:pt x="137" y="0"/>
                  </a:lnTo>
                  <a:lnTo>
                    <a:pt x="139" y="0"/>
                  </a:lnTo>
                  <a:lnTo>
                    <a:pt x="145" y="4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4" y="16"/>
                  </a:lnTo>
                  <a:lnTo>
                    <a:pt x="139" y="18"/>
                  </a:lnTo>
                  <a:lnTo>
                    <a:pt x="139" y="24"/>
                  </a:lnTo>
                  <a:lnTo>
                    <a:pt x="139" y="26"/>
                  </a:lnTo>
                  <a:lnTo>
                    <a:pt x="144" y="30"/>
                  </a:lnTo>
                  <a:lnTo>
                    <a:pt x="145" y="35"/>
                  </a:lnTo>
                  <a:lnTo>
                    <a:pt x="152" y="39"/>
                  </a:lnTo>
                  <a:lnTo>
                    <a:pt x="158" y="40"/>
                  </a:lnTo>
                  <a:lnTo>
                    <a:pt x="163" y="42"/>
                  </a:lnTo>
                  <a:lnTo>
                    <a:pt x="171" y="42"/>
                  </a:lnTo>
                  <a:lnTo>
                    <a:pt x="177" y="42"/>
                  </a:lnTo>
                  <a:lnTo>
                    <a:pt x="183" y="40"/>
                  </a:lnTo>
                  <a:lnTo>
                    <a:pt x="190" y="39"/>
                  </a:lnTo>
                  <a:lnTo>
                    <a:pt x="196" y="35"/>
                  </a:lnTo>
                  <a:lnTo>
                    <a:pt x="199" y="30"/>
                  </a:lnTo>
                  <a:lnTo>
                    <a:pt x="202" y="26"/>
                  </a:lnTo>
                  <a:lnTo>
                    <a:pt x="202" y="24"/>
                  </a:lnTo>
                  <a:lnTo>
                    <a:pt x="202" y="18"/>
                  </a:lnTo>
                  <a:lnTo>
                    <a:pt x="199" y="16"/>
                  </a:lnTo>
                  <a:lnTo>
                    <a:pt x="193" y="10"/>
                  </a:lnTo>
                  <a:lnTo>
                    <a:pt x="193" y="8"/>
                  </a:lnTo>
                  <a:lnTo>
                    <a:pt x="196" y="4"/>
                  </a:lnTo>
                  <a:lnTo>
                    <a:pt x="202" y="0"/>
                  </a:lnTo>
                  <a:lnTo>
                    <a:pt x="204" y="0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21" name="Freeform 53"/>
            <p:cNvSpPr>
              <a:spLocks/>
            </p:cNvSpPr>
            <p:nvPr/>
          </p:nvSpPr>
          <p:spPr bwMode="auto">
            <a:xfrm>
              <a:off x="3355" y="2081"/>
              <a:ext cx="218" cy="184"/>
            </a:xfrm>
            <a:custGeom>
              <a:avLst/>
              <a:gdLst>
                <a:gd name="T0" fmla="*/ 141 w 218"/>
                <a:gd name="T1" fmla="*/ 40 h 184"/>
                <a:gd name="T2" fmla="*/ 217 w 218"/>
                <a:gd name="T3" fmla="*/ 40 h 184"/>
                <a:gd name="T4" fmla="*/ 217 w 218"/>
                <a:gd name="T5" fmla="*/ 183 h 184"/>
                <a:gd name="T6" fmla="*/ 0 w 218"/>
                <a:gd name="T7" fmla="*/ 183 h 184"/>
                <a:gd name="T8" fmla="*/ 0 w 218"/>
                <a:gd name="T9" fmla="*/ 133 h 184"/>
                <a:gd name="T10" fmla="*/ 6 w 218"/>
                <a:gd name="T11" fmla="*/ 127 h 184"/>
                <a:gd name="T12" fmla="*/ 12 w 218"/>
                <a:gd name="T13" fmla="*/ 127 h 184"/>
                <a:gd name="T14" fmla="*/ 15 w 218"/>
                <a:gd name="T15" fmla="*/ 127 h 184"/>
                <a:gd name="T16" fmla="*/ 25 w 218"/>
                <a:gd name="T17" fmla="*/ 130 h 184"/>
                <a:gd name="T18" fmla="*/ 28 w 218"/>
                <a:gd name="T19" fmla="*/ 133 h 184"/>
                <a:gd name="T20" fmla="*/ 34 w 218"/>
                <a:gd name="T21" fmla="*/ 133 h 184"/>
                <a:gd name="T22" fmla="*/ 40 w 218"/>
                <a:gd name="T23" fmla="*/ 133 h 184"/>
                <a:gd name="T24" fmla="*/ 47 w 218"/>
                <a:gd name="T25" fmla="*/ 130 h 184"/>
                <a:gd name="T26" fmla="*/ 53 w 218"/>
                <a:gd name="T27" fmla="*/ 127 h 184"/>
                <a:gd name="T28" fmla="*/ 59 w 218"/>
                <a:gd name="T29" fmla="*/ 123 h 184"/>
                <a:gd name="T30" fmla="*/ 61 w 218"/>
                <a:gd name="T31" fmla="*/ 122 h 184"/>
                <a:gd name="T32" fmla="*/ 66 w 218"/>
                <a:gd name="T33" fmla="*/ 116 h 184"/>
                <a:gd name="T34" fmla="*/ 66 w 218"/>
                <a:gd name="T35" fmla="*/ 113 h 184"/>
                <a:gd name="T36" fmla="*/ 66 w 218"/>
                <a:gd name="T37" fmla="*/ 107 h 184"/>
                <a:gd name="T38" fmla="*/ 61 w 218"/>
                <a:gd name="T39" fmla="*/ 103 h 184"/>
                <a:gd name="T40" fmla="*/ 59 w 218"/>
                <a:gd name="T41" fmla="*/ 101 h 184"/>
                <a:gd name="T42" fmla="*/ 53 w 218"/>
                <a:gd name="T43" fmla="*/ 97 h 184"/>
                <a:gd name="T44" fmla="*/ 47 w 218"/>
                <a:gd name="T45" fmla="*/ 92 h 184"/>
                <a:gd name="T46" fmla="*/ 40 w 218"/>
                <a:gd name="T47" fmla="*/ 92 h 184"/>
                <a:gd name="T48" fmla="*/ 34 w 218"/>
                <a:gd name="T49" fmla="*/ 91 h 184"/>
                <a:gd name="T50" fmla="*/ 28 w 218"/>
                <a:gd name="T51" fmla="*/ 91 h 184"/>
                <a:gd name="T52" fmla="*/ 25 w 218"/>
                <a:gd name="T53" fmla="*/ 92 h 184"/>
                <a:gd name="T54" fmla="*/ 15 w 218"/>
                <a:gd name="T55" fmla="*/ 97 h 184"/>
                <a:gd name="T56" fmla="*/ 12 w 218"/>
                <a:gd name="T57" fmla="*/ 97 h 184"/>
                <a:gd name="T58" fmla="*/ 6 w 218"/>
                <a:gd name="T59" fmla="*/ 97 h 184"/>
                <a:gd name="T60" fmla="*/ 0 w 218"/>
                <a:gd name="T61" fmla="*/ 92 h 184"/>
                <a:gd name="T62" fmla="*/ 0 w 218"/>
                <a:gd name="T63" fmla="*/ 40 h 184"/>
                <a:gd name="T64" fmla="*/ 80 w 218"/>
                <a:gd name="T65" fmla="*/ 40 h 184"/>
                <a:gd name="T66" fmla="*/ 83 w 218"/>
                <a:gd name="T67" fmla="*/ 36 h 184"/>
                <a:gd name="T68" fmla="*/ 86 w 218"/>
                <a:gd name="T69" fmla="*/ 34 h 184"/>
                <a:gd name="T70" fmla="*/ 86 w 218"/>
                <a:gd name="T71" fmla="*/ 30 h 184"/>
                <a:gd name="T72" fmla="*/ 81 w 218"/>
                <a:gd name="T73" fmla="*/ 26 h 184"/>
                <a:gd name="T74" fmla="*/ 80 w 218"/>
                <a:gd name="T75" fmla="*/ 21 h 184"/>
                <a:gd name="T76" fmla="*/ 80 w 218"/>
                <a:gd name="T77" fmla="*/ 18 h 184"/>
                <a:gd name="T78" fmla="*/ 80 w 218"/>
                <a:gd name="T79" fmla="*/ 14 h 184"/>
                <a:gd name="T80" fmla="*/ 81 w 218"/>
                <a:gd name="T81" fmla="*/ 11 h 184"/>
                <a:gd name="T82" fmla="*/ 83 w 218"/>
                <a:gd name="T83" fmla="*/ 5 h 184"/>
                <a:gd name="T84" fmla="*/ 89 w 218"/>
                <a:gd name="T85" fmla="*/ 4 h 184"/>
                <a:gd name="T86" fmla="*/ 95 w 218"/>
                <a:gd name="T87" fmla="*/ 0 h 184"/>
                <a:gd name="T88" fmla="*/ 102 w 218"/>
                <a:gd name="T89" fmla="*/ 0 h 184"/>
                <a:gd name="T90" fmla="*/ 108 w 218"/>
                <a:gd name="T91" fmla="*/ 0 h 184"/>
                <a:gd name="T92" fmla="*/ 110 w 218"/>
                <a:gd name="T93" fmla="*/ 0 h 184"/>
                <a:gd name="T94" fmla="*/ 116 w 218"/>
                <a:gd name="T95" fmla="*/ 0 h 184"/>
                <a:gd name="T96" fmla="*/ 122 w 218"/>
                <a:gd name="T97" fmla="*/ 0 h 184"/>
                <a:gd name="T98" fmla="*/ 127 w 218"/>
                <a:gd name="T99" fmla="*/ 4 h 184"/>
                <a:gd name="T100" fmla="*/ 133 w 218"/>
                <a:gd name="T101" fmla="*/ 5 h 184"/>
                <a:gd name="T102" fmla="*/ 136 w 218"/>
                <a:gd name="T103" fmla="*/ 11 h 184"/>
                <a:gd name="T104" fmla="*/ 139 w 218"/>
                <a:gd name="T105" fmla="*/ 14 h 184"/>
                <a:gd name="T106" fmla="*/ 139 w 218"/>
                <a:gd name="T107" fmla="*/ 18 h 184"/>
                <a:gd name="T108" fmla="*/ 139 w 218"/>
                <a:gd name="T109" fmla="*/ 21 h 184"/>
                <a:gd name="T110" fmla="*/ 136 w 218"/>
                <a:gd name="T111" fmla="*/ 26 h 184"/>
                <a:gd name="T112" fmla="*/ 133 w 218"/>
                <a:gd name="T113" fmla="*/ 30 h 184"/>
                <a:gd name="T114" fmla="*/ 133 w 218"/>
                <a:gd name="T115" fmla="*/ 34 h 184"/>
                <a:gd name="T116" fmla="*/ 135 w 218"/>
                <a:gd name="T117" fmla="*/ 36 h 184"/>
                <a:gd name="T118" fmla="*/ 139 w 218"/>
                <a:gd name="T119" fmla="*/ 40 h 184"/>
                <a:gd name="T120" fmla="*/ 141 w 218"/>
                <a:gd name="T121" fmla="*/ 4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" h="184">
                  <a:moveTo>
                    <a:pt x="141" y="40"/>
                  </a:moveTo>
                  <a:lnTo>
                    <a:pt x="217" y="40"/>
                  </a:lnTo>
                  <a:lnTo>
                    <a:pt x="217" y="183"/>
                  </a:lnTo>
                  <a:lnTo>
                    <a:pt x="0" y="183"/>
                  </a:lnTo>
                  <a:lnTo>
                    <a:pt x="0" y="133"/>
                  </a:lnTo>
                  <a:lnTo>
                    <a:pt x="6" y="127"/>
                  </a:lnTo>
                  <a:lnTo>
                    <a:pt x="12" y="127"/>
                  </a:lnTo>
                  <a:lnTo>
                    <a:pt x="15" y="127"/>
                  </a:lnTo>
                  <a:lnTo>
                    <a:pt x="25" y="130"/>
                  </a:lnTo>
                  <a:lnTo>
                    <a:pt x="28" y="133"/>
                  </a:lnTo>
                  <a:lnTo>
                    <a:pt x="34" y="133"/>
                  </a:lnTo>
                  <a:lnTo>
                    <a:pt x="40" y="133"/>
                  </a:lnTo>
                  <a:lnTo>
                    <a:pt x="47" y="130"/>
                  </a:lnTo>
                  <a:lnTo>
                    <a:pt x="53" y="127"/>
                  </a:lnTo>
                  <a:lnTo>
                    <a:pt x="59" y="123"/>
                  </a:lnTo>
                  <a:lnTo>
                    <a:pt x="61" y="122"/>
                  </a:lnTo>
                  <a:lnTo>
                    <a:pt x="66" y="116"/>
                  </a:lnTo>
                  <a:lnTo>
                    <a:pt x="66" y="113"/>
                  </a:lnTo>
                  <a:lnTo>
                    <a:pt x="66" y="107"/>
                  </a:lnTo>
                  <a:lnTo>
                    <a:pt x="61" y="103"/>
                  </a:lnTo>
                  <a:lnTo>
                    <a:pt x="59" y="101"/>
                  </a:lnTo>
                  <a:lnTo>
                    <a:pt x="53" y="97"/>
                  </a:lnTo>
                  <a:lnTo>
                    <a:pt x="47" y="92"/>
                  </a:lnTo>
                  <a:lnTo>
                    <a:pt x="40" y="92"/>
                  </a:lnTo>
                  <a:lnTo>
                    <a:pt x="34" y="91"/>
                  </a:lnTo>
                  <a:lnTo>
                    <a:pt x="28" y="91"/>
                  </a:lnTo>
                  <a:lnTo>
                    <a:pt x="25" y="92"/>
                  </a:lnTo>
                  <a:lnTo>
                    <a:pt x="15" y="97"/>
                  </a:lnTo>
                  <a:lnTo>
                    <a:pt x="12" y="97"/>
                  </a:lnTo>
                  <a:lnTo>
                    <a:pt x="6" y="97"/>
                  </a:lnTo>
                  <a:lnTo>
                    <a:pt x="0" y="92"/>
                  </a:lnTo>
                  <a:lnTo>
                    <a:pt x="0" y="40"/>
                  </a:lnTo>
                  <a:lnTo>
                    <a:pt x="80" y="40"/>
                  </a:lnTo>
                  <a:lnTo>
                    <a:pt x="83" y="36"/>
                  </a:lnTo>
                  <a:lnTo>
                    <a:pt x="86" y="34"/>
                  </a:lnTo>
                  <a:lnTo>
                    <a:pt x="86" y="30"/>
                  </a:lnTo>
                  <a:lnTo>
                    <a:pt x="81" y="26"/>
                  </a:lnTo>
                  <a:lnTo>
                    <a:pt x="80" y="21"/>
                  </a:lnTo>
                  <a:lnTo>
                    <a:pt x="80" y="18"/>
                  </a:lnTo>
                  <a:lnTo>
                    <a:pt x="80" y="14"/>
                  </a:lnTo>
                  <a:lnTo>
                    <a:pt x="81" y="11"/>
                  </a:lnTo>
                  <a:lnTo>
                    <a:pt x="83" y="5"/>
                  </a:lnTo>
                  <a:lnTo>
                    <a:pt x="89" y="4"/>
                  </a:lnTo>
                  <a:lnTo>
                    <a:pt x="95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0" y="0"/>
                  </a:lnTo>
                  <a:lnTo>
                    <a:pt x="116" y="0"/>
                  </a:lnTo>
                  <a:lnTo>
                    <a:pt x="122" y="0"/>
                  </a:lnTo>
                  <a:lnTo>
                    <a:pt x="127" y="4"/>
                  </a:lnTo>
                  <a:lnTo>
                    <a:pt x="133" y="5"/>
                  </a:lnTo>
                  <a:lnTo>
                    <a:pt x="136" y="11"/>
                  </a:lnTo>
                  <a:lnTo>
                    <a:pt x="139" y="14"/>
                  </a:lnTo>
                  <a:lnTo>
                    <a:pt x="139" y="18"/>
                  </a:lnTo>
                  <a:lnTo>
                    <a:pt x="139" y="21"/>
                  </a:lnTo>
                  <a:lnTo>
                    <a:pt x="136" y="26"/>
                  </a:lnTo>
                  <a:lnTo>
                    <a:pt x="133" y="30"/>
                  </a:lnTo>
                  <a:lnTo>
                    <a:pt x="133" y="34"/>
                  </a:lnTo>
                  <a:lnTo>
                    <a:pt x="135" y="36"/>
                  </a:lnTo>
                  <a:lnTo>
                    <a:pt x="139" y="40"/>
                  </a:lnTo>
                  <a:lnTo>
                    <a:pt x="141" y="40"/>
                  </a:lnTo>
                </a:path>
              </a:pathLst>
            </a:custGeom>
            <a:solidFill>
              <a:srgbClr val="008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22" name="Rectangle 54"/>
            <p:cNvSpPr>
              <a:spLocks noChangeArrowheads="1"/>
            </p:cNvSpPr>
            <p:nvPr/>
          </p:nvSpPr>
          <p:spPr bwMode="auto">
            <a:xfrm>
              <a:off x="2626" y="1720"/>
              <a:ext cx="8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b="1" i="0">
                  <a:solidFill>
                    <a:schemeClr val="bg1"/>
                  </a:solidFill>
                </a:rPr>
                <a:t>Automation </a:t>
              </a:r>
            </a:p>
          </p:txBody>
        </p:sp>
        <p:sp>
          <p:nvSpPr>
            <p:cNvPr id="160823" name="Rectangle 55"/>
            <p:cNvSpPr>
              <a:spLocks noChangeArrowheads="1"/>
            </p:cNvSpPr>
            <p:nvPr/>
          </p:nvSpPr>
          <p:spPr bwMode="auto">
            <a:xfrm>
              <a:off x="2646" y="1968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nl-NL" altLang="en-US" b="1" i="0">
                  <a:solidFill>
                    <a:schemeClr val="bg1"/>
                  </a:solidFill>
                </a:rPr>
                <a:t>application</a:t>
              </a:r>
            </a:p>
          </p:txBody>
        </p:sp>
        <p:sp>
          <p:nvSpPr>
            <p:cNvPr id="160824" name="Rectangle 56"/>
            <p:cNvSpPr>
              <a:spLocks noChangeArrowheads="1"/>
            </p:cNvSpPr>
            <p:nvPr/>
          </p:nvSpPr>
          <p:spPr bwMode="auto">
            <a:xfrm>
              <a:off x="2679" y="1156"/>
              <a:ext cx="811" cy="42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0828" name="Group 60"/>
            <p:cNvGrpSpPr>
              <a:grpSpLocks/>
            </p:cNvGrpSpPr>
            <p:nvPr/>
          </p:nvGrpSpPr>
          <p:grpSpPr bwMode="auto">
            <a:xfrm>
              <a:off x="2741" y="1166"/>
              <a:ext cx="832" cy="380"/>
              <a:chOff x="2741" y="1166"/>
              <a:chExt cx="832" cy="380"/>
            </a:xfrm>
          </p:grpSpPr>
          <p:sp>
            <p:nvSpPr>
              <p:cNvPr id="160825" name="Rectangle 57"/>
              <p:cNvSpPr>
                <a:spLocks noChangeArrowheads="1"/>
              </p:cNvSpPr>
              <p:nvPr/>
            </p:nvSpPr>
            <p:spPr bwMode="auto">
              <a:xfrm>
                <a:off x="2741" y="1166"/>
                <a:ext cx="5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nl-NL" altLang="en-US" sz="1000" i="0">
                    <a:solidFill>
                      <a:srgbClr val="000000"/>
                    </a:solidFill>
                  </a:rPr>
                  <a:t>Start : BOOL;</a:t>
                </a:r>
              </a:p>
            </p:txBody>
          </p:sp>
          <p:sp>
            <p:nvSpPr>
              <p:cNvPr id="160826" name="Rectangle 58"/>
              <p:cNvSpPr>
                <a:spLocks noChangeArrowheads="1"/>
              </p:cNvSpPr>
              <p:nvPr/>
            </p:nvSpPr>
            <p:spPr bwMode="auto">
              <a:xfrm>
                <a:off x="2741" y="1279"/>
                <a:ext cx="83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nl-NL" altLang="en-US" sz="1000" i="0">
                    <a:solidFill>
                      <a:srgbClr val="000000"/>
                    </a:solidFill>
                  </a:rPr>
                  <a:t>Emergency : BOOL;</a:t>
                </a:r>
              </a:p>
            </p:txBody>
          </p:sp>
          <p:sp>
            <p:nvSpPr>
              <p:cNvPr id="160827" name="Rectangle 59"/>
              <p:cNvSpPr>
                <a:spLocks noChangeArrowheads="1"/>
              </p:cNvSpPr>
              <p:nvPr/>
            </p:nvSpPr>
            <p:spPr bwMode="auto">
              <a:xfrm>
                <a:off x="2741" y="1392"/>
                <a:ext cx="5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nl-NL" altLang="en-US" sz="1000" i="0">
                    <a:solidFill>
                      <a:srgbClr val="000000"/>
                    </a:solidFill>
                  </a:rPr>
                  <a:t>Limit : INT;</a:t>
                </a:r>
              </a:p>
            </p:txBody>
          </p:sp>
        </p:grpSp>
        <p:sp>
          <p:nvSpPr>
            <p:cNvPr id="160829" name="Rectangle 61"/>
            <p:cNvSpPr>
              <a:spLocks noChangeArrowheads="1"/>
            </p:cNvSpPr>
            <p:nvPr/>
          </p:nvSpPr>
          <p:spPr bwMode="auto">
            <a:xfrm>
              <a:off x="1064" y="2458"/>
              <a:ext cx="854" cy="47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30" name="Rectangle 62"/>
            <p:cNvSpPr>
              <a:spLocks noChangeArrowheads="1"/>
            </p:cNvSpPr>
            <p:nvPr/>
          </p:nvSpPr>
          <p:spPr bwMode="auto">
            <a:xfrm>
              <a:off x="1001" y="2437"/>
              <a:ext cx="48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900" i="0">
                  <a:solidFill>
                    <a:srgbClr val="000000"/>
                  </a:solidFill>
                </a:rPr>
                <a:t>PROGRAM</a:t>
              </a:r>
            </a:p>
          </p:txBody>
        </p:sp>
        <p:sp>
          <p:nvSpPr>
            <p:cNvPr id="160831" name="Rectangle 63"/>
            <p:cNvSpPr>
              <a:spLocks noChangeArrowheads="1"/>
            </p:cNvSpPr>
            <p:nvPr/>
          </p:nvSpPr>
          <p:spPr bwMode="auto">
            <a:xfrm>
              <a:off x="1589" y="2848"/>
              <a:ext cx="301" cy="8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32" name="Rectangle 64"/>
            <p:cNvSpPr>
              <a:spLocks noChangeArrowheads="1"/>
            </p:cNvSpPr>
            <p:nvPr/>
          </p:nvSpPr>
          <p:spPr bwMode="auto">
            <a:xfrm>
              <a:off x="1531" y="2811"/>
              <a:ext cx="212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300" i="0">
                  <a:solidFill>
                    <a:srgbClr val="000000"/>
                  </a:solidFill>
                </a:rPr>
                <a:t>GLOBAL</a:t>
              </a:r>
            </a:p>
          </p:txBody>
        </p:sp>
        <p:sp>
          <p:nvSpPr>
            <p:cNvPr id="160833" name="Rectangle 65"/>
            <p:cNvSpPr>
              <a:spLocks noChangeArrowheads="1"/>
            </p:cNvSpPr>
            <p:nvPr/>
          </p:nvSpPr>
          <p:spPr bwMode="auto">
            <a:xfrm>
              <a:off x="1493" y="2659"/>
              <a:ext cx="346" cy="143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34" name="Rectangle 66"/>
            <p:cNvSpPr>
              <a:spLocks noChangeArrowheads="1"/>
            </p:cNvSpPr>
            <p:nvPr/>
          </p:nvSpPr>
          <p:spPr bwMode="auto">
            <a:xfrm>
              <a:off x="1451" y="2648"/>
              <a:ext cx="30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1000" i="0">
                  <a:solidFill>
                    <a:srgbClr val="000000"/>
                  </a:solidFill>
                </a:rPr>
                <a:t>Local</a:t>
              </a:r>
            </a:p>
          </p:txBody>
        </p:sp>
        <p:sp>
          <p:nvSpPr>
            <p:cNvPr id="160835" name="Rectangle 67"/>
            <p:cNvSpPr>
              <a:spLocks noChangeArrowheads="1"/>
            </p:cNvSpPr>
            <p:nvPr/>
          </p:nvSpPr>
          <p:spPr bwMode="auto">
            <a:xfrm>
              <a:off x="1137" y="2659"/>
              <a:ext cx="348" cy="14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36" name="Rectangle 68"/>
            <p:cNvSpPr>
              <a:spLocks noChangeArrowheads="1"/>
            </p:cNvSpPr>
            <p:nvPr/>
          </p:nvSpPr>
          <p:spPr bwMode="auto">
            <a:xfrm>
              <a:off x="1120" y="2648"/>
              <a:ext cx="29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1000" i="0">
                  <a:solidFill>
                    <a:srgbClr val="000000"/>
                  </a:solidFill>
                </a:rPr>
                <a:t>Type</a:t>
              </a:r>
            </a:p>
          </p:txBody>
        </p:sp>
        <p:sp>
          <p:nvSpPr>
            <p:cNvPr id="160837" name="Rectangle 69"/>
            <p:cNvSpPr>
              <a:spLocks noChangeArrowheads="1"/>
            </p:cNvSpPr>
            <p:nvPr/>
          </p:nvSpPr>
          <p:spPr bwMode="auto">
            <a:xfrm>
              <a:off x="3059" y="2921"/>
              <a:ext cx="765" cy="44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38" name="Rectangle 70"/>
            <p:cNvSpPr>
              <a:spLocks noChangeArrowheads="1"/>
            </p:cNvSpPr>
            <p:nvPr/>
          </p:nvSpPr>
          <p:spPr bwMode="auto">
            <a:xfrm>
              <a:off x="3159" y="3020"/>
              <a:ext cx="323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500" b="1" i="0">
                  <a:solidFill>
                    <a:srgbClr val="000000"/>
                  </a:solidFill>
                </a:rPr>
                <a:t>FUNCTION</a:t>
              </a:r>
            </a:p>
          </p:txBody>
        </p:sp>
        <p:sp>
          <p:nvSpPr>
            <p:cNvPr id="160839" name="Rectangle 71"/>
            <p:cNvSpPr>
              <a:spLocks noChangeArrowheads="1"/>
            </p:cNvSpPr>
            <p:nvPr/>
          </p:nvSpPr>
          <p:spPr bwMode="auto">
            <a:xfrm>
              <a:off x="3059" y="2923"/>
              <a:ext cx="156" cy="5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40" name="Rectangle 72"/>
            <p:cNvSpPr>
              <a:spLocks noChangeArrowheads="1"/>
            </p:cNvSpPr>
            <p:nvPr/>
          </p:nvSpPr>
          <p:spPr bwMode="auto">
            <a:xfrm>
              <a:off x="2981" y="2893"/>
              <a:ext cx="188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300" i="0">
                  <a:solidFill>
                    <a:srgbClr val="000000"/>
                  </a:solidFill>
                </a:rPr>
                <a:t>INPUT</a:t>
              </a:r>
            </a:p>
          </p:txBody>
        </p:sp>
        <p:sp>
          <p:nvSpPr>
            <p:cNvPr id="160841" name="Rectangle 73"/>
            <p:cNvSpPr>
              <a:spLocks noChangeArrowheads="1"/>
            </p:cNvSpPr>
            <p:nvPr/>
          </p:nvSpPr>
          <p:spPr bwMode="auto">
            <a:xfrm>
              <a:off x="3450" y="3169"/>
              <a:ext cx="296" cy="119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42" name="Rectangle 74"/>
            <p:cNvSpPr>
              <a:spLocks noChangeArrowheads="1"/>
            </p:cNvSpPr>
            <p:nvPr/>
          </p:nvSpPr>
          <p:spPr bwMode="auto">
            <a:xfrm>
              <a:off x="3459" y="3160"/>
              <a:ext cx="30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1000" i="0">
                  <a:solidFill>
                    <a:srgbClr val="000000"/>
                  </a:solidFill>
                </a:rPr>
                <a:t>Local</a:t>
              </a:r>
            </a:p>
          </p:txBody>
        </p:sp>
        <p:sp>
          <p:nvSpPr>
            <p:cNvPr id="160843" name="Rectangle 75"/>
            <p:cNvSpPr>
              <a:spLocks noChangeArrowheads="1"/>
            </p:cNvSpPr>
            <p:nvPr/>
          </p:nvSpPr>
          <p:spPr bwMode="auto">
            <a:xfrm>
              <a:off x="3150" y="3169"/>
              <a:ext cx="292" cy="11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44" name="Rectangle 76"/>
            <p:cNvSpPr>
              <a:spLocks noChangeArrowheads="1"/>
            </p:cNvSpPr>
            <p:nvPr/>
          </p:nvSpPr>
          <p:spPr bwMode="auto">
            <a:xfrm>
              <a:off x="3127" y="3157"/>
              <a:ext cx="29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1000" i="0">
                  <a:solidFill>
                    <a:srgbClr val="000000"/>
                  </a:solidFill>
                </a:rPr>
                <a:t>Type</a:t>
              </a:r>
            </a:p>
          </p:txBody>
        </p:sp>
        <p:sp>
          <p:nvSpPr>
            <p:cNvPr id="160845" name="Rectangle 77"/>
            <p:cNvSpPr>
              <a:spLocks noChangeArrowheads="1"/>
            </p:cNvSpPr>
            <p:nvPr/>
          </p:nvSpPr>
          <p:spPr bwMode="auto">
            <a:xfrm>
              <a:off x="4352" y="2206"/>
              <a:ext cx="903" cy="5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46" name="Rectangle 78"/>
            <p:cNvSpPr>
              <a:spLocks noChangeArrowheads="1"/>
            </p:cNvSpPr>
            <p:nvPr/>
          </p:nvSpPr>
          <p:spPr bwMode="auto">
            <a:xfrm>
              <a:off x="4313" y="2317"/>
              <a:ext cx="85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1000" b="1" i="0">
                  <a:solidFill>
                    <a:srgbClr val="000000"/>
                  </a:solidFill>
                </a:rPr>
                <a:t>FUNCTION_BLOCK</a:t>
              </a:r>
            </a:p>
          </p:txBody>
        </p:sp>
        <p:sp>
          <p:nvSpPr>
            <p:cNvPr id="160847" name="Rectangle 79"/>
            <p:cNvSpPr>
              <a:spLocks noChangeArrowheads="1"/>
            </p:cNvSpPr>
            <p:nvPr/>
          </p:nvSpPr>
          <p:spPr bwMode="auto">
            <a:xfrm>
              <a:off x="4352" y="2206"/>
              <a:ext cx="181" cy="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48" name="Rectangle 80"/>
            <p:cNvSpPr>
              <a:spLocks noChangeArrowheads="1"/>
            </p:cNvSpPr>
            <p:nvPr/>
          </p:nvSpPr>
          <p:spPr bwMode="auto">
            <a:xfrm>
              <a:off x="4272" y="2182"/>
              <a:ext cx="188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300" i="0">
                  <a:solidFill>
                    <a:srgbClr val="000000"/>
                  </a:solidFill>
                </a:rPr>
                <a:t>INPUT</a:t>
              </a:r>
            </a:p>
          </p:txBody>
        </p:sp>
        <p:sp>
          <p:nvSpPr>
            <p:cNvPr id="160849" name="Rectangle 81"/>
            <p:cNvSpPr>
              <a:spLocks noChangeArrowheads="1"/>
            </p:cNvSpPr>
            <p:nvPr/>
          </p:nvSpPr>
          <p:spPr bwMode="auto">
            <a:xfrm>
              <a:off x="4541" y="2206"/>
              <a:ext cx="194" cy="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50" name="Rectangle 82"/>
            <p:cNvSpPr>
              <a:spLocks noChangeArrowheads="1"/>
            </p:cNvSpPr>
            <p:nvPr/>
          </p:nvSpPr>
          <p:spPr bwMode="auto">
            <a:xfrm>
              <a:off x="4453" y="2184"/>
              <a:ext cx="215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300" i="0">
                  <a:solidFill>
                    <a:srgbClr val="000000"/>
                  </a:solidFill>
                </a:rPr>
                <a:t>OUTPUT</a:t>
              </a:r>
            </a:p>
          </p:txBody>
        </p:sp>
        <p:sp>
          <p:nvSpPr>
            <p:cNvPr id="160851" name="Rectangle 83"/>
            <p:cNvSpPr>
              <a:spLocks noChangeArrowheads="1"/>
            </p:cNvSpPr>
            <p:nvPr/>
          </p:nvSpPr>
          <p:spPr bwMode="auto">
            <a:xfrm>
              <a:off x="4747" y="2206"/>
              <a:ext cx="221" cy="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52" name="Rectangle 84"/>
            <p:cNvSpPr>
              <a:spLocks noChangeArrowheads="1"/>
            </p:cNvSpPr>
            <p:nvPr/>
          </p:nvSpPr>
          <p:spPr bwMode="auto">
            <a:xfrm>
              <a:off x="4679" y="2184"/>
              <a:ext cx="204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300" i="0">
                  <a:solidFill>
                    <a:srgbClr val="000000"/>
                  </a:solidFill>
                </a:rPr>
                <a:t>IN_OUT</a:t>
              </a:r>
            </a:p>
          </p:txBody>
        </p:sp>
        <p:sp>
          <p:nvSpPr>
            <p:cNvPr id="160853" name="Rectangle 85"/>
            <p:cNvSpPr>
              <a:spLocks noChangeArrowheads="1"/>
            </p:cNvSpPr>
            <p:nvPr/>
          </p:nvSpPr>
          <p:spPr bwMode="auto">
            <a:xfrm>
              <a:off x="4979" y="2205"/>
              <a:ext cx="270" cy="7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54" name="Rectangle 86"/>
            <p:cNvSpPr>
              <a:spLocks noChangeArrowheads="1"/>
            </p:cNvSpPr>
            <p:nvPr/>
          </p:nvSpPr>
          <p:spPr bwMode="auto">
            <a:xfrm>
              <a:off x="4895" y="2182"/>
              <a:ext cx="243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300" i="0">
                  <a:solidFill>
                    <a:srgbClr val="000000"/>
                  </a:solidFill>
                </a:rPr>
                <a:t>EXTERNAL</a:t>
              </a:r>
            </a:p>
          </p:txBody>
        </p:sp>
        <p:sp>
          <p:nvSpPr>
            <p:cNvPr id="160855" name="Rectangle 87"/>
            <p:cNvSpPr>
              <a:spLocks noChangeArrowheads="1"/>
            </p:cNvSpPr>
            <p:nvPr/>
          </p:nvSpPr>
          <p:spPr bwMode="auto">
            <a:xfrm>
              <a:off x="4805" y="2517"/>
              <a:ext cx="350" cy="146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56" name="Rectangle 88"/>
            <p:cNvSpPr>
              <a:spLocks noChangeArrowheads="1"/>
            </p:cNvSpPr>
            <p:nvPr/>
          </p:nvSpPr>
          <p:spPr bwMode="auto">
            <a:xfrm>
              <a:off x="4767" y="2510"/>
              <a:ext cx="30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1000" i="0">
                  <a:solidFill>
                    <a:srgbClr val="000000"/>
                  </a:solidFill>
                </a:rPr>
                <a:t>Local</a:t>
              </a:r>
            </a:p>
          </p:txBody>
        </p:sp>
        <p:sp>
          <p:nvSpPr>
            <p:cNvPr id="160857" name="Rectangle 89"/>
            <p:cNvSpPr>
              <a:spLocks noChangeArrowheads="1"/>
            </p:cNvSpPr>
            <p:nvPr/>
          </p:nvSpPr>
          <p:spPr bwMode="auto">
            <a:xfrm>
              <a:off x="4452" y="2517"/>
              <a:ext cx="345" cy="14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58" name="Rectangle 90"/>
            <p:cNvSpPr>
              <a:spLocks noChangeArrowheads="1"/>
            </p:cNvSpPr>
            <p:nvPr/>
          </p:nvSpPr>
          <p:spPr bwMode="auto">
            <a:xfrm>
              <a:off x="4433" y="2508"/>
              <a:ext cx="29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1000" i="0">
                  <a:solidFill>
                    <a:srgbClr val="000000"/>
                  </a:solidFill>
                </a:rPr>
                <a:t>Type</a:t>
              </a:r>
            </a:p>
          </p:txBody>
        </p:sp>
      </p:grp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71600"/>
            <a:ext cx="3657600" cy="1371600"/>
          </a:xfrm>
          <a:noFill/>
          <a:ln/>
        </p:spPr>
        <p:txBody>
          <a:bodyPr/>
          <a:lstStyle/>
          <a:p>
            <a:r>
              <a:rPr lang="nl-NL" altLang="en-US"/>
              <a:t>Programming Model</a:t>
            </a:r>
          </a:p>
        </p:txBody>
      </p:sp>
      <p:graphicFrame>
        <p:nvGraphicFramePr>
          <p:cNvPr id="162819" name="Object 3"/>
          <p:cNvGraphicFramePr>
            <a:graphicFrameLocks/>
          </p:cNvGraphicFramePr>
          <p:nvPr/>
        </p:nvGraphicFramePr>
        <p:xfrm>
          <a:off x="3505200" y="1004888"/>
          <a:ext cx="5795963" cy="533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0" name="Microsoft Drawing" r:id="rId4" imgW="5526000" imgH="5087880" progId="MSDraw">
                  <p:embed/>
                </p:oleObj>
              </mc:Choice>
              <mc:Fallback>
                <p:oleObj name="Microsoft Drawing" r:id="rId4" imgW="5526000" imgH="5087880" progId="MSDraw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004888"/>
                        <a:ext cx="5795963" cy="533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2597150" y="1682750"/>
            <a:ext cx="4940300" cy="455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9372600" cy="685800"/>
          </a:xfrm>
          <a:noFill/>
          <a:ln/>
        </p:spPr>
        <p:txBody>
          <a:bodyPr/>
          <a:lstStyle/>
          <a:p>
            <a:r>
              <a:rPr lang="nl-NL" altLang="en-US"/>
              <a:t>IEC 61131-3 : Common Elements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2727325" y="1812925"/>
            <a:ext cx="4664075" cy="417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571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571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571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571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571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571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571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571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571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nl-NL" altLang="en-US" i="0"/>
              <a:t>COMMON ELEMENTS</a:t>
            </a:r>
          </a:p>
          <a:p>
            <a:r>
              <a:rPr lang="nl-NL" altLang="en-US" sz="2000" i="0"/>
              <a:t>a.o.</a:t>
            </a:r>
          </a:p>
          <a:p>
            <a:r>
              <a:rPr lang="nl-NL" altLang="en-US" sz="2000" i="0"/>
              <a:t>	Data Types		Variables</a:t>
            </a:r>
          </a:p>
          <a:p>
            <a:r>
              <a:rPr lang="nl-NL" altLang="en-US" sz="2000" i="0"/>
              <a:t>	Program Organization Units</a:t>
            </a:r>
          </a:p>
          <a:p>
            <a:r>
              <a:rPr lang="nl-NL" altLang="en-US" sz="2000" i="0"/>
              <a:t>		* Functions</a:t>
            </a:r>
          </a:p>
          <a:p>
            <a:r>
              <a:rPr lang="nl-NL" altLang="en-US" sz="2000" i="0"/>
              <a:t>		* Function Blocks</a:t>
            </a:r>
          </a:p>
          <a:p>
            <a:r>
              <a:rPr lang="nl-NL" altLang="en-US" sz="2000" i="0"/>
              <a:t>		* Programs</a:t>
            </a:r>
          </a:p>
          <a:p>
            <a:r>
              <a:rPr lang="nl-NL" altLang="en-US" sz="2000" i="0"/>
              <a:t>	Configuration, Resources, Tasks</a:t>
            </a:r>
          </a:p>
          <a:p>
            <a:endParaRPr lang="nl-NL" altLang="en-US" sz="2000" i="0"/>
          </a:p>
          <a:p>
            <a:r>
              <a:rPr lang="nl-NL" altLang="en-US" sz="2000" i="0"/>
              <a:t>	</a:t>
            </a:r>
            <a:r>
              <a:rPr lang="nl-NL" altLang="en-US" i="0"/>
              <a:t>Sequential Function Chart</a:t>
            </a:r>
            <a:endParaRPr lang="nl-NL" altLang="en-US" sz="2000" i="0"/>
          </a:p>
          <a:p>
            <a:r>
              <a:rPr lang="nl-NL" altLang="en-US" sz="2000" i="0"/>
              <a:t>		* Steps</a:t>
            </a:r>
          </a:p>
          <a:p>
            <a:r>
              <a:rPr lang="nl-NL" altLang="en-US" sz="2000" i="0"/>
              <a:t>		* Transitions</a:t>
            </a:r>
          </a:p>
          <a:p>
            <a:r>
              <a:rPr lang="nl-NL" altLang="en-US" sz="2000" i="0"/>
              <a:t>		* Actions Blocks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2597150" y="4578350"/>
            <a:ext cx="4940300" cy="1663700"/>
          </a:xfrm>
          <a:prstGeom prst="rect">
            <a:avLst/>
          </a:prstGeom>
          <a:solidFill>
            <a:srgbClr val="1400D5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Sequential Function Chart, SFC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altLang="en-US" sz="2000">
                <a:solidFill>
                  <a:srgbClr val="1400D5"/>
                </a:solidFill>
              </a:rPr>
              <a:t>Powerful graphical technique for describing the sequential behaviour of a control program</a:t>
            </a:r>
          </a:p>
          <a:p>
            <a:pPr>
              <a:lnSpc>
                <a:spcPct val="100000"/>
              </a:lnSpc>
            </a:pPr>
            <a:r>
              <a:rPr lang="nl-NL" altLang="en-US" sz="2000">
                <a:solidFill>
                  <a:srgbClr val="1400D5"/>
                </a:solidFill>
              </a:rPr>
              <a:t>Used to partition a control problem</a:t>
            </a:r>
          </a:p>
          <a:p>
            <a:pPr>
              <a:lnSpc>
                <a:spcPct val="100000"/>
              </a:lnSpc>
            </a:pPr>
            <a:r>
              <a:rPr lang="nl-NL" altLang="en-US" sz="2000">
                <a:solidFill>
                  <a:srgbClr val="1400D5"/>
                </a:solidFill>
              </a:rPr>
              <a:t>Shows overview, also suitable for rapid diagnostics</a:t>
            </a:r>
          </a:p>
        </p:txBody>
      </p:sp>
      <p:grpSp>
        <p:nvGrpSpPr>
          <p:cNvPr id="165912" name="Group 24"/>
          <p:cNvGrpSpPr>
            <a:grpSpLocks/>
          </p:cNvGrpSpPr>
          <p:nvPr/>
        </p:nvGrpSpPr>
        <p:grpSpPr bwMode="auto">
          <a:xfrm>
            <a:off x="6178550" y="1987550"/>
            <a:ext cx="3346450" cy="3492500"/>
            <a:chOff x="3892" y="1252"/>
            <a:chExt cx="2108" cy="2200"/>
          </a:xfrm>
        </p:grpSpPr>
        <p:sp>
          <p:nvSpPr>
            <p:cNvPr id="165892" name="Rectangle 4"/>
            <p:cNvSpPr>
              <a:spLocks noChangeArrowheads="1"/>
            </p:cNvSpPr>
            <p:nvPr/>
          </p:nvSpPr>
          <p:spPr bwMode="auto">
            <a:xfrm>
              <a:off x="3892" y="1252"/>
              <a:ext cx="2056" cy="2200"/>
            </a:xfrm>
            <a:prstGeom prst="rect">
              <a:avLst/>
            </a:prstGeom>
            <a:solidFill>
              <a:srgbClr val="8CF4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93" name="Rectangle 5"/>
            <p:cNvSpPr>
              <a:spLocks noChangeArrowheads="1"/>
            </p:cNvSpPr>
            <p:nvPr/>
          </p:nvSpPr>
          <p:spPr bwMode="auto">
            <a:xfrm>
              <a:off x="5044" y="2260"/>
              <a:ext cx="85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94" name="Rectangle 6"/>
            <p:cNvSpPr>
              <a:spLocks noChangeArrowheads="1"/>
            </p:cNvSpPr>
            <p:nvPr/>
          </p:nvSpPr>
          <p:spPr bwMode="auto">
            <a:xfrm>
              <a:off x="5044" y="1492"/>
              <a:ext cx="85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4084" y="1396"/>
              <a:ext cx="856" cy="3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96" name="Rectangle 8"/>
            <p:cNvSpPr>
              <a:spLocks noChangeArrowheads="1"/>
            </p:cNvSpPr>
            <p:nvPr/>
          </p:nvSpPr>
          <p:spPr bwMode="auto">
            <a:xfrm>
              <a:off x="4084" y="3028"/>
              <a:ext cx="856" cy="3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97" name="Rectangle 9"/>
            <p:cNvSpPr>
              <a:spLocks noChangeArrowheads="1"/>
            </p:cNvSpPr>
            <p:nvPr/>
          </p:nvSpPr>
          <p:spPr bwMode="auto">
            <a:xfrm>
              <a:off x="4084" y="2212"/>
              <a:ext cx="856" cy="3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98" name="Line 10"/>
            <p:cNvSpPr>
              <a:spLocks noChangeShapeType="1"/>
            </p:cNvSpPr>
            <p:nvPr/>
          </p:nvSpPr>
          <p:spPr bwMode="auto">
            <a:xfrm>
              <a:off x="4464" y="172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899" name="Line 11"/>
            <p:cNvSpPr>
              <a:spLocks noChangeShapeType="1"/>
            </p:cNvSpPr>
            <p:nvPr/>
          </p:nvSpPr>
          <p:spPr bwMode="auto">
            <a:xfrm>
              <a:off x="4464" y="2544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00" name="Rectangle 12"/>
            <p:cNvSpPr>
              <a:spLocks noChangeArrowheads="1"/>
            </p:cNvSpPr>
            <p:nvPr/>
          </p:nvSpPr>
          <p:spPr bwMode="auto">
            <a:xfrm>
              <a:off x="4214" y="1473"/>
              <a:ext cx="17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800">
                  <a:latin typeface="Arial" pitchFamily="34" charset="0"/>
                </a:rPr>
                <a:t>Step 1           N      FILL          </a:t>
              </a:r>
            </a:p>
          </p:txBody>
        </p:sp>
        <p:sp>
          <p:nvSpPr>
            <p:cNvPr id="165901" name="Rectangle 13"/>
            <p:cNvSpPr>
              <a:spLocks noChangeArrowheads="1"/>
            </p:cNvSpPr>
            <p:nvPr/>
          </p:nvSpPr>
          <p:spPr bwMode="auto">
            <a:xfrm>
              <a:off x="4214" y="3057"/>
              <a:ext cx="17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800">
                  <a:latin typeface="Arial" pitchFamily="34" charset="0"/>
                </a:rPr>
                <a:t>Step 3</a:t>
              </a:r>
            </a:p>
          </p:txBody>
        </p:sp>
        <p:sp>
          <p:nvSpPr>
            <p:cNvPr id="165902" name="Rectangle 14"/>
            <p:cNvSpPr>
              <a:spLocks noChangeArrowheads="1"/>
            </p:cNvSpPr>
            <p:nvPr/>
          </p:nvSpPr>
          <p:spPr bwMode="auto">
            <a:xfrm>
              <a:off x="4214" y="2241"/>
              <a:ext cx="17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800">
                  <a:latin typeface="Arial" pitchFamily="34" charset="0"/>
                </a:rPr>
                <a:t>Step 2           S     Empty          </a:t>
              </a:r>
            </a:p>
          </p:txBody>
        </p:sp>
        <p:sp>
          <p:nvSpPr>
            <p:cNvPr id="165903" name="Line 15"/>
            <p:cNvSpPr>
              <a:spLocks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04" name="Line 16"/>
            <p:cNvSpPr>
              <a:spLocks noChangeShapeType="1"/>
            </p:cNvSpPr>
            <p:nvPr/>
          </p:nvSpPr>
          <p:spPr bwMode="auto">
            <a:xfrm>
              <a:off x="5328" y="225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05" name="Line 17"/>
            <p:cNvSpPr>
              <a:spLocks noChangeShapeType="1"/>
            </p:cNvSpPr>
            <p:nvPr/>
          </p:nvSpPr>
          <p:spPr bwMode="auto">
            <a:xfrm>
              <a:off x="4944" y="158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06" name="Line 18"/>
            <p:cNvSpPr>
              <a:spLocks noChangeShapeType="1"/>
            </p:cNvSpPr>
            <p:nvPr/>
          </p:nvSpPr>
          <p:spPr bwMode="auto">
            <a:xfrm>
              <a:off x="4944" y="23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5911" name="Group 23"/>
            <p:cNvGrpSpPr>
              <a:grpSpLocks/>
            </p:cNvGrpSpPr>
            <p:nvPr/>
          </p:nvGrpSpPr>
          <p:grpSpPr bwMode="auto">
            <a:xfrm>
              <a:off x="4218" y="1841"/>
              <a:ext cx="1438" cy="1079"/>
              <a:chOff x="4218" y="1841"/>
              <a:chExt cx="1438" cy="1079"/>
            </a:xfrm>
          </p:grpSpPr>
          <p:sp>
            <p:nvSpPr>
              <p:cNvPr id="165907" name="Line 19"/>
              <p:cNvSpPr>
                <a:spLocks noChangeShapeType="1"/>
              </p:cNvSpPr>
              <p:nvPr/>
            </p:nvSpPr>
            <p:spPr bwMode="auto">
              <a:xfrm>
                <a:off x="4218" y="1968"/>
                <a:ext cx="4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08" name="Line 20"/>
              <p:cNvSpPr>
                <a:spLocks noChangeShapeType="1"/>
              </p:cNvSpPr>
              <p:nvPr/>
            </p:nvSpPr>
            <p:spPr bwMode="auto">
              <a:xfrm>
                <a:off x="4218" y="2796"/>
                <a:ext cx="4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09" name="Rectangle 21"/>
              <p:cNvSpPr>
                <a:spLocks noChangeArrowheads="1"/>
              </p:cNvSpPr>
              <p:nvPr/>
            </p:nvSpPr>
            <p:spPr bwMode="auto">
              <a:xfrm>
                <a:off x="4780" y="1841"/>
                <a:ext cx="876" cy="23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nl-NL" altLang="en-US" sz="1800">
                    <a:latin typeface="Arial" pitchFamily="34" charset="0"/>
                  </a:rPr>
                  <a:t>Transition 1</a:t>
                </a:r>
              </a:p>
            </p:txBody>
          </p:sp>
          <p:sp>
            <p:nvSpPr>
              <p:cNvPr id="165910" name="Rectangle 22"/>
              <p:cNvSpPr>
                <a:spLocks noChangeArrowheads="1"/>
              </p:cNvSpPr>
              <p:nvPr/>
            </p:nvSpPr>
            <p:spPr bwMode="auto">
              <a:xfrm>
                <a:off x="4780" y="2681"/>
                <a:ext cx="876" cy="23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nl-NL" altLang="en-US" sz="1800">
                    <a:latin typeface="Arial" pitchFamily="34" charset="0"/>
                  </a:rPr>
                  <a:t>Transition 2</a:t>
                </a:r>
              </a:p>
            </p:txBody>
          </p:sp>
        </p:grp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Sequential Function Chart, SFC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altLang="en-US" sz="2000"/>
              <a:t>Powerful graphical technique for describing the sequential behaviour of a control program</a:t>
            </a:r>
          </a:p>
          <a:p>
            <a:pPr>
              <a:lnSpc>
                <a:spcPct val="100000"/>
              </a:lnSpc>
            </a:pPr>
            <a:r>
              <a:rPr lang="nl-NL" altLang="en-US" sz="2000"/>
              <a:t>Used to partition a control problem</a:t>
            </a:r>
          </a:p>
          <a:p>
            <a:pPr>
              <a:lnSpc>
                <a:spcPct val="100000"/>
              </a:lnSpc>
            </a:pPr>
            <a:r>
              <a:rPr lang="nl-NL" altLang="en-US" sz="2000"/>
              <a:t>Shows overview, also suitable for rapid diagnostics</a:t>
            </a:r>
          </a:p>
          <a:p>
            <a:pPr>
              <a:lnSpc>
                <a:spcPct val="100000"/>
              </a:lnSpc>
            </a:pPr>
            <a:r>
              <a:rPr lang="nl-NL" altLang="en-US" sz="2000">
                <a:solidFill>
                  <a:srgbClr val="1400D5"/>
                </a:solidFill>
              </a:rPr>
              <a:t>The basic elements are STEPS with ACTION BLOCKS and TRANSITIONS</a:t>
            </a:r>
          </a:p>
          <a:p>
            <a:pPr>
              <a:lnSpc>
                <a:spcPct val="100000"/>
              </a:lnSpc>
            </a:pPr>
            <a:r>
              <a:rPr lang="nl-NL" altLang="en-US" sz="2000">
                <a:solidFill>
                  <a:srgbClr val="1400D5"/>
                </a:solidFill>
              </a:rPr>
              <a:t>Support for alternative and parallel sequences</a:t>
            </a:r>
          </a:p>
        </p:txBody>
      </p:sp>
      <p:grpSp>
        <p:nvGrpSpPr>
          <p:cNvPr id="167960" name="Group 24"/>
          <p:cNvGrpSpPr>
            <a:grpSpLocks/>
          </p:cNvGrpSpPr>
          <p:nvPr/>
        </p:nvGrpSpPr>
        <p:grpSpPr bwMode="auto">
          <a:xfrm>
            <a:off x="6178550" y="1987550"/>
            <a:ext cx="3346450" cy="3492500"/>
            <a:chOff x="3892" y="1252"/>
            <a:chExt cx="2108" cy="2200"/>
          </a:xfrm>
        </p:grpSpPr>
        <p:sp>
          <p:nvSpPr>
            <p:cNvPr id="167940" name="Rectangle 4"/>
            <p:cNvSpPr>
              <a:spLocks noChangeArrowheads="1"/>
            </p:cNvSpPr>
            <p:nvPr/>
          </p:nvSpPr>
          <p:spPr bwMode="auto">
            <a:xfrm>
              <a:off x="3892" y="1252"/>
              <a:ext cx="2056" cy="2200"/>
            </a:xfrm>
            <a:prstGeom prst="rect">
              <a:avLst/>
            </a:prstGeom>
            <a:solidFill>
              <a:srgbClr val="8CF4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1" name="Rectangle 5"/>
            <p:cNvSpPr>
              <a:spLocks noChangeArrowheads="1"/>
            </p:cNvSpPr>
            <p:nvPr/>
          </p:nvSpPr>
          <p:spPr bwMode="auto">
            <a:xfrm>
              <a:off x="5044" y="2260"/>
              <a:ext cx="85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2" name="Rectangle 6"/>
            <p:cNvSpPr>
              <a:spLocks noChangeArrowheads="1"/>
            </p:cNvSpPr>
            <p:nvPr/>
          </p:nvSpPr>
          <p:spPr bwMode="auto">
            <a:xfrm>
              <a:off x="5044" y="1492"/>
              <a:ext cx="85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4084" y="1396"/>
              <a:ext cx="856" cy="3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4" name="Rectangle 8"/>
            <p:cNvSpPr>
              <a:spLocks noChangeArrowheads="1"/>
            </p:cNvSpPr>
            <p:nvPr/>
          </p:nvSpPr>
          <p:spPr bwMode="auto">
            <a:xfrm>
              <a:off x="4084" y="3028"/>
              <a:ext cx="856" cy="3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4084" y="2212"/>
              <a:ext cx="856" cy="3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6" name="Line 10"/>
            <p:cNvSpPr>
              <a:spLocks noChangeShapeType="1"/>
            </p:cNvSpPr>
            <p:nvPr/>
          </p:nvSpPr>
          <p:spPr bwMode="auto">
            <a:xfrm>
              <a:off x="4464" y="172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47" name="Line 11"/>
            <p:cNvSpPr>
              <a:spLocks noChangeShapeType="1"/>
            </p:cNvSpPr>
            <p:nvPr/>
          </p:nvSpPr>
          <p:spPr bwMode="auto">
            <a:xfrm>
              <a:off x="4464" y="2544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48" name="Rectangle 12"/>
            <p:cNvSpPr>
              <a:spLocks noChangeArrowheads="1"/>
            </p:cNvSpPr>
            <p:nvPr/>
          </p:nvSpPr>
          <p:spPr bwMode="auto">
            <a:xfrm>
              <a:off x="4214" y="1473"/>
              <a:ext cx="17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800">
                  <a:latin typeface="Arial" pitchFamily="34" charset="0"/>
                </a:rPr>
                <a:t>Step 1           N      FILL          </a:t>
              </a:r>
            </a:p>
          </p:txBody>
        </p:sp>
        <p:sp>
          <p:nvSpPr>
            <p:cNvPr id="167949" name="Rectangle 13"/>
            <p:cNvSpPr>
              <a:spLocks noChangeArrowheads="1"/>
            </p:cNvSpPr>
            <p:nvPr/>
          </p:nvSpPr>
          <p:spPr bwMode="auto">
            <a:xfrm>
              <a:off x="4214" y="3057"/>
              <a:ext cx="17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800">
                  <a:latin typeface="Arial" pitchFamily="34" charset="0"/>
                </a:rPr>
                <a:t>Step 3</a:t>
              </a:r>
            </a:p>
          </p:txBody>
        </p:sp>
        <p:sp>
          <p:nvSpPr>
            <p:cNvPr id="167950" name="Rectangle 14"/>
            <p:cNvSpPr>
              <a:spLocks noChangeArrowheads="1"/>
            </p:cNvSpPr>
            <p:nvPr/>
          </p:nvSpPr>
          <p:spPr bwMode="auto">
            <a:xfrm>
              <a:off x="4214" y="2241"/>
              <a:ext cx="17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nl-NL" altLang="en-US" sz="1800">
                  <a:latin typeface="Arial" pitchFamily="34" charset="0"/>
                </a:rPr>
                <a:t>Step 2           S     Empty          </a:t>
              </a:r>
            </a:p>
          </p:txBody>
        </p:sp>
        <p:sp>
          <p:nvSpPr>
            <p:cNvPr id="167951" name="Line 15"/>
            <p:cNvSpPr>
              <a:spLocks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52" name="Line 16"/>
            <p:cNvSpPr>
              <a:spLocks noChangeShapeType="1"/>
            </p:cNvSpPr>
            <p:nvPr/>
          </p:nvSpPr>
          <p:spPr bwMode="auto">
            <a:xfrm>
              <a:off x="5328" y="225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53" name="Line 17"/>
            <p:cNvSpPr>
              <a:spLocks noChangeShapeType="1"/>
            </p:cNvSpPr>
            <p:nvPr/>
          </p:nvSpPr>
          <p:spPr bwMode="auto">
            <a:xfrm>
              <a:off x="4944" y="158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54" name="Line 18"/>
            <p:cNvSpPr>
              <a:spLocks noChangeShapeType="1"/>
            </p:cNvSpPr>
            <p:nvPr/>
          </p:nvSpPr>
          <p:spPr bwMode="auto">
            <a:xfrm>
              <a:off x="4944" y="23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7959" name="Group 23"/>
            <p:cNvGrpSpPr>
              <a:grpSpLocks/>
            </p:cNvGrpSpPr>
            <p:nvPr/>
          </p:nvGrpSpPr>
          <p:grpSpPr bwMode="auto">
            <a:xfrm>
              <a:off x="4218" y="1841"/>
              <a:ext cx="1438" cy="1079"/>
              <a:chOff x="4218" y="1841"/>
              <a:chExt cx="1438" cy="1079"/>
            </a:xfrm>
          </p:grpSpPr>
          <p:sp>
            <p:nvSpPr>
              <p:cNvPr id="167955" name="Line 19"/>
              <p:cNvSpPr>
                <a:spLocks noChangeShapeType="1"/>
              </p:cNvSpPr>
              <p:nvPr/>
            </p:nvSpPr>
            <p:spPr bwMode="auto">
              <a:xfrm>
                <a:off x="4218" y="1968"/>
                <a:ext cx="4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56" name="Line 20"/>
              <p:cNvSpPr>
                <a:spLocks noChangeShapeType="1"/>
              </p:cNvSpPr>
              <p:nvPr/>
            </p:nvSpPr>
            <p:spPr bwMode="auto">
              <a:xfrm>
                <a:off x="4218" y="2796"/>
                <a:ext cx="4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57" name="Rectangle 21"/>
              <p:cNvSpPr>
                <a:spLocks noChangeArrowheads="1"/>
              </p:cNvSpPr>
              <p:nvPr/>
            </p:nvSpPr>
            <p:spPr bwMode="auto">
              <a:xfrm>
                <a:off x="4780" y="1841"/>
                <a:ext cx="876" cy="23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nl-NL" altLang="en-US" sz="1800">
                    <a:latin typeface="Arial" pitchFamily="34" charset="0"/>
                  </a:rPr>
                  <a:t>Transition 1</a:t>
                </a:r>
              </a:p>
            </p:txBody>
          </p:sp>
          <p:sp>
            <p:nvSpPr>
              <p:cNvPr id="167958" name="Rectangle 22"/>
              <p:cNvSpPr>
                <a:spLocks noChangeArrowheads="1"/>
              </p:cNvSpPr>
              <p:nvPr/>
            </p:nvSpPr>
            <p:spPr bwMode="auto">
              <a:xfrm>
                <a:off x="4780" y="2681"/>
                <a:ext cx="876" cy="23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71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7145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nl-NL" altLang="en-US" sz="1800">
                    <a:latin typeface="Arial" pitchFamily="34" charset="0"/>
                  </a:rPr>
                  <a:t>Transition 2</a:t>
                </a:r>
              </a:p>
            </p:txBody>
          </p:sp>
        </p:grp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1454150" y="1225550"/>
            <a:ext cx="7454900" cy="4940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219200"/>
            <a:ext cx="9372600" cy="762000"/>
          </a:xfrm>
          <a:noFill/>
          <a:ln/>
        </p:spPr>
        <p:txBody>
          <a:bodyPr/>
          <a:lstStyle/>
          <a:p>
            <a:r>
              <a:rPr lang="nl-NL" altLang="en-US"/>
              <a:t>The IEC 61131-3 Standard</a:t>
            </a:r>
          </a:p>
        </p:txBody>
      </p:sp>
      <p:grpSp>
        <p:nvGrpSpPr>
          <p:cNvPr id="169992" name="Group 8"/>
          <p:cNvGrpSpPr>
            <a:grpSpLocks/>
          </p:cNvGrpSpPr>
          <p:nvPr/>
        </p:nvGrpSpPr>
        <p:grpSpPr bwMode="auto">
          <a:xfrm>
            <a:off x="2117725" y="2063750"/>
            <a:ext cx="4471988" cy="3568700"/>
            <a:chOff x="1334" y="1300"/>
            <a:chExt cx="2817" cy="2248"/>
          </a:xfrm>
        </p:grpSpPr>
        <p:sp>
          <p:nvSpPr>
            <p:cNvPr id="169988" name="Rectangle 4"/>
            <p:cNvSpPr>
              <a:spLocks noChangeArrowheads="1"/>
            </p:cNvSpPr>
            <p:nvPr/>
          </p:nvSpPr>
          <p:spPr bwMode="auto">
            <a:xfrm>
              <a:off x="1348" y="1300"/>
              <a:ext cx="2776" cy="1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89" name="Rectangle 5"/>
            <p:cNvSpPr>
              <a:spLocks noChangeArrowheads="1"/>
            </p:cNvSpPr>
            <p:nvPr/>
          </p:nvSpPr>
          <p:spPr bwMode="auto">
            <a:xfrm>
              <a:off x="1509" y="1641"/>
              <a:ext cx="21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2800" b="1"/>
                <a:t>Common Elements</a:t>
              </a:r>
            </a:p>
          </p:txBody>
        </p:sp>
        <p:sp>
          <p:nvSpPr>
            <p:cNvPr id="169990" name="Rectangle 6"/>
            <p:cNvSpPr>
              <a:spLocks noChangeArrowheads="1"/>
            </p:cNvSpPr>
            <p:nvPr/>
          </p:nvSpPr>
          <p:spPr bwMode="auto">
            <a:xfrm>
              <a:off x="1348" y="2500"/>
              <a:ext cx="2776" cy="1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1" name="Rectangle 7"/>
            <p:cNvSpPr>
              <a:spLocks noChangeArrowheads="1"/>
            </p:cNvSpPr>
            <p:nvPr/>
          </p:nvSpPr>
          <p:spPr bwMode="auto">
            <a:xfrm>
              <a:off x="1334" y="2841"/>
              <a:ext cx="2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 sz="2800" b="1"/>
                <a:t>Programming Languages</a:t>
              </a:r>
            </a:p>
          </p:txBody>
        </p:sp>
      </p:grpSp>
      <p:grpSp>
        <p:nvGrpSpPr>
          <p:cNvPr id="169995" name="Group 11"/>
          <p:cNvGrpSpPr>
            <a:grpSpLocks/>
          </p:cNvGrpSpPr>
          <p:nvPr/>
        </p:nvGrpSpPr>
        <p:grpSpPr bwMode="auto">
          <a:xfrm>
            <a:off x="6940550" y="2055813"/>
            <a:ext cx="1511300" cy="1671637"/>
            <a:chOff x="4372" y="1295"/>
            <a:chExt cx="952" cy="1053"/>
          </a:xfrm>
        </p:grpSpPr>
        <p:sp>
          <p:nvSpPr>
            <p:cNvPr id="169993" name="AutoShape 9"/>
            <p:cNvSpPr>
              <a:spLocks noChangeArrowheads="1"/>
            </p:cNvSpPr>
            <p:nvPr/>
          </p:nvSpPr>
          <p:spPr bwMode="auto">
            <a:xfrm>
              <a:off x="4372" y="1300"/>
              <a:ext cx="952" cy="1048"/>
            </a:xfrm>
            <a:prstGeom prst="downArrow">
              <a:avLst>
                <a:gd name="adj1" fmla="val 75009"/>
                <a:gd name="adj2" fmla="val 5504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4" name="Rectangle 10"/>
            <p:cNvSpPr>
              <a:spLocks noChangeArrowheads="1"/>
            </p:cNvSpPr>
            <p:nvPr/>
          </p:nvSpPr>
          <p:spPr bwMode="auto">
            <a:xfrm>
              <a:off x="4502" y="1295"/>
              <a:ext cx="6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/>
                <a:t>Top Down</a:t>
              </a:r>
            </a:p>
          </p:txBody>
        </p:sp>
      </p:grpSp>
      <p:grpSp>
        <p:nvGrpSpPr>
          <p:cNvPr id="169998" name="Group 14"/>
          <p:cNvGrpSpPr>
            <a:grpSpLocks/>
          </p:cNvGrpSpPr>
          <p:nvPr/>
        </p:nvGrpSpPr>
        <p:grpSpPr bwMode="auto">
          <a:xfrm>
            <a:off x="6940550" y="3968750"/>
            <a:ext cx="1511300" cy="1663700"/>
            <a:chOff x="4372" y="2500"/>
            <a:chExt cx="952" cy="1048"/>
          </a:xfrm>
        </p:grpSpPr>
        <p:sp>
          <p:nvSpPr>
            <p:cNvPr id="169996" name="AutoShape 12"/>
            <p:cNvSpPr>
              <a:spLocks noChangeArrowheads="1"/>
            </p:cNvSpPr>
            <p:nvPr/>
          </p:nvSpPr>
          <p:spPr bwMode="auto">
            <a:xfrm>
              <a:off x="4372" y="2500"/>
              <a:ext cx="952" cy="1048"/>
            </a:xfrm>
            <a:prstGeom prst="upArrow">
              <a:avLst>
                <a:gd name="adj1" fmla="val 75009"/>
                <a:gd name="adj2" fmla="val 5503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7" name="Rectangle 13"/>
            <p:cNvSpPr>
              <a:spLocks noChangeArrowheads="1"/>
            </p:cNvSpPr>
            <p:nvPr/>
          </p:nvSpPr>
          <p:spPr bwMode="auto">
            <a:xfrm>
              <a:off x="4502" y="3311"/>
              <a:ext cx="7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nl-NL" altLang="en-US"/>
                <a:t>Bottom Up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IEC Programming Environments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nl-NL" altLang="en-US"/>
              <a:t>Many of them offer:</a:t>
            </a:r>
            <a:endParaRPr lang="nl-NL" altLang="en-US" sz="1200"/>
          </a:p>
          <a:p>
            <a:r>
              <a:rPr lang="nl-NL" altLang="en-US"/>
              <a:t>graphical programming screens</a:t>
            </a:r>
          </a:p>
          <a:p>
            <a:r>
              <a:rPr lang="nl-NL" altLang="en-US"/>
              <a:t>support for multiple windows</a:t>
            </a:r>
          </a:p>
          <a:p>
            <a:r>
              <a:rPr lang="nl-NL" altLang="en-US"/>
              <a:t>mouse operation</a:t>
            </a:r>
          </a:p>
          <a:p>
            <a:r>
              <a:rPr lang="nl-NL" altLang="en-US"/>
              <a:t>pull-down menus</a:t>
            </a:r>
          </a:p>
          <a:p>
            <a:r>
              <a:rPr lang="nl-NL" altLang="en-US"/>
              <a:t>built-in hypertext help function</a:t>
            </a:r>
          </a:p>
          <a:p>
            <a:r>
              <a:rPr lang="nl-NL" altLang="en-US"/>
              <a:t>software verification during design</a:t>
            </a:r>
            <a:endParaRPr lang="nl-NL" altLang="en-US" sz="2000"/>
          </a:p>
          <a:p>
            <a:pPr>
              <a:buFont typeface="Monotype Sorts" pitchFamily="2" charset="2"/>
              <a:buNone/>
            </a:pPr>
            <a:endParaRPr lang="nl-NL" altLang="en-US" sz="2000"/>
          </a:p>
        </p:txBody>
      </p:sp>
      <p:graphicFrame>
        <p:nvGraphicFramePr>
          <p:cNvPr id="172036" name="Object 4"/>
          <p:cNvGraphicFramePr>
            <a:graphicFrameLocks/>
          </p:cNvGraphicFramePr>
          <p:nvPr>
            <p:ph sz="half" idx="2"/>
          </p:nvPr>
        </p:nvGraphicFramePr>
        <p:xfrm>
          <a:off x="5029200" y="1830388"/>
          <a:ext cx="1847850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1" name="ClipArt" r:id="rId4" imgW="4714560" imgH="3541680" progId="MS_ClipArt_Gallery.2">
                  <p:embed/>
                </p:oleObj>
              </mc:Choice>
              <mc:Fallback>
                <p:oleObj name="ClipArt" r:id="rId4" imgW="4714560" imgH="3541680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30388"/>
                        <a:ext cx="1847850" cy="138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7" name="Line 5"/>
          <p:cNvSpPr>
            <a:spLocks noChangeShapeType="1"/>
          </p:cNvSpPr>
          <p:nvPr/>
        </p:nvSpPr>
        <p:spPr bwMode="auto">
          <a:xfrm>
            <a:off x="4705350" y="1714500"/>
            <a:ext cx="2190750" cy="163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 flipV="1">
            <a:off x="4800600" y="1695450"/>
            <a:ext cx="2209800" cy="158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2039" name="Object 7"/>
          <p:cNvGraphicFramePr>
            <a:graphicFrameLocks/>
          </p:cNvGraphicFramePr>
          <p:nvPr/>
        </p:nvGraphicFramePr>
        <p:xfrm>
          <a:off x="4610100" y="3829050"/>
          <a:ext cx="3600450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2" name="Paint Shop Pro Image" r:id="rId6" imgW="5717073" imgH="3920889" progId="PaintShopPro">
                  <p:embed/>
                </p:oleObj>
              </mc:Choice>
              <mc:Fallback>
                <p:oleObj name="Paint Shop Pro Image" r:id="rId6" imgW="5717073" imgH="3920889" progId="PaintShopPro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3829050"/>
                        <a:ext cx="3600450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2040" name="Picture 8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2562225"/>
            <a:ext cx="2352675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8382000" cy="1143000"/>
          </a:xfrm>
          <a:noFill/>
          <a:ln/>
        </p:spPr>
        <p:txBody>
          <a:bodyPr/>
          <a:lstStyle/>
          <a:p>
            <a:r>
              <a:rPr lang="nl-NL" altLang="en-US"/>
              <a:t>Common Elements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7010400" cy="1752600"/>
          </a:xfrm>
          <a:noFill/>
          <a:ln/>
        </p:spPr>
        <p:txBody>
          <a:bodyPr/>
          <a:lstStyle/>
          <a:p>
            <a:pPr marL="285750" indent="-285750"/>
            <a:r>
              <a:rPr lang="nl-NL" altLang="en-US"/>
              <a:t>Sequential Function Chart</a:t>
            </a:r>
          </a:p>
          <a:p>
            <a:pPr marL="285750" indent="-285750"/>
            <a:endParaRPr lang="nl-NL" altLang="en-US"/>
          </a:p>
          <a:p>
            <a:pPr marL="285750" indent="-285750"/>
            <a:r>
              <a:rPr lang="nl-NL" altLang="en-US"/>
              <a:t>See separate presentation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IEC 61131-3 Programming languages /</a:t>
            </a:r>
            <a:br>
              <a:rPr lang="nl-NL" altLang="en-US"/>
            </a:br>
            <a:r>
              <a:rPr lang="nl-NL" altLang="en-US"/>
              <a:t>Industrial Control Programming</a:t>
            </a:r>
          </a:p>
        </p:txBody>
      </p:sp>
      <p:graphicFrame>
        <p:nvGraphicFramePr>
          <p:cNvPr id="18435" name="Object 3"/>
          <p:cNvGraphicFramePr>
            <a:graphicFrameLocks/>
          </p:cNvGraphicFramePr>
          <p:nvPr/>
        </p:nvGraphicFramePr>
        <p:xfrm>
          <a:off x="3228975" y="1901825"/>
          <a:ext cx="3810000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ClipArt" r:id="rId4" imgW="3595680" imgH="3389040" progId="MS_ClipArt_Gallery.2">
                  <p:embed/>
                </p:oleObj>
              </mc:Choice>
              <mc:Fallback>
                <p:oleObj name="ClipArt" r:id="rId4" imgW="3595680" imgH="3389040" progId="MS_ClipArt_Gallery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1901825"/>
                        <a:ext cx="3810000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92100" y="5699125"/>
            <a:ext cx="922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nl-NL" altLang="en-US" sz="2400" b="1" i="0">
                <a:solidFill>
                  <a:srgbClr val="790015"/>
                </a:solidFill>
              </a:rPr>
              <a:t>The interface between the programmer and the control system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4876800" y="2590800"/>
            <a:ext cx="1066800" cy="381000"/>
          </a:xfrm>
          <a:prstGeom prst="line">
            <a:avLst/>
          </a:prstGeom>
          <a:noFill/>
          <a:ln w="38100" cmpd="dbl">
            <a:solidFill>
              <a:srgbClr val="790015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nl-NL" altLang="en-US"/>
              <a:t>IEC 61131-3 Programming languages /</a:t>
            </a:r>
            <a:br>
              <a:rPr lang="nl-NL" altLang="en-US"/>
            </a:br>
            <a:r>
              <a:rPr lang="nl-NL" altLang="en-US"/>
              <a:t>Industrial Control Programming</a:t>
            </a:r>
          </a:p>
        </p:txBody>
      </p:sp>
      <p:graphicFrame>
        <p:nvGraphicFramePr>
          <p:cNvPr id="20483" name="Object 3"/>
          <p:cNvGraphicFramePr>
            <a:graphicFrameLocks/>
          </p:cNvGraphicFramePr>
          <p:nvPr/>
        </p:nvGraphicFramePr>
        <p:xfrm>
          <a:off x="790575" y="2130425"/>
          <a:ext cx="2701925" cy="254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ClipArt" r:id="rId4" imgW="3595680" imgH="3389040" progId="MS_ClipArt_Gallery.2">
                  <p:embed/>
                </p:oleObj>
              </mc:Choice>
              <mc:Fallback>
                <p:oleObj name="ClipArt" r:id="rId4" imgW="3595680" imgH="3389040" progId="MS_ClipArt_Gallery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2130425"/>
                        <a:ext cx="2701925" cy="254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/>
          </p:cNvGraphicFramePr>
          <p:nvPr/>
        </p:nvGraphicFramePr>
        <p:xfrm>
          <a:off x="6810375" y="4495800"/>
          <a:ext cx="2701925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ClipArt" r:id="rId6" imgW="3595680" imgH="3389040" progId="MS_ClipArt_Gallery.2">
                  <p:embed/>
                </p:oleObj>
              </mc:Choice>
              <mc:Fallback>
                <p:oleObj name="ClipArt" r:id="rId6" imgW="3595680" imgH="3389040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75" y="4495800"/>
                        <a:ext cx="2701925" cy="185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/>
          </p:cNvGraphicFramePr>
          <p:nvPr/>
        </p:nvGraphicFramePr>
        <p:xfrm>
          <a:off x="2697163" y="3044825"/>
          <a:ext cx="2701925" cy="254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ClipArt" r:id="rId7" imgW="3595680" imgH="3389040" progId="MS_ClipArt_Gallery.2">
                  <p:embed/>
                </p:oleObj>
              </mc:Choice>
              <mc:Fallback>
                <p:oleObj name="ClipArt" r:id="rId7" imgW="3595680" imgH="3389040" progId="MS_ClipArt_Gallery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044825"/>
                        <a:ext cx="2701925" cy="254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/>
          </p:cNvGraphicFramePr>
          <p:nvPr/>
        </p:nvGraphicFramePr>
        <p:xfrm>
          <a:off x="4449763" y="3578225"/>
          <a:ext cx="2701925" cy="254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ClipArt" r:id="rId9" imgW="3595680" imgH="3389040" progId="MS_ClipArt_Gallery.2">
                  <p:embed/>
                </p:oleObj>
              </mc:Choice>
              <mc:Fallback>
                <p:oleObj name="ClipArt" r:id="rId9" imgW="3595680" imgH="3389040" progId="MS_ClipArt_Gallery.2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3578225"/>
                        <a:ext cx="2701925" cy="254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024313" y="2224088"/>
            <a:ext cx="57610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nl-NL" altLang="en-US" sz="2800" b="1" i="0">
                <a:solidFill>
                  <a:srgbClr val="790015"/>
                </a:solidFill>
              </a:rPr>
              <a:t>...with support for people</a:t>
            </a:r>
          </a:p>
          <a:p>
            <a:r>
              <a:rPr lang="nl-NL" altLang="en-US" sz="2800" b="1" i="0">
                <a:solidFill>
                  <a:srgbClr val="790015"/>
                </a:solidFill>
              </a:rPr>
              <a:t>	 with different backgrounds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71800"/>
            <a:ext cx="9372600" cy="762000"/>
          </a:xfrm>
          <a:noFill/>
          <a:ln/>
        </p:spPr>
        <p:txBody>
          <a:bodyPr/>
          <a:lstStyle/>
          <a:p>
            <a:r>
              <a:rPr lang="nl-NL" altLang="en-US"/>
              <a:t>What is the Benefit of such a Standard ?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plco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lcop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lcope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co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cope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cope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cope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cope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cope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C:\MSOffice\Templates\plcopen.pot</Template>
  <TotalTime>2008</TotalTime>
  <Pages>31</Pages>
  <Words>3604</Words>
  <Application>Microsoft Office PowerPoint</Application>
  <PresentationFormat>A4 Paper (210x297 mm)</PresentationFormat>
  <Paragraphs>845</Paragraphs>
  <Slides>67</Slides>
  <Notes>67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Times New Roman</vt:lpstr>
      <vt:lpstr>Arial</vt:lpstr>
      <vt:lpstr>Monotype Sorts</vt:lpstr>
      <vt:lpstr>Courier</vt:lpstr>
      <vt:lpstr>plcopen</vt:lpstr>
      <vt:lpstr>ClipArt</vt:lpstr>
      <vt:lpstr>Picture</vt:lpstr>
      <vt:lpstr>Document</vt:lpstr>
      <vt:lpstr>Paint Shop Pro Image</vt:lpstr>
      <vt:lpstr>Microsoft Drawing</vt:lpstr>
      <vt:lpstr>Welcome at this   IEC 61131-3 Tutorial</vt:lpstr>
      <vt:lpstr>Harmonizing the way people look to control</vt:lpstr>
      <vt:lpstr>Fiction?</vt:lpstr>
      <vt:lpstr>Out of the jungle</vt:lpstr>
      <vt:lpstr>PowerPoint Presentation</vt:lpstr>
      <vt:lpstr>The 7 parts of the IEC 61131 Standard</vt:lpstr>
      <vt:lpstr>IEC 61131-3 Programming languages / Industrial Control Programming</vt:lpstr>
      <vt:lpstr>IEC 61131-3 Programming languages / Industrial Control Programming</vt:lpstr>
      <vt:lpstr>What is the Benefit of such a Standard ?</vt:lpstr>
      <vt:lpstr>Users? Which Users?</vt:lpstr>
      <vt:lpstr>Users? Which Users?</vt:lpstr>
      <vt:lpstr>What is the Benefit of such a Standard</vt:lpstr>
      <vt:lpstr>What is the Benefit of such a Standard</vt:lpstr>
      <vt:lpstr>What is the Benefit of such a Standard</vt:lpstr>
      <vt:lpstr>What is the Benefit of such a Standard</vt:lpstr>
      <vt:lpstr>What is the Benefit of such a Standard</vt:lpstr>
      <vt:lpstr>What is the Benefit of such a Standard</vt:lpstr>
      <vt:lpstr>What is the Benefit of such a Standard</vt:lpstr>
      <vt:lpstr>Key quality features of IEC 61131-3</vt:lpstr>
      <vt:lpstr>An example</vt:lpstr>
      <vt:lpstr>Fermentation Process</vt:lpstr>
      <vt:lpstr>Fermentation control decomposition</vt:lpstr>
      <vt:lpstr>Fermentation control program</vt:lpstr>
      <vt:lpstr>Main sequence SFC</vt:lpstr>
      <vt:lpstr>IEC 61131-3  Overview</vt:lpstr>
      <vt:lpstr>The IEC 61131-3 Standard</vt:lpstr>
      <vt:lpstr>The IEC 61131-3 Standard</vt:lpstr>
      <vt:lpstr>The IEC 61131-3 Programming Languages</vt:lpstr>
      <vt:lpstr>The IEC 61131-3 Standard</vt:lpstr>
      <vt:lpstr>Common Elements include :</vt:lpstr>
      <vt:lpstr>IEC 61131-3 : Common Elements</vt:lpstr>
      <vt:lpstr>IEC 61131-3 : Common Elements</vt:lpstr>
      <vt:lpstr>Variable Declaration</vt:lpstr>
      <vt:lpstr>Variable Declarations</vt:lpstr>
      <vt:lpstr>Variable Declarations : example</vt:lpstr>
      <vt:lpstr>IEC 61131-3 : Common Elements</vt:lpstr>
      <vt:lpstr>Derived Datatypes</vt:lpstr>
      <vt:lpstr>Your own datatype: derived datatype</vt:lpstr>
      <vt:lpstr>Your own datatype: derived datatype</vt:lpstr>
      <vt:lpstr>Your own datatype: derived datatype</vt:lpstr>
      <vt:lpstr>Directly Represented Variables : %</vt:lpstr>
      <vt:lpstr>IEC 61131-3 : Common Elements</vt:lpstr>
      <vt:lpstr>IEC 61131-3 Software Model</vt:lpstr>
      <vt:lpstr>IEC 61131-3 Software Model</vt:lpstr>
      <vt:lpstr>IEC 61131-3 Software Model</vt:lpstr>
      <vt:lpstr>IEC 61131-3 Software Model</vt:lpstr>
      <vt:lpstr>IEC 61131-3 Software Model</vt:lpstr>
      <vt:lpstr>IEC 61131-3 Software Model</vt:lpstr>
      <vt:lpstr>IEC 61131-3 vs conventional PLC</vt:lpstr>
      <vt:lpstr>Configuration Elements</vt:lpstr>
      <vt:lpstr>Configuration, Resources and  Access Paths (-Declaration)</vt:lpstr>
      <vt:lpstr>IEC 61131-3 : Common Elements</vt:lpstr>
      <vt:lpstr>Functions …..</vt:lpstr>
      <vt:lpstr>…. &amp;   Function Blocks</vt:lpstr>
      <vt:lpstr>…. &amp;   Function Blocks</vt:lpstr>
      <vt:lpstr>…. &amp;   Function Blocks</vt:lpstr>
      <vt:lpstr>…. &amp;   Function Blocks</vt:lpstr>
      <vt:lpstr>Function Block example</vt:lpstr>
      <vt:lpstr>Function Block example</vt:lpstr>
      <vt:lpstr>Programs : hierarchical design</vt:lpstr>
      <vt:lpstr>Programming Model</vt:lpstr>
      <vt:lpstr>IEC 61131-3 : Common Elements</vt:lpstr>
      <vt:lpstr>Sequential Function Chart, SFC</vt:lpstr>
      <vt:lpstr>Sequential Function Chart, SFC</vt:lpstr>
      <vt:lpstr>The IEC 61131-3 Standard</vt:lpstr>
      <vt:lpstr>IEC Programming Environments</vt:lpstr>
      <vt:lpstr>Common Elements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PLCopen June 1996</dc:title>
  <dc:subject>Presentatie</dc:subject>
  <dc:creator>PLCopen/E.v.d.Wal</dc:creator>
  <cp:lastModifiedBy>Wendelien</cp:lastModifiedBy>
  <cp:revision>49</cp:revision>
  <cp:lastPrinted>1997-03-25T11:47:40Z</cp:lastPrinted>
  <dcterms:created xsi:type="dcterms:W3CDTF">1996-06-10T14:47:58Z</dcterms:created>
  <dcterms:modified xsi:type="dcterms:W3CDTF">2018-07-30T07:17:34Z</dcterms:modified>
</cp:coreProperties>
</file>