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8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</p:sldIdLst>
  <p:sldSz cx="9906000" cy="6858000" type="A4"/>
  <p:notesSz cx="6858000" cy="9774238"/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600" i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600" i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600" i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600" i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90015"/>
    <a:srgbClr val="195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81" d="100"/>
          <a:sy n="81" d="100"/>
        </p:scale>
        <p:origin x="-708" y="-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nl-NL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9525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endParaRPr lang="nl-NL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5925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nl-NL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305925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BB153A44-A178-4E15-BD5C-307FE16F0978}" type="slidenum">
              <a:rPr lang="nl-NL" altLang="en-US"/>
              <a:pPr/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964404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>
                <a:latin typeface="Times New Roman" pitchFamily="18" charset="0"/>
              </a:defRPr>
            </a:lvl1pPr>
          </a:lstStyle>
          <a:p>
            <a:endParaRPr lang="nl-NL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9525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>
                <a:latin typeface="Times New Roman" pitchFamily="18" charset="0"/>
              </a:defRPr>
            </a:lvl1pPr>
          </a:lstStyle>
          <a:p>
            <a:endParaRPr lang="nl-NL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5925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>
                <a:latin typeface="Times New Roman" pitchFamily="18" charset="0"/>
              </a:defRPr>
            </a:lvl1pPr>
          </a:lstStyle>
          <a:p>
            <a:endParaRPr lang="nl-NL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305925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>
                <a:latin typeface="Times New Roman" pitchFamily="18" charset="0"/>
              </a:defRPr>
            </a:lvl1pPr>
          </a:lstStyle>
          <a:p>
            <a:fld id="{9D7D1BC3-A590-4279-A800-2B3E5B99CAEC}" type="slidenum">
              <a:rPr lang="nl-NL" altLang="en-US"/>
              <a:pPr/>
              <a:t>‹#›</a:t>
            </a:fld>
            <a:endParaRPr lang="nl-NL" alt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049588" y="9312275"/>
            <a:ext cx="75882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313" tIns="44450" rIns="87313" bIns="44450">
            <a:spAutoFit/>
          </a:bodyPr>
          <a:lstStyle>
            <a:lvl1pPr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34975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68363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03338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36725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93925" defTabSz="8683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51125" defTabSz="8683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108325" defTabSz="8683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65525" defTabSz="8683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nl-NL" altLang="en-US" sz="1200" i="0">
                <a:latin typeface="Arial" pitchFamily="34" charset="0"/>
              </a:rPr>
              <a:t>Page </a:t>
            </a:r>
            <a:fld id="{F3C873D0-E112-4BBC-A8E5-43A8674D45EC}" type="slidenum">
              <a:rPr lang="nl-NL" altLang="en-US" sz="1200" i="0">
                <a:latin typeface="Arial" pitchFamily="34" charset="0"/>
              </a:rPr>
              <a:pPr algn="ctr">
                <a:lnSpc>
                  <a:spcPct val="90000"/>
                </a:lnSpc>
              </a:pPr>
              <a:t>‹#›</a:t>
            </a:fld>
            <a:endParaRPr lang="nl-NL" altLang="en-US" sz="1200" i="0">
              <a:latin typeface="Arial" pitchFamily="34" charset="0"/>
            </a:endParaRPr>
          </a:p>
        </p:txBody>
      </p:sp>
      <p:sp>
        <p:nvSpPr>
          <p:cNvPr id="2055" name="Rectangle 7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63613" y="860425"/>
            <a:ext cx="4930775" cy="3406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5025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Body Text</a:t>
            </a:r>
          </a:p>
          <a:p>
            <a:pPr lvl="1"/>
            <a:r>
              <a:rPr lang="nl-NL" altLang="en-US" smtClean="0"/>
              <a:t>Second Level</a:t>
            </a:r>
          </a:p>
          <a:p>
            <a:pPr lvl="2"/>
            <a:r>
              <a:rPr lang="nl-NL" altLang="en-US" smtClean="0"/>
              <a:t>Third Level</a:t>
            </a:r>
          </a:p>
          <a:p>
            <a:pPr lvl="3"/>
            <a:r>
              <a:rPr lang="nl-NL" altLang="en-US" smtClean="0"/>
              <a:t>Fourth Level</a:t>
            </a:r>
          </a:p>
          <a:p>
            <a:pPr lvl="4"/>
            <a:r>
              <a:rPr lang="nl-NL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56271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FB65AF-0EAA-4AAF-8685-043413833D5A}" type="slidenum">
              <a:rPr lang="nl-NL" altLang="en-US"/>
              <a:pPr/>
              <a:t>1</a:t>
            </a:fld>
            <a:endParaRPr lang="nl-NL" altLang="en-US"/>
          </a:p>
        </p:txBody>
      </p:sp>
      <p:sp>
        <p:nvSpPr>
          <p:cNvPr id="512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68375" y="860425"/>
            <a:ext cx="4921250" cy="3406775"/>
          </a:xfrm>
          <a:ln cap="flat"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44A2A3-B83C-4403-8A14-1DEEFFF5D4C5}" type="slidenum">
              <a:rPr lang="nl-NL" altLang="en-US"/>
              <a:pPr/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85236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D2EBF4-BC9D-4D7F-9FC1-0114069795B1}" type="slidenum">
              <a:rPr lang="nl-NL" altLang="en-US"/>
              <a:pPr/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113445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34250" y="1066800"/>
            <a:ext cx="234315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066800"/>
            <a:ext cx="687705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9EAF30-A115-4DB1-B4ED-99C26DB1999B}" type="slidenum">
              <a:rPr lang="nl-NL" altLang="en-US"/>
              <a:pPr/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78954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0A9698-E903-4F04-B1AC-E71D1CE062CD}" type="slidenum">
              <a:rPr lang="nl-NL" altLang="en-US"/>
              <a:pPr/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190137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02DD34-EA45-4B89-93F9-9220045E9B9F}" type="slidenum">
              <a:rPr lang="nl-NL" altLang="en-US"/>
              <a:pPr/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11332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905000"/>
            <a:ext cx="46101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7300" y="1905000"/>
            <a:ext cx="46101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888D00-C06E-44E0-B51B-4AB49ADD564E}" type="slidenum">
              <a:rPr lang="nl-NL" altLang="en-US"/>
              <a:pPr/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45480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870048-5B8F-4E0C-8DC0-2374A9E55CC2}" type="slidenum">
              <a:rPr lang="nl-NL" altLang="en-US"/>
              <a:pPr/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481987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B69431-18BD-4C17-9454-BB42C31D36DF}" type="slidenum">
              <a:rPr lang="nl-NL" altLang="en-US"/>
              <a:pPr/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704334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75BDAE-E4FB-4F83-9889-33F76686ECA8}" type="slidenum">
              <a:rPr lang="nl-NL" altLang="en-US"/>
              <a:pPr/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75834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93FE94-90BA-496C-9179-BE5286C21FDF}" type="slidenum">
              <a:rPr lang="nl-NL" altLang="en-US"/>
              <a:pPr/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595088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7B6C3D-3CAA-4139-A603-A3879E9295C7}" type="slidenum">
              <a:rPr lang="nl-NL" altLang="en-US"/>
              <a:pPr/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05234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defTabSz="762000">
              <a:defRPr sz="1400" i="0">
                <a:latin typeface="Times New Roman" pitchFamily="18" charset="0"/>
              </a:defRPr>
            </a:lvl1pPr>
          </a:lstStyle>
          <a:p>
            <a:endParaRPr lang="nl-NL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defTabSz="762000">
              <a:defRPr sz="1400" i="0">
                <a:latin typeface="Times New Roman" pitchFamily="18" charset="0"/>
              </a:defRPr>
            </a:lvl1pPr>
          </a:lstStyle>
          <a:p>
            <a:endParaRPr lang="nl-NL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defTabSz="762000">
              <a:defRPr sz="1400" i="0">
                <a:latin typeface="Times New Roman" pitchFamily="18" charset="0"/>
              </a:defRPr>
            </a:lvl1pPr>
          </a:lstStyle>
          <a:p>
            <a:fld id="{BA3993AF-8B72-486E-8831-76832E75EA88}" type="slidenum">
              <a:rPr lang="nl-NL" altLang="en-US"/>
              <a:pPr/>
              <a:t>‹#›</a:t>
            </a:fld>
            <a:endParaRPr lang="nl-NL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066800"/>
            <a:ext cx="9372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905000"/>
            <a:ext cx="93726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Body Text</a:t>
            </a:r>
          </a:p>
          <a:p>
            <a:pPr lvl="1"/>
            <a:r>
              <a:rPr lang="nl-NL" altLang="en-US" smtClean="0"/>
              <a:t>Second Level</a:t>
            </a:r>
          </a:p>
          <a:p>
            <a:pPr lvl="2"/>
            <a:r>
              <a:rPr lang="nl-NL" altLang="en-US" smtClean="0"/>
              <a:t>Third Level</a:t>
            </a:r>
          </a:p>
          <a:p>
            <a:pPr lvl="3"/>
            <a:r>
              <a:rPr lang="nl-NL" altLang="en-US" smtClean="0"/>
              <a:t>Fourth Level</a:t>
            </a:r>
          </a:p>
          <a:p>
            <a:pPr lvl="4"/>
            <a:r>
              <a:rPr lang="nl-NL" altLang="en-US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5640388" y="231775"/>
            <a:ext cx="4084637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>
              <a:lnSpc>
                <a:spcPct val="80000"/>
              </a:lnSpc>
            </a:pPr>
            <a:r>
              <a:rPr lang="nl-NL" altLang="en-US" sz="2800" b="1" i="0">
                <a:solidFill>
                  <a:srgbClr val="063DE8"/>
                </a:solidFill>
              </a:rPr>
              <a:t>PLCopen</a:t>
            </a:r>
          </a:p>
          <a:p>
            <a:pPr algn="r">
              <a:lnSpc>
                <a:spcPct val="80000"/>
              </a:lnSpc>
            </a:pPr>
            <a:r>
              <a:rPr lang="nl-NL" altLang="en-US" sz="1400">
                <a:solidFill>
                  <a:srgbClr val="063DE8"/>
                </a:solidFill>
              </a:rPr>
              <a:t>Standardization in Industrial Control programming</a:t>
            </a: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381000" y="914400"/>
            <a:ext cx="9372600" cy="0"/>
          </a:xfrm>
          <a:prstGeom prst="line">
            <a:avLst/>
          </a:prstGeom>
          <a:noFill/>
          <a:ln w="50800">
            <a:solidFill>
              <a:srgbClr val="063DE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304800" y="6400800"/>
            <a:ext cx="9334500" cy="0"/>
          </a:xfrm>
          <a:prstGeom prst="line">
            <a:avLst/>
          </a:prstGeom>
          <a:noFill/>
          <a:ln w="50800">
            <a:solidFill>
              <a:srgbClr val="063DE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88925" y="6523038"/>
            <a:ext cx="2387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nl-NL" altLang="en-US" sz="1200" b="1" i="0">
                <a:solidFill>
                  <a:schemeClr val="accent1"/>
                </a:solidFill>
              </a:rPr>
              <a:t>PLCopen  </a:t>
            </a:r>
            <a:fld id="{E6FA883D-BBB4-4E59-ABC8-6DB20ADD095F}" type="slidenum">
              <a:rPr lang="nl-NL" altLang="en-US" sz="1200" b="1" i="0">
                <a:solidFill>
                  <a:schemeClr val="accent1"/>
                </a:solidFill>
              </a:rPr>
              <a:pPr/>
              <a:t>‹#›</a:t>
            </a:fld>
            <a:r>
              <a:rPr lang="nl-NL" altLang="en-US" sz="1200" b="1" i="0">
                <a:solidFill>
                  <a:schemeClr val="accent1"/>
                </a:solidFill>
              </a:rPr>
              <a:t>  printed at </a:t>
            </a:r>
            <a:fld id="{1889A865-59F0-47BD-9710-F44BE00DBA5C}" type="datetime1">
              <a:rPr lang="nl-NL" altLang="en-US" sz="1200" b="1" i="0">
                <a:solidFill>
                  <a:schemeClr val="accent1"/>
                </a:solidFill>
              </a:rPr>
              <a:pPr/>
              <a:t>30-7-2018</a:t>
            </a:fld>
            <a:endParaRPr lang="nl-NL" altLang="en-US" sz="1200" b="1" i="0">
              <a:solidFill>
                <a:schemeClr val="accent1"/>
              </a:solidFill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5851525" y="6535738"/>
            <a:ext cx="38258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nl-NL" altLang="en-US" sz="1200" b="1" i="0">
                <a:solidFill>
                  <a:schemeClr val="accent1"/>
                </a:solidFill>
              </a:rPr>
              <a:t>PLCopen P.O. Box 2015, NL 5300 CA  Zaltbommel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790015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790015"/>
          </a:solidFill>
          <a:latin typeface="Arial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790015"/>
          </a:solidFill>
          <a:latin typeface="Arial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790015"/>
          </a:solidFill>
          <a:latin typeface="Arial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790015"/>
          </a:solidFill>
          <a:latin typeface="Arial" pitchFamily="34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790015"/>
          </a:solidFill>
          <a:latin typeface="Arial" pitchFamily="34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790015"/>
          </a:solidFill>
          <a:latin typeface="Arial" pitchFamily="34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790015"/>
          </a:solidFill>
          <a:latin typeface="Arial" pitchFamily="34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790015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790015"/>
        </a:buClr>
        <a:buSzPct val="100000"/>
        <a:buFont typeface="Monotype Sorts" charset="2"/>
        <a:buChar char="ò"/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790015"/>
        </a:buClr>
        <a:buSzPct val="100000"/>
        <a:buFont typeface="Monotype Sorts" charset="2"/>
        <a:buChar char="l"/>
        <a:defRPr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790015"/>
        </a:buClr>
        <a:buSzPct val="100000"/>
        <a:buChar char="•"/>
        <a:defRPr>
          <a:solidFill>
            <a:schemeClr val="tx2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790015"/>
        </a:buClr>
        <a:buSzPct val="100000"/>
        <a:buChar char="•"/>
        <a:defRPr sz="1400">
          <a:solidFill>
            <a:schemeClr val="tx2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790015"/>
        </a:buClr>
        <a:buSzPct val="100000"/>
        <a:buChar char="•"/>
        <a:defRPr sz="1400">
          <a:solidFill>
            <a:schemeClr val="tx2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790015"/>
        </a:buClr>
        <a:buSzPct val="100000"/>
        <a:buChar char="•"/>
        <a:defRPr sz="1400">
          <a:solidFill>
            <a:schemeClr val="tx2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790015"/>
        </a:buClr>
        <a:buSzPct val="100000"/>
        <a:buChar char="•"/>
        <a:defRPr sz="1400">
          <a:solidFill>
            <a:schemeClr val="tx2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790015"/>
        </a:buClr>
        <a:buSzPct val="100000"/>
        <a:buChar char="•"/>
        <a:defRPr sz="1400">
          <a:solidFill>
            <a:schemeClr val="tx2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790015"/>
        </a:buClr>
        <a:buSzPct val="100000"/>
        <a:buChar char="•"/>
        <a:defRPr sz="14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0"/>
            <a:ext cx="9372600" cy="1828800"/>
          </a:xfrm>
          <a:noFill/>
          <a:ln/>
        </p:spPr>
        <p:txBody>
          <a:bodyPr/>
          <a:lstStyle/>
          <a:p>
            <a:r>
              <a:rPr lang="nl-NL" altLang="en-US"/>
              <a:t>Instruction List</a:t>
            </a:r>
            <a:br>
              <a:rPr lang="nl-NL" altLang="en-US"/>
            </a:br>
            <a:r>
              <a:rPr lang="nl-NL" altLang="en-US"/>
              <a:t>-</a:t>
            </a:r>
            <a:br>
              <a:rPr lang="nl-NL" altLang="en-US"/>
            </a:br>
            <a:r>
              <a:rPr lang="nl-NL" altLang="en-US"/>
              <a:t>an assembler type of language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962400"/>
            <a:ext cx="9372600" cy="2362200"/>
          </a:xfrm>
          <a:noFill/>
          <a:ln/>
        </p:spPr>
        <p:txBody>
          <a:bodyPr/>
          <a:lstStyle/>
          <a:p>
            <a:pPr algn="ctr">
              <a:lnSpc>
                <a:spcPct val="150000"/>
              </a:lnSpc>
              <a:buFont typeface="Monotype Sorts" charset="2"/>
              <a:buNone/>
            </a:pPr>
            <a:r>
              <a:rPr lang="nl-NL" altLang="en-US"/>
              <a:t>Eelco van der Wal</a:t>
            </a:r>
          </a:p>
          <a:p>
            <a:pPr algn="ctr">
              <a:lnSpc>
                <a:spcPct val="150000"/>
              </a:lnSpc>
              <a:buFont typeface="Monotype Sorts" charset="2"/>
              <a:buNone/>
            </a:pPr>
            <a:r>
              <a:rPr lang="nl-NL" altLang="en-US"/>
              <a:t>Managing Director PLCopen</a:t>
            </a:r>
          </a:p>
          <a:p>
            <a:pPr algn="ctr">
              <a:lnSpc>
                <a:spcPct val="150000"/>
              </a:lnSpc>
              <a:buFont typeface="Monotype Sorts" charset="2"/>
              <a:buNone/>
            </a:pPr>
            <a:r>
              <a:rPr lang="nl-NL" altLang="en-US">
                <a:solidFill>
                  <a:srgbClr val="195CFC"/>
                </a:solidFill>
              </a:rPr>
              <a:t>www.plcopen.org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nl-NL" altLang="en-US">
                <a:latin typeface="Times New Roman" pitchFamily="18" charset="0"/>
              </a:rPr>
              <a:t>Examples of instruction fields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124200"/>
            <a:ext cx="9372600" cy="3200400"/>
          </a:xfrm>
          <a:noFill/>
          <a:ln/>
        </p:spPr>
        <p:txBody>
          <a:bodyPr/>
          <a:lstStyle/>
          <a:p>
            <a:pPr>
              <a:spcBef>
                <a:spcPct val="24000"/>
              </a:spcBef>
              <a:spcAft>
                <a:spcPct val="24000"/>
              </a:spcAft>
              <a:buFont typeface="Monotype Sorts" charset="2"/>
              <a:buNone/>
            </a:pPr>
            <a:r>
              <a:rPr lang="nl-NL" altLang="en-US"/>
              <a:t>START:	LD	%IX1		(* PUSH BUTTON *)</a:t>
            </a:r>
          </a:p>
          <a:p>
            <a:pPr>
              <a:spcBef>
                <a:spcPct val="24000"/>
              </a:spcBef>
              <a:spcAft>
                <a:spcPct val="24000"/>
              </a:spcAft>
              <a:buFont typeface="Monotype Sorts" charset="2"/>
              <a:buNone/>
            </a:pPr>
            <a:r>
              <a:rPr lang="nl-NL" altLang="en-US"/>
              <a:t>			ANDN	%MX5		(* NOT INHIBITED *)</a:t>
            </a:r>
          </a:p>
          <a:p>
            <a:pPr>
              <a:spcBef>
                <a:spcPct val="24000"/>
              </a:spcBef>
              <a:spcAft>
                <a:spcPct val="24000"/>
              </a:spcAft>
              <a:buFont typeface="Monotype Sorts" charset="2"/>
              <a:buNone/>
            </a:pPr>
            <a:r>
              <a:rPr lang="nl-NL" altLang="en-US"/>
              <a:t>			ST	%QX2		(* FAN ON *)</a:t>
            </a:r>
          </a:p>
          <a:p>
            <a:pPr>
              <a:buFont typeface="Monotype Sorts" charset="2"/>
              <a:buNone/>
            </a:pPr>
            <a:endParaRPr lang="nl-NL" altLang="en-US"/>
          </a:p>
        </p:txBody>
      </p:sp>
      <p:grpSp>
        <p:nvGrpSpPr>
          <p:cNvPr id="6150" name="Group 6"/>
          <p:cNvGrpSpPr>
            <a:grpSpLocks/>
          </p:cNvGrpSpPr>
          <p:nvPr/>
        </p:nvGrpSpPr>
        <p:grpSpPr bwMode="auto">
          <a:xfrm>
            <a:off x="768350" y="1987550"/>
            <a:ext cx="1892300" cy="1054100"/>
            <a:chOff x="484" y="1252"/>
            <a:chExt cx="1192" cy="664"/>
          </a:xfrm>
        </p:grpSpPr>
        <p:sp>
          <p:nvSpPr>
            <p:cNvPr id="6148" name="AutoShape 4"/>
            <p:cNvSpPr>
              <a:spLocks noChangeArrowheads="1"/>
            </p:cNvSpPr>
            <p:nvPr/>
          </p:nvSpPr>
          <p:spPr bwMode="auto">
            <a:xfrm>
              <a:off x="484" y="1252"/>
              <a:ext cx="1192" cy="553"/>
            </a:xfrm>
            <a:prstGeom prst="wedgeRoundRectCallout">
              <a:avLst>
                <a:gd name="adj1" fmla="val -43421"/>
                <a:gd name="adj2" fmla="val 66667"/>
                <a:gd name="adj3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9" name="Rectangle 5"/>
            <p:cNvSpPr>
              <a:spLocks noChangeArrowheads="1"/>
            </p:cNvSpPr>
            <p:nvPr/>
          </p:nvSpPr>
          <p:spPr bwMode="auto">
            <a:xfrm>
              <a:off x="758" y="1392"/>
              <a:ext cx="6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nl-NL" altLang="en-US" sz="2400"/>
                <a:t>Label</a:t>
              </a:r>
            </a:p>
          </p:txBody>
        </p:sp>
      </p:grpSp>
      <p:grpSp>
        <p:nvGrpSpPr>
          <p:cNvPr id="6153" name="Group 9"/>
          <p:cNvGrpSpPr>
            <a:grpSpLocks/>
          </p:cNvGrpSpPr>
          <p:nvPr/>
        </p:nvGrpSpPr>
        <p:grpSpPr bwMode="auto">
          <a:xfrm>
            <a:off x="2292350" y="1987550"/>
            <a:ext cx="2044700" cy="1054100"/>
            <a:chOff x="1444" y="1252"/>
            <a:chExt cx="1288" cy="664"/>
          </a:xfrm>
        </p:grpSpPr>
        <p:sp>
          <p:nvSpPr>
            <p:cNvPr id="6151" name="AutoShape 7"/>
            <p:cNvSpPr>
              <a:spLocks noChangeArrowheads="1"/>
            </p:cNvSpPr>
            <p:nvPr/>
          </p:nvSpPr>
          <p:spPr bwMode="auto">
            <a:xfrm>
              <a:off x="1444" y="1252"/>
              <a:ext cx="1288" cy="553"/>
            </a:xfrm>
            <a:prstGeom prst="wedgeRoundRectCallout">
              <a:avLst>
                <a:gd name="adj1" fmla="val -43421"/>
                <a:gd name="adj2" fmla="val 66667"/>
                <a:gd name="adj3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2" name="Rectangle 8"/>
            <p:cNvSpPr>
              <a:spLocks noChangeArrowheads="1"/>
            </p:cNvSpPr>
            <p:nvPr/>
          </p:nvSpPr>
          <p:spPr bwMode="auto">
            <a:xfrm>
              <a:off x="1574" y="1392"/>
              <a:ext cx="10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nl-NL" altLang="en-US" sz="2400"/>
                <a:t>Operator</a:t>
              </a:r>
            </a:p>
          </p:txBody>
        </p:sp>
      </p:grpSp>
      <p:grpSp>
        <p:nvGrpSpPr>
          <p:cNvPr id="6156" name="Group 12"/>
          <p:cNvGrpSpPr>
            <a:grpSpLocks/>
          </p:cNvGrpSpPr>
          <p:nvPr/>
        </p:nvGrpSpPr>
        <p:grpSpPr bwMode="auto">
          <a:xfrm>
            <a:off x="3511550" y="1987550"/>
            <a:ext cx="2044700" cy="1054100"/>
            <a:chOff x="2212" y="1252"/>
            <a:chExt cx="1288" cy="664"/>
          </a:xfrm>
        </p:grpSpPr>
        <p:sp>
          <p:nvSpPr>
            <p:cNvPr id="6154" name="AutoShape 10"/>
            <p:cNvSpPr>
              <a:spLocks noChangeArrowheads="1"/>
            </p:cNvSpPr>
            <p:nvPr/>
          </p:nvSpPr>
          <p:spPr bwMode="auto">
            <a:xfrm>
              <a:off x="2212" y="1252"/>
              <a:ext cx="1288" cy="553"/>
            </a:xfrm>
            <a:prstGeom prst="wedgeRoundRectCallout">
              <a:avLst>
                <a:gd name="adj1" fmla="val -43421"/>
                <a:gd name="adj2" fmla="val 66667"/>
                <a:gd name="adj3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5" name="Rectangle 11"/>
            <p:cNvSpPr>
              <a:spLocks noChangeArrowheads="1"/>
            </p:cNvSpPr>
            <p:nvPr/>
          </p:nvSpPr>
          <p:spPr bwMode="auto">
            <a:xfrm>
              <a:off x="2342" y="1392"/>
              <a:ext cx="10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nl-NL" altLang="en-US" sz="2400"/>
                <a:t>Operand</a:t>
              </a:r>
            </a:p>
          </p:txBody>
        </p:sp>
      </p:grpSp>
      <p:grpSp>
        <p:nvGrpSpPr>
          <p:cNvPr id="6159" name="Group 15"/>
          <p:cNvGrpSpPr>
            <a:grpSpLocks/>
          </p:cNvGrpSpPr>
          <p:nvPr/>
        </p:nvGrpSpPr>
        <p:grpSpPr bwMode="auto">
          <a:xfrm>
            <a:off x="5873750" y="1987550"/>
            <a:ext cx="2044700" cy="1054100"/>
            <a:chOff x="3700" y="1252"/>
            <a:chExt cx="1288" cy="664"/>
          </a:xfrm>
        </p:grpSpPr>
        <p:sp>
          <p:nvSpPr>
            <p:cNvPr id="6157" name="AutoShape 13"/>
            <p:cNvSpPr>
              <a:spLocks noChangeArrowheads="1"/>
            </p:cNvSpPr>
            <p:nvPr/>
          </p:nvSpPr>
          <p:spPr bwMode="auto">
            <a:xfrm>
              <a:off x="3700" y="1252"/>
              <a:ext cx="1288" cy="553"/>
            </a:xfrm>
            <a:prstGeom prst="wedgeRoundRectCallout">
              <a:avLst>
                <a:gd name="adj1" fmla="val -43421"/>
                <a:gd name="adj2" fmla="val 66667"/>
                <a:gd name="adj3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Rectangle 14"/>
            <p:cNvSpPr>
              <a:spLocks noChangeArrowheads="1"/>
            </p:cNvSpPr>
            <p:nvPr/>
          </p:nvSpPr>
          <p:spPr bwMode="auto">
            <a:xfrm>
              <a:off x="3830" y="1392"/>
              <a:ext cx="10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nl-NL" altLang="en-US" sz="2400"/>
                <a:t>Comment</a:t>
              </a:r>
            </a:p>
          </p:txBody>
        </p:sp>
      </p:grp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2117725" y="5180013"/>
            <a:ext cx="5502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24000"/>
              </a:spcBef>
              <a:spcAft>
                <a:spcPct val="24000"/>
              </a:spcAft>
            </a:pPr>
            <a:r>
              <a:rPr lang="nl-NL" altLang="en-US" sz="2800" b="1" i="0"/>
              <a:t>result := result OP operand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nl-NL" altLang="en-US"/>
              <a:t>Operator and Semantics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590800"/>
            <a:ext cx="8839200" cy="3733800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  <a:spcBef>
                <a:spcPct val="8000"/>
              </a:spcBef>
              <a:spcAft>
                <a:spcPct val="8000"/>
              </a:spcAft>
              <a:buFont typeface="Monotype Sorts" charset="2"/>
              <a:buNone/>
            </a:pPr>
            <a:r>
              <a:rPr lang="nl-NL" altLang="en-US" sz="3200"/>
              <a:t>LD	Set current result equal to operand</a:t>
            </a:r>
          </a:p>
          <a:p>
            <a:pPr>
              <a:lnSpc>
                <a:spcPct val="120000"/>
              </a:lnSpc>
              <a:spcBef>
                <a:spcPct val="8000"/>
              </a:spcBef>
              <a:spcAft>
                <a:spcPct val="8000"/>
              </a:spcAft>
              <a:buFont typeface="Monotype Sorts" charset="2"/>
              <a:buNone/>
            </a:pPr>
            <a:r>
              <a:rPr lang="nl-NL" altLang="en-US" sz="3200"/>
              <a:t>ST	Store current result to operand location</a:t>
            </a:r>
          </a:p>
          <a:p>
            <a:pPr>
              <a:lnSpc>
                <a:spcPct val="120000"/>
              </a:lnSpc>
              <a:spcBef>
                <a:spcPct val="8000"/>
              </a:spcBef>
              <a:spcAft>
                <a:spcPct val="8000"/>
              </a:spcAft>
              <a:buFont typeface="Monotype Sorts" charset="2"/>
              <a:buNone/>
            </a:pPr>
            <a:endParaRPr lang="nl-NL" altLang="en-US" sz="3200"/>
          </a:p>
          <a:p>
            <a:pPr>
              <a:lnSpc>
                <a:spcPct val="120000"/>
              </a:lnSpc>
              <a:spcBef>
                <a:spcPct val="8000"/>
              </a:spcBef>
              <a:spcAft>
                <a:spcPct val="8000"/>
              </a:spcAft>
              <a:buFont typeface="Monotype Sorts" charset="2"/>
              <a:buNone/>
            </a:pPr>
            <a:r>
              <a:rPr lang="nl-NL" altLang="en-US" sz="3200"/>
              <a:t>S		Set Boolean operand to 1</a:t>
            </a:r>
          </a:p>
          <a:p>
            <a:pPr>
              <a:lnSpc>
                <a:spcPct val="120000"/>
              </a:lnSpc>
              <a:spcBef>
                <a:spcPct val="8000"/>
              </a:spcBef>
              <a:spcAft>
                <a:spcPct val="8000"/>
              </a:spcAft>
              <a:buFont typeface="Monotype Sorts" charset="2"/>
              <a:buNone/>
            </a:pPr>
            <a:r>
              <a:rPr lang="nl-NL" altLang="en-US" sz="3200"/>
              <a:t>R	Reset Boolean operand to 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nl-NL" altLang="en-US"/>
              <a:t>Operator and Semantics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590800"/>
            <a:ext cx="8839200" cy="3733800"/>
          </a:xfrm>
          <a:noFill/>
          <a:ln/>
        </p:spPr>
        <p:txBody>
          <a:bodyPr/>
          <a:lstStyle/>
          <a:p>
            <a:pPr>
              <a:lnSpc>
                <a:spcPct val="130000"/>
              </a:lnSpc>
              <a:spcBef>
                <a:spcPct val="8000"/>
              </a:spcBef>
              <a:spcAft>
                <a:spcPct val="8000"/>
              </a:spcAft>
              <a:buFont typeface="Monotype Sorts" charset="2"/>
              <a:buNone/>
            </a:pPr>
            <a:r>
              <a:rPr lang="nl-NL" altLang="en-US" sz="3200"/>
              <a:t>AND		Boolean AND</a:t>
            </a:r>
          </a:p>
          <a:p>
            <a:pPr>
              <a:lnSpc>
                <a:spcPct val="130000"/>
              </a:lnSpc>
              <a:spcBef>
                <a:spcPct val="8000"/>
              </a:spcBef>
              <a:spcAft>
                <a:spcPct val="8000"/>
              </a:spcAft>
              <a:buFont typeface="Monotype Sorts" charset="2"/>
              <a:buNone/>
            </a:pPr>
            <a:r>
              <a:rPr lang="nl-NL" altLang="en-US" sz="3200"/>
              <a:t>&amp;		Boolean AND</a:t>
            </a:r>
          </a:p>
          <a:p>
            <a:pPr>
              <a:lnSpc>
                <a:spcPct val="130000"/>
              </a:lnSpc>
              <a:spcBef>
                <a:spcPct val="8000"/>
              </a:spcBef>
              <a:spcAft>
                <a:spcPct val="8000"/>
              </a:spcAft>
              <a:buFont typeface="Monotype Sorts" charset="2"/>
              <a:buNone/>
            </a:pPr>
            <a:r>
              <a:rPr lang="nl-NL" altLang="en-US" sz="3200"/>
              <a:t>OR		Boolean OR</a:t>
            </a:r>
          </a:p>
          <a:p>
            <a:pPr>
              <a:lnSpc>
                <a:spcPct val="130000"/>
              </a:lnSpc>
              <a:spcBef>
                <a:spcPct val="8000"/>
              </a:spcBef>
              <a:spcAft>
                <a:spcPct val="8000"/>
              </a:spcAft>
              <a:buFont typeface="Monotype Sorts" charset="2"/>
              <a:buNone/>
            </a:pPr>
            <a:r>
              <a:rPr lang="nl-NL" altLang="en-US" sz="3200"/>
              <a:t>XOR		Boolean Exclusive OR</a:t>
            </a:r>
          </a:p>
          <a:p>
            <a:pPr>
              <a:lnSpc>
                <a:spcPct val="120000"/>
              </a:lnSpc>
              <a:spcBef>
                <a:spcPct val="8000"/>
              </a:spcBef>
              <a:spcAft>
                <a:spcPct val="8000"/>
              </a:spcAft>
              <a:buFont typeface="Monotype Sorts" charset="2"/>
              <a:buNone/>
            </a:pPr>
            <a:endParaRPr lang="nl-NL" altLang="en-US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nl-NL" altLang="en-US"/>
              <a:t>Operator and Semantics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590800"/>
            <a:ext cx="8839200" cy="3733800"/>
          </a:xfrm>
          <a:noFill/>
          <a:ln/>
        </p:spPr>
        <p:txBody>
          <a:bodyPr/>
          <a:lstStyle/>
          <a:p>
            <a:pPr>
              <a:lnSpc>
                <a:spcPct val="130000"/>
              </a:lnSpc>
              <a:spcBef>
                <a:spcPct val="8000"/>
              </a:spcBef>
              <a:spcAft>
                <a:spcPct val="8000"/>
              </a:spcAft>
              <a:buFont typeface="Monotype Sorts" charset="2"/>
              <a:buNone/>
            </a:pPr>
            <a:r>
              <a:rPr lang="nl-NL" altLang="en-US" sz="3200"/>
              <a:t>ADD		Addition</a:t>
            </a:r>
          </a:p>
          <a:p>
            <a:pPr>
              <a:lnSpc>
                <a:spcPct val="130000"/>
              </a:lnSpc>
              <a:spcBef>
                <a:spcPct val="8000"/>
              </a:spcBef>
              <a:spcAft>
                <a:spcPct val="8000"/>
              </a:spcAft>
              <a:buFont typeface="Monotype Sorts" charset="2"/>
              <a:buNone/>
            </a:pPr>
            <a:r>
              <a:rPr lang="nl-NL" altLang="en-US" sz="3200"/>
              <a:t>SUB		Subtraction</a:t>
            </a:r>
          </a:p>
          <a:p>
            <a:pPr>
              <a:lnSpc>
                <a:spcPct val="130000"/>
              </a:lnSpc>
              <a:spcBef>
                <a:spcPct val="8000"/>
              </a:spcBef>
              <a:spcAft>
                <a:spcPct val="8000"/>
              </a:spcAft>
              <a:buFont typeface="Monotype Sorts" charset="2"/>
              <a:buNone/>
            </a:pPr>
            <a:r>
              <a:rPr lang="nl-NL" altLang="en-US" sz="3200"/>
              <a:t>MUL		Multiplication</a:t>
            </a:r>
          </a:p>
          <a:p>
            <a:pPr>
              <a:lnSpc>
                <a:spcPct val="130000"/>
              </a:lnSpc>
              <a:spcBef>
                <a:spcPct val="8000"/>
              </a:spcBef>
              <a:spcAft>
                <a:spcPct val="8000"/>
              </a:spcAft>
              <a:buFont typeface="Monotype Sorts" charset="2"/>
              <a:buNone/>
            </a:pPr>
            <a:r>
              <a:rPr lang="nl-NL" altLang="en-US" sz="3200"/>
              <a:t>DIV		Division</a:t>
            </a:r>
          </a:p>
          <a:p>
            <a:pPr>
              <a:lnSpc>
                <a:spcPct val="120000"/>
              </a:lnSpc>
              <a:spcBef>
                <a:spcPct val="8000"/>
              </a:spcBef>
              <a:spcAft>
                <a:spcPct val="8000"/>
              </a:spcAft>
              <a:buFont typeface="Monotype Sorts" charset="2"/>
              <a:buNone/>
            </a:pPr>
            <a:endParaRPr lang="nl-NL" altLang="en-US"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nl-NL" altLang="en-US"/>
              <a:t>Operator and Semantics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8839200" cy="4343400"/>
          </a:xfrm>
          <a:noFill/>
          <a:ln/>
        </p:spPr>
        <p:txBody>
          <a:bodyPr/>
          <a:lstStyle/>
          <a:p>
            <a:pPr>
              <a:lnSpc>
                <a:spcPct val="130000"/>
              </a:lnSpc>
              <a:spcBef>
                <a:spcPct val="8000"/>
              </a:spcBef>
              <a:spcAft>
                <a:spcPct val="8000"/>
              </a:spcAft>
              <a:buFont typeface="Monotype Sorts" charset="2"/>
              <a:buNone/>
            </a:pPr>
            <a:r>
              <a:rPr lang="nl-NL" altLang="en-US" sz="3200"/>
              <a:t>GT		Comparison: &gt;</a:t>
            </a:r>
          </a:p>
          <a:p>
            <a:pPr>
              <a:lnSpc>
                <a:spcPct val="130000"/>
              </a:lnSpc>
              <a:spcBef>
                <a:spcPct val="8000"/>
              </a:spcBef>
              <a:spcAft>
                <a:spcPct val="8000"/>
              </a:spcAft>
              <a:buFont typeface="Monotype Sorts" charset="2"/>
              <a:buNone/>
            </a:pPr>
            <a:r>
              <a:rPr lang="nl-NL" altLang="en-US" sz="3200"/>
              <a:t>GE		Comparison: &gt;=</a:t>
            </a:r>
          </a:p>
          <a:p>
            <a:pPr>
              <a:lnSpc>
                <a:spcPct val="130000"/>
              </a:lnSpc>
              <a:spcBef>
                <a:spcPct val="8000"/>
              </a:spcBef>
              <a:spcAft>
                <a:spcPct val="8000"/>
              </a:spcAft>
              <a:buFont typeface="Monotype Sorts" charset="2"/>
              <a:buNone/>
            </a:pPr>
            <a:r>
              <a:rPr lang="nl-NL" altLang="en-US" sz="3200"/>
              <a:t>EQ		Comparison: =</a:t>
            </a:r>
          </a:p>
          <a:p>
            <a:pPr>
              <a:lnSpc>
                <a:spcPct val="130000"/>
              </a:lnSpc>
              <a:spcBef>
                <a:spcPct val="8000"/>
              </a:spcBef>
              <a:spcAft>
                <a:spcPct val="8000"/>
              </a:spcAft>
              <a:buFont typeface="Monotype Sorts" charset="2"/>
              <a:buNone/>
            </a:pPr>
            <a:r>
              <a:rPr lang="nl-NL" altLang="en-US" sz="3200"/>
              <a:t>NE		Comparison: &lt;&gt;</a:t>
            </a:r>
          </a:p>
          <a:p>
            <a:pPr>
              <a:lnSpc>
                <a:spcPct val="130000"/>
              </a:lnSpc>
              <a:spcBef>
                <a:spcPct val="8000"/>
              </a:spcBef>
              <a:spcAft>
                <a:spcPct val="8000"/>
              </a:spcAft>
              <a:buFont typeface="Monotype Sorts" charset="2"/>
              <a:buNone/>
            </a:pPr>
            <a:r>
              <a:rPr lang="nl-NL" altLang="en-US" sz="3200"/>
              <a:t>LE		Comparison: &lt;=</a:t>
            </a:r>
          </a:p>
          <a:p>
            <a:pPr>
              <a:lnSpc>
                <a:spcPct val="130000"/>
              </a:lnSpc>
              <a:spcBef>
                <a:spcPct val="8000"/>
              </a:spcBef>
              <a:spcAft>
                <a:spcPct val="8000"/>
              </a:spcAft>
              <a:buFont typeface="Monotype Sorts" charset="2"/>
              <a:buNone/>
            </a:pPr>
            <a:r>
              <a:rPr lang="nl-NL" altLang="en-US" sz="3200"/>
              <a:t>LT		Comparison: &lt;</a:t>
            </a:r>
          </a:p>
          <a:p>
            <a:pPr>
              <a:lnSpc>
                <a:spcPct val="120000"/>
              </a:lnSpc>
              <a:spcBef>
                <a:spcPct val="8000"/>
              </a:spcBef>
              <a:spcAft>
                <a:spcPct val="8000"/>
              </a:spcAft>
              <a:buFont typeface="Monotype Sorts" charset="2"/>
              <a:buNone/>
            </a:pPr>
            <a:endParaRPr lang="nl-NL" altLang="en-US"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nl-NL" altLang="en-US"/>
              <a:t>Operator and Semantics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590800"/>
            <a:ext cx="8839200" cy="3733800"/>
          </a:xfrm>
          <a:noFill/>
          <a:ln/>
        </p:spPr>
        <p:txBody>
          <a:bodyPr/>
          <a:lstStyle/>
          <a:p>
            <a:pPr>
              <a:lnSpc>
                <a:spcPct val="130000"/>
              </a:lnSpc>
              <a:spcBef>
                <a:spcPct val="8000"/>
              </a:spcBef>
              <a:spcAft>
                <a:spcPct val="8000"/>
              </a:spcAft>
              <a:buFont typeface="Monotype Sorts" charset="2"/>
              <a:buNone/>
            </a:pPr>
            <a:r>
              <a:rPr lang="nl-NL" altLang="en-US" sz="3200"/>
              <a:t>JMP		Jump to label</a:t>
            </a:r>
          </a:p>
          <a:p>
            <a:pPr>
              <a:lnSpc>
                <a:spcPct val="130000"/>
              </a:lnSpc>
              <a:spcBef>
                <a:spcPct val="8000"/>
              </a:spcBef>
              <a:spcAft>
                <a:spcPct val="8000"/>
              </a:spcAft>
              <a:buFont typeface="Monotype Sorts" charset="2"/>
              <a:buNone/>
            </a:pPr>
            <a:r>
              <a:rPr lang="nl-NL" altLang="en-US" sz="3200"/>
              <a:t>CAL		Call function block</a:t>
            </a:r>
          </a:p>
          <a:p>
            <a:pPr>
              <a:lnSpc>
                <a:spcPct val="130000"/>
              </a:lnSpc>
              <a:spcBef>
                <a:spcPct val="8000"/>
              </a:spcBef>
              <a:spcAft>
                <a:spcPct val="8000"/>
              </a:spcAft>
              <a:buFont typeface="Monotype Sorts" charset="2"/>
              <a:buNone/>
            </a:pPr>
            <a:r>
              <a:rPr lang="nl-NL" altLang="en-US" sz="3200"/>
              <a:t>RET		Return from called function or</a:t>
            </a:r>
          </a:p>
          <a:p>
            <a:pPr>
              <a:lnSpc>
                <a:spcPct val="130000"/>
              </a:lnSpc>
              <a:spcBef>
                <a:spcPct val="8000"/>
              </a:spcBef>
              <a:spcAft>
                <a:spcPct val="8000"/>
              </a:spcAft>
              <a:buFont typeface="Monotype Sorts" charset="2"/>
              <a:buNone/>
            </a:pPr>
            <a:r>
              <a:rPr lang="nl-NL" altLang="en-US" sz="3200"/>
              <a:t>			function block</a:t>
            </a:r>
          </a:p>
          <a:p>
            <a:pPr>
              <a:lnSpc>
                <a:spcPct val="130000"/>
              </a:lnSpc>
              <a:spcBef>
                <a:spcPct val="8000"/>
              </a:spcBef>
              <a:spcAft>
                <a:spcPct val="8000"/>
              </a:spcAft>
              <a:buFont typeface="Monotype Sorts" charset="2"/>
              <a:buNone/>
            </a:pPr>
            <a:r>
              <a:rPr lang="nl-NL" altLang="en-US" sz="3200"/>
              <a:t>)			Evaluate deferred operation</a:t>
            </a:r>
          </a:p>
          <a:p>
            <a:pPr>
              <a:lnSpc>
                <a:spcPct val="120000"/>
              </a:lnSpc>
              <a:spcBef>
                <a:spcPct val="8000"/>
              </a:spcBef>
              <a:spcAft>
                <a:spcPct val="8000"/>
              </a:spcAft>
              <a:buFont typeface="Monotype Sorts" charset="2"/>
              <a:buNone/>
            </a:pPr>
            <a:endParaRPr lang="nl-NL" altLang="en-US"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nl-NL" altLang="en-US"/>
              <a:t>Function Block Invocation Examples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8839200" cy="4419600"/>
          </a:xfrm>
          <a:noFill/>
          <a:ln/>
        </p:spPr>
        <p:txBody>
          <a:bodyPr/>
          <a:lstStyle/>
          <a:p>
            <a:pPr>
              <a:spcBef>
                <a:spcPct val="24000"/>
              </a:spcBef>
              <a:spcAft>
                <a:spcPct val="24000"/>
              </a:spcAft>
              <a:buFont typeface="Monotype Sorts" charset="2"/>
              <a:buNone/>
            </a:pPr>
            <a:r>
              <a:rPr lang="nl-NL" altLang="en-US" b="0"/>
              <a:t>1. CAL with input list:	  CAL  C10(CU:=%IX10, PV:=15)</a:t>
            </a:r>
          </a:p>
          <a:p>
            <a:pPr>
              <a:spcBef>
                <a:spcPct val="24000"/>
              </a:spcBef>
              <a:spcAft>
                <a:spcPct val="24000"/>
              </a:spcAft>
              <a:buFont typeface="Monotype Sorts" charset="2"/>
              <a:buNone/>
            </a:pPr>
            <a:r>
              <a:rPr lang="nl-NL" altLang="en-US" b="0"/>
              <a:t>2. CAL with load/store of inputs:	LD   15</a:t>
            </a:r>
            <a:br>
              <a:rPr lang="nl-NL" altLang="en-US" b="0"/>
            </a:br>
            <a:r>
              <a:rPr lang="nl-NL" altLang="en-US" b="0"/>
              <a:t>  					ST   C10.PV</a:t>
            </a:r>
            <a:br>
              <a:rPr lang="nl-NL" altLang="en-US" b="0"/>
            </a:br>
            <a:r>
              <a:rPr lang="nl-NL" altLang="en-US" b="0"/>
              <a:t>  					LD   %IX10</a:t>
            </a:r>
            <a:br>
              <a:rPr lang="nl-NL" altLang="en-US" b="0"/>
            </a:br>
            <a:r>
              <a:rPr lang="nl-NL" altLang="en-US" b="0"/>
              <a:t>  					ST   C10.CU</a:t>
            </a:r>
            <a:br>
              <a:rPr lang="nl-NL" altLang="en-US" b="0"/>
            </a:br>
            <a:r>
              <a:rPr lang="nl-NL" altLang="en-US" b="0"/>
              <a:t>  					CAL  C10</a:t>
            </a:r>
          </a:p>
          <a:p>
            <a:pPr>
              <a:spcBef>
                <a:spcPct val="24000"/>
              </a:spcBef>
              <a:spcAft>
                <a:spcPct val="24000"/>
              </a:spcAft>
              <a:buFont typeface="Monotype Sorts" charset="2"/>
              <a:buNone/>
            </a:pPr>
            <a:r>
              <a:rPr lang="nl-NL" altLang="en-US" b="0"/>
              <a:t>3. Use of input operators:	</a:t>
            </a:r>
          </a:p>
          <a:p>
            <a:pPr>
              <a:spcBef>
                <a:spcPct val="24000"/>
              </a:spcBef>
              <a:spcAft>
                <a:spcPct val="24000"/>
              </a:spcAft>
              <a:buFont typeface="Monotype Sorts" charset="2"/>
              <a:buNone/>
            </a:pPr>
            <a:r>
              <a:rPr lang="nl-NL" altLang="en-US" b="0"/>
              <a:t>						LD   15</a:t>
            </a:r>
            <a:br>
              <a:rPr lang="nl-NL" altLang="en-US" b="0"/>
            </a:br>
            <a:r>
              <a:rPr lang="nl-NL" altLang="en-US" b="0"/>
              <a:t> 					PV   C10</a:t>
            </a:r>
            <a:br>
              <a:rPr lang="nl-NL" altLang="en-US" b="0"/>
            </a:br>
            <a:r>
              <a:rPr lang="nl-NL" altLang="en-US" b="0"/>
              <a:t>  					LD   %IX10</a:t>
            </a:r>
            <a:br>
              <a:rPr lang="nl-NL" altLang="en-US" b="0"/>
            </a:br>
            <a:r>
              <a:rPr lang="nl-NL" altLang="en-US" b="0"/>
              <a:t>  					CU   C10</a:t>
            </a:r>
          </a:p>
          <a:p>
            <a:pPr>
              <a:lnSpc>
                <a:spcPct val="120000"/>
              </a:lnSpc>
              <a:spcBef>
                <a:spcPct val="8000"/>
              </a:spcBef>
              <a:spcAft>
                <a:spcPct val="8000"/>
              </a:spcAft>
              <a:buFont typeface="Monotype Sorts" charset="2"/>
              <a:buNone/>
            </a:pPr>
            <a:endParaRPr lang="nl-NL" altLang="en-US" b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8800" y="1219200"/>
            <a:ext cx="7848600" cy="5105400"/>
          </a:xfrm>
          <a:noFill/>
          <a:ln/>
        </p:spPr>
        <p:txBody>
          <a:bodyPr/>
          <a:lstStyle/>
          <a:p>
            <a:pPr>
              <a:spcBef>
                <a:spcPct val="24000"/>
              </a:spcBef>
              <a:spcAft>
                <a:spcPct val="24000"/>
              </a:spcAft>
              <a:buFont typeface="Monotype Sorts" charset="2"/>
              <a:buNone/>
            </a:pPr>
            <a:r>
              <a:rPr lang="nl-NL" altLang="en-US"/>
              <a:t>FB Type		Operators</a:t>
            </a:r>
          </a:p>
          <a:p>
            <a:pPr>
              <a:spcBef>
                <a:spcPct val="8000"/>
              </a:spcBef>
              <a:spcAft>
                <a:spcPct val="8000"/>
              </a:spcAft>
              <a:buFont typeface="Monotype Sorts" charset="2"/>
              <a:buNone/>
            </a:pPr>
            <a:r>
              <a:rPr lang="nl-NL" altLang="en-US" b="0"/>
              <a:t>SR			S1,R</a:t>
            </a:r>
          </a:p>
          <a:p>
            <a:pPr>
              <a:spcBef>
                <a:spcPct val="8000"/>
              </a:spcBef>
              <a:spcAft>
                <a:spcPct val="8000"/>
              </a:spcAft>
              <a:buFont typeface="Monotype Sorts" charset="2"/>
              <a:buNone/>
            </a:pPr>
            <a:r>
              <a:rPr lang="nl-NL" altLang="en-US" b="0"/>
              <a:t>RS			S,R1</a:t>
            </a:r>
          </a:p>
          <a:p>
            <a:pPr>
              <a:spcBef>
                <a:spcPct val="8000"/>
              </a:spcBef>
              <a:spcAft>
                <a:spcPct val="8000"/>
              </a:spcAft>
              <a:buFont typeface="Monotype Sorts" charset="2"/>
              <a:buNone/>
            </a:pPr>
            <a:r>
              <a:rPr lang="nl-NL" altLang="en-US" b="0"/>
              <a:t>R_TRIG		CLK</a:t>
            </a:r>
          </a:p>
          <a:p>
            <a:pPr>
              <a:spcBef>
                <a:spcPct val="8000"/>
              </a:spcBef>
              <a:spcAft>
                <a:spcPct val="8000"/>
              </a:spcAft>
              <a:buFont typeface="Monotype Sorts" charset="2"/>
              <a:buNone/>
            </a:pPr>
            <a:r>
              <a:rPr lang="nl-NL" altLang="en-US" b="0"/>
              <a:t>F_TRIG		CLK</a:t>
            </a:r>
          </a:p>
          <a:p>
            <a:pPr>
              <a:spcBef>
                <a:spcPct val="8000"/>
              </a:spcBef>
              <a:spcAft>
                <a:spcPct val="8000"/>
              </a:spcAft>
              <a:buFont typeface="Monotype Sorts" charset="2"/>
              <a:buNone/>
            </a:pPr>
            <a:r>
              <a:rPr lang="nl-NL" altLang="en-US" b="0"/>
              <a:t>CTU			CU,R,PV</a:t>
            </a:r>
          </a:p>
          <a:p>
            <a:pPr>
              <a:spcBef>
                <a:spcPct val="8000"/>
              </a:spcBef>
              <a:spcAft>
                <a:spcPct val="8000"/>
              </a:spcAft>
              <a:buFont typeface="Monotype Sorts" charset="2"/>
              <a:buNone/>
            </a:pPr>
            <a:r>
              <a:rPr lang="nl-NL" altLang="en-US" b="0"/>
              <a:t>CTD			CD,LD,PV</a:t>
            </a:r>
          </a:p>
          <a:p>
            <a:pPr>
              <a:spcBef>
                <a:spcPct val="8000"/>
              </a:spcBef>
              <a:spcAft>
                <a:spcPct val="8000"/>
              </a:spcAft>
              <a:buFont typeface="Monotype Sorts" charset="2"/>
              <a:buNone/>
            </a:pPr>
            <a:r>
              <a:rPr lang="nl-NL" altLang="en-US" b="0"/>
              <a:t>CTUD			CU,CD,R,LD,PV</a:t>
            </a:r>
          </a:p>
          <a:p>
            <a:pPr>
              <a:spcBef>
                <a:spcPct val="8000"/>
              </a:spcBef>
              <a:spcAft>
                <a:spcPct val="8000"/>
              </a:spcAft>
              <a:buFont typeface="Monotype Sorts" charset="2"/>
              <a:buNone/>
            </a:pPr>
            <a:r>
              <a:rPr lang="nl-NL" altLang="en-US" b="0"/>
              <a:t>TP			IN,PT</a:t>
            </a:r>
          </a:p>
          <a:p>
            <a:pPr>
              <a:spcBef>
                <a:spcPct val="8000"/>
              </a:spcBef>
              <a:spcAft>
                <a:spcPct val="8000"/>
              </a:spcAft>
              <a:buFont typeface="Monotype Sorts" charset="2"/>
              <a:buNone/>
            </a:pPr>
            <a:r>
              <a:rPr lang="nl-NL" altLang="en-US" b="0"/>
              <a:t>TON			IN,PT</a:t>
            </a:r>
          </a:p>
          <a:p>
            <a:pPr>
              <a:spcBef>
                <a:spcPct val="8000"/>
              </a:spcBef>
              <a:spcAft>
                <a:spcPct val="8000"/>
              </a:spcAft>
              <a:buFont typeface="Monotype Sorts" charset="2"/>
              <a:buNone/>
            </a:pPr>
            <a:r>
              <a:rPr lang="nl-NL" altLang="en-US" b="0"/>
              <a:t>TOF			IN,PT</a:t>
            </a:r>
          </a:p>
          <a:p>
            <a:pPr>
              <a:buFont typeface="Monotype Sorts" charset="2"/>
              <a:buNone/>
            </a:pPr>
            <a:endParaRPr lang="nl-NL" altLang="en-US" b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lcope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plcop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altLang="en-US" sz="16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altLang="en-US" sz="16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lcope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cope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cope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cope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cope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cope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cope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C:\MSOffice\Templates\Letters &amp; Faxes\plcopen.pot</Template>
  <TotalTime>46</TotalTime>
  <Pages>31</Pages>
  <Words>59</Words>
  <Application>Microsoft Office PowerPoint</Application>
  <PresentationFormat>A4 Paper (210x297 mm)</PresentationFormat>
  <Paragraphs>59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Times New Roman</vt:lpstr>
      <vt:lpstr>Arial</vt:lpstr>
      <vt:lpstr>Monotype Sorts</vt:lpstr>
      <vt:lpstr>plcopen</vt:lpstr>
      <vt:lpstr>Instruction List - an assembler type of language</vt:lpstr>
      <vt:lpstr>Examples of instruction fields</vt:lpstr>
      <vt:lpstr>Operator and Semantics</vt:lpstr>
      <vt:lpstr>Operator and Semantics</vt:lpstr>
      <vt:lpstr>Operator and Semantics</vt:lpstr>
      <vt:lpstr>Operator and Semantics</vt:lpstr>
      <vt:lpstr>Operator and Semantics</vt:lpstr>
      <vt:lpstr>Function Block Invocation Examples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Meeting PLCopen June 1996</dc:title>
  <dc:subject>Presentatie</dc:subject>
  <dc:creator>PLCopen/E.v.d.Wal</dc:creator>
  <cp:lastModifiedBy>Wendelien</cp:lastModifiedBy>
  <cp:revision>4</cp:revision>
  <cp:lastPrinted>1996-06-11T18:18:42Z</cp:lastPrinted>
  <dcterms:created xsi:type="dcterms:W3CDTF">1996-06-10T14:47:58Z</dcterms:created>
  <dcterms:modified xsi:type="dcterms:W3CDTF">2018-07-30T07:29:09Z</dcterms:modified>
</cp:coreProperties>
</file>