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56" r:id="rId2"/>
    <p:sldId id="258" r:id="rId3"/>
    <p:sldId id="281" r:id="rId4"/>
    <p:sldId id="280" r:id="rId5"/>
    <p:sldId id="267" r:id="rId6"/>
    <p:sldId id="262" r:id="rId7"/>
    <p:sldId id="261" r:id="rId8"/>
    <p:sldId id="265" r:id="rId9"/>
    <p:sldId id="264" r:id="rId10"/>
    <p:sldId id="266" r:id="rId11"/>
    <p:sldId id="271" r:id="rId12"/>
    <p:sldId id="279" r:id="rId13"/>
    <p:sldId id="272" r:id="rId14"/>
    <p:sldId id="276" r:id="rId15"/>
    <p:sldId id="274" r:id="rId16"/>
    <p:sldId id="277" r:id="rId17"/>
    <p:sldId id="260" r:id="rId18"/>
    <p:sldId id="270" r:id="rId19"/>
    <p:sldId id="283" r:id="rId20"/>
    <p:sldId id="269" r:id="rId21"/>
    <p:sldId id="28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73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D0AB43-B5FE-46AF-81E4-864F8255C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4B06B-D60A-4D32-B4F6-F4F76E07475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0C4EE-DA32-49AF-BB36-D623F3EBD39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681DE-D641-4A5D-BD4F-4762480B1E2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32D6C-EEEE-41D5-A44B-F85007ED053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BD30D-0B5F-4060-8A4D-B4A02C1E1AB4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52600"/>
            <a:ext cx="7772400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2075" tIns="46038" rIns="92075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 lvl="0"/>
            <a:r>
              <a:rPr lang="en-US" altLang="en-US" noProof="0" smtClean="0"/>
              <a:t>k</a:t>
            </a:r>
            <a:br>
              <a:rPr lang="en-US" altLang="en-US" noProof="0" smtClean="0"/>
            </a:br>
            <a:endParaRPr lang="en-US" altLang="en-US" noProof="0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4648200"/>
            <a:ext cx="5334000" cy="9144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add subtitle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553200"/>
            <a:ext cx="1905000" cy="304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0A9355-9C5F-4F52-B6E2-144AD1E2D9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103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BB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1032"/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1033"/>
          <p:cNvGrpSpPr>
            <a:grpSpLocks/>
          </p:cNvGrpSpPr>
          <p:nvPr/>
        </p:nvGrpSpPr>
        <p:grpSpPr bwMode="auto">
          <a:xfrm>
            <a:off x="6324600" y="5486400"/>
            <a:ext cx="2514600" cy="1027113"/>
            <a:chOff x="4128" y="1104"/>
            <a:chExt cx="1440" cy="551"/>
          </a:xfrm>
        </p:grpSpPr>
        <p:pic>
          <p:nvPicPr>
            <p:cNvPr id="4106" name="Picture 1034" descr="C:\Files\CO_IDAI Files\RA_Ellispe&amp;ProductLineBrands\Ellipse&amp;ProdLnBrnd_2color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104"/>
              <a:ext cx="91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035" descr="C:\Files\CO_IDAI Files\RA_Signature\RA_Sig_2color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440"/>
              <a:ext cx="912" cy="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CEDF9-5D4B-46FE-BB9F-09F8E270C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9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BB58F-7202-431A-9554-1FF8373A6B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7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37C55-7EDE-46C5-A710-4BB21A828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0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B41FD-A59E-4E97-8548-AD28782302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2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A7E95-1B0A-455E-ABE3-07E7ABCB4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8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48AC-09CE-42CC-85CB-9CEF51EB2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C2C06-903E-49C7-9BC8-63A3E4FA7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07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C8338-BF39-4587-9B73-7D85D07E1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7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3ABD1-C140-4358-8AA8-54C79270B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2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06467-8CCB-442B-A72E-E58547D21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8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228600" rIns="9144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text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CE594875-BAF2-4F4A-91CA-6DEB23A552D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7391400" y="5867400"/>
            <a:ext cx="1447800" cy="646113"/>
            <a:chOff x="4128" y="1104"/>
            <a:chExt cx="1440" cy="551"/>
          </a:xfrm>
        </p:grpSpPr>
        <p:pic>
          <p:nvPicPr>
            <p:cNvPr id="3080" name="Picture 8" descr="C:\Files\CO_IDAI Files\RA_Ellispe&amp;ProductLineBrands\Ellipse&amp;ProdLnBrnd_2color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104"/>
              <a:ext cx="912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Files\CO_IDAI Files\RA_Signature\RA_Sig_2color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440"/>
              <a:ext cx="912" cy="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5pPr>
      <a:lvl6pPr marL="4572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6pPr>
      <a:lvl7pPr marL="9144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7pPr>
      <a:lvl8pPr marL="13716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8pPr>
      <a:lvl9pPr marL="18288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</a:t>
            </a:r>
            <a:br>
              <a:rPr lang="en-US" altLang="en-US"/>
            </a:br>
            <a:r>
              <a:rPr lang="en-US" altLang="en-US"/>
              <a:t>IEC1131-3 Ladder Diagram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Sensing Coils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Positive transition-sensing coil -(P)-</a:t>
            </a:r>
          </a:p>
          <a:p>
            <a:pPr lvl="1"/>
            <a:r>
              <a:rPr lang="en-US" altLang="en-US"/>
              <a:t>Sets the bit bit (1) when rung to the left of the instruction transitions from off(0) to on(1)</a:t>
            </a:r>
          </a:p>
          <a:p>
            <a:pPr lvl="1"/>
            <a:r>
              <a:rPr lang="en-US" altLang="en-US"/>
              <a:t>The bit is left in this state</a:t>
            </a:r>
          </a:p>
          <a:p>
            <a:pPr lvl="1"/>
            <a:r>
              <a:rPr lang="en-US" altLang="en-US"/>
              <a:t>PLC5 use OSR (One Shot Rising)</a:t>
            </a:r>
          </a:p>
          <a:p>
            <a:r>
              <a:rPr lang="en-US" altLang="en-US"/>
              <a:t>Negative transition-sensing coil -(N)-</a:t>
            </a:r>
          </a:p>
          <a:p>
            <a:pPr lvl="1"/>
            <a:r>
              <a:rPr lang="en-US" altLang="en-US"/>
              <a:t>Resets the bit (0) when rung to the left of the instruction transitions from on(1) to off(0)</a:t>
            </a:r>
          </a:p>
          <a:p>
            <a:pPr lvl="1"/>
            <a:r>
              <a:rPr lang="en-US" altLang="en-US"/>
              <a:t>The bit is left in this state</a:t>
            </a:r>
          </a:p>
          <a:p>
            <a:pPr lvl="1"/>
            <a:r>
              <a:rPr lang="en-US" altLang="en-US"/>
              <a:t>PLC5 uses OSF (One Shot Falling)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2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IEC Comparison Instructions in Ladder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If the rung input (EN) is enabled, the instruction performs the operation and sets the rung output (ENO) based on the comparison</a:t>
            </a:r>
          </a:p>
          <a:p>
            <a:pPr lvl="1"/>
            <a:r>
              <a:rPr lang="en-US" altLang="en-US" sz="2000"/>
              <a:t>Example: when EN is true, EQ (=) function compares In1 and to In2 and sets ENO</a:t>
            </a:r>
          </a:p>
          <a:p>
            <a:r>
              <a:rPr lang="en-US" altLang="en-US" sz="2400"/>
              <a:t>Comprehensive instruction set</a:t>
            </a:r>
          </a:p>
          <a:p>
            <a:pPr lvl="1"/>
            <a:r>
              <a:rPr lang="en-US" altLang="en-US" sz="2000"/>
              <a:t>EQ(=), GT (&gt;), GE (&gt;=), LT (&lt;), LE (&lt;=), NE (&lt;&gt;) </a:t>
            </a:r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410200" y="4114800"/>
            <a:ext cx="2857500" cy="1435100"/>
            <a:chOff x="3600" y="2784"/>
            <a:chExt cx="1800" cy="904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4207" y="2784"/>
              <a:ext cx="763" cy="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4493" y="2784"/>
              <a:ext cx="22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EQ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4236" y="2915"/>
              <a:ext cx="22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EN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3698" y="3198"/>
              <a:ext cx="40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100.000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4237" y="3176"/>
              <a:ext cx="21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3773" y="2975"/>
              <a:ext cx="4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4072" y="3236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4704" y="2913"/>
              <a:ext cx="29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ENO</a:t>
              </a: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4970" y="2975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698" y="3459"/>
              <a:ext cx="40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  78.251</a:t>
              </a:r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4237" y="3437"/>
              <a:ext cx="21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4072" y="3497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694" y="3356"/>
              <a:ext cx="53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sz="1200" b="1"/>
                <a:t>Tank_max</a:t>
              </a: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3600" y="3094"/>
              <a:ext cx="62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sz="1200" b="1"/>
                <a:t>Tank1_Level</a:t>
              </a:r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4224" y="3153"/>
              <a:ext cx="24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IN1</a:t>
              </a:r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4224" y="3408"/>
              <a:ext cx="24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Timers in Ladder Diagram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114800" cy="5105400"/>
          </a:xfrm>
        </p:spPr>
        <p:txBody>
          <a:bodyPr/>
          <a:lstStyle/>
          <a:p>
            <a:r>
              <a:rPr lang="en-US" altLang="en-US" sz="1800"/>
              <a:t>There three timer instructions in IEC1131</a:t>
            </a:r>
          </a:p>
          <a:p>
            <a:pPr lvl="1"/>
            <a:r>
              <a:rPr lang="en-US" altLang="en-US" sz="1600"/>
              <a:t>TP - Pulse timer</a:t>
            </a:r>
          </a:p>
          <a:p>
            <a:pPr lvl="1"/>
            <a:r>
              <a:rPr lang="en-US" altLang="en-US" sz="1600"/>
              <a:t>TON - Timer On Delay</a:t>
            </a:r>
          </a:p>
          <a:p>
            <a:pPr lvl="1"/>
            <a:r>
              <a:rPr lang="en-US" altLang="en-US" sz="1600"/>
              <a:t>TOF - Timer Off Delay</a:t>
            </a:r>
          </a:p>
          <a:p>
            <a:r>
              <a:rPr lang="en-US" altLang="en-US" sz="1800"/>
              <a:t>Time values</a:t>
            </a:r>
          </a:p>
          <a:p>
            <a:pPr lvl="1"/>
            <a:r>
              <a:rPr lang="en-US" altLang="en-US" sz="1600"/>
              <a:t>Time base is 1msec (1/1000 of a sec)</a:t>
            </a:r>
          </a:p>
          <a:p>
            <a:pPr lvl="1"/>
            <a:r>
              <a:rPr lang="en-US" altLang="en-US" sz="1600"/>
              <a:t>Values entered using duration literal format</a:t>
            </a:r>
          </a:p>
          <a:p>
            <a:r>
              <a:rPr lang="en-US" altLang="en-US" sz="1800"/>
              <a:t>Two possible visualizations Depending on use of EN/ENO</a:t>
            </a:r>
          </a:p>
          <a:p>
            <a:pPr lvl="1"/>
            <a:r>
              <a:rPr lang="en-US" altLang="en-US" sz="1600"/>
              <a:t>1st method requires extra programming if timer done status needs to be referenced on other rungs</a:t>
            </a:r>
          </a:p>
          <a:p>
            <a:pPr lvl="1"/>
            <a:r>
              <a:rPr lang="en-US" altLang="en-US" sz="1600"/>
              <a:t>2nd method sets a bit with Q which can be referenced by other logic, ENO=EN</a:t>
            </a:r>
          </a:p>
          <a:p>
            <a:pPr lvl="1"/>
            <a:endParaRPr lang="en-US" altLang="en-US" sz="1600"/>
          </a:p>
        </p:txBody>
      </p:sp>
      <p:grpSp>
        <p:nvGrpSpPr>
          <p:cNvPr id="29788" name="Group 92"/>
          <p:cNvGrpSpPr>
            <a:grpSpLocks/>
          </p:cNvGrpSpPr>
          <p:nvPr/>
        </p:nvGrpSpPr>
        <p:grpSpPr bwMode="auto">
          <a:xfrm>
            <a:off x="5334000" y="1079500"/>
            <a:ext cx="2709863" cy="1435100"/>
            <a:chOff x="528" y="2832"/>
            <a:chExt cx="1707" cy="90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106" y="3043"/>
              <a:ext cx="722" cy="6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338" y="3096"/>
              <a:ext cx="296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TON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134" y="3184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28" y="3456"/>
              <a:ext cx="46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T#200ms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191" y="2832"/>
              <a:ext cx="56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Pump_Tmr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134" y="3466"/>
              <a:ext cx="21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PT</a:t>
              </a:r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>
              <a:off x="695" y="326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1588" y="3466"/>
              <a:ext cx="21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ET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1928" y="3466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178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H="1">
              <a:off x="978" y="3531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 flipH="1">
              <a:off x="1828" y="3531"/>
              <a:ext cx="1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588" y="3184"/>
              <a:ext cx="16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Q</a:t>
              </a:r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H="1">
              <a:off x="1828" y="3264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83" name="Group 87"/>
          <p:cNvGrpSpPr>
            <a:grpSpLocks/>
          </p:cNvGrpSpPr>
          <p:nvPr/>
        </p:nvGrpSpPr>
        <p:grpSpPr bwMode="auto">
          <a:xfrm>
            <a:off x="8001000" y="3517900"/>
            <a:ext cx="762000" cy="304800"/>
            <a:chOff x="2448" y="2400"/>
            <a:chExt cx="480" cy="192"/>
          </a:xfrm>
        </p:grpSpPr>
        <p:sp>
          <p:nvSpPr>
            <p:cNvPr id="29784" name="Oval 88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Line 89"/>
            <p:cNvSpPr>
              <a:spLocks noChangeShapeType="1"/>
            </p:cNvSpPr>
            <p:nvPr/>
          </p:nvSpPr>
          <p:spPr bwMode="auto">
            <a:xfrm flipH="1" flipV="1">
              <a:off x="2448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6" name="Line 90"/>
            <p:cNvSpPr>
              <a:spLocks noChangeShapeType="1"/>
            </p:cNvSpPr>
            <p:nvPr/>
          </p:nvSpPr>
          <p:spPr bwMode="auto">
            <a:xfrm flipH="1" flipV="1">
              <a:off x="278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04" name="Group 108"/>
          <p:cNvGrpSpPr>
            <a:grpSpLocks/>
          </p:cNvGrpSpPr>
          <p:nvPr/>
        </p:nvGrpSpPr>
        <p:grpSpPr bwMode="auto">
          <a:xfrm>
            <a:off x="5334000" y="2984500"/>
            <a:ext cx="3254375" cy="1892300"/>
            <a:chOff x="1440" y="960"/>
            <a:chExt cx="2050" cy="1192"/>
          </a:xfrm>
        </p:grpSpPr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2018" y="1152"/>
              <a:ext cx="718" cy="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2248" y="1152"/>
              <a:ext cx="29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TON</a:t>
              </a:r>
            </a:p>
          </p:txBody>
        </p:sp>
        <p:sp>
          <p:nvSpPr>
            <p:cNvPr id="29807" name="Rectangle 111"/>
            <p:cNvSpPr>
              <a:spLocks noChangeArrowheads="1"/>
            </p:cNvSpPr>
            <p:nvPr/>
          </p:nvSpPr>
          <p:spPr bwMode="auto">
            <a:xfrm>
              <a:off x="1440" y="1872"/>
              <a:ext cx="46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T#200ms</a:t>
              </a:r>
            </a:p>
          </p:txBody>
        </p:sp>
        <p:sp>
          <p:nvSpPr>
            <p:cNvPr id="29808" name="Rectangle 112"/>
            <p:cNvSpPr>
              <a:spLocks noChangeArrowheads="1"/>
            </p:cNvSpPr>
            <p:nvPr/>
          </p:nvSpPr>
          <p:spPr bwMode="auto">
            <a:xfrm>
              <a:off x="2064" y="960"/>
              <a:ext cx="56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Pump_Tmr</a:t>
              </a:r>
            </a:p>
          </p:txBody>
        </p:sp>
        <p:sp>
          <p:nvSpPr>
            <p:cNvPr id="29809" name="Rectangle 113"/>
            <p:cNvSpPr>
              <a:spLocks noChangeArrowheads="1"/>
            </p:cNvSpPr>
            <p:nvPr/>
          </p:nvSpPr>
          <p:spPr bwMode="auto">
            <a:xfrm>
              <a:off x="2046" y="1882"/>
              <a:ext cx="21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PT</a:t>
              </a:r>
            </a:p>
          </p:txBody>
        </p:sp>
        <p:sp>
          <p:nvSpPr>
            <p:cNvPr id="29810" name="Line 114"/>
            <p:cNvSpPr>
              <a:spLocks noChangeShapeType="1"/>
            </p:cNvSpPr>
            <p:nvPr/>
          </p:nvSpPr>
          <p:spPr bwMode="auto">
            <a:xfrm flipH="1">
              <a:off x="1607" y="1392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1" name="Rectangle 115"/>
            <p:cNvSpPr>
              <a:spLocks noChangeArrowheads="1"/>
            </p:cNvSpPr>
            <p:nvPr/>
          </p:nvSpPr>
          <p:spPr bwMode="auto">
            <a:xfrm>
              <a:off x="2500" y="1882"/>
              <a:ext cx="21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ET</a:t>
              </a:r>
            </a:p>
          </p:txBody>
        </p:sp>
        <p:sp>
          <p:nvSpPr>
            <p:cNvPr id="29812" name="Rectangle 116"/>
            <p:cNvSpPr>
              <a:spLocks noChangeArrowheads="1"/>
            </p:cNvSpPr>
            <p:nvPr/>
          </p:nvSpPr>
          <p:spPr bwMode="auto">
            <a:xfrm>
              <a:off x="2840" y="1882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178</a:t>
              </a:r>
            </a:p>
          </p:txBody>
        </p:sp>
        <p:sp>
          <p:nvSpPr>
            <p:cNvPr id="29813" name="Rectangle 117"/>
            <p:cNvSpPr>
              <a:spLocks noChangeArrowheads="1"/>
            </p:cNvSpPr>
            <p:nvPr/>
          </p:nvSpPr>
          <p:spPr bwMode="auto">
            <a:xfrm>
              <a:off x="2500" y="1600"/>
              <a:ext cx="16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Q</a:t>
              </a:r>
            </a:p>
          </p:txBody>
        </p:sp>
        <p:sp>
          <p:nvSpPr>
            <p:cNvPr id="29814" name="Line 118"/>
            <p:cNvSpPr>
              <a:spLocks noChangeShapeType="1"/>
            </p:cNvSpPr>
            <p:nvPr/>
          </p:nvSpPr>
          <p:spPr bwMode="auto">
            <a:xfrm flipH="1">
              <a:off x="2740" y="1392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5" name="Line 119"/>
            <p:cNvSpPr>
              <a:spLocks noChangeShapeType="1"/>
            </p:cNvSpPr>
            <p:nvPr/>
          </p:nvSpPr>
          <p:spPr bwMode="auto">
            <a:xfrm flipH="1">
              <a:off x="273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6" name="Line 120"/>
            <p:cNvSpPr>
              <a:spLocks noChangeShapeType="1"/>
            </p:cNvSpPr>
            <p:nvPr/>
          </p:nvSpPr>
          <p:spPr bwMode="auto">
            <a:xfrm flipH="1">
              <a:off x="1872" y="19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7" name="Line 121"/>
            <p:cNvSpPr>
              <a:spLocks noChangeShapeType="1"/>
            </p:cNvSpPr>
            <p:nvPr/>
          </p:nvSpPr>
          <p:spPr bwMode="auto">
            <a:xfrm flipH="1">
              <a:off x="2736" y="19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8" name="Rectangle 122"/>
            <p:cNvSpPr>
              <a:spLocks noChangeArrowheads="1"/>
            </p:cNvSpPr>
            <p:nvPr/>
          </p:nvSpPr>
          <p:spPr bwMode="auto">
            <a:xfrm>
              <a:off x="2064" y="1296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</a:t>
              </a:r>
            </a:p>
          </p:txBody>
        </p:sp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2448" y="1296"/>
              <a:ext cx="29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ENO</a:t>
              </a:r>
            </a:p>
          </p:txBody>
        </p:sp>
        <p:sp>
          <p:nvSpPr>
            <p:cNvPr id="29820" name="Rectangle 124"/>
            <p:cNvSpPr>
              <a:spLocks noChangeArrowheads="1"/>
            </p:cNvSpPr>
            <p:nvPr/>
          </p:nvSpPr>
          <p:spPr bwMode="auto">
            <a:xfrm>
              <a:off x="2736" y="1536"/>
              <a:ext cx="75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Pump_Tmr_DN</a:t>
              </a:r>
            </a:p>
          </p:txBody>
        </p:sp>
      </p:grpSp>
      <p:grpSp>
        <p:nvGrpSpPr>
          <p:cNvPr id="29821" name="Group 125"/>
          <p:cNvGrpSpPr>
            <a:grpSpLocks/>
          </p:cNvGrpSpPr>
          <p:nvPr/>
        </p:nvGrpSpPr>
        <p:grpSpPr bwMode="auto">
          <a:xfrm>
            <a:off x="4953000" y="3517900"/>
            <a:ext cx="685800" cy="304800"/>
            <a:chOff x="1824" y="2400"/>
            <a:chExt cx="432" cy="192"/>
          </a:xfrm>
        </p:grpSpPr>
        <p:sp>
          <p:nvSpPr>
            <p:cNvPr id="29822" name="Line 126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3" name="Line 127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4" name="Line 128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5" name="Line 129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26" name="Group 130"/>
          <p:cNvGrpSpPr>
            <a:grpSpLocks/>
          </p:cNvGrpSpPr>
          <p:nvPr/>
        </p:nvGrpSpPr>
        <p:grpSpPr bwMode="auto">
          <a:xfrm>
            <a:off x="8001000" y="1612900"/>
            <a:ext cx="762000" cy="304800"/>
            <a:chOff x="2448" y="2400"/>
            <a:chExt cx="480" cy="192"/>
          </a:xfrm>
        </p:grpSpPr>
        <p:sp>
          <p:nvSpPr>
            <p:cNvPr id="29827" name="Oval 131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8" name="Line 132"/>
            <p:cNvSpPr>
              <a:spLocks noChangeShapeType="1"/>
            </p:cNvSpPr>
            <p:nvPr/>
          </p:nvSpPr>
          <p:spPr bwMode="auto">
            <a:xfrm flipH="1" flipV="1">
              <a:off x="2448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29" name="Line 133"/>
            <p:cNvSpPr>
              <a:spLocks noChangeShapeType="1"/>
            </p:cNvSpPr>
            <p:nvPr/>
          </p:nvSpPr>
          <p:spPr bwMode="auto">
            <a:xfrm flipH="1" flipV="1">
              <a:off x="278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30" name="Group 134"/>
          <p:cNvGrpSpPr>
            <a:grpSpLocks/>
          </p:cNvGrpSpPr>
          <p:nvPr/>
        </p:nvGrpSpPr>
        <p:grpSpPr bwMode="auto">
          <a:xfrm>
            <a:off x="4953000" y="1612900"/>
            <a:ext cx="685800" cy="304800"/>
            <a:chOff x="1824" y="2400"/>
            <a:chExt cx="432" cy="192"/>
          </a:xfrm>
        </p:grpSpPr>
        <p:sp>
          <p:nvSpPr>
            <p:cNvPr id="29831" name="Line 135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2" name="Line 136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3" name="Line 137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34" name="Line 138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Timer Operation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419600" y="990600"/>
            <a:ext cx="4191000" cy="1600200"/>
            <a:chOff x="3120" y="480"/>
            <a:chExt cx="2304" cy="768"/>
          </a:xfrm>
        </p:grpSpPr>
        <p:sp>
          <p:nvSpPr>
            <p:cNvPr id="34821" name="Freeform 5"/>
            <p:cNvSpPr>
              <a:spLocks/>
            </p:cNvSpPr>
            <p:nvPr/>
          </p:nvSpPr>
          <p:spPr bwMode="auto">
            <a:xfrm>
              <a:off x="3456" y="692"/>
              <a:ext cx="1872" cy="96"/>
            </a:xfrm>
            <a:custGeom>
              <a:avLst/>
              <a:gdLst>
                <a:gd name="T0" fmla="*/ 0 w 1872"/>
                <a:gd name="T1" fmla="*/ 96 h 96"/>
                <a:gd name="T2" fmla="*/ 96 w 1872"/>
                <a:gd name="T3" fmla="*/ 96 h 96"/>
                <a:gd name="T4" fmla="*/ 96 w 1872"/>
                <a:gd name="T5" fmla="*/ 0 h 96"/>
                <a:gd name="T6" fmla="*/ 480 w 1872"/>
                <a:gd name="T7" fmla="*/ 0 h 96"/>
                <a:gd name="T8" fmla="*/ 480 w 1872"/>
                <a:gd name="T9" fmla="*/ 96 h 96"/>
                <a:gd name="T10" fmla="*/ 720 w 1872"/>
                <a:gd name="T11" fmla="*/ 96 h 96"/>
                <a:gd name="T12" fmla="*/ 720 w 1872"/>
                <a:gd name="T13" fmla="*/ 0 h 96"/>
                <a:gd name="T14" fmla="*/ 768 w 1872"/>
                <a:gd name="T15" fmla="*/ 0 h 96"/>
                <a:gd name="T16" fmla="*/ 768 w 1872"/>
                <a:gd name="T17" fmla="*/ 96 h 96"/>
                <a:gd name="T18" fmla="*/ 864 w 1872"/>
                <a:gd name="T19" fmla="*/ 96 h 96"/>
                <a:gd name="T20" fmla="*/ 864 w 1872"/>
                <a:gd name="T21" fmla="*/ 0 h 96"/>
                <a:gd name="T22" fmla="*/ 912 w 1872"/>
                <a:gd name="T23" fmla="*/ 0 h 96"/>
                <a:gd name="T24" fmla="*/ 912 w 1872"/>
                <a:gd name="T25" fmla="*/ 96 h 96"/>
                <a:gd name="T26" fmla="*/ 1056 w 1872"/>
                <a:gd name="T27" fmla="*/ 96 h 96"/>
                <a:gd name="T28" fmla="*/ 1056 w 1872"/>
                <a:gd name="T29" fmla="*/ 0 h 96"/>
                <a:gd name="T30" fmla="*/ 1488 w 1872"/>
                <a:gd name="T31" fmla="*/ 0 h 96"/>
                <a:gd name="T32" fmla="*/ 1488 w 1872"/>
                <a:gd name="T33" fmla="*/ 96 h 96"/>
                <a:gd name="T34" fmla="*/ 1872 w 1872"/>
                <a:gd name="T3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720" y="96"/>
                  </a:lnTo>
                  <a:lnTo>
                    <a:pt x="720" y="0"/>
                  </a:lnTo>
                  <a:lnTo>
                    <a:pt x="768" y="0"/>
                  </a:lnTo>
                  <a:lnTo>
                    <a:pt x="768" y="96"/>
                  </a:lnTo>
                  <a:lnTo>
                    <a:pt x="864" y="96"/>
                  </a:lnTo>
                  <a:lnTo>
                    <a:pt x="864" y="0"/>
                  </a:lnTo>
                  <a:lnTo>
                    <a:pt x="912" y="0"/>
                  </a:lnTo>
                  <a:lnTo>
                    <a:pt x="912" y="96"/>
                  </a:lnTo>
                  <a:lnTo>
                    <a:pt x="1056" y="96"/>
                  </a:lnTo>
                  <a:lnTo>
                    <a:pt x="1056" y="0"/>
                  </a:lnTo>
                  <a:lnTo>
                    <a:pt x="1488" y="0"/>
                  </a:lnTo>
                  <a:lnTo>
                    <a:pt x="1488" y="96"/>
                  </a:lnTo>
                  <a:lnTo>
                    <a:pt x="18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Freeform 6"/>
            <p:cNvSpPr>
              <a:spLocks/>
            </p:cNvSpPr>
            <p:nvPr/>
          </p:nvSpPr>
          <p:spPr bwMode="auto">
            <a:xfrm>
              <a:off x="3456" y="836"/>
              <a:ext cx="1872" cy="96"/>
            </a:xfrm>
            <a:custGeom>
              <a:avLst/>
              <a:gdLst>
                <a:gd name="T0" fmla="*/ 0 w 1872"/>
                <a:gd name="T1" fmla="*/ 96 h 96"/>
                <a:gd name="T2" fmla="*/ 96 w 1872"/>
                <a:gd name="T3" fmla="*/ 96 h 96"/>
                <a:gd name="T4" fmla="*/ 96 w 1872"/>
                <a:gd name="T5" fmla="*/ 0 h 96"/>
                <a:gd name="T6" fmla="*/ 336 w 1872"/>
                <a:gd name="T7" fmla="*/ 0 h 96"/>
                <a:gd name="T8" fmla="*/ 336 w 1872"/>
                <a:gd name="T9" fmla="*/ 96 h 96"/>
                <a:gd name="T10" fmla="*/ 720 w 1872"/>
                <a:gd name="T11" fmla="*/ 96 h 96"/>
                <a:gd name="T12" fmla="*/ 720 w 1872"/>
                <a:gd name="T13" fmla="*/ 0 h 96"/>
                <a:gd name="T14" fmla="*/ 960 w 1872"/>
                <a:gd name="T15" fmla="*/ 0 h 96"/>
                <a:gd name="T16" fmla="*/ 960 w 1872"/>
                <a:gd name="T17" fmla="*/ 96 h 96"/>
                <a:gd name="T18" fmla="*/ 1056 w 1872"/>
                <a:gd name="T19" fmla="*/ 96 h 96"/>
                <a:gd name="T20" fmla="*/ 1056 w 1872"/>
                <a:gd name="T21" fmla="*/ 0 h 96"/>
                <a:gd name="T22" fmla="*/ 1296 w 1872"/>
                <a:gd name="T23" fmla="*/ 0 h 96"/>
                <a:gd name="T24" fmla="*/ 1296 w 1872"/>
                <a:gd name="T25" fmla="*/ 96 h 96"/>
                <a:gd name="T26" fmla="*/ 1872 w 1872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336" y="0"/>
                  </a:lnTo>
                  <a:lnTo>
                    <a:pt x="336" y="96"/>
                  </a:lnTo>
                  <a:lnTo>
                    <a:pt x="720" y="96"/>
                  </a:lnTo>
                  <a:lnTo>
                    <a:pt x="720" y="0"/>
                  </a:lnTo>
                  <a:lnTo>
                    <a:pt x="960" y="0"/>
                  </a:lnTo>
                  <a:lnTo>
                    <a:pt x="960" y="96"/>
                  </a:lnTo>
                  <a:lnTo>
                    <a:pt x="1056" y="96"/>
                  </a:lnTo>
                  <a:lnTo>
                    <a:pt x="1056" y="0"/>
                  </a:lnTo>
                  <a:lnTo>
                    <a:pt x="1296" y="0"/>
                  </a:lnTo>
                  <a:lnTo>
                    <a:pt x="1296" y="96"/>
                  </a:lnTo>
                  <a:lnTo>
                    <a:pt x="18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Freeform 7"/>
            <p:cNvSpPr>
              <a:spLocks/>
            </p:cNvSpPr>
            <p:nvPr/>
          </p:nvSpPr>
          <p:spPr bwMode="auto">
            <a:xfrm>
              <a:off x="3456" y="980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96 w 1872"/>
                <a:gd name="T3" fmla="*/ 192 h 192"/>
                <a:gd name="T4" fmla="*/ 336 w 1872"/>
                <a:gd name="T5" fmla="*/ 0 h 192"/>
                <a:gd name="T6" fmla="*/ 480 w 1872"/>
                <a:gd name="T7" fmla="*/ 0 h 192"/>
                <a:gd name="T8" fmla="*/ 480 w 1872"/>
                <a:gd name="T9" fmla="*/ 192 h 192"/>
                <a:gd name="T10" fmla="*/ 720 w 1872"/>
                <a:gd name="T11" fmla="*/ 192 h 192"/>
                <a:gd name="T12" fmla="*/ 960 w 1872"/>
                <a:gd name="T13" fmla="*/ 0 h 192"/>
                <a:gd name="T14" fmla="*/ 960 w 1872"/>
                <a:gd name="T15" fmla="*/ 192 h 192"/>
                <a:gd name="T16" fmla="*/ 1056 w 1872"/>
                <a:gd name="T17" fmla="*/ 192 h 192"/>
                <a:gd name="T18" fmla="*/ 1296 w 1872"/>
                <a:gd name="T19" fmla="*/ 0 h 192"/>
                <a:gd name="T20" fmla="*/ 1488 w 1872"/>
                <a:gd name="T21" fmla="*/ 0 h 192"/>
                <a:gd name="T22" fmla="*/ 1488 w 1872"/>
                <a:gd name="T23" fmla="*/ 192 h 192"/>
                <a:gd name="T24" fmla="*/ 1872 w 1872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96" y="192"/>
                  </a:lnTo>
                  <a:lnTo>
                    <a:pt x="336" y="0"/>
                  </a:lnTo>
                  <a:lnTo>
                    <a:pt x="480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056" y="192"/>
                  </a:lnTo>
                  <a:lnTo>
                    <a:pt x="1296" y="0"/>
                  </a:lnTo>
                  <a:lnTo>
                    <a:pt x="1488" y="0"/>
                  </a:lnTo>
                  <a:lnTo>
                    <a:pt x="1488" y="192"/>
                  </a:lnTo>
                  <a:lnTo>
                    <a:pt x="1872" y="192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3293" y="644"/>
              <a:ext cx="19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IN</a:t>
              </a: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3315" y="788"/>
              <a:ext cx="17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</a:t>
              </a: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3153" y="980"/>
              <a:ext cx="226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ET</a:t>
              </a: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3325" y="932"/>
              <a:ext cx="1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900">
                  <a:latin typeface="Arial" charset="0"/>
                </a:rPr>
                <a:t>PT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|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0</a:t>
              </a: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3859" y="480"/>
              <a:ext cx="92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Arial" charset="0"/>
                </a:rPr>
                <a:t>Pulse (TP) Timing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3120" y="480"/>
              <a:ext cx="2304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1" name="Freeform 15"/>
          <p:cNvSpPr>
            <a:spLocks/>
          </p:cNvSpPr>
          <p:nvPr/>
        </p:nvSpPr>
        <p:spPr bwMode="auto">
          <a:xfrm>
            <a:off x="5030788" y="3708400"/>
            <a:ext cx="3405187" cy="400050"/>
          </a:xfrm>
          <a:custGeom>
            <a:avLst/>
            <a:gdLst>
              <a:gd name="T0" fmla="*/ 0 w 1872"/>
              <a:gd name="T1" fmla="*/ 192 h 192"/>
              <a:gd name="T2" fmla="*/ 96 w 1872"/>
              <a:gd name="T3" fmla="*/ 192 h 192"/>
              <a:gd name="T4" fmla="*/ 336 w 1872"/>
              <a:gd name="T5" fmla="*/ 0 h 192"/>
              <a:gd name="T6" fmla="*/ 480 w 1872"/>
              <a:gd name="T7" fmla="*/ 0 h 192"/>
              <a:gd name="T8" fmla="*/ 480 w 1872"/>
              <a:gd name="T9" fmla="*/ 192 h 192"/>
              <a:gd name="T10" fmla="*/ 864 w 1872"/>
              <a:gd name="T11" fmla="*/ 192 h 192"/>
              <a:gd name="T12" fmla="*/ 1056 w 1872"/>
              <a:gd name="T13" fmla="*/ 48 h 192"/>
              <a:gd name="T14" fmla="*/ 1056 w 1872"/>
              <a:gd name="T15" fmla="*/ 192 h 192"/>
              <a:gd name="T16" fmla="*/ 1248 w 1872"/>
              <a:gd name="T17" fmla="*/ 192 h 192"/>
              <a:gd name="T18" fmla="*/ 1488 w 1872"/>
              <a:gd name="T19" fmla="*/ 0 h 192"/>
              <a:gd name="T20" fmla="*/ 1632 w 1872"/>
              <a:gd name="T21" fmla="*/ 0 h 192"/>
              <a:gd name="T22" fmla="*/ 1632 w 1872"/>
              <a:gd name="T23" fmla="*/ 192 h 192"/>
              <a:gd name="T24" fmla="*/ 1872 w 1872"/>
              <a:gd name="T2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2" h="192">
                <a:moveTo>
                  <a:pt x="0" y="192"/>
                </a:moveTo>
                <a:lnTo>
                  <a:pt x="96" y="192"/>
                </a:lnTo>
                <a:lnTo>
                  <a:pt x="336" y="0"/>
                </a:lnTo>
                <a:lnTo>
                  <a:pt x="480" y="0"/>
                </a:lnTo>
                <a:lnTo>
                  <a:pt x="480" y="192"/>
                </a:lnTo>
                <a:lnTo>
                  <a:pt x="864" y="192"/>
                </a:lnTo>
                <a:lnTo>
                  <a:pt x="1056" y="48"/>
                </a:lnTo>
                <a:lnTo>
                  <a:pt x="1056" y="192"/>
                </a:lnTo>
                <a:lnTo>
                  <a:pt x="1248" y="192"/>
                </a:lnTo>
                <a:lnTo>
                  <a:pt x="1488" y="0"/>
                </a:lnTo>
                <a:lnTo>
                  <a:pt x="1632" y="0"/>
                </a:lnTo>
                <a:lnTo>
                  <a:pt x="1632" y="192"/>
                </a:lnTo>
                <a:lnTo>
                  <a:pt x="1872" y="19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Freeform 16"/>
          <p:cNvSpPr>
            <a:spLocks/>
          </p:cNvSpPr>
          <p:nvPr/>
        </p:nvSpPr>
        <p:spPr bwMode="auto">
          <a:xfrm>
            <a:off x="5030788" y="3108325"/>
            <a:ext cx="3405187" cy="200025"/>
          </a:xfrm>
          <a:custGeom>
            <a:avLst/>
            <a:gdLst>
              <a:gd name="T0" fmla="*/ 0 w 1872"/>
              <a:gd name="T1" fmla="*/ 96 h 96"/>
              <a:gd name="T2" fmla="*/ 96 w 1872"/>
              <a:gd name="T3" fmla="*/ 96 h 96"/>
              <a:gd name="T4" fmla="*/ 96 w 1872"/>
              <a:gd name="T5" fmla="*/ 0 h 96"/>
              <a:gd name="T6" fmla="*/ 480 w 1872"/>
              <a:gd name="T7" fmla="*/ 0 h 96"/>
              <a:gd name="T8" fmla="*/ 480 w 1872"/>
              <a:gd name="T9" fmla="*/ 96 h 96"/>
              <a:gd name="T10" fmla="*/ 864 w 1872"/>
              <a:gd name="T11" fmla="*/ 96 h 96"/>
              <a:gd name="T12" fmla="*/ 864 w 1872"/>
              <a:gd name="T13" fmla="*/ 0 h 96"/>
              <a:gd name="T14" fmla="*/ 1056 w 1872"/>
              <a:gd name="T15" fmla="*/ 0 h 96"/>
              <a:gd name="T16" fmla="*/ 1056 w 1872"/>
              <a:gd name="T17" fmla="*/ 96 h 96"/>
              <a:gd name="T18" fmla="*/ 1248 w 1872"/>
              <a:gd name="T19" fmla="*/ 96 h 96"/>
              <a:gd name="T20" fmla="*/ 1248 w 1872"/>
              <a:gd name="T21" fmla="*/ 0 h 96"/>
              <a:gd name="T22" fmla="*/ 1632 w 1872"/>
              <a:gd name="T23" fmla="*/ 0 h 96"/>
              <a:gd name="T24" fmla="*/ 1632 w 1872"/>
              <a:gd name="T25" fmla="*/ 96 h 96"/>
              <a:gd name="T26" fmla="*/ 1872 w 1872"/>
              <a:gd name="T2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72" h="96">
                <a:moveTo>
                  <a:pt x="0" y="96"/>
                </a:moveTo>
                <a:lnTo>
                  <a:pt x="96" y="96"/>
                </a:lnTo>
                <a:lnTo>
                  <a:pt x="96" y="0"/>
                </a:lnTo>
                <a:lnTo>
                  <a:pt x="480" y="0"/>
                </a:lnTo>
                <a:lnTo>
                  <a:pt x="480" y="96"/>
                </a:lnTo>
                <a:lnTo>
                  <a:pt x="864" y="96"/>
                </a:lnTo>
                <a:lnTo>
                  <a:pt x="864" y="0"/>
                </a:lnTo>
                <a:lnTo>
                  <a:pt x="1056" y="0"/>
                </a:lnTo>
                <a:lnTo>
                  <a:pt x="1056" y="96"/>
                </a:lnTo>
                <a:lnTo>
                  <a:pt x="1248" y="96"/>
                </a:lnTo>
                <a:lnTo>
                  <a:pt x="1248" y="0"/>
                </a:lnTo>
                <a:lnTo>
                  <a:pt x="1632" y="0"/>
                </a:lnTo>
                <a:lnTo>
                  <a:pt x="1632" y="96"/>
                </a:lnTo>
                <a:lnTo>
                  <a:pt x="187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5030788" y="3408363"/>
            <a:ext cx="3405187" cy="200025"/>
          </a:xfrm>
          <a:custGeom>
            <a:avLst/>
            <a:gdLst>
              <a:gd name="T0" fmla="*/ 0 w 1872"/>
              <a:gd name="T1" fmla="*/ 96 h 96"/>
              <a:gd name="T2" fmla="*/ 336 w 1872"/>
              <a:gd name="T3" fmla="*/ 96 h 96"/>
              <a:gd name="T4" fmla="*/ 336 w 1872"/>
              <a:gd name="T5" fmla="*/ 0 h 96"/>
              <a:gd name="T6" fmla="*/ 480 w 1872"/>
              <a:gd name="T7" fmla="*/ 0 h 96"/>
              <a:gd name="T8" fmla="*/ 480 w 1872"/>
              <a:gd name="T9" fmla="*/ 96 h 96"/>
              <a:gd name="T10" fmla="*/ 1488 w 1872"/>
              <a:gd name="T11" fmla="*/ 96 h 96"/>
              <a:gd name="T12" fmla="*/ 1488 w 1872"/>
              <a:gd name="T13" fmla="*/ 0 h 96"/>
              <a:gd name="T14" fmla="*/ 1632 w 1872"/>
              <a:gd name="T15" fmla="*/ 0 h 96"/>
              <a:gd name="T16" fmla="*/ 1632 w 1872"/>
              <a:gd name="T17" fmla="*/ 96 h 96"/>
              <a:gd name="T18" fmla="*/ 1872 w 1872"/>
              <a:gd name="T1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2" h="96">
                <a:moveTo>
                  <a:pt x="0" y="96"/>
                </a:moveTo>
                <a:lnTo>
                  <a:pt x="336" y="96"/>
                </a:lnTo>
                <a:lnTo>
                  <a:pt x="336" y="0"/>
                </a:lnTo>
                <a:lnTo>
                  <a:pt x="480" y="0"/>
                </a:lnTo>
                <a:lnTo>
                  <a:pt x="480" y="96"/>
                </a:lnTo>
                <a:lnTo>
                  <a:pt x="1488" y="96"/>
                </a:lnTo>
                <a:lnTo>
                  <a:pt x="1488" y="0"/>
                </a:lnTo>
                <a:lnTo>
                  <a:pt x="1632" y="0"/>
                </a:lnTo>
                <a:lnTo>
                  <a:pt x="1632" y="96"/>
                </a:lnTo>
                <a:lnTo>
                  <a:pt x="187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733925" y="3008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1">
                <a:latin typeface="Arial" charset="0"/>
              </a:rPr>
              <a:t>IN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773613" y="3308350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1">
                <a:latin typeface="Arial" charset="0"/>
              </a:rPr>
              <a:t>Q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479925" y="3708400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1">
                <a:latin typeface="Arial" charset="0"/>
              </a:rPr>
              <a:t>ET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792663" y="3608388"/>
            <a:ext cx="330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900">
                <a:latin typeface="Arial" charset="0"/>
              </a:rPr>
              <a:t>PT</a:t>
            </a:r>
          </a:p>
          <a:p>
            <a:pPr algn="ctr"/>
            <a:r>
              <a:rPr lang="en-US" altLang="en-US" sz="900">
                <a:latin typeface="Arial" charset="0"/>
              </a:rPr>
              <a:t>|</a:t>
            </a:r>
          </a:p>
          <a:p>
            <a:pPr algn="ctr"/>
            <a:r>
              <a:rPr lang="en-US" altLang="en-US" sz="900">
                <a:latin typeface="Arial" charset="0"/>
              </a:rPr>
              <a:t>0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548313" y="266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Arial" charset="0"/>
              </a:rPr>
              <a:t>On-Delay (TON) Timing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419600" y="2667000"/>
            <a:ext cx="4191000" cy="1600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4419600" y="4419600"/>
            <a:ext cx="4191000" cy="1600200"/>
            <a:chOff x="3120" y="1248"/>
            <a:chExt cx="2304" cy="768"/>
          </a:xfrm>
        </p:grpSpPr>
        <p:sp>
          <p:nvSpPr>
            <p:cNvPr id="34841" name="Freeform 25"/>
            <p:cNvSpPr>
              <a:spLocks/>
            </p:cNvSpPr>
            <p:nvPr/>
          </p:nvSpPr>
          <p:spPr bwMode="auto">
            <a:xfrm>
              <a:off x="3456" y="1440"/>
              <a:ext cx="1872" cy="96"/>
            </a:xfrm>
            <a:custGeom>
              <a:avLst/>
              <a:gdLst>
                <a:gd name="T0" fmla="*/ 0 w 1872"/>
                <a:gd name="T1" fmla="*/ 96 h 96"/>
                <a:gd name="T2" fmla="*/ 96 w 1872"/>
                <a:gd name="T3" fmla="*/ 96 h 96"/>
                <a:gd name="T4" fmla="*/ 96 w 1872"/>
                <a:gd name="T5" fmla="*/ 0 h 96"/>
                <a:gd name="T6" fmla="*/ 480 w 1872"/>
                <a:gd name="T7" fmla="*/ 0 h 96"/>
                <a:gd name="T8" fmla="*/ 480 w 1872"/>
                <a:gd name="T9" fmla="*/ 96 h 96"/>
                <a:gd name="T10" fmla="*/ 864 w 1872"/>
                <a:gd name="T11" fmla="*/ 96 h 96"/>
                <a:gd name="T12" fmla="*/ 864 w 1872"/>
                <a:gd name="T13" fmla="*/ 0 h 96"/>
                <a:gd name="T14" fmla="*/ 1056 w 1872"/>
                <a:gd name="T15" fmla="*/ 0 h 96"/>
                <a:gd name="T16" fmla="*/ 1056 w 1872"/>
                <a:gd name="T17" fmla="*/ 96 h 96"/>
                <a:gd name="T18" fmla="*/ 1248 w 1872"/>
                <a:gd name="T19" fmla="*/ 96 h 96"/>
                <a:gd name="T20" fmla="*/ 1248 w 1872"/>
                <a:gd name="T21" fmla="*/ 0 h 96"/>
                <a:gd name="T22" fmla="*/ 1584 w 1872"/>
                <a:gd name="T23" fmla="*/ 0 h 96"/>
                <a:gd name="T24" fmla="*/ 1584 w 1872"/>
                <a:gd name="T25" fmla="*/ 96 h 96"/>
                <a:gd name="T26" fmla="*/ 1872 w 1872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864" y="96"/>
                  </a:lnTo>
                  <a:lnTo>
                    <a:pt x="864" y="0"/>
                  </a:lnTo>
                  <a:lnTo>
                    <a:pt x="1056" y="0"/>
                  </a:lnTo>
                  <a:lnTo>
                    <a:pt x="1056" y="96"/>
                  </a:lnTo>
                  <a:lnTo>
                    <a:pt x="1248" y="96"/>
                  </a:lnTo>
                  <a:lnTo>
                    <a:pt x="1248" y="0"/>
                  </a:lnTo>
                  <a:lnTo>
                    <a:pt x="1584" y="0"/>
                  </a:lnTo>
                  <a:lnTo>
                    <a:pt x="1584" y="96"/>
                  </a:lnTo>
                  <a:lnTo>
                    <a:pt x="18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Freeform 26"/>
            <p:cNvSpPr>
              <a:spLocks/>
            </p:cNvSpPr>
            <p:nvPr/>
          </p:nvSpPr>
          <p:spPr bwMode="auto">
            <a:xfrm>
              <a:off x="3456" y="1584"/>
              <a:ext cx="1872" cy="96"/>
            </a:xfrm>
            <a:custGeom>
              <a:avLst/>
              <a:gdLst>
                <a:gd name="T0" fmla="*/ 0 w 1872"/>
                <a:gd name="T1" fmla="*/ 96 h 96"/>
                <a:gd name="T2" fmla="*/ 96 w 1872"/>
                <a:gd name="T3" fmla="*/ 96 h 96"/>
                <a:gd name="T4" fmla="*/ 96 w 1872"/>
                <a:gd name="T5" fmla="*/ 0 h 96"/>
                <a:gd name="T6" fmla="*/ 720 w 1872"/>
                <a:gd name="T7" fmla="*/ 0 h 96"/>
                <a:gd name="T8" fmla="*/ 720 w 1872"/>
                <a:gd name="T9" fmla="*/ 96 h 96"/>
                <a:gd name="T10" fmla="*/ 864 w 1872"/>
                <a:gd name="T11" fmla="*/ 96 h 96"/>
                <a:gd name="T12" fmla="*/ 864 w 1872"/>
                <a:gd name="T13" fmla="*/ 0 h 96"/>
                <a:gd name="T14" fmla="*/ 1824 w 1872"/>
                <a:gd name="T15" fmla="*/ 0 h 96"/>
                <a:gd name="T16" fmla="*/ 1824 w 1872"/>
                <a:gd name="T17" fmla="*/ 96 h 96"/>
                <a:gd name="T18" fmla="*/ 1872 w 1872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720" y="0"/>
                  </a:lnTo>
                  <a:lnTo>
                    <a:pt x="720" y="96"/>
                  </a:lnTo>
                  <a:lnTo>
                    <a:pt x="864" y="96"/>
                  </a:lnTo>
                  <a:lnTo>
                    <a:pt x="864" y="0"/>
                  </a:lnTo>
                  <a:lnTo>
                    <a:pt x="1824" y="0"/>
                  </a:lnTo>
                  <a:lnTo>
                    <a:pt x="1824" y="96"/>
                  </a:lnTo>
                  <a:lnTo>
                    <a:pt x="18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Freeform 27"/>
            <p:cNvSpPr>
              <a:spLocks/>
            </p:cNvSpPr>
            <p:nvPr/>
          </p:nvSpPr>
          <p:spPr bwMode="auto">
            <a:xfrm>
              <a:off x="3456" y="1728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480 w 1872"/>
                <a:gd name="T3" fmla="*/ 192 h 192"/>
                <a:gd name="T4" fmla="*/ 720 w 1872"/>
                <a:gd name="T5" fmla="*/ 0 h 192"/>
                <a:gd name="T6" fmla="*/ 864 w 1872"/>
                <a:gd name="T7" fmla="*/ 0 h 192"/>
                <a:gd name="T8" fmla="*/ 864 w 1872"/>
                <a:gd name="T9" fmla="*/ 192 h 192"/>
                <a:gd name="T10" fmla="*/ 1056 w 1872"/>
                <a:gd name="T11" fmla="*/ 192 h 192"/>
                <a:gd name="T12" fmla="*/ 1248 w 1872"/>
                <a:gd name="T13" fmla="*/ 48 h 192"/>
                <a:gd name="T14" fmla="*/ 1248 w 1872"/>
                <a:gd name="T15" fmla="*/ 192 h 192"/>
                <a:gd name="T16" fmla="*/ 1584 w 1872"/>
                <a:gd name="T17" fmla="*/ 192 h 192"/>
                <a:gd name="T18" fmla="*/ 1824 w 1872"/>
                <a:gd name="T19" fmla="*/ 0 h 192"/>
                <a:gd name="T20" fmla="*/ 1872 w 1872"/>
                <a:gd name="T2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480" y="192"/>
                  </a:lnTo>
                  <a:lnTo>
                    <a:pt x="720" y="0"/>
                  </a:lnTo>
                  <a:lnTo>
                    <a:pt x="864" y="0"/>
                  </a:lnTo>
                  <a:lnTo>
                    <a:pt x="864" y="192"/>
                  </a:lnTo>
                  <a:lnTo>
                    <a:pt x="1056" y="192"/>
                  </a:lnTo>
                  <a:lnTo>
                    <a:pt x="1248" y="48"/>
                  </a:lnTo>
                  <a:lnTo>
                    <a:pt x="1248" y="192"/>
                  </a:lnTo>
                  <a:lnTo>
                    <a:pt x="1584" y="192"/>
                  </a:lnTo>
                  <a:lnTo>
                    <a:pt x="1824" y="0"/>
                  </a:lnTo>
                  <a:lnTo>
                    <a:pt x="187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 Box 28"/>
            <p:cNvSpPr txBox="1">
              <a:spLocks noChangeArrowheads="1"/>
            </p:cNvSpPr>
            <p:nvPr/>
          </p:nvSpPr>
          <p:spPr bwMode="auto">
            <a:xfrm>
              <a:off x="3293" y="1412"/>
              <a:ext cx="19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IN</a:t>
              </a:r>
            </a:p>
          </p:txBody>
        </p:sp>
        <p:sp>
          <p:nvSpPr>
            <p:cNvPr id="34845" name="Text Box 29"/>
            <p:cNvSpPr txBox="1">
              <a:spLocks noChangeArrowheads="1"/>
            </p:cNvSpPr>
            <p:nvPr/>
          </p:nvSpPr>
          <p:spPr bwMode="auto">
            <a:xfrm>
              <a:off x="3315" y="1556"/>
              <a:ext cx="17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</a:t>
              </a:r>
            </a:p>
          </p:txBody>
        </p:sp>
        <p:sp>
          <p:nvSpPr>
            <p:cNvPr id="34846" name="Text Box 30"/>
            <p:cNvSpPr txBox="1">
              <a:spLocks noChangeArrowheads="1"/>
            </p:cNvSpPr>
            <p:nvPr/>
          </p:nvSpPr>
          <p:spPr bwMode="auto">
            <a:xfrm>
              <a:off x="3153" y="1748"/>
              <a:ext cx="226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ET</a:t>
              </a:r>
            </a:p>
          </p:txBody>
        </p:sp>
        <p:sp>
          <p:nvSpPr>
            <p:cNvPr id="34847" name="Text Box 31"/>
            <p:cNvSpPr txBox="1">
              <a:spLocks noChangeArrowheads="1"/>
            </p:cNvSpPr>
            <p:nvPr/>
          </p:nvSpPr>
          <p:spPr bwMode="auto">
            <a:xfrm>
              <a:off x="3325" y="1700"/>
              <a:ext cx="18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900">
                  <a:latin typeface="Arial" charset="0"/>
                </a:rPr>
                <a:t>PT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|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0</a:t>
              </a:r>
            </a:p>
          </p:txBody>
        </p:sp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3744" y="1248"/>
              <a:ext cx="116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Arial" charset="0"/>
                </a:rPr>
                <a:t>Off-Delay (TOF) Timing</a:t>
              </a:r>
            </a:p>
          </p:txBody>
        </p:sp>
        <p:sp>
          <p:nvSpPr>
            <p:cNvPr id="34849" name="Rectangle 33"/>
            <p:cNvSpPr>
              <a:spLocks noChangeArrowheads="1"/>
            </p:cNvSpPr>
            <p:nvPr/>
          </p:nvSpPr>
          <p:spPr bwMode="auto">
            <a:xfrm>
              <a:off x="3120" y="1248"/>
              <a:ext cx="2304" cy="76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64" name="Rectangle 4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3962400" cy="4953000"/>
          </a:xfrm>
        </p:spPr>
        <p:txBody>
          <a:bodyPr/>
          <a:lstStyle/>
          <a:p>
            <a:r>
              <a:rPr lang="en-US" altLang="en-US" sz="2000"/>
              <a:t>IN = Rung input condition</a:t>
            </a:r>
          </a:p>
          <a:p>
            <a:r>
              <a:rPr lang="en-US" altLang="en-US" sz="2000"/>
              <a:t>Q = Comparison output results</a:t>
            </a:r>
          </a:p>
          <a:p>
            <a:pPr lvl="1"/>
            <a:r>
              <a:rPr lang="en-US" altLang="en-US" sz="1800"/>
              <a:t>Varies with timer types</a:t>
            </a:r>
          </a:p>
          <a:p>
            <a:r>
              <a:rPr lang="en-US" altLang="en-US" sz="2000"/>
              <a:t>PT = Preset Time</a:t>
            </a:r>
          </a:p>
          <a:p>
            <a:r>
              <a:rPr lang="en-US" altLang="en-US" sz="2000"/>
              <a:t>ET = Elapse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Counters in Ladder Diagram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4114800" cy="4648200"/>
          </a:xfrm>
        </p:spPr>
        <p:txBody>
          <a:bodyPr/>
          <a:lstStyle/>
          <a:p>
            <a:r>
              <a:rPr lang="en-US" altLang="en-US" sz="1800"/>
              <a:t>There three counter instructions in IEC1131</a:t>
            </a:r>
          </a:p>
          <a:p>
            <a:pPr lvl="1"/>
            <a:r>
              <a:rPr lang="en-US" altLang="en-US" sz="1600"/>
              <a:t>CTU - Count Up Counter</a:t>
            </a:r>
          </a:p>
          <a:p>
            <a:pPr lvl="1"/>
            <a:r>
              <a:rPr lang="en-US" altLang="en-US" sz="1600"/>
              <a:t>CTD - Count Down Counter</a:t>
            </a:r>
          </a:p>
          <a:p>
            <a:pPr lvl="1"/>
            <a:r>
              <a:rPr lang="en-US" altLang="en-US" sz="1600"/>
              <a:t>CTUD - Count Up/Down Counter</a:t>
            </a:r>
          </a:p>
          <a:p>
            <a:r>
              <a:rPr lang="en-US" altLang="en-US" sz="1800"/>
              <a:t>All three count rung transitions</a:t>
            </a:r>
          </a:p>
          <a:p>
            <a:r>
              <a:rPr lang="en-US" altLang="en-US" sz="1800"/>
              <a:t>Two possible visualizations Depending on use of EN/ENO</a:t>
            </a:r>
          </a:p>
          <a:p>
            <a:pPr lvl="1"/>
            <a:r>
              <a:rPr lang="en-US" altLang="en-US" sz="1600"/>
              <a:t>1st method requires extra programming if timer done status needs to be referenced on other rungs</a:t>
            </a:r>
          </a:p>
          <a:p>
            <a:pPr lvl="1"/>
            <a:r>
              <a:rPr lang="en-US" altLang="en-US" sz="1600"/>
              <a:t>2nd method sets a bit with Q which can be referenced by other logic, ENO=EN</a:t>
            </a:r>
          </a:p>
        </p:txBody>
      </p:sp>
      <p:grpSp>
        <p:nvGrpSpPr>
          <p:cNvPr id="32797" name="Group 29"/>
          <p:cNvGrpSpPr>
            <a:grpSpLocks/>
          </p:cNvGrpSpPr>
          <p:nvPr/>
        </p:nvGrpSpPr>
        <p:grpSpPr bwMode="auto">
          <a:xfrm>
            <a:off x="7848600" y="1524000"/>
            <a:ext cx="762000" cy="304800"/>
            <a:chOff x="2448" y="2400"/>
            <a:chExt cx="480" cy="192"/>
          </a:xfrm>
        </p:grpSpPr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H="1" flipV="1">
              <a:off x="2448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H="1" flipV="1">
              <a:off x="278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4800600" y="1524000"/>
            <a:ext cx="685800" cy="304800"/>
            <a:chOff x="1824" y="2400"/>
            <a:chExt cx="432" cy="192"/>
          </a:xfrm>
        </p:grpSpPr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31" name="Group 63"/>
          <p:cNvGrpSpPr>
            <a:grpSpLocks/>
          </p:cNvGrpSpPr>
          <p:nvPr/>
        </p:nvGrpSpPr>
        <p:grpSpPr bwMode="auto">
          <a:xfrm>
            <a:off x="5446713" y="990600"/>
            <a:ext cx="2886075" cy="1892300"/>
            <a:chOff x="3431" y="624"/>
            <a:chExt cx="1818" cy="1192"/>
          </a:xfrm>
        </p:grpSpPr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3840" y="816"/>
              <a:ext cx="720" cy="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4075" y="816"/>
              <a:ext cx="29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CTU</a:t>
              </a:r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3504" y="1536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200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3961" y="624"/>
              <a:ext cx="50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Load_Cnt</a:t>
              </a:r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3870" y="1546"/>
              <a:ext cx="21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PV</a:t>
              </a:r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flipH="1">
              <a:off x="3431" y="1056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4324" y="1546"/>
              <a:ext cx="22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CV</a:t>
              </a:r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4664" y="1546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178</a:t>
              </a:r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4324" y="1264"/>
              <a:ext cx="16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Q</a:t>
              </a:r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flipH="1">
              <a:off x="4564" y="1056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H="1">
              <a:off x="4560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H="1">
              <a:off x="3696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flipH="1">
              <a:off x="4560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Rectangle 47"/>
            <p:cNvSpPr>
              <a:spLocks noChangeArrowheads="1"/>
            </p:cNvSpPr>
            <p:nvPr/>
          </p:nvSpPr>
          <p:spPr bwMode="auto">
            <a:xfrm>
              <a:off x="3888" y="960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</a:t>
              </a:r>
            </a:p>
          </p:txBody>
        </p:sp>
        <p:sp>
          <p:nvSpPr>
            <p:cNvPr id="32816" name="Rectangle 48"/>
            <p:cNvSpPr>
              <a:spLocks noChangeArrowheads="1"/>
            </p:cNvSpPr>
            <p:nvPr/>
          </p:nvSpPr>
          <p:spPr bwMode="auto">
            <a:xfrm>
              <a:off x="4272" y="960"/>
              <a:ext cx="29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ENO</a:t>
              </a:r>
            </a:p>
          </p:txBody>
        </p:sp>
        <p:sp>
          <p:nvSpPr>
            <p:cNvPr id="32817" name="Rectangle 49"/>
            <p:cNvSpPr>
              <a:spLocks noChangeArrowheads="1"/>
            </p:cNvSpPr>
            <p:nvPr/>
          </p:nvSpPr>
          <p:spPr bwMode="auto">
            <a:xfrm>
              <a:off x="4560" y="1200"/>
              <a:ext cx="689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Load_Cnt_DN</a:t>
              </a:r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3888" y="1248"/>
              <a:ext cx="15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R</a:t>
              </a:r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H="1">
              <a:off x="3696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60" name="Group 92"/>
          <p:cNvGrpSpPr>
            <a:grpSpLocks/>
          </p:cNvGrpSpPr>
          <p:nvPr/>
        </p:nvGrpSpPr>
        <p:grpSpPr bwMode="auto">
          <a:xfrm>
            <a:off x="5486400" y="3289300"/>
            <a:ext cx="2444750" cy="1892300"/>
            <a:chOff x="3456" y="1872"/>
            <a:chExt cx="1540" cy="1192"/>
          </a:xfrm>
        </p:grpSpPr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3865" y="2064"/>
              <a:ext cx="720" cy="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Rectangle 66"/>
            <p:cNvSpPr>
              <a:spLocks noChangeArrowheads="1"/>
            </p:cNvSpPr>
            <p:nvPr/>
          </p:nvSpPr>
          <p:spPr bwMode="auto">
            <a:xfrm>
              <a:off x="4100" y="2064"/>
              <a:ext cx="29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CTU</a:t>
              </a:r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3504" y="2784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200</a:t>
              </a:r>
            </a:p>
          </p:txBody>
        </p:sp>
        <p:sp>
          <p:nvSpPr>
            <p:cNvPr id="32836" name="Rectangle 68"/>
            <p:cNvSpPr>
              <a:spLocks noChangeArrowheads="1"/>
            </p:cNvSpPr>
            <p:nvPr/>
          </p:nvSpPr>
          <p:spPr bwMode="auto">
            <a:xfrm>
              <a:off x="3986" y="1872"/>
              <a:ext cx="50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200" b="1"/>
                <a:t>Load_Cnt</a:t>
              </a:r>
            </a:p>
          </p:txBody>
        </p:sp>
        <p:sp>
          <p:nvSpPr>
            <p:cNvPr id="32837" name="Rectangle 69"/>
            <p:cNvSpPr>
              <a:spLocks noChangeArrowheads="1"/>
            </p:cNvSpPr>
            <p:nvPr/>
          </p:nvSpPr>
          <p:spPr bwMode="auto">
            <a:xfrm>
              <a:off x="3895" y="2794"/>
              <a:ext cx="21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PV</a:t>
              </a:r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flipH="1">
              <a:off x="3456" y="230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4349" y="2794"/>
              <a:ext cx="22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CV</a:t>
              </a:r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4689" y="2794"/>
              <a:ext cx="23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178</a:t>
              </a:r>
            </a:p>
          </p:txBody>
        </p:sp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4349" y="2193"/>
              <a:ext cx="163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Q</a:t>
              </a:r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flipH="1">
              <a:off x="4589" y="2304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H="1">
              <a:off x="3721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H="1">
              <a:off x="4585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Rectangle 78"/>
            <p:cNvSpPr>
              <a:spLocks noChangeArrowheads="1"/>
            </p:cNvSpPr>
            <p:nvPr/>
          </p:nvSpPr>
          <p:spPr bwMode="auto">
            <a:xfrm>
              <a:off x="3913" y="2208"/>
              <a:ext cx="19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IN</a:t>
              </a:r>
            </a:p>
          </p:txBody>
        </p:sp>
        <p:sp>
          <p:nvSpPr>
            <p:cNvPr id="32849" name="Rectangle 81"/>
            <p:cNvSpPr>
              <a:spLocks noChangeArrowheads="1"/>
            </p:cNvSpPr>
            <p:nvPr/>
          </p:nvSpPr>
          <p:spPr bwMode="auto">
            <a:xfrm>
              <a:off x="3913" y="2496"/>
              <a:ext cx="15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b="1"/>
                <a:t>R</a:t>
              </a:r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flipH="1">
              <a:off x="3721" y="25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51" name="Group 83"/>
          <p:cNvGrpSpPr>
            <a:grpSpLocks/>
          </p:cNvGrpSpPr>
          <p:nvPr/>
        </p:nvGrpSpPr>
        <p:grpSpPr bwMode="auto">
          <a:xfrm>
            <a:off x="4800600" y="3822700"/>
            <a:ext cx="685800" cy="304800"/>
            <a:chOff x="1824" y="2400"/>
            <a:chExt cx="432" cy="192"/>
          </a:xfrm>
        </p:grpSpPr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56" name="Group 88"/>
          <p:cNvGrpSpPr>
            <a:grpSpLocks/>
          </p:cNvGrpSpPr>
          <p:nvPr/>
        </p:nvGrpSpPr>
        <p:grpSpPr bwMode="auto">
          <a:xfrm>
            <a:off x="7924800" y="3822700"/>
            <a:ext cx="762000" cy="304800"/>
            <a:chOff x="2448" y="2400"/>
            <a:chExt cx="480" cy="192"/>
          </a:xfrm>
        </p:grpSpPr>
        <p:sp>
          <p:nvSpPr>
            <p:cNvPr id="32857" name="Oval 89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flipH="1" flipV="1">
              <a:off x="2448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flipH="1" flipV="1">
              <a:off x="278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 Operation</a:t>
            </a:r>
          </a:p>
        </p:txBody>
      </p:sp>
      <p:sp>
        <p:nvSpPr>
          <p:cNvPr id="37914" name="Rectangle 2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4114800" cy="2362200"/>
          </a:xfrm>
        </p:spPr>
        <p:txBody>
          <a:bodyPr/>
          <a:lstStyle/>
          <a:p>
            <a:r>
              <a:rPr lang="en-US" altLang="en-US" sz="1800"/>
              <a:t>Parameters</a:t>
            </a:r>
          </a:p>
          <a:p>
            <a:pPr lvl="1"/>
            <a:r>
              <a:rPr lang="en-US" altLang="en-US" sz="1600"/>
              <a:t>CU/CD = Count up/Down</a:t>
            </a:r>
          </a:p>
          <a:p>
            <a:pPr lvl="1"/>
            <a:r>
              <a:rPr lang="en-US" altLang="en-US" sz="1600"/>
              <a:t>Q/QU/QD = Comparison Output</a:t>
            </a:r>
          </a:p>
          <a:p>
            <a:pPr lvl="1"/>
            <a:r>
              <a:rPr lang="en-US" altLang="en-US" sz="1600"/>
              <a:t>R = Reset to Zero</a:t>
            </a:r>
          </a:p>
          <a:p>
            <a:pPr lvl="1"/>
            <a:r>
              <a:rPr lang="en-US" altLang="en-US" sz="1600"/>
              <a:t>LD = Load CV with PV</a:t>
            </a:r>
          </a:p>
          <a:p>
            <a:pPr lvl="1"/>
            <a:r>
              <a:rPr lang="en-US" altLang="en-US" sz="1600"/>
              <a:t>PV = Preset Value</a:t>
            </a:r>
          </a:p>
          <a:p>
            <a:pPr lvl="1"/>
            <a:r>
              <a:rPr lang="en-US" altLang="en-US" sz="1600"/>
              <a:t>CV = Count Value</a:t>
            </a:r>
          </a:p>
          <a:p>
            <a:pPr lvl="1"/>
            <a:endParaRPr lang="en-US" altLang="en-US" sz="1600"/>
          </a:p>
          <a:p>
            <a:endParaRPr lang="en-US" altLang="en-US" sz="2000"/>
          </a:p>
          <a:p>
            <a:endParaRPr lang="en-US" altLang="en-US" sz="2400"/>
          </a:p>
        </p:txBody>
      </p:sp>
      <p:grpSp>
        <p:nvGrpSpPr>
          <p:cNvPr id="37994" name="Group 106"/>
          <p:cNvGrpSpPr>
            <a:grpSpLocks/>
          </p:cNvGrpSpPr>
          <p:nvPr/>
        </p:nvGrpSpPr>
        <p:grpSpPr bwMode="auto">
          <a:xfrm>
            <a:off x="304800" y="3657600"/>
            <a:ext cx="3962400" cy="2590800"/>
            <a:chOff x="480" y="2112"/>
            <a:chExt cx="1920" cy="1632"/>
          </a:xfrm>
        </p:grpSpPr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876" y="2400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4" name="Text Box 76"/>
            <p:cNvSpPr txBox="1">
              <a:spLocks noChangeArrowheads="1"/>
            </p:cNvSpPr>
            <p:nvPr/>
          </p:nvSpPr>
          <p:spPr bwMode="auto">
            <a:xfrm>
              <a:off x="1116" y="225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65" name="Freeform 77"/>
            <p:cNvSpPr>
              <a:spLocks/>
            </p:cNvSpPr>
            <p:nvPr/>
          </p:nvSpPr>
          <p:spPr bwMode="auto">
            <a:xfrm>
              <a:off x="876" y="3072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48 w 624"/>
                <a:gd name="T3" fmla="*/ 240 h 240"/>
                <a:gd name="T4" fmla="*/ 576 w 624"/>
                <a:gd name="T5" fmla="*/ 0 h 240"/>
                <a:gd name="T6" fmla="*/ 576 w 624"/>
                <a:gd name="T7" fmla="*/ 240 h 240"/>
                <a:gd name="T8" fmla="*/ 624 w 62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40">
                  <a:moveTo>
                    <a:pt x="0" y="240"/>
                  </a:moveTo>
                  <a:lnTo>
                    <a:pt x="48" y="240"/>
                  </a:lnTo>
                  <a:lnTo>
                    <a:pt x="576" y="0"/>
                  </a:lnTo>
                  <a:lnTo>
                    <a:pt x="576" y="240"/>
                  </a:lnTo>
                  <a:lnTo>
                    <a:pt x="624" y="2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6" name="Freeform 78"/>
            <p:cNvSpPr>
              <a:spLocks/>
            </p:cNvSpPr>
            <p:nvPr/>
          </p:nvSpPr>
          <p:spPr bwMode="auto">
            <a:xfrm>
              <a:off x="876" y="3360"/>
              <a:ext cx="672" cy="96"/>
            </a:xfrm>
            <a:custGeom>
              <a:avLst/>
              <a:gdLst>
                <a:gd name="T0" fmla="*/ 0 w 672"/>
                <a:gd name="T1" fmla="*/ 96 h 96"/>
                <a:gd name="T2" fmla="*/ 576 w 672"/>
                <a:gd name="T3" fmla="*/ 96 h 96"/>
                <a:gd name="T4" fmla="*/ 576 w 672"/>
                <a:gd name="T5" fmla="*/ 0 h 96"/>
                <a:gd name="T6" fmla="*/ 624 w 672"/>
                <a:gd name="T7" fmla="*/ 0 h 96"/>
                <a:gd name="T8" fmla="*/ 624 w 672"/>
                <a:gd name="T9" fmla="*/ 96 h 96"/>
                <a:gd name="T10" fmla="*/ 672 w 672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96">
                  <a:moveTo>
                    <a:pt x="0" y="96"/>
                  </a:moveTo>
                  <a:lnTo>
                    <a:pt x="576" y="96"/>
                  </a:lnTo>
                  <a:lnTo>
                    <a:pt x="576" y="0"/>
                  </a:lnTo>
                  <a:lnTo>
                    <a:pt x="624" y="0"/>
                  </a:lnTo>
                  <a:lnTo>
                    <a:pt x="624" y="96"/>
                  </a:lnTo>
                  <a:lnTo>
                    <a:pt x="6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7" name="Line 79"/>
            <p:cNvSpPr>
              <a:spLocks noChangeShapeType="1"/>
            </p:cNvSpPr>
            <p:nvPr/>
          </p:nvSpPr>
          <p:spPr bwMode="auto">
            <a:xfrm flipV="1">
              <a:off x="876" y="312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8" name="Freeform 80"/>
            <p:cNvSpPr>
              <a:spLocks/>
            </p:cNvSpPr>
            <p:nvPr/>
          </p:nvSpPr>
          <p:spPr bwMode="auto">
            <a:xfrm>
              <a:off x="876" y="2544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0 w 624"/>
                <a:gd name="T3" fmla="*/ 96 h 96"/>
                <a:gd name="T4" fmla="*/ 480 w 624"/>
                <a:gd name="T5" fmla="*/ 0 h 96"/>
                <a:gd name="T6" fmla="*/ 576 w 624"/>
                <a:gd name="T7" fmla="*/ 0 h 96"/>
                <a:gd name="T8" fmla="*/ 576 w 624"/>
                <a:gd name="T9" fmla="*/ 96 h 96"/>
                <a:gd name="T10" fmla="*/ 624 w 62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0" y="96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9" name="Freeform 81"/>
            <p:cNvSpPr>
              <a:spLocks/>
            </p:cNvSpPr>
            <p:nvPr/>
          </p:nvSpPr>
          <p:spPr bwMode="auto">
            <a:xfrm>
              <a:off x="1500" y="2688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0" name="Text Box 82"/>
            <p:cNvSpPr txBox="1">
              <a:spLocks noChangeArrowheads="1"/>
            </p:cNvSpPr>
            <p:nvPr/>
          </p:nvSpPr>
          <p:spPr bwMode="auto">
            <a:xfrm>
              <a:off x="1740" y="254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71" name="Freeform 83"/>
            <p:cNvSpPr>
              <a:spLocks/>
            </p:cNvSpPr>
            <p:nvPr/>
          </p:nvSpPr>
          <p:spPr bwMode="auto">
            <a:xfrm>
              <a:off x="1500" y="2880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0 w 624"/>
                <a:gd name="T3" fmla="*/ 96 h 96"/>
                <a:gd name="T4" fmla="*/ 480 w 624"/>
                <a:gd name="T5" fmla="*/ 0 h 96"/>
                <a:gd name="T6" fmla="*/ 576 w 624"/>
                <a:gd name="T7" fmla="*/ 0 h 96"/>
                <a:gd name="T8" fmla="*/ 576 w 624"/>
                <a:gd name="T9" fmla="*/ 96 h 96"/>
                <a:gd name="T10" fmla="*/ 624 w 62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0" y="96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2" name="Freeform 84"/>
            <p:cNvSpPr>
              <a:spLocks/>
            </p:cNvSpPr>
            <p:nvPr/>
          </p:nvSpPr>
          <p:spPr bwMode="auto">
            <a:xfrm flipV="1">
              <a:off x="1500" y="3120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48 w 624"/>
                <a:gd name="T3" fmla="*/ 240 h 240"/>
                <a:gd name="T4" fmla="*/ 576 w 624"/>
                <a:gd name="T5" fmla="*/ 0 h 240"/>
                <a:gd name="T6" fmla="*/ 576 w 624"/>
                <a:gd name="T7" fmla="*/ 240 h 240"/>
                <a:gd name="T8" fmla="*/ 624 w 62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40">
                  <a:moveTo>
                    <a:pt x="0" y="240"/>
                  </a:moveTo>
                  <a:lnTo>
                    <a:pt x="48" y="240"/>
                  </a:lnTo>
                  <a:lnTo>
                    <a:pt x="576" y="0"/>
                  </a:lnTo>
                  <a:lnTo>
                    <a:pt x="576" y="240"/>
                  </a:lnTo>
                  <a:lnTo>
                    <a:pt x="624" y="2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500" y="3504"/>
              <a:ext cx="672" cy="96"/>
            </a:xfrm>
            <a:custGeom>
              <a:avLst/>
              <a:gdLst>
                <a:gd name="T0" fmla="*/ 0 w 672"/>
                <a:gd name="T1" fmla="*/ 0 h 96"/>
                <a:gd name="T2" fmla="*/ 48 w 672"/>
                <a:gd name="T3" fmla="*/ 0 h 96"/>
                <a:gd name="T4" fmla="*/ 48 w 672"/>
                <a:gd name="T5" fmla="*/ 96 h 96"/>
                <a:gd name="T6" fmla="*/ 576 w 672"/>
                <a:gd name="T7" fmla="*/ 96 h 96"/>
                <a:gd name="T8" fmla="*/ 576 w 672"/>
                <a:gd name="T9" fmla="*/ 0 h 96"/>
                <a:gd name="T10" fmla="*/ 624 w 672"/>
                <a:gd name="T11" fmla="*/ 0 h 96"/>
                <a:gd name="T12" fmla="*/ 624 w 672"/>
                <a:gd name="T13" fmla="*/ 96 h 96"/>
                <a:gd name="T14" fmla="*/ 672 w 672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96">
                  <a:moveTo>
                    <a:pt x="0" y="0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576" y="96"/>
                  </a:lnTo>
                  <a:lnTo>
                    <a:pt x="576" y="0"/>
                  </a:lnTo>
                  <a:lnTo>
                    <a:pt x="624" y="0"/>
                  </a:lnTo>
                  <a:lnTo>
                    <a:pt x="624" y="96"/>
                  </a:lnTo>
                  <a:lnTo>
                    <a:pt x="6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4" name="Line 86"/>
            <p:cNvSpPr>
              <a:spLocks noChangeShapeType="1"/>
            </p:cNvSpPr>
            <p:nvPr/>
          </p:nvSpPr>
          <p:spPr bwMode="auto">
            <a:xfrm flipV="1">
              <a:off x="1500" y="312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6" name="Freeform 88"/>
            <p:cNvSpPr>
              <a:spLocks/>
            </p:cNvSpPr>
            <p:nvPr/>
          </p:nvSpPr>
          <p:spPr bwMode="auto">
            <a:xfrm>
              <a:off x="876" y="3504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624 w 624"/>
                <a:gd name="T3" fmla="*/ 96 h 96"/>
                <a:gd name="T4" fmla="*/ 0 w 62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96">
                  <a:moveTo>
                    <a:pt x="624" y="0"/>
                  </a:moveTo>
                  <a:lnTo>
                    <a:pt x="624" y="96"/>
                  </a:lnTo>
                  <a:lnTo>
                    <a:pt x="0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7" name="Line 89"/>
            <p:cNvSpPr>
              <a:spLocks noChangeShapeType="1"/>
            </p:cNvSpPr>
            <p:nvPr/>
          </p:nvSpPr>
          <p:spPr bwMode="auto">
            <a:xfrm>
              <a:off x="1548" y="345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8" name="Line 90"/>
            <p:cNvSpPr>
              <a:spLocks noChangeShapeType="1"/>
            </p:cNvSpPr>
            <p:nvPr/>
          </p:nvSpPr>
          <p:spPr bwMode="auto">
            <a:xfrm flipV="1">
              <a:off x="876" y="33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9" name="Line 91"/>
            <p:cNvSpPr>
              <a:spLocks noChangeShapeType="1"/>
            </p:cNvSpPr>
            <p:nvPr/>
          </p:nvSpPr>
          <p:spPr bwMode="auto">
            <a:xfrm>
              <a:off x="1500" y="249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0" name="Line 92"/>
            <p:cNvSpPr>
              <a:spLocks noChangeShapeType="1"/>
            </p:cNvSpPr>
            <p:nvPr/>
          </p:nvSpPr>
          <p:spPr bwMode="auto">
            <a:xfrm>
              <a:off x="876" y="2784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1" name="Line 93"/>
            <p:cNvSpPr>
              <a:spLocks noChangeShapeType="1"/>
            </p:cNvSpPr>
            <p:nvPr/>
          </p:nvSpPr>
          <p:spPr bwMode="auto">
            <a:xfrm>
              <a:off x="1500" y="2640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2" name="Line 94"/>
            <p:cNvSpPr>
              <a:spLocks noChangeShapeType="1"/>
            </p:cNvSpPr>
            <p:nvPr/>
          </p:nvSpPr>
          <p:spPr bwMode="auto">
            <a:xfrm>
              <a:off x="876" y="297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3" name="Text Box 95"/>
            <p:cNvSpPr txBox="1">
              <a:spLocks noChangeArrowheads="1"/>
            </p:cNvSpPr>
            <p:nvPr/>
          </p:nvSpPr>
          <p:spPr bwMode="auto">
            <a:xfrm>
              <a:off x="617" y="312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CV</a:t>
              </a:r>
            </a:p>
          </p:txBody>
        </p:sp>
        <p:sp>
          <p:nvSpPr>
            <p:cNvPr id="37984" name="Text Box 96"/>
            <p:cNvSpPr txBox="1">
              <a:spLocks noChangeArrowheads="1"/>
            </p:cNvSpPr>
            <p:nvPr/>
          </p:nvSpPr>
          <p:spPr bwMode="auto">
            <a:xfrm>
              <a:off x="736" y="3044"/>
              <a:ext cx="16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900">
                  <a:latin typeface="Arial" charset="0"/>
                </a:rPr>
                <a:t>PV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|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0</a:t>
              </a:r>
            </a:p>
          </p:txBody>
        </p:sp>
        <p:sp>
          <p:nvSpPr>
            <p:cNvPr id="37985" name="Text Box 97"/>
            <p:cNvSpPr txBox="1">
              <a:spLocks noChangeArrowheads="1"/>
            </p:cNvSpPr>
            <p:nvPr/>
          </p:nvSpPr>
          <p:spPr bwMode="auto">
            <a:xfrm>
              <a:off x="698" y="2352"/>
              <a:ext cx="2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CU</a:t>
              </a:r>
            </a:p>
          </p:txBody>
        </p:sp>
        <p:sp>
          <p:nvSpPr>
            <p:cNvPr id="37986" name="Text Box 98"/>
            <p:cNvSpPr txBox="1">
              <a:spLocks noChangeArrowheads="1"/>
            </p:cNvSpPr>
            <p:nvPr/>
          </p:nvSpPr>
          <p:spPr bwMode="auto">
            <a:xfrm>
              <a:off x="694" y="2496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QU</a:t>
              </a:r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700" y="2640"/>
              <a:ext cx="2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CD</a:t>
              </a:r>
            </a:p>
          </p:txBody>
        </p:sp>
        <p:sp>
          <p:nvSpPr>
            <p:cNvPr id="37988" name="Text Box 100"/>
            <p:cNvSpPr txBox="1">
              <a:spLocks noChangeArrowheads="1"/>
            </p:cNvSpPr>
            <p:nvPr/>
          </p:nvSpPr>
          <p:spPr bwMode="auto">
            <a:xfrm>
              <a:off x="702" y="2832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QD</a:t>
              </a:r>
            </a:p>
          </p:txBody>
        </p:sp>
        <p:sp>
          <p:nvSpPr>
            <p:cNvPr id="37989" name="Text Box 101"/>
            <p:cNvSpPr txBox="1">
              <a:spLocks noChangeArrowheads="1"/>
            </p:cNvSpPr>
            <p:nvPr/>
          </p:nvSpPr>
          <p:spPr bwMode="auto">
            <a:xfrm>
              <a:off x="720" y="3456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LD</a:t>
              </a:r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772" y="3312"/>
              <a:ext cx="1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R</a:t>
              </a:r>
            </a:p>
          </p:txBody>
        </p:sp>
        <p:sp>
          <p:nvSpPr>
            <p:cNvPr id="37991" name="Text Box 103"/>
            <p:cNvSpPr txBox="1">
              <a:spLocks noChangeArrowheads="1"/>
            </p:cNvSpPr>
            <p:nvPr/>
          </p:nvSpPr>
          <p:spPr bwMode="auto">
            <a:xfrm>
              <a:off x="735" y="2160"/>
              <a:ext cx="14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Arial" charset="0"/>
                </a:rPr>
                <a:t>Count Up/Down (CTUD) Counter</a:t>
              </a:r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480" y="2112"/>
              <a:ext cx="1920" cy="16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97" name="Group 109"/>
          <p:cNvGrpSpPr>
            <a:grpSpLocks/>
          </p:cNvGrpSpPr>
          <p:nvPr/>
        </p:nvGrpSpPr>
        <p:grpSpPr bwMode="auto">
          <a:xfrm>
            <a:off x="4572000" y="3429000"/>
            <a:ext cx="3962400" cy="1676400"/>
            <a:chOff x="3072" y="1584"/>
            <a:chExt cx="1920" cy="1056"/>
          </a:xfrm>
        </p:grpSpPr>
        <p:sp>
          <p:nvSpPr>
            <p:cNvPr id="37944" name="Freeform 56"/>
            <p:cNvSpPr>
              <a:spLocks/>
            </p:cNvSpPr>
            <p:nvPr/>
          </p:nvSpPr>
          <p:spPr bwMode="auto">
            <a:xfrm>
              <a:off x="3456" y="1872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5" name="Text Box 57"/>
            <p:cNvSpPr txBox="1">
              <a:spLocks noChangeArrowheads="1"/>
            </p:cNvSpPr>
            <p:nvPr/>
          </p:nvSpPr>
          <p:spPr bwMode="auto">
            <a:xfrm>
              <a:off x="3696" y="173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49" name="Freeform 61"/>
            <p:cNvSpPr>
              <a:spLocks/>
            </p:cNvSpPr>
            <p:nvPr/>
          </p:nvSpPr>
          <p:spPr bwMode="auto">
            <a:xfrm>
              <a:off x="4080" y="1872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0" name="Freeform 62"/>
            <p:cNvSpPr>
              <a:spLocks/>
            </p:cNvSpPr>
            <p:nvPr/>
          </p:nvSpPr>
          <p:spPr bwMode="auto">
            <a:xfrm>
              <a:off x="3456" y="2016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0 w 624"/>
                <a:gd name="T3" fmla="*/ 96 h 96"/>
                <a:gd name="T4" fmla="*/ 480 w 624"/>
                <a:gd name="T5" fmla="*/ 0 h 96"/>
                <a:gd name="T6" fmla="*/ 576 w 624"/>
                <a:gd name="T7" fmla="*/ 0 h 96"/>
                <a:gd name="T8" fmla="*/ 576 w 624"/>
                <a:gd name="T9" fmla="*/ 96 h 96"/>
                <a:gd name="T10" fmla="*/ 624 w 62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0" y="96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 flipV="1">
              <a:off x="3456" y="2160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48 w 624"/>
                <a:gd name="T3" fmla="*/ 240 h 240"/>
                <a:gd name="T4" fmla="*/ 576 w 624"/>
                <a:gd name="T5" fmla="*/ 0 h 240"/>
                <a:gd name="T6" fmla="*/ 576 w 624"/>
                <a:gd name="T7" fmla="*/ 240 h 240"/>
                <a:gd name="T8" fmla="*/ 624 w 62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40">
                  <a:moveTo>
                    <a:pt x="0" y="240"/>
                  </a:moveTo>
                  <a:lnTo>
                    <a:pt x="48" y="240"/>
                  </a:lnTo>
                  <a:lnTo>
                    <a:pt x="576" y="0"/>
                  </a:lnTo>
                  <a:lnTo>
                    <a:pt x="576" y="240"/>
                  </a:lnTo>
                  <a:lnTo>
                    <a:pt x="624" y="2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8" name="Line 60"/>
            <p:cNvSpPr>
              <a:spLocks noChangeShapeType="1"/>
            </p:cNvSpPr>
            <p:nvPr/>
          </p:nvSpPr>
          <p:spPr bwMode="auto">
            <a:xfrm>
              <a:off x="3456" y="23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1" name="Freeform 63"/>
            <p:cNvSpPr>
              <a:spLocks/>
            </p:cNvSpPr>
            <p:nvPr/>
          </p:nvSpPr>
          <p:spPr bwMode="auto">
            <a:xfrm flipV="1">
              <a:off x="4080" y="2160"/>
              <a:ext cx="624" cy="144"/>
            </a:xfrm>
            <a:custGeom>
              <a:avLst/>
              <a:gdLst>
                <a:gd name="T0" fmla="*/ 0 w 624"/>
                <a:gd name="T1" fmla="*/ 144 h 144"/>
                <a:gd name="T2" fmla="*/ 48 w 624"/>
                <a:gd name="T3" fmla="*/ 144 h 144"/>
                <a:gd name="T4" fmla="*/ 336 w 624"/>
                <a:gd name="T5" fmla="*/ 0 h 144"/>
                <a:gd name="T6" fmla="*/ 336 w 624"/>
                <a:gd name="T7" fmla="*/ 144 h 144"/>
                <a:gd name="T8" fmla="*/ 624 w 62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44">
                  <a:moveTo>
                    <a:pt x="0" y="144"/>
                  </a:moveTo>
                  <a:lnTo>
                    <a:pt x="48" y="144"/>
                  </a:lnTo>
                  <a:lnTo>
                    <a:pt x="336" y="0"/>
                  </a:lnTo>
                  <a:lnTo>
                    <a:pt x="336" y="144"/>
                  </a:lnTo>
                  <a:lnTo>
                    <a:pt x="624" y="144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2" name="Freeform 64"/>
            <p:cNvSpPr>
              <a:spLocks/>
            </p:cNvSpPr>
            <p:nvPr/>
          </p:nvSpPr>
          <p:spPr bwMode="auto">
            <a:xfrm>
              <a:off x="4080" y="2448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336 w 624"/>
                <a:gd name="T3" fmla="*/ 96 h 96"/>
                <a:gd name="T4" fmla="*/ 336 w 624"/>
                <a:gd name="T5" fmla="*/ 0 h 96"/>
                <a:gd name="T6" fmla="*/ 624 w 624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336" y="96"/>
                  </a:lnTo>
                  <a:lnTo>
                    <a:pt x="336" y="0"/>
                  </a:lnTo>
                  <a:lnTo>
                    <a:pt x="624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3" name="Line 65"/>
            <p:cNvSpPr>
              <a:spLocks noChangeShapeType="1"/>
            </p:cNvSpPr>
            <p:nvPr/>
          </p:nvSpPr>
          <p:spPr bwMode="auto">
            <a:xfrm>
              <a:off x="4080" y="211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4" name="Text Box 66"/>
            <p:cNvSpPr txBox="1">
              <a:spLocks noChangeArrowheads="1"/>
            </p:cNvSpPr>
            <p:nvPr/>
          </p:nvSpPr>
          <p:spPr bwMode="auto">
            <a:xfrm>
              <a:off x="3329" y="1824"/>
              <a:ext cx="1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IN</a:t>
              </a:r>
            </a:p>
          </p:txBody>
        </p:sp>
        <p:sp>
          <p:nvSpPr>
            <p:cNvPr id="37955" name="Text Box 67"/>
            <p:cNvSpPr txBox="1">
              <a:spLocks noChangeArrowheads="1"/>
            </p:cNvSpPr>
            <p:nvPr/>
          </p:nvSpPr>
          <p:spPr bwMode="auto">
            <a:xfrm>
              <a:off x="3348" y="1968"/>
              <a:ext cx="1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</a:t>
              </a:r>
            </a:p>
          </p:txBody>
        </p:sp>
        <p:sp>
          <p:nvSpPr>
            <p:cNvPr id="37956" name="Text Box 68"/>
            <p:cNvSpPr txBox="1">
              <a:spLocks noChangeArrowheads="1"/>
            </p:cNvSpPr>
            <p:nvPr/>
          </p:nvSpPr>
          <p:spPr bwMode="auto">
            <a:xfrm>
              <a:off x="3199" y="2208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CV</a:t>
              </a:r>
            </a:p>
          </p:txBody>
        </p:sp>
        <p:sp>
          <p:nvSpPr>
            <p:cNvPr id="37957" name="Text Box 69"/>
            <p:cNvSpPr txBox="1">
              <a:spLocks noChangeArrowheads="1"/>
            </p:cNvSpPr>
            <p:nvPr/>
          </p:nvSpPr>
          <p:spPr bwMode="auto">
            <a:xfrm>
              <a:off x="3318" y="2132"/>
              <a:ext cx="16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900">
                  <a:latin typeface="Arial" charset="0"/>
                </a:rPr>
                <a:t>PV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|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0</a:t>
              </a:r>
            </a:p>
          </p:txBody>
        </p:sp>
        <p:sp>
          <p:nvSpPr>
            <p:cNvPr id="37958" name="Text Box 70"/>
            <p:cNvSpPr txBox="1">
              <a:spLocks noChangeArrowheads="1"/>
            </p:cNvSpPr>
            <p:nvPr/>
          </p:nvSpPr>
          <p:spPr bwMode="auto">
            <a:xfrm>
              <a:off x="3311" y="2400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LD</a:t>
              </a:r>
            </a:p>
          </p:txBody>
        </p:sp>
        <p:sp>
          <p:nvSpPr>
            <p:cNvPr id="37959" name="Text Box 71"/>
            <p:cNvSpPr txBox="1">
              <a:spLocks noChangeArrowheads="1"/>
            </p:cNvSpPr>
            <p:nvPr/>
          </p:nvSpPr>
          <p:spPr bwMode="auto">
            <a:xfrm>
              <a:off x="4320" y="173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3456" y="2448"/>
              <a:ext cx="672" cy="96"/>
            </a:xfrm>
            <a:custGeom>
              <a:avLst/>
              <a:gdLst>
                <a:gd name="T0" fmla="*/ 0 w 672"/>
                <a:gd name="T1" fmla="*/ 0 h 96"/>
                <a:gd name="T2" fmla="*/ 48 w 672"/>
                <a:gd name="T3" fmla="*/ 0 h 96"/>
                <a:gd name="T4" fmla="*/ 48 w 672"/>
                <a:gd name="T5" fmla="*/ 96 h 96"/>
                <a:gd name="T6" fmla="*/ 576 w 672"/>
                <a:gd name="T7" fmla="*/ 96 h 96"/>
                <a:gd name="T8" fmla="*/ 576 w 672"/>
                <a:gd name="T9" fmla="*/ 0 h 96"/>
                <a:gd name="T10" fmla="*/ 624 w 672"/>
                <a:gd name="T11" fmla="*/ 0 h 96"/>
                <a:gd name="T12" fmla="*/ 624 w 672"/>
                <a:gd name="T13" fmla="*/ 96 h 96"/>
                <a:gd name="T14" fmla="*/ 672 w 672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96">
                  <a:moveTo>
                    <a:pt x="0" y="0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576" y="96"/>
                  </a:lnTo>
                  <a:lnTo>
                    <a:pt x="576" y="0"/>
                  </a:lnTo>
                  <a:lnTo>
                    <a:pt x="624" y="0"/>
                  </a:lnTo>
                  <a:lnTo>
                    <a:pt x="624" y="96"/>
                  </a:lnTo>
                  <a:lnTo>
                    <a:pt x="6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2" name="Text Box 74"/>
            <p:cNvSpPr txBox="1">
              <a:spLocks noChangeArrowheads="1"/>
            </p:cNvSpPr>
            <p:nvPr/>
          </p:nvSpPr>
          <p:spPr bwMode="auto">
            <a:xfrm>
              <a:off x="3444" y="1632"/>
              <a:ext cx="12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Arial" charset="0"/>
                </a:rPr>
                <a:t>Count Down (CTD) Counter</a:t>
              </a:r>
            </a:p>
          </p:txBody>
        </p:sp>
        <p:sp>
          <p:nvSpPr>
            <p:cNvPr id="37995" name="Rectangle 107"/>
            <p:cNvSpPr>
              <a:spLocks noChangeArrowheads="1"/>
            </p:cNvSpPr>
            <p:nvPr/>
          </p:nvSpPr>
          <p:spPr bwMode="auto">
            <a:xfrm>
              <a:off x="3072" y="1584"/>
              <a:ext cx="1920" cy="1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98" name="Group 110"/>
          <p:cNvGrpSpPr>
            <a:grpSpLocks/>
          </p:cNvGrpSpPr>
          <p:nvPr/>
        </p:nvGrpSpPr>
        <p:grpSpPr bwMode="auto">
          <a:xfrm>
            <a:off x="4572000" y="1143000"/>
            <a:ext cx="3962400" cy="1676400"/>
            <a:chOff x="3072" y="528"/>
            <a:chExt cx="1920" cy="1056"/>
          </a:xfrm>
        </p:grpSpPr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3456" y="816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3696" y="6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21" name="Freeform 33"/>
            <p:cNvSpPr>
              <a:spLocks/>
            </p:cNvSpPr>
            <p:nvPr/>
          </p:nvSpPr>
          <p:spPr bwMode="auto">
            <a:xfrm>
              <a:off x="3456" y="1104"/>
              <a:ext cx="624" cy="240"/>
            </a:xfrm>
            <a:custGeom>
              <a:avLst/>
              <a:gdLst>
                <a:gd name="T0" fmla="*/ 0 w 624"/>
                <a:gd name="T1" fmla="*/ 240 h 240"/>
                <a:gd name="T2" fmla="*/ 48 w 624"/>
                <a:gd name="T3" fmla="*/ 240 h 240"/>
                <a:gd name="T4" fmla="*/ 576 w 624"/>
                <a:gd name="T5" fmla="*/ 0 h 240"/>
                <a:gd name="T6" fmla="*/ 576 w 624"/>
                <a:gd name="T7" fmla="*/ 240 h 240"/>
                <a:gd name="T8" fmla="*/ 624 w 62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40">
                  <a:moveTo>
                    <a:pt x="0" y="240"/>
                  </a:moveTo>
                  <a:lnTo>
                    <a:pt x="48" y="240"/>
                  </a:lnTo>
                  <a:lnTo>
                    <a:pt x="576" y="0"/>
                  </a:lnTo>
                  <a:lnTo>
                    <a:pt x="576" y="240"/>
                  </a:lnTo>
                  <a:lnTo>
                    <a:pt x="624" y="2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Freeform 34"/>
            <p:cNvSpPr>
              <a:spLocks/>
            </p:cNvSpPr>
            <p:nvPr/>
          </p:nvSpPr>
          <p:spPr bwMode="auto">
            <a:xfrm>
              <a:off x="3456" y="1392"/>
              <a:ext cx="672" cy="96"/>
            </a:xfrm>
            <a:custGeom>
              <a:avLst/>
              <a:gdLst>
                <a:gd name="T0" fmla="*/ 0 w 672"/>
                <a:gd name="T1" fmla="*/ 96 h 96"/>
                <a:gd name="T2" fmla="*/ 576 w 672"/>
                <a:gd name="T3" fmla="*/ 96 h 96"/>
                <a:gd name="T4" fmla="*/ 576 w 672"/>
                <a:gd name="T5" fmla="*/ 0 h 96"/>
                <a:gd name="T6" fmla="*/ 624 w 672"/>
                <a:gd name="T7" fmla="*/ 0 h 96"/>
                <a:gd name="T8" fmla="*/ 624 w 672"/>
                <a:gd name="T9" fmla="*/ 96 h 96"/>
                <a:gd name="T10" fmla="*/ 672 w 672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96">
                  <a:moveTo>
                    <a:pt x="0" y="96"/>
                  </a:moveTo>
                  <a:lnTo>
                    <a:pt x="576" y="96"/>
                  </a:lnTo>
                  <a:lnTo>
                    <a:pt x="576" y="0"/>
                  </a:lnTo>
                  <a:lnTo>
                    <a:pt x="624" y="0"/>
                  </a:lnTo>
                  <a:lnTo>
                    <a:pt x="624" y="96"/>
                  </a:lnTo>
                  <a:lnTo>
                    <a:pt x="672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Line 36"/>
            <p:cNvSpPr>
              <a:spLocks noChangeShapeType="1"/>
            </p:cNvSpPr>
            <p:nvPr/>
          </p:nvSpPr>
          <p:spPr bwMode="auto">
            <a:xfrm flipV="1">
              <a:off x="3456" y="11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Freeform 40"/>
            <p:cNvSpPr>
              <a:spLocks/>
            </p:cNvSpPr>
            <p:nvPr/>
          </p:nvSpPr>
          <p:spPr bwMode="auto">
            <a:xfrm>
              <a:off x="4080" y="816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 w 624"/>
                <a:gd name="T3" fmla="*/ 96 h 96"/>
                <a:gd name="T4" fmla="*/ 48 w 624"/>
                <a:gd name="T5" fmla="*/ 0 h 96"/>
                <a:gd name="T6" fmla="*/ 96 w 624"/>
                <a:gd name="T7" fmla="*/ 0 h 96"/>
                <a:gd name="T8" fmla="*/ 96 w 624"/>
                <a:gd name="T9" fmla="*/ 96 h 96"/>
                <a:gd name="T10" fmla="*/ 144 w 624"/>
                <a:gd name="T11" fmla="*/ 96 h 96"/>
                <a:gd name="T12" fmla="*/ 144 w 624"/>
                <a:gd name="T13" fmla="*/ 0 h 96"/>
                <a:gd name="T14" fmla="*/ 192 w 624"/>
                <a:gd name="T15" fmla="*/ 0 h 96"/>
                <a:gd name="T16" fmla="*/ 192 w 624"/>
                <a:gd name="T17" fmla="*/ 96 h 96"/>
                <a:gd name="T18" fmla="*/ 240 w 624"/>
                <a:gd name="T19" fmla="*/ 96 h 96"/>
                <a:gd name="T20" fmla="*/ 240 w 624"/>
                <a:gd name="T21" fmla="*/ 0 h 96"/>
                <a:gd name="T22" fmla="*/ 288 w 624"/>
                <a:gd name="T23" fmla="*/ 0 h 96"/>
                <a:gd name="T24" fmla="*/ 288 w 624"/>
                <a:gd name="T25" fmla="*/ 96 h 96"/>
                <a:gd name="T26" fmla="*/ 432 w 624"/>
                <a:gd name="T27" fmla="*/ 96 h 96"/>
                <a:gd name="T28" fmla="*/ 432 w 624"/>
                <a:gd name="T29" fmla="*/ 0 h 96"/>
                <a:gd name="T30" fmla="*/ 480 w 624"/>
                <a:gd name="T31" fmla="*/ 0 h 96"/>
                <a:gd name="T32" fmla="*/ 480 w 624"/>
                <a:gd name="T33" fmla="*/ 96 h 96"/>
                <a:gd name="T34" fmla="*/ 528 w 624"/>
                <a:gd name="T35" fmla="*/ 96 h 96"/>
                <a:gd name="T36" fmla="*/ 528 w 624"/>
                <a:gd name="T37" fmla="*/ 0 h 96"/>
                <a:gd name="T38" fmla="*/ 576 w 624"/>
                <a:gd name="T39" fmla="*/ 0 h 96"/>
                <a:gd name="T40" fmla="*/ 576 w 624"/>
                <a:gd name="T41" fmla="*/ 96 h 96"/>
                <a:gd name="T42" fmla="*/ 624 w 624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144" y="9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96"/>
                  </a:lnTo>
                  <a:lnTo>
                    <a:pt x="240" y="96"/>
                  </a:lnTo>
                  <a:lnTo>
                    <a:pt x="240" y="0"/>
                  </a:lnTo>
                  <a:lnTo>
                    <a:pt x="288" y="0"/>
                  </a:lnTo>
                  <a:lnTo>
                    <a:pt x="288" y="96"/>
                  </a:lnTo>
                  <a:lnTo>
                    <a:pt x="432" y="96"/>
                  </a:lnTo>
                  <a:lnTo>
                    <a:pt x="432" y="0"/>
                  </a:lnTo>
                  <a:lnTo>
                    <a:pt x="480" y="0"/>
                  </a:lnTo>
                  <a:lnTo>
                    <a:pt x="480" y="96"/>
                  </a:lnTo>
                  <a:lnTo>
                    <a:pt x="528" y="96"/>
                  </a:lnTo>
                  <a:lnTo>
                    <a:pt x="528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Freeform 41"/>
            <p:cNvSpPr>
              <a:spLocks/>
            </p:cNvSpPr>
            <p:nvPr/>
          </p:nvSpPr>
          <p:spPr bwMode="auto">
            <a:xfrm>
              <a:off x="3456" y="960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480 w 624"/>
                <a:gd name="T3" fmla="*/ 96 h 96"/>
                <a:gd name="T4" fmla="*/ 480 w 624"/>
                <a:gd name="T5" fmla="*/ 0 h 96"/>
                <a:gd name="T6" fmla="*/ 576 w 624"/>
                <a:gd name="T7" fmla="*/ 0 h 96"/>
                <a:gd name="T8" fmla="*/ 576 w 624"/>
                <a:gd name="T9" fmla="*/ 96 h 96"/>
                <a:gd name="T10" fmla="*/ 624 w 62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480" y="96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624" y="9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Freeform 42"/>
            <p:cNvSpPr>
              <a:spLocks/>
            </p:cNvSpPr>
            <p:nvPr/>
          </p:nvSpPr>
          <p:spPr bwMode="auto">
            <a:xfrm>
              <a:off x="4080" y="1200"/>
              <a:ext cx="624" cy="144"/>
            </a:xfrm>
            <a:custGeom>
              <a:avLst/>
              <a:gdLst>
                <a:gd name="T0" fmla="*/ 0 w 624"/>
                <a:gd name="T1" fmla="*/ 144 h 144"/>
                <a:gd name="T2" fmla="*/ 48 w 624"/>
                <a:gd name="T3" fmla="*/ 144 h 144"/>
                <a:gd name="T4" fmla="*/ 336 w 624"/>
                <a:gd name="T5" fmla="*/ 0 h 144"/>
                <a:gd name="T6" fmla="*/ 336 w 624"/>
                <a:gd name="T7" fmla="*/ 144 h 144"/>
                <a:gd name="T8" fmla="*/ 624 w 62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44">
                  <a:moveTo>
                    <a:pt x="0" y="144"/>
                  </a:moveTo>
                  <a:lnTo>
                    <a:pt x="48" y="144"/>
                  </a:lnTo>
                  <a:lnTo>
                    <a:pt x="336" y="0"/>
                  </a:lnTo>
                  <a:lnTo>
                    <a:pt x="336" y="144"/>
                  </a:lnTo>
                  <a:lnTo>
                    <a:pt x="624" y="144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4080" y="1392"/>
              <a:ext cx="624" cy="96"/>
            </a:xfrm>
            <a:custGeom>
              <a:avLst/>
              <a:gdLst>
                <a:gd name="T0" fmla="*/ 0 w 624"/>
                <a:gd name="T1" fmla="*/ 96 h 96"/>
                <a:gd name="T2" fmla="*/ 336 w 624"/>
                <a:gd name="T3" fmla="*/ 96 h 96"/>
                <a:gd name="T4" fmla="*/ 336 w 624"/>
                <a:gd name="T5" fmla="*/ 0 h 96"/>
                <a:gd name="T6" fmla="*/ 624 w 624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96">
                  <a:moveTo>
                    <a:pt x="0" y="96"/>
                  </a:moveTo>
                  <a:lnTo>
                    <a:pt x="336" y="96"/>
                  </a:lnTo>
                  <a:lnTo>
                    <a:pt x="336" y="0"/>
                  </a:lnTo>
                  <a:lnTo>
                    <a:pt x="624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Line 47"/>
            <p:cNvSpPr>
              <a:spLocks noChangeShapeType="1"/>
            </p:cNvSpPr>
            <p:nvPr/>
          </p:nvSpPr>
          <p:spPr bwMode="auto">
            <a:xfrm>
              <a:off x="4080" y="105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Text Box 48"/>
            <p:cNvSpPr txBox="1">
              <a:spLocks noChangeArrowheads="1"/>
            </p:cNvSpPr>
            <p:nvPr/>
          </p:nvSpPr>
          <p:spPr bwMode="auto">
            <a:xfrm>
              <a:off x="3329" y="768"/>
              <a:ext cx="1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IN</a:t>
              </a:r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348" y="912"/>
              <a:ext cx="1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Q</a:t>
              </a:r>
            </a:p>
          </p:txBody>
        </p:sp>
        <p:sp>
          <p:nvSpPr>
            <p:cNvPr id="37938" name="Text Box 50"/>
            <p:cNvSpPr txBox="1">
              <a:spLocks noChangeArrowheads="1"/>
            </p:cNvSpPr>
            <p:nvPr/>
          </p:nvSpPr>
          <p:spPr bwMode="auto">
            <a:xfrm>
              <a:off x="3199" y="1152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CV</a:t>
              </a:r>
            </a:p>
          </p:txBody>
        </p:sp>
        <p:sp>
          <p:nvSpPr>
            <p:cNvPr id="37939" name="Text Box 51"/>
            <p:cNvSpPr txBox="1">
              <a:spLocks noChangeArrowheads="1"/>
            </p:cNvSpPr>
            <p:nvPr/>
          </p:nvSpPr>
          <p:spPr bwMode="auto">
            <a:xfrm>
              <a:off x="3318" y="1076"/>
              <a:ext cx="16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900">
                  <a:latin typeface="Arial" charset="0"/>
                </a:rPr>
                <a:t>PV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|</a:t>
              </a:r>
            </a:p>
            <a:p>
              <a:pPr algn="ctr"/>
              <a:r>
                <a:rPr lang="en-US" altLang="en-US" sz="900">
                  <a:latin typeface="Arial" charset="0"/>
                </a:rPr>
                <a:t>0</a:t>
              </a:r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3364" y="1344"/>
              <a:ext cx="1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400" b="1">
                  <a:latin typeface="Arial" charset="0"/>
                </a:rPr>
                <a:t>R</a:t>
              </a:r>
            </a:p>
          </p:txBody>
        </p:sp>
        <p:sp>
          <p:nvSpPr>
            <p:cNvPr id="37941" name="Text Box 53"/>
            <p:cNvSpPr txBox="1">
              <a:spLocks noChangeArrowheads="1"/>
            </p:cNvSpPr>
            <p:nvPr/>
          </p:nvSpPr>
          <p:spPr bwMode="auto">
            <a:xfrm>
              <a:off x="3494" y="528"/>
              <a:ext cx="10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>
                  <a:latin typeface="Arial" charset="0"/>
                </a:rPr>
                <a:t>Count Up (CTU) Counter</a:t>
              </a:r>
            </a:p>
          </p:txBody>
        </p:sp>
        <p:sp>
          <p:nvSpPr>
            <p:cNvPr id="37943" name="Text Box 55"/>
            <p:cNvSpPr txBox="1">
              <a:spLocks noChangeArrowheads="1"/>
            </p:cNvSpPr>
            <p:nvPr/>
          </p:nvSpPr>
          <p:spPr bwMode="auto">
            <a:xfrm>
              <a:off x="4320" y="6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/>
                <a:t>...</a:t>
              </a:r>
            </a:p>
          </p:txBody>
        </p:sp>
        <p:sp>
          <p:nvSpPr>
            <p:cNvPr id="37996" name="Rectangle 108"/>
            <p:cNvSpPr>
              <a:spLocks noChangeArrowheads="1"/>
            </p:cNvSpPr>
            <p:nvPr/>
          </p:nvSpPr>
          <p:spPr bwMode="auto">
            <a:xfrm>
              <a:off x="3072" y="528"/>
              <a:ext cx="1920" cy="1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2" name="Group 84"/>
          <p:cNvGrpSpPr>
            <a:grpSpLocks/>
          </p:cNvGrpSpPr>
          <p:nvPr/>
        </p:nvGrpSpPr>
        <p:grpSpPr bwMode="auto">
          <a:xfrm>
            <a:off x="3124200" y="4800600"/>
            <a:ext cx="3810000" cy="1447800"/>
            <a:chOff x="3220" y="2836"/>
            <a:chExt cx="2400" cy="912"/>
          </a:xfrm>
        </p:grpSpPr>
        <p:grpSp>
          <p:nvGrpSpPr>
            <p:cNvPr id="12371" name="Group 83"/>
            <p:cNvGrpSpPr>
              <a:grpSpLocks/>
            </p:cNvGrpSpPr>
            <p:nvPr/>
          </p:nvGrpSpPr>
          <p:grpSpPr bwMode="auto">
            <a:xfrm>
              <a:off x="4084" y="2836"/>
              <a:ext cx="616" cy="808"/>
              <a:chOff x="4084" y="2836"/>
              <a:chExt cx="616" cy="808"/>
            </a:xfrm>
          </p:grpSpPr>
          <p:sp>
            <p:nvSpPr>
              <p:cNvPr id="12317" name="Rectangle 29"/>
              <p:cNvSpPr>
                <a:spLocks noChangeArrowheads="1"/>
              </p:cNvSpPr>
              <p:nvPr/>
            </p:nvSpPr>
            <p:spPr bwMode="auto">
              <a:xfrm>
                <a:off x="4084" y="2836"/>
                <a:ext cx="61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4128" y="2884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>
                <a:off x="4656" y="2884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4132" y="297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4132" y="321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Line 35"/>
              <p:cNvSpPr>
                <a:spLocks noChangeShapeType="1"/>
              </p:cNvSpPr>
              <p:nvPr/>
            </p:nvSpPr>
            <p:spPr bwMode="auto">
              <a:xfrm>
                <a:off x="4132" y="34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Rectangle 36"/>
              <p:cNvSpPr>
                <a:spLocks noChangeArrowheads="1"/>
              </p:cNvSpPr>
              <p:nvPr/>
            </p:nvSpPr>
            <p:spPr bwMode="auto">
              <a:xfrm>
                <a:off x="4307" y="3146"/>
                <a:ext cx="314" cy="17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/>
                  <a:t>CAL</a:t>
                </a:r>
              </a:p>
            </p:txBody>
          </p:sp>
          <p:sp>
            <p:nvSpPr>
              <p:cNvPr id="12325" name="Rectangle 37"/>
              <p:cNvSpPr>
                <a:spLocks noChangeArrowheads="1"/>
              </p:cNvSpPr>
              <p:nvPr/>
            </p:nvSpPr>
            <p:spPr bwMode="auto">
              <a:xfrm>
                <a:off x="4307" y="3386"/>
                <a:ext cx="304" cy="17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/>
                  <a:t>RET</a:t>
                </a:r>
              </a:p>
            </p:txBody>
          </p:sp>
        </p:grpSp>
        <p:grpSp>
          <p:nvGrpSpPr>
            <p:cNvPr id="12370" name="Group 82"/>
            <p:cNvGrpSpPr>
              <a:grpSpLocks/>
            </p:cNvGrpSpPr>
            <p:nvPr/>
          </p:nvGrpSpPr>
          <p:grpSpPr bwMode="auto">
            <a:xfrm>
              <a:off x="4948" y="2836"/>
              <a:ext cx="616" cy="808"/>
              <a:chOff x="4948" y="2836"/>
              <a:chExt cx="616" cy="808"/>
            </a:xfrm>
          </p:grpSpPr>
          <p:sp>
            <p:nvSpPr>
              <p:cNvPr id="12327" name="Rectangle 39"/>
              <p:cNvSpPr>
                <a:spLocks noChangeArrowheads="1"/>
              </p:cNvSpPr>
              <p:nvPr/>
            </p:nvSpPr>
            <p:spPr bwMode="auto">
              <a:xfrm>
                <a:off x="4948" y="2836"/>
                <a:ext cx="61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4992" y="2884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9" name="Line 41"/>
              <p:cNvSpPr>
                <a:spLocks noChangeShapeType="1"/>
              </p:cNvSpPr>
              <p:nvPr/>
            </p:nvSpPr>
            <p:spPr bwMode="auto">
              <a:xfrm>
                <a:off x="5520" y="2884"/>
                <a:ext cx="0" cy="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0" name="Line 42"/>
              <p:cNvSpPr>
                <a:spLocks noChangeShapeType="1"/>
              </p:cNvSpPr>
              <p:nvPr/>
            </p:nvSpPr>
            <p:spPr bwMode="auto">
              <a:xfrm>
                <a:off x="4996" y="297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2" name="Line 44"/>
              <p:cNvSpPr>
                <a:spLocks noChangeShapeType="1"/>
              </p:cNvSpPr>
              <p:nvPr/>
            </p:nvSpPr>
            <p:spPr bwMode="auto">
              <a:xfrm>
                <a:off x="4996" y="321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Line 45"/>
              <p:cNvSpPr>
                <a:spLocks noChangeShapeType="1"/>
              </p:cNvSpPr>
              <p:nvPr/>
            </p:nvSpPr>
            <p:spPr bwMode="auto">
              <a:xfrm>
                <a:off x="4996" y="34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Rectangle 46"/>
              <p:cNvSpPr>
                <a:spLocks noChangeArrowheads="1"/>
              </p:cNvSpPr>
              <p:nvPr/>
            </p:nvSpPr>
            <p:spPr bwMode="auto">
              <a:xfrm>
                <a:off x="5171" y="3386"/>
                <a:ext cx="304" cy="17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200"/>
                  <a:t>RET</a:t>
                </a:r>
              </a:p>
            </p:txBody>
          </p:sp>
        </p:grp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3220" y="2836"/>
              <a:ext cx="61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3264" y="2884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3792" y="2884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3268" y="307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3443" y="3002"/>
              <a:ext cx="314" cy="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CAL</a:t>
              </a:r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3268" y="321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3268" y="340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 flipV="1">
              <a:off x="3796" y="2972"/>
              <a:ext cx="32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 flipV="1">
              <a:off x="4612" y="2972"/>
              <a:ext cx="376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 flipH="1">
              <a:off x="4892" y="374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5616" y="346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 flipV="1">
              <a:off x="4896" y="3452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 flipH="1" flipV="1">
              <a:off x="4652" y="3356"/>
              <a:ext cx="24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>
              <a:off x="4132" y="312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4132" y="336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996" y="331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4996" y="3120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5524" y="34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4660" y="34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4752" y="346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 flipH="1">
              <a:off x="4028" y="3744"/>
              <a:ext cx="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flipH="1" flipV="1">
              <a:off x="3788" y="3212"/>
              <a:ext cx="24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3268" y="3312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3268" y="350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3268" y="292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>
              <a:off x="4032" y="3316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4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Control Elements</a:t>
            </a:r>
          </a:p>
        </p:txBody>
      </p:sp>
      <p:sp>
        <p:nvSpPr>
          <p:cNvPr id="12365" name="Rectangle 7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Jump / Label Instructions</a:t>
            </a:r>
          </a:p>
          <a:p>
            <a:pPr lvl="1"/>
            <a:r>
              <a:rPr lang="en-US" altLang="en-US" sz="1800"/>
              <a:t>Jump to a label skips a block of code without it being scanned</a:t>
            </a:r>
          </a:p>
          <a:p>
            <a:pPr lvl="1"/>
            <a:r>
              <a:rPr lang="en-US" altLang="en-US" sz="1800"/>
              <a:t>LBL - Named target for a jump operation</a:t>
            </a:r>
          </a:p>
          <a:p>
            <a:pPr lvl="1"/>
            <a:r>
              <a:rPr lang="en-US" altLang="en-US" sz="1800"/>
              <a:t>JMP - Performs a jump when the rung conditions are true</a:t>
            </a:r>
          </a:p>
        </p:txBody>
      </p:sp>
      <p:sp>
        <p:nvSpPr>
          <p:cNvPr id="12366" name="Rectangle 7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114800" cy="1371600"/>
          </a:xfrm>
        </p:spPr>
        <p:txBody>
          <a:bodyPr/>
          <a:lstStyle/>
          <a:p>
            <a:r>
              <a:rPr lang="en-US" altLang="en-US" sz="2000"/>
              <a:t>CALL / RETURN Instructions</a:t>
            </a:r>
          </a:p>
          <a:p>
            <a:pPr lvl="1"/>
            <a:r>
              <a:rPr lang="en-US" altLang="en-US" sz="1800"/>
              <a:t>Used to encapsulate logic and call it as a subroutine</a:t>
            </a:r>
          </a:p>
          <a:p>
            <a:pPr lvl="1"/>
            <a:r>
              <a:rPr lang="en-US" altLang="en-US" sz="1800"/>
              <a:t>Causes execution to change between functions or subroutines</a:t>
            </a:r>
          </a:p>
          <a:p>
            <a:pPr lvl="1"/>
            <a:r>
              <a:rPr lang="en-US" altLang="en-US" sz="1800"/>
              <a:t>CAL - Passes control to another named function</a:t>
            </a:r>
          </a:p>
          <a:p>
            <a:pPr lvl="2"/>
            <a:r>
              <a:rPr lang="en-US" altLang="en-US" sz="1600"/>
              <a:t>PLC5 uses JSR</a:t>
            </a:r>
          </a:p>
          <a:p>
            <a:pPr lvl="1"/>
            <a:r>
              <a:rPr lang="en-US" altLang="en-US" sz="1800"/>
              <a:t>RET - Exits a function and returns control back to the calling routine</a:t>
            </a:r>
          </a:p>
        </p:txBody>
      </p:sp>
      <p:grpSp>
        <p:nvGrpSpPr>
          <p:cNvPr id="12367" name="Group 79"/>
          <p:cNvGrpSpPr>
            <a:grpSpLocks/>
          </p:cNvGrpSpPr>
          <p:nvPr/>
        </p:nvGrpSpPr>
        <p:grpSpPr bwMode="auto">
          <a:xfrm>
            <a:off x="990600" y="3505200"/>
            <a:ext cx="2752725" cy="1093788"/>
            <a:chOff x="3341" y="736"/>
            <a:chExt cx="1734" cy="689"/>
          </a:xfrm>
        </p:grpSpPr>
        <p:sp>
          <p:nvSpPr>
            <p:cNvPr id="12368" name="Rectangle 80"/>
            <p:cNvSpPr>
              <a:spLocks noChangeArrowheads="1"/>
            </p:cNvSpPr>
            <p:nvPr/>
          </p:nvSpPr>
          <p:spPr bwMode="auto">
            <a:xfrm>
              <a:off x="3341" y="736"/>
              <a:ext cx="1734" cy="6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03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875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4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1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59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latin typeface="Courier" pitchFamily="49" charset="0"/>
                </a:rPr>
                <a:t>|              Skip_Calc |</a:t>
              </a:r>
            </a:p>
            <a:p>
              <a:r>
                <a:rPr lang="en-US" altLang="en-US" sz="1300">
                  <a:latin typeface="Courier" pitchFamily="49" charset="0"/>
                </a:rPr>
                <a:t>|-| |-------------(JMP)--|</a:t>
              </a:r>
            </a:p>
            <a:p>
              <a:r>
                <a:rPr lang="en-US" altLang="en-US" sz="1300">
                  <a:latin typeface="Courier" pitchFamily="49" charset="0"/>
                </a:rPr>
                <a:t>|  ...                   |</a:t>
              </a:r>
            </a:p>
            <a:p>
              <a:r>
                <a:rPr lang="en-US" altLang="en-US" sz="1300">
                  <a:latin typeface="Courier" pitchFamily="49" charset="0"/>
                </a:rPr>
                <a:t>| Skip_Calc              |</a:t>
              </a:r>
            </a:p>
            <a:p>
              <a:r>
                <a:rPr lang="en-US" altLang="en-US" sz="1300">
                  <a:latin typeface="Courier" pitchFamily="49" charset="0"/>
                </a:rPr>
                <a:t>|---[LBL]---...</a:t>
              </a:r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 flipH="1">
              <a:off x="4069" y="1010"/>
              <a:ext cx="5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look and feel of IEC 1131-3 is somewhat different from the 1Million+ PLC’s that Allen Bradley has running in factories throughout the world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IEC places the input parameters on the outside of the instruction block vs the PLC5 where they are presented inside of the block</a:t>
            </a:r>
          </a:p>
        </p:txBody>
      </p:sp>
      <p:grpSp>
        <p:nvGrpSpPr>
          <p:cNvPr id="26641" name="Group 17"/>
          <p:cNvGrpSpPr>
            <a:grpSpLocks/>
          </p:cNvGrpSpPr>
          <p:nvPr/>
        </p:nvGrpSpPr>
        <p:grpSpPr bwMode="auto">
          <a:xfrm>
            <a:off x="5334000" y="2203450"/>
            <a:ext cx="2179638" cy="912813"/>
            <a:chOff x="3360" y="1672"/>
            <a:chExt cx="1373" cy="575"/>
          </a:xfrm>
        </p:grpSpPr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512" y="1679"/>
              <a:ext cx="928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571" y="1672"/>
              <a:ext cx="23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900"/>
                <a:t>TON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536" y="1780"/>
              <a:ext cx="2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Timer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3536" y="1924"/>
              <a:ext cx="26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Preset</a:t>
              </a: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968" y="1732"/>
              <a:ext cx="41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Pump_Tmr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968" y="1924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200.000</a:t>
              </a:r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H="1">
              <a:off x="3360" y="1747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536" y="2068"/>
              <a:ext cx="29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Accum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3968" y="2068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178.251</a:t>
              </a:r>
            </a:p>
          </p:txBody>
        </p:sp>
        <p:grpSp>
          <p:nvGrpSpPr>
            <p:cNvPr id="26651" name="Group 27"/>
            <p:cNvGrpSpPr>
              <a:grpSpLocks/>
            </p:cNvGrpSpPr>
            <p:nvPr/>
          </p:nvGrpSpPr>
          <p:grpSpPr bwMode="auto">
            <a:xfrm>
              <a:off x="4440" y="1690"/>
              <a:ext cx="293" cy="130"/>
              <a:chOff x="4440" y="1690"/>
              <a:chExt cx="293" cy="130"/>
            </a:xfrm>
          </p:grpSpPr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4472" y="1690"/>
                <a:ext cx="261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9850" tIns="34925" rIns="69850" bIns="34925">
                <a:spAutoFit/>
              </a:bodyPr>
              <a:lstStyle>
                <a:lvl1pPr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3429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6858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0287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371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18288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2860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27432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2004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900"/>
                  <a:t>(EN)</a:t>
                </a:r>
              </a:p>
            </p:txBody>
          </p:sp>
          <p:grpSp>
            <p:nvGrpSpPr>
              <p:cNvPr id="26653" name="Group 29"/>
              <p:cNvGrpSpPr>
                <a:grpSpLocks/>
              </p:cNvGrpSpPr>
              <p:nvPr/>
            </p:nvGrpSpPr>
            <p:grpSpPr bwMode="auto">
              <a:xfrm>
                <a:off x="4440" y="1747"/>
                <a:ext cx="261" cy="0"/>
                <a:chOff x="4440" y="1747"/>
                <a:chExt cx="261" cy="0"/>
              </a:xfrm>
            </p:grpSpPr>
            <p:sp>
              <p:nvSpPr>
                <p:cNvPr id="2665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440" y="1747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5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656" y="1747"/>
                  <a:ext cx="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56" name="Group 32"/>
            <p:cNvGrpSpPr>
              <a:grpSpLocks/>
            </p:cNvGrpSpPr>
            <p:nvPr/>
          </p:nvGrpSpPr>
          <p:grpSpPr bwMode="auto">
            <a:xfrm>
              <a:off x="4440" y="1906"/>
              <a:ext cx="293" cy="130"/>
              <a:chOff x="4440" y="1906"/>
              <a:chExt cx="293" cy="130"/>
            </a:xfrm>
          </p:grpSpPr>
          <p:sp>
            <p:nvSpPr>
              <p:cNvPr id="26657" name="Rectangle 33"/>
              <p:cNvSpPr>
                <a:spLocks noChangeArrowheads="1"/>
              </p:cNvSpPr>
              <p:nvPr/>
            </p:nvSpPr>
            <p:spPr bwMode="auto">
              <a:xfrm>
                <a:off x="4472" y="1906"/>
                <a:ext cx="261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9850" tIns="34925" rIns="69850" bIns="34925">
                <a:spAutoFit/>
              </a:bodyPr>
              <a:lstStyle>
                <a:lvl1pPr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3429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6858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0287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371600" defTabSz="5143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18288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2860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27432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200400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900"/>
                  <a:t>(DN)</a:t>
                </a:r>
              </a:p>
            </p:txBody>
          </p:sp>
          <p:grpSp>
            <p:nvGrpSpPr>
              <p:cNvPr id="26658" name="Group 34"/>
              <p:cNvGrpSpPr>
                <a:grpSpLocks/>
              </p:cNvGrpSpPr>
              <p:nvPr/>
            </p:nvGrpSpPr>
            <p:grpSpPr bwMode="auto">
              <a:xfrm>
                <a:off x="4440" y="1963"/>
                <a:ext cx="261" cy="0"/>
                <a:chOff x="4440" y="1963"/>
                <a:chExt cx="261" cy="0"/>
              </a:xfrm>
            </p:grpSpPr>
            <p:sp>
              <p:nvSpPr>
                <p:cNvPr id="2665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440" y="1963"/>
                  <a:ext cx="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656" y="1963"/>
                  <a:ext cx="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1689100" y="2260600"/>
            <a:ext cx="1955800" cy="1168400"/>
            <a:chOff x="1064" y="1708"/>
            <a:chExt cx="1232" cy="736"/>
          </a:xfrm>
        </p:grpSpPr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1216" y="1715"/>
              <a:ext cx="928" cy="7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1270" y="1708"/>
              <a:ext cx="24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900"/>
                <a:t>ADD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1240" y="1816"/>
              <a:ext cx="358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Source A</a:t>
              </a: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1240" y="2008"/>
              <a:ext cx="35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Source B</a:t>
              </a: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1672" y="1816"/>
              <a:ext cx="368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Tank1_In</a:t>
              </a: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1672" y="2008"/>
              <a:ext cx="29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Offsetr</a:t>
              </a:r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1064" y="1783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>
              <a:off x="2144" y="1783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1240" y="2200"/>
              <a:ext cx="42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Destination</a:t>
              </a: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672" y="2200"/>
              <a:ext cx="43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Tank_Level</a:t>
              </a: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08" y="2308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178.251</a:t>
              </a: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1808" y="2116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  78.251</a:t>
              </a: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1808" y="1924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100.000</a:t>
              </a:r>
            </a:p>
          </p:txBody>
        </p:sp>
      </p:grp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1511300" y="3517900"/>
            <a:ext cx="2444750" cy="1054100"/>
            <a:chOff x="952" y="2500"/>
            <a:chExt cx="1540" cy="664"/>
          </a:xfrm>
        </p:grpSpPr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1400" y="2500"/>
              <a:ext cx="612" cy="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1645" y="2500"/>
              <a:ext cx="151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/>
                <a:t>+</a:t>
              </a: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1424" y="2596"/>
              <a:ext cx="184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EN</a:t>
              </a: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992" y="2804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100.000</a:t>
              </a: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1424" y="2788"/>
              <a:ext cx="17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 flipH="1">
              <a:off x="1052" y="2640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1808" y="2788"/>
              <a:ext cx="17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auto">
            <a:xfrm>
              <a:off x="2096" y="2804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178.251</a:t>
              </a:r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 flipH="1">
              <a:off x="1292" y="2832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 flipH="1">
              <a:off x="2012" y="2832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auto">
            <a:xfrm>
              <a:off x="1808" y="2596"/>
              <a:ext cx="23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ENO</a:t>
              </a:r>
            </a:p>
          </p:txBody>
        </p:sp>
        <p:sp>
          <p:nvSpPr>
            <p:cNvPr id="26687" name="Line 63"/>
            <p:cNvSpPr>
              <a:spLocks noChangeShapeType="1"/>
            </p:cNvSpPr>
            <p:nvPr/>
          </p:nvSpPr>
          <p:spPr bwMode="auto">
            <a:xfrm flipH="1">
              <a:off x="2012" y="2640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992" y="2996"/>
              <a:ext cx="32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  78.251</a:t>
              </a:r>
            </a:p>
          </p:txBody>
        </p: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1424" y="2980"/>
              <a:ext cx="17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 flipH="1">
              <a:off x="1292" y="302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1048" y="2920"/>
              <a:ext cx="292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Offsetr</a:t>
              </a:r>
            </a:p>
          </p:txBody>
        </p:sp>
        <p:sp>
          <p:nvSpPr>
            <p:cNvPr id="26692" name="Rectangle 68"/>
            <p:cNvSpPr>
              <a:spLocks noChangeArrowheads="1"/>
            </p:cNvSpPr>
            <p:nvPr/>
          </p:nvSpPr>
          <p:spPr bwMode="auto">
            <a:xfrm>
              <a:off x="952" y="2728"/>
              <a:ext cx="368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Tank1_In</a:t>
              </a:r>
            </a:p>
          </p:txBody>
        </p:sp>
        <p:sp>
          <p:nvSpPr>
            <p:cNvPr id="26693" name="Rectangle 69"/>
            <p:cNvSpPr>
              <a:spLocks noChangeArrowheads="1"/>
            </p:cNvSpPr>
            <p:nvPr/>
          </p:nvSpPr>
          <p:spPr bwMode="auto">
            <a:xfrm>
              <a:off x="2056" y="2728"/>
              <a:ext cx="43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900"/>
                <a:t>Tank_Level</a:t>
              </a:r>
            </a:p>
          </p:txBody>
        </p:sp>
      </p:grpSp>
      <p:sp>
        <p:nvSpPr>
          <p:cNvPr id="26694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Instruction Presentations</a:t>
            </a:r>
          </a:p>
        </p:txBody>
      </p:sp>
      <p:grpSp>
        <p:nvGrpSpPr>
          <p:cNvPr id="26695" name="Group 71"/>
          <p:cNvGrpSpPr>
            <a:grpSpLocks/>
          </p:cNvGrpSpPr>
          <p:nvPr/>
        </p:nvGrpSpPr>
        <p:grpSpPr bwMode="auto">
          <a:xfrm>
            <a:off x="5181600" y="3276600"/>
            <a:ext cx="2389188" cy="1295400"/>
            <a:chOff x="1440" y="960"/>
            <a:chExt cx="1948" cy="1192"/>
          </a:xfrm>
        </p:grpSpPr>
        <p:sp>
          <p:nvSpPr>
            <p:cNvPr id="26696" name="Rectangle 72"/>
            <p:cNvSpPr>
              <a:spLocks noChangeArrowheads="1"/>
            </p:cNvSpPr>
            <p:nvPr/>
          </p:nvSpPr>
          <p:spPr bwMode="auto">
            <a:xfrm>
              <a:off x="2018" y="1152"/>
              <a:ext cx="718" cy="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7" name="Rectangle 73"/>
            <p:cNvSpPr>
              <a:spLocks noChangeArrowheads="1"/>
            </p:cNvSpPr>
            <p:nvPr/>
          </p:nvSpPr>
          <p:spPr bwMode="auto">
            <a:xfrm>
              <a:off x="2253" y="1151"/>
              <a:ext cx="283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800"/>
                <a:t>TON</a:t>
              </a:r>
            </a:p>
          </p:txBody>
        </p:sp>
        <p:sp>
          <p:nvSpPr>
            <p:cNvPr id="26698" name="Rectangle 74"/>
            <p:cNvSpPr>
              <a:spLocks noChangeArrowheads="1"/>
            </p:cNvSpPr>
            <p:nvPr/>
          </p:nvSpPr>
          <p:spPr bwMode="auto">
            <a:xfrm>
              <a:off x="1440" y="1872"/>
              <a:ext cx="42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T#200ms</a:t>
              </a:r>
            </a:p>
          </p:txBody>
        </p:sp>
        <p:sp>
          <p:nvSpPr>
            <p:cNvPr id="26699" name="Rectangle 75"/>
            <p:cNvSpPr>
              <a:spLocks noChangeArrowheads="1"/>
            </p:cNvSpPr>
            <p:nvPr/>
          </p:nvSpPr>
          <p:spPr bwMode="auto">
            <a:xfrm>
              <a:off x="2064" y="960"/>
              <a:ext cx="492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Pump_Tmr</a:t>
              </a:r>
            </a:p>
          </p:txBody>
        </p:sp>
        <p:sp>
          <p:nvSpPr>
            <p:cNvPr id="26700" name="Rectangle 76"/>
            <p:cNvSpPr>
              <a:spLocks noChangeArrowheads="1"/>
            </p:cNvSpPr>
            <p:nvPr/>
          </p:nvSpPr>
          <p:spPr bwMode="auto">
            <a:xfrm>
              <a:off x="2046" y="1882"/>
              <a:ext cx="211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PT</a:t>
              </a:r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 flipH="1">
              <a:off x="1607" y="1392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Rectangle 78"/>
            <p:cNvSpPr>
              <a:spLocks noChangeArrowheads="1"/>
            </p:cNvSpPr>
            <p:nvPr/>
          </p:nvSpPr>
          <p:spPr bwMode="auto">
            <a:xfrm>
              <a:off x="2500" y="1882"/>
              <a:ext cx="21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ET</a:t>
              </a:r>
            </a:p>
          </p:txBody>
        </p:sp>
        <p:sp>
          <p:nvSpPr>
            <p:cNvPr id="26703" name="Rectangle 79"/>
            <p:cNvSpPr>
              <a:spLocks noChangeArrowheads="1"/>
            </p:cNvSpPr>
            <p:nvPr/>
          </p:nvSpPr>
          <p:spPr bwMode="auto">
            <a:xfrm>
              <a:off x="2840" y="1882"/>
              <a:ext cx="23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178</a:t>
              </a:r>
            </a:p>
          </p:txBody>
        </p:sp>
        <p:sp>
          <p:nvSpPr>
            <p:cNvPr id="26704" name="Rectangle 80"/>
            <p:cNvSpPr>
              <a:spLocks noChangeArrowheads="1"/>
            </p:cNvSpPr>
            <p:nvPr/>
          </p:nvSpPr>
          <p:spPr bwMode="auto">
            <a:xfrm>
              <a:off x="2500" y="1600"/>
              <a:ext cx="173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Q</a:t>
              </a:r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 flipH="1">
              <a:off x="2740" y="1392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 flipH="1">
              <a:off x="273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83"/>
            <p:cNvSpPr>
              <a:spLocks noChangeShapeType="1"/>
            </p:cNvSpPr>
            <p:nvPr/>
          </p:nvSpPr>
          <p:spPr bwMode="auto">
            <a:xfrm flipH="1">
              <a:off x="1872" y="19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Line 84"/>
            <p:cNvSpPr>
              <a:spLocks noChangeShapeType="1"/>
            </p:cNvSpPr>
            <p:nvPr/>
          </p:nvSpPr>
          <p:spPr bwMode="auto">
            <a:xfrm flipH="1">
              <a:off x="2736" y="19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Rectangle 85"/>
            <p:cNvSpPr>
              <a:spLocks noChangeArrowheads="1"/>
            </p:cNvSpPr>
            <p:nvPr/>
          </p:nvSpPr>
          <p:spPr bwMode="auto">
            <a:xfrm>
              <a:off x="2064" y="1296"/>
              <a:ext cx="20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IN</a:t>
              </a:r>
            </a:p>
          </p:txBody>
        </p:sp>
        <p:sp>
          <p:nvSpPr>
            <p:cNvPr id="26710" name="Rectangle 86"/>
            <p:cNvSpPr>
              <a:spLocks noChangeArrowheads="1"/>
            </p:cNvSpPr>
            <p:nvPr/>
          </p:nvSpPr>
          <p:spPr bwMode="auto">
            <a:xfrm>
              <a:off x="2448" y="1296"/>
              <a:ext cx="28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ENO</a:t>
              </a:r>
            </a:p>
          </p:txBody>
        </p:sp>
        <p:sp>
          <p:nvSpPr>
            <p:cNvPr id="26711" name="Rectangle 87"/>
            <p:cNvSpPr>
              <a:spLocks noChangeArrowheads="1"/>
            </p:cNvSpPr>
            <p:nvPr/>
          </p:nvSpPr>
          <p:spPr bwMode="auto">
            <a:xfrm>
              <a:off x="2735" y="1536"/>
              <a:ext cx="65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850" tIns="34925" rIns="69850" bIns="34925">
              <a:spAutoFit/>
            </a:bodyPr>
            <a:lstStyle>
              <a:lvl1pPr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3429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6858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0287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371600" defTabSz="5143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18288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2860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27432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2004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800"/>
                <a:t>Pump_Tmr_DN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the IEC1131-3 Instruction Set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IEC1131-3 Provides a very basic set of instructions to do simple operations (81 Ladder Diagram Instructions)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Data Type Conversion - Trunc, Int_to_Sint, Dint_to_Real, Bcd_To_Int …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Boolean Operations - Bit Test, Bit Set, One Shot, Semaphores …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Timers / Counters - Ton, Tp, Ctu, Ctd, Ctud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Simple Math - Add, Sub, Mul, Div, Mod, Move, Expt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Misc. Math - Abs, Sqrt, Ln, Log, Exp, Sin, Cos, Tan, Asin, Acos, Atan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Bit Shift - Shl, Shr, Ror, Rol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Logic - And, Or, Xor, Not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Selection - Sel, Max, Min, Limit, Mux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Compare - GT, GE, EQ, LE, LT, NE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String - Len, Left, Right, Mid, Concat, Insert, Delete, Replace, Find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Control - JMP, LBL, JSR, RET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All complex operations are left to the user or vendor to define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File Operations, PID, Diagnostic, For/Nxt Loop, Search, Sort are not in IEC1131-3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Extensions to the instruction set are permitted so that vendors can add instructions that their customers need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All vendors have defined their own set of extensions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Rockwell Automation controllers have significantly more capability</a:t>
            </a:r>
            <a:br>
              <a:rPr lang="en-US" altLang="en-US" sz="1600"/>
            </a:br>
            <a:r>
              <a:rPr lang="en-US" altLang="en-US" sz="1600"/>
              <a:t>with over 130 Ladder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5334000" y="1219200"/>
            <a:ext cx="3270250" cy="838200"/>
            <a:chOff x="1056" y="1632"/>
            <a:chExt cx="3692" cy="768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1082" y="1632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1082" y="1920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1706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1802" y="216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946" y="1920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2426" y="187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2714" y="187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1562" y="187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1850" y="187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610" y="182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754" y="1728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322" y="192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1322" y="225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1295" y="19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2186" y="192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2159" y="19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1802" y="225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474" y="196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V="1">
              <a:off x="2618" y="187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2810" y="1920"/>
              <a:ext cx="14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4250" y="1776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4538" y="192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4730" y="1632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4700" y="1902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1056" y="189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14" name="Group 70"/>
          <p:cNvGrpSpPr>
            <a:grpSpLocks/>
          </p:cNvGrpSpPr>
          <p:nvPr/>
        </p:nvGrpSpPr>
        <p:grpSpPr bwMode="auto">
          <a:xfrm>
            <a:off x="5334000" y="2438400"/>
            <a:ext cx="3505200" cy="990600"/>
            <a:chOff x="1680" y="1968"/>
            <a:chExt cx="2208" cy="624"/>
          </a:xfrm>
        </p:grpSpPr>
        <p:sp>
          <p:nvSpPr>
            <p:cNvPr id="6215" name="Oval 71"/>
            <p:cNvSpPr>
              <a:spLocks noChangeArrowheads="1"/>
            </p:cNvSpPr>
            <p:nvPr/>
          </p:nvSpPr>
          <p:spPr bwMode="auto">
            <a:xfrm>
              <a:off x="1872" y="225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Oval 72"/>
            <p:cNvSpPr>
              <a:spLocks noChangeArrowheads="1"/>
            </p:cNvSpPr>
            <p:nvPr/>
          </p:nvSpPr>
          <p:spPr bwMode="auto">
            <a:xfrm>
              <a:off x="2160" y="225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Line 73"/>
            <p:cNvSpPr>
              <a:spLocks noChangeShapeType="1"/>
            </p:cNvSpPr>
            <p:nvPr/>
          </p:nvSpPr>
          <p:spPr bwMode="auto">
            <a:xfrm>
              <a:off x="1920" y="220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Line 74"/>
            <p:cNvSpPr>
              <a:spLocks noChangeShapeType="1"/>
            </p:cNvSpPr>
            <p:nvPr/>
          </p:nvSpPr>
          <p:spPr bwMode="auto">
            <a:xfrm flipV="1">
              <a:off x="2064" y="206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75"/>
            <p:cNvSpPr>
              <a:spLocks noChangeArrowheads="1"/>
            </p:cNvSpPr>
            <p:nvPr/>
          </p:nvSpPr>
          <p:spPr bwMode="auto">
            <a:xfrm>
              <a:off x="1872" y="249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76"/>
            <p:cNvSpPr>
              <a:spLocks noChangeArrowheads="1"/>
            </p:cNvSpPr>
            <p:nvPr/>
          </p:nvSpPr>
          <p:spPr bwMode="auto">
            <a:xfrm>
              <a:off x="2160" y="249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77"/>
            <p:cNvSpPr>
              <a:spLocks noChangeShapeType="1"/>
            </p:cNvSpPr>
            <p:nvPr/>
          </p:nvSpPr>
          <p:spPr bwMode="auto">
            <a:xfrm>
              <a:off x="1920" y="25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Line 78"/>
            <p:cNvSpPr>
              <a:spLocks noChangeShapeType="1"/>
            </p:cNvSpPr>
            <p:nvPr/>
          </p:nvSpPr>
          <p:spPr bwMode="auto">
            <a:xfrm flipV="1">
              <a:off x="2064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Line 79"/>
            <p:cNvSpPr>
              <a:spLocks noChangeShapeType="1"/>
            </p:cNvSpPr>
            <p:nvPr/>
          </p:nvSpPr>
          <p:spPr bwMode="auto">
            <a:xfrm>
              <a:off x="2256" y="2304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Line 80"/>
            <p:cNvSpPr>
              <a:spLocks noChangeShapeType="1"/>
            </p:cNvSpPr>
            <p:nvPr/>
          </p:nvSpPr>
          <p:spPr bwMode="auto">
            <a:xfrm>
              <a:off x="2832" y="220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Line 81"/>
            <p:cNvSpPr>
              <a:spLocks noChangeShapeType="1"/>
            </p:cNvSpPr>
            <p:nvPr/>
          </p:nvSpPr>
          <p:spPr bwMode="auto">
            <a:xfrm>
              <a:off x="3552" y="230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Line 82"/>
            <p:cNvSpPr>
              <a:spLocks noChangeShapeType="1"/>
            </p:cNvSpPr>
            <p:nvPr/>
          </p:nvSpPr>
          <p:spPr bwMode="auto">
            <a:xfrm flipH="1">
              <a:off x="2304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Line 84"/>
            <p:cNvSpPr>
              <a:spLocks noChangeShapeType="1"/>
            </p:cNvSpPr>
            <p:nvPr/>
          </p:nvSpPr>
          <p:spPr bwMode="auto">
            <a:xfrm>
              <a:off x="2304" y="1968"/>
              <a:ext cx="13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Line 85"/>
            <p:cNvSpPr>
              <a:spLocks noChangeShapeType="1"/>
            </p:cNvSpPr>
            <p:nvPr/>
          </p:nvSpPr>
          <p:spPr bwMode="auto">
            <a:xfrm>
              <a:off x="3696" y="19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Line 86"/>
            <p:cNvSpPr>
              <a:spLocks noChangeShapeType="1"/>
            </p:cNvSpPr>
            <p:nvPr/>
          </p:nvSpPr>
          <p:spPr bwMode="auto">
            <a:xfrm>
              <a:off x="2256" y="2544"/>
              <a:ext cx="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Line 87"/>
            <p:cNvSpPr>
              <a:spLocks noChangeShapeType="1"/>
            </p:cNvSpPr>
            <p:nvPr/>
          </p:nvSpPr>
          <p:spPr bwMode="auto">
            <a:xfrm flipV="1">
              <a:off x="3024" y="24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Line 88"/>
            <p:cNvSpPr>
              <a:spLocks noChangeShapeType="1"/>
            </p:cNvSpPr>
            <p:nvPr/>
          </p:nvSpPr>
          <p:spPr bwMode="auto">
            <a:xfrm>
              <a:off x="3024" y="240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Line 89"/>
            <p:cNvSpPr>
              <a:spLocks noChangeShapeType="1"/>
            </p:cNvSpPr>
            <p:nvPr/>
          </p:nvSpPr>
          <p:spPr bwMode="auto">
            <a:xfrm>
              <a:off x="1680" y="201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Line 90"/>
            <p:cNvSpPr>
              <a:spLocks noChangeShapeType="1"/>
            </p:cNvSpPr>
            <p:nvPr/>
          </p:nvSpPr>
          <p:spPr bwMode="auto">
            <a:xfrm flipH="1">
              <a:off x="1680" y="230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Line 91"/>
            <p:cNvSpPr>
              <a:spLocks noChangeShapeType="1"/>
            </p:cNvSpPr>
            <p:nvPr/>
          </p:nvSpPr>
          <p:spPr bwMode="auto">
            <a:xfrm flipH="1">
              <a:off x="1680" y="254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AutoShape 92"/>
            <p:cNvSpPr>
              <a:spLocks noChangeArrowheads="1"/>
            </p:cNvSpPr>
            <p:nvPr/>
          </p:nvSpPr>
          <p:spPr bwMode="auto">
            <a:xfrm>
              <a:off x="3216" y="2160"/>
              <a:ext cx="336" cy="288"/>
            </a:xfrm>
            <a:prstGeom prst="flowChartDelay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37" name="Group 93"/>
            <p:cNvGrpSpPr>
              <a:grpSpLocks/>
            </p:cNvGrpSpPr>
            <p:nvPr/>
          </p:nvGrpSpPr>
          <p:grpSpPr bwMode="auto">
            <a:xfrm>
              <a:off x="2496" y="2064"/>
              <a:ext cx="336" cy="288"/>
              <a:chOff x="3168" y="2592"/>
              <a:chExt cx="336" cy="288"/>
            </a:xfrm>
          </p:grpSpPr>
          <p:sp>
            <p:nvSpPr>
              <p:cNvPr id="6238" name="Freeform 94"/>
              <p:cNvSpPr>
                <a:spLocks/>
              </p:cNvSpPr>
              <p:nvPr/>
            </p:nvSpPr>
            <p:spPr bwMode="auto">
              <a:xfrm>
                <a:off x="3168" y="2592"/>
                <a:ext cx="48" cy="288"/>
              </a:xfrm>
              <a:custGeom>
                <a:avLst/>
                <a:gdLst>
                  <a:gd name="T0" fmla="*/ 0 w 48"/>
                  <a:gd name="T1" fmla="*/ 0 h 288"/>
                  <a:gd name="T2" fmla="*/ 48 w 48"/>
                  <a:gd name="T3" fmla="*/ 144 h 288"/>
                  <a:gd name="T4" fmla="*/ 0 w 4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288">
                    <a:moveTo>
                      <a:pt x="0" y="0"/>
                    </a:moveTo>
                    <a:cubicBezTo>
                      <a:pt x="24" y="48"/>
                      <a:pt x="48" y="96"/>
                      <a:pt x="48" y="144"/>
                    </a:cubicBezTo>
                    <a:cubicBezTo>
                      <a:pt x="48" y="192"/>
                      <a:pt x="24" y="240"/>
                      <a:pt x="0" y="288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9" name="Freeform 95"/>
              <p:cNvSpPr>
                <a:spLocks/>
              </p:cNvSpPr>
              <p:nvPr/>
            </p:nvSpPr>
            <p:spPr bwMode="auto">
              <a:xfrm>
                <a:off x="3168" y="2592"/>
                <a:ext cx="336" cy="288"/>
              </a:xfrm>
              <a:custGeom>
                <a:avLst/>
                <a:gdLst>
                  <a:gd name="T0" fmla="*/ 0 w 336"/>
                  <a:gd name="T1" fmla="*/ 0 h 288"/>
                  <a:gd name="T2" fmla="*/ 336 w 336"/>
                  <a:gd name="T3" fmla="*/ 144 h 288"/>
                  <a:gd name="T4" fmla="*/ 0 w 336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288">
                    <a:moveTo>
                      <a:pt x="0" y="0"/>
                    </a:moveTo>
                    <a:cubicBezTo>
                      <a:pt x="168" y="48"/>
                      <a:pt x="336" y="96"/>
                      <a:pt x="336" y="144"/>
                    </a:cubicBezTo>
                    <a:cubicBezTo>
                      <a:pt x="336" y="192"/>
                      <a:pt x="168" y="240"/>
                      <a:pt x="0" y="288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0" name="Group 96"/>
          <p:cNvGrpSpPr>
            <a:grpSpLocks/>
          </p:cNvGrpSpPr>
          <p:nvPr/>
        </p:nvGrpSpPr>
        <p:grpSpPr bwMode="auto">
          <a:xfrm>
            <a:off x="5334000" y="3810000"/>
            <a:ext cx="3733800" cy="990600"/>
            <a:chOff x="912" y="2448"/>
            <a:chExt cx="2640" cy="624"/>
          </a:xfrm>
        </p:grpSpPr>
        <p:sp>
          <p:nvSpPr>
            <p:cNvPr id="6241" name="Oval 9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2" name="Oval 98"/>
            <p:cNvSpPr>
              <a:spLocks noChangeArrowheads="1"/>
            </p:cNvSpPr>
            <p:nvPr/>
          </p:nvSpPr>
          <p:spPr bwMode="auto">
            <a:xfrm>
              <a:off x="1392" y="26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99"/>
            <p:cNvSpPr>
              <a:spLocks noChangeShapeType="1"/>
            </p:cNvSpPr>
            <p:nvPr/>
          </p:nvSpPr>
          <p:spPr bwMode="auto">
            <a:xfrm>
              <a:off x="1152" y="25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100"/>
            <p:cNvSpPr>
              <a:spLocks noChangeShapeType="1"/>
            </p:cNvSpPr>
            <p:nvPr/>
          </p:nvSpPr>
          <p:spPr bwMode="auto">
            <a:xfrm flipV="1">
              <a:off x="1296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Oval 101"/>
            <p:cNvSpPr>
              <a:spLocks noChangeArrowheads="1"/>
            </p:cNvSpPr>
            <p:nvPr/>
          </p:nvSpPr>
          <p:spPr bwMode="auto">
            <a:xfrm>
              <a:off x="1104" y="288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" name="Oval 102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Line 103"/>
            <p:cNvSpPr>
              <a:spLocks noChangeShapeType="1"/>
            </p:cNvSpPr>
            <p:nvPr/>
          </p:nvSpPr>
          <p:spPr bwMode="auto">
            <a:xfrm>
              <a:off x="1152" y="297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Line 104"/>
            <p:cNvSpPr>
              <a:spLocks noChangeShapeType="1"/>
            </p:cNvSpPr>
            <p:nvPr/>
          </p:nvSpPr>
          <p:spPr bwMode="auto">
            <a:xfrm flipV="1">
              <a:off x="1296" y="28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Line 105"/>
            <p:cNvSpPr>
              <a:spLocks noChangeShapeType="1"/>
            </p:cNvSpPr>
            <p:nvPr/>
          </p:nvSpPr>
          <p:spPr bwMode="auto">
            <a:xfrm>
              <a:off x="1488" y="2688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Line 106"/>
            <p:cNvSpPr>
              <a:spLocks noChangeShapeType="1"/>
            </p:cNvSpPr>
            <p:nvPr/>
          </p:nvSpPr>
          <p:spPr bwMode="auto">
            <a:xfrm>
              <a:off x="1488" y="2928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Line 107"/>
            <p:cNvSpPr>
              <a:spLocks noChangeShapeType="1"/>
            </p:cNvSpPr>
            <p:nvPr/>
          </p:nvSpPr>
          <p:spPr bwMode="auto">
            <a:xfrm>
              <a:off x="912" y="244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Line 108"/>
            <p:cNvSpPr>
              <a:spLocks noChangeShapeType="1"/>
            </p:cNvSpPr>
            <p:nvPr/>
          </p:nvSpPr>
          <p:spPr bwMode="auto">
            <a:xfrm flipH="1">
              <a:off x="912" y="268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" name="Line 109"/>
            <p:cNvSpPr>
              <a:spLocks noChangeShapeType="1"/>
            </p:cNvSpPr>
            <p:nvPr/>
          </p:nvSpPr>
          <p:spPr bwMode="auto">
            <a:xfrm flipH="1">
              <a:off x="912" y="292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" name="AutoShape 110"/>
            <p:cNvSpPr>
              <a:spLocks noChangeArrowheads="1"/>
            </p:cNvSpPr>
            <p:nvPr/>
          </p:nvSpPr>
          <p:spPr bwMode="auto">
            <a:xfrm rot="5400000">
              <a:off x="1704" y="2616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AutoShape 111"/>
            <p:cNvSpPr>
              <a:spLocks noChangeArrowheads="1"/>
            </p:cNvSpPr>
            <p:nvPr/>
          </p:nvSpPr>
          <p:spPr bwMode="auto">
            <a:xfrm rot="5400000">
              <a:off x="1704" y="2856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2256" y="2448"/>
              <a:ext cx="672" cy="6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Line 113"/>
            <p:cNvSpPr>
              <a:spLocks noChangeShapeType="1"/>
            </p:cNvSpPr>
            <p:nvPr/>
          </p:nvSpPr>
          <p:spPr bwMode="auto">
            <a:xfrm flipH="1">
              <a:off x="1824" y="2592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Line 114"/>
            <p:cNvSpPr>
              <a:spLocks noChangeShapeType="1"/>
            </p:cNvSpPr>
            <p:nvPr/>
          </p:nvSpPr>
          <p:spPr bwMode="auto">
            <a:xfrm>
              <a:off x="1872" y="268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Line 115"/>
            <p:cNvSpPr>
              <a:spLocks noChangeShapeType="1"/>
            </p:cNvSpPr>
            <p:nvPr/>
          </p:nvSpPr>
          <p:spPr bwMode="auto">
            <a:xfrm>
              <a:off x="1872" y="292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Line 116"/>
            <p:cNvSpPr>
              <a:spLocks noChangeShapeType="1"/>
            </p:cNvSpPr>
            <p:nvPr/>
          </p:nvSpPr>
          <p:spPr bwMode="auto">
            <a:xfrm>
              <a:off x="1824" y="2592"/>
              <a:ext cx="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" name="Line 117"/>
            <p:cNvSpPr>
              <a:spLocks noChangeShapeType="1"/>
            </p:cNvSpPr>
            <p:nvPr/>
          </p:nvSpPr>
          <p:spPr bwMode="auto">
            <a:xfrm flipH="1">
              <a:off x="1824" y="2832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" name="Line 118"/>
            <p:cNvSpPr>
              <a:spLocks noChangeShapeType="1"/>
            </p:cNvSpPr>
            <p:nvPr/>
          </p:nvSpPr>
          <p:spPr bwMode="auto">
            <a:xfrm>
              <a:off x="1824" y="2832"/>
              <a:ext cx="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" name="AutoShape 119"/>
            <p:cNvSpPr>
              <a:spLocks noChangeArrowheads="1"/>
            </p:cNvSpPr>
            <p:nvPr/>
          </p:nvSpPr>
          <p:spPr bwMode="auto">
            <a:xfrm rot="5400000">
              <a:off x="3240" y="2712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4" name="Line 120"/>
            <p:cNvSpPr>
              <a:spLocks noChangeShapeType="1"/>
            </p:cNvSpPr>
            <p:nvPr/>
          </p:nvSpPr>
          <p:spPr bwMode="auto">
            <a:xfrm>
              <a:off x="2928" y="278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5" name="Text Box 121"/>
            <p:cNvSpPr txBox="1">
              <a:spLocks noChangeArrowheads="1"/>
            </p:cNvSpPr>
            <p:nvPr/>
          </p:nvSpPr>
          <p:spPr bwMode="auto">
            <a:xfrm>
              <a:off x="2352" y="2640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CPU</a:t>
              </a:r>
            </a:p>
          </p:txBody>
        </p:sp>
        <p:sp>
          <p:nvSpPr>
            <p:cNvPr id="6266" name="Line 122"/>
            <p:cNvSpPr>
              <a:spLocks noChangeShapeType="1"/>
            </p:cNvSpPr>
            <p:nvPr/>
          </p:nvSpPr>
          <p:spPr bwMode="auto">
            <a:xfrm>
              <a:off x="3408" y="2784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" name="Rectangle 1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Origins of Ladder Diagram</a:t>
            </a:r>
          </a:p>
        </p:txBody>
      </p:sp>
      <p:sp>
        <p:nvSpPr>
          <p:cNvPr id="6268" name="Rectangle 12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876800" cy="4953000"/>
          </a:xfrm>
        </p:spPr>
        <p:txBody>
          <a:bodyPr/>
          <a:lstStyle/>
          <a:p>
            <a:r>
              <a:rPr lang="en-US" altLang="en-US" sz="1800"/>
              <a:t>The Ladder Diagram (LD) programming language originated from the graphical representation used to design an electrical control system</a:t>
            </a:r>
          </a:p>
          <a:p>
            <a:pPr lvl="1"/>
            <a:r>
              <a:rPr lang="en-US" altLang="en-US" sz="1600"/>
              <a:t>Control decisions were made using relays</a:t>
            </a:r>
          </a:p>
          <a:p>
            <a:r>
              <a:rPr lang="en-US" altLang="en-US" sz="1800"/>
              <a:t>After a while Relays were replaced by logic circuits</a:t>
            </a:r>
          </a:p>
          <a:p>
            <a:pPr lvl="1"/>
            <a:r>
              <a:rPr lang="en-US" altLang="en-US" sz="1600"/>
              <a:t>Logic gates used to make control decisions</a:t>
            </a:r>
          </a:p>
          <a:p>
            <a:r>
              <a:rPr lang="en-US" altLang="en-US" sz="1800"/>
              <a:t>Finally CPUs were added to take over the function of the logic circuits</a:t>
            </a:r>
          </a:p>
          <a:p>
            <a:pPr lvl="1"/>
            <a:r>
              <a:rPr lang="en-US" altLang="en-US" sz="1600"/>
              <a:t>I/O Devices wired to buffer transistors</a:t>
            </a:r>
          </a:p>
          <a:p>
            <a:pPr lvl="1"/>
            <a:r>
              <a:rPr lang="en-US" altLang="en-US" sz="1600"/>
              <a:t>Control decisions accomplished through programming</a:t>
            </a:r>
          </a:p>
          <a:p>
            <a:r>
              <a:rPr lang="en-US" altLang="en-US" sz="1800"/>
              <a:t>Relay Logic representation (or LD) was developed to make program creation and maintenance easier</a:t>
            </a:r>
          </a:p>
          <a:p>
            <a:pPr lvl="1"/>
            <a:r>
              <a:rPr lang="en-US" altLang="en-US" sz="1600"/>
              <a:t>Computer based graphical representation of wiring diagrams that was easy to understand</a:t>
            </a:r>
          </a:p>
          <a:p>
            <a:pPr lvl="1"/>
            <a:r>
              <a:rPr lang="en-US" altLang="en-US" sz="1600"/>
              <a:t>Reduced training and support cost</a:t>
            </a:r>
          </a:p>
        </p:txBody>
      </p:sp>
      <p:grpSp>
        <p:nvGrpSpPr>
          <p:cNvPr id="6288" name="Group 144"/>
          <p:cNvGrpSpPr>
            <a:grpSpLocks/>
          </p:cNvGrpSpPr>
          <p:nvPr/>
        </p:nvGrpSpPr>
        <p:grpSpPr bwMode="auto">
          <a:xfrm>
            <a:off x="5334000" y="5181600"/>
            <a:ext cx="3276600" cy="914400"/>
            <a:chOff x="3360" y="3168"/>
            <a:chExt cx="2064" cy="576"/>
          </a:xfrm>
        </p:grpSpPr>
        <p:sp>
          <p:nvSpPr>
            <p:cNvPr id="6269" name="Line 125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0" name="Line 126"/>
            <p:cNvSpPr>
              <a:spLocks noChangeShapeType="1"/>
            </p:cNvSpPr>
            <p:nvPr/>
          </p:nvSpPr>
          <p:spPr bwMode="auto">
            <a:xfrm>
              <a:off x="3360" y="331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1" name="Line 127"/>
            <p:cNvSpPr>
              <a:spLocks noChangeShapeType="1"/>
            </p:cNvSpPr>
            <p:nvPr/>
          </p:nvSpPr>
          <p:spPr bwMode="auto">
            <a:xfrm>
              <a:off x="3648" y="32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2" name="Line 128"/>
            <p:cNvSpPr>
              <a:spLocks noChangeShapeType="1"/>
            </p:cNvSpPr>
            <p:nvPr/>
          </p:nvSpPr>
          <p:spPr bwMode="auto">
            <a:xfrm>
              <a:off x="3792" y="32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4" name="Line 130"/>
            <p:cNvSpPr>
              <a:spLocks noChangeShapeType="1"/>
            </p:cNvSpPr>
            <p:nvPr/>
          </p:nvSpPr>
          <p:spPr bwMode="auto">
            <a:xfrm>
              <a:off x="3648" y="350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5" name="Line 131"/>
            <p:cNvSpPr>
              <a:spLocks noChangeShapeType="1"/>
            </p:cNvSpPr>
            <p:nvPr/>
          </p:nvSpPr>
          <p:spPr bwMode="auto">
            <a:xfrm>
              <a:off x="3792" y="350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6" name="Line 132"/>
            <p:cNvSpPr>
              <a:spLocks noChangeShapeType="1"/>
            </p:cNvSpPr>
            <p:nvPr/>
          </p:nvSpPr>
          <p:spPr bwMode="auto">
            <a:xfrm>
              <a:off x="4080" y="32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" name="Line 133"/>
            <p:cNvSpPr>
              <a:spLocks noChangeShapeType="1"/>
            </p:cNvSpPr>
            <p:nvPr/>
          </p:nvSpPr>
          <p:spPr bwMode="auto">
            <a:xfrm>
              <a:off x="4224" y="32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" name="Line 134"/>
            <p:cNvSpPr>
              <a:spLocks noChangeShapeType="1"/>
            </p:cNvSpPr>
            <p:nvPr/>
          </p:nvSpPr>
          <p:spPr bwMode="auto">
            <a:xfrm flipV="1">
              <a:off x="4128" y="3216"/>
              <a:ext cx="4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9" name="Line 135"/>
            <p:cNvSpPr>
              <a:spLocks noChangeShapeType="1"/>
            </p:cNvSpPr>
            <p:nvPr/>
          </p:nvSpPr>
          <p:spPr bwMode="auto">
            <a:xfrm>
              <a:off x="3792" y="331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0" name="Line 136"/>
            <p:cNvSpPr>
              <a:spLocks noChangeShapeType="1"/>
            </p:cNvSpPr>
            <p:nvPr/>
          </p:nvSpPr>
          <p:spPr bwMode="auto">
            <a:xfrm flipH="1">
              <a:off x="3504" y="3600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1" name="Line 137"/>
            <p:cNvSpPr>
              <a:spLocks noChangeShapeType="1"/>
            </p:cNvSpPr>
            <p:nvPr/>
          </p:nvSpPr>
          <p:spPr bwMode="auto">
            <a:xfrm flipH="1">
              <a:off x="3792" y="3600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2" name="Line 138"/>
            <p:cNvSpPr>
              <a:spLocks noChangeShapeType="1"/>
            </p:cNvSpPr>
            <p:nvPr/>
          </p:nvSpPr>
          <p:spPr bwMode="auto">
            <a:xfrm flipV="1">
              <a:off x="3504" y="3312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3" name="Line 139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4" name="Line 140"/>
            <p:cNvSpPr>
              <a:spLocks noChangeShapeType="1"/>
            </p:cNvSpPr>
            <p:nvPr/>
          </p:nvSpPr>
          <p:spPr bwMode="auto">
            <a:xfrm>
              <a:off x="4224" y="3312"/>
              <a:ext cx="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5" name="Oval 141"/>
            <p:cNvSpPr>
              <a:spLocks noChangeArrowheads="1"/>
            </p:cNvSpPr>
            <p:nvPr/>
          </p:nvSpPr>
          <p:spPr bwMode="auto">
            <a:xfrm>
              <a:off x="4992" y="32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6" name="Line 142"/>
            <p:cNvSpPr>
              <a:spLocks noChangeShapeType="1"/>
            </p:cNvSpPr>
            <p:nvPr/>
          </p:nvSpPr>
          <p:spPr bwMode="auto">
            <a:xfrm>
              <a:off x="5184" y="33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" name="Line 143"/>
            <p:cNvSpPr>
              <a:spLocks noChangeShapeType="1"/>
            </p:cNvSpPr>
            <p:nvPr/>
          </p:nvSpPr>
          <p:spPr bwMode="auto">
            <a:xfrm>
              <a:off x="5424" y="3168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89" name="Text Box 145"/>
          <p:cNvSpPr txBox="1">
            <a:spLocks noChangeArrowheads="1"/>
          </p:cNvSpPr>
          <p:nvPr/>
        </p:nvSpPr>
        <p:spPr bwMode="auto">
          <a:xfrm>
            <a:off x="6689725" y="2652713"/>
            <a:ext cx="46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OR</a:t>
            </a:r>
          </a:p>
        </p:txBody>
      </p:sp>
      <p:sp>
        <p:nvSpPr>
          <p:cNvPr id="6290" name="Text Box 146"/>
          <p:cNvSpPr txBox="1">
            <a:spLocks noChangeArrowheads="1"/>
          </p:cNvSpPr>
          <p:nvPr/>
        </p:nvSpPr>
        <p:spPr bwMode="auto">
          <a:xfrm>
            <a:off x="7696200" y="281940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914400" y="1295400"/>
            <a:ext cx="2133600" cy="4876800"/>
            <a:chOff x="288" y="528"/>
            <a:chExt cx="1632" cy="4077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28"/>
              <a:ext cx="1632" cy="1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680"/>
              <a:ext cx="1632" cy="1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0"/>
              <a:ext cx="1632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4128"/>
              <a:ext cx="1632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400"/>
            <a:ext cx="404495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505200" y="2971800"/>
            <a:ext cx="511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Arial" charset="0"/>
              </a:rPr>
              <a:t>=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557713" y="2373313"/>
            <a:ext cx="3873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 b="1">
                <a:latin typeface="Arial" charset="0"/>
              </a:rPr>
              <a:t>Rockwell Automation FIFO Load Instruction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38200" y="762000"/>
            <a:ext cx="2160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>
                <a:latin typeface="Arial" charset="0"/>
              </a:rPr>
              <a:t>IEC1131-3 Load FIFO Logic</a:t>
            </a: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715000" y="4419600"/>
            <a:ext cx="2438400" cy="838200"/>
          </a:xfrm>
          <a:prstGeom prst="wedgeRoundRectCallout">
            <a:avLst>
              <a:gd name="adj1" fmla="val 23894"/>
              <a:gd name="adj2" fmla="val -11079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charset="0"/>
              </a:rPr>
              <a:t>1 Rung of Logic</a:t>
            </a:r>
          </a:p>
          <a:p>
            <a:pPr algn="ctr"/>
            <a:r>
              <a:rPr lang="en-US" altLang="en-US" sz="1400" b="1">
                <a:latin typeface="Arial" charset="0"/>
              </a:rPr>
              <a:t>1 Instruction</a:t>
            </a:r>
          </a:p>
          <a:p>
            <a:pPr algn="ctr"/>
            <a:r>
              <a:rPr lang="en-US" altLang="en-US" sz="1400" b="1">
                <a:latin typeface="Arial" charset="0"/>
              </a:rPr>
              <a:t>Minutes to code and debug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352800" y="4800600"/>
            <a:ext cx="2286000" cy="914400"/>
          </a:xfrm>
          <a:prstGeom prst="wedgeRoundRectCallout">
            <a:avLst>
              <a:gd name="adj1" fmla="val -62153"/>
              <a:gd name="adj2" fmla="val -13975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charset="0"/>
              </a:rPr>
              <a:t>11 Rungs of Logic</a:t>
            </a:r>
          </a:p>
          <a:p>
            <a:pPr algn="ctr"/>
            <a:r>
              <a:rPr lang="en-US" altLang="en-US" sz="1400" b="1">
                <a:latin typeface="Arial" charset="0"/>
              </a:rPr>
              <a:t>17 Instructions </a:t>
            </a:r>
          </a:p>
          <a:p>
            <a:pPr algn="ctr"/>
            <a:r>
              <a:rPr lang="en-US" altLang="en-US" sz="1400" b="1">
                <a:latin typeface="Arial" charset="0"/>
              </a:rPr>
              <a:t>Hours to code and debug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3313"/>
          </a:xfrm>
        </p:spPr>
        <p:txBody>
          <a:bodyPr/>
          <a:lstStyle/>
          <a:p>
            <a:r>
              <a:rPr lang="en-US" altLang="en-US"/>
              <a:t>Extensions to IEC provide code</a:t>
            </a:r>
            <a:br>
              <a:rPr lang="en-US" altLang="en-US"/>
            </a:br>
            <a:r>
              <a:rPr lang="en-US" altLang="en-US"/>
              <a:t>optimization and ease of use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3313"/>
          </a:xfrm>
        </p:spPr>
        <p:txBody>
          <a:bodyPr/>
          <a:lstStyle/>
          <a:p>
            <a:r>
              <a:rPr lang="en-US" altLang="en-US"/>
              <a:t>Rockwell Automation</a:t>
            </a:r>
            <a:br>
              <a:rPr lang="en-US" altLang="en-US"/>
            </a:br>
            <a:r>
              <a:rPr lang="en-US" altLang="en-US"/>
              <a:t>Instruction Extension to IEC1131-3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495800"/>
          </a:xfrm>
        </p:spPr>
        <p:txBody>
          <a:bodyPr/>
          <a:lstStyle/>
          <a:p>
            <a:r>
              <a:rPr lang="en-US" altLang="en-US" sz="1800"/>
              <a:t>FIFO &amp; LIFO  - FFL, FFU, LFL, LFU</a:t>
            </a:r>
          </a:p>
          <a:p>
            <a:r>
              <a:rPr lang="en-US" altLang="en-US" sz="1800"/>
              <a:t>File math and search - FAL, FSC</a:t>
            </a:r>
          </a:p>
          <a:p>
            <a:r>
              <a:rPr lang="en-US" altLang="en-US" sz="1800"/>
              <a:t>Table operations - SRT, STD, AVE</a:t>
            </a:r>
          </a:p>
          <a:p>
            <a:r>
              <a:rPr lang="en-US" altLang="en-US" sz="1800"/>
              <a:t>Sequencers - SQI, SQL, SQO, SDS</a:t>
            </a:r>
          </a:p>
          <a:p>
            <a:r>
              <a:rPr lang="en-US" altLang="en-US" sz="1800"/>
              <a:t>Diagnostics - DDT, DFA, FBC</a:t>
            </a:r>
          </a:p>
          <a:p>
            <a:r>
              <a:rPr lang="en-US" altLang="en-US" sz="1800"/>
              <a:t>Compare - CMP, MEQ</a:t>
            </a:r>
          </a:p>
          <a:p>
            <a:r>
              <a:rPr lang="en-US" altLang="en-US" sz="1800"/>
              <a:t>Compute - CPT, NEG</a:t>
            </a:r>
          </a:p>
          <a:p>
            <a:r>
              <a:rPr lang="en-US" altLang="en-US" sz="1800"/>
              <a:t>Data moves - MVM, COP, BTD</a:t>
            </a:r>
          </a:p>
          <a:p>
            <a:r>
              <a:rPr lang="en-US" altLang="en-US" sz="1800"/>
              <a:t>Program Control - AFI, NOP, MCR, TND</a:t>
            </a:r>
          </a:p>
          <a:p>
            <a:r>
              <a:rPr lang="en-US" altLang="en-US" sz="1800"/>
              <a:t>Interrupt Services - UID, UIE</a:t>
            </a:r>
          </a:p>
          <a:p>
            <a:r>
              <a:rPr lang="en-US" altLang="en-US" sz="1800"/>
              <a:t>Retentive Timer -  RTO</a:t>
            </a:r>
          </a:p>
          <a:p>
            <a:r>
              <a:rPr lang="en-US" altLang="en-US" sz="1800"/>
              <a:t>Ladder Loop Instruction - FOR, NXT</a:t>
            </a:r>
          </a:p>
          <a:p>
            <a:r>
              <a:rPr lang="en-US" altLang="en-US" sz="1800"/>
              <a:t>Process - PID</a:t>
            </a:r>
          </a:p>
          <a:p>
            <a:r>
              <a:rPr lang="en-US" altLang="en-US" sz="1800"/>
              <a:t>Motion - 30+ instructions to perform closed loop servo control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590800" y="4800600"/>
            <a:ext cx="2209800" cy="114300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Rung?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3200400"/>
          </a:xfrm>
        </p:spPr>
        <p:txBody>
          <a:bodyPr/>
          <a:lstStyle/>
          <a:p>
            <a:r>
              <a:rPr lang="en-US" altLang="en-US"/>
              <a:t>A rung of ladder diagram code can contain both input and output instructions</a:t>
            </a:r>
          </a:p>
          <a:p>
            <a:pPr lvl="1"/>
            <a:r>
              <a:rPr lang="en-US" altLang="en-US"/>
              <a:t>Input instructions perform a comparison or test and set the rung state based on the outcome</a:t>
            </a:r>
          </a:p>
          <a:p>
            <a:pPr lvl="2"/>
            <a:r>
              <a:rPr lang="en-US" altLang="en-US"/>
              <a:t>Normally left justified on the rung</a:t>
            </a:r>
          </a:p>
          <a:p>
            <a:pPr lvl="1"/>
            <a:r>
              <a:rPr lang="en-US" altLang="en-US"/>
              <a:t>Output instructions examine the rung state and execute some operation or function</a:t>
            </a:r>
          </a:p>
          <a:p>
            <a:pPr lvl="2"/>
            <a:r>
              <a:rPr lang="en-US" altLang="en-US"/>
              <a:t>In some cases output instructions can set the rung state</a:t>
            </a:r>
          </a:p>
          <a:p>
            <a:pPr lvl="2"/>
            <a:r>
              <a:rPr lang="en-US" altLang="en-US"/>
              <a:t>Normally right justified on the rung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819400" y="4800600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Input Instruction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4953000" y="4800600"/>
            <a:ext cx="2209800" cy="114300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092700" y="4800600"/>
            <a:ext cx="198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Output Instruction</a:t>
            </a:r>
          </a:p>
        </p:txBody>
      </p:sp>
      <p:grpSp>
        <p:nvGrpSpPr>
          <p:cNvPr id="43037" name="Group 29"/>
          <p:cNvGrpSpPr>
            <a:grpSpLocks/>
          </p:cNvGrpSpPr>
          <p:nvPr/>
        </p:nvGrpSpPr>
        <p:grpSpPr bwMode="auto">
          <a:xfrm>
            <a:off x="2438400" y="5181600"/>
            <a:ext cx="4876800" cy="762000"/>
            <a:chOff x="1536" y="3264"/>
            <a:chExt cx="3072" cy="480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536" y="3264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536" y="3470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904" y="3333"/>
              <a:ext cx="0" cy="2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089" y="3333"/>
              <a:ext cx="0" cy="2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457" y="3333"/>
              <a:ext cx="0" cy="2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641" y="3333"/>
              <a:ext cx="0" cy="2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2518" y="3333"/>
              <a:ext cx="62" cy="2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2089" y="3470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2640" y="3456"/>
              <a:ext cx="1415" cy="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20"/>
            <p:cNvSpPr>
              <a:spLocks noChangeArrowheads="1"/>
            </p:cNvSpPr>
            <p:nvPr/>
          </p:nvSpPr>
          <p:spPr bwMode="auto">
            <a:xfrm>
              <a:off x="4055" y="3333"/>
              <a:ext cx="246" cy="274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4301" y="3470"/>
              <a:ext cx="3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608" y="3264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3200400" y="3962400"/>
            <a:ext cx="1905000" cy="129540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1905000" y="3962400"/>
            <a:ext cx="1295400" cy="2057400"/>
          </a:xfrm>
          <a:prstGeom prst="rect">
            <a:avLst/>
          </a:prstGeom>
          <a:solidFill>
            <a:srgbClr val="DDDDD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Series Vs Parallel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Ladder Diagram input instructions perform logical AND and OR operations in and easy to understand format</a:t>
            </a:r>
          </a:p>
          <a:p>
            <a:pPr lvl="1"/>
            <a:r>
              <a:rPr lang="en-US" altLang="en-US" sz="2000"/>
              <a:t>If all Input Instructions in series must all be true for outputs to execute (AND)</a:t>
            </a:r>
          </a:p>
          <a:p>
            <a:pPr lvl="1"/>
            <a:r>
              <a:rPr lang="en-US" altLang="en-US" sz="2000"/>
              <a:t>If any input instruction in parallel is true, the outputs will execute (OR)</a:t>
            </a:r>
          </a:p>
          <a:p>
            <a:r>
              <a:rPr lang="en-US" altLang="en-US" sz="2400"/>
              <a:t>Paralleling outputs allows multiple operations to occur based on the same input criteria</a:t>
            </a:r>
          </a:p>
        </p:txBody>
      </p:sp>
      <p:grpSp>
        <p:nvGrpSpPr>
          <p:cNvPr id="42014" name="Group 30"/>
          <p:cNvGrpSpPr>
            <a:grpSpLocks/>
          </p:cNvGrpSpPr>
          <p:nvPr/>
        </p:nvGrpSpPr>
        <p:grpSpPr bwMode="auto">
          <a:xfrm>
            <a:off x="1752600" y="4267200"/>
            <a:ext cx="5791200" cy="1524000"/>
            <a:chOff x="1152" y="2688"/>
            <a:chExt cx="2496" cy="576"/>
          </a:xfrm>
        </p:grpSpPr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1152" y="2688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152" y="2832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1440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584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1440" y="302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1584" y="302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1872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2016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 flipV="1">
              <a:off x="1920" y="2736"/>
              <a:ext cx="48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1584" y="2832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 flipH="1">
              <a:off x="1296" y="3120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>
              <a:off x="1584" y="3120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V="1">
              <a:off x="1296" y="283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 flipV="1">
              <a:off x="1728" y="283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2448" y="2832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Oval 20"/>
            <p:cNvSpPr>
              <a:spLocks noChangeArrowheads="1"/>
            </p:cNvSpPr>
            <p:nvPr/>
          </p:nvSpPr>
          <p:spPr bwMode="auto">
            <a:xfrm>
              <a:off x="3216" y="2736"/>
              <a:ext cx="192" cy="19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3408" y="283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3648" y="2688"/>
              <a:ext cx="0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2016" y="2832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2448" y="2736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 flipH="1">
              <a:off x="3072" y="3120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 flipV="1">
              <a:off x="3072" y="283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Oval 28"/>
            <p:cNvSpPr>
              <a:spLocks noChangeArrowheads="1"/>
            </p:cNvSpPr>
            <p:nvPr/>
          </p:nvSpPr>
          <p:spPr bwMode="auto">
            <a:xfrm>
              <a:off x="3216" y="3024"/>
              <a:ext cx="192" cy="192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3408" y="312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2292350" y="56388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OR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3810000" y="4876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AND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2438400" y="4038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A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2438400" y="4876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B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3467100" y="4052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C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4451350" y="4038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D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1676400" y="6096000"/>
            <a:ext cx="571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Arial" charset="0"/>
              </a:rPr>
              <a:t>IF ((A OR B) AND (NOT C) AND D) THEN E=1; F=1 END_IF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6591300" y="3976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E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6597650" y="4876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F</a:t>
            </a:r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3124200" y="5257800"/>
            <a:ext cx="9906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Arial" charset="0"/>
              </a:rPr>
              <a:t>Branches</a:t>
            </a:r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5257800" y="5257800"/>
            <a:ext cx="8382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Ladder Logic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828800"/>
          </a:xfrm>
        </p:spPr>
        <p:txBody>
          <a:bodyPr/>
          <a:lstStyle/>
          <a:p>
            <a:r>
              <a:rPr lang="en-US" altLang="en-US"/>
              <a:t>Rungs of Ladder diagram are solved from Left to right and top to bottom</a:t>
            </a:r>
          </a:p>
          <a:p>
            <a:r>
              <a:rPr lang="en-US" altLang="en-US"/>
              <a:t>Branches within rungs are solved top left to bottom right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667000" y="35052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943600" y="3505200"/>
            <a:ext cx="0" cy="2819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5181600" y="3810000"/>
            <a:ext cx="762000" cy="304800"/>
            <a:chOff x="2448" y="2400"/>
            <a:chExt cx="480" cy="192"/>
          </a:xfrm>
        </p:grpSpPr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 flipV="1">
              <a:off x="2448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 flipV="1">
              <a:off x="278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3352800" y="3810000"/>
            <a:ext cx="685800" cy="304800"/>
            <a:chOff x="1824" y="2400"/>
            <a:chExt cx="432" cy="192"/>
          </a:xfrm>
        </p:grpSpPr>
        <p:grpSp>
          <p:nvGrpSpPr>
            <p:cNvPr id="21518" name="Group 14"/>
            <p:cNvGrpSpPr>
              <a:grpSpLocks/>
            </p:cNvGrpSpPr>
            <p:nvPr/>
          </p:nvGrpSpPr>
          <p:grpSpPr bwMode="auto">
            <a:xfrm>
              <a:off x="1824" y="2400"/>
              <a:ext cx="432" cy="192"/>
              <a:chOff x="1824" y="2400"/>
              <a:chExt cx="432" cy="192"/>
            </a:xfrm>
          </p:grpSpPr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 flipH="1" flipV="1">
                <a:off x="1824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H="1" flipV="1">
                <a:off x="2112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2016" y="2400"/>
              <a:ext cx="4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2667000" y="3810000"/>
            <a:ext cx="685800" cy="304800"/>
            <a:chOff x="1824" y="2400"/>
            <a:chExt cx="432" cy="192"/>
          </a:xfrm>
        </p:grpSpPr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2667000" y="4343400"/>
            <a:ext cx="685800" cy="304800"/>
            <a:chOff x="1824" y="2400"/>
            <a:chExt cx="432" cy="192"/>
          </a:xfrm>
        </p:grpSpPr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31" name="Line 27"/>
          <p:cNvSpPr>
            <a:spLocks noChangeShapeType="1"/>
          </p:cNvSpPr>
          <p:nvPr/>
        </p:nvSpPr>
        <p:spPr bwMode="auto">
          <a:xfrm flipV="1">
            <a:off x="3352800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4038600" y="3962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2667000" y="4876800"/>
            <a:ext cx="685800" cy="304800"/>
            <a:chOff x="1824" y="2400"/>
            <a:chExt cx="432" cy="192"/>
          </a:xfrm>
        </p:grpSpPr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44" name="Group 40"/>
          <p:cNvGrpSpPr>
            <a:grpSpLocks/>
          </p:cNvGrpSpPr>
          <p:nvPr/>
        </p:nvGrpSpPr>
        <p:grpSpPr bwMode="auto">
          <a:xfrm>
            <a:off x="3352800" y="4852988"/>
            <a:ext cx="685800" cy="396875"/>
            <a:chOff x="2112" y="3057"/>
            <a:chExt cx="432" cy="250"/>
          </a:xfrm>
        </p:grpSpPr>
        <p:grpSp>
          <p:nvGrpSpPr>
            <p:cNvPr id="21538" name="Group 34"/>
            <p:cNvGrpSpPr>
              <a:grpSpLocks/>
            </p:cNvGrpSpPr>
            <p:nvPr/>
          </p:nvGrpSpPr>
          <p:grpSpPr bwMode="auto">
            <a:xfrm>
              <a:off x="2112" y="3072"/>
              <a:ext cx="432" cy="192"/>
              <a:chOff x="1824" y="2400"/>
              <a:chExt cx="432" cy="192"/>
            </a:xfrm>
          </p:grpSpPr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 flipH="1" flipV="1">
                <a:off x="1824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Line 38"/>
              <p:cNvSpPr>
                <a:spLocks noChangeShapeType="1"/>
              </p:cNvSpPr>
              <p:nvPr/>
            </p:nvSpPr>
            <p:spPr bwMode="auto">
              <a:xfrm flipH="1" flipV="1">
                <a:off x="2112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202" y="3057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 P</a:t>
              </a:r>
            </a:p>
          </p:txBody>
        </p:sp>
      </p:grpSp>
      <p:grpSp>
        <p:nvGrpSpPr>
          <p:cNvPr id="21564" name="Group 60"/>
          <p:cNvGrpSpPr>
            <a:grpSpLocks/>
          </p:cNvGrpSpPr>
          <p:nvPr/>
        </p:nvGrpSpPr>
        <p:grpSpPr bwMode="auto">
          <a:xfrm>
            <a:off x="5181600" y="4852988"/>
            <a:ext cx="762000" cy="396875"/>
            <a:chOff x="3264" y="3057"/>
            <a:chExt cx="480" cy="250"/>
          </a:xfrm>
        </p:grpSpPr>
        <p:grpSp>
          <p:nvGrpSpPr>
            <p:cNvPr id="21552" name="Group 48"/>
            <p:cNvGrpSpPr>
              <a:grpSpLocks/>
            </p:cNvGrpSpPr>
            <p:nvPr/>
          </p:nvGrpSpPr>
          <p:grpSpPr bwMode="auto">
            <a:xfrm>
              <a:off x="3264" y="3072"/>
              <a:ext cx="480" cy="192"/>
              <a:chOff x="2448" y="2400"/>
              <a:chExt cx="480" cy="192"/>
            </a:xfrm>
          </p:grpSpPr>
          <p:sp>
            <p:nvSpPr>
              <p:cNvPr id="21553" name="Oval 49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192" cy="19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Line 50"/>
              <p:cNvSpPr>
                <a:spLocks noChangeShapeType="1"/>
              </p:cNvSpPr>
              <p:nvPr/>
            </p:nvSpPr>
            <p:spPr bwMode="auto">
              <a:xfrm flipH="1" flipV="1">
                <a:off x="2448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 flipH="1" flipV="1">
                <a:off x="2784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56" name="Text Box 52"/>
            <p:cNvSpPr txBox="1">
              <a:spLocks noChangeArrowheads="1"/>
            </p:cNvSpPr>
            <p:nvPr/>
          </p:nvSpPr>
          <p:spPr bwMode="auto">
            <a:xfrm>
              <a:off x="3408" y="305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</a:t>
              </a:r>
            </a:p>
          </p:txBody>
        </p:sp>
      </p:grp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4038600" y="50292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84" name="Group 80"/>
          <p:cNvGrpSpPr>
            <a:grpSpLocks/>
          </p:cNvGrpSpPr>
          <p:nvPr/>
        </p:nvGrpSpPr>
        <p:grpSpPr bwMode="auto">
          <a:xfrm>
            <a:off x="5181600" y="5546725"/>
            <a:ext cx="762000" cy="396875"/>
            <a:chOff x="3264" y="3494"/>
            <a:chExt cx="480" cy="250"/>
          </a:xfrm>
        </p:grpSpPr>
        <p:grpSp>
          <p:nvGrpSpPr>
            <p:cNvPr id="21566" name="Group 62"/>
            <p:cNvGrpSpPr>
              <a:grpSpLocks/>
            </p:cNvGrpSpPr>
            <p:nvPr/>
          </p:nvGrpSpPr>
          <p:grpSpPr bwMode="auto">
            <a:xfrm>
              <a:off x="3264" y="3504"/>
              <a:ext cx="480" cy="192"/>
              <a:chOff x="2448" y="2400"/>
              <a:chExt cx="480" cy="192"/>
            </a:xfrm>
          </p:grpSpPr>
          <p:sp>
            <p:nvSpPr>
              <p:cNvPr id="21567" name="Oval 63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192" cy="192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H="1" flipV="1">
                <a:off x="2448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Line 65"/>
              <p:cNvSpPr>
                <a:spLocks noChangeShapeType="1"/>
              </p:cNvSpPr>
              <p:nvPr/>
            </p:nvSpPr>
            <p:spPr bwMode="auto">
              <a:xfrm flipH="1" flipV="1">
                <a:off x="2784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70" name="Text Box 66"/>
            <p:cNvSpPr txBox="1">
              <a:spLocks noChangeArrowheads="1"/>
            </p:cNvSpPr>
            <p:nvPr/>
          </p:nvSpPr>
          <p:spPr bwMode="auto">
            <a:xfrm>
              <a:off x="3408" y="349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</a:t>
              </a:r>
            </a:p>
          </p:txBody>
        </p:sp>
      </p:grpSp>
      <p:grpSp>
        <p:nvGrpSpPr>
          <p:cNvPr id="21571" name="Group 67"/>
          <p:cNvGrpSpPr>
            <a:grpSpLocks/>
          </p:cNvGrpSpPr>
          <p:nvPr/>
        </p:nvGrpSpPr>
        <p:grpSpPr bwMode="auto">
          <a:xfrm>
            <a:off x="2667000" y="5562600"/>
            <a:ext cx="685800" cy="304800"/>
            <a:chOff x="1824" y="2400"/>
            <a:chExt cx="432" cy="192"/>
          </a:xfrm>
        </p:grpSpPr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1968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Line 69"/>
            <p:cNvSpPr>
              <a:spLocks noChangeShapeType="1"/>
            </p:cNvSpPr>
            <p:nvPr/>
          </p:nvSpPr>
          <p:spPr bwMode="auto">
            <a:xfrm>
              <a:off x="2112" y="240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 flipH="1" flipV="1">
              <a:off x="1824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1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76" name="Group 72"/>
          <p:cNvGrpSpPr>
            <a:grpSpLocks/>
          </p:cNvGrpSpPr>
          <p:nvPr/>
        </p:nvGrpSpPr>
        <p:grpSpPr bwMode="auto">
          <a:xfrm>
            <a:off x="3352800" y="5562600"/>
            <a:ext cx="685800" cy="304800"/>
            <a:chOff x="1824" y="2400"/>
            <a:chExt cx="432" cy="192"/>
          </a:xfrm>
        </p:grpSpPr>
        <p:grpSp>
          <p:nvGrpSpPr>
            <p:cNvPr id="21577" name="Group 73"/>
            <p:cNvGrpSpPr>
              <a:grpSpLocks/>
            </p:cNvGrpSpPr>
            <p:nvPr/>
          </p:nvGrpSpPr>
          <p:grpSpPr bwMode="auto">
            <a:xfrm>
              <a:off x="1824" y="2400"/>
              <a:ext cx="432" cy="192"/>
              <a:chOff x="1824" y="2400"/>
              <a:chExt cx="432" cy="192"/>
            </a:xfrm>
          </p:grpSpPr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 flipH="1" flipV="1">
                <a:off x="1824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Line 77"/>
              <p:cNvSpPr>
                <a:spLocks noChangeShapeType="1"/>
              </p:cNvSpPr>
              <p:nvPr/>
            </p:nvSpPr>
            <p:spPr bwMode="auto">
              <a:xfrm flipH="1" flipV="1">
                <a:off x="2112" y="2496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82" name="Line 78"/>
            <p:cNvSpPr>
              <a:spLocks noChangeShapeType="1"/>
            </p:cNvSpPr>
            <p:nvPr/>
          </p:nvSpPr>
          <p:spPr bwMode="auto">
            <a:xfrm flipV="1">
              <a:off x="2016" y="2400"/>
              <a:ext cx="4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4038600" y="57150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>
            <a:off x="2819400" y="3429000"/>
            <a:ext cx="28194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6172200" y="3505200"/>
            <a:ext cx="0" cy="26670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2819400" y="3505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A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819400" y="4038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B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3498850" y="3505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D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54229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E</a:t>
            </a:r>
          </a:p>
        </p:txBody>
      </p:sp>
      <p:sp>
        <p:nvSpPr>
          <p:cNvPr id="21591" name="Text Box 87"/>
          <p:cNvSpPr txBox="1">
            <a:spLocks noChangeArrowheads="1"/>
          </p:cNvSpPr>
          <p:nvPr/>
        </p:nvSpPr>
        <p:spPr bwMode="auto">
          <a:xfrm>
            <a:off x="2825750" y="4572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F</a:t>
            </a:r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3562350" y="4572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G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5410200" y="4572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H</a:t>
            </a:r>
          </a:p>
        </p:txBody>
      </p: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2863850" y="52578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3575050" y="5257800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J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5441950" y="52578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K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609600" y="3657600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Left Power Rail</a:t>
            </a:r>
          </a:p>
        </p:txBody>
      </p:sp>
      <p:sp>
        <p:nvSpPr>
          <p:cNvPr id="21598" name="Line 94"/>
          <p:cNvSpPr>
            <a:spLocks noChangeShapeType="1"/>
          </p:cNvSpPr>
          <p:nvPr/>
        </p:nvSpPr>
        <p:spPr bwMode="auto">
          <a:xfrm>
            <a:off x="1752600" y="4038600"/>
            <a:ext cx="9144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Text Box 95"/>
          <p:cNvSpPr txBox="1">
            <a:spLocks noChangeArrowheads="1"/>
          </p:cNvSpPr>
          <p:nvPr/>
        </p:nvSpPr>
        <p:spPr bwMode="auto">
          <a:xfrm>
            <a:off x="4114800" y="4267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Branch</a:t>
            </a:r>
          </a:p>
        </p:txBody>
      </p:sp>
      <p:sp>
        <p:nvSpPr>
          <p:cNvPr id="21600" name="Line 96"/>
          <p:cNvSpPr>
            <a:spLocks noChangeShapeType="1"/>
          </p:cNvSpPr>
          <p:nvPr/>
        </p:nvSpPr>
        <p:spPr bwMode="auto">
          <a:xfrm flipH="1" flipV="1">
            <a:off x="3505200" y="4343400"/>
            <a:ext cx="685800" cy="7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Text Box 97"/>
          <p:cNvSpPr txBox="1">
            <a:spLocks noChangeArrowheads="1"/>
          </p:cNvSpPr>
          <p:nvPr/>
        </p:nvSpPr>
        <p:spPr bwMode="auto">
          <a:xfrm>
            <a:off x="6400800" y="3657600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Right Power Rail</a:t>
            </a:r>
          </a:p>
        </p:txBody>
      </p:sp>
      <p:sp>
        <p:nvSpPr>
          <p:cNvPr id="21602" name="Line 98"/>
          <p:cNvSpPr>
            <a:spLocks noChangeShapeType="1"/>
          </p:cNvSpPr>
          <p:nvPr/>
        </p:nvSpPr>
        <p:spPr bwMode="auto">
          <a:xfrm flipH="1">
            <a:off x="5943600" y="3962400"/>
            <a:ext cx="762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Text Box 99"/>
          <p:cNvSpPr txBox="1">
            <a:spLocks noChangeArrowheads="1"/>
          </p:cNvSpPr>
          <p:nvPr/>
        </p:nvSpPr>
        <p:spPr bwMode="auto">
          <a:xfrm>
            <a:off x="3810000" y="2743200"/>
            <a:ext cx="138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Ladder Rung</a:t>
            </a:r>
          </a:p>
        </p:txBody>
      </p:sp>
      <p:sp>
        <p:nvSpPr>
          <p:cNvPr id="21604" name="Line 100"/>
          <p:cNvSpPr>
            <a:spLocks noChangeShapeType="1"/>
          </p:cNvSpPr>
          <p:nvPr/>
        </p:nvSpPr>
        <p:spPr bwMode="auto">
          <a:xfrm flipH="1">
            <a:off x="4343400" y="3124200"/>
            <a:ext cx="7620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 Retentive Coils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r>
              <a:rPr lang="en-US" altLang="en-US" sz="2400"/>
              <a:t>The referenced bit is reset when processor power is cycled</a:t>
            </a:r>
          </a:p>
          <a:p>
            <a:pPr lvl="1"/>
            <a:r>
              <a:rPr lang="en-US" altLang="en-US" sz="2000"/>
              <a:t>Coil -(   )-</a:t>
            </a:r>
          </a:p>
          <a:p>
            <a:pPr lvl="2"/>
            <a:r>
              <a:rPr lang="en-US" altLang="en-US" sz="1800"/>
              <a:t>Sets a bit when the rung is true(1) and resets the bit when the rung is false (0)</a:t>
            </a:r>
          </a:p>
          <a:p>
            <a:pPr lvl="2"/>
            <a:r>
              <a:rPr lang="en-US" altLang="en-US" sz="1800"/>
              <a:t>PLC5 calls this an OTE Output Enable</a:t>
            </a:r>
          </a:p>
          <a:p>
            <a:pPr lvl="1"/>
            <a:r>
              <a:rPr lang="en-US" altLang="en-US" sz="2000"/>
              <a:t>Negative coil -( / )-</a:t>
            </a:r>
          </a:p>
          <a:p>
            <a:pPr lvl="2"/>
            <a:r>
              <a:rPr lang="en-US" altLang="en-US" sz="1800"/>
              <a:t>Sets a bit when the rung is false(0) and resets the bit when the rung is True(1)</a:t>
            </a:r>
          </a:p>
          <a:p>
            <a:pPr lvl="2"/>
            <a:r>
              <a:rPr lang="en-US" altLang="en-US" sz="1800"/>
              <a:t>Not commonly supported because of potential for confusion</a:t>
            </a:r>
          </a:p>
          <a:p>
            <a:pPr lvl="1"/>
            <a:r>
              <a:rPr lang="en-US" altLang="en-US" sz="2000"/>
              <a:t>Set (Latch) coil -(S)-</a:t>
            </a:r>
          </a:p>
          <a:p>
            <a:pPr lvl="2"/>
            <a:r>
              <a:rPr lang="en-US" altLang="en-US" sz="1800"/>
              <a:t>Sets a bit (1) when the rung is true and does nothing when the rung is false</a:t>
            </a:r>
          </a:p>
          <a:p>
            <a:pPr lvl="1"/>
            <a:r>
              <a:rPr lang="en-US" altLang="en-US" sz="2000"/>
              <a:t>Reset (Unlatch) Coil -(R)-</a:t>
            </a:r>
          </a:p>
          <a:p>
            <a:pPr lvl="2"/>
            <a:r>
              <a:rPr lang="en-US" altLang="en-US" sz="1800"/>
              <a:t>Resets a bit (0) when the rung is true and does nothing when the rung is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Normally Open Contact -| |-</a:t>
            </a:r>
          </a:p>
          <a:p>
            <a:pPr lvl="1"/>
            <a:r>
              <a:rPr lang="en-US" altLang="en-US" sz="2000"/>
              <a:t>Enables the rung to the right of the instruction if the rung to the left is enabled and underlining bit is set (1)</a:t>
            </a:r>
          </a:p>
          <a:p>
            <a:r>
              <a:rPr lang="en-US" altLang="en-US" sz="2400"/>
              <a:t>Normally Closed Contact -|/|-</a:t>
            </a:r>
          </a:p>
          <a:p>
            <a:pPr lvl="1"/>
            <a:r>
              <a:rPr lang="en-US" altLang="en-US" sz="2000"/>
              <a:t>Enables the rung to the right of the instruction if the rung to the left is enabled and underlining bit is reset (0)</a:t>
            </a:r>
          </a:p>
          <a:p>
            <a:r>
              <a:rPr lang="en-US" altLang="en-US" sz="2400"/>
              <a:t>Positive transition contact -|P|-</a:t>
            </a:r>
          </a:p>
          <a:p>
            <a:pPr lvl="1"/>
            <a:r>
              <a:rPr lang="en-US" altLang="en-US" sz="2000"/>
              <a:t>Enables the right side of the rung for one scan when the rung on left side of the instruction is true</a:t>
            </a:r>
          </a:p>
          <a:p>
            <a:pPr lvl="1"/>
            <a:r>
              <a:rPr lang="en-US" altLang="en-US" sz="2000"/>
              <a:t>Allen Bradley PLC5 uses -[ONS]-</a:t>
            </a:r>
          </a:p>
          <a:p>
            <a:r>
              <a:rPr lang="en-US" altLang="en-US" sz="2400"/>
              <a:t>Negative transition contact -|N|-</a:t>
            </a:r>
          </a:p>
          <a:p>
            <a:pPr lvl="1"/>
            <a:r>
              <a:rPr lang="en-US" altLang="en-US" sz="2000"/>
              <a:t>Enables the right side of the rung for one scan when the rung on left side of the instruction is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Retentive Vs Non-retentive Operation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Definitions</a:t>
            </a:r>
          </a:p>
          <a:p>
            <a:pPr lvl="1"/>
            <a:r>
              <a:rPr lang="en-US" altLang="en-US"/>
              <a:t>Retentive values or instructions maintain their last state during a power cycle</a:t>
            </a:r>
          </a:p>
          <a:p>
            <a:pPr lvl="1"/>
            <a:r>
              <a:rPr lang="en-US" altLang="en-US"/>
              <a:t>Non-retentive values or instructions are reset to some default state (usually 0) after a power cycle</a:t>
            </a:r>
          </a:p>
          <a:p>
            <a:r>
              <a:rPr lang="en-US" altLang="en-US"/>
              <a:t>IEC1131 permits values to be defined as retentive</a:t>
            </a:r>
          </a:p>
          <a:p>
            <a:pPr lvl="1"/>
            <a:r>
              <a:rPr lang="en-US" altLang="en-US"/>
              <a:t>A contradiction to this is ladder diagram where 3 instructions are classified as retentive</a:t>
            </a:r>
          </a:p>
          <a:p>
            <a:pPr lvl="1"/>
            <a:r>
              <a:rPr lang="en-US" altLang="en-US"/>
              <a:t>In most PLCs only timer and coil instructions operate as non-retentive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Retentive Coils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referenced bit is unchanged when processor power is cycled</a:t>
            </a:r>
          </a:p>
          <a:p>
            <a:pPr lvl="1"/>
            <a:r>
              <a:rPr lang="en-US" altLang="en-US"/>
              <a:t>Retentive coil -(M)-</a:t>
            </a:r>
          </a:p>
          <a:p>
            <a:pPr lvl="2"/>
            <a:r>
              <a:rPr lang="en-US" altLang="en-US"/>
              <a:t>Sets a bit when the rung is true(1) and resets the bit when the rung is false (0)</a:t>
            </a:r>
          </a:p>
          <a:p>
            <a:pPr lvl="1"/>
            <a:r>
              <a:rPr lang="en-US" altLang="en-US"/>
              <a:t>Set Retentive (Latch) coil -(SM)-</a:t>
            </a:r>
          </a:p>
          <a:p>
            <a:pPr lvl="2"/>
            <a:r>
              <a:rPr lang="en-US" altLang="en-US"/>
              <a:t>Sets a bit (1) when the rung is true and does nothing when the rung is false</a:t>
            </a:r>
          </a:p>
          <a:p>
            <a:pPr lvl="2"/>
            <a:r>
              <a:rPr lang="en-US" altLang="en-US"/>
              <a:t>PLC5 uses OTL Output Latch</a:t>
            </a:r>
          </a:p>
          <a:p>
            <a:pPr lvl="1"/>
            <a:r>
              <a:rPr lang="en-US" altLang="en-US"/>
              <a:t>Reset Retentive (Unlatch) Coil -(RM)-</a:t>
            </a:r>
          </a:p>
          <a:p>
            <a:pPr lvl="2"/>
            <a:r>
              <a:rPr lang="en-US" altLang="en-US"/>
              <a:t>Resets a bit (0) when the rung is true and does nothing when the rung is false</a:t>
            </a:r>
          </a:p>
          <a:p>
            <a:pPr lvl="2"/>
            <a:r>
              <a:rPr lang="en-US" altLang="en-US"/>
              <a:t>PLC5 uses OUT Output Unlatch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ka_mastertemp.pot">
  <a:themeElements>
    <a:clrScheme name="Roka_mastertemp.pot 1">
      <a:dk1>
        <a:srgbClr val="000000"/>
      </a:dk1>
      <a:lt1>
        <a:srgbClr val="FFFFFF"/>
      </a:lt1>
      <a:dk2>
        <a:srgbClr val="FFFFFF"/>
      </a:dk2>
      <a:lt2>
        <a:srgbClr val="868686"/>
      </a:lt2>
      <a:accent1>
        <a:srgbClr val="BB0000"/>
      </a:accent1>
      <a:accent2>
        <a:srgbClr val="33CCCC"/>
      </a:accent2>
      <a:accent3>
        <a:srgbClr val="FFFFFF"/>
      </a:accent3>
      <a:accent4>
        <a:srgbClr val="000000"/>
      </a:accent4>
      <a:accent5>
        <a:srgbClr val="DAAAAA"/>
      </a:accent5>
      <a:accent6>
        <a:srgbClr val="2DB9B9"/>
      </a:accent6>
      <a:hlink>
        <a:srgbClr val="003399"/>
      </a:hlink>
      <a:folHlink>
        <a:srgbClr val="777777"/>
      </a:folHlink>
    </a:clrScheme>
    <a:fontScheme name="Roka_mastertemp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oka_mastertemp.pot 1">
        <a:dk1>
          <a:srgbClr val="000000"/>
        </a:dk1>
        <a:lt1>
          <a:srgbClr val="FFFFFF"/>
        </a:lt1>
        <a:dk2>
          <a:srgbClr val="FFFFFF"/>
        </a:dk2>
        <a:lt2>
          <a:srgbClr val="868686"/>
        </a:lt2>
        <a:accent1>
          <a:srgbClr val="BB0000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DAAAAA"/>
        </a:accent5>
        <a:accent6>
          <a:srgbClr val="2DB9B9"/>
        </a:accent6>
        <a:hlink>
          <a:srgbClr val="0033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C:\DATA\POWERPNT\Roka_mastertemp.pot</Template>
  <TotalTime>598</TotalTime>
  <Words>1819</Words>
  <Application>Microsoft Office PowerPoint</Application>
  <PresentationFormat>On-screen Show (4:3)</PresentationFormat>
  <Paragraphs>363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Arial</vt:lpstr>
      <vt:lpstr>Times</vt:lpstr>
      <vt:lpstr>Courier</vt:lpstr>
      <vt:lpstr>Roka_mastertemp.pot</vt:lpstr>
      <vt:lpstr>Introduction to IEC1131-3 Ladder Diagram</vt:lpstr>
      <vt:lpstr>Origins of Ladder Diagram</vt:lpstr>
      <vt:lpstr>What is a Rung?</vt:lpstr>
      <vt:lpstr>Series Vs Parallel Operations</vt:lpstr>
      <vt:lpstr>Ladder Logic Execution</vt:lpstr>
      <vt:lpstr>Non Retentive Coils</vt:lpstr>
      <vt:lpstr>Contacts</vt:lpstr>
      <vt:lpstr>Retentive Vs Non-retentive Operation</vt:lpstr>
      <vt:lpstr>Retentive Coils</vt:lpstr>
      <vt:lpstr>Transition Sensing Coils</vt:lpstr>
      <vt:lpstr>PowerPoint Presentation</vt:lpstr>
      <vt:lpstr>IEC Comparison Instructions in Ladder</vt:lpstr>
      <vt:lpstr>Timers in Ladder Diagram</vt:lpstr>
      <vt:lpstr>Timer Operation</vt:lpstr>
      <vt:lpstr>Counters in Ladder Diagram</vt:lpstr>
      <vt:lpstr>Counter Operation</vt:lpstr>
      <vt:lpstr>Execution Control Elements</vt:lpstr>
      <vt:lpstr>Different Instruction Presentations</vt:lpstr>
      <vt:lpstr>Extending the IEC1131-3 Instruction Set</vt:lpstr>
      <vt:lpstr>Extensions to IEC provide code optimization and ease of use</vt:lpstr>
      <vt:lpstr>Rockwell Automation Instruction Extension to IEC1131-3</vt:lpstr>
    </vt:vector>
  </TitlesOfParts>
  <Company>Allen-Bradley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Ladder Diagram</dc:title>
  <dc:creator>Ron Bliss</dc:creator>
  <cp:lastModifiedBy>Wendelien</cp:lastModifiedBy>
  <cp:revision>11</cp:revision>
  <dcterms:created xsi:type="dcterms:W3CDTF">1999-09-28T16:16:47Z</dcterms:created>
  <dcterms:modified xsi:type="dcterms:W3CDTF">2018-07-27T10:20:24Z</dcterms:modified>
</cp:coreProperties>
</file>