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747" r:id="rId2"/>
    <p:sldId id="74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57" r:id="rId12"/>
    <p:sldId id="758" r:id="rId13"/>
    <p:sldId id="759" r:id="rId14"/>
    <p:sldId id="760" r:id="rId15"/>
    <p:sldId id="761" r:id="rId16"/>
    <p:sldId id="762" r:id="rId17"/>
    <p:sldId id="763" r:id="rId18"/>
    <p:sldId id="764" r:id="rId19"/>
  </p:sldIdLst>
  <p:sldSz cx="9906000" cy="6858000" type="A4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CCCFF"/>
    <a:srgbClr val="A0A8BE"/>
    <a:srgbClr val="790015"/>
    <a:srgbClr val="1400D5"/>
    <a:srgbClr val="2A14FF"/>
    <a:srgbClr val="0F009C"/>
    <a:srgbClr val="0B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8" autoAdjust="0"/>
    <p:restoredTop sz="94563" autoAdjust="0"/>
  </p:normalViewPr>
  <p:slideViewPr>
    <p:cSldViewPr>
      <p:cViewPr>
        <p:scale>
          <a:sx n="90" d="100"/>
          <a:sy n="90" d="100"/>
        </p:scale>
        <p:origin x="-1146" y="-3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0" d="100"/>
          <a:sy n="60" d="100"/>
        </p:scale>
        <p:origin x="-1680" y="300"/>
      </p:cViewPr>
      <p:guideLst>
        <p:guide orient="horz" pos="1543"/>
        <p:guide pos="43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7938"/>
            <a:ext cx="4029075" cy="32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7938"/>
            <a:ext cx="4029075" cy="32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3850"/>
            <a:ext cx="4029075" cy="328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73850"/>
            <a:ext cx="4029075" cy="328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4B68C5E-F965-4DA2-BC8A-7347DB1C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7938"/>
            <a:ext cx="4029075" cy="32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7938"/>
            <a:ext cx="4029075" cy="32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3850"/>
            <a:ext cx="4029075" cy="328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73850"/>
            <a:ext cx="4029075" cy="328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F4012D0-48C4-43FE-A6CF-3694D61FE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4265613" y="6678613"/>
            <a:ext cx="765175" cy="257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Page </a:t>
            </a:r>
            <a:fld id="{2E06AEA8-EDC1-4EA9-90D0-13DF11054866}" type="slidenum">
              <a:rPr lang="en-US" sz="1200">
                <a:solidFill>
                  <a:schemeClr val="tx1"/>
                </a:solidFill>
                <a:latin typeface="Arial" pitchFamily="34" charset="0"/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620713"/>
            <a:ext cx="3524250" cy="2441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2163"/>
            <a:ext cx="6819900" cy="2951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994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5121"/>
          <p:cNvSpPr>
            <a:spLocks noGrp="1" noRot="1" noChangeAspect="1"/>
          </p:cNvSpPr>
          <p:nvPr>
            <p:ph type="sldImg"/>
          </p:nvPr>
        </p:nvSpPr>
        <p:spPr>
          <a:xfrm>
            <a:off x="2882900" y="617538"/>
            <a:ext cx="3530600" cy="24431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5123" name="Notes Placeholder 5122"/>
          <p:cNvSpPr>
            <a:spLocks noGrp="1"/>
          </p:cNvSpPr>
          <p:nvPr>
            <p:ph type="body" idx="1"/>
          </p:nvPr>
        </p:nvSpPr>
        <p:spPr>
          <a:xfrm>
            <a:off x="1239520" y="3331562"/>
            <a:ext cx="6817360" cy="295126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endParaRPr/>
          </a:p>
        </p:txBody>
      </p:sp>
      <p:sp>
        <p:nvSpPr>
          <p:cNvPr id="5124" name="Header Placeholder 5123"/>
          <p:cNvSpPr>
            <a:spLocks noGrp="1"/>
          </p:cNvSpPr>
          <p:nvPr>
            <p:ph type="hdr" sz="quarter"/>
          </p:nvPr>
        </p:nvSpPr>
        <p:spPr/>
        <p:txBody>
          <a:bodyPr lIns="19050" tIns="0" rIns="19050" bIns="0">
            <a:noAutofit/>
          </a:bodyPr>
          <a:lstStyle/>
          <a:p>
            <a:pPr lvl="0" defTabSz="762000" eaLnBrk="0" hangingPunct="0"/>
            <a:fld id="{70663D74-3421-43A9-B701-62E063FE330F}" type="header">
              <a:rPr sz="1000" i="1">
                <a:latin typeface="Times New Roman" pitchFamily="18" charset="0"/>
              </a:rPr>
              <a:t></a:t>
            </a:fld>
            <a:endParaRPr sz="1000" i="1">
              <a:latin typeface="Times New Roman" pitchFamily="18" charset="0"/>
            </a:endParaRPr>
          </a:p>
        </p:txBody>
      </p:sp>
      <p:sp>
        <p:nvSpPr>
          <p:cNvPr id="5125" name="Date Placeholder 5124"/>
          <p:cNvSpPr>
            <a:spLocks noGrp="1"/>
          </p:cNvSpPr>
          <p:nvPr>
            <p:ph type="dt" idx="1"/>
          </p:nvPr>
        </p:nvSpPr>
        <p:spPr/>
        <p:txBody>
          <a:bodyPr lIns="19050" tIns="0" rIns="19050" bIns="0">
            <a:noAutofit/>
          </a:bodyPr>
          <a:lstStyle/>
          <a:p>
            <a:pPr lvl="0" algn="r" defTabSz="762000" eaLnBrk="0" hangingPunct="0"/>
            <a:endParaRPr sz="1000" i="1">
              <a:latin typeface="Times New Roman" pitchFamily="18" charset="0"/>
            </a:endParaRPr>
          </a:p>
        </p:txBody>
      </p:sp>
      <p:sp>
        <p:nvSpPr>
          <p:cNvPr id="5126" name="Footer Placeholder 5125"/>
          <p:cNvSpPr>
            <a:spLocks noGrp="1"/>
          </p:cNvSpPr>
          <p:nvPr>
            <p:ph type="ftr" sz="quarter" idx="4"/>
          </p:nvPr>
        </p:nvSpPr>
        <p:spPr/>
        <p:txBody>
          <a:bodyPr lIns="19050" tIns="0" rIns="19050" bIns="0" anchor="b" anchorCtr="0">
            <a:noAutofit/>
          </a:bodyPr>
          <a:lstStyle/>
          <a:p>
            <a:pPr lvl="0" defTabSz="762000" eaLnBrk="0" hangingPunct="0"/>
            <a:fld id="{CC68F693-5C92-4940-AF62-9A3FA5D0D4D9}" type="footer">
              <a:rPr sz="1000" i="1">
                <a:latin typeface="Times New Roman" pitchFamily="18" charset="0"/>
              </a:rPr>
              <a:t></a:t>
            </a:fld>
            <a:endParaRPr sz="1000" i="1">
              <a:latin typeface="Times New Roman" pitchFamily="18" charset="0"/>
            </a:endParaRPr>
          </a:p>
        </p:txBody>
      </p:sp>
      <p:sp>
        <p:nvSpPr>
          <p:cNvPr id="5127" name="Slide Number Placeholder 5126"/>
          <p:cNvSpPr>
            <a:spLocks noGrp="1"/>
          </p:cNvSpPr>
          <p:nvPr>
            <p:ph type="sldNum" sz="quarter" idx="5"/>
          </p:nvPr>
        </p:nvSpPr>
        <p:spPr/>
        <p:txBody>
          <a:bodyPr lIns="19050" tIns="0" rIns="19050" bIns="0" anchor="b" anchorCtr="0">
            <a:noAutofit/>
          </a:bodyPr>
          <a:lstStyle/>
          <a:p>
            <a:pPr lvl="0" algn="r" defTabSz="762000" eaLnBrk="0" hangingPunct="0"/>
            <a:fld id="{C3AD4E8A-E952-46E4-9EBC-5061EC8C1542}" type="slidenum">
              <a:rPr sz="1000" i="1">
                <a:latin typeface="Times New Roman" pitchFamily="18" charset="0"/>
              </a:rPr>
              <a:t>1</a:t>
            </a:fld>
            <a:endParaRPr sz="1000" i="1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23553"/>
          <p:cNvSpPr>
            <a:spLocks noGrp="1" noRot="1" noChangeAspect="1"/>
          </p:cNvSpPr>
          <p:nvPr>
            <p:ph type="sldImg"/>
          </p:nvPr>
        </p:nvSpPr>
        <p:spPr>
          <a:xfrm>
            <a:off x="2882900" y="617538"/>
            <a:ext cx="3530600" cy="24431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3555" name="Notes Placeholder 23554"/>
          <p:cNvSpPr>
            <a:spLocks noGrp="1"/>
          </p:cNvSpPr>
          <p:nvPr>
            <p:ph type="body" idx="1"/>
          </p:nvPr>
        </p:nvSpPr>
        <p:spPr>
          <a:xfrm>
            <a:off x="1239520" y="3331562"/>
            <a:ext cx="6817360" cy="295126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endParaRPr/>
          </a:p>
        </p:txBody>
      </p:sp>
      <p:sp>
        <p:nvSpPr>
          <p:cNvPr id="23556" name="Header Placeholder 23555"/>
          <p:cNvSpPr>
            <a:spLocks noGrp="1"/>
          </p:cNvSpPr>
          <p:nvPr>
            <p:ph type="hdr" sz="quarter"/>
          </p:nvPr>
        </p:nvSpPr>
        <p:spPr/>
        <p:txBody>
          <a:bodyPr lIns="19050" tIns="0" rIns="19050" bIns="0">
            <a:noAutofit/>
          </a:bodyPr>
          <a:lstStyle/>
          <a:p>
            <a:pPr lvl="0" defTabSz="762000" eaLnBrk="0" hangingPunct="0"/>
            <a:fld id="{D1E9AA79-74A0-492D-BDAC-DE97069859BD}" type="header">
              <a:rPr sz="1000" i="1">
                <a:latin typeface="Times New Roman" pitchFamily="18" charset="0"/>
              </a:rPr>
              <a:t></a:t>
            </a:fld>
            <a:endParaRPr sz="1000" i="1">
              <a:latin typeface="Times New Roman" pitchFamily="18" charset="0"/>
            </a:endParaRPr>
          </a:p>
        </p:txBody>
      </p:sp>
      <p:sp>
        <p:nvSpPr>
          <p:cNvPr id="23557" name="Date Placeholder 23556"/>
          <p:cNvSpPr>
            <a:spLocks noGrp="1"/>
          </p:cNvSpPr>
          <p:nvPr>
            <p:ph type="dt" idx="1"/>
          </p:nvPr>
        </p:nvSpPr>
        <p:spPr/>
        <p:txBody>
          <a:bodyPr lIns="19050" tIns="0" rIns="19050" bIns="0">
            <a:noAutofit/>
          </a:bodyPr>
          <a:lstStyle/>
          <a:p>
            <a:pPr lvl="0" algn="r" defTabSz="762000" eaLnBrk="0" hangingPunct="0"/>
            <a:endParaRPr sz="1000" i="1">
              <a:latin typeface="Times New Roman" pitchFamily="18" charset="0"/>
            </a:endParaRPr>
          </a:p>
        </p:txBody>
      </p:sp>
      <p:sp>
        <p:nvSpPr>
          <p:cNvPr id="23558" name="Footer Placeholder 23557"/>
          <p:cNvSpPr>
            <a:spLocks noGrp="1"/>
          </p:cNvSpPr>
          <p:nvPr>
            <p:ph type="ftr" sz="quarter" idx="4"/>
          </p:nvPr>
        </p:nvSpPr>
        <p:spPr/>
        <p:txBody>
          <a:bodyPr lIns="19050" tIns="0" rIns="19050" bIns="0" anchor="b" anchorCtr="0">
            <a:noAutofit/>
          </a:bodyPr>
          <a:lstStyle/>
          <a:p>
            <a:pPr lvl="0" defTabSz="762000" eaLnBrk="0" hangingPunct="0"/>
            <a:fld id="{470F6772-F5E7-49C9-93D4-57EBCB52B1ED}" type="footer">
              <a:rPr sz="1000" i="1">
                <a:latin typeface="Times New Roman" pitchFamily="18" charset="0"/>
              </a:rPr>
              <a:t></a:t>
            </a:fld>
            <a:endParaRPr sz="1000" i="1">
              <a:latin typeface="Times New Roman" pitchFamily="18" charset="0"/>
            </a:endParaRPr>
          </a:p>
        </p:txBody>
      </p:sp>
      <p:sp>
        <p:nvSpPr>
          <p:cNvPr id="23559" name="Slide Number Placeholder 23558"/>
          <p:cNvSpPr>
            <a:spLocks noGrp="1"/>
          </p:cNvSpPr>
          <p:nvPr>
            <p:ph type="sldNum" sz="quarter" idx="5"/>
          </p:nvPr>
        </p:nvSpPr>
        <p:spPr/>
        <p:txBody>
          <a:bodyPr lIns="19050" tIns="0" rIns="19050" bIns="0" anchor="b" anchorCtr="0">
            <a:noAutofit/>
          </a:bodyPr>
          <a:lstStyle/>
          <a:p>
            <a:pPr lvl="0" algn="r" defTabSz="762000" eaLnBrk="0" hangingPunct="0"/>
            <a:fld id="{11E29CF9-D804-4EE9-A1D8-28BF054C20C0}" type="slidenum">
              <a:rPr sz="1000" i="1">
                <a:latin typeface="Times New Roman" pitchFamily="18" charset="0"/>
              </a:rPr>
              <a:t>18</a:t>
            </a:fld>
            <a:endParaRPr sz="1000" i="1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3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066800"/>
            <a:ext cx="9372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4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3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304800" y="1905000"/>
            <a:ext cx="9372600" cy="4419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4" y="1905000"/>
            <a:ext cx="4610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3" y="1905000"/>
            <a:ext cx="4610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4250" y="1066800"/>
            <a:ext cx="23431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8770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066800"/>
            <a:ext cx="9372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4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67303" y="1905000"/>
            <a:ext cx="4610100" cy="44196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nl-NL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937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9372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293688" y="914400"/>
            <a:ext cx="9371012" cy="0"/>
          </a:xfrm>
          <a:prstGeom prst="line">
            <a:avLst/>
          </a:prstGeom>
          <a:noFill/>
          <a:ln w="508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0" hangingPunct="0">
              <a:lnSpc>
                <a:spcPct val="210000"/>
              </a:lnSpc>
              <a:spcBef>
                <a:spcPct val="30000"/>
              </a:spcBef>
              <a:buClr>
                <a:srgbClr val="790015"/>
              </a:buClr>
              <a:buSzPct val="100000"/>
              <a:buFont typeface="Wingdings" pitchFamily="2" charset="2"/>
              <a:buNone/>
              <a:defRPr/>
            </a:pPr>
            <a:endParaRPr lang="nl-NL">
              <a:latin typeface="Arial" pitchFamily="34" charset="0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273050" y="6400800"/>
            <a:ext cx="9371013" cy="0"/>
          </a:xfrm>
          <a:prstGeom prst="line">
            <a:avLst/>
          </a:prstGeom>
          <a:noFill/>
          <a:ln w="508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0" hangingPunct="0">
              <a:lnSpc>
                <a:spcPct val="210000"/>
              </a:lnSpc>
              <a:spcBef>
                <a:spcPct val="30000"/>
              </a:spcBef>
              <a:buClr>
                <a:srgbClr val="790015"/>
              </a:buClr>
              <a:buSzPct val="100000"/>
              <a:buFont typeface="Wingdings" pitchFamily="2" charset="2"/>
              <a:buNone/>
              <a:defRPr/>
            </a:pPr>
            <a:endParaRPr lang="nl-NL" dirty="0">
              <a:latin typeface="Arial" pitchFamily="34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88925" y="6523038"/>
            <a:ext cx="2339975" cy="277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0066CC"/>
                </a:solidFill>
                <a:latin typeface="Arial" pitchFamily="34" charset="0"/>
              </a:rPr>
              <a:t>Page  </a:t>
            </a:r>
            <a:fld id="{A4267CA6-FAB9-4746-A79F-1746092BE670}" type="slidenum">
              <a:rPr lang="en-US" sz="1200" b="1">
                <a:solidFill>
                  <a:srgbClr val="0066CC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r>
              <a:rPr lang="en-US" sz="1200" b="1" dirty="0">
                <a:solidFill>
                  <a:srgbClr val="0066CC"/>
                </a:solidFill>
                <a:latin typeface="Arial" pitchFamily="34" charset="0"/>
              </a:rPr>
              <a:t>  printed at </a:t>
            </a:r>
            <a:fld id="{903CE371-F1CC-4141-9176-0A025799425F}" type="datetime1">
              <a:rPr lang="en-US" sz="1200" b="1">
                <a:solidFill>
                  <a:srgbClr val="0066CC"/>
                </a:solidFill>
                <a:latin typeface="Arial" pitchFamily="34" charset="0"/>
              </a:rPr>
              <a:pPr eaLnBrk="0" hangingPunct="0">
                <a:defRPr/>
              </a:pPr>
              <a:t>7/27/2018</a:t>
            </a:fld>
            <a:endParaRPr lang="en-US" sz="1200" b="1" dirty="0">
              <a:solidFill>
                <a:srgbClr val="0066CC"/>
              </a:solidFill>
              <a:latin typeface="Arial" pitchFamily="34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8059738" y="6535738"/>
            <a:ext cx="1552575" cy="258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66CC"/>
                </a:solidFill>
                <a:latin typeface="Arial" pitchFamily="34" charset="0"/>
              </a:rPr>
              <a:t>www.PLCopen.org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69125" y="231775"/>
            <a:ext cx="2755900" cy="603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r" eaLnBrk="0" hangingPunct="0">
              <a:lnSpc>
                <a:spcPct val="80000"/>
              </a:lnSpc>
              <a:defRPr/>
            </a:pPr>
            <a:r>
              <a:rPr lang="en-US" altLang="en-US" sz="2800" b="1" dirty="0">
                <a:solidFill>
                  <a:srgbClr val="0066CC"/>
                </a:solidFill>
                <a:latin typeface="Arial" pitchFamily="34" charset="0"/>
              </a:rPr>
              <a:t>PLCopen</a:t>
            </a:r>
            <a:r>
              <a:rPr lang="en-US" altLang="en-US" sz="1100" b="1" baseline="100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®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altLang="en-US" sz="1400" b="1" i="1" dirty="0">
                <a:solidFill>
                  <a:srgbClr val="000000"/>
                </a:solidFill>
                <a:latin typeface="Arial" pitchFamily="34" charset="0"/>
              </a:rPr>
              <a:t> for efficiency in automation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Font typeface="Wingdings" pitchFamily="2" charset="2"/>
        <a:buChar char="§"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2400">
          <a:solidFill>
            <a:schemeClr val="tx2"/>
          </a:solidFill>
          <a:latin typeface="+mn-lt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097"/>
          <p:cNvSpPr>
            <a:spLocks noGrp="1"/>
          </p:cNvSpPr>
          <p:nvPr>
            <p:ph type="title"/>
          </p:nvPr>
        </p:nvSpPr>
        <p:spPr>
          <a:xfrm>
            <a:off x="304800" y="1524000"/>
            <a:ext cx="9372600" cy="1828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Structured Text</a:t>
            </a:r>
            <a:br/>
            <a:r>
              <a:t>a high level language</a:t>
            </a:r>
          </a:p>
        </p:txBody>
      </p:sp>
      <p:sp>
        <p:nvSpPr>
          <p:cNvPr id="4099" name="Text Placeholder 4098"/>
          <p:cNvSpPr>
            <a:spLocks noGrp="1"/>
          </p:cNvSpPr>
          <p:nvPr>
            <p:ph type="body" idx="1"/>
          </p:nvPr>
        </p:nvSpPr>
        <p:spPr>
          <a:xfrm>
            <a:off x="304800" y="3962400"/>
            <a:ext cx="9372600" cy="2362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>
              <a:lnSpc>
                <a:spcPct val="150000"/>
              </a:lnSpc>
              <a:buNone/>
            </a:pPr>
            <a:r>
              <a:t>Eelco van der Wal</a:t>
            </a:r>
          </a:p>
          <a:p>
            <a:pPr lvl="0" algn="ctr">
              <a:lnSpc>
                <a:spcPct val="150000"/>
              </a:lnSpc>
              <a:buNone/>
            </a:pPr>
            <a:r>
              <a:t>Managing Director PLCopen</a:t>
            </a:r>
          </a:p>
          <a:p>
            <a:pPr lvl="0" algn="ctr">
              <a:lnSpc>
                <a:spcPct val="150000"/>
              </a:lnSpc>
              <a:buNone/>
            </a:pPr>
            <a:r>
              <a:rPr>
                <a:solidFill>
                  <a:srgbClr val="195CFC"/>
                </a:solidFill>
              </a:rPr>
              <a:t>www.plcopen.org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0C71A754-5082-415C-83A0-40EA645B94EE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7604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4337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IF .. THEN .. ELSE</a:t>
            </a: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buNone/>
            </a:pPr>
            <a:r>
              <a:rPr sz="2800" dirty="0">
                <a:latin typeface="+mn-lt"/>
              </a:rPr>
              <a:t>D := B*B - 4*A*C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IF D &lt; 0.0 	THEN 	NROOTS := 0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ELSIF 		D = 0.0 THEN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  NROOTS := 1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  X1 := - B/(2.0*A)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ELSE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  NROOTS := 2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  X1 := (- B + SQRT(D))/(2.0*A)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  X2 := (- B - SQRT(D))/(2.0*A)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END_IF ;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69D63297-BE75-4A32-9CAF-3EB0D40D7230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3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536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CASE : repetitive IF</a:t>
            </a:r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CASE selector OF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		</a:t>
            </a:r>
            <a:r>
              <a:rPr dirty="0" err="1">
                <a:latin typeface="+mn-lt"/>
              </a:rPr>
              <a:t>selector_value</a:t>
            </a:r>
            <a:r>
              <a:rPr dirty="0">
                <a:latin typeface="+mn-lt"/>
              </a:rPr>
              <a:t> :	action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/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ELSE  …..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END_CASE;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004DC5DA-0323-4FE7-95FF-8005FA3B07C5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3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6385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CASE : repetitive IF</a:t>
            </a:r>
          </a:p>
        </p:txBody>
      </p:sp>
      <p:sp>
        <p:nvSpPr>
          <p:cNvPr id="16387" name="Text Placeholder 16386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9372600" cy="457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TW := BCD_TO_INT(THUMBWHEEL);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		TW_ERROR := 0;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CASE TW OF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	1,5:  	DISPLAY := OVEN_TEMP;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  		2:  	DISPLAY := MOTOR_SPEED;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	3:  	DISPLAY := GROSS - TARE;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	4,6..10: DISPLAY := STATUS(TW - 4</a:t>
            </a:r>
            <a:r>
              <a:rPr dirty="0" smtClean="0">
                <a:latin typeface="+mn-lt"/>
              </a:rPr>
              <a:t>);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 smtClean="0">
                <a:latin typeface="+mn-lt"/>
              </a:rPr>
              <a:t>ELSE  </a:t>
            </a:r>
            <a:r>
              <a:rPr dirty="0">
                <a:latin typeface="+mn-lt"/>
              </a:rPr>
              <a:t>DISPLAY := 0 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    TW_ERROR := 1;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END_CASE;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QW100 := INT_TO_BCD(DISPLAY);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A005AF6C-D533-41EE-A9C0-F1BD7A36507B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5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409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FOR</a:t>
            </a:r>
          </a:p>
        </p:txBody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991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SUM := 0 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endParaRPr dirty="0">
              <a:latin typeface="+mn-lt"/>
            </a:endParaRP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FOR 	</a:t>
            </a:r>
            <a:r>
              <a:rPr dirty="0" err="1">
                <a:latin typeface="+mn-lt"/>
              </a:rPr>
              <a:t>begin_value</a:t>
            </a:r>
            <a:r>
              <a:rPr dirty="0">
                <a:latin typeface="+mn-lt"/>
              </a:rPr>
              <a:t> 	TO 	</a:t>
            </a:r>
            <a:r>
              <a:rPr dirty="0" err="1">
                <a:latin typeface="+mn-lt"/>
              </a:rPr>
              <a:t>end_value</a:t>
            </a:r>
            <a:r>
              <a:rPr dirty="0">
                <a:latin typeface="+mn-lt"/>
              </a:rPr>
              <a:t> 	DO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endParaRPr dirty="0">
              <a:latin typeface="+mn-lt"/>
            </a:endParaRP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END_FOR ;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8D158ECD-1E29-4AB2-B98B-ED7890DC52F3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9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8433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FOR</a:t>
            </a:r>
          </a:p>
        </p:txBody>
      </p:sp>
      <p:sp>
        <p:nvSpPr>
          <p:cNvPr id="18435" name="Text Placeholder 1843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991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SUM := 0 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endParaRPr dirty="0">
              <a:latin typeface="+mn-lt"/>
            </a:endParaRP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FOR 	I := 1 	TO 	3 	DO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/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FOR J := 1 TO 2 DO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    	SUM := SUM + J 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END_FOR 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  SUM := SUM + I 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END_FOR ;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8573B9F5-AB2F-479C-B7A1-43EB888DAFDA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9457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FOR</a:t>
            </a:r>
          </a:p>
        </p:txBody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8610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J := 101 ;</a:t>
            </a:r>
            <a:br>
              <a:rPr dirty="0">
                <a:latin typeface="+mn-lt"/>
              </a:rPr>
            </a:br>
            <a:endParaRPr dirty="0">
              <a:latin typeface="+mn-lt"/>
            </a:endParaRP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FOR I := 1 TO 100 	BY 	2 	DO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	IF 		WORDS[I] = 'KEY' 	 THEN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 	J := I 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  	EXIT ;</a:t>
            </a:r>
            <a:br>
              <a:rPr dirty="0">
                <a:latin typeface="+mn-lt"/>
              </a:rPr>
            </a:br>
            <a:r>
              <a:rPr dirty="0">
                <a:latin typeface="+mn-lt"/>
              </a:rPr>
              <a:t>  	END_IF 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dirty="0">
                <a:latin typeface="+mn-lt"/>
              </a:rPr>
              <a:t>END_FOR ;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DD30778C-BF08-495E-8B00-2E3679E54B8C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4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048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WHILE</a:t>
            </a:r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buNone/>
            </a:pPr>
            <a:r>
              <a:rPr sz="2800" dirty="0">
                <a:latin typeface="+mn-lt"/>
              </a:rPr>
              <a:t>J := 1;</a:t>
            </a:r>
          </a:p>
          <a:p>
            <a:pPr lvl="0">
              <a:buNone/>
            </a:pPr>
            <a:endParaRPr sz="2800" dirty="0">
              <a:latin typeface="+mn-lt"/>
            </a:endParaRPr>
          </a:p>
          <a:p>
            <a:pPr lvl="0">
              <a:buNone/>
            </a:pPr>
            <a:r>
              <a:rPr sz="2800" dirty="0">
                <a:latin typeface="+mn-lt"/>
              </a:rPr>
              <a:t>WHILE 	J &lt;= 100 &amp; WORDS[J] &lt;&gt; 'KEY' DO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  J := J+2 ;</a:t>
            </a:r>
          </a:p>
          <a:p>
            <a:pPr lvl="0">
              <a:buNone/>
            </a:pPr>
            <a:r>
              <a:rPr sz="2800" dirty="0">
                <a:latin typeface="+mn-lt"/>
              </a:rPr>
              <a:t>END_WHILE ;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ADAE5107-98FC-47A7-8073-1AB9B0DEB7A4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1505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REPEAT … UNTIL</a:t>
            </a:r>
          </a:p>
        </p:txBody>
      </p:sp>
      <p:sp>
        <p:nvSpPr>
          <p:cNvPr id="21507" name="Text Placeholder 21506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buNone/>
            </a:pPr>
            <a:r>
              <a:rPr sz="2800" dirty="0">
                <a:latin typeface="+mn-lt"/>
              </a:rPr>
              <a:t>J := -1 ;</a:t>
            </a:r>
          </a:p>
          <a:p>
            <a:pPr lvl="0">
              <a:buNone/>
            </a:pPr>
            <a:r>
              <a:rPr sz="2800" dirty="0">
                <a:latin typeface="+mn-lt"/>
              </a:rPr>
              <a:t/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REPEAT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	  J := J+2 ;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UNTIL J = 101 OR WORDS[J] = 'KEY'</a:t>
            </a:r>
            <a:br>
              <a:rPr sz="2800" dirty="0">
                <a:latin typeface="+mn-lt"/>
              </a:rPr>
            </a:br>
            <a:r>
              <a:rPr sz="2800" dirty="0">
                <a:latin typeface="+mn-lt"/>
              </a:rPr>
              <a:t>END_REPEAT ;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322CD8F2-A3F0-44B3-B63A-C29044743A3D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2529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EXIT and RETURN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b="0" dirty="0">
                <a:latin typeface="Times New Roman" pitchFamily="18" charset="0"/>
              </a:rPr>
              <a:t>The EXIT statement shall be used to terminate iterations before the termination condition is satisfied. </a:t>
            </a:r>
          </a:p>
          <a:p>
            <a:pPr lvl="0">
              <a:buNone/>
            </a:pPr>
            <a:endParaRPr b="0" dirty="0">
              <a:latin typeface="Times New Roman" pitchFamily="18" charset="0"/>
            </a:endParaRP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b="0" dirty="0">
                <a:latin typeface="Courier" charset="0"/>
              </a:rPr>
              <a:t>	</a:t>
            </a:r>
            <a:r>
              <a:rPr b="0" dirty="0">
                <a:latin typeface="+mn-lt"/>
              </a:rPr>
              <a:t>SUM := 0 ;</a:t>
            </a:r>
            <a:br>
              <a:rPr b="0" dirty="0">
                <a:latin typeface="+mn-lt"/>
              </a:rPr>
            </a:br>
            <a:r>
              <a:rPr b="0" dirty="0">
                <a:latin typeface="+mn-lt"/>
              </a:rPr>
              <a:t>	FOR I := 1 TO 3 DO</a:t>
            </a:r>
            <a:br>
              <a:rPr b="0" dirty="0">
                <a:latin typeface="+mn-lt"/>
              </a:rPr>
            </a:br>
            <a:r>
              <a:rPr b="0" dirty="0">
                <a:latin typeface="+mn-lt"/>
              </a:rPr>
              <a:t> 		 FOR J := 1 TO 2 DO</a:t>
            </a:r>
            <a:br>
              <a:rPr b="0" dirty="0">
                <a:latin typeface="+mn-lt"/>
              </a:rPr>
            </a:br>
            <a:r>
              <a:rPr b="0" dirty="0">
                <a:latin typeface="+mn-lt"/>
              </a:rPr>
              <a:t>   		 IF FLAG THEN EXIT ; END_IF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b="0" dirty="0">
                <a:latin typeface="+mn-lt"/>
              </a:rPr>
              <a:t>    		SUM := SUM + J ;</a:t>
            </a:r>
            <a:br>
              <a:rPr b="0" dirty="0">
                <a:latin typeface="+mn-lt"/>
              </a:rPr>
            </a:br>
            <a:r>
              <a:rPr b="0" dirty="0">
                <a:latin typeface="+mn-lt"/>
              </a:rPr>
              <a:t>  		END_FOR ;</a:t>
            </a:r>
          </a:p>
          <a:p>
            <a:pPr lvl="0">
              <a:spcBef>
                <a:spcPct val="24000"/>
              </a:spcBef>
              <a:spcAft>
                <a:spcPct val="8000"/>
              </a:spcAft>
              <a:buNone/>
            </a:pPr>
            <a:r>
              <a:rPr b="0" dirty="0">
                <a:latin typeface="+mn-lt"/>
              </a:rPr>
              <a:t>  		SUM := SUM + I ;</a:t>
            </a:r>
            <a:br>
              <a:rPr b="0" dirty="0">
                <a:latin typeface="+mn-lt"/>
              </a:rPr>
            </a:br>
            <a:r>
              <a:rPr b="0" dirty="0">
                <a:latin typeface="+mn-lt"/>
              </a:rPr>
              <a:t>	END_FOR ;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60881602-1F49-4192-9D03-D9A5DC158A60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9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6145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Operators in ST</a:t>
            </a:r>
          </a:p>
        </p:txBody>
      </p:sp>
      <p:sp>
        <p:nvSpPr>
          <p:cNvPr id="6147" name="Text Placeholder 6146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dirty="0">
                <a:latin typeface="Times New Roman" pitchFamily="18" charset="0"/>
              </a:rPr>
              <a:t>Symbol			Operation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Times New Roman" pitchFamily="18" charset="0"/>
              </a:rPr>
              <a:t>(expression)			</a:t>
            </a:r>
            <a:r>
              <a:rPr b="0" dirty="0" err="1">
                <a:latin typeface="Times New Roman" pitchFamily="18" charset="0"/>
              </a:rPr>
              <a:t>Parenthesization</a:t>
            </a:r>
            <a:endParaRPr b="0" dirty="0">
              <a:latin typeface="Times New Roman" pitchFamily="18" charset="0"/>
            </a:endParaRP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Times New Roman" pitchFamily="18" charset="0"/>
              </a:rPr>
              <a:t>identifier(argument list)	Function evaluation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dirty="0">
                <a:latin typeface="Times New Roman" pitchFamily="18" charset="0"/>
              </a:rPr>
              <a:t>Examples</a:t>
            </a:r>
            <a:r>
              <a:rPr b="0" dirty="0">
                <a:latin typeface="Times New Roman" pitchFamily="18" charset="0"/>
              </a:rPr>
              <a:t>: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Times New Roman" pitchFamily="18" charset="0"/>
              </a:rPr>
              <a:t>LN(A), MAX(X,Y), etc.	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Times New Roman" pitchFamily="18" charset="0"/>
              </a:rPr>
              <a:t>**				Exponentiation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Times New Roman" pitchFamily="18" charset="0"/>
              </a:rPr>
              <a:t>-					Negation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Times New Roman" pitchFamily="18" charset="0"/>
              </a:rPr>
              <a:t>NOT				Complement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14163AB7-B8F0-4B3C-9C0D-954C67A3AFC8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0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169"/>
          <p:cNvSpPr>
            <a:spLocks noGrp="1"/>
          </p:cNvSpPr>
          <p:nvPr>
            <p:ph type="title"/>
          </p:nvPr>
        </p:nvSpPr>
        <p:spPr>
          <a:xfrm>
            <a:off x="304800" y="9906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dirty="0"/>
              <a:t>Operators in ST</a:t>
            </a:r>
          </a:p>
        </p:txBody>
      </p:sp>
      <p:sp>
        <p:nvSpPr>
          <p:cNvPr id="7171" name="Text Placeholder 7170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9372600" cy="4495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*					Multiply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/					Divide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MOD				Modulo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+					Add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-					Subtract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&lt; , &gt; , &lt;= , &gt;=		</a:t>
            </a:r>
            <a:r>
              <a:rPr b="0" dirty="0" smtClean="0">
                <a:latin typeface="+mn-lt"/>
                <a:cs typeface="Times New Roman" panose="02020603050405020304" pitchFamily="18" charset="0"/>
              </a:rPr>
              <a:t>	Comparison</a:t>
            </a:r>
            <a:endParaRPr b="0" dirty="0">
              <a:latin typeface="+mn-lt"/>
              <a:cs typeface="Times New Roman" panose="02020603050405020304" pitchFamily="18" charset="0"/>
            </a:endParaRP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=					Equality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b="0" dirty="0">
                <a:latin typeface="+mn-lt"/>
                <a:cs typeface="Times New Roman" panose="02020603050405020304" pitchFamily="18" charset="0"/>
              </a:rPr>
              <a:t>&lt;&gt;				Inequality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DF3460BB-99EA-4B9E-90FE-4C8BA8359AF4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2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8193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Operators in ST</a:t>
            </a:r>
          </a:p>
        </p:txBody>
      </p:sp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sz="2800" dirty="0">
                <a:latin typeface="Times New Roman" pitchFamily="18" charset="0"/>
              </a:rPr>
              <a:t>&amp;				</a:t>
            </a:r>
            <a:r>
              <a:rPr sz="2800" dirty="0" smtClean="0">
                <a:latin typeface="Times New Roman" pitchFamily="18" charset="0"/>
              </a:rPr>
              <a:t>Boolean </a:t>
            </a:r>
            <a:r>
              <a:rPr sz="2800" dirty="0">
                <a:latin typeface="Times New Roman" pitchFamily="18" charset="0"/>
              </a:rPr>
              <a:t>AND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sz="2800" dirty="0">
                <a:latin typeface="Times New Roman" pitchFamily="18" charset="0"/>
              </a:rPr>
              <a:t>AND				Boolean AND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sz="2800" dirty="0">
                <a:latin typeface="Times New Roman" pitchFamily="18" charset="0"/>
              </a:rPr>
              <a:t>XOR				Boolean Exclusive OR</a:t>
            </a:r>
          </a:p>
          <a:p>
            <a:pPr lvl="0">
              <a:spcBef>
                <a:spcPct val="24000"/>
              </a:spcBef>
              <a:spcAft>
                <a:spcPct val="24000"/>
              </a:spcAft>
              <a:buNone/>
            </a:pPr>
            <a:r>
              <a:rPr sz="2800" dirty="0">
                <a:latin typeface="Times New Roman" pitchFamily="18" charset="0"/>
              </a:rPr>
              <a:t>OR				Boolean OR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440766E5-7A06-498A-A3F3-7183645D7A2B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3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217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assignment</a:t>
            </a:r>
          </a:p>
        </p:txBody>
      </p:sp>
      <p:sp>
        <p:nvSpPr>
          <p:cNvPr id="9219" name="Text Placeholder 9218"/>
          <p:cNvSpPr>
            <a:spLocks noGrp="1"/>
          </p:cNvSpPr>
          <p:nvPr>
            <p:ph type="body" idx="1"/>
          </p:nvPr>
        </p:nvSpPr>
        <p:spPr>
          <a:xfrm>
            <a:off x="304800" y="2438400"/>
            <a:ext cx="9372600" cy="3886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>
              <a:buNone/>
            </a:pPr>
            <a:r>
              <a:rPr sz="2800">
                <a:latin typeface="Times New Roman" pitchFamily="18" charset="0"/>
              </a:rPr>
              <a:t>A := B;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B078CB5C-1ACA-45FE-80A0-D99265613569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6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24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assignment</a:t>
            </a:r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>
          <a:xfrm>
            <a:off x="304800" y="2438400"/>
            <a:ext cx="9372600" cy="3886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A := B;</a:t>
            </a:r>
          </a:p>
          <a:p>
            <a:pPr lvl="0" algn="ctr">
              <a:buNone/>
            </a:pPr>
            <a:r>
              <a:rPr sz="2800" dirty="0" smtClean="0">
                <a:latin typeface="Times New Roman" pitchFamily="18" charset="0"/>
              </a:rPr>
              <a:t>Datatype </a:t>
            </a:r>
            <a:r>
              <a:rPr sz="2800" dirty="0">
                <a:latin typeface="Times New Roman" pitchFamily="18" charset="0"/>
              </a:rPr>
              <a:t>to Datatype</a:t>
            </a:r>
          </a:p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INT to INT</a:t>
            </a:r>
          </a:p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or</a:t>
            </a:r>
          </a:p>
          <a:p>
            <a:pPr lvl="0" algn="ctr">
              <a:buNone/>
            </a:pPr>
            <a:r>
              <a:rPr sz="2800" dirty="0" err="1">
                <a:latin typeface="Times New Roman" pitchFamily="18" charset="0"/>
              </a:rPr>
              <a:t>Analog_Channel_Configuration</a:t>
            </a:r>
            <a:r>
              <a:rPr sz="2800" dirty="0">
                <a:latin typeface="Times New Roman" pitchFamily="18" charset="0"/>
              </a:rPr>
              <a:t> to </a:t>
            </a:r>
            <a:r>
              <a:rPr sz="2800" dirty="0" err="1">
                <a:latin typeface="Times New Roman" pitchFamily="18" charset="0"/>
              </a:rPr>
              <a:t>Analog_Channel_Configuration</a:t>
            </a:r>
            <a:endParaRPr sz="2800" dirty="0">
              <a:latin typeface="Times New Roman" pitchFamily="18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0D4412E8-5A6D-425E-9296-81D75054ACE2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0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1265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assignment</a:t>
            </a:r>
          </a:p>
        </p:txBody>
      </p:sp>
      <p:sp>
        <p:nvSpPr>
          <p:cNvPr id="11267" name="Text Placeholder 11266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A := B;</a:t>
            </a:r>
          </a:p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INT to INT</a:t>
            </a:r>
          </a:p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or</a:t>
            </a:r>
          </a:p>
          <a:p>
            <a:pPr lvl="0" algn="ctr">
              <a:buNone/>
            </a:pPr>
            <a:r>
              <a:rPr sz="2800" dirty="0" err="1">
                <a:latin typeface="Times New Roman" pitchFamily="18" charset="0"/>
              </a:rPr>
              <a:t>Analog_Channel_Configuration</a:t>
            </a:r>
            <a:r>
              <a:rPr sz="2800" dirty="0">
                <a:latin typeface="Times New Roman" pitchFamily="18" charset="0"/>
              </a:rPr>
              <a:t> to </a:t>
            </a:r>
            <a:r>
              <a:rPr sz="2800" dirty="0" err="1">
                <a:latin typeface="Times New Roman" pitchFamily="18" charset="0"/>
              </a:rPr>
              <a:t>Analog_Channel_Configuration</a:t>
            </a:r>
            <a:endParaRPr sz="2800" dirty="0">
              <a:latin typeface="Times New Roman" pitchFamily="18" charset="0"/>
            </a:endParaRPr>
          </a:p>
          <a:p>
            <a:pPr lvl="0" algn="ctr">
              <a:buNone/>
            </a:pPr>
            <a:endParaRPr sz="2800" dirty="0">
              <a:latin typeface="Times New Roman" pitchFamily="18" charset="0"/>
            </a:endParaRPr>
          </a:p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CV := CV+1;</a:t>
            </a:r>
          </a:p>
          <a:p>
            <a:pPr lvl="0" algn="ctr">
              <a:buNone/>
            </a:pPr>
            <a:r>
              <a:rPr sz="2800" dirty="0">
                <a:latin typeface="Times New Roman" pitchFamily="18" charset="0"/>
              </a:rPr>
              <a:t>C := SIN(X);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0A9C7F9B-C710-4AC8-A1BB-19EB399E0B94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2289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1143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Controlled repetition</a:t>
            </a:r>
            <a:br/>
            <a:r>
              <a:t>via iteration or selection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>
          <a:xfrm>
            <a:off x="304800" y="2209800"/>
            <a:ext cx="9372600" cy="411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sz="2800" dirty="0"/>
              <a:t>IF .. THEN .. ELSE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sz="2800" dirty="0"/>
              <a:t>CASE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sz="2800" dirty="0"/>
              <a:t>FOR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sz="2800" dirty="0"/>
              <a:t>WHILE …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sz="2800" dirty="0"/>
              <a:t>REPEAT UNTIL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84A1B381-BCF2-4450-893B-F388E86B8023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8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3313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1" i="0" u="none" baseline="0">
                <a:solidFill>
                  <a:srgbClr val="790015"/>
                </a:solidFill>
                <a:effectLst/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IF .. THEN .. ELSE</a:t>
            </a:r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vert="horz" wrap="square" lIns="92075" tIns="46038" rIns="92075" bIns="46038" anchor="t" anchorCtr="0">
            <a:noAutofit/>
          </a:bodyPr>
          <a:lstStyle>
            <a:lvl1pPr marL="285750" indent="-2857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ò"/>
              <a:defRPr kumimoji="0" lang="en-US" altLang="en-US" sz="2400" b="1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 typeface="Monotype Sorts" charset="2"/>
              <a:buChar char="l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8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5430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2000250" indent="-171450" algn="l" defTabSz="9144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defRPr kumimoji="0" lang="en-US" altLang="en-US" sz="1400" b="0" i="0" u="none" baseline="0">
                <a:solidFill>
                  <a:schemeClr val="tx2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buNone/>
            </a:pPr>
            <a:r>
              <a:rPr sz="2800" dirty="0">
                <a:latin typeface="+mn-lt"/>
              </a:rPr>
              <a:t>IF 	</a:t>
            </a:r>
            <a:r>
              <a:rPr sz="2800" dirty="0" smtClean="0">
                <a:latin typeface="+mn-lt"/>
              </a:rPr>
              <a:t>	condition</a:t>
            </a:r>
            <a:r>
              <a:rPr sz="2800" dirty="0">
                <a:latin typeface="+mn-lt"/>
              </a:rPr>
              <a:t>= true </a:t>
            </a:r>
          </a:p>
          <a:p>
            <a:pPr lvl="0">
              <a:buNone/>
            </a:pPr>
            <a:r>
              <a:rPr sz="2800" dirty="0">
                <a:latin typeface="+mn-lt"/>
              </a:rPr>
              <a:t>THEN	action1</a:t>
            </a:r>
          </a:p>
          <a:p>
            <a:pPr lvl="0">
              <a:buNone/>
            </a:pPr>
            <a:r>
              <a:rPr sz="2800" dirty="0">
                <a:latin typeface="+mn-lt"/>
              </a:rPr>
              <a:t>ELSE 	action2	(condition not true)</a:t>
            </a:r>
          </a:p>
          <a:p>
            <a:pPr lvl="0">
              <a:buNone/>
            </a:pPr>
            <a:endParaRPr sz="2800" dirty="0">
              <a:latin typeface="+mn-lt"/>
            </a:endParaRPr>
          </a:p>
          <a:p>
            <a:pPr lvl="0">
              <a:buNone/>
            </a:pPr>
            <a:r>
              <a:rPr sz="2800" dirty="0">
                <a:latin typeface="+mn-lt"/>
              </a:rPr>
              <a:t>IF raining THEN </a:t>
            </a:r>
            <a:r>
              <a:rPr sz="2800" dirty="0" err="1">
                <a:latin typeface="+mn-lt"/>
              </a:rPr>
              <a:t>Stay_In</a:t>
            </a:r>
            <a:r>
              <a:rPr sz="2800" dirty="0">
                <a:latin typeface="+mn-lt"/>
              </a:rPr>
              <a:t>	ELSE </a:t>
            </a:r>
            <a:r>
              <a:rPr sz="2800" dirty="0" err="1">
                <a:latin typeface="+mn-lt"/>
              </a:rPr>
              <a:t>Go_Out</a:t>
            </a:r>
            <a:endParaRPr sz="2800" dirty="0">
              <a:latin typeface="+mn-lt"/>
            </a:endParaRPr>
          </a:p>
          <a:p>
            <a:pPr lvl="0">
              <a:buNone/>
            </a:pPr>
            <a:endParaRPr sz="2800" dirty="0">
              <a:latin typeface="+mn-lt"/>
            </a:endParaRPr>
          </a:p>
          <a:p>
            <a:pPr lvl="0">
              <a:buNone/>
            </a:pPr>
            <a:endParaRPr sz="2800" dirty="0">
              <a:latin typeface="+mn-lt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290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pPr lvl="0" algn="ctr" defTabSz="762000" eaLnBrk="0" hangingPunct="0"/>
            <a:fld id="{69F799DF-E8B3-4000-9682-123EA286D46D}" type="footer">
              <a:rPr sz="1400">
                <a:latin typeface="Times New Roman" pitchFamily="18" charset="0"/>
              </a:rPr>
              <a:t></a:t>
            </a:fld>
            <a:endParaRPr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3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LCo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lc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E5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285750" marR="0" indent="-285750" algn="ctr" defTabSz="914400" rtl="0" eaLnBrk="0" fontAlgn="base" latinLnBrk="0" hangingPunct="0">
          <a:lnSpc>
            <a:spcPct val="210000"/>
          </a:lnSpc>
          <a:spcBef>
            <a:spcPct val="30000"/>
          </a:spcBef>
          <a:spcAft>
            <a:spcPct val="0"/>
          </a:spcAft>
          <a:buClr>
            <a:srgbClr val="790015"/>
          </a:buClr>
          <a:buSzPct val="10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E5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285750" marR="0" indent="-285750" algn="ctr" defTabSz="914400" rtl="0" eaLnBrk="0" fontAlgn="base" latinLnBrk="0" hangingPunct="0">
          <a:lnSpc>
            <a:spcPct val="210000"/>
          </a:lnSpc>
          <a:spcBef>
            <a:spcPct val="30000"/>
          </a:spcBef>
          <a:spcAft>
            <a:spcPct val="0"/>
          </a:spcAft>
          <a:buClr>
            <a:srgbClr val="790015"/>
          </a:buClr>
          <a:buSzPct val="100000"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lcop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cop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PLCopen</Template>
  <TotalTime>9</TotalTime>
  <Pages>31</Pages>
  <Words>181</Words>
  <Application>Microsoft Office PowerPoint</Application>
  <PresentationFormat>A4 Paper (210x297 mm)</PresentationFormat>
  <Paragraphs>125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PLCopen</vt:lpstr>
      <vt:lpstr>Structured Text a high level language</vt:lpstr>
      <vt:lpstr>Operators in ST</vt:lpstr>
      <vt:lpstr>Operators in ST</vt:lpstr>
      <vt:lpstr>Operators in ST</vt:lpstr>
      <vt:lpstr>assignment</vt:lpstr>
      <vt:lpstr>assignment</vt:lpstr>
      <vt:lpstr>assignment</vt:lpstr>
      <vt:lpstr>Controlled repetition via iteration or selection</vt:lpstr>
      <vt:lpstr>IF .. THEN .. ELSE</vt:lpstr>
      <vt:lpstr>IF .. THEN .. ELSE</vt:lpstr>
      <vt:lpstr>CASE : repetitive IF</vt:lpstr>
      <vt:lpstr>CASE : repetitive IF</vt:lpstr>
      <vt:lpstr>FOR</vt:lpstr>
      <vt:lpstr>FOR</vt:lpstr>
      <vt:lpstr>FOR</vt:lpstr>
      <vt:lpstr>WHILE</vt:lpstr>
      <vt:lpstr>REPEAT … UNTIL</vt:lpstr>
      <vt:lpstr>EXIT and RETURN</vt:lpstr>
    </vt:vector>
  </TitlesOfParts>
  <Company>FF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Text a high level language</dc:title>
  <dc:subject>Presentatie</dc:subject>
  <dc:creator>EvdW</dc:creator>
  <cp:keywords>PLCopen template</cp:keywords>
  <cp:lastModifiedBy>EvdW</cp:lastModifiedBy>
  <cp:revision>1</cp:revision>
  <cp:lastPrinted>2013-05-07T13:57:47Z</cp:lastPrinted>
  <dcterms:created xsi:type="dcterms:W3CDTF">2018-07-27T12:22:38Z</dcterms:created>
  <dcterms:modified xsi:type="dcterms:W3CDTF">2018-07-27T12:32:14Z</dcterms:modified>
</cp:coreProperties>
</file>